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301" r:id="rId2"/>
    <p:sldId id="311" r:id="rId3"/>
    <p:sldId id="321" r:id="rId4"/>
    <p:sldId id="370" r:id="rId5"/>
    <p:sldId id="312" r:id="rId6"/>
    <p:sldId id="365" r:id="rId7"/>
    <p:sldId id="376" r:id="rId8"/>
    <p:sldId id="335" r:id="rId9"/>
    <p:sldId id="332" r:id="rId10"/>
    <p:sldId id="374" r:id="rId11"/>
    <p:sldId id="333" r:id="rId12"/>
    <p:sldId id="377" r:id="rId13"/>
    <p:sldId id="336" r:id="rId14"/>
    <p:sldId id="325" r:id="rId15"/>
    <p:sldId id="359" r:id="rId16"/>
    <p:sldId id="320" r:id="rId17"/>
    <p:sldId id="366" r:id="rId18"/>
    <p:sldId id="364" r:id="rId19"/>
    <p:sldId id="361" r:id="rId20"/>
    <p:sldId id="330" r:id="rId21"/>
    <p:sldId id="358" r:id="rId22"/>
    <p:sldId id="319" r:id="rId23"/>
    <p:sldId id="360" r:id="rId24"/>
    <p:sldId id="327" r:id="rId25"/>
    <p:sldId id="371" r:id="rId26"/>
    <p:sldId id="341" r:id="rId27"/>
    <p:sldId id="342" r:id="rId28"/>
    <p:sldId id="352" r:id="rId29"/>
    <p:sldId id="353" r:id="rId30"/>
    <p:sldId id="354" r:id="rId31"/>
    <p:sldId id="355" r:id="rId32"/>
    <p:sldId id="356" r:id="rId33"/>
    <p:sldId id="372" r:id="rId34"/>
    <p:sldId id="339" r:id="rId35"/>
    <p:sldId id="375" r:id="rId36"/>
    <p:sldId id="259" r:id="rId37"/>
    <p:sldId id="309" r:id="rId3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8A1"/>
    <a:srgbClr val="005D95"/>
    <a:srgbClr val="0CBCFF"/>
    <a:srgbClr val="FF8603"/>
    <a:srgbClr val="FFAD00"/>
    <a:srgbClr val="B45E0B"/>
    <a:srgbClr val="00B5FF"/>
    <a:srgbClr val="618A1A"/>
    <a:srgbClr val="B4FF2B"/>
    <a:srgbClr val="84BC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39" autoAdjust="0"/>
    <p:restoredTop sz="72383" autoAdjust="0"/>
  </p:normalViewPr>
  <p:slideViewPr>
    <p:cSldViewPr snapToGrid="0" snapToObjects="1">
      <p:cViewPr varScale="1">
        <p:scale>
          <a:sx n="89" d="100"/>
          <a:sy n="89" d="100"/>
        </p:scale>
        <p:origin x="1616" y="176"/>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95" d="100"/>
          <a:sy n="95" d="100"/>
        </p:scale>
        <p:origin x="2512"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16F17-FF12-814E-936A-620B3383A43B}" type="datetimeFigureOut">
              <a:rPr lang="sv-SE" smtClean="0"/>
              <a:t>2022-04-28</a:t>
            </a:fld>
            <a:endParaRPr/>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5A434-646A-2746-9BDC-885B2382B33E}" type="slidenum">
              <a:rPr lang="sv-SE" smtClean="0"/>
              <a:t>‹#›</a:t>
            </a:fld>
            <a:endParaRPr/>
          </a:p>
        </p:txBody>
      </p:sp>
    </p:spTree>
    <p:extLst>
      <p:ext uri="{BB962C8B-B14F-4D97-AF65-F5344CB8AC3E}">
        <p14:creationId xmlns:p14="http://schemas.microsoft.com/office/powerpoint/2010/main" val="223182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E5A434-646A-2746-9BDC-885B2382B33E}" type="slidenum">
              <a:rPr lang="sv-SE" smtClean="0"/>
              <a:t>2</a:t>
            </a:fld>
            <a:endParaRPr lang="sv-SE"/>
          </a:p>
        </p:txBody>
      </p:sp>
    </p:spTree>
    <p:extLst>
      <p:ext uri="{BB962C8B-B14F-4D97-AF65-F5344CB8AC3E}">
        <p14:creationId xmlns:p14="http://schemas.microsoft.com/office/powerpoint/2010/main" val="1239380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11</a:t>
            </a:fld>
            <a:endParaRPr lang="sv-SE"/>
          </a:p>
        </p:txBody>
      </p:sp>
    </p:spTree>
    <p:extLst>
      <p:ext uri="{BB962C8B-B14F-4D97-AF65-F5344CB8AC3E}">
        <p14:creationId xmlns:p14="http://schemas.microsoft.com/office/powerpoint/2010/main" val="2546640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12</a:t>
            </a:fld>
            <a:endParaRPr lang="sv-SE"/>
          </a:p>
        </p:txBody>
      </p:sp>
    </p:spTree>
    <p:extLst>
      <p:ext uri="{BB962C8B-B14F-4D97-AF65-F5344CB8AC3E}">
        <p14:creationId xmlns:p14="http://schemas.microsoft.com/office/powerpoint/2010/main" val="2744534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last thing I want to talk about on this user journey is something where the advice I’m seeking is about working with other stakeholders. This is user booking required accommodation. I haven’t really spent much time on this at the moment, and am just approaching stakeholders so it is good example to talk about theoretically as I don’t bring any emotions or thoughts about my colleagues to the table. </a:t>
            </a:r>
          </a:p>
          <a:p>
            <a:endParaRPr lang="en-GB" dirty="0"/>
          </a:p>
          <a:p>
            <a:r>
              <a:rPr lang="en-GB" dirty="0"/>
              <a:t>At Diamond, where I came from, the user office sorts the accommodation for all users in the guesthouse or local hotels and arranges for some bookings to be paid by Diamond and some by the user. Users are often unhappy about where they stay, how much it costs, they ask for some nights and not others but them want to stay at completely different times – all in all, I’m glad this falls to the ESS welcome function, not the user office. </a:t>
            </a:r>
          </a:p>
          <a:p>
            <a:endParaRPr lang="en-GB" dirty="0"/>
          </a:p>
          <a:p>
            <a:r>
              <a:rPr lang="en-GB" dirty="0"/>
              <a:t>However, experience to date also tells me users complain disproportionately about the practical aspects of their stay – showers, beds, food, travel. And I want happy users.</a:t>
            </a:r>
          </a:p>
          <a:p>
            <a:endParaRPr lang="en-GB" dirty="0"/>
          </a:p>
          <a:p>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13</a:t>
            </a:fld>
            <a:endParaRPr lang="sv-SE"/>
          </a:p>
        </p:txBody>
      </p:sp>
    </p:spTree>
    <p:extLst>
      <p:ext uri="{BB962C8B-B14F-4D97-AF65-F5344CB8AC3E}">
        <p14:creationId xmlns:p14="http://schemas.microsoft.com/office/powerpoint/2010/main" val="3019369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14</a:t>
            </a:fld>
            <a:endParaRPr lang="sv-SE"/>
          </a:p>
        </p:txBody>
      </p:sp>
    </p:spTree>
    <p:extLst>
      <p:ext uri="{BB962C8B-B14F-4D97-AF65-F5344CB8AC3E}">
        <p14:creationId xmlns:p14="http://schemas.microsoft.com/office/powerpoint/2010/main" val="3087488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15</a:t>
            </a:fld>
            <a:endParaRPr lang="sv-SE"/>
          </a:p>
        </p:txBody>
      </p:sp>
    </p:spTree>
    <p:extLst>
      <p:ext uri="{BB962C8B-B14F-4D97-AF65-F5344CB8AC3E}">
        <p14:creationId xmlns:p14="http://schemas.microsoft.com/office/powerpoint/2010/main" val="294998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18</a:t>
            </a:fld>
            <a:endParaRPr lang="sv-SE"/>
          </a:p>
        </p:txBody>
      </p:sp>
    </p:spTree>
    <p:extLst>
      <p:ext uri="{BB962C8B-B14F-4D97-AF65-F5344CB8AC3E}">
        <p14:creationId xmlns:p14="http://schemas.microsoft.com/office/powerpoint/2010/main" val="2014541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19</a:t>
            </a:fld>
            <a:endParaRPr lang="sv-SE"/>
          </a:p>
        </p:txBody>
      </p:sp>
    </p:spTree>
    <p:extLst>
      <p:ext uri="{BB962C8B-B14F-4D97-AF65-F5344CB8AC3E}">
        <p14:creationId xmlns:p14="http://schemas.microsoft.com/office/powerpoint/2010/main" val="83713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20</a:t>
            </a:fld>
            <a:endParaRPr lang="sv-SE"/>
          </a:p>
        </p:txBody>
      </p:sp>
    </p:spTree>
    <p:extLst>
      <p:ext uri="{BB962C8B-B14F-4D97-AF65-F5344CB8AC3E}">
        <p14:creationId xmlns:p14="http://schemas.microsoft.com/office/powerpoint/2010/main" val="3206069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21</a:t>
            </a:fld>
            <a:endParaRPr lang="sv-SE"/>
          </a:p>
        </p:txBody>
      </p:sp>
    </p:spTree>
    <p:extLst>
      <p:ext uri="{BB962C8B-B14F-4D97-AF65-F5344CB8AC3E}">
        <p14:creationId xmlns:p14="http://schemas.microsoft.com/office/powerpoint/2010/main" val="2808309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22</a:t>
            </a:fld>
            <a:endParaRPr lang="sv-SE"/>
          </a:p>
        </p:txBody>
      </p:sp>
    </p:spTree>
    <p:extLst>
      <p:ext uri="{BB962C8B-B14F-4D97-AF65-F5344CB8AC3E}">
        <p14:creationId xmlns:p14="http://schemas.microsoft.com/office/powerpoint/2010/main" val="1790584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3</a:t>
            </a:fld>
            <a:endParaRPr lang="sv-SE"/>
          </a:p>
        </p:txBody>
      </p:sp>
    </p:spTree>
    <p:extLst>
      <p:ext uri="{BB962C8B-B14F-4D97-AF65-F5344CB8AC3E}">
        <p14:creationId xmlns:p14="http://schemas.microsoft.com/office/powerpoint/2010/main" val="2433485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23</a:t>
            </a:fld>
            <a:endParaRPr lang="sv-SE"/>
          </a:p>
        </p:txBody>
      </p:sp>
    </p:spTree>
    <p:extLst>
      <p:ext uri="{BB962C8B-B14F-4D97-AF65-F5344CB8AC3E}">
        <p14:creationId xmlns:p14="http://schemas.microsoft.com/office/powerpoint/2010/main" val="3487783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4</a:t>
            </a:fld>
            <a:endParaRPr lang="sv-SE"/>
          </a:p>
        </p:txBody>
      </p:sp>
    </p:spTree>
    <p:extLst>
      <p:ext uri="{BB962C8B-B14F-4D97-AF65-F5344CB8AC3E}">
        <p14:creationId xmlns:p14="http://schemas.microsoft.com/office/powerpoint/2010/main" val="3866023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5</a:t>
            </a:fld>
            <a:endParaRPr lang="sv-SE"/>
          </a:p>
        </p:txBody>
      </p:sp>
    </p:spTree>
    <p:extLst>
      <p:ext uri="{BB962C8B-B14F-4D97-AF65-F5344CB8AC3E}">
        <p14:creationId xmlns:p14="http://schemas.microsoft.com/office/powerpoint/2010/main" val="4158914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6</a:t>
            </a:fld>
            <a:endParaRPr lang="sv-SE"/>
          </a:p>
        </p:txBody>
      </p:sp>
    </p:spTree>
    <p:extLst>
      <p:ext uri="{BB962C8B-B14F-4D97-AF65-F5344CB8AC3E}">
        <p14:creationId xmlns:p14="http://schemas.microsoft.com/office/powerpoint/2010/main" val="4163746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3AE5A434-646A-2746-9BDC-885B2382B33E}" type="slidenum">
              <a:rPr lang="sv-SE" smtClean="0"/>
              <a:t>7</a:t>
            </a:fld>
            <a:endParaRPr lang="sv-SE"/>
          </a:p>
        </p:txBody>
      </p:sp>
    </p:spTree>
    <p:extLst>
      <p:ext uri="{BB962C8B-B14F-4D97-AF65-F5344CB8AC3E}">
        <p14:creationId xmlns:p14="http://schemas.microsoft.com/office/powerpoint/2010/main" val="862464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8</a:t>
            </a:fld>
            <a:endParaRPr lang="sv-SE"/>
          </a:p>
        </p:txBody>
      </p:sp>
    </p:spTree>
    <p:extLst>
      <p:ext uri="{BB962C8B-B14F-4D97-AF65-F5344CB8AC3E}">
        <p14:creationId xmlns:p14="http://schemas.microsoft.com/office/powerpoint/2010/main" val="1780899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9</a:t>
            </a:fld>
            <a:endParaRPr lang="sv-SE"/>
          </a:p>
        </p:txBody>
      </p:sp>
    </p:spTree>
    <p:extLst>
      <p:ext uri="{BB962C8B-B14F-4D97-AF65-F5344CB8AC3E}">
        <p14:creationId xmlns:p14="http://schemas.microsoft.com/office/powerpoint/2010/main" val="666351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10</a:t>
            </a:fld>
            <a:endParaRPr lang="sv-SE"/>
          </a:p>
        </p:txBody>
      </p:sp>
    </p:spTree>
    <p:extLst>
      <p:ext uri="{BB962C8B-B14F-4D97-AF65-F5344CB8AC3E}">
        <p14:creationId xmlns:p14="http://schemas.microsoft.com/office/powerpoint/2010/main" val="41620993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irst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105BBA5-0B01-43EB-96EC-725AF28E5A8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ktangel 5">
            <a:extLst>
              <a:ext uri="{FF2B5EF4-FFF2-40B4-BE49-F238E27FC236}">
                <a16:creationId xmlns:a16="http://schemas.microsoft.com/office/drawing/2014/main" id="{BB3141B3-566C-47FF-8C29-67289995D2FA}"/>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Bildobjekt 6">
            <a:extLst>
              <a:ext uri="{FF2B5EF4-FFF2-40B4-BE49-F238E27FC236}">
                <a16:creationId xmlns:a16="http://schemas.microsoft.com/office/drawing/2014/main" id="{B965145F-CDA4-4965-A7C5-ACBA59393460}"/>
              </a:ext>
            </a:extLst>
          </p:cNvPr>
          <p:cNvPicPr>
            <a:picLocks noChangeAspect="1"/>
          </p:cNvPicPr>
          <p:nvPr userDrawn="1"/>
        </p:nvPicPr>
        <p:blipFill>
          <a:blip r:embed="rId2"/>
          <a:stretch>
            <a:fillRect/>
          </a:stretch>
        </p:blipFill>
        <p:spPr>
          <a:xfrm>
            <a:off x="1703069" y="1048935"/>
            <a:ext cx="8872165" cy="4760129"/>
          </a:xfrm>
          <a:prstGeom prst="rect">
            <a:avLst/>
          </a:prstGeom>
        </p:spPr>
      </p:pic>
    </p:spTree>
    <p:extLst>
      <p:ext uri="{BB962C8B-B14F-4D97-AF65-F5344CB8AC3E}">
        <p14:creationId xmlns:p14="http://schemas.microsoft.com/office/powerpoint/2010/main" val="128748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2022-04-28</a:t>
            </a:fld>
            <a:endParaRPr lang="sv-SE"/>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 /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7" name="Platshållare för diagram 6">
            <a:extLst>
              <a:ext uri="{FF2B5EF4-FFF2-40B4-BE49-F238E27FC236}">
                <a16:creationId xmlns:a16="http://schemas.microsoft.com/office/drawing/2014/main" id="{FA784AEE-BB11-4271-AB33-DE0774105604}"/>
              </a:ext>
            </a:extLst>
          </p:cNvPr>
          <p:cNvSpPr>
            <a:spLocks noGrp="1"/>
          </p:cNvSpPr>
          <p:nvPr>
            <p:ph type="chart" sz="quarter" idx="15"/>
          </p:nvPr>
        </p:nvSpPr>
        <p:spPr>
          <a:xfrm>
            <a:off x="1103313" y="1657350"/>
            <a:ext cx="7767637" cy="4445000"/>
          </a:xfrm>
        </p:spPr>
        <p:txBody>
          <a:bodyPr/>
          <a:lstStyle>
            <a:lvl1pPr algn="ctr">
              <a:defRPr sz="800" cap="all" baseline="0"/>
            </a:lvl1pPr>
          </a:lstStyle>
          <a:p>
            <a:r>
              <a:rPr lang="en-US"/>
              <a:t>Click icon to add chart</a:t>
            </a:r>
            <a:endParaRPr lang="sv-SE"/>
          </a:p>
        </p:txBody>
      </p:sp>
    </p:spTree>
    <p:extLst>
      <p:ext uri="{BB962C8B-B14F-4D97-AF65-F5344CB8AC3E}">
        <p14:creationId xmlns:p14="http://schemas.microsoft.com/office/powerpoint/2010/main" val="13175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8" name="Platshållare för tabell 7">
            <a:extLst>
              <a:ext uri="{FF2B5EF4-FFF2-40B4-BE49-F238E27FC236}">
                <a16:creationId xmlns:a16="http://schemas.microsoft.com/office/drawing/2014/main" id="{489D1BD7-202A-4115-BE6C-1B053CFFDE1E}"/>
              </a:ext>
            </a:extLst>
          </p:cNvPr>
          <p:cNvSpPr>
            <a:spLocks noGrp="1"/>
          </p:cNvSpPr>
          <p:nvPr>
            <p:ph type="tbl" sz="quarter" idx="15"/>
          </p:nvPr>
        </p:nvSpPr>
        <p:spPr>
          <a:xfrm>
            <a:off x="1103313" y="1614488"/>
            <a:ext cx="9359900" cy="4406900"/>
          </a:xfrm>
        </p:spPr>
        <p:txBody>
          <a:bodyPr/>
          <a:lstStyle>
            <a:lvl1pPr algn="ctr">
              <a:defRPr sz="800" cap="all" baseline="0"/>
            </a:lvl1pPr>
          </a:lstStyle>
          <a:p>
            <a:r>
              <a:rPr lang="en-US"/>
              <a:t>Click icon to add table</a:t>
            </a:r>
            <a:endParaRPr lang="sv-SE"/>
          </a:p>
        </p:txBody>
      </p:sp>
      <p:sp>
        <p:nvSpPr>
          <p:cNvPr id="12" name="Platshållare för datum 3">
            <a:extLst>
              <a:ext uri="{FF2B5EF4-FFF2-40B4-BE49-F238E27FC236}">
                <a16:creationId xmlns:a16="http://schemas.microsoft.com/office/drawing/2014/main" id="{EF177138-95E5-674B-B010-143A8CD1453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2022-04-28</a:t>
            </a:fld>
            <a:endParaRPr lang="sv-SE"/>
          </a:p>
        </p:txBody>
      </p:sp>
    </p:spTree>
    <p:extLst>
      <p:ext uri="{BB962C8B-B14F-4D97-AF65-F5344CB8AC3E}">
        <p14:creationId xmlns:p14="http://schemas.microsoft.com/office/powerpoint/2010/main" val="42251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0" y="388593"/>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Tree>
    <p:extLst>
      <p:ext uri="{BB962C8B-B14F-4D97-AF65-F5344CB8AC3E}">
        <p14:creationId xmlns:p14="http://schemas.microsoft.com/office/powerpoint/2010/main" val="394979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2"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3" name="Underrubrik 2">
            <a:extLst>
              <a:ext uri="{FF2B5EF4-FFF2-40B4-BE49-F238E27FC236}">
                <a16:creationId xmlns:a16="http://schemas.microsoft.com/office/drawing/2014/main" id="{81DF3056-F3A8-2949-876C-528413E342C4}"/>
              </a:ext>
            </a:extLst>
          </p:cNvPr>
          <p:cNvSpPr>
            <a:spLocks noGrp="1"/>
          </p:cNvSpPr>
          <p:nvPr>
            <p:ph type="subTitle" idx="1"/>
          </p:nvPr>
        </p:nvSpPr>
        <p:spPr>
          <a:xfrm>
            <a:off x="1930395" y="3883393"/>
            <a:ext cx="8640000" cy="921363"/>
          </a:xfrm>
          <a:prstGeom prst="rect">
            <a:avLst/>
          </a:prstGeom>
        </p:spPr>
        <p:txBody>
          <a:bodyPr lIns="90000">
            <a:noAutofit/>
          </a:bodyPr>
          <a:lstStyle>
            <a:lvl1pPr marL="0" indent="0" algn="l">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5" name="Platshållare för text 14">
            <a:extLst>
              <a:ext uri="{FF2B5EF4-FFF2-40B4-BE49-F238E27FC236}">
                <a16:creationId xmlns:a16="http://schemas.microsoft.com/office/drawing/2014/main" id="{EA5DA2EE-60AD-41D0-96B0-DDF02E0AE545}"/>
              </a:ext>
            </a:extLst>
          </p:cNvPr>
          <p:cNvSpPr>
            <a:spLocks noGrp="1"/>
          </p:cNvSpPr>
          <p:nvPr>
            <p:ph type="body" sz="quarter" idx="10" hasCustomPrompt="1"/>
          </p:nvPr>
        </p:nvSpPr>
        <p:spPr>
          <a:xfrm>
            <a:off x="1930395" y="5605695"/>
            <a:ext cx="6290892" cy="459883"/>
          </a:xfrm>
          <a:prstGeom prst="rect">
            <a:avLst/>
          </a:prstGeom>
        </p:spPr>
        <p:txBody>
          <a:bodyPr lIns="90000" tIns="18000" bIns="36000" anchor="b" anchorCtr="0">
            <a:noAutofit/>
          </a:bodyPr>
          <a:lstStyle>
            <a:lvl1pPr marL="0" indent="0">
              <a:lnSpc>
                <a:spcPct val="100000"/>
              </a:lnSpc>
              <a:spcBef>
                <a:spcPts val="0"/>
              </a:spcBef>
              <a:buFontTx/>
              <a:buNone/>
              <a:defRPr sz="1200" b="1" strike="noStrike" cap="all" spc="120" baseline="0">
                <a:solidFill>
                  <a:schemeClr val="bg1"/>
                </a:solidFill>
              </a:defRPr>
            </a:lvl1pPr>
          </a:lstStyle>
          <a:p>
            <a:pPr lvl="0"/>
            <a:r>
              <a:rPr lang="sv-SE"/>
              <a:t>presented by &lt;name nameson&gt;</a:t>
            </a:r>
          </a:p>
        </p:txBody>
      </p:sp>
      <p:sp>
        <p:nvSpPr>
          <p:cNvPr id="10" name="Platshållare för datum 3">
            <a:extLst>
              <a:ext uri="{FF2B5EF4-FFF2-40B4-BE49-F238E27FC236}">
                <a16:creationId xmlns:a16="http://schemas.microsoft.com/office/drawing/2014/main" id="{5CE429DE-35D4-F144-9881-2C3DD8ABB666}"/>
              </a:ext>
            </a:extLst>
          </p:cNvPr>
          <p:cNvSpPr>
            <a:spLocks noGrp="1"/>
          </p:cNvSpPr>
          <p:nvPr>
            <p:ph type="dt" sz="half" idx="10"/>
          </p:nvPr>
        </p:nvSpPr>
        <p:spPr>
          <a:xfrm>
            <a:off x="1930395" y="6096663"/>
            <a:ext cx="1241068" cy="365125"/>
          </a:xfrm>
        </p:spPr>
        <p:txBody>
          <a:bodyPr/>
          <a:lstStyle>
            <a:lvl1pPr>
              <a:defRPr sz="1200"/>
            </a:lvl1pPr>
          </a:lstStyle>
          <a:p>
            <a:fld id="{18896B66-0B3A-474C-9C9C-E4F07B1F5DAD}" type="datetime1">
              <a:rPr lang="sv-SE" smtClean="0"/>
              <a:pPr/>
              <a:t>2022-04-28</a:t>
            </a:fld>
            <a:endParaRPr lang="sv-SE"/>
          </a:p>
        </p:txBody>
      </p:sp>
    </p:spTree>
    <p:extLst>
      <p:ext uri="{BB962C8B-B14F-4D97-AF65-F5344CB8AC3E}">
        <p14:creationId xmlns:p14="http://schemas.microsoft.com/office/powerpoint/2010/main" val="14013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BCCEAFE-E21B-43CF-80C4-FF01C3F9D479}"/>
              </a:ext>
            </a:extLst>
          </p:cNvPr>
          <p:cNvSpPr/>
          <p:nvPr userDrawn="1"/>
        </p:nvSpPr>
        <p:spPr>
          <a:xfrm>
            <a:off x="0" y="16274"/>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lvl1pPr>
              <a:defRPr>
                <a:solidFill>
                  <a:schemeClr val="bg1"/>
                </a:solidFill>
              </a:defRPr>
            </a:lvl1pPr>
          </a:lstStyle>
          <a:p>
            <a:r>
              <a:rPr lang="sv-SE"/>
              <a:t>PRESENTATION </a:t>
            </a:r>
            <a:r>
              <a:rPr lang="sv-SE" err="1"/>
              <a:t>TITLe</a:t>
            </a:r>
            <a:r>
              <a:rPr lang="sv-SE"/>
              <a:t>/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lvl1pPr>
              <a:defRPr>
                <a:solidFill>
                  <a:schemeClr val="bg1"/>
                </a:solidFill>
              </a:defRPr>
            </a:lvl1pPr>
          </a:lstStyle>
          <a:p>
            <a:fld id="{F7283078-D760-1647-8B80-66BA8B52336D}" type="slidenum">
              <a:rPr lang="sv-SE" smtClean="0"/>
              <a:pPr/>
              <a:t>‹#›</a:t>
            </a:fld>
            <a:endParaRPr lang="sv-SE"/>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Bildobjekt 11">
            <a:extLst>
              <a:ext uri="{FF2B5EF4-FFF2-40B4-BE49-F238E27FC236}">
                <a16:creationId xmlns:a16="http://schemas.microsoft.com/office/drawing/2014/main" id="{6426DF26-09C3-4DAE-B43E-0C11D6A63538}"/>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1" name="Platshållare för text 10">
            <a:extLst>
              <a:ext uri="{FF2B5EF4-FFF2-40B4-BE49-F238E27FC236}">
                <a16:creationId xmlns:a16="http://schemas.microsoft.com/office/drawing/2014/main" id="{5C48DF05-1B09-4DA6-AC56-07304871CCD2}"/>
              </a:ext>
            </a:extLst>
          </p:cNvPr>
          <p:cNvSpPr>
            <a:spLocks noGrp="1"/>
          </p:cNvSpPr>
          <p:nvPr>
            <p:ph type="body" sz="quarter" idx="13"/>
          </p:nvPr>
        </p:nvSpPr>
        <p:spPr>
          <a:xfrm>
            <a:off x="1195647" y="1640719"/>
            <a:ext cx="10042073" cy="4375520"/>
          </a:xfrm>
        </p:spPr>
        <p:txBody>
          <a:bodyPr>
            <a:noAutofit/>
          </a:bodyPr>
          <a:lstStyle>
            <a:lvl1pPr marL="457200" indent="-457200">
              <a:buClr>
                <a:schemeClr val="bg1"/>
              </a:buClr>
              <a:buFont typeface="+mj-lt"/>
              <a:buAutoNum type="arabicPeriod"/>
              <a:defRPr>
                <a:solidFill>
                  <a:schemeClr val="bg1"/>
                </a:solidFill>
              </a:defRPr>
            </a:lvl1pPr>
            <a:lvl2pPr marL="82550" indent="0">
              <a:buNone/>
              <a:defRPr/>
            </a:lvl2pPr>
          </a:lstStyle>
          <a:p>
            <a:pPr lvl="0"/>
            <a:r>
              <a:rPr lang="en-US"/>
              <a:t>Edit Master text styles</a:t>
            </a:r>
          </a:p>
        </p:txBody>
      </p:sp>
      <p:sp>
        <p:nvSpPr>
          <p:cNvPr id="14" name="Platshållare för datum 3">
            <a:extLst>
              <a:ext uri="{FF2B5EF4-FFF2-40B4-BE49-F238E27FC236}">
                <a16:creationId xmlns:a16="http://schemas.microsoft.com/office/drawing/2014/main" id="{04D3287D-3E21-D845-8766-C307E676530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2022-04-28</a:t>
            </a:fld>
            <a:endParaRPr lang="sv-SE"/>
          </a:p>
        </p:txBody>
      </p:sp>
    </p:spTree>
    <p:extLst>
      <p:ext uri="{BB962C8B-B14F-4D97-AF65-F5344CB8AC3E}">
        <p14:creationId xmlns:p14="http://schemas.microsoft.com/office/powerpoint/2010/main" val="15398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breaker sli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50D024A-8F85-4618-9506-0F493B263A92}"/>
              </a:ext>
            </a:extLst>
          </p:cNvPr>
          <p:cNvSpPr/>
          <p:nvPr userDrawn="1"/>
        </p:nvSpPr>
        <p:spPr>
          <a:xfrm>
            <a:off x="0" y="0"/>
            <a:ext cx="64777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ktangel 7">
            <a:extLst>
              <a:ext uri="{FF2B5EF4-FFF2-40B4-BE49-F238E27FC236}">
                <a16:creationId xmlns:a16="http://schemas.microsoft.com/office/drawing/2014/main" id="{628E18C2-A66E-436E-89DA-1C5D481CB4B4}"/>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6477712" y="0"/>
            <a:ext cx="5714288" cy="6858000"/>
          </a:xfrm>
          <a:solidFill>
            <a:srgbClr val="ECECEC"/>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3" name="Platshållare för text 2">
            <a:extLst>
              <a:ext uri="{FF2B5EF4-FFF2-40B4-BE49-F238E27FC236}">
                <a16:creationId xmlns:a16="http://schemas.microsoft.com/office/drawing/2014/main" id="{F55DE042-7DE8-4583-986C-40823753078B}"/>
              </a:ext>
            </a:extLst>
          </p:cNvPr>
          <p:cNvSpPr>
            <a:spLocks noGrp="1"/>
          </p:cNvSpPr>
          <p:nvPr>
            <p:ph type="body" sz="quarter" idx="13" hasCustomPrompt="1"/>
          </p:nvPr>
        </p:nvSpPr>
        <p:spPr>
          <a:xfrm>
            <a:off x="1230491" y="1051132"/>
            <a:ext cx="4255909" cy="829149"/>
          </a:xfrm>
        </p:spPr>
        <p:txBody>
          <a:bodyPr rIns="18000" anchor="b" anchorCtr="0"/>
          <a:lstStyle>
            <a:lvl1pPr marL="0" indent="0">
              <a:buFontTx/>
              <a:buNone/>
              <a:defRPr sz="4800">
                <a:solidFill>
                  <a:schemeClr val="bg1"/>
                </a:solidFill>
                <a:latin typeface="+mn-lt"/>
              </a:defRPr>
            </a:lvl1pPr>
            <a:lvl2pPr marL="82550" indent="0">
              <a:buNone/>
              <a:defRPr/>
            </a:lvl2pPr>
          </a:lstStyle>
          <a:p>
            <a:pPr lvl="0"/>
            <a:r>
              <a:rPr lang="sv-SE"/>
              <a:t># (chapter)</a:t>
            </a:r>
          </a:p>
        </p:txBody>
      </p:sp>
      <p:sp>
        <p:nvSpPr>
          <p:cNvPr id="11" name="Platshållare för text 2">
            <a:extLst>
              <a:ext uri="{FF2B5EF4-FFF2-40B4-BE49-F238E27FC236}">
                <a16:creationId xmlns:a16="http://schemas.microsoft.com/office/drawing/2014/main" id="{1DC53C5B-9DC3-4646-B6B3-DD59404D44D0}"/>
              </a:ext>
            </a:extLst>
          </p:cNvPr>
          <p:cNvSpPr>
            <a:spLocks noGrp="1"/>
          </p:cNvSpPr>
          <p:nvPr>
            <p:ph type="body" sz="quarter" idx="14" hasCustomPrompt="1"/>
          </p:nvPr>
        </p:nvSpPr>
        <p:spPr>
          <a:xfrm>
            <a:off x="1230491" y="2169209"/>
            <a:ext cx="4255909" cy="2462613"/>
          </a:xfrm>
        </p:spPr>
        <p:txBody>
          <a:bodyPr rIns="18000" anchor="t" anchorCtr="0"/>
          <a:lstStyle>
            <a:lvl1pPr marL="0" indent="0">
              <a:spcBef>
                <a:spcPts val="0"/>
              </a:spcBef>
              <a:buFontTx/>
              <a:buNone/>
              <a:defRPr sz="4200">
                <a:solidFill>
                  <a:schemeClr val="bg1"/>
                </a:solidFill>
                <a:latin typeface="Segoe UI Semibold" panose="020B0702040204020203" pitchFamily="34" charset="0"/>
                <a:cs typeface="Segoe UI Semibold" panose="020B0702040204020203" pitchFamily="34" charset="0"/>
              </a:defRPr>
            </a:lvl1pPr>
            <a:lvl2pPr marL="82550" indent="0">
              <a:buNone/>
              <a:defRPr/>
            </a:lvl2pPr>
          </a:lstStyle>
          <a:p>
            <a:pPr lvl="0"/>
            <a:r>
              <a:rPr lang="sv-SE"/>
              <a:t>Headline</a:t>
            </a:r>
          </a:p>
        </p:txBody>
      </p:sp>
    </p:spTree>
    <p:extLst>
      <p:ext uri="{BB962C8B-B14F-4D97-AF65-F5344CB8AC3E}">
        <p14:creationId xmlns:p14="http://schemas.microsoft.com/office/powerpoint/2010/main" val="325464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innehåll 2">
            <a:extLst>
              <a:ext uri="{FF2B5EF4-FFF2-40B4-BE49-F238E27FC236}">
                <a16:creationId xmlns:a16="http://schemas.microsoft.com/office/drawing/2014/main" id="{5917406D-4BE3-3B4C-BCFF-41B4F0FAB441}"/>
              </a:ext>
            </a:extLst>
          </p:cNvPr>
          <p:cNvSpPr>
            <a:spLocks noGrp="1"/>
          </p:cNvSpPr>
          <p:nvPr>
            <p:ph idx="1"/>
          </p:nvPr>
        </p:nvSpPr>
        <p:spPr>
          <a:xfrm>
            <a:off x="1094400" y="1562400"/>
            <a:ext cx="9365782"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3" name="Platshållare för datum 3">
            <a:extLst>
              <a:ext uri="{FF2B5EF4-FFF2-40B4-BE49-F238E27FC236}">
                <a16:creationId xmlns:a16="http://schemas.microsoft.com/office/drawing/2014/main" id="{3E8E36C4-8565-B94E-A90D-FF5DD7F86A6D}"/>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2022-04-28</a:t>
            </a:fld>
            <a:endParaRPr lang="sv-SE"/>
          </a:p>
        </p:txBody>
      </p:sp>
    </p:spTree>
    <p:extLst>
      <p:ext uri="{BB962C8B-B14F-4D97-AF65-F5344CB8AC3E}">
        <p14:creationId xmlns:p14="http://schemas.microsoft.com/office/powerpoint/2010/main" val="1280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in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58775" indent="-215900">
              <a:lnSpc>
                <a:spcPct val="100000"/>
              </a:lnSpc>
              <a:tabLst/>
              <a:defRPr/>
            </a:lvl2pPr>
            <a:lvl3pPr marL="449263" indent="-196850">
              <a:lnSpc>
                <a:spcPct val="100000"/>
              </a:lnSpc>
              <a:tabLst/>
              <a:defRPr/>
            </a:lvl3pPr>
            <a:lvl4pPr marL="541338"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innehåll 2">
            <a:extLst>
              <a:ext uri="{FF2B5EF4-FFF2-40B4-BE49-F238E27FC236}">
                <a16:creationId xmlns:a16="http://schemas.microsoft.com/office/drawing/2014/main" id="{BA21051E-3C35-41FB-8E6B-797DB8F26971}"/>
              </a:ext>
            </a:extLst>
          </p:cNvPr>
          <p:cNvSpPr>
            <a:spLocks noGrp="1"/>
          </p:cNvSpPr>
          <p:nvPr>
            <p:ph idx="13"/>
          </p:nvPr>
        </p:nvSpPr>
        <p:spPr>
          <a:xfrm>
            <a:off x="6373692"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2865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1" name="Platshållare för datum 3">
            <a:extLst>
              <a:ext uri="{FF2B5EF4-FFF2-40B4-BE49-F238E27FC236}">
                <a16:creationId xmlns:a16="http://schemas.microsoft.com/office/drawing/2014/main" id="{154C1432-4F85-1F42-8016-9B83B89CC80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2022-04-28</a:t>
            </a:fld>
            <a:endParaRPr lang="sv-SE"/>
          </a:p>
        </p:txBody>
      </p:sp>
    </p:spTree>
    <p:extLst>
      <p:ext uri="{BB962C8B-B14F-4D97-AF65-F5344CB8AC3E}">
        <p14:creationId xmlns:p14="http://schemas.microsoft.com/office/powerpoint/2010/main" val="213510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n 3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3255409" cy="4768062"/>
          </a:xfrm>
        </p:spPr>
        <p:txBody>
          <a:bodyPr lIns="0" rIns="18000"/>
          <a:lstStyle>
            <a:lvl1pPr>
              <a:lnSpc>
                <a:spcPct val="100000"/>
              </a:lnSpc>
              <a:defRPr/>
            </a:lvl1pPr>
            <a:lvl2pPr marL="360000" indent="-216000">
              <a:lnSpc>
                <a:spcPct val="100000"/>
              </a:lnSpc>
              <a:tabLst/>
              <a:defRPr/>
            </a:lvl2pPr>
            <a:lvl3pPr marL="449263" indent="-196850">
              <a:lnSpc>
                <a:spcPct val="100000"/>
              </a:lnSpc>
              <a:tabLst/>
              <a:defRPr/>
            </a:lvl3pPr>
            <a:lvl4pPr marL="541338" indent="-180975">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3" name="Platshållare för innehåll 2">
            <a:extLst>
              <a:ext uri="{FF2B5EF4-FFF2-40B4-BE49-F238E27FC236}">
                <a16:creationId xmlns:a16="http://schemas.microsoft.com/office/drawing/2014/main" id="{B2D0E559-A900-41F3-93C5-387A7764A152}"/>
              </a:ext>
            </a:extLst>
          </p:cNvPr>
          <p:cNvSpPr>
            <a:spLocks noGrp="1"/>
          </p:cNvSpPr>
          <p:nvPr>
            <p:ph idx="15"/>
          </p:nvPr>
        </p:nvSpPr>
        <p:spPr>
          <a:xfrm>
            <a:off x="4605297"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39750" indent="-19685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7" name="Platshållare för innehåll 2">
            <a:extLst>
              <a:ext uri="{FF2B5EF4-FFF2-40B4-BE49-F238E27FC236}">
                <a16:creationId xmlns:a16="http://schemas.microsoft.com/office/drawing/2014/main" id="{E4E99B3B-ADB3-4D1A-9A7F-AA1B8528E6C7}"/>
              </a:ext>
            </a:extLst>
          </p:cNvPr>
          <p:cNvSpPr>
            <a:spLocks noGrp="1"/>
          </p:cNvSpPr>
          <p:nvPr>
            <p:ph idx="16"/>
          </p:nvPr>
        </p:nvSpPr>
        <p:spPr>
          <a:xfrm>
            <a:off x="8116194"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datum 3">
            <a:extLst>
              <a:ext uri="{FF2B5EF4-FFF2-40B4-BE49-F238E27FC236}">
                <a16:creationId xmlns:a16="http://schemas.microsoft.com/office/drawing/2014/main" id="{F91A8E7B-C629-D343-8A83-7EB0ADF608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2022-04-28</a:t>
            </a:fld>
            <a:endParaRPr lang="sv-SE"/>
          </a:p>
        </p:txBody>
      </p:sp>
    </p:spTree>
    <p:extLst>
      <p:ext uri="{BB962C8B-B14F-4D97-AF65-F5344CB8AC3E}">
        <p14:creationId xmlns:p14="http://schemas.microsoft.com/office/powerpoint/2010/main" val="266766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6B191E2-1C71-4B4C-B562-DD793673C24E}"/>
              </a:ext>
            </a:extLst>
          </p:cNvPr>
          <p:cNvSpPr>
            <a:spLocks noGrp="1"/>
          </p:cNvSpPr>
          <p:nvPr>
            <p:ph type="pic" sz="quarter" idx="15" hasCustomPrompt="1"/>
          </p:nvPr>
        </p:nvSpPr>
        <p:spPr>
          <a:xfrm>
            <a:off x="6373813" y="1562100"/>
            <a:ext cx="4994275" cy="4768850"/>
          </a:xfrm>
          <a:solidFill>
            <a:schemeClr val="bg1">
              <a:lumMod val="85000"/>
            </a:schemeClr>
          </a:solidFill>
        </p:spPr>
        <p:txBody>
          <a:bodyPr>
            <a:normAutofit/>
          </a:bodyPr>
          <a:lstStyle>
            <a:lvl1pPr marL="0" indent="0" algn="ctr">
              <a:buFontTx/>
              <a:buNone/>
              <a:defRPr sz="800">
                <a:solidFill>
                  <a:srgbClr val="666666"/>
                </a:solidFill>
              </a:defRPr>
            </a:lvl1pPr>
          </a:lstStyle>
          <a:p>
            <a:r>
              <a:rPr lang="sv-SE"/>
              <a:t>INSERT IMAGE</a:t>
            </a: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1" name="Rektangel 10">
            <a:extLst>
              <a:ext uri="{FF2B5EF4-FFF2-40B4-BE49-F238E27FC236}">
                <a16:creationId xmlns:a16="http://schemas.microsoft.com/office/drawing/2014/main" id="{BC4F3A85-66E6-412A-97CD-99D922EFBEE2}"/>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Bildobjekt 12">
            <a:extLst>
              <a:ext uri="{FF2B5EF4-FFF2-40B4-BE49-F238E27FC236}">
                <a16:creationId xmlns:a16="http://schemas.microsoft.com/office/drawing/2014/main" id="{506E76ED-0FF0-4A03-8EB9-06B57B12EC11}"/>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datum 3">
            <a:extLst>
              <a:ext uri="{FF2B5EF4-FFF2-40B4-BE49-F238E27FC236}">
                <a16:creationId xmlns:a16="http://schemas.microsoft.com/office/drawing/2014/main" id="{5D496E45-863B-704B-B14F-5E0F58578D8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2022-04-28</a:t>
            </a:fld>
            <a:endParaRPr lang="sv-SE"/>
          </a:p>
        </p:txBody>
      </p:sp>
    </p:spTree>
    <p:extLst>
      <p:ext uri="{BB962C8B-B14F-4D97-AF65-F5344CB8AC3E}">
        <p14:creationId xmlns:p14="http://schemas.microsoft.com/office/powerpoint/2010/main" val="106655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Full width">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0" y="0"/>
            <a:ext cx="12192000" cy="6858000"/>
          </a:xfrm>
          <a:solidFill>
            <a:schemeClr val="bg1">
              <a:lumMod val="85000"/>
            </a:schemeClr>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5" name="Rubrik 1">
            <a:extLst>
              <a:ext uri="{FF2B5EF4-FFF2-40B4-BE49-F238E27FC236}">
                <a16:creationId xmlns:a16="http://schemas.microsoft.com/office/drawing/2014/main" id="{8F5BB748-C0D0-CB4F-BA93-7488E4BA7050}"/>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dirty="0"/>
              <a:t>Image </a:t>
            </a:r>
            <a:r>
              <a:rPr lang="sv-SE" dirty="0" err="1"/>
              <a:t>title</a:t>
            </a:r>
            <a:endParaRPr lang="sv-SE" dirty="0"/>
          </a:p>
        </p:txBody>
      </p:sp>
    </p:spTree>
    <p:extLst>
      <p:ext uri="{BB962C8B-B14F-4D97-AF65-F5344CB8AC3E}">
        <p14:creationId xmlns:p14="http://schemas.microsoft.com/office/powerpoint/2010/main" val="53286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532B06-EA3A-AA45-A1FA-C8E1873FD090}"/>
              </a:ext>
            </a:extLst>
          </p:cNvPr>
          <p:cNvSpPr>
            <a:spLocks noGrp="1"/>
          </p:cNvSpPr>
          <p:nvPr>
            <p:ph type="title"/>
          </p:nvPr>
        </p:nvSpPr>
        <p:spPr>
          <a:xfrm>
            <a:off x="1103709" y="281999"/>
            <a:ext cx="9478393" cy="657340"/>
          </a:xfrm>
          <a:prstGeom prst="rect">
            <a:avLst/>
          </a:prstGeom>
        </p:spPr>
        <p:txBody>
          <a:bodyPr vert="horz" lIns="90000" tIns="45720" rIns="91440" bIns="45720" rtlCol="0" anchor="t" anchorCtr="0">
            <a:noAutofit/>
          </a:bodyPr>
          <a:lstStyle/>
          <a:p>
            <a:r>
              <a:rPr lang="sv-SE"/>
              <a:t>Klicka här för att ändra mall för rubrikformat</a:t>
            </a:r>
          </a:p>
        </p:txBody>
      </p:sp>
      <p:sp>
        <p:nvSpPr>
          <p:cNvPr id="4" name="Platshållare för datum 3">
            <a:extLst>
              <a:ext uri="{FF2B5EF4-FFF2-40B4-BE49-F238E27FC236}">
                <a16:creationId xmlns:a16="http://schemas.microsoft.com/office/drawing/2014/main" id="{66E4D6F2-5CFB-9D4E-AED8-120937FE2576}"/>
              </a:ext>
            </a:extLst>
          </p:cNvPr>
          <p:cNvSpPr>
            <a:spLocks noGrp="1"/>
          </p:cNvSpPr>
          <p:nvPr>
            <p:ph type="dt" sz="half" idx="2"/>
          </p:nvPr>
        </p:nvSpPr>
        <p:spPr>
          <a:xfrm>
            <a:off x="1195647" y="6483583"/>
            <a:ext cx="832658" cy="365125"/>
          </a:xfrm>
          <a:prstGeom prst="rect">
            <a:avLst/>
          </a:prstGeom>
        </p:spPr>
        <p:txBody>
          <a:bodyPr vert="horz" lIns="91440" tIns="45720" rIns="91440" bIns="45720" rtlCol="0" anchor="ctr"/>
          <a:lstStyle>
            <a:lvl1pPr algn="l">
              <a:defRPr sz="800" spc="80" baseline="0">
                <a:solidFill>
                  <a:srgbClr val="CCCCCC"/>
                </a:solidFill>
              </a:defRPr>
            </a:lvl1pPr>
          </a:lstStyle>
          <a:p>
            <a:fld id="{926FFDD8-E9D5-414B-9D01-E73C6B8A8FCA}" type="datetime1">
              <a:rPr lang="sv-SE" smtClean="0"/>
              <a:t>2022-04-28</a:t>
            </a:fld>
            <a:endParaRPr lang="sv-SE"/>
          </a:p>
        </p:txBody>
      </p:sp>
      <p:sp>
        <p:nvSpPr>
          <p:cNvPr id="5" name="Platshållare för sidfot 4">
            <a:extLst>
              <a:ext uri="{FF2B5EF4-FFF2-40B4-BE49-F238E27FC236}">
                <a16:creationId xmlns:a16="http://schemas.microsoft.com/office/drawing/2014/main" id="{515FD9D7-4C35-3343-B008-A413FF500A93}"/>
              </a:ext>
            </a:extLst>
          </p:cNvPr>
          <p:cNvSpPr>
            <a:spLocks noGrp="1"/>
          </p:cNvSpPr>
          <p:nvPr>
            <p:ph type="ftr" sz="quarter" idx="3"/>
          </p:nvPr>
        </p:nvSpPr>
        <p:spPr>
          <a:xfrm>
            <a:off x="2053244" y="6483583"/>
            <a:ext cx="4114800" cy="365125"/>
          </a:xfrm>
          <a:prstGeom prst="rect">
            <a:avLst/>
          </a:prstGeom>
        </p:spPr>
        <p:txBody>
          <a:bodyPr vert="horz" lIns="91440" tIns="45720" rIns="91440" bIns="45720" rtlCol="0" anchor="ctr"/>
          <a:lstStyle>
            <a:lvl1pPr algn="l">
              <a:defRPr sz="800" cap="all" spc="80" baseline="0">
                <a:solidFill>
                  <a:srgbClr val="CCCCCC"/>
                </a:solidFill>
              </a:defRPr>
            </a:lvl1pPr>
          </a:lstStyle>
          <a:p>
            <a:r>
              <a:rPr lang="sv-SE"/>
              <a:t>PRESENTATION TITLE / FOOTER</a:t>
            </a:r>
          </a:p>
        </p:txBody>
      </p:sp>
      <p:sp>
        <p:nvSpPr>
          <p:cNvPr id="6" name="Platshållare för bildnummer 5">
            <a:extLst>
              <a:ext uri="{FF2B5EF4-FFF2-40B4-BE49-F238E27FC236}">
                <a16:creationId xmlns:a16="http://schemas.microsoft.com/office/drawing/2014/main" id="{AF6B396D-270A-E047-8DAD-6D51B53CAD64}"/>
              </a:ext>
            </a:extLst>
          </p:cNvPr>
          <p:cNvSpPr>
            <a:spLocks noGrp="1"/>
          </p:cNvSpPr>
          <p:nvPr>
            <p:ph type="sldNum" sz="quarter" idx="4"/>
          </p:nvPr>
        </p:nvSpPr>
        <p:spPr>
          <a:xfrm>
            <a:off x="8735292" y="6483583"/>
            <a:ext cx="2743200" cy="365125"/>
          </a:xfrm>
          <a:prstGeom prst="rect">
            <a:avLst/>
          </a:prstGeom>
        </p:spPr>
        <p:txBody>
          <a:bodyPr vert="horz" lIns="91440" tIns="45720" rIns="91440" bIns="45720" rtlCol="0" anchor="ctr"/>
          <a:lstStyle>
            <a:lvl1pPr algn="r">
              <a:defRPr sz="800" b="1">
                <a:solidFill>
                  <a:schemeClr val="accent1"/>
                </a:solidFill>
              </a:defRPr>
            </a:lvl1pPr>
          </a:lstStyle>
          <a:p>
            <a:fld id="{F7283078-D760-1647-8B80-66BA8B52336D}" type="slidenum">
              <a:rPr lang="sv-SE" smtClean="0"/>
              <a:pPr/>
              <a:t>‹#›</a:t>
            </a:fld>
            <a:endParaRPr lang="sv-SE"/>
          </a:p>
        </p:txBody>
      </p:sp>
      <p:sp>
        <p:nvSpPr>
          <p:cNvPr id="11" name="Platshållare för text 2">
            <a:extLst>
              <a:ext uri="{FF2B5EF4-FFF2-40B4-BE49-F238E27FC236}">
                <a16:creationId xmlns:a16="http://schemas.microsoft.com/office/drawing/2014/main" id="{CD0A89FF-22DC-4B6A-B9ED-60B2F32ED89E}"/>
              </a:ext>
            </a:extLst>
          </p:cNvPr>
          <p:cNvSpPr>
            <a:spLocks noGrp="1"/>
          </p:cNvSpPr>
          <p:nvPr>
            <p:ph type="body" idx="1"/>
          </p:nvPr>
        </p:nvSpPr>
        <p:spPr>
          <a:xfrm>
            <a:off x="1095894" y="1561865"/>
            <a:ext cx="9561022" cy="4565397"/>
          </a:xfrm>
          <a:prstGeom prst="rect">
            <a:avLst/>
          </a:prstGeom>
        </p:spPr>
        <p:txBody>
          <a:bodyPr vert="horz" lIns="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2584875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65" r:id="rId3"/>
    <p:sldLayoutId id="2147483667" r:id="rId4"/>
    <p:sldLayoutId id="2147483669" r:id="rId5"/>
    <p:sldLayoutId id="2147483650" r:id="rId6"/>
    <p:sldLayoutId id="2147483668" r:id="rId7"/>
    <p:sldLayoutId id="2147483662" r:id="rId8"/>
    <p:sldLayoutId id="2147483664" r:id="rId9"/>
    <p:sldLayoutId id="2147483663" r:id="rId10"/>
    <p:sldLayoutId id="2147483666" r:id="rId11"/>
    <p:sldLayoutId id="214748367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p:titleStyle>
    <p:body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2.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8.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5.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6.svg"/><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8.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4.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3" Type="http://schemas.openxmlformats.org/officeDocument/2006/relationships/image" Target="../media/image5.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notesSlide" Target="../notesSlides/notesSlide13.xml"/><Relationship Id="rId16" Type="http://schemas.openxmlformats.org/officeDocument/2006/relationships/image" Target="../media/image53.svg"/><Relationship Id="rId1" Type="http://schemas.openxmlformats.org/officeDocument/2006/relationships/slideLayout" Target="../slideLayouts/slideLayout5.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svg"/><Relationship Id="rId4" Type="http://schemas.openxmlformats.org/officeDocument/2006/relationships/image" Target="../media/image6.svg"/><Relationship Id="rId9" Type="http://schemas.openxmlformats.org/officeDocument/2006/relationships/image" Target="../media/image46.png"/><Relationship Id="rId14" Type="http://schemas.openxmlformats.org/officeDocument/2006/relationships/image" Target="../media/image51.svg"/></Relationships>
</file>

<file path=ppt/slides/_rels/slide1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8.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6.xml.rels><?xml version="1.0" encoding="UTF-8" standalone="yes"?>
<Relationships xmlns="http://schemas.openxmlformats.org/package/2006/relationships"><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54.png"/><Relationship Id="rId1" Type="http://schemas.openxmlformats.org/officeDocument/2006/relationships/slideLayout" Target="../slideLayouts/slideLayout12.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9.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10.svg"/><Relationship Id="rId9" Type="http://schemas.openxmlformats.org/officeDocument/2006/relationships/image" Target="../media/image64.png"/><Relationship Id="rId14" Type="http://schemas.openxmlformats.org/officeDocument/2006/relationships/image" Target="../media/image69.png"/></Relationships>
</file>

<file path=ppt/slides/_rels/slide19.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9.png"/><Relationship Id="rId7" Type="http://schemas.openxmlformats.org/officeDocument/2006/relationships/image" Target="../media/image72.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10.svg"/><Relationship Id="rId9" Type="http://schemas.openxmlformats.org/officeDocument/2006/relationships/image" Target="../media/image7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12" Type="http://schemas.openxmlformats.org/officeDocument/2006/relationships/image" Target="../media/image86.sv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80.svg"/><Relationship Id="rId11" Type="http://schemas.openxmlformats.org/officeDocument/2006/relationships/image" Target="../media/image85.pn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slides/_rels/slide21.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svg"/><Relationship Id="rId18" Type="http://schemas.openxmlformats.org/officeDocument/2006/relationships/image" Target="../media/image98.png"/><Relationship Id="rId3" Type="http://schemas.openxmlformats.org/officeDocument/2006/relationships/image" Target="../media/image87.png"/><Relationship Id="rId7" Type="http://schemas.openxmlformats.org/officeDocument/2006/relationships/image" Target="../media/image78.svg"/><Relationship Id="rId12" Type="http://schemas.openxmlformats.org/officeDocument/2006/relationships/image" Target="../media/image92.png"/><Relationship Id="rId17" Type="http://schemas.openxmlformats.org/officeDocument/2006/relationships/image" Target="../media/image97.svg"/><Relationship Id="rId2" Type="http://schemas.openxmlformats.org/officeDocument/2006/relationships/notesSlide" Target="../notesSlides/notesSlide18.xml"/><Relationship Id="rId16" Type="http://schemas.openxmlformats.org/officeDocument/2006/relationships/image" Target="../media/image96.png"/><Relationship Id="rId1" Type="http://schemas.openxmlformats.org/officeDocument/2006/relationships/slideLayout" Target="../slideLayouts/slideLayout5.xml"/><Relationship Id="rId6" Type="http://schemas.openxmlformats.org/officeDocument/2006/relationships/image" Target="../media/image77.png"/><Relationship Id="rId11" Type="http://schemas.openxmlformats.org/officeDocument/2006/relationships/image" Target="../media/image91.svg"/><Relationship Id="rId5" Type="http://schemas.openxmlformats.org/officeDocument/2006/relationships/image" Target="../media/image10.svg"/><Relationship Id="rId15" Type="http://schemas.openxmlformats.org/officeDocument/2006/relationships/image" Target="../media/image95.svg"/><Relationship Id="rId10" Type="http://schemas.openxmlformats.org/officeDocument/2006/relationships/image" Target="../media/image90.png"/><Relationship Id="rId19" Type="http://schemas.openxmlformats.org/officeDocument/2006/relationships/image" Target="../media/image99.svg"/><Relationship Id="rId4" Type="http://schemas.openxmlformats.org/officeDocument/2006/relationships/image" Target="../media/image9.png"/><Relationship Id="rId9" Type="http://schemas.openxmlformats.org/officeDocument/2006/relationships/image" Target="../media/image89.svg"/><Relationship Id="rId14" Type="http://schemas.openxmlformats.org/officeDocument/2006/relationships/image" Target="../media/image94.png"/></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00.pn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103.svg"/><Relationship Id="rId5" Type="http://schemas.openxmlformats.org/officeDocument/2006/relationships/image" Target="../media/image102.png"/><Relationship Id="rId4" Type="http://schemas.openxmlformats.org/officeDocument/2006/relationships/image" Target="../media/image101.sv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104.png"/><Relationship Id="rId4" Type="http://schemas.openxmlformats.org/officeDocument/2006/relationships/image" Target="../media/image8.svg"/></Relationships>
</file>

<file path=ppt/slides/_rels/slide24.xml.rels><?xml version="1.0" encoding="UTF-8" standalone="yes"?>
<Relationships xmlns="http://schemas.openxmlformats.org/package/2006/relationships"><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54.png"/><Relationship Id="rId1" Type="http://schemas.openxmlformats.org/officeDocument/2006/relationships/slideLayout" Target="../slideLayouts/slideLayout12.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6.png"/><Relationship Id="rId1" Type="http://schemas.openxmlformats.org/officeDocument/2006/relationships/slideLayout" Target="../slideLayouts/slideLayout5.xml"/><Relationship Id="rId4" Type="http://schemas.openxmlformats.org/officeDocument/2006/relationships/image" Target="../media/image109.png"/></Relationships>
</file>

<file path=ppt/slides/_rels/slide2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6.png"/><Relationship Id="rId1" Type="http://schemas.openxmlformats.org/officeDocument/2006/relationships/slideLayout" Target="../slideLayouts/slideLayout5.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06.png"/><Relationship Id="rId1" Type="http://schemas.openxmlformats.org/officeDocument/2006/relationships/slideLayout" Target="../slideLayouts/slideLayout5.xml"/><Relationship Id="rId4" Type="http://schemas.openxmlformats.org/officeDocument/2006/relationships/image" Target="../media/image115.png"/></Relationships>
</file>

<file path=ppt/slides/_rels/slide3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06.png"/><Relationship Id="rId1" Type="http://schemas.openxmlformats.org/officeDocument/2006/relationships/slideLayout" Target="../slideLayouts/slideLayout5.xml"/><Relationship Id="rId4" Type="http://schemas.openxmlformats.org/officeDocument/2006/relationships/image" Target="../media/image117.png"/></Relationships>
</file>

<file path=ppt/slides/_rels/slide3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06.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20.svg"/><Relationship Id="rId2" Type="http://schemas.openxmlformats.org/officeDocument/2006/relationships/image" Target="../media/image119.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22.svg"/><Relationship Id="rId4" Type="http://schemas.openxmlformats.org/officeDocument/2006/relationships/image" Target="../media/image121.png"/></Relationships>
</file>

<file path=ppt/slides/_rels/slide3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36.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23.sv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16.svg"/><Relationship Id="rId10" Type="http://schemas.openxmlformats.org/officeDocument/2006/relationships/image" Target="../media/image26.png"/><Relationship Id="rId4" Type="http://schemas.openxmlformats.org/officeDocument/2006/relationships/image" Target="../media/image15.png"/><Relationship Id="rId9"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5.svg"/></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8.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8.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F8A70-A091-7F4A-9182-1EB5E692A6B9}"/>
              </a:ext>
            </a:extLst>
          </p:cNvPr>
          <p:cNvSpPr>
            <a:spLocks noGrp="1"/>
          </p:cNvSpPr>
          <p:nvPr>
            <p:ph type="ctrTitle"/>
          </p:nvPr>
        </p:nvSpPr>
        <p:spPr>
          <a:xfrm>
            <a:off x="1930395" y="1153621"/>
            <a:ext cx="9353904" cy="2387600"/>
          </a:xfrm>
        </p:spPr>
        <p:txBody>
          <a:bodyPr/>
          <a:lstStyle/>
          <a:p>
            <a:r>
              <a:rPr lang="en-GB" sz="4000" dirty="0"/>
              <a:t>Scientific Coordination and User Office</a:t>
            </a:r>
          </a:p>
        </p:txBody>
      </p:sp>
      <p:sp>
        <p:nvSpPr>
          <p:cNvPr id="3" name="Subtitle 2">
            <a:extLst>
              <a:ext uri="{FF2B5EF4-FFF2-40B4-BE49-F238E27FC236}">
                <a16:creationId xmlns:a16="http://schemas.microsoft.com/office/drawing/2014/main" id="{54C3D857-19C3-FB41-8CF3-B402CBE173A3}"/>
              </a:ext>
            </a:extLst>
          </p:cNvPr>
          <p:cNvSpPr>
            <a:spLocks noGrp="1"/>
          </p:cNvSpPr>
          <p:nvPr>
            <p:ph type="subTitle" idx="1"/>
          </p:nvPr>
        </p:nvSpPr>
        <p:spPr/>
        <p:txBody>
          <a:bodyPr/>
          <a:lstStyle/>
          <a:p>
            <a:r>
              <a:rPr lang="en-GB" dirty="0"/>
              <a:t>European Spallation Source</a:t>
            </a:r>
          </a:p>
        </p:txBody>
      </p:sp>
      <p:sp>
        <p:nvSpPr>
          <p:cNvPr id="4" name="Text Placeholder 3">
            <a:extLst>
              <a:ext uri="{FF2B5EF4-FFF2-40B4-BE49-F238E27FC236}">
                <a16:creationId xmlns:a16="http://schemas.microsoft.com/office/drawing/2014/main" id="{4A743021-EFF3-6842-8C96-063DC47CC4A1}"/>
              </a:ext>
            </a:extLst>
          </p:cNvPr>
          <p:cNvSpPr>
            <a:spLocks noGrp="1"/>
          </p:cNvSpPr>
          <p:nvPr>
            <p:ph type="body" sz="quarter" idx="10"/>
          </p:nvPr>
        </p:nvSpPr>
        <p:spPr/>
        <p:txBody>
          <a:bodyPr/>
          <a:lstStyle/>
          <a:p>
            <a:r>
              <a:rPr lang="en-GB" dirty="0"/>
              <a:t>Carina Lobley</a:t>
            </a:r>
          </a:p>
        </p:txBody>
      </p:sp>
    </p:spTree>
    <p:extLst>
      <p:ext uri="{BB962C8B-B14F-4D97-AF65-F5344CB8AC3E}">
        <p14:creationId xmlns:p14="http://schemas.microsoft.com/office/powerpoint/2010/main" val="3914580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8401E0-3EFA-C149-A5DA-34CF93018082}"/>
              </a:ext>
            </a:extLst>
          </p:cNvPr>
          <p:cNvGrpSpPr/>
          <p:nvPr/>
        </p:nvGrpSpPr>
        <p:grpSpPr>
          <a:xfrm>
            <a:off x="2159049" y="918412"/>
            <a:ext cx="5306282" cy="3248166"/>
            <a:chOff x="1067222" y="354843"/>
            <a:chExt cx="6175190" cy="3437127"/>
          </a:xfrm>
        </p:grpSpPr>
        <p:sp>
          <p:nvSpPr>
            <p:cNvPr id="30" name="Freeform 29">
              <a:extLst>
                <a:ext uri="{FF2B5EF4-FFF2-40B4-BE49-F238E27FC236}">
                  <a16:creationId xmlns:a16="http://schemas.microsoft.com/office/drawing/2014/main" id="{1FBD9481-C0C6-8D4D-9C4C-D34E13501180}"/>
                </a:ext>
              </a:extLst>
            </p:cNvPr>
            <p:cNvSpPr/>
            <p:nvPr/>
          </p:nvSpPr>
          <p:spPr>
            <a:xfrm rot="5400000">
              <a:off x="2646656" y="-803786"/>
              <a:ext cx="3175546" cy="6015966"/>
            </a:xfrm>
            <a:custGeom>
              <a:avLst/>
              <a:gdLst>
                <a:gd name="connsiteX0" fmla="*/ 0 w 3175546"/>
                <a:gd name="connsiteY0" fmla="*/ 1719619 h 6015966"/>
                <a:gd name="connsiteX1" fmla="*/ 1214651 w 3175546"/>
                <a:gd name="connsiteY1" fmla="*/ 0 h 6015966"/>
                <a:gd name="connsiteX2" fmla="*/ 2429301 w 3175546"/>
                <a:gd name="connsiteY2" fmla="*/ 1719619 h 6015966"/>
                <a:gd name="connsiteX3" fmla="*/ 1883391 w 3175546"/>
                <a:gd name="connsiteY3" fmla="*/ 1719619 h 6015966"/>
                <a:gd name="connsiteX4" fmla="*/ 1883391 w 3175546"/>
                <a:gd name="connsiteY4" fmla="*/ 4605724 h 6015966"/>
                <a:gd name="connsiteX5" fmla="*/ 2690856 w 3175546"/>
                <a:gd name="connsiteY5" fmla="*/ 5413190 h 6015966"/>
                <a:gd name="connsiteX6" fmla="*/ 3142318 w 3175546"/>
                <a:gd name="connsiteY6" fmla="*/ 5275287 h 6015966"/>
                <a:gd name="connsiteX7" fmla="*/ 3175546 w 3175546"/>
                <a:gd name="connsiteY7" fmla="*/ 5247871 h 6015966"/>
                <a:gd name="connsiteX8" fmla="*/ 3143283 w 3175546"/>
                <a:gd name="connsiteY8" fmla="*/ 5314845 h 6015966"/>
                <a:gd name="connsiteX9" fmla="*/ 1965276 w 3175546"/>
                <a:gd name="connsiteY9" fmla="*/ 6015966 h 6015966"/>
                <a:gd name="connsiteX10" fmla="*/ 625574 w 3175546"/>
                <a:gd name="connsiteY10" fmla="*/ 4676264 h 6015966"/>
                <a:gd name="connsiteX11" fmla="*/ 625574 w 3175546"/>
                <a:gd name="connsiteY11" fmla="*/ 1719619 h 6015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5546" h="6015966">
                  <a:moveTo>
                    <a:pt x="0" y="1719619"/>
                  </a:moveTo>
                  <a:lnTo>
                    <a:pt x="1214651" y="0"/>
                  </a:lnTo>
                  <a:lnTo>
                    <a:pt x="2429301" y="1719619"/>
                  </a:lnTo>
                  <a:lnTo>
                    <a:pt x="1883391" y="1719619"/>
                  </a:lnTo>
                  <a:lnTo>
                    <a:pt x="1883391" y="4605724"/>
                  </a:lnTo>
                  <a:cubicBezTo>
                    <a:pt x="1883390" y="5051675"/>
                    <a:pt x="2244905" y="5413190"/>
                    <a:pt x="2690856" y="5413190"/>
                  </a:cubicBezTo>
                  <a:cubicBezTo>
                    <a:pt x="2858088" y="5413190"/>
                    <a:pt x="3013446" y="5362352"/>
                    <a:pt x="3142318" y="5275287"/>
                  </a:cubicBezTo>
                  <a:lnTo>
                    <a:pt x="3175546" y="5247871"/>
                  </a:lnTo>
                  <a:lnTo>
                    <a:pt x="3143283" y="5314845"/>
                  </a:lnTo>
                  <a:cubicBezTo>
                    <a:pt x="2916419" y="5732464"/>
                    <a:pt x="2473955" y="6015966"/>
                    <a:pt x="1965276" y="6015966"/>
                  </a:cubicBezTo>
                  <a:cubicBezTo>
                    <a:pt x="1225379" y="6015966"/>
                    <a:pt x="625574" y="5416161"/>
                    <a:pt x="625574" y="4676264"/>
                  </a:cubicBezTo>
                  <a:lnTo>
                    <a:pt x="625574" y="1719619"/>
                  </a:lnTo>
                  <a:close/>
                </a:path>
              </a:pathLst>
            </a:custGeom>
            <a:gradFill flip="none" rotWithShape="1">
              <a:gsLst>
                <a:gs pos="67000">
                  <a:srgbClr val="0CBCFF"/>
                </a:gs>
                <a:gs pos="0">
                  <a:schemeClr val="accent2"/>
                </a:gs>
              </a:gsLst>
              <a:lin ang="5400000" scaled="1"/>
              <a:tileRect/>
            </a:gradFill>
            <a:ln>
              <a:noFill/>
            </a:ln>
            <a:effectLst>
              <a:innerShdw blurRad="381000" dist="114300" dir="5400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a:p>
          </p:txBody>
        </p:sp>
        <p:sp>
          <p:nvSpPr>
            <p:cNvPr id="29" name="Freeform 28">
              <a:extLst>
                <a:ext uri="{FF2B5EF4-FFF2-40B4-BE49-F238E27FC236}">
                  <a16:creationId xmlns:a16="http://schemas.microsoft.com/office/drawing/2014/main" id="{A77F3C8F-EBDA-D14A-8DBF-876843F98B2B}"/>
                </a:ext>
              </a:extLst>
            </p:cNvPr>
            <p:cNvSpPr/>
            <p:nvPr/>
          </p:nvSpPr>
          <p:spPr>
            <a:xfrm rot="5400000">
              <a:off x="2487432" y="-1065367"/>
              <a:ext cx="3175546" cy="6015966"/>
            </a:xfrm>
            <a:custGeom>
              <a:avLst/>
              <a:gdLst>
                <a:gd name="connsiteX0" fmla="*/ 0 w 3175546"/>
                <a:gd name="connsiteY0" fmla="*/ 1719619 h 6015966"/>
                <a:gd name="connsiteX1" fmla="*/ 1214651 w 3175546"/>
                <a:gd name="connsiteY1" fmla="*/ 0 h 6015966"/>
                <a:gd name="connsiteX2" fmla="*/ 2429301 w 3175546"/>
                <a:gd name="connsiteY2" fmla="*/ 1719619 h 6015966"/>
                <a:gd name="connsiteX3" fmla="*/ 1883391 w 3175546"/>
                <a:gd name="connsiteY3" fmla="*/ 1719619 h 6015966"/>
                <a:gd name="connsiteX4" fmla="*/ 1883391 w 3175546"/>
                <a:gd name="connsiteY4" fmla="*/ 4605724 h 6015966"/>
                <a:gd name="connsiteX5" fmla="*/ 2690856 w 3175546"/>
                <a:gd name="connsiteY5" fmla="*/ 5413190 h 6015966"/>
                <a:gd name="connsiteX6" fmla="*/ 3142318 w 3175546"/>
                <a:gd name="connsiteY6" fmla="*/ 5275287 h 6015966"/>
                <a:gd name="connsiteX7" fmla="*/ 3175546 w 3175546"/>
                <a:gd name="connsiteY7" fmla="*/ 5247871 h 6015966"/>
                <a:gd name="connsiteX8" fmla="*/ 3143283 w 3175546"/>
                <a:gd name="connsiteY8" fmla="*/ 5314845 h 6015966"/>
                <a:gd name="connsiteX9" fmla="*/ 1965276 w 3175546"/>
                <a:gd name="connsiteY9" fmla="*/ 6015966 h 6015966"/>
                <a:gd name="connsiteX10" fmla="*/ 625574 w 3175546"/>
                <a:gd name="connsiteY10" fmla="*/ 4676264 h 6015966"/>
                <a:gd name="connsiteX11" fmla="*/ 625574 w 3175546"/>
                <a:gd name="connsiteY11" fmla="*/ 1719619 h 6015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5546" h="6015966">
                  <a:moveTo>
                    <a:pt x="0" y="1719619"/>
                  </a:moveTo>
                  <a:lnTo>
                    <a:pt x="1214651" y="0"/>
                  </a:lnTo>
                  <a:lnTo>
                    <a:pt x="2429301" y="1719619"/>
                  </a:lnTo>
                  <a:lnTo>
                    <a:pt x="1883391" y="1719619"/>
                  </a:lnTo>
                  <a:lnTo>
                    <a:pt x="1883391" y="4605724"/>
                  </a:lnTo>
                  <a:cubicBezTo>
                    <a:pt x="1883390" y="5051675"/>
                    <a:pt x="2244905" y="5413190"/>
                    <a:pt x="2690856" y="5413190"/>
                  </a:cubicBezTo>
                  <a:cubicBezTo>
                    <a:pt x="2858088" y="5413190"/>
                    <a:pt x="3013446" y="5362352"/>
                    <a:pt x="3142318" y="5275287"/>
                  </a:cubicBezTo>
                  <a:lnTo>
                    <a:pt x="3175546" y="5247871"/>
                  </a:lnTo>
                  <a:lnTo>
                    <a:pt x="3143283" y="5314845"/>
                  </a:lnTo>
                  <a:cubicBezTo>
                    <a:pt x="2916419" y="5732464"/>
                    <a:pt x="2473955" y="6015966"/>
                    <a:pt x="1965276" y="6015966"/>
                  </a:cubicBezTo>
                  <a:cubicBezTo>
                    <a:pt x="1225379" y="6015966"/>
                    <a:pt x="625574" y="5416161"/>
                    <a:pt x="625574" y="4676264"/>
                  </a:cubicBezTo>
                  <a:lnTo>
                    <a:pt x="625574" y="17196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a:p>
          </p:txBody>
        </p:sp>
      </p:grpSp>
      <p:grpSp>
        <p:nvGrpSpPr>
          <p:cNvPr id="6" name="Group 5">
            <a:extLst>
              <a:ext uri="{FF2B5EF4-FFF2-40B4-BE49-F238E27FC236}">
                <a16:creationId xmlns:a16="http://schemas.microsoft.com/office/drawing/2014/main" id="{FF6FE965-1B37-B34A-9D45-6308E73D92A2}"/>
              </a:ext>
            </a:extLst>
          </p:cNvPr>
          <p:cNvGrpSpPr/>
          <p:nvPr/>
        </p:nvGrpSpPr>
        <p:grpSpPr>
          <a:xfrm>
            <a:off x="4498116" y="3504665"/>
            <a:ext cx="5211849" cy="3258735"/>
            <a:chOff x="3406289" y="2627193"/>
            <a:chExt cx="5211849" cy="3258735"/>
          </a:xfrm>
        </p:grpSpPr>
        <p:sp>
          <p:nvSpPr>
            <p:cNvPr id="33" name="Freeform 32">
              <a:extLst>
                <a:ext uri="{FF2B5EF4-FFF2-40B4-BE49-F238E27FC236}">
                  <a16:creationId xmlns:a16="http://schemas.microsoft.com/office/drawing/2014/main" id="{CEBBFA05-1EEB-6C4F-B314-ECD2565E467B}"/>
                </a:ext>
              </a:extLst>
            </p:cNvPr>
            <p:cNvSpPr/>
            <p:nvPr/>
          </p:nvSpPr>
          <p:spPr>
            <a:xfrm rot="5400000" flipH="1" flipV="1">
              <a:off x="4490537" y="1800714"/>
              <a:ext cx="3000966" cy="5169462"/>
            </a:xfrm>
            <a:custGeom>
              <a:avLst/>
              <a:gdLst>
                <a:gd name="connsiteX0" fmla="*/ 0 w 3175546"/>
                <a:gd name="connsiteY0" fmla="*/ 1719619 h 6015966"/>
                <a:gd name="connsiteX1" fmla="*/ 1214651 w 3175546"/>
                <a:gd name="connsiteY1" fmla="*/ 0 h 6015966"/>
                <a:gd name="connsiteX2" fmla="*/ 2429301 w 3175546"/>
                <a:gd name="connsiteY2" fmla="*/ 1719619 h 6015966"/>
                <a:gd name="connsiteX3" fmla="*/ 1883391 w 3175546"/>
                <a:gd name="connsiteY3" fmla="*/ 1719619 h 6015966"/>
                <a:gd name="connsiteX4" fmla="*/ 1883391 w 3175546"/>
                <a:gd name="connsiteY4" fmla="*/ 4605724 h 6015966"/>
                <a:gd name="connsiteX5" fmla="*/ 2690856 w 3175546"/>
                <a:gd name="connsiteY5" fmla="*/ 5413190 h 6015966"/>
                <a:gd name="connsiteX6" fmla="*/ 3142318 w 3175546"/>
                <a:gd name="connsiteY6" fmla="*/ 5275287 h 6015966"/>
                <a:gd name="connsiteX7" fmla="*/ 3175546 w 3175546"/>
                <a:gd name="connsiteY7" fmla="*/ 5247871 h 6015966"/>
                <a:gd name="connsiteX8" fmla="*/ 3143283 w 3175546"/>
                <a:gd name="connsiteY8" fmla="*/ 5314845 h 6015966"/>
                <a:gd name="connsiteX9" fmla="*/ 1965276 w 3175546"/>
                <a:gd name="connsiteY9" fmla="*/ 6015966 h 6015966"/>
                <a:gd name="connsiteX10" fmla="*/ 625574 w 3175546"/>
                <a:gd name="connsiteY10" fmla="*/ 4676264 h 6015966"/>
                <a:gd name="connsiteX11" fmla="*/ 625574 w 3175546"/>
                <a:gd name="connsiteY11" fmla="*/ 1719619 h 6015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5546" h="6015966">
                  <a:moveTo>
                    <a:pt x="0" y="1719619"/>
                  </a:moveTo>
                  <a:lnTo>
                    <a:pt x="1214651" y="0"/>
                  </a:lnTo>
                  <a:lnTo>
                    <a:pt x="2429301" y="1719619"/>
                  </a:lnTo>
                  <a:lnTo>
                    <a:pt x="1883391" y="1719619"/>
                  </a:lnTo>
                  <a:lnTo>
                    <a:pt x="1883391" y="4605724"/>
                  </a:lnTo>
                  <a:cubicBezTo>
                    <a:pt x="1883390" y="5051675"/>
                    <a:pt x="2244905" y="5413190"/>
                    <a:pt x="2690856" y="5413190"/>
                  </a:cubicBezTo>
                  <a:cubicBezTo>
                    <a:pt x="2858088" y="5413190"/>
                    <a:pt x="3013446" y="5362352"/>
                    <a:pt x="3142318" y="5275287"/>
                  </a:cubicBezTo>
                  <a:lnTo>
                    <a:pt x="3175546" y="5247871"/>
                  </a:lnTo>
                  <a:lnTo>
                    <a:pt x="3143283" y="5314845"/>
                  </a:lnTo>
                  <a:cubicBezTo>
                    <a:pt x="2916419" y="5732464"/>
                    <a:pt x="2473955" y="6015966"/>
                    <a:pt x="1965276" y="6015966"/>
                  </a:cubicBezTo>
                  <a:cubicBezTo>
                    <a:pt x="1225379" y="6015966"/>
                    <a:pt x="625574" y="5416161"/>
                    <a:pt x="625574" y="4676264"/>
                  </a:cubicBezTo>
                  <a:lnTo>
                    <a:pt x="625574" y="1719619"/>
                  </a:lnTo>
                  <a:close/>
                </a:path>
              </a:pathLst>
            </a:custGeom>
            <a:gradFill flip="none" rotWithShape="1">
              <a:gsLst>
                <a:gs pos="67000">
                  <a:schemeClr val="accent3"/>
                </a:gs>
                <a:gs pos="0">
                  <a:schemeClr val="accent4"/>
                </a:gs>
              </a:gsLst>
              <a:lin ang="5400000" scaled="1"/>
              <a:tileRect/>
            </a:gradFill>
            <a:ln>
              <a:noFill/>
            </a:ln>
            <a:effectLst>
              <a:innerShdw blurRad="381000" dist="114300" dir="5400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a:p>
          </p:txBody>
        </p:sp>
        <p:sp>
          <p:nvSpPr>
            <p:cNvPr id="34" name="Freeform 33">
              <a:extLst>
                <a:ext uri="{FF2B5EF4-FFF2-40B4-BE49-F238E27FC236}">
                  <a16:creationId xmlns:a16="http://schemas.microsoft.com/office/drawing/2014/main" id="{99717CF7-2596-194C-801E-38C17FFFAE95}"/>
                </a:ext>
              </a:extLst>
            </p:cNvPr>
            <p:cNvSpPr/>
            <p:nvPr/>
          </p:nvSpPr>
          <p:spPr>
            <a:xfrm rot="5400000" flipH="1" flipV="1">
              <a:off x="4532924" y="1542945"/>
              <a:ext cx="3000966" cy="5169462"/>
            </a:xfrm>
            <a:custGeom>
              <a:avLst/>
              <a:gdLst>
                <a:gd name="connsiteX0" fmla="*/ 0 w 3175546"/>
                <a:gd name="connsiteY0" fmla="*/ 1719619 h 6015966"/>
                <a:gd name="connsiteX1" fmla="*/ 1214651 w 3175546"/>
                <a:gd name="connsiteY1" fmla="*/ 0 h 6015966"/>
                <a:gd name="connsiteX2" fmla="*/ 2429301 w 3175546"/>
                <a:gd name="connsiteY2" fmla="*/ 1719619 h 6015966"/>
                <a:gd name="connsiteX3" fmla="*/ 1883391 w 3175546"/>
                <a:gd name="connsiteY3" fmla="*/ 1719619 h 6015966"/>
                <a:gd name="connsiteX4" fmla="*/ 1883391 w 3175546"/>
                <a:gd name="connsiteY4" fmla="*/ 4605724 h 6015966"/>
                <a:gd name="connsiteX5" fmla="*/ 2690856 w 3175546"/>
                <a:gd name="connsiteY5" fmla="*/ 5413190 h 6015966"/>
                <a:gd name="connsiteX6" fmla="*/ 3142318 w 3175546"/>
                <a:gd name="connsiteY6" fmla="*/ 5275287 h 6015966"/>
                <a:gd name="connsiteX7" fmla="*/ 3175546 w 3175546"/>
                <a:gd name="connsiteY7" fmla="*/ 5247871 h 6015966"/>
                <a:gd name="connsiteX8" fmla="*/ 3143283 w 3175546"/>
                <a:gd name="connsiteY8" fmla="*/ 5314845 h 6015966"/>
                <a:gd name="connsiteX9" fmla="*/ 1965276 w 3175546"/>
                <a:gd name="connsiteY9" fmla="*/ 6015966 h 6015966"/>
                <a:gd name="connsiteX10" fmla="*/ 625574 w 3175546"/>
                <a:gd name="connsiteY10" fmla="*/ 4676264 h 6015966"/>
                <a:gd name="connsiteX11" fmla="*/ 625574 w 3175546"/>
                <a:gd name="connsiteY11" fmla="*/ 1719619 h 6015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5546" h="6015966">
                  <a:moveTo>
                    <a:pt x="0" y="1719619"/>
                  </a:moveTo>
                  <a:lnTo>
                    <a:pt x="1214651" y="0"/>
                  </a:lnTo>
                  <a:lnTo>
                    <a:pt x="2429301" y="1719619"/>
                  </a:lnTo>
                  <a:lnTo>
                    <a:pt x="1883391" y="1719619"/>
                  </a:lnTo>
                  <a:lnTo>
                    <a:pt x="1883391" y="4605724"/>
                  </a:lnTo>
                  <a:cubicBezTo>
                    <a:pt x="1883390" y="5051675"/>
                    <a:pt x="2244905" y="5413190"/>
                    <a:pt x="2690856" y="5413190"/>
                  </a:cubicBezTo>
                  <a:cubicBezTo>
                    <a:pt x="2858088" y="5413190"/>
                    <a:pt x="3013446" y="5362352"/>
                    <a:pt x="3142318" y="5275287"/>
                  </a:cubicBezTo>
                  <a:lnTo>
                    <a:pt x="3175546" y="5247871"/>
                  </a:lnTo>
                  <a:lnTo>
                    <a:pt x="3143283" y="5314845"/>
                  </a:lnTo>
                  <a:cubicBezTo>
                    <a:pt x="2916419" y="5732464"/>
                    <a:pt x="2473955" y="6015966"/>
                    <a:pt x="1965276" y="6015966"/>
                  </a:cubicBezTo>
                  <a:cubicBezTo>
                    <a:pt x="1225379" y="6015966"/>
                    <a:pt x="625574" y="5416161"/>
                    <a:pt x="625574" y="4676264"/>
                  </a:cubicBezTo>
                  <a:lnTo>
                    <a:pt x="625574" y="17196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a:p>
          </p:txBody>
        </p:sp>
      </p:grpSp>
      <p:sp>
        <p:nvSpPr>
          <p:cNvPr id="9" name="Oval 8">
            <a:extLst>
              <a:ext uri="{FF2B5EF4-FFF2-40B4-BE49-F238E27FC236}">
                <a16:creationId xmlns:a16="http://schemas.microsoft.com/office/drawing/2014/main" id="{60E43034-C2CE-9441-807D-F90BE093F3FC}"/>
              </a:ext>
            </a:extLst>
          </p:cNvPr>
          <p:cNvSpPr/>
          <p:nvPr/>
        </p:nvSpPr>
        <p:spPr>
          <a:xfrm rot="9180895">
            <a:off x="-543590" y="3366592"/>
            <a:ext cx="12978167" cy="718048"/>
          </a:xfrm>
          <a:prstGeom prst="ellipse">
            <a:avLst/>
          </a:prstGeom>
          <a:gradFill>
            <a:gsLst>
              <a:gs pos="67000">
                <a:srgbClr val="F2F2F2">
                  <a:alpha val="0"/>
                </a:srgbClr>
              </a:gs>
              <a:gs pos="0">
                <a:schemeClr val="tx1">
                  <a:alpha val="49185"/>
                </a:schemeClr>
              </a:gs>
            </a:gsLst>
            <a:lin ang="5400000" scaled="1"/>
          </a:gra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1" name="TextBox 10">
            <a:extLst>
              <a:ext uri="{FF2B5EF4-FFF2-40B4-BE49-F238E27FC236}">
                <a16:creationId xmlns:a16="http://schemas.microsoft.com/office/drawing/2014/main" id="{7332EE42-4B8C-524C-AC65-7DDA8976F132}"/>
              </a:ext>
            </a:extLst>
          </p:cNvPr>
          <p:cNvSpPr txBox="1"/>
          <p:nvPr/>
        </p:nvSpPr>
        <p:spPr>
          <a:xfrm>
            <a:off x="2797791" y="1521992"/>
            <a:ext cx="3070746" cy="1200329"/>
          </a:xfrm>
          <a:prstGeom prst="rect">
            <a:avLst/>
          </a:prstGeom>
          <a:noFill/>
        </p:spPr>
        <p:txBody>
          <a:bodyPr wrap="square" rtlCol="0">
            <a:spAutoFit/>
          </a:bodyPr>
          <a:lstStyle/>
          <a:p>
            <a:pPr algn="r"/>
            <a:r>
              <a:rPr lang="en-SE" b="1" dirty="0">
                <a:solidFill>
                  <a:schemeClr val="accent2"/>
                </a:solidFill>
              </a:rPr>
              <a:t>GDPR</a:t>
            </a:r>
          </a:p>
          <a:p>
            <a:pPr algn="r"/>
            <a:r>
              <a:rPr lang="en-SE" dirty="0">
                <a:solidFill>
                  <a:srgbClr val="666666"/>
                </a:solidFill>
              </a:rPr>
              <a:t>As little data as possible</a:t>
            </a:r>
          </a:p>
          <a:p>
            <a:pPr algn="r"/>
            <a:r>
              <a:rPr lang="en-GB" dirty="0">
                <a:solidFill>
                  <a:srgbClr val="666666"/>
                </a:solidFill>
              </a:rPr>
              <a:t>A</a:t>
            </a:r>
            <a:r>
              <a:rPr lang="en-SE" dirty="0">
                <a:solidFill>
                  <a:srgbClr val="666666"/>
                </a:solidFill>
              </a:rPr>
              <a:t>s securely as possible</a:t>
            </a:r>
          </a:p>
          <a:p>
            <a:pPr algn="r"/>
            <a:r>
              <a:rPr lang="en-SE" dirty="0">
                <a:solidFill>
                  <a:srgbClr val="666666"/>
                </a:solidFill>
              </a:rPr>
              <a:t>As short a time as necessary</a:t>
            </a:r>
          </a:p>
        </p:txBody>
      </p:sp>
      <p:sp>
        <p:nvSpPr>
          <p:cNvPr id="39" name="TextBox 38">
            <a:extLst>
              <a:ext uri="{FF2B5EF4-FFF2-40B4-BE49-F238E27FC236}">
                <a16:creationId xmlns:a16="http://schemas.microsoft.com/office/drawing/2014/main" id="{374C0E75-351E-994A-B062-82D3D080648F}"/>
              </a:ext>
            </a:extLst>
          </p:cNvPr>
          <p:cNvSpPr txBox="1"/>
          <p:nvPr/>
        </p:nvSpPr>
        <p:spPr>
          <a:xfrm>
            <a:off x="5979827" y="4719639"/>
            <a:ext cx="3534770" cy="1200329"/>
          </a:xfrm>
          <a:prstGeom prst="rect">
            <a:avLst/>
          </a:prstGeom>
          <a:noFill/>
        </p:spPr>
        <p:txBody>
          <a:bodyPr wrap="square" rtlCol="0">
            <a:spAutoFit/>
          </a:bodyPr>
          <a:lstStyle/>
          <a:p>
            <a:pPr algn="l"/>
            <a:r>
              <a:rPr lang="en-SE" b="1" dirty="0">
                <a:solidFill>
                  <a:schemeClr val="accent4"/>
                </a:solidFill>
              </a:rPr>
              <a:t>SCUO</a:t>
            </a:r>
          </a:p>
          <a:p>
            <a:pPr algn="l"/>
            <a:r>
              <a:rPr lang="en-SE" dirty="0">
                <a:solidFill>
                  <a:srgbClr val="666666"/>
                </a:solidFill>
              </a:rPr>
              <a:t>As much data as needed</a:t>
            </a:r>
          </a:p>
          <a:p>
            <a:pPr algn="l"/>
            <a:r>
              <a:rPr lang="en-US" dirty="0">
                <a:solidFill>
                  <a:srgbClr val="666666"/>
                </a:solidFill>
              </a:rPr>
              <a:t>Searchable by all users</a:t>
            </a:r>
            <a:endParaRPr lang="en-SE" dirty="0">
              <a:solidFill>
                <a:srgbClr val="666666"/>
              </a:solidFill>
            </a:endParaRPr>
          </a:p>
          <a:p>
            <a:pPr algn="l"/>
            <a:r>
              <a:rPr lang="en-SE" dirty="0">
                <a:solidFill>
                  <a:srgbClr val="666666"/>
                </a:solidFill>
              </a:rPr>
              <a:t>As long as we can just in case</a:t>
            </a:r>
          </a:p>
        </p:txBody>
      </p:sp>
      <p:pic>
        <p:nvPicPr>
          <p:cNvPr id="13" name="Graphic 12" descr="Gavel">
            <a:extLst>
              <a:ext uri="{FF2B5EF4-FFF2-40B4-BE49-F238E27FC236}">
                <a16:creationId xmlns:a16="http://schemas.microsoft.com/office/drawing/2014/main" id="{38055F42-4E3C-9146-9BC6-AF684A48E3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22801" y="1779761"/>
            <a:ext cx="679746" cy="679746"/>
          </a:xfrm>
          <a:prstGeom prst="rect">
            <a:avLst/>
          </a:prstGeom>
        </p:spPr>
      </p:pic>
      <p:pic>
        <p:nvPicPr>
          <p:cNvPr id="15" name="Graphic 14" descr="Open hand with plant">
            <a:extLst>
              <a:ext uri="{FF2B5EF4-FFF2-40B4-BE49-F238E27FC236}">
                <a16:creationId xmlns:a16="http://schemas.microsoft.com/office/drawing/2014/main" id="{58154281-8C8A-044D-B50C-AACF4E5075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84537" y="4977803"/>
            <a:ext cx="684000" cy="684000"/>
          </a:xfrm>
          <a:prstGeom prst="rect">
            <a:avLst/>
          </a:prstGeom>
        </p:spPr>
      </p:pic>
      <p:sp>
        <p:nvSpPr>
          <p:cNvPr id="16" name="Rubrik 1">
            <a:extLst>
              <a:ext uri="{FF2B5EF4-FFF2-40B4-BE49-F238E27FC236}">
                <a16:creationId xmlns:a16="http://schemas.microsoft.com/office/drawing/2014/main" id="{5B95F3CE-CEA8-9B4A-963A-8B66D3F61673}"/>
              </a:ext>
            </a:extLst>
          </p:cNvPr>
          <p:cNvSpPr>
            <a:spLocks noGrp="1"/>
          </p:cNvSpPr>
          <p:nvPr>
            <p:ph type="title"/>
          </p:nvPr>
        </p:nvSpPr>
        <p:spPr>
          <a:xfrm>
            <a:off x="1103709" y="265373"/>
            <a:ext cx="9360000" cy="657339"/>
          </a:xfrm>
        </p:spPr>
        <p:txBody>
          <a:bodyPr/>
          <a:lstStyle/>
          <a:p>
            <a:r>
              <a:rPr lang="en-GB" dirty="0">
                <a:solidFill>
                  <a:schemeClr val="tx1">
                    <a:lumMod val="50000"/>
                    <a:lumOff val="50000"/>
                  </a:schemeClr>
                </a:solidFill>
              </a:rPr>
              <a:t>Core Function 1: User Programme</a:t>
            </a:r>
          </a:p>
        </p:txBody>
      </p:sp>
      <p:pic>
        <p:nvPicPr>
          <p:cNvPr id="17" name="Graphic 16" descr="Gauge">
            <a:extLst>
              <a:ext uri="{FF2B5EF4-FFF2-40B4-BE49-F238E27FC236}">
                <a16:creationId xmlns:a16="http://schemas.microsoft.com/office/drawing/2014/main" id="{E6717176-F493-7F4E-B961-7D41D3D287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41580" y="5807580"/>
            <a:ext cx="1050420" cy="1050420"/>
          </a:xfrm>
          <a:prstGeom prst="rect">
            <a:avLst/>
          </a:prstGeom>
        </p:spPr>
      </p:pic>
    </p:spTree>
    <p:extLst>
      <p:ext uri="{BB962C8B-B14F-4D97-AF65-F5344CB8AC3E}">
        <p14:creationId xmlns:p14="http://schemas.microsoft.com/office/powerpoint/2010/main" val="1129836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1405FB-AD40-4B42-B837-83E61C31E222}"/>
              </a:ext>
            </a:extLst>
          </p:cNvPr>
          <p:cNvSpPr/>
          <p:nvPr/>
        </p:nvSpPr>
        <p:spPr>
          <a:xfrm>
            <a:off x="1427968" y="2468991"/>
            <a:ext cx="3527877" cy="501728"/>
          </a:xfrm>
          <a:prstGeom prst="rect">
            <a:avLst/>
          </a:prstGeom>
          <a:solidFill>
            <a:schemeClr val="accent5">
              <a:lumMod val="20000"/>
              <a:lumOff val="80000"/>
            </a:schemeClr>
          </a:solidFill>
          <a:ln w="28575">
            <a:solidFill>
              <a:srgbClr val="FF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F73C0405-0743-AA42-B2C0-0E51B39735EF}"/>
              </a:ext>
            </a:extLst>
          </p:cNvPr>
          <p:cNvGrpSpPr/>
          <p:nvPr/>
        </p:nvGrpSpPr>
        <p:grpSpPr>
          <a:xfrm>
            <a:off x="456301" y="1398885"/>
            <a:ext cx="11694268" cy="4900565"/>
            <a:chOff x="497732" y="1583272"/>
            <a:chExt cx="11694268" cy="4900565"/>
          </a:xfrm>
        </p:grpSpPr>
        <p:sp>
          <p:nvSpPr>
            <p:cNvPr id="47" name="TextBox 46">
              <a:extLst>
                <a:ext uri="{FF2B5EF4-FFF2-40B4-BE49-F238E27FC236}">
                  <a16:creationId xmlns:a16="http://schemas.microsoft.com/office/drawing/2014/main" id="{AE9B59E2-F2C0-6D49-9CB6-4AE0C3222D3C}"/>
                </a:ext>
              </a:extLst>
            </p:cNvPr>
            <p:cNvSpPr txBox="1"/>
            <p:nvPr/>
          </p:nvSpPr>
          <p:spPr>
            <a:xfrm>
              <a:off x="1469398" y="2212207"/>
              <a:ext cx="3527877" cy="1384995"/>
            </a:xfrm>
            <a:prstGeom prst="rect">
              <a:avLst/>
            </a:prstGeom>
            <a:noFill/>
            <a:ln>
              <a:noFill/>
            </a:ln>
          </p:spPr>
          <p:txBody>
            <a:bodyPr wrap="square" rtlCol="0">
              <a:spAutoFit/>
            </a:bodyPr>
            <a:lstStyle/>
            <a:p>
              <a:pPr marL="285750" indent="-285750" algn="l">
                <a:buFont typeface="Arial" panose="020B0604020202020204" pitchFamily="34" charset="0"/>
                <a:buChar char="•"/>
              </a:pPr>
              <a:r>
                <a:rPr lang="en-GB" sz="1300" dirty="0">
                  <a:solidFill>
                    <a:srgbClr val="666666"/>
                  </a:solidFill>
                </a:rPr>
                <a:t>Users will propose the scientific experiments they wish to carry out</a:t>
              </a:r>
            </a:p>
            <a:p>
              <a:pPr marL="285750" indent="-285750" algn="l">
                <a:buFont typeface="Arial" panose="020B0604020202020204" pitchFamily="34" charset="0"/>
                <a:buChar char="•"/>
              </a:pPr>
              <a:r>
                <a:rPr lang="en-GB" sz="1600" b="1" dirty="0">
                  <a:solidFill>
                    <a:srgbClr val="FF7D00"/>
                  </a:solidFill>
                </a:rPr>
                <a:t>This will be reviewed for feasibility, safety and excellence</a:t>
              </a:r>
            </a:p>
            <a:p>
              <a:pPr marL="285750" indent="-285750" algn="l">
                <a:buFont typeface="Arial" panose="020B0604020202020204" pitchFamily="34" charset="0"/>
                <a:buChar char="•"/>
              </a:pPr>
              <a:r>
                <a:rPr lang="en-GB" sz="1300" dirty="0">
                  <a:solidFill>
                    <a:srgbClr val="666666"/>
                  </a:solidFill>
                </a:rPr>
                <a:t>The users will be notified of the success or otherwise for the proposal</a:t>
              </a:r>
            </a:p>
          </p:txBody>
        </p:sp>
        <p:sp>
          <p:nvSpPr>
            <p:cNvPr id="48" name="TextBox 47">
              <a:extLst>
                <a:ext uri="{FF2B5EF4-FFF2-40B4-BE49-F238E27FC236}">
                  <a16:creationId xmlns:a16="http://schemas.microsoft.com/office/drawing/2014/main" id="{FB8EADFC-23A3-DD43-AA36-DBDEDBEB524D}"/>
                </a:ext>
              </a:extLst>
            </p:cNvPr>
            <p:cNvSpPr txBox="1"/>
            <p:nvPr/>
          </p:nvSpPr>
          <p:spPr>
            <a:xfrm>
              <a:off x="3698954" y="4387635"/>
              <a:ext cx="3068739" cy="1692771"/>
            </a:xfrm>
            <a:prstGeom prst="rect">
              <a:avLst/>
            </a:prstGeom>
            <a:noFill/>
          </p:spPr>
          <p:txBody>
            <a:bodyPr wrap="square" rtlCol="0">
              <a:spAutoFit/>
            </a:bodyPr>
            <a:lstStyle/>
            <a:p>
              <a:pPr marL="285750" indent="-285750" algn="l">
                <a:buFont typeface="Arial" panose="020B0604020202020204" pitchFamily="34" charset="0"/>
                <a:buChar char="•"/>
              </a:pPr>
              <a:r>
                <a:rPr lang="en-GB" sz="1300" dirty="0">
                  <a:solidFill>
                    <a:srgbClr val="666666"/>
                  </a:solidFill>
                </a:rPr>
                <a:t>Instrument scientists will </a:t>
              </a:r>
              <a:r>
                <a:rPr lang="en-GB" sz="1300" b="1" dirty="0">
                  <a:solidFill>
                    <a:srgbClr val="666666"/>
                  </a:solidFill>
                </a:rPr>
                <a:t>schedule</a:t>
              </a:r>
              <a:r>
                <a:rPr lang="en-GB" sz="1300" dirty="0">
                  <a:solidFill>
                    <a:srgbClr val="666666"/>
                  </a:solidFill>
                </a:rPr>
                <a:t> the accepted experiments</a:t>
              </a:r>
            </a:p>
            <a:p>
              <a:pPr marL="285750" indent="-285750" algn="l">
                <a:buFont typeface="Arial" panose="020B0604020202020204" pitchFamily="34" charset="0"/>
                <a:buChar char="•"/>
              </a:pPr>
              <a:r>
                <a:rPr lang="en-GB" sz="1300" dirty="0">
                  <a:solidFill>
                    <a:srgbClr val="666666"/>
                  </a:solidFill>
                </a:rPr>
                <a:t>Scheduling will cover the </a:t>
              </a:r>
              <a:r>
                <a:rPr lang="en-GB" sz="1300" b="1" dirty="0">
                  <a:solidFill>
                    <a:srgbClr val="666666"/>
                  </a:solidFill>
                </a:rPr>
                <a:t>instrument, a local contact, required sample environments </a:t>
              </a:r>
              <a:r>
                <a:rPr lang="en-GB" sz="1300" dirty="0">
                  <a:solidFill>
                    <a:srgbClr val="666666"/>
                  </a:solidFill>
                </a:rPr>
                <a:t>and</a:t>
              </a:r>
              <a:r>
                <a:rPr lang="en-GB" sz="1300" b="1" dirty="0">
                  <a:solidFill>
                    <a:srgbClr val="666666"/>
                  </a:solidFill>
                </a:rPr>
                <a:t> user labs</a:t>
              </a:r>
            </a:p>
            <a:p>
              <a:pPr marL="285750" indent="-285750" algn="l">
                <a:buFont typeface="Arial" panose="020B0604020202020204" pitchFamily="34" charset="0"/>
                <a:buChar char="•"/>
              </a:pPr>
              <a:r>
                <a:rPr lang="en-GB" sz="1300" dirty="0">
                  <a:solidFill>
                    <a:srgbClr val="666666"/>
                  </a:solidFill>
                </a:rPr>
                <a:t>The user and all those involved will be notified of the final schedule</a:t>
              </a:r>
            </a:p>
          </p:txBody>
        </p:sp>
        <p:sp>
          <p:nvSpPr>
            <p:cNvPr id="51" name="TextBox 50">
              <a:extLst>
                <a:ext uri="{FF2B5EF4-FFF2-40B4-BE49-F238E27FC236}">
                  <a16:creationId xmlns:a16="http://schemas.microsoft.com/office/drawing/2014/main" id="{80A112CD-B5FD-D44F-AE93-DBE1981A73F4}"/>
                </a:ext>
              </a:extLst>
            </p:cNvPr>
            <p:cNvSpPr txBox="1"/>
            <p:nvPr/>
          </p:nvSpPr>
          <p:spPr>
            <a:xfrm>
              <a:off x="8965353" y="1783327"/>
              <a:ext cx="3226647" cy="1892826"/>
            </a:xfrm>
            <a:prstGeom prst="rect">
              <a:avLst/>
            </a:prstGeom>
            <a:noFill/>
          </p:spPr>
          <p:txBody>
            <a:bodyPr wrap="square" rtlCol="0">
              <a:spAutoFit/>
            </a:bodyPr>
            <a:lstStyle/>
            <a:p>
              <a:pPr marL="285750" indent="-285750" algn="l">
                <a:buFont typeface="Arial" panose="020B0604020202020204" pitchFamily="34" charset="0"/>
                <a:buChar char="•"/>
              </a:pPr>
              <a:r>
                <a:rPr lang="en-GB" sz="1300" dirty="0">
                  <a:solidFill>
                    <a:srgbClr val="666666"/>
                  </a:solidFill>
                </a:rPr>
                <a:t>User to provide </a:t>
              </a:r>
              <a:r>
                <a:rPr lang="en-GB" sz="1300" b="1" dirty="0">
                  <a:solidFill>
                    <a:srgbClr val="666666"/>
                  </a:solidFill>
                </a:rPr>
                <a:t>feedback</a:t>
              </a:r>
              <a:r>
                <a:rPr lang="en-GB" sz="1300" dirty="0">
                  <a:solidFill>
                    <a:srgbClr val="666666"/>
                  </a:solidFill>
                </a:rPr>
                <a:t> about their experiment</a:t>
              </a:r>
            </a:p>
            <a:p>
              <a:pPr marL="285750" indent="-285750" algn="l">
                <a:buFont typeface="Arial" panose="020B0604020202020204" pitchFamily="34" charset="0"/>
                <a:buChar char="•"/>
              </a:pPr>
              <a:r>
                <a:rPr lang="en-GB" sz="1300" dirty="0">
                  <a:solidFill>
                    <a:srgbClr val="666666"/>
                  </a:solidFill>
                </a:rPr>
                <a:t>User will provide a brief </a:t>
              </a:r>
              <a:r>
                <a:rPr lang="en-GB" sz="1300" b="1" dirty="0">
                  <a:solidFill>
                    <a:srgbClr val="666666"/>
                  </a:solidFill>
                </a:rPr>
                <a:t>scientific</a:t>
              </a:r>
              <a:r>
                <a:rPr lang="en-GB" sz="1300" dirty="0">
                  <a:solidFill>
                    <a:srgbClr val="666666"/>
                  </a:solidFill>
                </a:rPr>
                <a:t> </a:t>
              </a:r>
              <a:r>
                <a:rPr lang="en-GB" sz="1300" b="1" dirty="0">
                  <a:solidFill>
                    <a:srgbClr val="666666"/>
                  </a:solidFill>
                </a:rPr>
                <a:t>report</a:t>
              </a:r>
              <a:r>
                <a:rPr lang="en-GB" sz="1300" dirty="0">
                  <a:solidFill>
                    <a:srgbClr val="666666"/>
                  </a:solidFill>
                </a:rPr>
                <a:t> of their results</a:t>
              </a:r>
            </a:p>
            <a:p>
              <a:pPr marL="285750" indent="-285750" algn="l">
                <a:buFont typeface="Arial" panose="020B0604020202020204" pitchFamily="34" charset="0"/>
                <a:buChar char="•"/>
              </a:pPr>
              <a:r>
                <a:rPr lang="en-GB" sz="1300" dirty="0">
                  <a:solidFill>
                    <a:srgbClr val="666666"/>
                  </a:solidFill>
                </a:rPr>
                <a:t>User expenses </a:t>
              </a:r>
              <a:r>
                <a:rPr lang="en-GB" sz="1300" b="1" dirty="0">
                  <a:solidFill>
                    <a:srgbClr val="666666"/>
                  </a:solidFill>
                </a:rPr>
                <a:t>reimbursed</a:t>
              </a:r>
              <a:r>
                <a:rPr lang="en-GB" sz="1300" dirty="0">
                  <a:solidFill>
                    <a:srgbClr val="666666"/>
                  </a:solidFill>
                </a:rPr>
                <a:t> and invoiced costs paid</a:t>
              </a:r>
            </a:p>
            <a:p>
              <a:pPr marL="285750" indent="-285750" algn="l">
                <a:buFont typeface="Arial" panose="020B0604020202020204" pitchFamily="34" charset="0"/>
                <a:buChar char="•"/>
              </a:pPr>
              <a:r>
                <a:rPr lang="en-GB" sz="1300" dirty="0">
                  <a:solidFill>
                    <a:srgbClr val="666666"/>
                  </a:solidFill>
                </a:rPr>
                <a:t>User costs reported against the experiment</a:t>
              </a:r>
            </a:p>
            <a:p>
              <a:pPr marL="285750" indent="-285750" algn="l">
                <a:buFont typeface="Arial" panose="020B0604020202020204" pitchFamily="34" charset="0"/>
                <a:buChar char="•"/>
              </a:pPr>
              <a:r>
                <a:rPr lang="en-GB" sz="1300" b="1" dirty="0">
                  <a:solidFill>
                    <a:srgbClr val="666666"/>
                  </a:solidFill>
                </a:rPr>
                <a:t>KPIs</a:t>
              </a:r>
              <a:r>
                <a:rPr lang="en-GB" sz="1300" dirty="0">
                  <a:solidFill>
                    <a:srgbClr val="666666"/>
                  </a:solidFill>
                </a:rPr>
                <a:t> reported to management</a:t>
              </a:r>
            </a:p>
          </p:txBody>
        </p:sp>
        <p:grpSp>
          <p:nvGrpSpPr>
            <p:cNvPr id="4" name="Group 3">
              <a:extLst>
                <a:ext uri="{FF2B5EF4-FFF2-40B4-BE49-F238E27FC236}">
                  <a16:creationId xmlns:a16="http://schemas.microsoft.com/office/drawing/2014/main" id="{6BDE5E26-2052-B84C-A614-0E2BF1348557}"/>
                </a:ext>
              </a:extLst>
            </p:cNvPr>
            <p:cNvGrpSpPr/>
            <p:nvPr/>
          </p:nvGrpSpPr>
          <p:grpSpPr>
            <a:xfrm>
              <a:off x="497732" y="3781964"/>
              <a:ext cx="10686083" cy="531951"/>
              <a:chOff x="595822" y="1200082"/>
              <a:chExt cx="10356881" cy="531951"/>
            </a:xfrm>
          </p:grpSpPr>
          <p:sp>
            <p:nvSpPr>
              <p:cNvPr id="3" name="Chevron 2">
                <a:extLst>
                  <a:ext uri="{FF2B5EF4-FFF2-40B4-BE49-F238E27FC236}">
                    <a16:creationId xmlns:a16="http://schemas.microsoft.com/office/drawing/2014/main" id="{267D8EE4-E683-D24A-AC4F-778CC162B0FE}"/>
                  </a:ext>
                </a:extLst>
              </p:cNvPr>
              <p:cNvSpPr/>
              <p:nvPr/>
            </p:nvSpPr>
            <p:spPr>
              <a:xfrm>
                <a:off x="595822" y="1200082"/>
                <a:ext cx="1816455" cy="531951"/>
              </a:xfrm>
              <a:prstGeom prst="chevron">
                <a:avLst/>
              </a:prstGeom>
              <a:solidFill>
                <a:srgbClr val="049E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Registration</a:t>
                </a:r>
              </a:p>
            </p:txBody>
          </p:sp>
          <p:sp>
            <p:nvSpPr>
              <p:cNvPr id="42" name="Chevron 41">
                <a:extLst>
                  <a:ext uri="{FF2B5EF4-FFF2-40B4-BE49-F238E27FC236}">
                    <a16:creationId xmlns:a16="http://schemas.microsoft.com/office/drawing/2014/main" id="{8C9952D5-5E3D-3942-895C-608D9C852EB8}"/>
                  </a:ext>
                </a:extLst>
              </p:cNvPr>
              <p:cNvSpPr/>
              <p:nvPr/>
            </p:nvSpPr>
            <p:spPr>
              <a:xfrm>
                <a:off x="2303907" y="1200082"/>
                <a:ext cx="1816455" cy="531951"/>
              </a:xfrm>
              <a:prstGeom prst="chevron">
                <a:avLst/>
              </a:prstGeom>
              <a:solidFill>
                <a:srgbClr val="0088C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Proposal</a:t>
                </a:r>
              </a:p>
            </p:txBody>
          </p:sp>
          <p:sp>
            <p:nvSpPr>
              <p:cNvPr id="43" name="Chevron 42">
                <a:extLst>
                  <a:ext uri="{FF2B5EF4-FFF2-40B4-BE49-F238E27FC236}">
                    <a16:creationId xmlns:a16="http://schemas.microsoft.com/office/drawing/2014/main" id="{423E990C-213A-9D49-92A5-C14E3EB0FD09}"/>
                  </a:ext>
                </a:extLst>
              </p:cNvPr>
              <p:cNvSpPr/>
              <p:nvPr/>
            </p:nvSpPr>
            <p:spPr>
              <a:xfrm>
                <a:off x="4011992" y="1200082"/>
                <a:ext cx="1816455" cy="531951"/>
              </a:xfrm>
              <a:prstGeom prst="chevron">
                <a:avLst/>
              </a:prstGeom>
              <a:solidFill>
                <a:srgbClr val="0372A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Scheduling</a:t>
                </a:r>
              </a:p>
            </p:txBody>
          </p:sp>
          <p:sp>
            <p:nvSpPr>
              <p:cNvPr id="44" name="Chevron 43">
                <a:extLst>
                  <a:ext uri="{FF2B5EF4-FFF2-40B4-BE49-F238E27FC236}">
                    <a16:creationId xmlns:a16="http://schemas.microsoft.com/office/drawing/2014/main" id="{7690943A-D656-584C-A299-1F12358870EE}"/>
                  </a:ext>
                </a:extLst>
              </p:cNvPr>
              <p:cNvSpPr/>
              <p:nvPr/>
            </p:nvSpPr>
            <p:spPr>
              <a:xfrm>
                <a:off x="5720077" y="1200082"/>
                <a:ext cx="1816455" cy="531951"/>
              </a:xfrm>
              <a:prstGeom prst="chevron">
                <a:avLst/>
              </a:prstGeom>
              <a:solidFill>
                <a:srgbClr val="005D9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Planning</a:t>
                </a:r>
                <a:endParaRPr lang="en-GB" sz="1400" dirty="0">
                  <a:solidFill>
                    <a:schemeClr val="tx1"/>
                  </a:solidFill>
                </a:endParaRPr>
              </a:p>
            </p:txBody>
          </p:sp>
          <p:sp>
            <p:nvSpPr>
              <p:cNvPr id="45" name="Chevron 44">
                <a:extLst>
                  <a:ext uri="{FF2B5EF4-FFF2-40B4-BE49-F238E27FC236}">
                    <a16:creationId xmlns:a16="http://schemas.microsoft.com/office/drawing/2014/main" id="{4EF729CC-D107-F64F-9D89-D050E00E4CF9}"/>
                  </a:ext>
                </a:extLst>
              </p:cNvPr>
              <p:cNvSpPr/>
              <p:nvPr/>
            </p:nvSpPr>
            <p:spPr>
              <a:xfrm>
                <a:off x="7428162" y="1200082"/>
                <a:ext cx="1816455" cy="531951"/>
              </a:xfrm>
              <a:prstGeom prst="chevron">
                <a:avLst/>
              </a:prstGeom>
              <a:solidFill>
                <a:srgbClr val="00487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Performing &amp; Analysing</a:t>
                </a:r>
              </a:p>
            </p:txBody>
          </p:sp>
          <p:sp>
            <p:nvSpPr>
              <p:cNvPr id="46" name="Chevron 45">
                <a:extLst>
                  <a:ext uri="{FF2B5EF4-FFF2-40B4-BE49-F238E27FC236}">
                    <a16:creationId xmlns:a16="http://schemas.microsoft.com/office/drawing/2014/main" id="{87B82338-8B5E-164E-9D18-3B2824D42317}"/>
                  </a:ext>
                </a:extLst>
              </p:cNvPr>
              <p:cNvSpPr/>
              <p:nvPr/>
            </p:nvSpPr>
            <p:spPr>
              <a:xfrm>
                <a:off x="9136248" y="1200082"/>
                <a:ext cx="1816455" cy="531951"/>
              </a:xfrm>
              <a:prstGeom prst="chevron">
                <a:avLst/>
              </a:prstGeom>
              <a:solidFill>
                <a:srgbClr val="0033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Wrap-up &amp; Harvesting</a:t>
                </a:r>
              </a:p>
            </p:txBody>
          </p:sp>
        </p:grpSp>
        <p:sp>
          <p:nvSpPr>
            <p:cNvPr id="7" name="TextBox 6">
              <a:extLst>
                <a:ext uri="{FF2B5EF4-FFF2-40B4-BE49-F238E27FC236}">
                  <a16:creationId xmlns:a16="http://schemas.microsoft.com/office/drawing/2014/main" id="{D292F4A0-7B39-E149-863B-B78DC3D4BE2C}"/>
                </a:ext>
              </a:extLst>
            </p:cNvPr>
            <p:cNvSpPr txBox="1"/>
            <p:nvPr/>
          </p:nvSpPr>
          <p:spPr>
            <a:xfrm>
              <a:off x="497732" y="4390956"/>
              <a:ext cx="2868466" cy="2092881"/>
            </a:xfrm>
            <a:prstGeom prst="rect">
              <a:avLst/>
            </a:prstGeom>
            <a:noFill/>
          </p:spPr>
          <p:txBody>
            <a:bodyPr wrap="square" rtlCol="0">
              <a:spAutoFit/>
            </a:bodyPr>
            <a:lstStyle/>
            <a:p>
              <a:pPr marL="285750" indent="-285750" algn="l">
                <a:buFont typeface="Arial" panose="020B0604020202020204" pitchFamily="34" charset="0"/>
                <a:buChar char="•"/>
              </a:pPr>
              <a:r>
                <a:rPr lang="en-GB" sz="1300" dirty="0">
                  <a:solidFill>
                    <a:srgbClr val="666666"/>
                  </a:solidFill>
                </a:rPr>
                <a:t>Users </a:t>
              </a:r>
              <a:r>
                <a:rPr lang="en-GB" sz="1300" b="1" dirty="0">
                  <a:solidFill>
                    <a:srgbClr val="666666"/>
                  </a:solidFill>
                </a:rPr>
                <a:t>register</a:t>
              </a:r>
              <a:r>
                <a:rPr lang="en-GB" sz="1300" dirty="0">
                  <a:solidFill>
                    <a:srgbClr val="666666"/>
                  </a:solidFill>
                </a:rPr>
                <a:t> with their personal information</a:t>
              </a:r>
            </a:p>
            <a:p>
              <a:pPr marL="285750" indent="-285750" algn="l">
                <a:buFont typeface="Arial" panose="020B0604020202020204" pitchFamily="34" charset="0"/>
                <a:buChar char="•"/>
              </a:pPr>
              <a:r>
                <a:rPr lang="en-GB" sz="1300" dirty="0">
                  <a:solidFill>
                    <a:srgbClr val="666666"/>
                  </a:solidFill>
                </a:rPr>
                <a:t>By registering users ESS has a database of contact details for potential users</a:t>
              </a:r>
            </a:p>
            <a:p>
              <a:pPr marL="285750" indent="-285750" algn="l">
                <a:buFont typeface="Arial" panose="020B0604020202020204" pitchFamily="34" charset="0"/>
                <a:buChar char="•"/>
              </a:pPr>
              <a:r>
                <a:rPr lang="en-GB" sz="1300" dirty="0">
                  <a:solidFill>
                    <a:srgbClr val="666666"/>
                  </a:solidFill>
                </a:rPr>
                <a:t>Users provide sufficient personal data for </a:t>
              </a:r>
              <a:r>
                <a:rPr lang="en-GB" sz="1300" b="1" dirty="0">
                  <a:solidFill>
                    <a:srgbClr val="666666"/>
                  </a:solidFill>
                </a:rPr>
                <a:t>physical access </a:t>
              </a:r>
              <a:r>
                <a:rPr lang="en-GB" sz="1300" dirty="0">
                  <a:solidFill>
                    <a:srgbClr val="666666"/>
                  </a:solidFill>
                </a:rPr>
                <a:t>to site and </a:t>
              </a:r>
              <a:r>
                <a:rPr lang="en-GB" sz="1300" b="1" dirty="0">
                  <a:solidFill>
                    <a:srgbClr val="666666"/>
                  </a:solidFill>
                </a:rPr>
                <a:t>digital access</a:t>
              </a:r>
              <a:r>
                <a:rPr lang="en-GB" sz="1300" dirty="0">
                  <a:solidFill>
                    <a:srgbClr val="666666"/>
                  </a:solidFill>
                </a:rPr>
                <a:t> to systems</a:t>
              </a:r>
            </a:p>
            <a:p>
              <a:pPr marL="285750" indent="-285750" algn="l">
                <a:buFont typeface="Arial" panose="020B0604020202020204" pitchFamily="34" charset="0"/>
                <a:buChar char="•"/>
              </a:pPr>
              <a:r>
                <a:rPr lang="en-GB" sz="1300" dirty="0">
                  <a:solidFill>
                    <a:srgbClr val="666666"/>
                  </a:solidFill>
                </a:rPr>
                <a:t>User profile will link to radiation </a:t>
              </a:r>
              <a:r>
                <a:rPr lang="en-GB" sz="1300" b="1" dirty="0">
                  <a:solidFill>
                    <a:srgbClr val="666666"/>
                  </a:solidFill>
                </a:rPr>
                <a:t>dosimetry records</a:t>
              </a:r>
            </a:p>
          </p:txBody>
        </p:sp>
        <p:sp>
          <p:nvSpPr>
            <p:cNvPr id="49" name="TextBox 48">
              <a:extLst>
                <a:ext uri="{FF2B5EF4-FFF2-40B4-BE49-F238E27FC236}">
                  <a16:creationId xmlns:a16="http://schemas.microsoft.com/office/drawing/2014/main" id="{4B966BDF-3FC1-BC4C-9861-8475971A59F2}"/>
                </a:ext>
              </a:extLst>
            </p:cNvPr>
            <p:cNvSpPr txBox="1"/>
            <p:nvPr/>
          </p:nvSpPr>
          <p:spPr>
            <a:xfrm>
              <a:off x="5318437" y="1583272"/>
              <a:ext cx="3226647" cy="2092881"/>
            </a:xfrm>
            <a:prstGeom prst="rect">
              <a:avLst/>
            </a:prstGeom>
            <a:noFill/>
          </p:spPr>
          <p:txBody>
            <a:bodyPr wrap="square" rtlCol="0">
              <a:spAutoFit/>
            </a:bodyPr>
            <a:lstStyle/>
            <a:p>
              <a:pPr marL="285750" indent="-285750" algn="l">
                <a:buFont typeface="Arial" panose="020B0604020202020204" pitchFamily="34" charset="0"/>
                <a:buChar char="•"/>
              </a:pPr>
              <a:r>
                <a:rPr lang="en-GB" sz="1300" dirty="0">
                  <a:solidFill>
                    <a:srgbClr val="666666"/>
                  </a:solidFill>
                </a:rPr>
                <a:t>The user will provide arrival details for the scientists who are </a:t>
              </a:r>
              <a:r>
                <a:rPr lang="en-GB" sz="1300" b="1" dirty="0">
                  <a:solidFill>
                    <a:srgbClr val="666666"/>
                  </a:solidFill>
                </a:rPr>
                <a:t>coming</a:t>
              </a:r>
              <a:r>
                <a:rPr lang="en-GB" sz="1300" dirty="0">
                  <a:solidFill>
                    <a:srgbClr val="666666"/>
                  </a:solidFill>
                </a:rPr>
                <a:t> to ESS</a:t>
              </a:r>
            </a:p>
            <a:p>
              <a:pPr marL="285750" indent="-285750" algn="l">
                <a:buFont typeface="Arial" panose="020B0604020202020204" pitchFamily="34" charset="0"/>
                <a:buChar char="•"/>
              </a:pPr>
              <a:r>
                <a:rPr lang="en-GB" sz="1300" dirty="0">
                  <a:solidFill>
                    <a:srgbClr val="666666"/>
                  </a:solidFill>
                </a:rPr>
                <a:t>The visiting users will complete </a:t>
              </a:r>
              <a:r>
                <a:rPr lang="en-GB" sz="1300" b="1" dirty="0">
                  <a:solidFill>
                    <a:srgbClr val="666666"/>
                  </a:solidFill>
                </a:rPr>
                <a:t>safety documentation </a:t>
              </a:r>
              <a:r>
                <a:rPr lang="en-GB" sz="1300" dirty="0">
                  <a:solidFill>
                    <a:srgbClr val="666666"/>
                  </a:solidFill>
                </a:rPr>
                <a:t>and</a:t>
              </a:r>
              <a:r>
                <a:rPr lang="en-GB" sz="1300" b="1" dirty="0">
                  <a:solidFill>
                    <a:srgbClr val="666666"/>
                  </a:solidFill>
                </a:rPr>
                <a:t> carry out training</a:t>
              </a:r>
            </a:p>
            <a:p>
              <a:pPr marL="285750" indent="-285750" algn="l">
                <a:buFont typeface="Arial" panose="020B0604020202020204" pitchFamily="34" charset="0"/>
                <a:buChar char="•"/>
              </a:pPr>
              <a:r>
                <a:rPr lang="en-GB" sz="1300" dirty="0">
                  <a:solidFill>
                    <a:srgbClr val="666666"/>
                  </a:solidFill>
                </a:rPr>
                <a:t>The user will book required </a:t>
              </a:r>
              <a:r>
                <a:rPr lang="en-GB" sz="1300" b="1" dirty="0">
                  <a:solidFill>
                    <a:srgbClr val="666666"/>
                  </a:solidFill>
                </a:rPr>
                <a:t>accommodation </a:t>
              </a:r>
            </a:p>
            <a:p>
              <a:pPr marL="285750" indent="-285750" algn="l">
                <a:buFont typeface="Arial" panose="020B0604020202020204" pitchFamily="34" charset="0"/>
                <a:buChar char="•"/>
              </a:pPr>
              <a:r>
                <a:rPr lang="en-GB" sz="1300" dirty="0">
                  <a:solidFill>
                    <a:srgbClr val="666666"/>
                  </a:solidFill>
                </a:rPr>
                <a:t>The user will ship their</a:t>
              </a:r>
              <a:r>
                <a:rPr lang="en-GB" sz="1300" b="1" dirty="0">
                  <a:solidFill>
                    <a:srgbClr val="666666"/>
                  </a:solidFill>
                </a:rPr>
                <a:t> samples</a:t>
              </a:r>
            </a:p>
            <a:p>
              <a:pPr marL="285750" indent="-285750" algn="l">
                <a:buFont typeface="Arial" panose="020B0604020202020204" pitchFamily="34" charset="0"/>
                <a:buChar char="•"/>
              </a:pPr>
              <a:r>
                <a:rPr lang="en-GB" sz="1300" b="1" dirty="0">
                  <a:solidFill>
                    <a:srgbClr val="666666"/>
                  </a:solidFill>
                </a:rPr>
                <a:t>Access cards </a:t>
              </a:r>
              <a:r>
                <a:rPr lang="en-GB" sz="1300" dirty="0">
                  <a:solidFill>
                    <a:srgbClr val="666666"/>
                  </a:solidFill>
                </a:rPr>
                <a:t>and any other required materials will be prepared</a:t>
              </a:r>
            </a:p>
          </p:txBody>
        </p:sp>
        <p:sp>
          <p:nvSpPr>
            <p:cNvPr id="50" name="TextBox 49">
              <a:extLst>
                <a:ext uri="{FF2B5EF4-FFF2-40B4-BE49-F238E27FC236}">
                  <a16:creationId xmlns:a16="http://schemas.microsoft.com/office/drawing/2014/main" id="{54E9E4AB-4B0B-124D-AC2B-D064B8334338}"/>
                </a:ext>
              </a:extLst>
            </p:cNvPr>
            <p:cNvSpPr txBox="1"/>
            <p:nvPr/>
          </p:nvSpPr>
          <p:spPr>
            <a:xfrm>
              <a:off x="7096929" y="4394927"/>
              <a:ext cx="3226647" cy="1692771"/>
            </a:xfrm>
            <a:prstGeom prst="rect">
              <a:avLst/>
            </a:prstGeom>
            <a:noFill/>
          </p:spPr>
          <p:txBody>
            <a:bodyPr wrap="square" rtlCol="0">
              <a:spAutoFit/>
            </a:bodyPr>
            <a:lstStyle/>
            <a:p>
              <a:pPr marL="285750" indent="-285750" algn="l">
                <a:buFont typeface="Arial" panose="020B0604020202020204" pitchFamily="34" charset="0"/>
                <a:buChar char="•"/>
              </a:pPr>
              <a:r>
                <a:rPr lang="en-GB" sz="1300" dirty="0">
                  <a:solidFill>
                    <a:srgbClr val="666666"/>
                  </a:solidFill>
                </a:rPr>
                <a:t>User have access to </a:t>
              </a:r>
              <a:r>
                <a:rPr lang="en-GB" sz="1300" b="1" dirty="0">
                  <a:solidFill>
                    <a:srgbClr val="666666"/>
                  </a:solidFill>
                </a:rPr>
                <a:t>requested labs </a:t>
              </a:r>
              <a:r>
                <a:rPr lang="en-GB" sz="1300" dirty="0">
                  <a:solidFill>
                    <a:srgbClr val="666666"/>
                  </a:solidFill>
                </a:rPr>
                <a:t>and prepare before instrument time</a:t>
              </a:r>
            </a:p>
            <a:p>
              <a:pPr marL="285750" indent="-285750" algn="l">
                <a:buFont typeface="Arial" panose="020B0604020202020204" pitchFamily="34" charset="0"/>
                <a:buChar char="•"/>
              </a:pPr>
              <a:r>
                <a:rPr lang="en-GB" sz="1300" dirty="0">
                  <a:solidFill>
                    <a:srgbClr val="666666"/>
                  </a:solidFill>
                </a:rPr>
                <a:t>The user will collect data at the awarded instrument with the samples declared on the proposal</a:t>
              </a:r>
            </a:p>
            <a:p>
              <a:pPr marL="285750" indent="-285750" algn="l">
                <a:buFont typeface="Arial" panose="020B0604020202020204" pitchFamily="34" charset="0"/>
                <a:buChar char="•"/>
              </a:pPr>
              <a:r>
                <a:rPr lang="en-GB" sz="1300" dirty="0">
                  <a:solidFill>
                    <a:srgbClr val="666666"/>
                  </a:solidFill>
                </a:rPr>
                <a:t>The user has access to </a:t>
              </a:r>
              <a:r>
                <a:rPr lang="en-GB" sz="1300" b="1" dirty="0">
                  <a:solidFill>
                    <a:srgbClr val="666666"/>
                  </a:solidFill>
                </a:rPr>
                <a:t>automatic</a:t>
              </a:r>
              <a:r>
                <a:rPr lang="en-GB" sz="1300" dirty="0">
                  <a:solidFill>
                    <a:srgbClr val="666666"/>
                  </a:solidFill>
                </a:rPr>
                <a:t> and </a:t>
              </a:r>
              <a:r>
                <a:rPr lang="en-GB" sz="1300" b="1" dirty="0">
                  <a:solidFill>
                    <a:srgbClr val="666666"/>
                  </a:solidFill>
                </a:rPr>
                <a:t>manual data processing </a:t>
              </a:r>
              <a:r>
                <a:rPr lang="en-GB" sz="1300" dirty="0">
                  <a:solidFill>
                    <a:srgbClr val="666666"/>
                  </a:solidFill>
                </a:rPr>
                <a:t>of their data</a:t>
              </a:r>
            </a:p>
          </p:txBody>
        </p:sp>
      </p:grpSp>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50000"/>
                    <a:lumOff val="50000"/>
                  </a:schemeClr>
                </a:solidFill>
              </a:rPr>
              <a:t>Core Function 1: User Programme</a:t>
            </a:r>
          </a:p>
        </p:txBody>
      </p:sp>
      <p:grpSp>
        <p:nvGrpSpPr>
          <p:cNvPr id="11" name="Group 10">
            <a:extLst>
              <a:ext uri="{FF2B5EF4-FFF2-40B4-BE49-F238E27FC236}">
                <a16:creationId xmlns:a16="http://schemas.microsoft.com/office/drawing/2014/main" id="{43788129-BA9E-C945-9418-234F8AC40DE3}"/>
              </a:ext>
            </a:extLst>
          </p:cNvPr>
          <p:cNvGrpSpPr/>
          <p:nvPr/>
        </p:nvGrpSpPr>
        <p:grpSpPr>
          <a:xfrm>
            <a:off x="4974699" y="2158741"/>
            <a:ext cx="296214" cy="279244"/>
            <a:chOff x="4092872" y="1395034"/>
            <a:chExt cx="296214" cy="279244"/>
          </a:xfrm>
        </p:grpSpPr>
        <p:sp>
          <p:nvSpPr>
            <p:cNvPr id="20" name="Oval 19">
              <a:extLst>
                <a:ext uri="{FF2B5EF4-FFF2-40B4-BE49-F238E27FC236}">
                  <a16:creationId xmlns:a16="http://schemas.microsoft.com/office/drawing/2014/main" id="{D8EB0AC8-9524-D944-9172-AC16E182D8FC}"/>
                </a:ext>
              </a:extLst>
            </p:cNvPr>
            <p:cNvSpPr/>
            <p:nvPr/>
          </p:nvSpPr>
          <p:spPr>
            <a:xfrm>
              <a:off x="4092872" y="1395034"/>
              <a:ext cx="296214" cy="279244"/>
            </a:xfrm>
            <a:prstGeom prst="ellipse">
              <a:avLst/>
            </a:prstGeom>
            <a:solidFill>
              <a:srgbClr val="99BE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2" name="Graphic 21" descr="Tick">
              <a:extLst>
                <a:ext uri="{FF2B5EF4-FFF2-40B4-BE49-F238E27FC236}">
                  <a16:creationId xmlns:a16="http://schemas.microsoft.com/office/drawing/2014/main" id="{3D4E4833-8CA2-3548-BAB3-A958F57276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26418" y="1426658"/>
              <a:ext cx="229122" cy="215996"/>
            </a:xfrm>
            <a:prstGeom prst="rect">
              <a:avLst/>
            </a:prstGeom>
          </p:spPr>
        </p:pic>
      </p:grpSp>
      <p:pic>
        <p:nvPicPr>
          <p:cNvPr id="14" name="Graphic 13" descr="Flag">
            <a:extLst>
              <a:ext uri="{FF2B5EF4-FFF2-40B4-BE49-F238E27FC236}">
                <a16:creationId xmlns:a16="http://schemas.microsoft.com/office/drawing/2014/main" id="{AA17DACB-4C8A-7540-AB8A-FB7AA6A808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95699" y="5356803"/>
            <a:ext cx="389963" cy="3899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5" name="Graphic 34" descr="Flag">
            <a:extLst>
              <a:ext uri="{FF2B5EF4-FFF2-40B4-BE49-F238E27FC236}">
                <a16:creationId xmlns:a16="http://schemas.microsoft.com/office/drawing/2014/main" id="{DC85AD0E-F976-4140-A59C-962627415F8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86770" y="5861993"/>
            <a:ext cx="389963" cy="3899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6" name="Graphic 35" descr="Flag">
            <a:extLst>
              <a:ext uri="{FF2B5EF4-FFF2-40B4-BE49-F238E27FC236}">
                <a16:creationId xmlns:a16="http://schemas.microsoft.com/office/drawing/2014/main" id="{EADFD6C0-5E92-024D-BAA0-E5F88ACE2A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92203" y="2033210"/>
            <a:ext cx="389963" cy="3899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7" name="Graphic 36" descr="Flag">
            <a:extLst>
              <a:ext uri="{FF2B5EF4-FFF2-40B4-BE49-F238E27FC236}">
                <a16:creationId xmlns:a16="http://schemas.microsoft.com/office/drawing/2014/main" id="{40989076-88BC-3D4E-B3AD-150B2277CC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67164" y="2488169"/>
            <a:ext cx="389963" cy="3899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8" name="Graphic 37" descr="Flag">
            <a:extLst>
              <a:ext uri="{FF2B5EF4-FFF2-40B4-BE49-F238E27FC236}">
                <a16:creationId xmlns:a16="http://schemas.microsoft.com/office/drawing/2014/main" id="{9CB64047-5ECA-C447-B93E-FF9C8D06D7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31280" y="4544148"/>
            <a:ext cx="389963" cy="3899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9" name="Graphic 38" descr="Flag">
            <a:extLst>
              <a:ext uri="{FF2B5EF4-FFF2-40B4-BE49-F238E27FC236}">
                <a16:creationId xmlns:a16="http://schemas.microsoft.com/office/drawing/2014/main" id="{3FFC38C5-CAC4-1C45-9E90-6BBCE2ECF5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31081" y="2555598"/>
            <a:ext cx="389963" cy="3899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0" name="Graphic 39" descr="Gauge">
            <a:extLst>
              <a:ext uri="{FF2B5EF4-FFF2-40B4-BE49-F238E27FC236}">
                <a16:creationId xmlns:a16="http://schemas.microsoft.com/office/drawing/2014/main" id="{EB4D71C0-F0B5-BE4E-A7EF-D3BE13CE2E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42384" y="5807580"/>
            <a:ext cx="1050420" cy="1050420"/>
          </a:xfrm>
          <a:prstGeom prst="rect">
            <a:avLst/>
          </a:prstGeom>
        </p:spPr>
      </p:pic>
      <p:grpSp>
        <p:nvGrpSpPr>
          <p:cNvPr id="52" name="Group 51">
            <a:extLst>
              <a:ext uri="{FF2B5EF4-FFF2-40B4-BE49-F238E27FC236}">
                <a16:creationId xmlns:a16="http://schemas.microsoft.com/office/drawing/2014/main" id="{4549F761-275F-3542-8B06-323754A30BF1}"/>
              </a:ext>
            </a:extLst>
          </p:cNvPr>
          <p:cNvGrpSpPr/>
          <p:nvPr/>
        </p:nvGrpSpPr>
        <p:grpSpPr>
          <a:xfrm>
            <a:off x="4955845" y="2598888"/>
            <a:ext cx="296214" cy="279244"/>
            <a:chOff x="4092872" y="1395034"/>
            <a:chExt cx="296214" cy="279244"/>
          </a:xfrm>
        </p:grpSpPr>
        <p:sp>
          <p:nvSpPr>
            <p:cNvPr id="53" name="Oval 52">
              <a:extLst>
                <a:ext uri="{FF2B5EF4-FFF2-40B4-BE49-F238E27FC236}">
                  <a16:creationId xmlns:a16="http://schemas.microsoft.com/office/drawing/2014/main" id="{93AE5B72-3A34-9148-A43C-628C101F6D68}"/>
                </a:ext>
              </a:extLst>
            </p:cNvPr>
            <p:cNvSpPr/>
            <p:nvPr/>
          </p:nvSpPr>
          <p:spPr>
            <a:xfrm>
              <a:off x="4092872" y="1395034"/>
              <a:ext cx="296214" cy="279244"/>
            </a:xfrm>
            <a:prstGeom prst="ellipse">
              <a:avLst/>
            </a:prstGeom>
            <a:solidFill>
              <a:srgbClr val="99BE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54" name="Graphic 53" descr="Tick">
              <a:extLst>
                <a:ext uri="{FF2B5EF4-FFF2-40B4-BE49-F238E27FC236}">
                  <a16:creationId xmlns:a16="http://schemas.microsoft.com/office/drawing/2014/main" id="{147F09D3-91F9-9141-B9AE-30E75A6E6F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26418" y="1426658"/>
              <a:ext cx="229122" cy="215996"/>
            </a:xfrm>
            <a:prstGeom prst="rect">
              <a:avLst/>
            </a:prstGeom>
          </p:spPr>
        </p:pic>
      </p:grpSp>
      <p:grpSp>
        <p:nvGrpSpPr>
          <p:cNvPr id="55" name="Group 54">
            <a:extLst>
              <a:ext uri="{FF2B5EF4-FFF2-40B4-BE49-F238E27FC236}">
                <a16:creationId xmlns:a16="http://schemas.microsoft.com/office/drawing/2014/main" id="{4A20EE4A-6EE6-C24F-BC85-CBCAD47CABCF}"/>
              </a:ext>
            </a:extLst>
          </p:cNvPr>
          <p:cNvGrpSpPr/>
          <p:nvPr/>
        </p:nvGrpSpPr>
        <p:grpSpPr>
          <a:xfrm>
            <a:off x="4955845" y="3047760"/>
            <a:ext cx="296214" cy="279244"/>
            <a:chOff x="4092872" y="1395034"/>
            <a:chExt cx="296214" cy="279244"/>
          </a:xfrm>
        </p:grpSpPr>
        <p:sp>
          <p:nvSpPr>
            <p:cNvPr id="56" name="Oval 55">
              <a:extLst>
                <a:ext uri="{FF2B5EF4-FFF2-40B4-BE49-F238E27FC236}">
                  <a16:creationId xmlns:a16="http://schemas.microsoft.com/office/drawing/2014/main" id="{65F7DE57-6601-274D-9C7E-A0EE010CBDB8}"/>
                </a:ext>
              </a:extLst>
            </p:cNvPr>
            <p:cNvSpPr/>
            <p:nvPr/>
          </p:nvSpPr>
          <p:spPr>
            <a:xfrm>
              <a:off x="4092872" y="1395034"/>
              <a:ext cx="296214" cy="279244"/>
            </a:xfrm>
            <a:prstGeom prst="ellipse">
              <a:avLst/>
            </a:prstGeom>
            <a:solidFill>
              <a:srgbClr val="99BE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57" name="Graphic 56" descr="Tick">
              <a:extLst>
                <a:ext uri="{FF2B5EF4-FFF2-40B4-BE49-F238E27FC236}">
                  <a16:creationId xmlns:a16="http://schemas.microsoft.com/office/drawing/2014/main" id="{3561C841-6388-6744-AEC2-C1842E244F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26418" y="1426658"/>
              <a:ext cx="229122" cy="215996"/>
            </a:xfrm>
            <a:prstGeom prst="rect">
              <a:avLst/>
            </a:prstGeom>
          </p:spPr>
        </p:pic>
      </p:grpSp>
      <p:grpSp>
        <p:nvGrpSpPr>
          <p:cNvPr id="58" name="Group 57">
            <a:extLst>
              <a:ext uri="{FF2B5EF4-FFF2-40B4-BE49-F238E27FC236}">
                <a16:creationId xmlns:a16="http://schemas.microsoft.com/office/drawing/2014/main" id="{8CFE4597-5809-5040-A086-0748058D4ED3}"/>
              </a:ext>
            </a:extLst>
          </p:cNvPr>
          <p:cNvGrpSpPr/>
          <p:nvPr/>
        </p:nvGrpSpPr>
        <p:grpSpPr>
          <a:xfrm>
            <a:off x="8419691" y="1638576"/>
            <a:ext cx="296214" cy="279244"/>
            <a:chOff x="4092872" y="1395034"/>
            <a:chExt cx="296214" cy="279244"/>
          </a:xfrm>
        </p:grpSpPr>
        <p:sp>
          <p:nvSpPr>
            <p:cNvPr id="59" name="Oval 58">
              <a:extLst>
                <a:ext uri="{FF2B5EF4-FFF2-40B4-BE49-F238E27FC236}">
                  <a16:creationId xmlns:a16="http://schemas.microsoft.com/office/drawing/2014/main" id="{0F9ACB87-571A-8544-BBF0-E58E7DD701A0}"/>
                </a:ext>
              </a:extLst>
            </p:cNvPr>
            <p:cNvSpPr/>
            <p:nvPr/>
          </p:nvSpPr>
          <p:spPr>
            <a:xfrm>
              <a:off x="4092872" y="1395034"/>
              <a:ext cx="296214" cy="279244"/>
            </a:xfrm>
            <a:prstGeom prst="ellipse">
              <a:avLst/>
            </a:prstGeom>
            <a:solidFill>
              <a:srgbClr val="99BE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60" name="Graphic 59" descr="Tick">
              <a:extLst>
                <a:ext uri="{FF2B5EF4-FFF2-40B4-BE49-F238E27FC236}">
                  <a16:creationId xmlns:a16="http://schemas.microsoft.com/office/drawing/2014/main" id="{AC365A57-9469-B244-AB6B-8F6D7E6407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26418" y="1426658"/>
              <a:ext cx="229122" cy="215996"/>
            </a:xfrm>
            <a:prstGeom prst="rect">
              <a:avLst/>
            </a:prstGeom>
          </p:spPr>
        </p:pic>
      </p:grpSp>
      <p:grpSp>
        <p:nvGrpSpPr>
          <p:cNvPr id="64" name="Group 63">
            <a:extLst>
              <a:ext uri="{FF2B5EF4-FFF2-40B4-BE49-F238E27FC236}">
                <a16:creationId xmlns:a16="http://schemas.microsoft.com/office/drawing/2014/main" id="{F61896B7-F3B4-C54B-9CAF-CFA9A3E5F415}"/>
              </a:ext>
            </a:extLst>
          </p:cNvPr>
          <p:cNvGrpSpPr/>
          <p:nvPr/>
        </p:nvGrpSpPr>
        <p:grpSpPr>
          <a:xfrm>
            <a:off x="3195699" y="4423427"/>
            <a:ext cx="296214" cy="279244"/>
            <a:chOff x="4092872" y="1395034"/>
            <a:chExt cx="296214" cy="279244"/>
          </a:xfrm>
        </p:grpSpPr>
        <p:sp>
          <p:nvSpPr>
            <p:cNvPr id="65" name="Oval 64">
              <a:extLst>
                <a:ext uri="{FF2B5EF4-FFF2-40B4-BE49-F238E27FC236}">
                  <a16:creationId xmlns:a16="http://schemas.microsoft.com/office/drawing/2014/main" id="{35963D4B-1AA8-784B-9897-809F8EF9783F}"/>
                </a:ext>
              </a:extLst>
            </p:cNvPr>
            <p:cNvSpPr/>
            <p:nvPr/>
          </p:nvSpPr>
          <p:spPr>
            <a:xfrm>
              <a:off x="4092872" y="1395034"/>
              <a:ext cx="296214" cy="279244"/>
            </a:xfrm>
            <a:prstGeom prst="ellipse">
              <a:avLst/>
            </a:prstGeom>
            <a:solidFill>
              <a:srgbClr val="99BE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66" name="Graphic 65" descr="Tick">
              <a:extLst>
                <a:ext uri="{FF2B5EF4-FFF2-40B4-BE49-F238E27FC236}">
                  <a16:creationId xmlns:a16="http://schemas.microsoft.com/office/drawing/2014/main" id="{E3E85753-B65B-6B40-82DB-E99F3A9975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26418" y="1426658"/>
              <a:ext cx="229122" cy="215996"/>
            </a:xfrm>
            <a:prstGeom prst="rect">
              <a:avLst/>
            </a:prstGeom>
          </p:spPr>
        </p:pic>
      </p:grpSp>
    </p:spTree>
    <p:extLst>
      <p:ext uri="{BB962C8B-B14F-4D97-AF65-F5344CB8AC3E}">
        <p14:creationId xmlns:p14="http://schemas.microsoft.com/office/powerpoint/2010/main" val="631706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0" name="Graphic 39" descr="Gauge">
            <a:extLst>
              <a:ext uri="{FF2B5EF4-FFF2-40B4-BE49-F238E27FC236}">
                <a16:creationId xmlns:a16="http://schemas.microsoft.com/office/drawing/2014/main" id="{EB4D71C0-F0B5-BE4E-A7EF-D3BE13CE2E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41580" y="5807580"/>
            <a:ext cx="1050420" cy="1050420"/>
          </a:xfrm>
          <a:prstGeom prst="rect">
            <a:avLst/>
          </a:prstGeom>
        </p:spPr>
      </p:pic>
      <p:grpSp>
        <p:nvGrpSpPr>
          <p:cNvPr id="11" name="Group 10">
            <a:extLst>
              <a:ext uri="{FF2B5EF4-FFF2-40B4-BE49-F238E27FC236}">
                <a16:creationId xmlns:a16="http://schemas.microsoft.com/office/drawing/2014/main" id="{719E9460-3640-D44C-8E21-61FD60645278}"/>
              </a:ext>
            </a:extLst>
          </p:cNvPr>
          <p:cNvGrpSpPr/>
          <p:nvPr/>
        </p:nvGrpSpPr>
        <p:grpSpPr>
          <a:xfrm rot="16200000">
            <a:off x="900129" y="2338387"/>
            <a:ext cx="2171700" cy="2181225"/>
            <a:chOff x="5010150" y="228600"/>
            <a:chExt cx="2171700" cy="2181225"/>
          </a:xfrm>
        </p:grpSpPr>
        <p:sp>
          <p:nvSpPr>
            <p:cNvPr id="4" name="Octagon 3">
              <a:extLst>
                <a:ext uri="{FF2B5EF4-FFF2-40B4-BE49-F238E27FC236}">
                  <a16:creationId xmlns:a16="http://schemas.microsoft.com/office/drawing/2014/main" id="{EE20747F-53E9-1942-90EE-CE9E3FE26778}"/>
                </a:ext>
              </a:extLst>
            </p:cNvPr>
            <p:cNvSpPr/>
            <p:nvPr/>
          </p:nvSpPr>
          <p:spPr>
            <a:xfrm>
              <a:off x="5010150" y="228600"/>
              <a:ext cx="2171700" cy="2171700"/>
            </a:xfrm>
            <a:prstGeom prst="octagon">
              <a:avLst/>
            </a:prstGeom>
            <a:gradFill flip="none" rotWithShape="1">
              <a:gsLst>
                <a:gs pos="71000">
                  <a:schemeClr val="accent1"/>
                </a:gs>
                <a:gs pos="0">
                  <a:schemeClr val="accent2"/>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ctagon 50">
              <a:extLst>
                <a:ext uri="{FF2B5EF4-FFF2-40B4-BE49-F238E27FC236}">
                  <a16:creationId xmlns:a16="http://schemas.microsoft.com/office/drawing/2014/main" id="{CDF4B666-4933-9B45-B6CF-0D4D618D9C0F}"/>
                </a:ext>
              </a:extLst>
            </p:cNvPr>
            <p:cNvSpPr/>
            <p:nvPr/>
          </p:nvSpPr>
          <p:spPr>
            <a:xfrm>
              <a:off x="5219700" y="442913"/>
              <a:ext cx="1752599" cy="1752599"/>
            </a:xfrm>
            <a:prstGeom prst="octagon">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52">
              <a:extLst>
                <a:ext uri="{FF2B5EF4-FFF2-40B4-BE49-F238E27FC236}">
                  <a16:creationId xmlns:a16="http://schemas.microsoft.com/office/drawing/2014/main" id="{C4C6C911-E160-964E-B3EE-1618EBC6CE54}"/>
                </a:ext>
              </a:extLst>
            </p:cNvPr>
            <p:cNvSpPr/>
            <p:nvPr/>
          </p:nvSpPr>
          <p:spPr>
            <a:xfrm>
              <a:off x="5974555" y="2288381"/>
              <a:ext cx="242888" cy="121444"/>
            </a:xfrm>
            <a:custGeom>
              <a:avLst/>
              <a:gdLst>
                <a:gd name="connsiteX0" fmla="*/ 121444 w 242888"/>
                <a:gd name="connsiteY0" fmla="*/ 0 h 121444"/>
                <a:gd name="connsiteX1" fmla="*/ 242888 w 242888"/>
                <a:gd name="connsiteY1" fmla="*/ 121444 h 121444"/>
                <a:gd name="connsiteX2" fmla="*/ 0 w 242888"/>
                <a:gd name="connsiteY2" fmla="*/ 121444 h 121444"/>
                <a:gd name="connsiteX3" fmla="*/ 121444 w 242888"/>
                <a:gd name="connsiteY3" fmla="*/ 0 h 121444"/>
              </a:gdLst>
              <a:ahLst/>
              <a:cxnLst>
                <a:cxn ang="0">
                  <a:pos x="connsiteX0" y="connsiteY0"/>
                </a:cxn>
                <a:cxn ang="0">
                  <a:pos x="connsiteX1" y="connsiteY1"/>
                </a:cxn>
                <a:cxn ang="0">
                  <a:pos x="connsiteX2" y="connsiteY2"/>
                </a:cxn>
                <a:cxn ang="0">
                  <a:pos x="connsiteX3" y="connsiteY3"/>
                </a:cxn>
              </a:cxnLst>
              <a:rect l="l" t="t" r="r" b="b"/>
              <a:pathLst>
                <a:path w="242888" h="121444">
                  <a:moveTo>
                    <a:pt x="121444" y="0"/>
                  </a:moveTo>
                  <a:cubicBezTo>
                    <a:pt x="188516" y="0"/>
                    <a:pt x="242888" y="54372"/>
                    <a:pt x="242888" y="121444"/>
                  </a:cubicBezTo>
                  <a:lnTo>
                    <a:pt x="0" y="121444"/>
                  </a:lnTo>
                  <a:cubicBezTo>
                    <a:pt x="0" y="54372"/>
                    <a:pt x="54372" y="0"/>
                    <a:pt x="1214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12" name="Left Brace 11">
            <a:extLst>
              <a:ext uri="{FF2B5EF4-FFF2-40B4-BE49-F238E27FC236}">
                <a16:creationId xmlns:a16="http://schemas.microsoft.com/office/drawing/2014/main" id="{61B00A61-15B4-084B-8606-5F0E9697D70A}"/>
              </a:ext>
            </a:extLst>
          </p:cNvPr>
          <p:cNvSpPr/>
          <p:nvPr/>
        </p:nvSpPr>
        <p:spPr>
          <a:xfrm>
            <a:off x="3125065" y="1850453"/>
            <a:ext cx="717449" cy="3607371"/>
          </a:xfrm>
          <a:prstGeom prst="leftBrace">
            <a:avLst>
              <a:gd name="adj1" fmla="val 8333"/>
              <a:gd name="adj2" fmla="val 43384"/>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13" name="Group 12">
            <a:extLst>
              <a:ext uri="{FF2B5EF4-FFF2-40B4-BE49-F238E27FC236}">
                <a16:creationId xmlns:a16="http://schemas.microsoft.com/office/drawing/2014/main" id="{82879179-93E3-C94A-BFA0-11E13901ABA0}"/>
              </a:ext>
            </a:extLst>
          </p:cNvPr>
          <p:cNvGrpSpPr/>
          <p:nvPr/>
        </p:nvGrpSpPr>
        <p:grpSpPr>
          <a:xfrm>
            <a:off x="3878962" y="1144653"/>
            <a:ext cx="1430554" cy="1410082"/>
            <a:chOff x="3728466" y="373858"/>
            <a:chExt cx="2203229" cy="2171700"/>
          </a:xfrm>
        </p:grpSpPr>
        <p:sp>
          <p:nvSpPr>
            <p:cNvPr id="61" name="Octagon 60">
              <a:extLst>
                <a:ext uri="{FF2B5EF4-FFF2-40B4-BE49-F238E27FC236}">
                  <a16:creationId xmlns:a16="http://schemas.microsoft.com/office/drawing/2014/main" id="{51F10DCF-17C6-094B-A381-61D7719C1C59}"/>
                </a:ext>
              </a:extLst>
            </p:cNvPr>
            <p:cNvSpPr/>
            <p:nvPr/>
          </p:nvSpPr>
          <p:spPr>
            <a:xfrm rot="16200000">
              <a:off x="3750470" y="373858"/>
              <a:ext cx="2171700" cy="2171700"/>
            </a:xfrm>
            <a:prstGeom prst="octagon">
              <a:avLst/>
            </a:prstGeom>
            <a:gradFill flip="none" rotWithShape="1">
              <a:gsLst>
                <a:gs pos="71000">
                  <a:schemeClr val="accent1"/>
                </a:gs>
                <a:gs pos="0">
                  <a:schemeClr val="accent2"/>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ctagon 61">
              <a:extLst>
                <a:ext uri="{FF2B5EF4-FFF2-40B4-BE49-F238E27FC236}">
                  <a16:creationId xmlns:a16="http://schemas.microsoft.com/office/drawing/2014/main" id="{6BF297EC-79B1-514E-9A28-5ABC317C73C9}"/>
                </a:ext>
              </a:extLst>
            </p:cNvPr>
            <p:cNvSpPr/>
            <p:nvPr/>
          </p:nvSpPr>
          <p:spPr>
            <a:xfrm rot="16200000">
              <a:off x="3964783" y="583409"/>
              <a:ext cx="1752599" cy="1752599"/>
            </a:xfrm>
            <a:prstGeom prst="octagon">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Freeform 62">
              <a:extLst>
                <a:ext uri="{FF2B5EF4-FFF2-40B4-BE49-F238E27FC236}">
                  <a16:creationId xmlns:a16="http://schemas.microsoft.com/office/drawing/2014/main" id="{74FCC70C-1B1B-A746-82C0-52E318DC66C5}"/>
                </a:ext>
              </a:extLst>
            </p:cNvPr>
            <p:cNvSpPr/>
            <p:nvPr/>
          </p:nvSpPr>
          <p:spPr>
            <a:xfrm rot="16200000">
              <a:off x="5749529" y="1398987"/>
              <a:ext cx="242888" cy="121444"/>
            </a:xfrm>
            <a:custGeom>
              <a:avLst/>
              <a:gdLst>
                <a:gd name="connsiteX0" fmla="*/ 121444 w 242888"/>
                <a:gd name="connsiteY0" fmla="*/ 0 h 121444"/>
                <a:gd name="connsiteX1" fmla="*/ 242888 w 242888"/>
                <a:gd name="connsiteY1" fmla="*/ 121444 h 121444"/>
                <a:gd name="connsiteX2" fmla="*/ 0 w 242888"/>
                <a:gd name="connsiteY2" fmla="*/ 121444 h 121444"/>
                <a:gd name="connsiteX3" fmla="*/ 121444 w 242888"/>
                <a:gd name="connsiteY3" fmla="*/ 0 h 121444"/>
              </a:gdLst>
              <a:ahLst/>
              <a:cxnLst>
                <a:cxn ang="0">
                  <a:pos x="connsiteX0" y="connsiteY0"/>
                </a:cxn>
                <a:cxn ang="0">
                  <a:pos x="connsiteX1" y="connsiteY1"/>
                </a:cxn>
                <a:cxn ang="0">
                  <a:pos x="connsiteX2" y="connsiteY2"/>
                </a:cxn>
                <a:cxn ang="0">
                  <a:pos x="connsiteX3" y="connsiteY3"/>
                </a:cxn>
              </a:cxnLst>
              <a:rect l="l" t="t" r="r" b="b"/>
              <a:pathLst>
                <a:path w="242888" h="121444">
                  <a:moveTo>
                    <a:pt x="121444" y="0"/>
                  </a:moveTo>
                  <a:cubicBezTo>
                    <a:pt x="188516" y="0"/>
                    <a:pt x="242888" y="54372"/>
                    <a:pt x="242888" y="121444"/>
                  </a:cubicBezTo>
                  <a:lnTo>
                    <a:pt x="0" y="121444"/>
                  </a:lnTo>
                  <a:cubicBezTo>
                    <a:pt x="0" y="54372"/>
                    <a:pt x="54372" y="0"/>
                    <a:pt x="1214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0" name="Freeform 79">
              <a:extLst>
                <a:ext uri="{FF2B5EF4-FFF2-40B4-BE49-F238E27FC236}">
                  <a16:creationId xmlns:a16="http://schemas.microsoft.com/office/drawing/2014/main" id="{E390CE17-0793-AF47-95E5-E2F2163F5CFD}"/>
                </a:ext>
              </a:extLst>
            </p:cNvPr>
            <p:cNvSpPr/>
            <p:nvPr/>
          </p:nvSpPr>
          <p:spPr>
            <a:xfrm rot="5400000">
              <a:off x="3667744" y="1398986"/>
              <a:ext cx="242888" cy="121443"/>
            </a:xfrm>
            <a:custGeom>
              <a:avLst/>
              <a:gdLst>
                <a:gd name="connsiteX0" fmla="*/ 121444 w 242888"/>
                <a:gd name="connsiteY0" fmla="*/ 0 h 121444"/>
                <a:gd name="connsiteX1" fmla="*/ 242888 w 242888"/>
                <a:gd name="connsiteY1" fmla="*/ 121444 h 121444"/>
                <a:gd name="connsiteX2" fmla="*/ 0 w 242888"/>
                <a:gd name="connsiteY2" fmla="*/ 121444 h 121444"/>
                <a:gd name="connsiteX3" fmla="*/ 121444 w 242888"/>
                <a:gd name="connsiteY3" fmla="*/ 0 h 121444"/>
              </a:gdLst>
              <a:ahLst/>
              <a:cxnLst>
                <a:cxn ang="0">
                  <a:pos x="connsiteX0" y="connsiteY0"/>
                </a:cxn>
                <a:cxn ang="0">
                  <a:pos x="connsiteX1" y="connsiteY1"/>
                </a:cxn>
                <a:cxn ang="0">
                  <a:pos x="connsiteX2" y="connsiteY2"/>
                </a:cxn>
                <a:cxn ang="0">
                  <a:pos x="connsiteX3" y="connsiteY3"/>
                </a:cxn>
              </a:cxnLst>
              <a:rect l="l" t="t" r="r" b="b"/>
              <a:pathLst>
                <a:path w="242888" h="121444">
                  <a:moveTo>
                    <a:pt x="121444" y="0"/>
                  </a:moveTo>
                  <a:cubicBezTo>
                    <a:pt x="188516" y="0"/>
                    <a:pt x="242888" y="54372"/>
                    <a:pt x="242888" y="121444"/>
                  </a:cubicBezTo>
                  <a:lnTo>
                    <a:pt x="0" y="121444"/>
                  </a:lnTo>
                  <a:cubicBezTo>
                    <a:pt x="0" y="54372"/>
                    <a:pt x="54372" y="0"/>
                    <a:pt x="1214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81" name="Group 80">
            <a:extLst>
              <a:ext uri="{FF2B5EF4-FFF2-40B4-BE49-F238E27FC236}">
                <a16:creationId xmlns:a16="http://schemas.microsoft.com/office/drawing/2014/main" id="{1A7F4E13-EF04-2847-9010-7F1667015664}"/>
              </a:ext>
            </a:extLst>
          </p:cNvPr>
          <p:cNvGrpSpPr/>
          <p:nvPr/>
        </p:nvGrpSpPr>
        <p:grpSpPr>
          <a:xfrm>
            <a:off x="3888593" y="4369597"/>
            <a:ext cx="2195512" cy="2171700"/>
            <a:chOff x="3736183" y="373858"/>
            <a:chExt cx="2195512" cy="2171700"/>
          </a:xfrm>
        </p:grpSpPr>
        <p:sp>
          <p:nvSpPr>
            <p:cNvPr id="82" name="Octagon 81">
              <a:extLst>
                <a:ext uri="{FF2B5EF4-FFF2-40B4-BE49-F238E27FC236}">
                  <a16:creationId xmlns:a16="http://schemas.microsoft.com/office/drawing/2014/main" id="{BBB33CE1-F875-A94D-8E0A-D68504BDB155}"/>
                </a:ext>
              </a:extLst>
            </p:cNvPr>
            <p:cNvSpPr/>
            <p:nvPr/>
          </p:nvSpPr>
          <p:spPr>
            <a:xfrm rot="16200000">
              <a:off x="3750470" y="373858"/>
              <a:ext cx="2171700" cy="2171700"/>
            </a:xfrm>
            <a:prstGeom prst="octagon">
              <a:avLst/>
            </a:prstGeom>
            <a:gradFill flip="none" rotWithShape="1">
              <a:gsLst>
                <a:gs pos="71000">
                  <a:schemeClr val="accent1"/>
                </a:gs>
                <a:gs pos="0">
                  <a:schemeClr val="accent2"/>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ctagon 82">
              <a:extLst>
                <a:ext uri="{FF2B5EF4-FFF2-40B4-BE49-F238E27FC236}">
                  <a16:creationId xmlns:a16="http://schemas.microsoft.com/office/drawing/2014/main" id="{302302AB-845D-2947-80FA-8C7C5A108184}"/>
                </a:ext>
              </a:extLst>
            </p:cNvPr>
            <p:cNvSpPr/>
            <p:nvPr/>
          </p:nvSpPr>
          <p:spPr>
            <a:xfrm rot="16200000">
              <a:off x="3964783" y="583409"/>
              <a:ext cx="1752599" cy="1752599"/>
            </a:xfrm>
            <a:prstGeom prst="octagon">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Freeform 83">
              <a:extLst>
                <a:ext uri="{FF2B5EF4-FFF2-40B4-BE49-F238E27FC236}">
                  <a16:creationId xmlns:a16="http://schemas.microsoft.com/office/drawing/2014/main" id="{B1A1649B-A130-3845-8E53-749C09A18E50}"/>
                </a:ext>
              </a:extLst>
            </p:cNvPr>
            <p:cNvSpPr/>
            <p:nvPr/>
          </p:nvSpPr>
          <p:spPr>
            <a:xfrm rot="16200000">
              <a:off x="5749529" y="1398987"/>
              <a:ext cx="242888" cy="121444"/>
            </a:xfrm>
            <a:custGeom>
              <a:avLst/>
              <a:gdLst>
                <a:gd name="connsiteX0" fmla="*/ 121444 w 242888"/>
                <a:gd name="connsiteY0" fmla="*/ 0 h 121444"/>
                <a:gd name="connsiteX1" fmla="*/ 242888 w 242888"/>
                <a:gd name="connsiteY1" fmla="*/ 121444 h 121444"/>
                <a:gd name="connsiteX2" fmla="*/ 0 w 242888"/>
                <a:gd name="connsiteY2" fmla="*/ 121444 h 121444"/>
                <a:gd name="connsiteX3" fmla="*/ 121444 w 242888"/>
                <a:gd name="connsiteY3" fmla="*/ 0 h 121444"/>
              </a:gdLst>
              <a:ahLst/>
              <a:cxnLst>
                <a:cxn ang="0">
                  <a:pos x="connsiteX0" y="connsiteY0"/>
                </a:cxn>
                <a:cxn ang="0">
                  <a:pos x="connsiteX1" y="connsiteY1"/>
                </a:cxn>
                <a:cxn ang="0">
                  <a:pos x="connsiteX2" y="connsiteY2"/>
                </a:cxn>
                <a:cxn ang="0">
                  <a:pos x="connsiteX3" y="connsiteY3"/>
                </a:cxn>
              </a:cxnLst>
              <a:rect l="l" t="t" r="r" b="b"/>
              <a:pathLst>
                <a:path w="242888" h="121444">
                  <a:moveTo>
                    <a:pt x="121444" y="0"/>
                  </a:moveTo>
                  <a:cubicBezTo>
                    <a:pt x="188516" y="0"/>
                    <a:pt x="242888" y="54372"/>
                    <a:pt x="242888" y="121444"/>
                  </a:cubicBezTo>
                  <a:lnTo>
                    <a:pt x="0" y="121444"/>
                  </a:lnTo>
                  <a:cubicBezTo>
                    <a:pt x="0" y="54372"/>
                    <a:pt x="54372" y="0"/>
                    <a:pt x="1214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5" name="Freeform 84">
              <a:extLst>
                <a:ext uri="{FF2B5EF4-FFF2-40B4-BE49-F238E27FC236}">
                  <a16:creationId xmlns:a16="http://schemas.microsoft.com/office/drawing/2014/main" id="{66175080-DFAA-A84E-B299-F5F853F4A052}"/>
                </a:ext>
              </a:extLst>
            </p:cNvPr>
            <p:cNvSpPr/>
            <p:nvPr/>
          </p:nvSpPr>
          <p:spPr>
            <a:xfrm rot="5400000">
              <a:off x="3675461" y="1398985"/>
              <a:ext cx="242888" cy="121444"/>
            </a:xfrm>
            <a:custGeom>
              <a:avLst/>
              <a:gdLst>
                <a:gd name="connsiteX0" fmla="*/ 121444 w 242888"/>
                <a:gd name="connsiteY0" fmla="*/ 0 h 121444"/>
                <a:gd name="connsiteX1" fmla="*/ 242888 w 242888"/>
                <a:gd name="connsiteY1" fmla="*/ 121444 h 121444"/>
                <a:gd name="connsiteX2" fmla="*/ 0 w 242888"/>
                <a:gd name="connsiteY2" fmla="*/ 121444 h 121444"/>
                <a:gd name="connsiteX3" fmla="*/ 121444 w 242888"/>
                <a:gd name="connsiteY3" fmla="*/ 0 h 121444"/>
              </a:gdLst>
              <a:ahLst/>
              <a:cxnLst>
                <a:cxn ang="0">
                  <a:pos x="connsiteX0" y="connsiteY0"/>
                </a:cxn>
                <a:cxn ang="0">
                  <a:pos x="connsiteX1" y="connsiteY1"/>
                </a:cxn>
                <a:cxn ang="0">
                  <a:pos x="connsiteX2" y="connsiteY2"/>
                </a:cxn>
                <a:cxn ang="0">
                  <a:pos x="connsiteX3" y="connsiteY3"/>
                </a:cxn>
              </a:cxnLst>
              <a:rect l="l" t="t" r="r" b="b"/>
              <a:pathLst>
                <a:path w="242888" h="121444">
                  <a:moveTo>
                    <a:pt x="121444" y="0"/>
                  </a:moveTo>
                  <a:cubicBezTo>
                    <a:pt x="188516" y="0"/>
                    <a:pt x="242888" y="54372"/>
                    <a:pt x="242888" y="121444"/>
                  </a:cubicBezTo>
                  <a:lnTo>
                    <a:pt x="0" y="121444"/>
                  </a:lnTo>
                  <a:cubicBezTo>
                    <a:pt x="0" y="54372"/>
                    <a:pt x="54372" y="0"/>
                    <a:pt x="1214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89" name="Graphic 88" descr="Users">
            <a:extLst>
              <a:ext uri="{FF2B5EF4-FFF2-40B4-BE49-F238E27FC236}">
                <a16:creationId xmlns:a16="http://schemas.microsoft.com/office/drawing/2014/main" id="{379976E5-7424-1A48-8612-43E1D89A26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98193" y="5457825"/>
            <a:ext cx="914400" cy="914400"/>
          </a:xfrm>
          <a:prstGeom prst="rect">
            <a:avLst/>
          </a:prstGeom>
        </p:spPr>
      </p:pic>
      <p:sp>
        <p:nvSpPr>
          <p:cNvPr id="90" name="Oval 89">
            <a:extLst>
              <a:ext uri="{FF2B5EF4-FFF2-40B4-BE49-F238E27FC236}">
                <a16:creationId xmlns:a16="http://schemas.microsoft.com/office/drawing/2014/main" id="{3D429A8D-D38C-5241-9924-D644B4544B45}"/>
              </a:ext>
            </a:extLst>
          </p:cNvPr>
          <p:cNvSpPr/>
          <p:nvPr/>
        </p:nvSpPr>
        <p:spPr>
          <a:xfrm>
            <a:off x="4733222" y="5757865"/>
            <a:ext cx="457200" cy="517207"/>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t>
            </a:r>
          </a:p>
        </p:txBody>
      </p:sp>
      <p:pic>
        <p:nvPicPr>
          <p:cNvPr id="91" name="Graphic 90" descr="Users">
            <a:extLst>
              <a:ext uri="{FF2B5EF4-FFF2-40B4-BE49-F238E27FC236}">
                <a16:creationId xmlns:a16="http://schemas.microsoft.com/office/drawing/2014/main" id="{A638DCAF-86D1-0F44-A986-A9631785A7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65061" y="4910618"/>
            <a:ext cx="914400" cy="914400"/>
          </a:xfrm>
          <a:prstGeom prst="rect">
            <a:avLst/>
          </a:prstGeom>
        </p:spPr>
      </p:pic>
      <p:sp>
        <p:nvSpPr>
          <p:cNvPr id="92" name="Oval 91">
            <a:extLst>
              <a:ext uri="{FF2B5EF4-FFF2-40B4-BE49-F238E27FC236}">
                <a16:creationId xmlns:a16="http://schemas.microsoft.com/office/drawing/2014/main" id="{EA7CDAB8-052C-7C44-8A28-2E34843100F4}"/>
              </a:ext>
            </a:extLst>
          </p:cNvPr>
          <p:cNvSpPr/>
          <p:nvPr/>
        </p:nvSpPr>
        <p:spPr>
          <a:xfrm>
            <a:off x="5200090" y="5210658"/>
            <a:ext cx="457200" cy="517207"/>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t>
            </a:r>
          </a:p>
        </p:txBody>
      </p:sp>
      <p:pic>
        <p:nvPicPr>
          <p:cNvPr id="93" name="Graphic 92" descr="Users">
            <a:extLst>
              <a:ext uri="{FF2B5EF4-FFF2-40B4-BE49-F238E27FC236}">
                <a16:creationId xmlns:a16="http://schemas.microsoft.com/office/drawing/2014/main" id="{37683854-EAAA-1247-B954-C40B924F83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87254" y="4635817"/>
            <a:ext cx="914400" cy="914400"/>
          </a:xfrm>
          <a:prstGeom prst="rect">
            <a:avLst/>
          </a:prstGeom>
        </p:spPr>
      </p:pic>
      <p:sp>
        <p:nvSpPr>
          <p:cNvPr id="94" name="Oval 93">
            <a:extLst>
              <a:ext uri="{FF2B5EF4-FFF2-40B4-BE49-F238E27FC236}">
                <a16:creationId xmlns:a16="http://schemas.microsoft.com/office/drawing/2014/main" id="{61BA097F-31CB-CA4A-8200-89C24047AC6E}"/>
              </a:ext>
            </a:extLst>
          </p:cNvPr>
          <p:cNvSpPr/>
          <p:nvPr/>
        </p:nvSpPr>
        <p:spPr>
          <a:xfrm>
            <a:off x="4422283" y="4935857"/>
            <a:ext cx="457200" cy="517207"/>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t>
            </a:r>
          </a:p>
        </p:txBody>
      </p:sp>
      <p:pic>
        <p:nvPicPr>
          <p:cNvPr id="95" name="Graphic 94" descr="Upward trend">
            <a:extLst>
              <a:ext uri="{FF2B5EF4-FFF2-40B4-BE49-F238E27FC236}">
                <a16:creationId xmlns:a16="http://schemas.microsoft.com/office/drawing/2014/main" id="{06446A23-6A4C-F042-A261-63FF3719DD7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01654" y="4648777"/>
            <a:ext cx="435760" cy="435760"/>
          </a:xfrm>
          <a:prstGeom prst="rect">
            <a:avLst/>
          </a:prstGeom>
        </p:spPr>
      </p:pic>
      <p:cxnSp>
        <p:nvCxnSpPr>
          <p:cNvPr id="16" name="Straight Connector 15">
            <a:extLst>
              <a:ext uri="{FF2B5EF4-FFF2-40B4-BE49-F238E27FC236}">
                <a16:creationId xmlns:a16="http://schemas.microsoft.com/office/drawing/2014/main" id="{522FC33D-41DE-1F46-AF92-3DEF58CBFAD3}"/>
              </a:ext>
            </a:extLst>
          </p:cNvPr>
          <p:cNvCxnSpPr>
            <a:cxnSpLocks/>
          </p:cNvCxnSpPr>
          <p:nvPr/>
        </p:nvCxnSpPr>
        <p:spPr>
          <a:xfrm flipV="1">
            <a:off x="6148404" y="5453064"/>
            <a:ext cx="1581158" cy="2384"/>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310B3-A2E2-EB45-B1A5-4611DC099277}"/>
              </a:ext>
            </a:extLst>
          </p:cNvPr>
          <p:cNvGrpSpPr/>
          <p:nvPr/>
        </p:nvGrpSpPr>
        <p:grpSpPr>
          <a:xfrm>
            <a:off x="7774652" y="4369596"/>
            <a:ext cx="2185987" cy="2171700"/>
            <a:chOff x="7231708" y="4369596"/>
            <a:chExt cx="2185987" cy="2171700"/>
          </a:xfrm>
        </p:grpSpPr>
        <p:grpSp>
          <p:nvGrpSpPr>
            <p:cNvPr id="17" name="Group 16">
              <a:extLst>
                <a:ext uri="{FF2B5EF4-FFF2-40B4-BE49-F238E27FC236}">
                  <a16:creationId xmlns:a16="http://schemas.microsoft.com/office/drawing/2014/main" id="{5EB6D4D7-B1FA-BB42-83CC-BA1A5094F03F}"/>
                </a:ext>
              </a:extLst>
            </p:cNvPr>
            <p:cNvGrpSpPr/>
            <p:nvPr/>
          </p:nvGrpSpPr>
          <p:grpSpPr>
            <a:xfrm>
              <a:off x="7231708" y="4369596"/>
              <a:ext cx="2185987" cy="2171700"/>
              <a:chOff x="7231708" y="4369596"/>
              <a:chExt cx="2185987" cy="2171700"/>
            </a:xfrm>
          </p:grpSpPr>
          <p:sp>
            <p:nvSpPr>
              <p:cNvPr id="97" name="Octagon 96">
                <a:extLst>
                  <a:ext uri="{FF2B5EF4-FFF2-40B4-BE49-F238E27FC236}">
                    <a16:creationId xmlns:a16="http://schemas.microsoft.com/office/drawing/2014/main" id="{A59406E7-954B-CC46-AC8F-2E72DA7B2A74}"/>
                  </a:ext>
                </a:extLst>
              </p:cNvPr>
              <p:cNvSpPr/>
              <p:nvPr/>
            </p:nvSpPr>
            <p:spPr>
              <a:xfrm rot="16200000">
                <a:off x="7245995" y="4369596"/>
                <a:ext cx="2171700" cy="2171700"/>
              </a:xfrm>
              <a:prstGeom prst="octagon">
                <a:avLst/>
              </a:prstGeom>
              <a:gradFill flip="none" rotWithShape="1">
                <a:gsLst>
                  <a:gs pos="71000">
                    <a:schemeClr val="accent1"/>
                  </a:gs>
                  <a:gs pos="0">
                    <a:schemeClr val="accent2"/>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ctagon 103">
                <a:extLst>
                  <a:ext uri="{FF2B5EF4-FFF2-40B4-BE49-F238E27FC236}">
                    <a16:creationId xmlns:a16="http://schemas.microsoft.com/office/drawing/2014/main" id="{B8D13CE7-D088-2D4B-923D-75F2B6002B69}"/>
                  </a:ext>
                </a:extLst>
              </p:cNvPr>
              <p:cNvSpPr/>
              <p:nvPr/>
            </p:nvSpPr>
            <p:spPr>
              <a:xfrm rot="16200000">
                <a:off x="7460308" y="4579147"/>
                <a:ext cx="1752599" cy="1752599"/>
              </a:xfrm>
              <a:prstGeom prst="octagon">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105">
                <a:extLst>
                  <a:ext uri="{FF2B5EF4-FFF2-40B4-BE49-F238E27FC236}">
                    <a16:creationId xmlns:a16="http://schemas.microsoft.com/office/drawing/2014/main" id="{F3E41E79-A453-FA49-A59C-D8B81BCA13E4}"/>
                  </a:ext>
                </a:extLst>
              </p:cNvPr>
              <p:cNvSpPr/>
              <p:nvPr/>
            </p:nvSpPr>
            <p:spPr>
              <a:xfrm rot="5400000">
                <a:off x="7170986" y="5394723"/>
                <a:ext cx="242888" cy="121444"/>
              </a:xfrm>
              <a:custGeom>
                <a:avLst/>
                <a:gdLst>
                  <a:gd name="connsiteX0" fmla="*/ 121444 w 242888"/>
                  <a:gd name="connsiteY0" fmla="*/ 0 h 121444"/>
                  <a:gd name="connsiteX1" fmla="*/ 242888 w 242888"/>
                  <a:gd name="connsiteY1" fmla="*/ 121444 h 121444"/>
                  <a:gd name="connsiteX2" fmla="*/ 0 w 242888"/>
                  <a:gd name="connsiteY2" fmla="*/ 121444 h 121444"/>
                  <a:gd name="connsiteX3" fmla="*/ 121444 w 242888"/>
                  <a:gd name="connsiteY3" fmla="*/ 0 h 121444"/>
                </a:gdLst>
                <a:ahLst/>
                <a:cxnLst>
                  <a:cxn ang="0">
                    <a:pos x="connsiteX0" y="connsiteY0"/>
                  </a:cxn>
                  <a:cxn ang="0">
                    <a:pos x="connsiteX1" y="connsiteY1"/>
                  </a:cxn>
                  <a:cxn ang="0">
                    <a:pos x="connsiteX2" y="connsiteY2"/>
                  </a:cxn>
                  <a:cxn ang="0">
                    <a:pos x="connsiteX3" y="connsiteY3"/>
                  </a:cxn>
                </a:cxnLst>
                <a:rect l="l" t="t" r="r" b="b"/>
                <a:pathLst>
                  <a:path w="242888" h="121444">
                    <a:moveTo>
                      <a:pt x="121444" y="0"/>
                    </a:moveTo>
                    <a:cubicBezTo>
                      <a:pt x="188516" y="0"/>
                      <a:pt x="242888" y="54372"/>
                      <a:pt x="242888" y="121444"/>
                    </a:cubicBezTo>
                    <a:lnTo>
                      <a:pt x="0" y="121444"/>
                    </a:lnTo>
                    <a:cubicBezTo>
                      <a:pt x="0" y="54372"/>
                      <a:pt x="54372" y="0"/>
                      <a:pt x="1214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8" name="Group 17">
              <a:extLst>
                <a:ext uri="{FF2B5EF4-FFF2-40B4-BE49-F238E27FC236}">
                  <a16:creationId xmlns:a16="http://schemas.microsoft.com/office/drawing/2014/main" id="{58EE7398-6FBF-7B46-97E2-C3537A51D81A}"/>
                </a:ext>
              </a:extLst>
            </p:cNvPr>
            <p:cNvGrpSpPr/>
            <p:nvPr/>
          </p:nvGrpSpPr>
          <p:grpSpPr>
            <a:xfrm>
              <a:off x="7640394" y="5013097"/>
              <a:ext cx="1431880" cy="873352"/>
              <a:chOff x="7136613" y="5084537"/>
              <a:chExt cx="2598074" cy="940525"/>
            </a:xfrm>
          </p:grpSpPr>
          <p:sp>
            <p:nvSpPr>
              <p:cNvPr id="107" name="Folded Corner 106">
                <a:extLst>
                  <a:ext uri="{FF2B5EF4-FFF2-40B4-BE49-F238E27FC236}">
                    <a16:creationId xmlns:a16="http://schemas.microsoft.com/office/drawing/2014/main" id="{4BDEC12C-E83C-1641-920C-44970C8A491E}"/>
                  </a:ext>
                </a:extLst>
              </p:cNvPr>
              <p:cNvSpPr/>
              <p:nvPr/>
            </p:nvSpPr>
            <p:spPr>
              <a:xfrm rot="10800000" flipH="1">
                <a:off x="7136613" y="5084537"/>
                <a:ext cx="786908" cy="940525"/>
              </a:xfrm>
              <a:prstGeom prst="foldedCorner">
                <a:avLst>
                  <a:gd name="adj" fmla="val 38247"/>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TextBox 110">
                <a:extLst>
                  <a:ext uri="{FF2B5EF4-FFF2-40B4-BE49-F238E27FC236}">
                    <a16:creationId xmlns:a16="http://schemas.microsoft.com/office/drawing/2014/main" id="{193E96A5-2739-1244-84F9-0D4F5C0CE5AB}"/>
                  </a:ext>
                </a:extLst>
              </p:cNvPr>
              <p:cNvSpPr txBox="1"/>
              <p:nvPr/>
            </p:nvSpPr>
            <p:spPr>
              <a:xfrm>
                <a:off x="7154935" y="5411110"/>
                <a:ext cx="757916" cy="435957"/>
              </a:xfrm>
              <a:prstGeom prst="rect">
                <a:avLst/>
              </a:prstGeom>
              <a:noFill/>
            </p:spPr>
            <p:txBody>
              <a:bodyPr wrap="square" rtlCol="0">
                <a:spAutoFit/>
              </a:bodyPr>
              <a:lstStyle/>
              <a:p>
                <a:pPr algn="ctr"/>
                <a:r>
                  <a:rPr lang="en-GB" sz="1600" dirty="0">
                    <a:solidFill>
                      <a:schemeClr val="bg1"/>
                    </a:solidFill>
                  </a:rPr>
                  <a:t>P  8</a:t>
                </a:r>
              </a:p>
            </p:txBody>
          </p:sp>
          <p:sp>
            <p:nvSpPr>
              <p:cNvPr id="112" name="Folded Corner 111">
                <a:extLst>
                  <a:ext uri="{FF2B5EF4-FFF2-40B4-BE49-F238E27FC236}">
                    <a16:creationId xmlns:a16="http://schemas.microsoft.com/office/drawing/2014/main" id="{0F8A07F8-F550-304B-889E-7968FCD4D36A}"/>
                  </a:ext>
                </a:extLst>
              </p:cNvPr>
              <p:cNvSpPr/>
              <p:nvPr/>
            </p:nvSpPr>
            <p:spPr>
              <a:xfrm rot="10800000" flipH="1">
                <a:off x="8018554" y="5084537"/>
                <a:ext cx="786908" cy="940525"/>
              </a:xfrm>
              <a:prstGeom prst="foldedCorner">
                <a:avLst>
                  <a:gd name="adj" fmla="val 38247"/>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TextBox 113">
                <a:extLst>
                  <a:ext uri="{FF2B5EF4-FFF2-40B4-BE49-F238E27FC236}">
                    <a16:creationId xmlns:a16="http://schemas.microsoft.com/office/drawing/2014/main" id="{5C378AAF-5327-FC43-AA89-A7605D602965}"/>
                  </a:ext>
                </a:extLst>
              </p:cNvPr>
              <p:cNvSpPr txBox="1"/>
              <p:nvPr/>
            </p:nvSpPr>
            <p:spPr>
              <a:xfrm>
                <a:off x="8036878" y="5411110"/>
                <a:ext cx="757916" cy="435957"/>
              </a:xfrm>
              <a:prstGeom prst="rect">
                <a:avLst/>
              </a:prstGeom>
              <a:noFill/>
            </p:spPr>
            <p:txBody>
              <a:bodyPr wrap="square" rtlCol="0">
                <a:spAutoFit/>
              </a:bodyPr>
              <a:lstStyle/>
              <a:p>
                <a:pPr algn="ctr"/>
                <a:r>
                  <a:rPr lang="en-GB" sz="1600" dirty="0">
                    <a:solidFill>
                      <a:schemeClr val="bg1"/>
                    </a:solidFill>
                  </a:rPr>
                  <a:t>C  9</a:t>
                </a:r>
              </a:p>
            </p:txBody>
          </p:sp>
          <p:sp>
            <p:nvSpPr>
              <p:cNvPr id="115" name="Folded Corner 114">
                <a:extLst>
                  <a:ext uri="{FF2B5EF4-FFF2-40B4-BE49-F238E27FC236}">
                    <a16:creationId xmlns:a16="http://schemas.microsoft.com/office/drawing/2014/main" id="{9E3A3F49-C124-B846-AE02-6FB21864F94B}"/>
                  </a:ext>
                </a:extLst>
              </p:cNvPr>
              <p:cNvSpPr/>
              <p:nvPr/>
            </p:nvSpPr>
            <p:spPr>
              <a:xfrm rot="10800000" flipH="1">
                <a:off x="8900494" y="5084537"/>
                <a:ext cx="786908" cy="940525"/>
              </a:xfrm>
              <a:prstGeom prst="foldedCorner">
                <a:avLst>
                  <a:gd name="adj" fmla="val 38247"/>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TextBox 121">
                <a:extLst>
                  <a:ext uri="{FF2B5EF4-FFF2-40B4-BE49-F238E27FC236}">
                    <a16:creationId xmlns:a16="http://schemas.microsoft.com/office/drawing/2014/main" id="{221825F6-545C-CD4D-9780-129AB0B28F79}"/>
                  </a:ext>
                </a:extLst>
              </p:cNvPr>
              <p:cNvSpPr txBox="1"/>
              <p:nvPr/>
            </p:nvSpPr>
            <p:spPr>
              <a:xfrm>
                <a:off x="8892692" y="5411110"/>
                <a:ext cx="841995" cy="435957"/>
              </a:xfrm>
              <a:prstGeom prst="rect">
                <a:avLst/>
              </a:prstGeom>
              <a:noFill/>
            </p:spPr>
            <p:txBody>
              <a:bodyPr wrap="square" rtlCol="0">
                <a:spAutoFit/>
              </a:bodyPr>
              <a:lstStyle/>
              <a:p>
                <a:pPr algn="ctr"/>
                <a:r>
                  <a:rPr lang="en-GB" sz="1600" dirty="0">
                    <a:solidFill>
                      <a:schemeClr val="bg1"/>
                    </a:solidFill>
                  </a:rPr>
                  <a:t>B  13</a:t>
                </a:r>
              </a:p>
            </p:txBody>
          </p:sp>
        </p:grpSp>
      </p:grpSp>
      <p:grpSp>
        <p:nvGrpSpPr>
          <p:cNvPr id="123" name="Group 122">
            <a:extLst>
              <a:ext uri="{FF2B5EF4-FFF2-40B4-BE49-F238E27FC236}">
                <a16:creationId xmlns:a16="http://schemas.microsoft.com/office/drawing/2014/main" id="{C65613B1-BD1E-9741-B3E5-085C2F1B6FD8}"/>
              </a:ext>
            </a:extLst>
          </p:cNvPr>
          <p:cNvGrpSpPr/>
          <p:nvPr/>
        </p:nvGrpSpPr>
        <p:grpSpPr>
          <a:xfrm>
            <a:off x="1313609" y="763843"/>
            <a:ext cx="8643337" cy="3078989"/>
            <a:chOff x="774358" y="4369596"/>
            <a:chExt cx="8643337" cy="3078989"/>
          </a:xfrm>
        </p:grpSpPr>
        <p:grpSp>
          <p:nvGrpSpPr>
            <p:cNvPr id="124" name="Group 123">
              <a:extLst>
                <a:ext uri="{FF2B5EF4-FFF2-40B4-BE49-F238E27FC236}">
                  <a16:creationId xmlns:a16="http://schemas.microsoft.com/office/drawing/2014/main" id="{EB078AB9-5DDB-1546-9EE0-6E4C2F44ADF8}"/>
                </a:ext>
              </a:extLst>
            </p:cNvPr>
            <p:cNvGrpSpPr/>
            <p:nvPr/>
          </p:nvGrpSpPr>
          <p:grpSpPr>
            <a:xfrm>
              <a:off x="7231708" y="4369596"/>
              <a:ext cx="2185987" cy="2171700"/>
              <a:chOff x="7231708" y="4369596"/>
              <a:chExt cx="2185987" cy="2171700"/>
            </a:xfrm>
          </p:grpSpPr>
          <p:sp>
            <p:nvSpPr>
              <p:cNvPr id="140" name="Octagon 139">
                <a:extLst>
                  <a:ext uri="{FF2B5EF4-FFF2-40B4-BE49-F238E27FC236}">
                    <a16:creationId xmlns:a16="http://schemas.microsoft.com/office/drawing/2014/main" id="{D1D66650-DB3A-FA46-88AF-BF3D104797A1}"/>
                  </a:ext>
                </a:extLst>
              </p:cNvPr>
              <p:cNvSpPr/>
              <p:nvPr/>
            </p:nvSpPr>
            <p:spPr>
              <a:xfrm rot="16200000">
                <a:off x="7245995" y="4369596"/>
                <a:ext cx="2171700" cy="2171700"/>
              </a:xfrm>
              <a:prstGeom prst="octagon">
                <a:avLst/>
              </a:prstGeom>
              <a:gradFill flip="none" rotWithShape="1">
                <a:gsLst>
                  <a:gs pos="71000">
                    <a:schemeClr val="accent1"/>
                  </a:gs>
                  <a:gs pos="0">
                    <a:schemeClr val="accent2"/>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ctagon 140">
                <a:extLst>
                  <a:ext uri="{FF2B5EF4-FFF2-40B4-BE49-F238E27FC236}">
                    <a16:creationId xmlns:a16="http://schemas.microsoft.com/office/drawing/2014/main" id="{DFFF3C32-2BA8-3C4D-9F4F-F62CEAF5B53E}"/>
                  </a:ext>
                </a:extLst>
              </p:cNvPr>
              <p:cNvSpPr/>
              <p:nvPr/>
            </p:nvSpPr>
            <p:spPr>
              <a:xfrm rot="16200000">
                <a:off x="7460308" y="4579147"/>
                <a:ext cx="1752599" cy="1752599"/>
              </a:xfrm>
              <a:prstGeom prst="octagon">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Freeform 141">
                <a:extLst>
                  <a:ext uri="{FF2B5EF4-FFF2-40B4-BE49-F238E27FC236}">
                    <a16:creationId xmlns:a16="http://schemas.microsoft.com/office/drawing/2014/main" id="{655D99AE-9739-A04F-B5E9-00E08C23EC85}"/>
                  </a:ext>
                </a:extLst>
              </p:cNvPr>
              <p:cNvSpPr/>
              <p:nvPr/>
            </p:nvSpPr>
            <p:spPr>
              <a:xfrm rot="5400000">
                <a:off x="7170986" y="5394723"/>
                <a:ext cx="242888" cy="121444"/>
              </a:xfrm>
              <a:custGeom>
                <a:avLst/>
                <a:gdLst>
                  <a:gd name="connsiteX0" fmla="*/ 121444 w 242888"/>
                  <a:gd name="connsiteY0" fmla="*/ 0 h 121444"/>
                  <a:gd name="connsiteX1" fmla="*/ 242888 w 242888"/>
                  <a:gd name="connsiteY1" fmla="*/ 121444 h 121444"/>
                  <a:gd name="connsiteX2" fmla="*/ 0 w 242888"/>
                  <a:gd name="connsiteY2" fmla="*/ 121444 h 121444"/>
                  <a:gd name="connsiteX3" fmla="*/ 121444 w 242888"/>
                  <a:gd name="connsiteY3" fmla="*/ 0 h 121444"/>
                </a:gdLst>
                <a:ahLst/>
                <a:cxnLst>
                  <a:cxn ang="0">
                    <a:pos x="connsiteX0" y="connsiteY0"/>
                  </a:cxn>
                  <a:cxn ang="0">
                    <a:pos x="connsiteX1" y="connsiteY1"/>
                  </a:cxn>
                  <a:cxn ang="0">
                    <a:pos x="connsiteX2" y="connsiteY2"/>
                  </a:cxn>
                  <a:cxn ang="0">
                    <a:pos x="connsiteX3" y="connsiteY3"/>
                  </a:cxn>
                </a:cxnLst>
                <a:rect l="l" t="t" r="r" b="b"/>
                <a:pathLst>
                  <a:path w="242888" h="121444">
                    <a:moveTo>
                      <a:pt x="121444" y="0"/>
                    </a:moveTo>
                    <a:cubicBezTo>
                      <a:pt x="188516" y="0"/>
                      <a:pt x="242888" y="54372"/>
                      <a:pt x="242888" y="121444"/>
                    </a:cubicBezTo>
                    <a:lnTo>
                      <a:pt x="0" y="121444"/>
                    </a:lnTo>
                    <a:cubicBezTo>
                      <a:pt x="0" y="54372"/>
                      <a:pt x="54372" y="0"/>
                      <a:pt x="1214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25" name="Group 124">
              <a:extLst>
                <a:ext uri="{FF2B5EF4-FFF2-40B4-BE49-F238E27FC236}">
                  <a16:creationId xmlns:a16="http://schemas.microsoft.com/office/drawing/2014/main" id="{1A1DCB1B-AFC7-F14A-84B2-5F7907B3C06F}"/>
                </a:ext>
              </a:extLst>
            </p:cNvPr>
            <p:cNvGrpSpPr/>
            <p:nvPr/>
          </p:nvGrpSpPr>
          <p:grpSpPr>
            <a:xfrm>
              <a:off x="774358" y="5013100"/>
              <a:ext cx="8297916" cy="2435485"/>
              <a:chOff x="-5321462" y="5084537"/>
              <a:chExt cx="15056149" cy="2622806"/>
            </a:xfrm>
          </p:grpSpPr>
          <p:sp>
            <p:nvSpPr>
              <p:cNvPr id="126" name="Folded Corner 125">
                <a:extLst>
                  <a:ext uri="{FF2B5EF4-FFF2-40B4-BE49-F238E27FC236}">
                    <a16:creationId xmlns:a16="http://schemas.microsoft.com/office/drawing/2014/main" id="{EBA59BFA-E1D2-074E-837E-63902DC9186A}"/>
                  </a:ext>
                </a:extLst>
              </p:cNvPr>
              <p:cNvSpPr/>
              <p:nvPr/>
            </p:nvSpPr>
            <p:spPr>
              <a:xfrm rot="10800000" flipH="1">
                <a:off x="7136613" y="5084537"/>
                <a:ext cx="786908" cy="940525"/>
              </a:xfrm>
              <a:prstGeom prst="foldedCorner">
                <a:avLst>
                  <a:gd name="adj" fmla="val 38247"/>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TextBox 126">
                <a:extLst>
                  <a:ext uri="{FF2B5EF4-FFF2-40B4-BE49-F238E27FC236}">
                    <a16:creationId xmlns:a16="http://schemas.microsoft.com/office/drawing/2014/main" id="{A88203B4-E8DA-6844-B8A0-48FD286562D7}"/>
                  </a:ext>
                </a:extLst>
              </p:cNvPr>
              <p:cNvSpPr txBox="1"/>
              <p:nvPr/>
            </p:nvSpPr>
            <p:spPr>
              <a:xfrm>
                <a:off x="7154935" y="5411110"/>
                <a:ext cx="757916" cy="629752"/>
              </a:xfrm>
              <a:prstGeom prst="rect">
                <a:avLst/>
              </a:prstGeom>
              <a:noFill/>
            </p:spPr>
            <p:txBody>
              <a:bodyPr wrap="square" rtlCol="0">
                <a:spAutoFit/>
              </a:bodyPr>
              <a:lstStyle/>
              <a:p>
                <a:pPr algn="ctr"/>
                <a:r>
                  <a:rPr lang="en-GB" sz="1600" dirty="0">
                    <a:solidFill>
                      <a:schemeClr val="bg1"/>
                    </a:solidFill>
                  </a:rPr>
                  <a:t>P  10</a:t>
                </a:r>
              </a:p>
            </p:txBody>
          </p:sp>
          <p:sp>
            <p:nvSpPr>
              <p:cNvPr id="128" name="Folded Corner 127">
                <a:extLst>
                  <a:ext uri="{FF2B5EF4-FFF2-40B4-BE49-F238E27FC236}">
                    <a16:creationId xmlns:a16="http://schemas.microsoft.com/office/drawing/2014/main" id="{855853D1-D053-D44A-9A83-0DA4FB40D8E8}"/>
                  </a:ext>
                </a:extLst>
              </p:cNvPr>
              <p:cNvSpPr/>
              <p:nvPr/>
            </p:nvSpPr>
            <p:spPr>
              <a:xfrm rot="10800000" flipH="1">
                <a:off x="8018554" y="5084537"/>
                <a:ext cx="786908" cy="940525"/>
              </a:xfrm>
              <a:prstGeom prst="foldedCorner">
                <a:avLst>
                  <a:gd name="adj" fmla="val 38247"/>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TextBox 128">
                <a:extLst>
                  <a:ext uri="{FF2B5EF4-FFF2-40B4-BE49-F238E27FC236}">
                    <a16:creationId xmlns:a16="http://schemas.microsoft.com/office/drawing/2014/main" id="{D1A22BE0-BC59-EC44-9B95-EBB0C8AD108D}"/>
                  </a:ext>
                </a:extLst>
              </p:cNvPr>
              <p:cNvSpPr txBox="1"/>
              <p:nvPr/>
            </p:nvSpPr>
            <p:spPr>
              <a:xfrm>
                <a:off x="8036878" y="5411110"/>
                <a:ext cx="757916" cy="629752"/>
              </a:xfrm>
              <a:prstGeom prst="rect">
                <a:avLst/>
              </a:prstGeom>
              <a:noFill/>
            </p:spPr>
            <p:txBody>
              <a:bodyPr wrap="square" rtlCol="0">
                <a:spAutoFit/>
              </a:bodyPr>
              <a:lstStyle/>
              <a:p>
                <a:pPr algn="ctr"/>
                <a:r>
                  <a:rPr lang="en-GB" sz="1600" dirty="0">
                    <a:solidFill>
                      <a:schemeClr val="bg1"/>
                    </a:solidFill>
                  </a:rPr>
                  <a:t>C  10</a:t>
                </a:r>
              </a:p>
            </p:txBody>
          </p:sp>
          <p:sp>
            <p:nvSpPr>
              <p:cNvPr id="130" name="Folded Corner 129">
                <a:extLst>
                  <a:ext uri="{FF2B5EF4-FFF2-40B4-BE49-F238E27FC236}">
                    <a16:creationId xmlns:a16="http://schemas.microsoft.com/office/drawing/2014/main" id="{611EED90-C035-134D-BF3B-22CFB69B1485}"/>
                  </a:ext>
                </a:extLst>
              </p:cNvPr>
              <p:cNvSpPr/>
              <p:nvPr/>
            </p:nvSpPr>
            <p:spPr>
              <a:xfrm rot="10800000" flipH="1">
                <a:off x="8900494" y="5084537"/>
                <a:ext cx="786908" cy="940525"/>
              </a:xfrm>
              <a:prstGeom prst="foldedCorner">
                <a:avLst>
                  <a:gd name="adj" fmla="val 38247"/>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TextBox 138">
                <a:extLst>
                  <a:ext uri="{FF2B5EF4-FFF2-40B4-BE49-F238E27FC236}">
                    <a16:creationId xmlns:a16="http://schemas.microsoft.com/office/drawing/2014/main" id="{1F960A53-B42A-4A4D-A2CB-5E7481FD15D0}"/>
                  </a:ext>
                </a:extLst>
              </p:cNvPr>
              <p:cNvSpPr txBox="1"/>
              <p:nvPr/>
            </p:nvSpPr>
            <p:spPr>
              <a:xfrm>
                <a:off x="8892692" y="5411110"/>
                <a:ext cx="841995" cy="629752"/>
              </a:xfrm>
              <a:prstGeom prst="rect">
                <a:avLst/>
              </a:prstGeom>
              <a:noFill/>
            </p:spPr>
            <p:txBody>
              <a:bodyPr wrap="square" rtlCol="0">
                <a:spAutoFit/>
              </a:bodyPr>
              <a:lstStyle/>
              <a:p>
                <a:pPr algn="ctr"/>
                <a:r>
                  <a:rPr lang="en-GB" sz="1600" dirty="0">
                    <a:solidFill>
                      <a:schemeClr val="bg1"/>
                    </a:solidFill>
                  </a:rPr>
                  <a:t>B  10</a:t>
                </a:r>
              </a:p>
            </p:txBody>
          </p:sp>
          <p:sp>
            <p:nvSpPr>
              <p:cNvPr id="169" name="Folded Corner 168">
                <a:extLst>
                  <a:ext uri="{FF2B5EF4-FFF2-40B4-BE49-F238E27FC236}">
                    <a16:creationId xmlns:a16="http://schemas.microsoft.com/office/drawing/2014/main" id="{2C1737D8-C571-7C49-9402-1113E9437460}"/>
                  </a:ext>
                </a:extLst>
              </p:cNvPr>
              <p:cNvSpPr/>
              <p:nvPr/>
            </p:nvSpPr>
            <p:spPr>
              <a:xfrm rot="10800000" flipH="1">
                <a:off x="-5321462" y="6751016"/>
                <a:ext cx="786909" cy="940525"/>
              </a:xfrm>
              <a:prstGeom prst="foldedCorner">
                <a:avLst>
                  <a:gd name="adj" fmla="val 38247"/>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TextBox 169">
                <a:extLst>
                  <a:ext uri="{FF2B5EF4-FFF2-40B4-BE49-F238E27FC236}">
                    <a16:creationId xmlns:a16="http://schemas.microsoft.com/office/drawing/2014/main" id="{37529FF0-3C61-7747-B036-E96CED1E4922}"/>
                  </a:ext>
                </a:extLst>
              </p:cNvPr>
              <p:cNvSpPr txBox="1"/>
              <p:nvPr/>
            </p:nvSpPr>
            <p:spPr>
              <a:xfrm>
                <a:off x="-5303140" y="7077590"/>
                <a:ext cx="757915" cy="629752"/>
              </a:xfrm>
              <a:prstGeom prst="rect">
                <a:avLst/>
              </a:prstGeom>
              <a:noFill/>
            </p:spPr>
            <p:txBody>
              <a:bodyPr wrap="square" rtlCol="0">
                <a:spAutoFit/>
              </a:bodyPr>
              <a:lstStyle/>
              <a:p>
                <a:pPr algn="ctr"/>
                <a:r>
                  <a:rPr lang="en-GB" sz="1600" dirty="0">
                    <a:solidFill>
                      <a:schemeClr val="bg1"/>
                    </a:solidFill>
                  </a:rPr>
                  <a:t>P  30</a:t>
                </a:r>
              </a:p>
            </p:txBody>
          </p:sp>
          <p:sp>
            <p:nvSpPr>
              <p:cNvPr id="171" name="Folded Corner 170">
                <a:extLst>
                  <a:ext uri="{FF2B5EF4-FFF2-40B4-BE49-F238E27FC236}">
                    <a16:creationId xmlns:a16="http://schemas.microsoft.com/office/drawing/2014/main" id="{62BBE163-BFE9-E542-AFAC-55D128A0CD22}"/>
                  </a:ext>
                </a:extLst>
              </p:cNvPr>
              <p:cNvSpPr/>
              <p:nvPr/>
            </p:nvSpPr>
            <p:spPr>
              <a:xfrm rot="10800000" flipH="1">
                <a:off x="-4439522" y="6751018"/>
                <a:ext cx="786909" cy="940525"/>
              </a:xfrm>
              <a:prstGeom prst="foldedCorner">
                <a:avLst>
                  <a:gd name="adj" fmla="val 38247"/>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TextBox 171">
                <a:extLst>
                  <a:ext uri="{FF2B5EF4-FFF2-40B4-BE49-F238E27FC236}">
                    <a16:creationId xmlns:a16="http://schemas.microsoft.com/office/drawing/2014/main" id="{041B1F8F-1D3B-E449-81E8-DE66515C38D0}"/>
                  </a:ext>
                </a:extLst>
              </p:cNvPr>
              <p:cNvSpPr txBox="1"/>
              <p:nvPr/>
            </p:nvSpPr>
            <p:spPr>
              <a:xfrm>
                <a:off x="-4421198" y="7077591"/>
                <a:ext cx="757915" cy="629752"/>
              </a:xfrm>
              <a:prstGeom prst="rect">
                <a:avLst/>
              </a:prstGeom>
              <a:noFill/>
            </p:spPr>
            <p:txBody>
              <a:bodyPr wrap="square" rtlCol="0">
                <a:spAutoFit/>
              </a:bodyPr>
              <a:lstStyle/>
              <a:p>
                <a:pPr algn="ctr"/>
                <a:r>
                  <a:rPr lang="en-GB" sz="1600" dirty="0">
                    <a:solidFill>
                      <a:schemeClr val="bg1"/>
                    </a:solidFill>
                  </a:rPr>
                  <a:t>C  30</a:t>
                </a:r>
              </a:p>
            </p:txBody>
          </p:sp>
          <p:sp>
            <p:nvSpPr>
              <p:cNvPr id="173" name="Folded Corner 172">
                <a:extLst>
                  <a:ext uri="{FF2B5EF4-FFF2-40B4-BE49-F238E27FC236}">
                    <a16:creationId xmlns:a16="http://schemas.microsoft.com/office/drawing/2014/main" id="{627EDDC0-206E-1D46-BF9F-3D4338F77384}"/>
                  </a:ext>
                </a:extLst>
              </p:cNvPr>
              <p:cNvSpPr/>
              <p:nvPr/>
            </p:nvSpPr>
            <p:spPr>
              <a:xfrm rot="10800000" flipH="1">
                <a:off x="-3557581" y="6751018"/>
                <a:ext cx="786909" cy="940525"/>
              </a:xfrm>
              <a:prstGeom prst="foldedCorner">
                <a:avLst>
                  <a:gd name="adj" fmla="val 38247"/>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TextBox 173">
                <a:extLst>
                  <a:ext uri="{FF2B5EF4-FFF2-40B4-BE49-F238E27FC236}">
                    <a16:creationId xmlns:a16="http://schemas.microsoft.com/office/drawing/2014/main" id="{7BCE31D7-8316-2246-A3B0-3274E3916F2D}"/>
                  </a:ext>
                </a:extLst>
              </p:cNvPr>
              <p:cNvSpPr txBox="1"/>
              <p:nvPr/>
            </p:nvSpPr>
            <p:spPr>
              <a:xfrm>
                <a:off x="-3565383" y="7077591"/>
                <a:ext cx="841995" cy="629752"/>
              </a:xfrm>
              <a:prstGeom prst="rect">
                <a:avLst/>
              </a:prstGeom>
              <a:noFill/>
            </p:spPr>
            <p:txBody>
              <a:bodyPr wrap="square" rtlCol="0">
                <a:spAutoFit/>
              </a:bodyPr>
              <a:lstStyle/>
              <a:p>
                <a:pPr algn="ctr"/>
                <a:r>
                  <a:rPr lang="en-GB" sz="1600" dirty="0">
                    <a:solidFill>
                      <a:schemeClr val="bg1"/>
                    </a:solidFill>
                  </a:rPr>
                  <a:t>B  30</a:t>
                </a:r>
              </a:p>
            </p:txBody>
          </p:sp>
        </p:grpSp>
      </p:grpSp>
      <p:pic>
        <p:nvPicPr>
          <p:cNvPr id="143" name="Graphic 142" descr="Users">
            <a:extLst>
              <a:ext uri="{FF2B5EF4-FFF2-40B4-BE49-F238E27FC236}">
                <a16:creationId xmlns:a16="http://schemas.microsoft.com/office/drawing/2014/main" id="{33479616-0EA6-EF42-A418-2D9A1FB1358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20251" y="1550414"/>
            <a:ext cx="914400" cy="914400"/>
          </a:xfrm>
          <a:prstGeom prst="rect">
            <a:avLst/>
          </a:prstGeom>
        </p:spPr>
      </p:pic>
      <p:sp>
        <p:nvSpPr>
          <p:cNvPr id="145" name="Oval 144">
            <a:extLst>
              <a:ext uri="{FF2B5EF4-FFF2-40B4-BE49-F238E27FC236}">
                <a16:creationId xmlns:a16="http://schemas.microsoft.com/office/drawing/2014/main" id="{0A61143D-11E0-4641-A3EB-664D4DA8C64F}"/>
              </a:ext>
            </a:extLst>
          </p:cNvPr>
          <p:cNvSpPr/>
          <p:nvPr/>
        </p:nvSpPr>
        <p:spPr>
          <a:xfrm>
            <a:off x="4355280" y="1850454"/>
            <a:ext cx="457200" cy="517207"/>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t>
            </a:r>
          </a:p>
        </p:txBody>
      </p:sp>
      <p:pic>
        <p:nvPicPr>
          <p:cNvPr id="146" name="Graphic 145" descr="Upward trend">
            <a:extLst>
              <a:ext uri="{FF2B5EF4-FFF2-40B4-BE49-F238E27FC236}">
                <a16:creationId xmlns:a16="http://schemas.microsoft.com/office/drawing/2014/main" id="{C97E77CA-A3BA-4849-9726-31C725540C7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04086" y="1327773"/>
            <a:ext cx="435760" cy="435760"/>
          </a:xfrm>
          <a:prstGeom prst="rect">
            <a:avLst/>
          </a:prstGeom>
        </p:spPr>
      </p:pic>
      <p:pic>
        <p:nvPicPr>
          <p:cNvPr id="147" name="Graphic 146" descr="Upward trend">
            <a:extLst>
              <a:ext uri="{FF2B5EF4-FFF2-40B4-BE49-F238E27FC236}">
                <a16:creationId xmlns:a16="http://schemas.microsoft.com/office/drawing/2014/main" id="{55A58511-5D4B-8D4F-B4F3-7A7A9CB78DA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11921" y="1323012"/>
            <a:ext cx="435760" cy="435760"/>
          </a:xfrm>
          <a:prstGeom prst="rect">
            <a:avLst/>
          </a:prstGeom>
        </p:spPr>
      </p:pic>
      <p:grpSp>
        <p:nvGrpSpPr>
          <p:cNvPr id="148" name="Group 147">
            <a:extLst>
              <a:ext uri="{FF2B5EF4-FFF2-40B4-BE49-F238E27FC236}">
                <a16:creationId xmlns:a16="http://schemas.microsoft.com/office/drawing/2014/main" id="{F6495FDD-6442-C14A-84F3-BCB76492833A}"/>
              </a:ext>
            </a:extLst>
          </p:cNvPr>
          <p:cNvGrpSpPr/>
          <p:nvPr/>
        </p:nvGrpSpPr>
        <p:grpSpPr>
          <a:xfrm>
            <a:off x="4952265" y="2173347"/>
            <a:ext cx="1416267" cy="1410082"/>
            <a:chOff x="3750470" y="373858"/>
            <a:chExt cx="2181225" cy="2171700"/>
          </a:xfrm>
        </p:grpSpPr>
        <p:sp>
          <p:nvSpPr>
            <p:cNvPr id="149" name="Octagon 148">
              <a:extLst>
                <a:ext uri="{FF2B5EF4-FFF2-40B4-BE49-F238E27FC236}">
                  <a16:creationId xmlns:a16="http://schemas.microsoft.com/office/drawing/2014/main" id="{510E79FF-DF8D-0348-8673-BB6A485A5488}"/>
                </a:ext>
              </a:extLst>
            </p:cNvPr>
            <p:cNvSpPr/>
            <p:nvPr/>
          </p:nvSpPr>
          <p:spPr>
            <a:xfrm rot="16200000">
              <a:off x="3750470" y="373858"/>
              <a:ext cx="2171700" cy="2171700"/>
            </a:xfrm>
            <a:prstGeom prst="octagon">
              <a:avLst/>
            </a:prstGeom>
            <a:gradFill flip="none" rotWithShape="1">
              <a:gsLst>
                <a:gs pos="71000">
                  <a:schemeClr val="accent1"/>
                </a:gs>
                <a:gs pos="0">
                  <a:schemeClr val="accent2"/>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ctagon 149">
              <a:extLst>
                <a:ext uri="{FF2B5EF4-FFF2-40B4-BE49-F238E27FC236}">
                  <a16:creationId xmlns:a16="http://schemas.microsoft.com/office/drawing/2014/main" id="{ACDD949B-6411-0A46-905F-7838EEB03FFB}"/>
                </a:ext>
              </a:extLst>
            </p:cNvPr>
            <p:cNvSpPr/>
            <p:nvPr/>
          </p:nvSpPr>
          <p:spPr>
            <a:xfrm rot="16200000">
              <a:off x="3964783" y="583409"/>
              <a:ext cx="1752599" cy="1752599"/>
            </a:xfrm>
            <a:prstGeom prst="octagon">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Freeform 150">
              <a:extLst>
                <a:ext uri="{FF2B5EF4-FFF2-40B4-BE49-F238E27FC236}">
                  <a16:creationId xmlns:a16="http://schemas.microsoft.com/office/drawing/2014/main" id="{3B8D87A6-FA83-E441-A0E3-07D3C9A38350}"/>
                </a:ext>
              </a:extLst>
            </p:cNvPr>
            <p:cNvSpPr/>
            <p:nvPr/>
          </p:nvSpPr>
          <p:spPr>
            <a:xfrm rot="16200000">
              <a:off x="5749529" y="1398987"/>
              <a:ext cx="242888" cy="121444"/>
            </a:xfrm>
            <a:custGeom>
              <a:avLst/>
              <a:gdLst>
                <a:gd name="connsiteX0" fmla="*/ 121444 w 242888"/>
                <a:gd name="connsiteY0" fmla="*/ 0 h 121444"/>
                <a:gd name="connsiteX1" fmla="*/ 242888 w 242888"/>
                <a:gd name="connsiteY1" fmla="*/ 121444 h 121444"/>
                <a:gd name="connsiteX2" fmla="*/ 0 w 242888"/>
                <a:gd name="connsiteY2" fmla="*/ 121444 h 121444"/>
                <a:gd name="connsiteX3" fmla="*/ 121444 w 242888"/>
                <a:gd name="connsiteY3" fmla="*/ 0 h 121444"/>
              </a:gdLst>
              <a:ahLst/>
              <a:cxnLst>
                <a:cxn ang="0">
                  <a:pos x="connsiteX0" y="connsiteY0"/>
                </a:cxn>
                <a:cxn ang="0">
                  <a:pos x="connsiteX1" y="connsiteY1"/>
                </a:cxn>
                <a:cxn ang="0">
                  <a:pos x="connsiteX2" y="connsiteY2"/>
                </a:cxn>
                <a:cxn ang="0">
                  <a:pos x="connsiteX3" y="connsiteY3"/>
                </a:cxn>
              </a:cxnLst>
              <a:rect l="l" t="t" r="r" b="b"/>
              <a:pathLst>
                <a:path w="242888" h="121444">
                  <a:moveTo>
                    <a:pt x="121444" y="0"/>
                  </a:moveTo>
                  <a:cubicBezTo>
                    <a:pt x="188516" y="0"/>
                    <a:pt x="242888" y="54372"/>
                    <a:pt x="242888" y="121444"/>
                  </a:cubicBezTo>
                  <a:lnTo>
                    <a:pt x="0" y="121444"/>
                  </a:lnTo>
                  <a:cubicBezTo>
                    <a:pt x="0" y="54372"/>
                    <a:pt x="54372" y="0"/>
                    <a:pt x="1214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53" name="Graphic 152" descr="Users">
            <a:extLst>
              <a:ext uri="{FF2B5EF4-FFF2-40B4-BE49-F238E27FC236}">
                <a16:creationId xmlns:a16="http://schemas.microsoft.com/office/drawing/2014/main" id="{D9C487A5-840E-4742-9DE3-F0A44452EC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79267" y="2579108"/>
            <a:ext cx="914400" cy="914400"/>
          </a:xfrm>
          <a:prstGeom prst="rect">
            <a:avLst/>
          </a:prstGeom>
        </p:spPr>
      </p:pic>
      <p:sp>
        <p:nvSpPr>
          <p:cNvPr id="154" name="Oval 153">
            <a:extLst>
              <a:ext uri="{FF2B5EF4-FFF2-40B4-BE49-F238E27FC236}">
                <a16:creationId xmlns:a16="http://schemas.microsoft.com/office/drawing/2014/main" id="{0EAC41DC-6C5B-C944-902A-7F3643817C19}"/>
              </a:ext>
            </a:extLst>
          </p:cNvPr>
          <p:cNvSpPr/>
          <p:nvPr/>
        </p:nvSpPr>
        <p:spPr>
          <a:xfrm>
            <a:off x="5414296" y="2879148"/>
            <a:ext cx="457200" cy="517207"/>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t>
            </a:r>
          </a:p>
        </p:txBody>
      </p:sp>
      <p:pic>
        <p:nvPicPr>
          <p:cNvPr id="155" name="Graphic 154" descr="Upward trend">
            <a:extLst>
              <a:ext uri="{FF2B5EF4-FFF2-40B4-BE49-F238E27FC236}">
                <a16:creationId xmlns:a16="http://schemas.microsoft.com/office/drawing/2014/main" id="{2CB9FD71-8002-FF4A-97AD-438B477A9BA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63102" y="2356467"/>
            <a:ext cx="435760" cy="435760"/>
          </a:xfrm>
          <a:prstGeom prst="rect">
            <a:avLst/>
          </a:prstGeom>
        </p:spPr>
      </p:pic>
      <p:pic>
        <p:nvPicPr>
          <p:cNvPr id="156" name="Graphic 155" descr="Upward trend">
            <a:extLst>
              <a:ext uri="{FF2B5EF4-FFF2-40B4-BE49-F238E27FC236}">
                <a16:creationId xmlns:a16="http://schemas.microsoft.com/office/drawing/2014/main" id="{FD41CED6-5716-4546-8ED9-BB4698ADA3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70937" y="2351706"/>
            <a:ext cx="435760" cy="435760"/>
          </a:xfrm>
          <a:prstGeom prst="rect">
            <a:avLst/>
          </a:prstGeom>
        </p:spPr>
      </p:pic>
      <p:grpSp>
        <p:nvGrpSpPr>
          <p:cNvPr id="157" name="Group 156">
            <a:extLst>
              <a:ext uri="{FF2B5EF4-FFF2-40B4-BE49-F238E27FC236}">
                <a16:creationId xmlns:a16="http://schemas.microsoft.com/office/drawing/2014/main" id="{5C620A09-5A0B-F745-BBD6-4A6D1A757384}"/>
              </a:ext>
            </a:extLst>
          </p:cNvPr>
          <p:cNvGrpSpPr/>
          <p:nvPr/>
        </p:nvGrpSpPr>
        <p:grpSpPr>
          <a:xfrm>
            <a:off x="4950561" y="81882"/>
            <a:ext cx="1416267" cy="1410082"/>
            <a:chOff x="3750470" y="373858"/>
            <a:chExt cx="2181225" cy="2171700"/>
          </a:xfrm>
        </p:grpSpPr>
        <p:sp>
          <p:nvSpPr>
            <p:cNvPr id="158" name="Octagon 157">
              <a:extLst>
                <a:ext uri="{FF2B5EF4-FFF2-40B4-BE49-F238E27FC236}">
                  <a16:creationId xmlns:a16="http://schemas.microsoft.com/office/drawing/2014/main" id="{01328CA3-9F9B-7142-A561-ECC30581CD09}"/>
                </a:ext>
              </a:extLst>
            </p:cNvPr>
            <p:cNvSpPr/>
            <p:nvPr/>
          </p:nvSpPr>
          <p:spPr>
            <a:xfrm rot="16200000">
              <a:off x="3750470" y="373858"/>
              <a:ext cx="2171700" cy="2171700"/>
            </a:xfrm>
            <a:prstGeom prst="octagon">
              <a:avLst/>
            </a:prstGeom>
            <a:gradFill flip="none" rotWithShape="1">
              <a:gsLst>
                <a:gs pos="71000">
                  <a:schemeClr val="accent1"/>
                </a:gs>
                <a:gs pos="0">
                  <a:schemeClr val="accent2"/>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Octagon 158">
              <a:extLst>
                <a:ext uri="{FF2B5EF4-FFF2-40B4-BE49-F238E27FC236}">
                  <a16:creationId xmlns:a16="http://schemas.microsoft.com/office/drawing/2014/main" id="{F4C2589D-95DF-CE40-A844-7F1300463137}"/>
                </a:ext>
              </a:extLst>
            </p:cNvPr>
            <p:cNvSpPr/>
            <p:nvPr/>
          </p:nvSpPr>
          <p:spPr>
            <a:xfrm rot="16200000">
              <a:off x="3964783" y="583409"/>
              <a:ext cx="1752599" cy="1752599"/>
            </a:xfrm>
            <a:prstGeom prst="octagon">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159">
              <a:extLst>
                <a:ext uri="{FF2B5EF4-FFF2-40B4-BE49-F238E27FC236}">
                  <a16:creationId xmlns:a16="http://schemas.microsoft.com/office/drawing/2014/main" id="{F9388407-DB38-2040-87F8-87D46DBE10A8}"/>
                </a:ext>
              </a:extLst>
            </p:cNvPr>
            <p:cNvSpPr/>
            <p:nvPr/>
          </p:nvSpPr>
          <p:spPr>
            <a:xfrm rot="16200000">
              <a:off x="5749529" y="1398987"/>
              <a:ext cx="242888" cy="121444"/>
            </a:xfrm>
            <a:custGeom>
              <a:avLst/>
              <a:gdLst>
                <a:gd name="connsiteX0" fmla="*/ 121444 w 242888"/>
                <a:gd name="connsiteY0" fmla="*/ 0 h 121444"/>
                <a:gd name="connsiteX1" fmla="*/ 242888 w 242888"/>
                <a:gd name="connsiteY1" fmla="*/ 121444 h 121444"/>
                <a:gd name="connsiteX2" fmla="*/ 0 w 242888"/>
                <a:gd name="connsiteY2" fmla="*/ 121444 h 121444"/>
                <a:gd name="connsiteX3" fmla="*/ 121444 w 242888"/>
                <a:gd name="connsiteY3" fmla="*/ 0 h 121444"/>
              </a:gdLst>
              <a:ahLst/>
              <a:cxnLst>
                <a:cxn ang="0">
                  <a:pos x="connsiteX0" y="connsiteY0"/>
                </a:cxn>
                <a:cxn ang="0">
                  <a:pos x="connsiteX1" y="connsiteY1"/>
                </a:cxn>
                <a:cxn ang="0">
                  <a:pos x="connsiteX2" y="connsiteY2"/>
                </a:cxn>
                <a:cxn ang="0">
                  <a:pos x="connsiteX3" y="connsiteY3"/>
                </a:cxn>
              </a:cxnLst>
              <a:rect l="l" t="t" r="r" b="b"/>
              <a:pathLst>
                <a:path w="242888" h="121444">
                  <a:moveTo>
                    <a:pt x="121444" y="0"/>
                  </a:moveTo>
                  <a:cubicBezTo>
                    <a:pt x="188516" y="0"/>
                    <a:pt x="242888" y="54372"/>
                    <a:pt x="242888" y="121444"/>
                  </a:cubicBezTo>
                  <a:lnTo>
                    <a:pt x="0" y="121444"/>
                  </a:lnTo>
                  <a:cubicBezTo>
                    <a:pt x="0" y="54372"/>
                    <a:pt x="54372" y="0"/>
                    <a:pt x="1214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2" name="Graphic 161" descr="Users">
            <a:extLst>
              <a:ext uri="{FF2B5EF4-FFF2-40B4-BE49-F238E27FC236}">
                <a16:creationId xmlns:a16="http://schemas.microsoft.com/office/drawing/2014/main" id="{8646A0E4-94AB-044D-A765-A5041A40DE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77563" y="487643"/>
            <a:ext cx="914400" cy="914400"/>
          </a:xfrm>
          <a:prstGeom prst="rect">
            <a:avLst/>
          </a:prstGeom>
        </p:spPr>
      </p:pic>
      <p:sp>
        <p:nvSpPr>
          <p:cNvPr id="163" name="Oval 162">
            <a:extLst>
              <a:ext uri="{FF2B5EF4-FFF2-40B4-BE49-F238E27FC236}">
                <a16:creationId xmlns:a16="http://schemas.microsoft.com/office/drawing/2014/main" id="{4C802FBB-68D3-144B-8B0A-7AB0ECD197E2}"/>
              </a:ext>
            </a:extLst>
          </p:cNvPr>
          <p:cNvSpPr/>
          <p:nvPr/>
        </p:nvSpPr>
        <p:spPr>
          <a:xfrm>
            <a:off x="5412592" y="787683"/>
            <a:ext cx="457200" cy="517207"/>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t>
            </a:r>
          </a:p>
        </p:txBody>
      </p:sp>
      <p:pic>
        <p:nvPicPr>
          <p:cNvPr id="164" name="Graphic 163" descr="Upward trend">
            <a:extLst>
              <a:ext uri="{FF2B5EF4-FFF2-40B4-BE49-F238E27FC236}">
                <a16:creationId xmlns:a16="http://schemas.microsoft.com/office/drawing/2014/main" id="{4D8E9D5A-F969-9B4A-B264-F8EB6CA169D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61398" y="265002"/>
            <a:ext cx="435760" cy="435760"/>
          </a:xfrm>
          <a:prstGeom prst="rect">
            <a:avLst/>
          </a:prstGeom>
        </p:spPr>
      </p:pic>
      <p:pic>
        <p:nvPicPr>
          <p:cNvPr id="165" name="Graphic 164" descr="Upward trend">
            <a:extLst>
              <a:ext uri="{FF2B5EF4-FFF2-40B4-BE49-F238E27FC236}">
                <a16:creationId xmlns:a16="http://schemas.microsoft.com/office/drawing/2014/main" id="{032A61B3-C3FE-A848-BFF6-0F1D5DBD79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69233" y="260241"/>
            <a:ext cx="435760" cy="435760"/>
          </a:xfrm>
          <a:prstGeom prst="rect">
            <a:avLst/>
          </a:prstGeom>
        </p:spPr>
      </p:pic>
      <p:cxnSp>
        <p:nvCxnSpPr>
          <p:cNvPr id="166" name="Straight Connector 165">
            <a:extLst>
              <a:ext uri="{FF2B5EF4-FFF2-40B4-BE49-F238E27FC236}">
                <a16:creationId xmlns:a16="http://schemas.microsoft.com/office/drawing/2014/main" id="{FC637477-DFAD-E04E-B5C2-C3AA0C86F0C8}"/>
              </a:ext>
            </a:extLst>
          </p:cNvPr>
          <p:cNvCxnSpPr>
            <a:cxnSpLocks/>
          </p:cNvCxnSpPr>
          <p:nvPr/>
        </p:nvCxnSpPr>
        <p:spPr>
          <a:xfrm flipV="1">
            <a:off x="5354066" y="1830184"/>
            <a:ext cx="2362825" cy="52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48AAB067-633A-BD44-B2BA-93320A48196A}"/>
              </a:ext>
            </a:extLst>
          </p:cNvPr>
          <p:cNvCxnSpPr>
            <a:cxnSpLocks/>
          </p:cNvCxnSpPr>
          <p:nvPr/>
        </p:nvCxnSpPr>
        <p:spPr>
          <a:xfrm flipV="1">
            <a:off x="6433850" y="1844022"/>
            <a:ext cx="1283041" cy="10343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9E57E1F5-5693-804F-B417-4F04E974A510}"/>
              </a:ext>
            </a:extLst>
          </p:cNvPr>
          <p:cNvCxnSpPr>
            <a:cxnSpLocks/>
          </p:cNvCxnSpPr>
          <p:nvPr/>
        </p:nvCxnSpPr>
        <p:spPr>
          <a:xfrm>
            <a:off x="6417964" y="787511"/>
            <a:ext cx="1283041" cy="103436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Can 21">
            <a:extLst>
              <a:ext uri="{FF2B5EF4-FFF2-40B4-BE49-F238E27FC236}">
                <a16:creationId xmlns:a16="http://schemas.microsoft.com/office/drawing/2014/main" id="{2EA23747-847D-C746-BB61-9A799631843E}"/>
              </a:ext>
            </a:extLst>
          </p:cNvPr>
          <p:cNvSpPr/>
          <p:nvPr/>
        </p:nvSpPr>
        <p:spPr>
          <a:xfrm>
            <a:off x="409598" y="637784"/>
            <a:ext cx="1400175" cy="504128"/>
          </a:xfrm>
          <a:prstGeom prst="can">
            <a:avLst/>
          </a:prstGeom>
          <a:solidFill>
            <a:schemeClr val="tx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Graphic 40" descr="Rabbit">
            <a:extLst>
              <a:ext uri="{FF2B5EF4-FFF2-40B4-BE49-F238E27FC236}">
                <a16:creationId xmlns:a16="http://schemas.microsoft.com/office/drawing/2014/main" id="{99F6FD49-334D-8340-9976-4159F3AF8C8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2486" y="-48623"/>
            <a:ext cx="914400" cy="914400"/>
          </a:xfrm>
          <a:prstGeom prst="rect">
            <a:avLst/>
          </a:prstGeom>
        </p:spPr>
      </p:pic>
    </p:spTree>
    <p:extLst>
      <p:ext uri="{BB962C8B-B14F-4D97-AF65-F5344CB8AC3E}">
        <p14:creationId xmlns:p14="http://schemas.microsoft.com/office/powerpoint/2010/main" val="3453339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A9B04F8-BCD9-1B46-828C-BBBE0880BB3B}"/>
              </a:ext>
            </a:extLst>
          </p:cNvPr>
          <p:cNvSpPr/>
          <p:nvPr/>
        </p:nvSpPr>
        <p:spPr>
          <a:xfrm>
            <a:off x="5373666" y="2406361"/>
            <a:ext cx="2843408" cy="471771"/>
          </a:xfrm>
          <a:prstGeom prst="rect">
            <a:avLst/>
          </a:prstGeom>
          <a:solidFill>
            <a:schemeClr val="accent5">
              <a:lumMod val="20000"/>
              <a:lumOff val="80000"/>
            </a:schemeClr>
          </a:solidFill>
          <a:ln w="28575">
            <a:solidFill>
              <a:srgbClr val="FF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F73C0405-0743-AA42-B2C0-0E51B39735EF}"/>
              </a:ext>
            </a:extLst>
          </p:cNvPr>
          <p:cNvGrpSpPr/>
          <p:nvPr/>
        </p:nvGrpSpPr>
        <p:grpSpPr>
          <a:xfrm>
            <a:off x="456301" y="1348781"/>
            <a:ext cx="11694268" cy="4900565"/>
            <a:chOff x="497732" y="1583272"/>
            <a:chExt cx="11694268" cy="4900565"/>
          </a:xfrm>
        </p:grpSpPr>
        <p:sp>
          <p:nvSpPr>
            <p:cNvPr id="48" name="TextBox 47">
              <a:extLst>
                <a:ext uri="{FF2B5EF4-FFF2-40B4-BE49-F238E27FC236}">
                  <a16:creationId xmlns:a16="http://schemas.microsoft.com/office/drawing/2014/main" id="{FB8EADFC-23A3-DD43-AA36-DBDEDBEB524D}"/>
                </a:ext>
              </a:extLst>
            </p:cNvPr>
            <p:cNvSpPr txBox="1"/>
            <p:nvPr/>
          </p:nvSpPr>
          <p:spPr>
            <a:xfrm>
              <a:off x="3698954" y="4387635"/>
              <a:ext cx="3068739" cy="1692771"/>
            </a:xfrm>
            <a:prstGeom prst="rect">
              <a:avLst/>
            </a:prstGeom>
            <a:noFill/>
          </p:spPr>
          <p:txBody>
            <a:bodyPr wrap="square" rtlCol="0">
              <a:spAutoFit/>
            </a:bodyPr>
            <a:lstStyle/>
            <a:p>
              <a:pPr marL="285750" indent="-285750" algn="l">
                <a:buFont typeface="Arial" panose="020B0604020202020204" pitchFamily="34" charset="0"/>
                <a:buChar char="•"/>
              </a:pPr>
              <a:r>
                <a:rPr lang="en-GB" sz="1300" dirty="0">
                  <a:solidFill>
                    <a:srgbClr val="666666"/>
                  </a:solidFill>
                </a:rPr>
                <a:t>Instrument scientists will </a:t>
              </a:r>
              <a:r>
                <a:rPr lang="en-GB" sz="1300" b="1" dirty="0">
                  <a:solidFill>
                    <a:srgbClr val="666666"/>
                  </a:solidFill>
                </a:rPr>
                <a:t>schedule</a:t>
              </a:r>
              <a:r>
                <a:rPr lang="en-GB" sz="1300" dirty="0">
                  <a:solidFill>
                    <a:srgbClr val="666666"/>
                  </a:solidFill>
                </a:rPr>
                <a:t> the accepted experiments</a:t>
              </a:r>
            </a:p>
            <a:p>
              <a:pPr marL="285750" indent="-285750" algn="l">
                <a:buFont typeface="Arial" panose="020B0604020202020204" pitchFamily="34" charset="0"/>
                <a:buChar char="•"/>
              </a:pPr>
              <a:r>
                <a:rPr lang="en-GB" sz="1300" dirty="0">
                  <a:solidFill>
                    <a:srgbClr val="666666"/>
                  </a:solidFill>
                </a:rPr>
                <a:t>Scheduling will cover the </a:t>
              </a:r>
              <a:r>
                <a:rPr lang="en-GB" sz="1300" b="1" dirty="0">
                  <a:solidFill>
                    <a:srgbClr val="666666"/>
                  </a:solidFill>
                </a:rPr>
                <a:t>instrument, a local contact, required sample environments </a:t>
              </a:r>
              <a:r>
                <a:rPr lang="en-GB" sz="1300" dirty="0">
                  <a:solidFill>
                    <a:srgbClr val="666666"/>
                  </a:solidFill>
                </a:rPr>
                <a:t>and</a:t>
              </a:r>
              <a:r>
                <a:rPr lang="en-GB" sz="1300" b="1" dirty="0">
                  <a:solidFill>
                    <a:srgbClr val="666666"/>
                  </a:solidFill>
                </a:rPr>
                <a:t> user labs</a:t>
              </a:r>
            </a:p>
            <a:p>
              <a:pPr marL="285750" indent="-285750" algn="l">
                <a:buFont typeface="Arial" panose="020B0604020202020204" pitchFamily="34" charset="0"/>
                <a:buChar char="•"/>
              </a:pPr>
              <a:r>
                <a:rPr lang="en-GB" sz="1300" dirty="0">
                  <a:solidFill>
                    <a:srgbClr val="666666"/>
                  </a:solidFill>
                </a:rPr>
                <a:t>The user and all those involved will be notified of the final schedule</a:t>
              </a:r>
            </a:p>
          </p:txBody>
        </p:sp>
        <p:sp>
          <p:nvSpPr>
            <p:cNvPr id="51" name="TextBox 50">
              <a:extLst>
                <a:ext uri="{FF2B5EF4-FFF2-40B4-BE49-F238E27FC236}">
                  <a16:creationId xmlns:a16="http://schemas.microsoft.com/office/drawing/2014/main" id="{80A112CD-B5FD-D44F-AE93-DBE1981A73F4}"/>
                </a:ext>
              </a:extLst>
            </p:cNvPr>
            <p:cNvSpPr txBox="1"/>
            <p:nvPr/>
          </p:nvSpPr>
          <p:spPr>
            <a:xfrm>
              <a:off x="8965353" y="1783327"/>
              <a:ext cx="3226647" cy="1892826"/>
            </a:xfrm>
            <a:prstGeom prst="rect">
              <a:avLst/>
            </a:prstGeom>
            <a:noFill/>
          </p:spPr>
          <p:txBody>
            <a:bodyPr wrap="square" rtlCol="0">
              <a:spAutoFit/>
            </a:bodyPr>
            <a:lstStyle/>
            <a:p>
              <a:pPr marL="285750" indent="-285750" algn="l">
                <a:buFont typeface="Arial" panose="020B0604020202020204" pitchFamily="34" charset="0"/>
                <a:buChar char="•"/>
              </a:pPr>
              <a:r>
                <a:rPr lang="en-GB" sz="1300" dirty="0">
                  <a:solidFill>
                    <a:srgbClr val="666666"/>
                  </a:solidFill>
                </a:rPr>
                <a:t>User to provide </a:t>
              </a:r>
              <a:r>
                <a:rPr lang="en-GB" sz="1300" b="1" dirty="0">
                  <a:solidFill>
                    <a:srgbClr val="666666"/>
                  </a:solidFill>
                </a:rPr>
                <a:t>feedback</a:t>
              </a:r>
              <a:r>
                <a:rPr lang="en-GB" sz="1300" dirty="0">
                  <a:solidFill>
                    <a:srgbClr val="666666"/>
                  </a:solidFill>
                </a:rPr>
                <a:t> about their experiment</a:t>
              </a:r>
            </a:p>
            <a:p>
              <a:pPr marL="285750" indent="-285750" algn="l">
                <a:buFont typeface="Arial" panose="020B0604020202020204" pitchFamily="34" charset="0"/>
                <a:buChar char="•"/>
              </a:pPr>
              <a:r>
                <a:rPr lang="en-GB" sz="1300" dirty="0">
                  <a:solidFill>
                    <a:srgbClr val="666666"/>
                  </a:solidFill>
                </a:rPr>
                <a:t>User will provide a brief </a:t>
              </a:r>
              <a:r>
                <a:rPr lang="en-GB" sz="1300" b="1" dirty="0">
                  <a:solidFill>
                    <a:srgbClr val="666666"/>
                  </a:solidFill>
                </a:rPr>
                <a:t>scientific</a:t>
              </a:r>
              <a:r>
                <a:rPr lang="en-GB" sz="1300" dirty="0">
                  <a:solidFill>
                    <a:srgbClr val="666666"/>
                  </a:solidFill>
                </a:rPr>
                <a:t> </a:t>
              </a:r>
              <a:r>
                <a:rPr lang="en-GB" sz="1300" b="1" dirty="0">
                  <a:solidFill>
                    <a:srgbClr val="666666"/>
                  </a:solidFill>
                </a:rPr>
                <a:t>report</a:t>
              </a:r>
              <a:r>
                <a:rPr lang="en-GB" sz="1300" dirty="0">
                  <a:solidFill>
                    <a:srgbClr val="666666"/>
                  </a:solidFill>
                </a:rPr>
                <a:t> of their results</a:t>
              </a:r>
            </a:p>
            <a:p>
              <a:pPr marL="285750" indent="-285750" algn="l">
                <a:buFont typeface="Arial" panose="020B0604020202020204" pitchFamily="34" charset="0"/>
                <a:buChar char="•"/>
              </a:pPr>
              <a:r>
                <a:rPr lang="en-GB" sz="1300" dirty="0">
                  <a:solidFill>
                    <a:srgbClr val="666666"/>
                  </a:solidFill>
                </a:rPr>
                <a:t>User expenses </a:t>
              </a:r>
              <a:r>
                <a:rPr lang="en-GB" sz="1300" b="1" dirty="0">
                  <a:solidFill>
                    <a:srgbClr val="666666"/>
                  </a:solidFill>
                </a:rPr>
                <a:t>reimbursed</a:t>
              </a:r>
              <a:r>
                <a:rPr lang="en-GB" sz="1300" dirty="0">
                  <a:solidFill>
                    <a:srgbClr val="666666"/>
                  </a:solidFill>
                </a:rPr>
                <a:t> and invoiced costs paid</a:t>
              </a:r>
            </a:p>
            <a:p>
              <a:pPr marL="285750" indent="-285750" algn="l">
                <a:buFont typeface="Arial" panose="020B0604020202020204" pitchFamily="34" charset="0"/>
                <a:buChar char="•"/>
              </a:pPr>
              <a:r>
                <a:rPr lang="en-GB" sz="1300" dirty="0">
                  <a:solidFill>
                    <a:srgbClr val="666666"/>
                  </a:solidFill>
                </a:rPr>
                <a:t>User costs reported against the experiment</a:t>
              </a:r>
            </a:p>
            <a:p>
              <a:pPr marL="285750" indent="-285750" algn="l">
                <a:buFont typeface="Arial" panose="020B0604020202020204" pitchFamily="34" charset="0"/>
                <a:buChar char="•"/>
              </a:pPr>
              <a:r>
                <a:rPr lang="en-GB" sz="1300" b="1" dirty="0">
                  <a:solidFill>
                    <a:srgbClr val="666666"/>
                  </a:solidFill>
                </a:rPr>
                <a:t>KPIs</a:t>
              </a:r>
              <a:r>
                <a:rPr lang="en-GB" sz="1300" dirty="0">
                  <a:solidFill>
                    <a:srgbClr val="666666"/>
                  </a:solidFill>
                </a:rPr>
                <a:t> reported to management</a:t>
              </a:r>
            </a:p>
          </p:txBody>
        </p:sp>
        <p:grpSp>
          <p:nvGrpSpPr>
            <p:cNvPr id="4" name="Group 3">
              <a:extLst>
                <a:ext uri="{FF2B5EF4-FFF2-40B4-BE49-F238E27FC236}">
                  <a16:creationId xmlns:a16="http://schemas.microsoft.com/office/drawing/2014/main" id="{6BDE5E26-2052-B84C-A614-0E2BF1348557}"/>
                </a:ext>
              </a:extLst>
            </p:cNvPr>
            <p:cNvGrpSpPr/>
            <p:nvPr/>
          </p:nvGrpSpPr>
          <p:grpSpPr>
            <a:xfrm>
              <a:off x="497732" y="3781964"/>
              <a:ext cx="10686083" cy="531951"/>
              <a:chOff x="595822" y="1200082"/>
              <a:chExt cx="10356881" cy="531951"/>
            </a:xfrm>
          </p:grpSpPr>
          <p:sp>
            <p:nvSpPr>
              <p:cNvPr id="3" name="Chevron 2">
                <a:extLst>
                  <a:ext uri="{FF2B5EF4-FFF2-40B4-BE49-F238E27FC236}">
                    <a16:creationId xmlns:a16="http://schemas.microsoft.com/office/drawing/2014/main" id="{267D8EE4-E683-D24A-AC4F-778CC162B0FE}"/>
                  </a:ext>
                </a:extLst>
              </p:cNvPr>
              <p:cNvSpPr/>
              <p:nvPr/>
            </p:nvSpPr>
            <p:spPr>
              <a:xfrm>
                <a:off x="595822" y="1200082"/>
                <a:ext cx="1816455" cy="531951"/>
              </a:xfrm>
              <a:prstGeom prst="chevron">
                <a:avLst/>
              </a:prstGeom>
              <a:solidFill>
                <a:srgbClr val="049E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Registration</a:t>
                </a:r>
              </a:p>
            </p:txBody>
          </p:sp>
          <p:sp>
            <p:nvSpPr>
              <p:cNvPr id="42" name="Chevron 41">
                <a:extLst>
                  <a:ext uri="{FF2B5EF4-FFF2-40B4-BE49-F238E27FC236}">
                    <a16:creationId xmlns:a16="http://schemas.microsoft.com/office/drawing/2014/main" id="{8C9952D5-5E3D-3942-895C-608D9C852EB8}"/>
                  </a:ext>
                </a:extLst>
              </p:cNvPr>
              <p:cNvSpPr/>
              <p:nvPr/>
            </p:nvSpPr>
            <p:spPr>
              <a:xfrm>
                <a:off x="2303907" y="1200082"/>
                <a:ext cx="1816455" cy="531951"/>
              </a:xfrm>
              <a:prstGeom prst="chevron">
                <a:avLst/>
              </a:prstGeom>
              <a:solidFill>
                <a:srgbClr val="0088C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Proposal</a:t>
                </a:r>
              </a:p>
            </p:txBody>
          </p:sp>
          <p:sp>
            <p:nvSpPr>
              <p:cNvPr id="43" name="Chevron 42">
                <a:extLst>
                  <a:ext uri="{FF2B5EF4-FFF2-40B4-BE49-F238E27FC236}">
                    <a16:creationId xmlns:a16="http://schemas.microsoft.com/office/drawing/2014/main" id="{423E990C-213A-9D49-92A5-C14E3EB0FD09}"/>
                  </a:ext>
                </a:extLst>
              </p:cNvPr>
              <p:cNvSpPr/>
              <p:nvPr/>
            </p:nvSpPr>
            <p:spPr>
              <a:xfrm>
                <a:off x="4011992" y="1200082"/>
                <a:ext cx="1816455" cy="531951"/>
              </a:xfrm>
              <a:prstGeom prst="chevron">
                <a:avLst/>
              </a:prstGeom>
              <a:solidFill>
                <a:srgbClr val="0372A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Scheduling</a:t>
                </a:r>
              </a:p>
            </p:txBody>
          </p:sp>
          <p:sp>
            <p:nvSpPr>
              <p:cNvPr id="44" name="Chevron 43">
                <a:extLst>
                  <a:ext uri="{FF2B5EF4-FFF2-40B4-BE49-F238E27FC236}">
                    <a16:creationId xmlns:a16="http://schemas.microsoft.com/office/drawing/2014/main" id="{7690943A-D656-584C-A299-1F12358870EE}"/>
                  </a:ext>
                </a:extLst>
              </p:cNvPr>
              <p:cNvSpPr/>
              <p:nvPr/>
            </p:nvSpPr>
            <p:spPr>
              <a:xfrm>
                <a:off x="5720077" y="1200082"/>
                <a:ext cx="1816455" cy="531951"/>
              </a:xfrm>
              <a:prstGeom prst="chevron">
                <a:avLst/>
              </a:prstGeom>
              <a:solidFill>
                <a:srgbClr val="005D9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Planning</a:t>
                </a:r>
                <a:endParaRPr lang="en-GB" sz="1400" dirty="0">
                  <a:solidFill>
                    <a:schemeClr val="tx1"/>
                  </a:solidFill>
                </a:endParaRPr>
              </a:p>
            </p:txBody>
          </p:sp>
          <p:sp>
            <p:nvSpPr>
              <p:cNvPr id="45" name="Chevron 44">
                <a:extLst>
                  <a:ext uri="{FF2B5EF4-FFF2-40B4-BE49-F238E27FC236}">
                    <a16:creationId xmlns:a16="http://schemas.microsoft.com/office/drawing/2014/main" id="{4EF729CC-D107-F64F-9D89-D050E00E4CF9}"/>
                  </a:ext>
                </a:extLst>
              </p:cNvPr>
              <p:cNvSpPr/>
              <p:nvPr/>
            </p:nvSpPr>
            <p:spPr>
              <a:xfrm>
                <a:off x="7428162" y="1200082"/>
                <a:ext cx="1816455" cy="531951"/>
              </a:xfrm>
              <a:prstGeom prst="chevron">
                <a:avLst/>
              </a:prstGeom>
              <a:solidFill>
                <a:srgbClr val="00487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Performing &amp; Analysing</a:t>
                </a:r>
              </a:p>
            </p:txBody>
          </p:sp>
          <p:sp>
            <p:nvSpPr>
              <p:cNvPr id="46" name="Chevron 45">
                <a:extLst>
                  <a:ext uri="{FF2B5EF4-FFF2-40B4-BE49-F238E27FC236}">
                    <a16:creationId xmlns:a16="http://schemas.microsoft.com/office/drawing/2014/main" id="{87B82338-8B5E-164E-9D18-3B2824D42317}"/>
                  </a:ext>
                </a:extLst>
              </p:cNvPr>
              <p:cNvSpPr/>
              <p:nvPr/>
            </p:nvSpPr>
            <p:spPr>
              <a:xfrm>
                <a:off x="9136248" y="1200082"/>
                <a:ext cx="1816455" cy="531951"/>
              </a:xfrm>
              <a:prstGeom prst="chevron">
                <a:avLst/>
              </a:prstGeom>
              <a:solidFill>
                <a:srgbClr val="0033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Wrap-up &amp; Harvesting</a:t>
                </a:r>
              </a:p>
            </p:txBody>
          </p:sp>
        </p:grpSp>
        <p:sp>
          <p:nvSpPr>
            <p:cNvPr id="7" name="TextBox 6">
              <a:extLst>
                <a:ext uri="{FF2B5EF4-FFF2-40B4-BE49-F238E27FC236}">
                  <a16:creationId xmlns:a16="http://schemas.microsoft.com/office/drawing/2014/main" id="{D292F4A0-7B39-E149-863B-B78DC3D4BE2C}"/>
                </a:ext>
              </a:extLst>
            </p:cNvPr>
            <p:cNvSpPr txBox="1"/>
            <p:nvPr/>
          </p:nvSpPr>
          <p:spPr>
            <a:xfrm>
              <a:off x="497732" y="4390956"/>
              <a:ext cx="2868466" cy="2092881"/>
            </a:xfrm>
            <a:prstGeom prst="rect">
              <a:avLst/>
            </a:prstGeom>
            <a:noFill/>
          </p:spPr>
          <p:txBody>
            <a:bodyPr wrap="square" rtlCol="0">
              <a:spAutoFit/>
            </a:bodyPr>
            <a:lstStyle/>
            <a:p>
              <a:pPr marL="285750" indent="-285750" algn="l">
                <a:buFont typeface="Arial" panose="020B0604020202020204" pitchFamily="34" charset="0"/>
                <a:buChar char="•"/>
              </a:pPr>
              <a:r>
                <a:rPr lang="en-GB" sz="1300" dirty="0">
                  <a:solidFill>
                    <a:srgbClr val="666666"/>
                  </a:solidFill>
                </a:rPr>
                <a:t>Users </a:t>
              </a:r>
              <a:r>
                <a:rPr lang="en-GB" sz="1300" b="1" dirty="0">
                  <a:solidFill>
                    <a:srgbClr val="666666"/>
                  </a:solidFill>
                </a:rPr>
                <a:t>register</a:t>
              </a:r>
              <a:r>
                <a:rPr lang="en-GB" sz="1300" dirty="0">
                  <a:solidFill>
                    <a:srgbClr val="666666"/>
                  </a:solidFill>
                </a:rPr>
                <a:t> with their personal information</a:t>
              </a:r>
            </a:p>
            <a:p>
              <a:pPr marL="285750" indent="-285750" algn="l">
                <a:buFont typeface="Arial" panose="020B0604020202020204" pitchFamily="34" charset="0"/>
                <a:buChar char="•"/>
              </a:pPr>
              <a:r>
                <a:rPr lang="en-GB" sz="1300" dirty="0">
                  <a:solidFill>
                    <a:srgbClr val="666666"/>
                  </a:solidFill>
                </a:rPr>
                <a:t>By registering users ESS has a database of contact details for potential users</a:t>
              </a:r>
            </a:p>
            <a:p>
              <a:pPr marL="285750" indent="-285750" algn="l">
                <a:buFont typeface="Arial" panose="020B0604020202020204" pitchFamily="34" charset="0"/>
                <a:buChar char="•"/>
              </a:pPr>
              <a:r>
                <a:rPr lang="en-GB" sz="1300" dirty="0">
                  <a:solidFill>
                    <a:srgbClr val="666666"/>
                  </a:solidFill>
                </a:rPr>
                <a:t>Users provide sufficient personal data for </a:t>
              </a:r>
              <a:r>
                <a:rPr lang="en-GB" sz="1300" b="1" dirty="0">
                  <a:solidFill>
                    <a:srgbClr val="666666"/>
                  </a:solidFill>
                </a:rPr>
                <a:t>physical access </a:t>
              </a:r>
              <a:r>
                <a:rPr lang="en-GB" sz="1300" dirty="0">
                  <a:solidFill>
                    <a:srgbClr val="666666"/>
                  </a:solidFill>
                </a:rPr>
                <a:t>to site and </a:t>
              </a:r>
              <a:r>
                <a:rPr lang="en-GB" sz="1300" b="1" dirty="0">
                  <a:solidFill>
                    <a:srgbClr val="666666"/>
                  </a:solidFill>
                </a:rPr>
                <a:t>digital access</a:t>
              </a:r>
              <a:r>
                <a:rPr lang="en-GB" sz="1300" dirty="0">
                  <a:solidFill>
                    <a:srgbClr val="666666"/>
                  </a:solidFill>
                </a:rPr>
                <a:t> to systems</a:t>
              </a:r>
            </a:p>
            <a:p>
              <a:pPr marL="285750" indent="-285750" algn="l">
                <a:buFont typeface="Arial" panose="020B0604020202020204" pitchFamily="34" charset="0"/>
                <a:buChar char="•"/>
              </a:pPr>
              <a:r>
                <a:rPr lang="en-GB" sz="1300" dirty="0">
                  <a:solidFill>
                    <a:srgbClr val="666666"/>
                  </a:solidFill>
                </a:rPr>
                <a:t>User profile will link to radiation </a:t>
              </a:r>
              <a:r>
                <a:rPr lang="en-GB" sz="1300" b="1" dirty="0">
                  <a:solidFill>
                    <a:srgbClr val="666666"/>
                  </a:solidFill>
                </a:rPr>
                <a:t>dosimetry records</a:t>
              </a:r>
            </a:p>
          </p:txBody>
        </p:sp>
        <p:sp>
          <p:nvSpPr>
            <p:cNvPr id="47" name="TextBox 46">
              <a:extLst>
                <a:ext uri="{FF2B5EF4-FFF2-40B4-BE49-F238E27FC236}">
                  <a16:creationId xmlns:a16="http://schemas.microsoft.com/office/drawing/2014/main" id="{AE9B59E2-F2C0-6D49-9CB6-4AE0C3222D3C}"/>
                </a:ext>
              </a:extLst>
            </p:cNvPr>
            <p:cNvSpPr txBox="1"/>
            <p:nvPr/>
          </p:nvSpPr>
          <p:spPr>
            <a:xfrm>
              <a:off x="1944631" y="2212207"/>
              <a:ext cx="3127026" cy="1492716"/>
            </a:xfrm>
            <a:prstGeom prst="rect">
              <a:avLst/>
            </a:prstGeom>
            <a:noFill/>
          </p:spPr>
          <p:txBody>
            <a:bodyPr wrap="square" rtlCol="0">
              <a:spAutoFit/>
            </a:bodyPr>
            <a:lstStyle/>
            <a:p>
              <a:pPr marL="285750" indent="-285750" algn="l">
                <a:buFont typeface="Arial" panose="020B0604020202020204" pitchFamily="34" charset="0"/>
                <a:buChar char="•"/>
              </a:pPr>
              <a:r>
                <a:rPr lang="en-GB" sz="1300" dirty="0">
                  <a:solidFill>
                    <a:srgbClr val="666666"/>
                  </a:solidFill>
                </a:rPr>
                <a:t>Users will propose the scientific experiments they wish to carry out</a:t>
              </a:r>
            </a:p>
            <a:p>
              <a:pPr marL="285750" indent="-285750" algn="l">
                <a:buFont typeface="Arial" panose="020B0604020202020204" pitchFamily="34" charset="0"/>
                <a:buChar char="•"/>
              </a:pPr>
              <a:r>
                <a:rPr lang="en-GB" sz="1300" dirty="0">
                  <a:solidFill>
                    <a:srgbClr val="666666"/>
                  </a:solidFill>
                </a:rPr>
                <a:t>This will be </a:t>
              </a:r>
              <a:r>
                <a:rPr lang="en-GB" sz="1300" b="1" dirty="0">
                  <a:solidFill>
                    <a:srgbClr val="666666"/>
                  </a:solidFill>
                </a:rPr>
                <a:t>reviewed</a:t>
              </a:r>
              <a:r>
                <a:rPr lang="en-GB" sz="1300" dirty="0">
                  <a:solidFill>
                    <a:srgbClr val="666666"/>
                  </a:solidFill>
                </a:rPr>
                <a:t> for </a:t>
              </a:r>
              <a:r>
                <a:rPr lang="en-GB" sz="1300" b="1" dirty="0">
                  <a:solidFill>
                    <a:srgbClr val="666666"/>
                  </a:solidFill>
                </a:rPr>
                <a:t>feasibility, safety and excellence</a:t>
              </a:r>
            </a:p>
            <a:p>
              <a:pPr marL="285750" indent="-285750" algn="l">
                <a:buFont typeface="Arial" panose="020B0604020202020204" pitchFamily="34" charset="0"/>
                <a:buChar char="•"/>
              </a:pPr>
              <a:r>
                <a:rPr lang="en-GB" sz="1300" dirty="0">
                  <a:solidFill>
                    <a:srgbClr val="666666"/>
                  </a:solidFill>
                </a:rPr>
                <a:t>The users will be notified of the success or otherwise for the proposal</a:t>
              </a:r>
            </a:p>
          </p:txBody>
        </p:sp>
        <p:sp>
          <p:nvSpPr>
            <p:cNvPr id="49" name="TextBox 48">
              <a:extLst>
                <a:ext uri="{FF2B5EF4-FFF2-40B4-BE49-F238E27FC236}">
                  <a16:creationId xmlns:a16="http://schemas.microsoft.com/office/drawing/2014/main" id="{4B966BDF-3FC1-BC4C-9861-8475971A59F2}"/>
                </a:ext>
              </a:extLst>
            </p:cNvPr>
            <p:cNvSpPr txBox="1"/>
            <p:nvPr/>
          </p:nvSpPr>
          <p:spPr>
            <a:xfrm>
              <a:off x="5318437" y="1583272"/>
              <a:ext cx="3226647" cy="2185214"/>
            </a:xfrm>
            <a:prstGeom prst="rect">
              <a:avLst/>
            </a:prstGeom>
            <a:noFill/>
          </p:spPr>
          <p:txBody>
            <a:bodyPr wrap="square" rtlCol="0">
              <a:spAutoFit/>
            </a:bodyPr>
            <a:lstStyle/>
            <a:p>
              <a:pPr marL="285750" indent="-285750" algn="l">
                <a:buFont typeface="Arial" panose="020B0604020202020204" pitchFamily="34" charset="0"/>
                <a:buChar char="•"/>
              </a:pPr>
              <a:r>
                <a:rPr lang="en-GB" sz="1300" dirty="0">
                  <a:solidFill>
                    <a:srgbClr val="666666"/>
                  </a:solidFill>
                </a:rPr>
                <a:t>The user will provide arrival details for the scientists who are </a:t>
              </a:r>
              <a:r>
                <a:rPr lang="en-GB" sz="1300" b="1" dirty="0">
                  <a:solidFill>
                    <a:srgbClr val="666666"/>
                  </a:solidFill>
                </a:rPr>
                <a:t>coming</a:t>
              </a:r>
              <a:r>
                <a:rPr lang="en-GB" sz="1300" dirty="0">
                  <a:solidFill>
                    <a:srgbClr val="666666"/>
                  </a:solidFill>
                </a:rPr>
                <a:t> to ESS</a:t>
              </a:r>
            </a:p>
            <a:p>
              <a:pPr marL="285750" indent="-285750" algn="l">
                <a:buFont typeface="Arial" panose="020B0604020202020204" pitchFamily="34" charset="0"/>
                <a:buChar char="•"/>
              </a:pPr>
              <a:r>
                <a:rPr lang="en-GB" sz="1300" dirty="0">
                  <a:solidFill>
                    <a:srgbClr val="666666"/>
                  </a:solidFill>
                </a:rPr>
                <a:t>The visiting users will complete </a:t>
              </a:r>
              <a:r>
                <a:rPr lang="en-GB" sz="1300" b="1" dirty="0">
                  <a:solidFill>
                    <a:srgbClr val="666666"/>
                  </a:solidFill>
                </a:rPr>
                <a:t>safety documentation </a:t>
              </a:r>
              <a:r>
                <a:rPr lang="en-GB" sz="1300" dirty="0">
                  <a:solidFill>
                    <a:srgbClr val="666666"/>
                  </a:solidFill>
                </a:rPr>
                <a:t>and</a:t>
              </a:r>
              <a:r>
                <a:rPr lang="en-GB" sz="1300" b="1" dirty="0">
                  <a:solidFill>
                    <a:srgbClr val="666666"/>
                  </a:solidFill>
                </a:rPr>
                <a:t> carry out training</a:t>
              </a:r>
            </a:p>
            <a:p>
              <a:pPr marL="285750" indent="-285750" algn="l">
                <a:buFont typeface="Arial" panose="020B0604020202020204" pitchFamily="34" charset="0"/>
                <a:buChar char="•"/>
              </a:pPr>
              <a:r>
                <a:rPr lang="en-GB" sz="1600" b="1" dirty="0">
                  <a:solidFill>
                    <a:srgbClr val="FF7D00"/>
                  </a:solidFill>
                </a:rPr>
                <a:t>The user will book required accommodation </a:t>
              </a:r>
            </a:p>
            <a:p>
              <a:pPr marL="285750" indent="-285750" algn="l">
                <a:buFont typeface="Arial" panose="020B0604020202020204" pitchFamily="34" charset="0"/>
                <a:buChar char="•"/>
              </a:pPr>
              <a:r>
                <a:rPr lang="en-GB" sz="1300" dirty="0">
                  <a:solidFill>
                    <a:srgbClr val="666666"/>
                  </a:solidFill>
                </a:rPr>
                <a:t>The user will ship their</a:t>
              </a:r>
              <a:r>
                <a:rPr lang="en-GB" sz="1300" b="1" dirty="0">
                  <a:solidFill>
                    <a:srgbClr val="666666"/>
                  </a:solidFill>
                </a:rPr>
                <a:t> samples</a:t>
              </a:r>
            </a:p>
            <a:p>
              <a:pPr marL="285750" indent="-285750" algn="l">
                <a:buFont typeface="Arial" panose="020B0604020202020204" pitchFamily="34" charset="0"/>
                <a:buChar char="•"/>
              </a:pPr>
              <a:r>
                <a:rPr lang="en-GB" sz="1300" b="1" dirty="0">
                  <a:solidFill>
                    <a:srgbClr val="666666"/>
                  </a:solidFill>
                </a:rPr>
                <a:t>Access cards </a:t>
              </a:r>
              <a:r>
                <a:rPr lang="en-GB" sz="1300" dirty="0">
                  <a:solidFill>
                    <a:srgbClr val="666666"/>
                  </a:solidFill>
                </a:rPr>
                <a:t>and any other required materials will be prepared</a:t>
              </a:r>
            </a:p>
          </p:txBody>
        </p:sp>
        <p:sp>
          <p:nvSpPr>
            <p:cNvPr id="50" name="TextBox 49">
              <a:extLst>
                <a:ext uri="{FF2B5EF4-FFF2-40B4-BE49-F238E27FC236}">
                  <a16:creationId xmlns:a16="http://schemas.microsoft.com/office/drawing/2014/main" id="{54E9E4AB-4B0B-124D-AC2B-D064B8334338}"/>
                </a:ext>
              </a:extLst>
            </p:cNvPr>
            <p:cNvSpPr txBox="1"/>
            <p:nvPr/>
          </p:nvSpPr>
          <p:spPr>
            <a:xfrm>
              <a:off x="7096929" y="4394927"/>
              <a:ext cx="3226647" cy="1692771"/>
            </a:xfrm>
            <a:prstGeom prst="rect">
              <a:avLst/>
            </a:prstGeom>
            <a:noFill/>
          </p:spPr>
          <p:txBody>
            <a:bodyPr wrap="square" rtlCol="0">
              <a:spAutoFit/>
            </a:bodyPr>
            <a:lstStyle/>
            <a:p>
              <a:pPr marL="285750" indent="-285750" algn="l">
                <a:buFont typeface="Arial" panose="020B0604020202020204" pitchFamily="34" charset="0"/>
                <a:buChar char="•"/>
              </a:pPr>
              <a:r>
                <a:rPr lang="en-GB" sz="1300" dirty="0">
                  <a:solidFill>
                    <a:srgbClr val="666666"/>
                  </a:solidFill>
                </a:rPr>
                <a:t>User have access to </a:t>
              </a:r>
              <a:r>
                <a:rPr lang="en-GB" sz="1300" b="1" dirty="0">
                  <a:solidFill>
                    <a:srgbClr val="666666"/>
                  </a:solidFill>
                </a:rPr>
                <a:t>requested labs </a:t>
              </a:r>
              <a:r>
                <a:rPr lang="en-GB" sz="1300" dirty="0">
                  <a:solidFill>
                    <a:srgbClr val="666666"/>
                  </a:solidFill>
                </a:rPr>
                <a:t>and prepare before instrument time</a:t>
              </a:r>
            </a:p>
            <a:p>
              <a:pPr marL="285750" indent="-285750" algn="l">
                <a:buFont typeface="Arial" panose="020B0604020202020204" pitchFamily="34" charset="0"/>
                <a:buChar char="•"/>
              </a:pPr>
              <a:r>
                <a:rPr lang="en-GB" sz="1300" dirty="0">
                  <a:solidFill>
                    <a:srgbClr val="666666"/>
                  </a:solidFill>
                </a:rPr>
                <a:t>The user will collect data at the awarded instrument with the samples declared on the proposal</a:t>
              </a:r>
            </a:p>
            <a:p>
              <a:pPr marL="285750" indent="-285750" algn="l">
                <a:buFont typeface="Arial" panose="020B0604020202020204" pitchFamily="34" charset="0"/>
                <a:buChar char="•"/>
              </a:pPr>
              <a:r>
                <a:rPr lang="en-GB" sz="1300" dirty="0">
                  <a:solidFill>
                    <a:srgbClr val="666666"/>
                  </a:solidFill>
                </a:rPr>
                <a:t>The user has access to </a:t>
              </a:r>
              <a:r>
                <a:rPr lang="en-GB" sz="1300" b="1" dirty="0">
                  <a:solidFill>
                    <a:srgbClr val="666666"/>
                  </a:solidFill>
                </a:rPr>
                <a:t>automatic</a:t>
              </a:r>
              <a:r>
                <a:rPr lang="en-GB" sz="1300" dirty="0">
                  <a:solidFill>
                    <a:srgbClr val="666666"/>
                  </a:solidFill>
                </a:rPr>
                <a:t> and </a:t>
              </a:r>
              <a:r>
                <a:rPr lang="en-GB" sz="1300" b="1" dirty="0">
                  <a:solidFill>
                    <a:srgbClr val="666666"/>
                  </a:solidFill>
                </a:rPr>
                <a:t>manual data processing </a:t>
              </a:r>
              <a:r>
                <a:rPr lang="en-GB" sz="1300" dirty="0">
                  <a:solidFill>
                    <a:srgbClr val="666666"/>
                  </a:solidFill>
                </a:rPr>
                <a:t>of their data</a:t>
              </a:r>
            </a:p>
          </p:txBody>
        </p:sp>
      </p:grpSp>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50000"/>
                    <a:lumOff val="50000"/>
                  </a:schemeClr>
                </a:solidFill>
              </a:rPr>
              <a:t>Core Function 1: User Programme</a:t>
            </a:r>
          </a:p>
        </p:txBody>
      </p:sp>
      <p:grpSp>
        <p:nvGrpSpPr>
          <p:cNvPr id="11" name="Group 10">
            <a:extLst>
              <a:ext uri="{FF2B5EF4-FFF2-40B4-BE49-F238E27FC236}">
                <a16:creationId xmlns:a16="http://schemas.microsoft.com/office/drawing/2014/main" id="{43788129-BA9E-C945-9418-234F8AC40DE3}"/>
              </a:ext>
            </a:extLst>
          </p:cNvPr>
          <p:cNvGrpSpPr/>
          <p:nvPr/>
        </p:nvGrpSpPr>
        <p:grpSpPr>
          <a:xfrm>
            <a:off x="4974699" y="2158741"/>
            <a:ext cx="296214" cy="279244"/>
            <a:chOff x="4092872" y="1395034"/>
            <a:chExt cx="296214" cy="279244"/>
          </a:xfrm>
        </p:grpSpPr>
        <p:sp>
          <p:nvSpPr>
            <p:cNvPr id="20" name="Oval 19">
              <a:extLst>
                <a:ext uri="{FF2B5EF4-FFF2-40B4-BE49-F238E27FC236}">
                  <a16:creationId xmlns:a16="http://schemas.microsoft.com/office/drawing/2014/main" id="{D8EB0AC8-9524-D944-9172-AC16E182D8FC}"/>
                </a:ext>
              </a:extLst>
            </p:cNvPr>
            <p:cNvSpPr/>
            <p:nvPr/>
          </p:nvSpPr>
          <p:spPr>
            <a:xfrm>
              <a:off x="4092872" y="1395034"/>
              <a:ext cx="296214" cy="279244"/>
            </a:xfrm>
            <a:prstGeom prst="ellipse">
              <a:avLst/>
            </a:prstGeom>
            <a:solidFill>
              <a:srgbClr val="99BE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2" name="Graphic 21" descr="Tick">
              <a:extLst>
                <a:ext uri="{FF2B5EF4-FFF2-40B4-BE49-F238E27FC236}">
                  <a16:creationId xmlns:a16="http://schemas.microsoft.com/office/drawing/2014/main" id="{3D4E4833-8CA2-3548-BAB3-A958F57276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26418" y="1426658"/>
              <a:ext cx="229122" cy="215996"/>
            </a:xfrm>
            <a:prstGeom prst="rect">
              <a:avLst/>
            </a:prstGeom>
          </p:spPr>
        </p:pic>
      </p:grpSp>
      <p:pic>
        <p:nvPicPr>
          <p:cNvPr id="14" name="Graphic 13" descr="Flag">
            <a:extLst>
              <a:ext uri="{FF2B5EF4-FFF2-40B4-BE49-F238E27FC236}">
                <a16:creationId xmlns:a16="http://schemas.microsoft.com/office/drawing/2014/main" id="{AA17DACB-4C8A-7540-AB8A-FB7AA6A808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95699" y="5356803"/>
            <a:ext cx="389963" cy="3899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5" name="Graphic 34" descr="Flag">
            <a:extLst>
              <a:ext uri="{FF2B5EF4-FFF2-40B4-BE49-F238E27FC236}">
                <a16:creationId xmlns:a16="http://schemas.microsoft.com/office/drawing/2014/main" id="{DC85AD0E-F976-4140-A59C-962627415F8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95699" y="5859383"/>
            <a:ext cx="389963" cy="3899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6" name="Graphic 35" descr="Flag">
            <a:extLst>
              <a:ext uri="{FF2B5EF4-FFF2-40B4-BE49-F238E27FC236}">
                <a16:creationId xmlns:a16="http://schemas.microsoft.com/office/drawing/2014/main" id="{EADFD6C0-5E92-024D-BAA0-E5F88ACE2A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92203" y="2033210"/>
            <a:ext cx="389963" cy="3899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7" name="Graphic 36" descr="Flag">
            <a:extLst>
              <a:ext uri="{FF2B5EF4-FFF2-40B4-BE49-F238E27FC236}">
                <a16:creationId xmlns:a16="http://schemas.microsoft.com/office/drawing/2014/main" id="{40989076-88BC-3D4E-B3AD-150B2277CC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67164" y="2488169"/>
            <a:ext cx="389963" cy="3899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8" name="Graphic 37" descr="Flag">
            <a:extLst>
              <a:ext uri="{FF2B5EF4-FFF2-40B4-BE49-F238E27FC236}">
                <a16:creationId xmlns:a16="http://schemas.microsoft.com/office/drawing/2014/main" id="{9CB64047-5ECA-C447-B93E-FF9C8D06D7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31280" y="4544148"/>
            <a:ext cx="389963" cy="3899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9" name="Graphic 38" descr="Flag">
            <a:extLst>
              <a:ext uri="{FF2B5EF4-FFF2-40B4-BE49-F238E27FC236}">
                <a16:creationId xmlns:a16="http://schemas.microsoft.com/office/drawing/2014/main" id="{3FFC38C5-CAC4-1C45-9E90-6BBCE2ECF5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31081" y="2555598"/>
            <a:ext cx="389963" cy="3899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0" name="Graphic 39" descr="Gauge">
            <a:extLst>
              <a:ext uri="{FF2B5EF4-FFF2-40B4-BE49-F238E27FC236}">
                <a16:creationId xmlns:a16="http://schemas.microsoft.com/office/drawing/2014/main" id="{EB4D71C0-F0B5-BE4E-A7EF-D3BE13CE2E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42384" y="5823807"/>
            <a:ext cx="1050420" cy="1050420"/>
          </a:xfrm>
          <a:prstGeom prst="rect">
            <a:avLst/>
          </a:prstGeom>
        </p:spPr>
      </p:pic>
      <p:grpSp>
        <p:nvGrpSpPr>
          <p:cNvPr id="52" name="Group 51">
            <a:extLst>
              <a:ext uri="{FF2B5EF4-FFF2-40B4-BE49-F238E27FC236}">
                <a16:creationId xmlns:a16="http://schemas.microsoft.com/office/drawing/2014/main" id="{4549F761-275F-3542-8B06-323754A30BF1}"/>
              </a:ext>
            </a:extLst>
          </p:cNvPr>
          <p:cNvGrpSpPr/>
          <p:nvPr/>
        </p:nvGrpSpPr>
        <p:grpSpPr>
          <a:xfrm>
            <a:off x="4955845" y="2598888"/>
            <a:ext cx="296214" cy="279244"/>
            <a:chOff x="4092872" y="1395034"/>
            <a:chExt cx="296214" cy="279244"/>
          </a:xfrm>
        </p:grpSpPr>
        <p:sp>
          <p:nvSpPr>
            <p:cNvPr id="53" name="Oval 52">
              <a:extLst>
                <a:ext uri="{FF2B5EF4-FFF2-40B4-BE49-F238E27FC236}">
                  <a16:creationId xmlns:a16="http://schemas.microsoft.com/office/drawing/2014/main" id="{93AE5B72-3A34-9148-A43C-628C101F6D68}"/>
                </a:ext>
              </a:extLst>
            </p:cNvPr>
            <p:cNvSpPr/>
            <p:nvPr/>
          </p:nvSpPr>
          <p:spPr>
            <a:xfrm>
              <a:off x="4092872" y="1395034"/>
              <a:ext cx="296214" cy="279244"/>
            </a:xfrm>
            <a:prstGeom prst="ellipse">
              <a:avLst/>
            </a:prstGeom>
            <a:solidFill>
              <a:srgbClr val="99BE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54" name="Graphic 53" descr="Tick">
              <a:extLst>
                <a:ext uri="{FF2B5EF4-FFF2-40B4-BE49-F238E27FC236}">
                  <a16:creationId xmlns:a16="http://schemas.microsoft.com/office/drawing/2014/main" id="{147F09D3-91F9-9141-B9AE-30E75A6E6F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26418" y="1426658"/>
              <a:ext cx="229122" cy="215996"/>
            </a:xfrm>
            <a:prstGeom prst="rect">
              <a:avLst/>
            </a:prstGeom>
          </p:spPr>
        </p:pic>
      </p:grpSp>
      <p:grpSp>
        <p:nvGrpSpPr>
          <p:cNvPr id="55" name="Group 54">
            <a:extLst>
              <a:ext uri="{FF2B5EF4-FFF2-40B4-BE49-F238E27FC236}">
                <a16:creationId xmlns:a16="http://schemas.microsoft.com/office/drawing/2014/main" id="{4A20EE4A-6EE6-C24F-BC85-CBCAD47CABCF}"/>
              </a:ext>
            </a:extLst>
          </p:cNvPr>
          <p:cNvGrpSpPr/>
          <p:nvPr/>
        </p:nvGrpSpPr>
        <p:grpSpPr>
          <a:xfrm>
            <a:off x="4955845" y="3047760"/>
            <a:ext cx="296214" cy="279244"/>
            <a:chOff x="4092872" y="1395034"/>
            <a:chExt cx="296214" cy="279244"/>
          </a:xfrm>
        </p:grpSpPr>
        <p:sp>
          <p:nvSpPr>
            <p:cNvPr id="56" name="Oval 55">
              <a:extLst>
                <a:ext uri="{FF2B5EF4-FFF2-40B4-BE49-F238E27FC236}">
                  <a16:creationId xmlns:a16="http://schemas.microsoft.com/office/drawing/2014/main" id="{65F7DE57-6601-274D-9C7E-A0EE010CBDB8}"/>
                </a:ext>
              </a:extLst>
            </p:cNvPr>
            <p:cNvSpPr/>
            <p:nvPr/>
          </p:nvSpPr>
          <p:spPr>
            <a:xfrm>
              <a:off x="4092872" y="1395034"/>
              <a:ext cx="296214" cy="279244"/>
            </a:xfrm>
            <a:prstGeom prst="ellipse">
              <a:avLst/>
            </a:prstGeom>
            <a:solidFill>
              <a:srgbClr val="99BE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57" name="Graphic 56" descr="Tick">
              <a:extLst>
                <a:ext uri="{FF2B5EF4-FFF2-40B4-BE49-F238E27FC236}">
                  <a16:creationId xmlns:a16="http://schemas.microsoft.com/office/drawing/2014/main" id="{3561C841-6388-6744-AEC2-C1842E244F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26418" y="1426658"/>
              <a:ext cx="229122" cy="215996"/>
            </a:xfrm>
            <a:prstGeom prst="rect">
              <a:avLst/>
            </a:prstGeom>
          </p:spPr>
        </p:pic>
      </p:grpSp>
      <p:grpSp>
        <p:nvGrpSpPr>
          <p:cNvPr id="58" name="Group 57">
            <a:extLst>
              <a:ext uri="{FF2B5EF4-FFF2-40B4-BE49-F238E27FC236}">
                <a16:creationId xmlns:a16="http://schemas.microsoft.com/office/drawing/2014/main" id="{8CFE4597-5809-5040-A086-0748058D4ED3}"/>
              </a:ext>
            </a:extLst>
          </p:cNvPr>
          <p:cNvGrpSpPr/>
          <p:nvPr/>
        </p:nvGrpSpPr>
        <p:grpSpPr>
          <a:xfrm>
            <a:off x="8419691" y="1638576"/>
            <a:ext cx="296214" cy="279244"/>
            <a:chOff x="4092872" y="1395034"/>
            <a:chExt cx="296214" cy="279244"/>
          </a:xfrm>
        </p:grpSpPr>
        <p:sp>
          <p:nvSpPr>
            <p:cNvPr id="59" name="Oval 58">
              <a:extLst>
                <a:ext uri="{FF2B5EF4-FFF2-40B4-BE49-F238E27FC236}">
                  <a16:creationId xmlns:a16="http://schemas.microsoft.com/office/drawing/2014/main" id="{0F9ACB87-571A-8544-BBF0-E58E7DD701A0}"/>
                </a:ext>
              </a:extLst>
            </p:cNvPr>
            <p:cNvSpPr/>
            <p:nvPr/>
          </p:nvSpPr>
          <p:spPr>
            <a:xfrm>
              <a:off x="4092872" y="1395034"/>
              <a:ext cx="296214" cy="279244"/>
            </a:xfrm>
            <a:prstGeom prst="ellipse">
              <a:avLst/>
            </a:prstGeom>
            <a:solidFill>
              <a:srgbClr val="99BE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60" name="Graphic 59" descr="Tick">
              <a:extLst>
                <a:ext uri="{FF2B5EF4-FFF2-40B4-BE49-F238E27FC236}">
                  <a16:creationId xmlns:a16="http://schemas.microsoft.com/office/drawing/2014/main" id="{AC365A57-9469-B244-AB6B-8F6D7E6407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26418" y="1426658"/>
              <a:ext cx="229122" cy="215996"/>
            </a:xfrm>
            <a:prstGeom prst="rect">
              <a:avLst/>
            </a:prstGeom>
          </p:spPr>
        </p:pic>
      </p:grpSp>
      <p:grpSp>
        <p:nvGrpSpPr>
          <p:cNvPr id="64" name="Group 63">
            <a:extLst>
              <a:ext uri="{FF2B5EF4-FFF2-40B4-BE49-F238E27FC236}">
                <a16:creationId xmlns:a16="http://schemas.microsoft.com/office/drawing/2014/main" id="{F61896B7-F3B4-C54B-9CAF-CFA9A3E5F415}"/>
              </a:ext>
            </a:extLst>
          </p:cNvPr>
          <p:cNvGrpSpPr/>
          <p:nvPr/>
        </p:nvGrpSpPr>
        <p:grpSpPr>
          <a:xfrm>
            <a:off x="3289448" y="4404526"/>
            <a:ext cx="296214" cy="279244"/>
            <a:chOff x="4092872" y="1395034"/>
            <a:chExt cx="296214" cy="279244"/>
          </a:xfrm>
        </p:grpSpPr>
        <p:sp>
          <p:nvSpPr>
            <p:cNvPr id="65" name="Oval 64">
              <a:extLst>
                <a:ext uri="{FF2B5EF4-FFF2-40B4-BE49-F238E27FC236}">
                  <a16:creationId xmlns:a16="http://schemas.microsoft.com/office/drawing/2014/main" id="{35963D4B-1AA8-784B-9897-809F8EF9783F}"/>
                </a:ext>
              </a:extLst>
            </p:cNvPr>
            <p:cNvSpPr/>
            <p:nvPr/>
          </p:nvSpPr>
          <p:spPr>
            <a:xfrm>
              <a:off x="4092872" y="1395034"/>
              <a:ext cx="296214" cy="279244"/>
            </a:xfrm>
            <a:prstGeom prst="ellipse">
              <a:avLst/>
            </a:prstGeom>
            <a:solidFill>
              <a:srgbClr val="99BE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66" name="Graphic 65" descr="Tick">
              <a:extLst>
                <a:ext uri="{FF2B5EF4-FFF2-40B4-BE49-F238E27FC236}">
                  <a16:creationId xmlns:a16="http://schemas.microsoft.com/office/drawing/2014/main" id="{E3E85753-B65B-6B40-82DB-E99F3A9975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26418" y="1426658"/>
              <a:ext cx="229122" cy="215996"/>
            </a:xfrm>
            <a:prstGeom prst="rect">
              <a:avLst/>
            </a:prstGeom>
          </p:spPr>
        </p:pic>
      </p:grpSp>
    </p:spTree>
    <p:extLst>
      <p:ext uri="{BB962C8B-B14F-4D97-AF65-F5344CB8AC3E}">
        <p14:creationId xmlns:p14="http://schemas.microsoft.com/office/powerpoint/2010/main" val="821799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B9BD6FD9-4F22-6443-9179-2B5B970BCFE6}"/>
              </a:ext>
            </a:extLst>
          </p:cNvPr>
          <p:cNvSpPr/>
          <p:nvPr/>
        </p:nvSpPr>
        <p:spPr>
          <a:xfrm>
            <a:off x="1523488" y="2230582"/>
            <a:ext cx="8038368" cy="3515606"/>
          </a:xfrm>
          <a:prstGeom prst="ellipse">
            <a:avLst/>
          </a:prstGeom>
          <a:solidFill>
            <a:srgbClr val="003366"/>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Graphic 39" descr="Gauge">
            <a:extLst>
              <a:ext uri="{FF2B5EF4-FFF2-40B4-BE49-F238E27FC236}">
                <a16:creationId xmlns:a16="http://schemas.microsoft.com/office/drawing/2014/main" id="{EB4D71C0-F0B5-BE4E-A7EF-D3BE13CE2E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15752" y="5807580"/>
            <a:ext cx="1050420" cy="1050420"/>
          </a:xfrm>
          <a:prstGeom prst="rect">
            <a:avLst/>
          </a:prstGeom>
        </p:spPr>
      </p:pic>
      <p:sp>
        <p:nvSpPr>
          <p:cNvPr id="3" name="Rubrik 1">
            <a:extLst>
              <a:ext uri="{FF2B5EF4-FFF2-40B4-BE49-F238E27FC236}">
                <a16:creationId xmlns:a16="http://schemas.microsoft.com/office/drawing/2014/main" id="{FD7B9621-F125-424D-AC14-5811201331B7}"/>
              </a:ext>
            </a:extLst>
          </p:cNvPr>
          <p:cNvSpPr>
            <a:spLocks noGrp="1"/>
          </p:cNvSpPr>
          <p:nvPr>
            <p:ph type="title"/>
          </p:nvPr>
        </p:nvSpPr>
        <p:spPr>
          <a:xfrm>
            <a:off x="1103709" y="265373"/>
            <a:ext cx="9360000" cy="657339"/>
          </a:xfrm>
        </p:spPr>
        <p:txBody>
          <a:bodyPr/>
          <a:lstStyle/>
          <a:p>
            <a:r>
              <a:rPr lang="en-GB" dirty="0">
                <a:solidFill>
                  <a:schemeClr val="tx1">
                    <a:lumMod val="50000"/>
                    <a:lumOff val="50000"/>
                  </a:schemeClr>
                </a:solidFill>
              </a:rPr>
              <a:t>Core Function 1: User Programme</a:t>
            </a:r>
          </a:p>
        </p:txBody>
      </p:sp>
      <p:grpSp>
        <p:nvGrpSpPr>
          <p:cNvPr id="35" name="Group 34">
            <a:extLst>
              <a:ext uri="{FF2B5EF4-FFF2-40B4-BE49-F238E27FC236}">
                <a16:creationId xmlns:a16="http://schemas.microsoft.com/office/drawing/2014/main" id="{38733029-FAA7-2441-8D58-C3409AE8EF7F}"/>
              </a:ext>
            </a:extLst>
          </p:cNvPr>
          <p:cNvGrpSpPr/>
          <p:nvPr/>
        </p:nvGrpSpPr>
        <p:grpSpPr>
          <a:xfrm>
            <a:off x="2727397" y="2547507"/>
            <a:ext cx="2881756" cy="2881756"/>
            <a:chOff x="2370271" y="1690265"/>
            <a:chExt cx="3713018" cy="3713018"/>
          </a:xfrm>
        </p:grpSpPr>
        <p:sp>
          <p:nvSpPr>
            <p:cNvPr id="7" name="Oval 6">
              <a:extLst>
                <a:ext uri="{FF2B5EF4-FFF2-40B4-BE49-F238E27FC236}">
                  <a16:creationId xmlns:a16="http://schemas.microsoft.com/office/drawing/2014/main" id="{83174FD9-0A1E-CD40-A6AE-87A696550C67}"/>
                </a:ext>
              </a:extLst>
            </p:cNvPr>
            <p:cNvSpPr/>
            <p:nvPr/>
          </p:nvSpPr>
          <p:spPr>
            <a:xfrm>
              <a:off x="2370271" y="1690265"/>
              <a:ext cx="3713018" cy="3713018"/>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descr="User">
              <a:extLst>
                <a:ext uri="{FF2B5EF4-FFF2-40B4-BE49-F238E27FC236}">
                  <a16:creationId xmlns:a16="http://schemas.microsoft.com/office/drawing/2014/main" id="{9040B0BD-7C39-4045-A138-A864A172F2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78889" y="3917384"/>
              <a:ext cx="914400" cy="914400"/>
            </a:xfrm>
            <a:prstGeom prst="rect">
              <a:avLst/>
            </a:prstGeom>
          </p:spPr>
        </p:pic>
        <p:pic>
          <p:nvPicPr>
            <p:cNvPr id="10" name="Graphic 9" descr="User">
              <a:extLst>
                <a:ext uri="{FF2B5EF4-FFF2-40B4-BE49-F238E27FC236}">
                  <a16:creationId xmlns:a16="http://schemas.microsoft.com/office/drawing/2014/main" id="{05C80132-C1D9-C04F-A081-A4B121B2FA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93289" y="3917384"/>
              <a:ext cx="914400" cy="914400"/>
            </a:xfrm>
            <a:prstGeom prst="rect">
              <a:avLst/>
            </a:prstGeom>
          </p:spPr>
        </p:pic>
        <p:pic>
          <p:nvPicPr>
            <p:cNvPr id="11" name="Graphic 10" descr="Aeroplane">
              <a:extLst>
                <a:ext uri="{FF2B5EF4-FFF2-40B4-BE49-F238E27FC236}">
                  <a16:creationId xmlns:a16="http://schemas.microsoft.com/office/drawing/2014/main" id="{E59BAC0B-2CAF-A847-AD52-C88F4815CCB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400000">
              <a:off x="2994853" y="1974284"/>
              <a:ext cx="914400" cy="914400"/>
            </a:xfrm>
            <a:prstGeom prst="rect">
              <a:avLst/>
            </a:prstGeom>
          </p:spPr>
        </p:pic>
        <p:pic>
          <p:nvPicPr>
            <p:cNvPr id="13" name="Graphic 12" descr="Train">
              <a:extLst>
                <a:ext uri="{FF2B5EF4-FFF2-40B4-BE49-F238E27FC236}">
                  <a16:creationId xmlns:a16="http://schemas.microsoft.com/office/drawing/2014/main" id="{D444E5BC-2D28-CD42-A851-9CB97F21B07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69580" y="1998529"/>
              <a:ext cx="914400" cy="914400"/>
            </a:xfrm>
            <a:prstGeom prst="rect">
              <a:avLst/>
            </a:prstGeom>
          </p:spPr>
        </p:pic>
        <p:pic>
          <p:nvPicPr>
            <p:cNvPr id="15" name="Graphic 14" descr="Streetcar">
              <a:extLst>
                <a:ext uri="{FF2B5EF4-FFF2-40B4-BE49-F238E27FC236}">
                  <a16:creationId xmlns:a16="http://schemas.microsoft.com/office/drawing/2014/main" id="{7F38D206-6503-D34D-ADBD-18D2ED09727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601985" y="1974284"/>
              <a:ext cx="914400" cy="914400"/>
            </a:xfrm>
            <a:prstGeom prst="rect">
              <a:avLst/>
            </a:prstGeom>
          </p:spPr>
        </p:pic>
        <p:pic>
          <p:nvPicPr>
            <p:cNvPr id="17" name="Graphic 16" descr="Sleep">
              <a:extLst>
                <a:ext uri="{FF2B5EF4-FFF2-40B4-BE49-F238E27FC236}">
                  <a16:creationId xmlns:a16="http://schemas.microsoft.com/office/drawing/2014/main" id="{6547861B-FE59-234D-9689-BF9253F54CF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687019" y="2971814"/>
              <a:ext cx="914400" cy="914400"/>
            </a:xfrm>
            <a:prstGeom prst="rect">
              <a:avLst/>
            </a:prstGeom>
          </p:spPr>
        </p:pic>
      </p:grpSp>
      <p:grpSp>
        <p:nvGrpSpPr>
          <p:cNvPr id="37" name="Group 36">
            <a:extLst>
              <a:ext uri="{FF2B5EF4-FFF2-40B4-BE49-F238E27FC236}">
                <a16:creationId xmlns:a16="http://schemas.microsoft.com/office/drawing/2014/main" id="{43DCE0F2-E6A4-E740-9DC6-157C491A50BD}"/>
              </a:ext>
            </a:extLst>
          </p:cNvPr>
          <p:cNvGrpSpPr/>
          <p:nvPr/>
        </p:nvGrpSpPr>
        <p:grpSpPr>
          <a:xfrm>
            <a:off x="5618843" y="2547507"/>
            <a:ext cx="2881756" cy="2881756"/>
            <a:chOff x="6096000" y="1655635"/>
            <a:chExt cx="3713018" cy="3713018"/>
          </a:xfrm>
        </p:grpSpPr>
        <p:sp>
          <p:nvSpPr>
            <p:cNvPr id="6" name="Oval 5">
              <a:extLst>
                <a:ext uri="{FF2B5EF4-FFF2-40B4-BE49-F238E27FC236}">
                  <a16:creationId xmlns:a16="http://schemas.microsoft.com/office/drawing/2014/main" id="{15C08417-53CF-7244-BFBB-0EBCC5672300}"/>
                </a:ext>
              </a:extLst>
            </p:cNvPr>
            <p:cNvSpPr/>
            <p:nvPr/>
          </p:nvSpPr>
          <p:spPr>
            <a:xfrm>
              <a:off x="6096000" y="1655635"/>
              <a:ext cx="3713018" cy="3713018"/>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Graphic 18" descr="User">
              <a:extLst>
                <a:ext uri="{FF2B5EF4-FFF2-40B4-BE49-F238E27FC236}">
                  <a16:creationId xmlns:a16="http://schemas.microsoft.com/office/drawing/2014/main" id="{758C3C11-E710-344D-9CF6-5D473E8AC9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18468" y="4024759"/>
              <a:ext cx="914400" cy="914400"/>
            </a:xfrm>
            <a:prstGeom prst="rect">
              <a:avLst/>
            </a:prstGeom>
          </p:spPr>
        </p:pic>
        <p:pic>
          <p:nvPicPr>
            <p:cNvPr id="20" name="Graphic 19" descr="User">
              <a:extLst>
                <a:ext uri="{FF2B5EF4-FFF2-40B4-BE49-F238E27FC236}">
                  <a16:creationId xmlns:a16="http://schemas.microsoft.com/office/drawing/2014/main" id="{39C211E1-3509-BF44-A490-9BC43B35C6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32868" y="4024759"/>
              <a:ext cx="914400" cy="914400"/>
            </a:xfrm>
            <a:prstGeom prst="rect">
              <a:avLst/>
            </a:prstGeom>
          </p:spPr>
        </p:pic>
        <p:pic>
          <p:nvPicPr>
            <p:cNvPr id="21" name="Graphic 20" descr="Aeroplane">
              <a:extLst>
                <a:ext uri="{FF2B5EF4-FFF2-40B4-BE49-F238E27FC236}">
                  <a16:creationId xmlns:a16="http://schemas.microsoft.com/office/drawing/2014/main" id="{A16C7930-47D4-7548-AF34-6BB19562D4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400000">
              <a:off x="6734432" y="2081659"/>
              <a:ext cx="914400" cy="914400"/>
            </a:xfrm>
            <a:prstGeom prst="rect">
              <a:avLst/>
            </a:prstGeom>
          </p:spPr>
        </p:pic>
        <p:pic>
          <p:nvPicPr>
            <p:cNvPr id="22" name="Graphic 21" descr="Train">
              <a:extLst>
                <a:ext uri="{FF2B5EF4-FFF2-40B4-BE49-F238E27FC236}">
                  <a16:creationId xmlns:a16="http://schemas.microsoft.com/office/drawing/2014/main" id="{5CE9530C-B02A-864C-B954-7E163B5E571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09159" y="2105904"/>
              <a:ext cx="914400" cy="914400"/>
            </a:xfrm>
            <a:prstGeom prst="rect">
              <a:avLst/>
            </a:prstGeom>
          </p:spPr>
        </p:pic>
        <p:pic>
          <p:nvPicPr>
            <p:cNvPr id="23" name="Graphic 22" descr="Streetcar">
              <a:extLst>
                <a:ext uri="{FF2B5EF4-FFF2-40B4-BE49-F238E27FC236}">
                  <a16:creationId xmlns:a16="http://schemas.microsoft.com/office/drawing/2014/main" id="{3419981E-2F3E-A840-8CCF-BCF6F8EFBDF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41564" y="2081659"/>
              <a:ext cx="914400" cy="914400"/>
            </a:xfrm>
            <a:prstGeom prst="rect">
              <a:avLst/>
            </a:prstGeom>
          </p:spPr>
        </p:pic>
        <p:pic>
          <p:nvPicPr>
            <p:cNvPr id="24" name="Graphic 23" descr="Sleep">
              <a:extLst>
                <a:ext uri="{FF2B5EF4-FFF2-40B4-BE49-F238E27FC236}">
                  <a16:creationId xmlns:a16="http://schemas.microsoft.com/office/drawing/2014/main" id="{E47D8EF5-C0B9-9147-B7C7-384064EA27F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426598" y="3079189"/>
              <a:ext cx="914400" cy="914400"/>
            </a:xfrm>
            <a:prstGeom prst="rect">
              <a:avLst/>
            </a:prstGeom>
          </p:spPr>
        </p:pic>
        <p:pic>
          <p:nvPicPr>
            <p:cNvPr id="25" name="Graphic 24" descr="Euro">
              <a:extLst>
                <a:ext uri="{FF2B5EF4-FFF2-40B4-BE49-F238E27FC236}">
                  <a16:creationId xmlns:a16="http://schemas.microsoft.com/office/drawing/2014/main" id="{172F9C01-6090-364D-8612-76DD56782E7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485637" y="3079189"/>
              <a:ext cx="914400" cy="914400"/>
            </a:xfrm>
            <a:prstGeom prst="rect">
              <a:avLst/>
            </a:prstGeom>
          </p:spPr>
        </p:pic>
        <p:pic>
          <p:nvPicPr>
            <p:cNvPr id="27" name="Graphic 26" descr="Euro">
              <a:extLst>
                <a:ext uri="{FF2B5EF4-FFF2-40B4-BE49-F238E27FC236}">
                  <a16:creationId xmlns:a16="http://schemas.microsoft.com/office/drawing/2014/main" id="{F0CF1913-AC31-D947-8E57-EABD66850C9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438536" y="3079189"/>
              <a:ext cx="914400" cy="914400"/>
            </a:xfrm>
            <a:prstGeom prst="rect">
              <a:avLst/>
            </a:prstGeom>
          </p:spPr>
        </p:pic>
      </p:grpSp>
      <p:cxnSp>
        <p:nvCxnSpPr>
          <p:cNvPr id="29" name="Straight Arrow Connector 28">
            <a:extLst>
              <a:ext uri="{FF2B5EF4-FFF2-40B4-BE49-F238E27FC236}">
                <a16:creationId xmlns:a16="http://schemas.microsoft.com/office/drawing/2014/main" id="{70F4999D-C52B-994C-A854-35F371E72E42}"/>
              </a:ext>
            </a:extLst>
          </p:cNvPr>
          <p:cNvCxnSpPr>
            <a:cxnSpLocks/>
          </p:cNvCxnSpPr>
          <p:nvPr/>
        </p:nvCxnSpPr>
        <p:spPr>
          <a:xfrm flipH="1">
            <a:off x="2503876" y="4870851"/>
            <a:ext cx="866512" cy="615976"/>
          </a:xfrm>
          <a:prstGeom prst="straightConnector1">
            <a:avLst/>
          </a:prstGeom>
          <a:ln w="38100">
            <a:solidFill>
              <a:srgbClr val="003366"/>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F87BF73-EE20-F341-A159-ABE633C6A65F}"/>
              </a:ext>
            </a:extLst>
          </p:cNvPr>
          <p:cNvSpPr txBox="1"/>
          <p:nvPr/>
        </p:nvSpPr>
        <p:spPr>
          <a:xfrm>
            <a:off x="763161" y="5686459"/>
            <a:ext cx="3050271" cy="646331"/>
          </a:xfrm>
          <a:prstGeom prst="rect">
            <a:avLst/>
          </a:prstGeom>
          <a:noFill/>
        </p:spPr>
        <p:txBody>
          <a:bodyPr wrap="square" rtlCol="0">
            <a:spAutoFit/>
          </a:bodyPr>
          <a:lstStyle/>
          <a:p>
            <a:pPr algn="l"/>
            <a:r>
              <a:rPr lang="en-GB" dirty="0">
                <a:solidFill>
                  <a:srgbClr val="666666"/>
                </a:solidFill>
              </a:rPr>
              <a:t>Punchout to </a:t>
            </a:r>
            <a:r>
              <a:rPr lang="en-GB" dirty="0" err="1">
                <a:solidFill>
                  <a:srgbClr val="666666"/>
                </a:solidFill>
              </a:rPr>
              <a:t>Booking.com</a:t>
            </a:r>
            <a:r>
              <a:rPr lang="en-GB" dirty="0">
                <a:solidFill>
                  <a:srgbClr val="666666"/>
                </a:solidFill>
              </a:rPr>
              <a:t> business using ESS account</a:t>
            </a:r>
          </a:p>
        </p:txBody>
      </p:sp>
      <p:cxnSp>
        <p:nvCxnSpPr>
          <p:cNvPr id="32" name="Straight Arrow Connector 31">
            <a:extLst>
              <a:ext uri="{FF2B5EF4-FFF2-40B4-BE49-F238E27FC236}">
                <a16:creationId xmlns:a16="http://schemas.microsoft.com/office/drawing/2014/main" id="{F5F6FD0B-CBEF-3A4B-9EBF-DEA9AD15370B}"/>
              </a:ext>
            </a:extLst>
          </p:cNvPr>
          <p:cNvCxnSpPr>
            <a:cxnSpLocks/>
          </p:cNvCxnSpPr>
          <p:nvPr/>
        </p:nvCxnSpPr>
        <p:spPr>
          <a:xfrm>
            <a:off x="7804804" y="4882968"/>
            <a:ext cx="964006" cy="630329"/>
          </a:xfrm>
          <a:prstGeom prst="straightConnector1">
            <a:avLst/>
          </a:prstGeom>
          <a:ln w="38100">
            <a:solidFill>
              <a:srgbClr val="003366"/>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E02D6D0-4850-8F44-BC8B-8C63F36F4F2B}"/>
              </a:ext>
            </a:extLst>
          </p:cNvPr>
          <p:cNvSpPr txBox="1"/>
          <p:nvPr/>
        </p:nvSpPr>
        <p:spPr>
          <a:xfrm>
            <a:off x="7865481" y="5759910"/>
            <a:ext cx="3050271" cy="923330"/>
          </a:xfrm>
          <a:prstGeom prst="rect">
            <a:avLst/>
          </a:prstGeom>
          <a:noFill/>
        </p:spPr>
        <p:txBody>
          <a:bodyPr wrap="square" rtlCol="0">
            <a:spAutoFit/>
          </a:bodyPr>
          <a:lstStyle/>
          <a:p>
            <a:pPr algn="l"/>
            <a:r>
              <a:rPr lang="en-GB" dirty="0">
                <a:solidFill>
                  <a:srgbClr val="666666"/>
                </a:solidFill>
              </a:rPr>
              <a:t>Punchout to </a:t>
            </a:r>
            <a:r>
              <a:rPr lang="en-GB" dirty="0" err="1">
                <a:solidFill>
                  <a:srgbClr val="666666"/>
                </a:solidFill>
              </a:rPr>
              <a:t>Booking.com</a:t>
            </a:r>
            <a:r>
              <a:rPr lang="en-GB" dirty="0">
                <a:solidFill>
                  <a:srgbClr val="666666"/>
                </a:solidFill>
              </a:rPr>
              <a:t> business using normal pay account</a:t>
            </a:r>
          </a:p>
        </p:txBody>
      </p:sp>
      <p:cxnSp>
        <p:nvCxnSpPr>
          <p:cNvPr id="36" name="Straight Arrow Connector 35">
            <a:extLst>
              <a:ext uri="{FF2B5EF4-FFF2-40B4-BE49-F238E27FC236}">
                <a16:creationId xmlns:a16="http://schemas.microsoft.com/office/drawing/2014/main" id="{F32151E6-0A34-A444-A185-75C3FA0003C3}"/>
              </a:ext>
            </a:extLst>
          </p:cNvPr>
          <p:cNvCxnSpPr>
            <a:cxnSpLocks/>
          </p:cNvCxnSpPr>
          <p:nvPr/>
        </p:nvCxnSpPr>
        <p:spPr>
          <a:xfrm>
            <a:off x="2722864" y="2173018"/>
            <a:ext cx="1000959" cy="772342"/>
          </a:xfrm>
          <a:prstGeom prst="straightConnector1">
            <a:avLst/>
          </a:prstGeom>
          <a:ln w="38100">
            <a:solidFill>
              <a:srgbClr val="00336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FB434EBE-9061-BA4F-965A-7CC2DF7A69DD}"/>
              </a:ext>
            </a:extLst>
          </p:cNvPr>
          <p:cNvSpPr txBox="1"/>
          <p:nvPr/>
        </p:nvSpPr>
        <p:spPr>
          <a:xfrm>
            <a:off x="964289" y="1323211"/>
            <a:ext cx="3050271" cy="646331"/>
          </a:xfrm>
          <a:prstGeom prst="rect">
            <a:avLst/>
          </a:prstGeom>
          <a:noFill/>
        </p:spPr>
        <p:txBody>
          <a:bodyPr wrap="square" rtlCol="0">
            <a:spAutoFit/>
          </a:bodyPr>
          <a:lstStyle/>
          <a:p>
            <a:pPr algn="l"/>
            <a:r>
              <a:rPr lang="en-GB" dirty="0">
                <a:solidFill>
                  <a:srgbClr val="666666"/>
                </a:solidFill>
              </a:rPr>
              <a:t>Buy tickets in </a:t>
            </a:r>
            <a:r>
              <a:rPr lang="en-GB" dirty="0" err="1">
                <a:solidFill>
                  <a:srgbClr val="666666"/>
                </a:solidFill>
              </a:rPr>
              <a:t>Skånetrafiken</a:t>
            </a:r>
            <a:r>
              <a:rPr lang="en-GB" dirty="0">
                <a:solidFill>
                  <a:srgbClr val="666666"/>
                </a:solidFill>
              </a:rPr>
              <a:t> app and send over</a:t>
            </a:r>
          </a:p>
        </p:txBody>
      </p:sp>
      <p:cxnSp>
        <p:nvCxnSpPr>
          <p:cNvPr id="42" name="Straight Arrow Connector 41">
            <a:extLst>
              <a:ext uri="{FF2B5EF4-FFF2-40B4-BE49-F238E27FC236}">
                <a16:creationId xmlns:a16="http://schemas.microsoft.com/office/drawing/2014/main" id="{75E36607-31C5-EC4D-89A5-610A64C5834D}"/>
              </a:ext>
            </a:extLst>
          </p:cNvPr>
          <p:cNvCxnSpPr>
            <a:cxnSpLocks/>
          </p:cNvCxnSpPr>
          <p:nvPr/>
        </p:nvCxnSpPr>
        <p:spPr>
          <a:xfrm flipH="1">
            <a:off x="7305489" y="1969542"/>
            <a:ext cx="765872" cy="835944"/>
          </a:xfrm>
          <a:prstGeom prst="straightConnector1">
            <a:avLst/>
          </a:prstGeom>
          <a:ln w="38100">
            <a:solidFill>
              <a:srgbClr val="00336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827C7E70-D234-7741-87E5-140A8C2D5F84}"/>
              </a:ext>
            </a:extLst>
          </p:cNvPr>
          <p:cNvSpPr txBox="1"/>
          <p:nvPr/>
        </p:nvSpPr>
        <p:spPr>
          <a:xfrm>
            <a:off x="7399320" y="1194461"/>
            <a:ext cx="3050271" cy="646331"/>
          </a:xfrm>
          <a:prstGeom prst="rect">
            <a:avLst/>
          </a:prstGeom>
          <a:noFill/>
        </p:spPr>
        <p:txBody>
          <a:bodyPr wrap="square" rtlCol="0">
            <a:spAutoFit/>
          </a:bodyPr>
          <a:lstStyle/>
          <a:p>
            <a:pPr algn="l"/>
            <a:r>
              <a:rPr lang="en-GB" dirty="0">
                <a:solidFill>
                  <a:srgbClr val="666666"/>
                </a:solidFill>
              </a:rPr>
              <a:t>Sort own tickets in app or at airport/train station</a:t>
            </a:r>
          </a:p>
        </p:txBody>
      </p:sp>
    </p:spTree>
    <p:extLst>
      <p:ext uri="{BB962C8B-B14F-4D97-AF65-F5344CB8AC3E}">
        <p14:creationId xmlns:p14="http://schemas.microsoft.com/office/powerpoint/2010/main" val="161752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73C0405-0743-AA42-B2C0-0E51B39735EF}"/>
              </a:ext>
            </a:extLst>
          </p:cNvPr>
          <p:cNvGrpSpPr/>
          <p:nvPr/>
        </p:nvGrpSpPr>
        <p:grpSpPr>
          <a:xfrm>
            <a:off x="456301" y="1364552"/>
            <a:ext cx="11694268" cy="4884794"/>
            <a:chOff x="497732" y="1599043"/>
            <a:chExt cx="11694268" cy="4884794"/>
          </a:xfrm>
        </p:grpSpPr>
        <p:sp>
          <p:nvSpPr>
            <p:cNvPr id="49" name="TextBox 48">
              <a:extLst>
                <a:ext uri="{FF2B5EF4-FFF2-40B4-BE49-F238E27FC236}">
                  <a16:creationId xmlns:a16="http://schemas.microsoft.com/office/drawing/2014/main" id="{4B966BDF-3FC1-BC4C-9861-8475971A59F2}"/>
                </a:ext>
              </a:extLst>
            </p:cNvPr>
            <p:cNvSpPr txBox="1"/>
            <p:nvPr/>
          </p:nvSpPr>
          <p:spPr>
            <a:xfrm>
              <a:off x="5364710" y="1599043"/>
              <a:ext cx="3226647" cy="2092881"/>
            </a:xfrm>
            <a:prstGeom prst="rect">
              <a:avLst/>
            </a:prstGeom>
            <a:noFill/>
          </p:spPr>
          <p:txBody>
            <a:bodyPr wrap="square" rtlCol="0">
              <a:spAutoFit/>
            </a:bodyPr>
            <a:lstStyle/>
            <a:p>
              <a:pPr marL="285750" indent="-285750" algn="l">
                <a:buFont typeface="Arial" panose="020B0604020202020204" pitchFamily="34" charset="0"/>
                <a:buChar char="•"/>
              </a:pPr>
              <a:r>
                <a:rPr lang="en-GB" sz="1300" dirty="0">
                  <a:solidFill>
                    <a:srgbClr val="666666"/>
                  </a:solidFill>
                </a:rPr>
                <a:t>The user will provide arrival details for the scientists who are </a:t>
              </a:r>
              <a:r>
                <a:rPr lang="en-GB" sz="1300" b="1" dirty="0">
                  <a:solidFill>
                    <a:srgbClr val="666666"/>
                  </a:solidFill>
                </a:rPr>
                <a:t>coming</a:t>
              </a:r>
              <a:r>
                <a:rPr lang="en-GB" sz="1300" dirty="0">
                  <a:solidFill>
                    <a:srgbClr val="666666"/>
                  </a:solidFill>
                </a:rPr>
                <a:t> to ESS</a:t>
              </a:r>
            </a:p>
            <a:p>
              <a:pPr marL="285750" indent="-285750" algn="l">
                <a:buFont typeface="Arial" panose="020B0604020202020204" pitchFamily="34" charset="0"/>
                <a:buChar char="•"/>
              </a:pPr>
              <a:r>
                <a:rPr lang="en-GB" sz="1300" dirty="0">
                  <a:solidFill>
                    <a:srgbClr val="666666"/>
                  </a:solidFill>
                </a:rPr>
                <a:t>The visiting users will complete </a:t>
              </a:r>
              <a:r>
                <a:rPr lang="en-GB" sz="1300" b="1" dirty="0">
                  <a:solidFill>
                    <a:srgbClr val="666666"/>
                  </a:solidFill>
                </a:rPr>
                <a:t>safety documentation </a:t>
              </a:r>
              <a:r>
                <a:rPr lang="en-GB" sz="1300" dirty="0">
                  <a:solidFill>
                    <a:srgbClr val="666666"/>
                  </a:solidFill>
                </a:rPr>
                <a:t>and</a:t>
              </a:r>
              <a:r>
                <a:rPr lang="en-GB" sz="1300" b="1" dirty="0">
                  <a:solidFill>
                    <a:srgbClr val="666666"/>
                  </a:solidFill>
                </a:rPr>
                <a:t> carry out training</a:t>
              </a:r>
            </a:p>
            <a:p>
              <a:pPr marL="285750" indent="-285750" algn="l">
                <a:buFont typeface="Arial" panose="020B0604020202020204" pitchFamily="34" charset="0"/>
                <a:buChar char="•"/>
              </a:pPr>
              <a:r>
                <a:rPr lang="en-GB" sz="1300" dirty="0">
                  <a:solidFill>
                    <a:srgbClr val="083B53"/>
                  </a:solidFill>
                </a:rPr>
                <a:t>The user will book required </a:t>
              </a:r>
              <a:r>
                <a:rPr lang="en-GB" sz="1300" b="1" dirty="0">
                  <a:solidFill>
                    <a:srgbClr val="083B53"/>
                  </a:solidFill>
                </a:rPr>
                <a:t>accommodation</a:t>
              </a:r>
              <a:r>
                <a:rPr lang="en-GB" sz="1300" dirty="0">
                  <a:solidFill>
                    <a:srgbClr val="083B53"/>
                  </a:solidFill>
                </a:rPr>
                <a:t> </a:t>
              </a:r>
            </a:p>
            <a:p>
              <a:pPr marL="285750" indent="-285750" algn="l">
                <a:buFont typeface="Arial" panose="020B0604020202020204" pitchFamily="34" charset="0"/>
                <a:buChar char="•"/>
              </a:pPr>
              <a:r>
                <a:rPr lang="en-GB" sz="1300" dirty="0">
                  <a:solidFill>
                    <a:srgbClr val="666666"/>
                  </a:solidFill>
                </a:rPr>
                <a:t>The user will ship their</a:t>
              </a:r>
              <a:r>
                <a:rPr lang="en-GB" sz="1300" b="1" dirty="0">
                  <a:solidFill>
                    <a:srgbClr val="666666"/>
                  </a:solidFill>
                </a:rPr>
                <a:t> samples</a:t>
              </a:r>
            </a:p>
            <a:p>
              <a:pPr marL="285750" indent="-285750" algn="l">
                <a:buFont typeface="Arial" panose="020B0604020202020204" pitchFamily="34" charset="0"/>
                <a:buChar char="•"/>
              </a:pPr>
              <a:r>
                <a:rPr lang="en-GB" sz="1300" b="1" dirty="0">
                  <a:solidFill>
                    <a:srgbClr val="666666"/>
                  </a:solidFill>
                </a:rPr>
                <a:t>Access cards </a:t>
              </a:r>
              <a:r>
                <a:rPr lang="en-GB" sz="1300" dirty="0">
                  <a:solidFill>
                    <a:srgbClr val="666666"/>
                  </a:solidFill>
                </a:rPr>
                <a:t>and any other required materials will be prepared</a:t>
              </a:r>
            </a:p>
          </p:txBody>
        </p:sp>
        <p:sp>
          <p:nvSpPr>
            <p:cNvPr id="48" name="TextBox 47">
              <a:extLst>
                <a:ext uri="{FF2B5EF4-FFF2-40B4-BE49-F238E27FC236}">
                  <a16:creationId xmlns:a16="http://schemas.microsoft.com/office/drawing/2014/main" id="{FB8EADFC-23A3-DD43-AA36-DBDEDBEB524D}"/>
                </a:ext>
              </a:extLst>
            </p:cNvPr>
            <p:cNvSpPr txBox="1"/>
            <p:nvPr/>
          </p:nvSpPr>
          <p:spPr>
            <a:xfrm>
              <a:off x="3698954" y="4387635"/>
              <a:ext cx="3068739" cy="1692771"/>
            </a:xfrm>
            <a:prstGeom prst="rect">
              <a:avLst/>
            </a:prstGeom>
            <a:noFill/>
          </p:spPr>
          <p:txBody>
            <a:bodyPr wrap="square" rtlCol="0">
              <a:spAutoFit/>
            </a:bodyPr>
            <a:lstStyle/>
            <a:p>
              <a:pPr marL="285750" indent="-285750" algn="l">
                <a:buFont typeface="Arial" panose="020B0604020202020204" pitchFamily="34" charset="0"/>
                <a:buChar char="•"/>
              </a:pPr>
              <a:r>
                <a:rPr lang="en-GB" sz="1300" dirty="0">
                  <a:solidFill>
                    <a:srgbClr val="666666"/>
                  </a:solidFill>
                </a:rPr>
                <a:t>Instrument scientists will </a:t>
              </a:r>
              <a:r>
                <a:rPr lang="en-GB" sz="1300" b="1" dirty="0">
                  <a:solidFill>
                    <a:srgbClr val="666666"/>
                  </a:solidFill>
                </a:rPr>
                <a:t>schedule</a:t>
              </a:r>
              <a:r>
                <a:rPr lang="en-GB" sz="1300" dirty="0">
                  <a:solidFill>
                    <a:srgbClr val="666666"/>
                  </a:solidFill>
                </a:rPr>
                <a:t> the accepted experiments</a:t>
              </a:r>
            </a:p>
            <a:p>
              <a:pPr marL="285750" indent="-285750" algn="l">
                <a:buFont typeface="Arial" panose="020B0604020202020204" pitchFamily="34" charset="0"/>
                <a:buChar char="•"/>
              </a:pPr>
              <a:r>
                <a:rPr lang="en-GB" sz="1300" dirty="0">
                  <a:solidFill>
                    <a:srgbClr val="666666"/>
                  </a:solidFill>
                </a:rPr>
                <a:t>Scheduling will cover the </a:t>
              </a:r>
              <a:r>
                <a:rPr lang="en-GB" sz="1300" b="1" dirty="0">
                  <a:solidFill>
                    <a:srgbClr val="666666"/>
                  </a:solidFill>
                </a:rPr>
                <a:t>instrument, a local contact, required sample environments </a:t>
              </a:r>
              <a:r>
                <a:rPr lang="en-GB" sz="1300" dirty="0">
                  <a:solidFill>
                    <a:srgbClr val="666666"/>
                  </a:solidFill>
                </a:rPr>
                <a:t>and</a:t>
              </a:r>
              <a:r>
                <a:rPr lang="en-GB" sz="1300" b="1" dirty="0">
                  <a:solidFill>
                    <a:srgbClr val="666666"/>
                  </a:solidFill>
                </a:rPr>
                <a:t> user labs</a:t>
              </a:r>
            </a:p>
            <a:p>
              <a:pPr marL="285750" indent="-285750" algn="l">
                <a:buFont typeface="Arial" panose="020B0604020202020204" pitchFamily="34" charset="0"/>
                <a:buChar char="•"/>
              </a:pPr>
              <a:r>
                <a:rPr lang="en-GB" sz="1300" dirty="0">
                  <a:solidFill>
                    <a:srgbClr val="666666"/>
                  </a:solidFill>
                </a:rPr>
                <a:t>The user and all those involved will be notified of the final schedule</a:t>
              </a:r>
            </a:p>
          </p:txBody>
        </p:sp>
        <p:sp>
          <p:nvSpPr>
            <p:cNvPr id="51" name="TextBox 50">
              <a:extLst>
                <a:ext uri="{FF2B5EF4-FFF2-40B4-BE49-F238E27FC236}">
                  <a16:creationId xmlns:a16="http://schemas.microsoft.com/office/drawing/2014/main" id="{80A112CD-B5FD-D44F-AE93-DBE1981A73F4}"/>
                </a:ext>
              </a:extLst>
            </p:cNvPr>
            <p:cNvSpPr txBox="1"/>
            <p:nvPr/>
          </p:nvSpPr>
          <p:spPr>
            <a:xfrm>
              <a:off x="8965353" y="1783327"/>
              <a:ext cx="3226647" cy="1892826"/>
            </a:xfrm>
            <a:prstGeom prst="rect">
              <a:avLst/>
            </a:prstGeom>
            <a:noFill/>
          </p:spPr>
          <p:txBody>
            <a:bodyPr wrap="square" rtlCol="0">
              <a:spAutoFit/>
            </a:bodyPr>
            <a:lstStyle/>
            <a:p>
              <a:pPr marL="285750" indent="-285750" algn="l">
                <a:buFont typeface="Arial" panose="020B0604020202020204" pitchFamily="34" charset="0"/>
                <a:buChar char="•"/>
              </a:pPr>
              <a:r>
                <a:rPr lang="en-GB" sz="1300" dirty="0">
                  <a:solidFill>
                    <a:srgbClr val="666666"/>
                  </a:solidFill>
                </a:rPr>
                <a:t>User to provide </a:t>
              </a:r>
              <a:r>
                <a:rPr lang="en-GB" sz="1300" b="1" dirty="0">
                  <a:solidFill>
                    <a:srgbClr val="666666"/>
                  </a:solidFill>
                </a:rPr>
                <a:t>feedback</a:t>
              </a:r>
              <a:r>
                <a:rPr lang="en-GB" sz="1300" dirty="0">
                  <a:solidFill>
                    <a:srgbClr val="666666"/>
                  </a:solidFill>
                </a:rPr>
                <a:t> about their experiment</a:t>
              </a:r>
            </a:p>
            <a:p>
              <a:pPr marL="285750" indent="-285750" algn="l">
                <a:buFont typeface="Arial" panose="020B0604020202020204" pitchFamily="34" charset="0"/>
                <a:buChar char="•"/>
              </a:pPr>
              <a:r>
                <a:rPr lang="en-GB" sz="1300" dirty="0">
                  <a:solidFill>
                    <a:srgbClr val="666666"/>
                  </a:solidFill>
                </a:rPr>
                <a:t>User will provide a brief </a:t>
              </a:r>
              <a:r>
                <a:rPr lang="en-GB" sz="1300" b="1" dirty="0">
                  <a:solidFill>
                    <a:srgbClr val="666666"/>
                  </a:solidFill>
                </a:rPr>
                <a:t>scientific</a:t>
              </a:r>
              <a:r>
                <a:rPr lang="en-GB" sz="1300" dirty="0">
                  <a:solidFill>
                    <a:srgbClr val="666666"/>
                  </a:solidFill>
                </a:rPr>
                <a:t> </a:t>
              </a:r>
              <a:r>
                <a:rPr lang="en-GB" sz="1300" b="1" dirty="0">
                  <a:solidFill>
                    <a:srgbClr val="666666"/>
                  </a:solidFill>
                </a:rPr>
                <a:t>report</a:t>
              </a:r>
              <a:r>
                <a:rPr lang="en-GB" sz="1300" dirty="0">
                  <a:solidFill>
                    <a:srgbClr val="666666"/>
                  </a:solidFill>
                </a:rPr>
                <a:t> of their results</a:t>
              </a:r>
            </a:p>
            <a:p>
              <a:pPr marL="285750" indent="-285750" algn="l">
                <a:buFont typeface="Arial" panose="020B0604020202020204" pitchFamily="34" charset="0"/>
                <a:buChar char="•"/>
              </a:pPr>
              <a:r>
                <a:rPr lang="en-GB" sz="1300" dirty="0">
                  <a:solidFill>
                    <a:srgbClr val="666666"/>
                  </a:solidFill>
                </a:rPr>
                <a:t>User expenses </a:t>
              </a:r>
              <a:r>
                <a:rPr lang="en-GB" sz="1300" b="1" dirty="0">
                  <a:solidFill>
                    <a:srgbClr val="666666"/>
                  </a:solidFill>
                </a:rPr>
                <a:t>reimbursed</a:t>
              </a:r>
              <a:r>
                <a:rPr lang="en-GB" sz="1300" dirty="0">
                  <a:solidFill>
                    <a:srgbClr val="666666"/>
                  </a:solidFill>
                </a:rPr>
                <a:t> and invoiced costs paid</a:t>
              </a:r>
            </a:p>
            <a:p>
              <a:pPr marL="285750" indent="-285750" algn="l">
                <a:buFont typeface="Arial" panose="020B0604020202020204" pitchFamily="34" charset="0"/>
                <a:buChar char="•"/>
              </a:pPr>
              <a:r>
                <a:rPr lang="en-GB" sz="1300" dirty="0">
                  <a:solidFill>
                    <a:srgbClr val="666666"/>
                  </a:solidFill>
                </a:rPr>
                <a:t>User costs reported against the experiment</a:t>
              </a:r>
            </a:p>
            <a:p>
              <a:pPr marL="285750" indent="-285750" algn="l">
                <a:buFont typeface="Arial" panose="020B0604020202020204" pitchFamily="34" charset="0"/>
                <a:buChar char="•"/>
              </a:pPr>
              <a:r>
                <a:rPr lang="en-GB" sz="1300" b="1" dirty="0">
                  <a:solidFill>
                    <a:srgbClr val="666666"/>
                  </a:solidFill>
                </a:rPr>
                <a:t>KPIs</a:t>
              </a:r>
              <a:r>
                <a:rPr lang="en-GB" sz="1300" dirty="0">
                  <a:solidFill>
                    <a:srgbClr val="666666"/>
                  </a:solidFill>
                </a:rPr>
                <a:t> reported to management</a:t>
              </a:r>
            </a:p>
          </p:txBody>
        </p:sp>
        <p:grpSp>
          <p:nvGrpSpPr>
            <p:cNvPr id="4" name="Group 3">
              <a:extLst>
                <a:ext uri="{FF2B5EF4-FFF2-40B4-BE49-F238E27FC236}">
                  <a16:creationId xmlns:a16="http://schemas.microsoft.com/office/drawing/2014/main" id="{6BDE5E26-2052-B84C-A614-0E2BF1348557}"/>
                </a:ext>
              </a:extLst>
            </p:cNvPr>
            <p:cNvGrpSpPr/>
            <p:nvPr/>
          </p:nvGrpSpPr>
          <p:grpSpPr>
            <a:xfrm>
              <a:off x="497732" y="3781964"/>
              <a:ext cx="10686083" cy="531951"/>
              <a:chOff x="595822" y="1200082"/>
              <a:chExt cx="10356881" cy="531951"/>
            </a:xfrm>
          </p:grpSpPr>
          <p:sp>
            <p:nvSpPr>
              <p:cNvPr id="3" name="Chevron 2">
                <a:extLst>
                  <a:ext uri="{FF2B5EF4-FFF2-40B4-BE49-F238E27FC236}">
                    <a16:creationId xmlns:a16="http://schemas.microsoft.com/office/drawing/2014/main" id="{267D8EE4-E683-D24A-AC4F-778CC162B0FE}"/>
                  </a:ext>
                </a:extLst>
              </p:cNvPr>
              <p:cNvSpPr/>
              <p:nvPr/>
            </p:nvSpPr>
            <p:spPr>
              <a:xfrm>
                <a:off x="595822" y="1200082"/>
                <a:ext cx="1816455" cy="531951"/>
              </a:xfrm>
              <a:prstGeom prst="chevron">
                <a:avLst/>
              </a:prstGeom>
              <a:solidFill>
                <a:srgbClr val="049E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Registration</a:t>
                </a:r>
              </a:p>
            </p:txBody>
          </p:sp>
          <p:sp>
            <p:nvSpPr>
              <p:cNvPr id="42" name="Chevron 41">
                <a:extLst>
                  <a:ext uri="{FF2B5EF4-FFF2-40B4-BE49-F238E27FC236}">
                    <a16:creationId xmlns:a16="http://schemas.microsoft.com/office/drawing/2014/main" id="{8C9952D5-5E3D-3942-895C-608D9C852EB8}"/>
                  </a:ext>
                </a:extLst>
              </p:cNvPr>
              <p:cNvSpPr/>
              <p:nvPr/>
            </p:nvSpPr>
            <p:spPr>
              <a:xfrm>
                <a:off x="2303907" y="1200082"/>
                <a:ext cx="1816455" cy="531951"/>
              </a:xfrm>
              <a:prstGeom prst="chevron">
                <a:avLst/>
              </a:prstGeom>
              <a:solidFill>
                <a:srgbClr val="0088C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Proposal</a:t>
                </a:r>
              </a:p>
            </p:txBody>
          </p:sp>
          <p:sp>
            <p:nvSpPr>
              <p:cNvPr id="43" name="Chevron 42">
                <a:extLst>
                  <a:ext uri="{FF2B5EF4-FFF2-40B4-BE49-F238E27FC236}">
                    <a16:creationId xmlns:a16="http://schemas.microsoft.com/office/drawing/2014/main" id="{423E990C-213A-9D49-92A5-C14E3EB0FD09}"/>
                  </a:ext>
                </a:extLst>
              </p:cNvPr>
              <p:cNvSpPr/>
              <p:nvPr/>
            </p:nvSpPr>
            <p:spPr>
              <a:xfrm>
                <a:off x="4011992" y="1200082"/>
                <a:ext cx="1816455" cy="531951"/>
              </a:xfrm>
              <a:prstGeom prst="chevron">
                <a:avLst/>
              </a:prstGeom>
              <a:solidFill>
                <a:srgbClr val="0372A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Scheduling</a:t>
                </a:r>
              </a:p>
            </p:txBody>
          </p:sp>
          <p:sp>
            <p:nvSpPr>
              <p:cNvPr id="44" name="Chevron 43">
                <a:extLst>
                  <a:ext uri="{FF2B5EF4-FFF2-40B4-BE49-F238E27FC236}">
                    <a16:creationId xmlns:a16="http://schemas.microsoft.com/office/drawing/2014/main" id="{7690943A-D656-584C-A299-1F12358870EE}"/>
                  </a:ext>
                </a:extLst>
              </p:cNvPr>
              <p:cNvSpPr/>
              <p:nvPr/>
            </p:nvSpPr>
            <p:spPr>
              <a:xfrm>
                <a:off x="5720077" y="1200082"/>
                <a:ext cx="1816455" cy="531951"/>
              </a:xfrm>
              <a:prstGeom prst="chevron">
                <a:avLst/>
              </a:prstGeom>
              <a:solidFill>
                <a:srgbClr val="005D9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Planning</a:t>
                </a:r>
                <a:endParaRPr lang="en-GB" sz="1400" dirty="0">
                  <a:solidFill>
                    <a:schemeClr val="tx1"/>
                  </a:solidFill>
                </a:endParaRPr>
              </a:p>
            </p:txBody>
          </p:sp>
          <p:sp>
            <p:nvSpPr>
              <p:cNvPr id="45" name="Chevron 44">
                <a:extLst>
                  <a:ext uri="{FF2B5EF4-FFF2-40B4-BE49-F238E27FC236}">
                    <a16:creationId xmlns:a16="http://schemas.microsoft.com/office/drawing/2014/main" id="{4EF729CC-D107-F64F-9D89-D050E00E4CF9}"/>
                  </a:ext>
                </a:extLst>
              </p:cNvPr>
              <p:cNvSpPr/>
              <p:nvPr/>
            </p:nvSpPr>
            <p:spPr>
              <a:xfrm>
                <a:off x="7428162" y="1200082"/>
                <a:ext cx="1816455" cy="531951"/>
              </a:xfrm>
              <a:prstGeom prst="chevron">
                <a:avLst/>
              </a:prstGeom>
              <a:solidFill>
                <a:srgbClr val="00487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Performing &amp; Analysing</a:t>
                </a:r>
              </a:p>
            </p:txBody>
          </p:sp>
          <p:sp>
            <p:nvSpPr>
              <p:cNvPr id="46" name="Chevron 45">
                <a:extLst>
                  <a:ext uri="{FF2B5EF4-FFF2-40B4-BE49-F238E27FC236}">
                    <a16:creationId xmlns:a16="http://schemas.microsoft.com/office/drawing/2014/main" id="{87B82338-8B5E-164E-9D18-3B2824D42317}"/>
                  </a:ext>
                </a:extLst>
              </p:cNvPr>
              <p:cNvSpPr/>
              <p:nvPr/>
            </p:nvSpPr>
            <p:spPr>
              <a:xfrm>
                <a:off x="9136248" y="1200082"/>
                <a:ext cx="1816455" cy="531951"/>
              </a:xfrm>
              <a:prstGeom prst="chevron">
                <a:avLst/>
              </a:prstGeom>
              <a:solidFill>
                <a:srgbClr val="0033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Wrap-up &amp; Harvesting</a:t>
                </a:r>
              </a:p>
            </p:txBody>
          </p:sp>
        </p:grpSp>
        <p:sp>
          <p:nvSpPr>
            <p:cNvPr id="7" name="TextBox 6">
              <a:extLst>
                <a:ext uri="{FF2B5EF4-FFF2-40B4-BE49-F238E27FC236}">
                  <a16:creationId xmlns:a16="http://schemas.microsoft.com/office/drawing/2014/main" id="{D292F4A0-7B39-E149-863B-B78DC3D4BE2C}"/>
                </a:ext>
              </a:extLst>
            </p:cNvPr>
            <p:cNvSpPr txBox="1"/>
            <p:nvPr/>
          </p:nvSpPr>
          <p:spPr>
            <a:xfrm>
              <a:off x="497732" y="4390956"/>
              <a:ext cx="2868466" cy="2092881"/>
            </a:xfrm>
            <a:prstGeom prst="rect">
              <a:avLst/>
            </a:prstGeom>
            <a:noFill/>
          </p:spPr>
          <p:txBody>
            <a:bodyPr wrap="square" rtlCol="0">
              <a:spAutoFit/>
            </a:bodyPr>
            <a:lstStyle/>
            <a:p>
              <a:pPr marL="285750" indent="-285750" algn="l">
                <a:buFont typeface="Arial" panose="020B0604020202020204" pitchFamily="34" charset="0"/>
                <a:buChar char="•"/>
              </a:pPr>
              <a:r>
                <a:rPr lang="en-GB" sz="1300" dirty="0">
                  <a:solidFill>
                    <a:srgbClr val="666666"/>
                  </a:solidFill>
                </a:rPr>
                <a:t>Users </a:t>
              </a:r>
              <a:r>
                <a:rPr lang="en-GB" sz="1300" b="1" dirty="0">
                  <a:solidFill>
                    <a:srgbClr val="666666"/>
                  </a:solidFill>
                </a:rPr>
                <a:t>register</a:t>
              </a:r>
              <a:r>
                <a:rPr lang="en-GB" sz="1300" dirty="0">
                  <a:solidFill>
                    <a:srgbClr val="666666"/>
                  </a:solidFill>
                </a:rPr>
                <a:t> with their personal information</a:t>
              </a:r>
            </a:p>
            <a:p>
              <a:pPr marL="285750" indent="-285750" algn="l">
                <a:buFont typeface="Arial" panose="020B0604020202020204" pitchFamily="34" charset="0"/>
                <a:buChar char="•"/>
              </a:pPr>
              <a:r>
                <a:rPr lang="en-GB" sz="1300" dirty="0">
                  <a:solidFill>
                    <a:srgbClr val="666666"/>
                  </a:solidFill>
                </a:rPr>
                <a:t>By registering users ESS has a database of contact details for potential users</a:t>
              </a:r>
            </a:p>
            <a:p>
              <a:pPr marL="285750" indent="-285750" algn="l">
                <a:buFont typeface="Arial" panose="020B0604020202020204" pitchFamily="34" charset="0"/>
                <a:buChar char="•"/>
              </a:pPr>
              <a:r>
                <a:rPr lang="en-GB" sz="1300" dirty="0">
                  <a:solidFill>
                    <a:srgbClr val="666666"/>
                  </a:solidFill>
                </a:rPr>
                <a:t>Users provide sufficient personal data for </a:t>
              </a:r>
              <a:r>
                <a:rPr lang="en-GB" sz="1300" b="1" dirty="0">
                  <a:solidFill>
                    <a:srgbClr val="666666"/>
                  </a:solidFill>
                </a:rPr>
                <a:t>physical access </a:t>
              </a:r>
              <a:r>
                <a:rPr lang="en-GB" sz="1300" dirty="0">
                  <a:solidFill>
                    <a:srgbClr val="666666"/>
                  </a:solidFill>
                </a:rPr>
                <a:t>to site and </a:t>
              </a:r>
              <a:r>
                <a:rPr lang="en-GB" sz="1300" b="1" dirty="0">
                  <a:solidFill>
                    <a:srgbClr val="666666"/>
                  </a:solidFill>
                </a:rPr>
                <a:t>digital access</a:t>
              </a:r>
              <a:r>
                <a:rPr lang="en-GB" sz="1300" dirty="0">
                  <a:solidFill>
                    <a:srgbClr val="666666"/>
                  </a:solidFill>
                </a:rPr>
                <a:t> to systems</a:t>
              </a:r>
            </a:p>
            <a:p>
              <a:pPr marL="285750" indent="-285750" algn="l">
                <a:buFont typeface="Arial" panose="020B0604020202020204" pitchFamily="34" charset="0"/>
                <a:buChar char="•"/>
              </a:pPr>
              <a:r>
                <a:rPr lang="en-GB" sz="1300" dirty="0">
                  <a:solidFill>
                    <a:srgbClr val="666666"/>
                  </a:solidFill>
                </a:rPr>
                <a:t>User profile will link to radiation </a:t>
              </a:r>
              <a:r>
                <a:rPr lang="en-GB" sz="1300" b="1" dirty="0">
                  <a:solidFill>
                    <a:srgbClr val="666666"/>
                  </a:solidFill>
                </a:rPr>
                <a:t>dosimetry records</a:t>
              </a:r>
            </a:p>
          </p:txBody>
        </p:sp>
        <p:sp>
          <p:nvSpPr>
            <p:cNvPr id="47" name="TextBox 46">
              <a:extLst>
                <a:ext uri="{FF2B5EF4-FFF2-40B4-BE49-F238E27FC236}">
                  <a16:creationId xmlns:a16="http://schemas.microsoft.com/office/drawing/2014/main" id="{AE9B59E2-F2C0-6D49-9CB6-4AE0C3222D3C}"/>
                </a:ext>
              </a:extLst>
            </p:cNvPr>
            <p:cNvSpPr txBox="1"/>
            <p:nvPr/>
          </p:nvSpPr>
          <p:spPr>
            <a:xfrm>
              <a:off x="1944631" y="2212207"/>
              <a:ext cx="3127026" cy="1492716"/>
            </a:xfrm>
            <a:prstGeom prst="rect">
              <a:avLst/>
            </a:prstGeom>
            <a:noFill/>
          </p:spPr>
          <p:txBody>
            <a:bodyPr wrap="square" rtlCol="0">
              <a:spAutoFit/>
            </a:bodyPr>
            <a:lstStyle/>
            <a:p>
              <a:pPr marL="285750" indent="-285750" algn="l">
                <a:buFont typeface="Arial" panose="020B0604020202020204" pitchFamily="34" charset="0"/>
                <a:buChar char="•"/>
              </a:pPr>
              <a:r>
                <a:rPr lang="en-GB" sz="1300" dirty="0">
                  <a:solidFill>
                    <a:srgbClr val="666666"/>
                  </a:solidFill>
                </a:rPr>
                <a:t>Users will propose the scientific experiments they wish to carry out</a:t>
              </a:r>
            </a:p>
            <a:p>
              <a:pPr marL="285750" indent="-285750" algn="l">
                <a:buFont typeface="Arial" panose="020B0604020202020204" pitchFamily="34" charset="0"/>
                <a:buChar char="•"/>
              </a:pPr>
              <a:r>
                <a:rPr lang="en-GB" sz="1300" dirty="0">
                  <a:solidFill>
                    <a:srgbClr val="666666"/>
                  </a:solidFill>
                </a:rPr>
                <a:t>This will be </a:t>
              </a:r>
              <a:r>
                <a:rPr lang="en-GB" sz="1300" b="1" dirty="0">
                  <a:solidFill>
                    <a:srgbClr val="666666"/>
                  </a:solidFill>
                </a:rPr>
                <a:t>reviewed</a:t>
              </a:r>
              <a:r>
                <a:rPr lang="en-GB" sz="1300" dirty="0">
                  <a:solidFill>
                    <a:srgbClr val="666666"/>
                  </a:solidFill>
                </a:rPr>
                <a:t> for </a:t>
              </a:r>
              <a:r>
                <a:rPr lang="en-GB" sz="1300" b="1" dirty="0">
                  <a:solidFill>
                    <a:srgbClr val="666666"/>
                  </a:solidFill>
                </a:rPr>
                <a:t>feasibility, safety and excellence</a:t>
              </a:r>
            </a:p>
            <a:p>
              <a:pPr marL="285750" indent="-285750" algn="l">
                <a:buFont typeface="Arial" panose="020B0604020202020204" pitchFamily="34" charset="0"/>
                <a:buChar char="•"/>
              </a:pPr>
              <a:r>
                <a:rPr lang="en-GB" sz="1300" dirty="0">
                  <a:solidFill>
                    <a:srgbClr val="666666"/>
                  </a:solidFill>
                </a:rPr>
                <a:t>The users will be notified of the success or otherwise for the proposal</a:t>
              </a:r>
            </a:p>
          </p:txBody>
        </p:sp>
        <p:sp>
          <p:nvSpPr>
            <p:cNvPr id="50" name="TextBox 49">
              <a:extLst>
                <a:ext uri="{FF2B5EF4-FFF2-40B4-BE49-F238E27FC236}">
                  <a16:creationId xmlns:a16="http://schemas.microsoft.com/office/drawing/2014/main" id="{54E9E4AB-4B0B-124D-AC2B-D064B8334338}"/>
                </a:ext>
              </a:extLst>
            </p:cNvPr>
            <p:cNvSpPr txBox="1"/>
            <p:nvPr/>
          </p:nvSpPr>
          <p:spPr>
            <a:xfrm>
              <a:off x="7096929" y="4394927"/>
              <a:ext cx="3226647" cy="1692771"/>
            </a:xfrm>
            <a:prstGeom prst="rect">
              <a:avLst/>
            </a:prstGeom>
            <a:noFill/>
          </p:spPr>
          <p:txBody>
            <a:bodyPr wrap="square" rtlCol="0">
              <a:spAutoFit/>
            </a:bodyPr>
            <a:lstStyle/>
            <a:p>
              <a:pPr marL="285750" indent="-285750" algn="l">
                <a:buFont typeface="Arial" panose="020B0604020202020204" pitchFamily="34" charset="0"/>
                <a:buChar char="•"/>
              </a:pPr>
              <a:r>
                <a:rPr lang="en-GB" sz="1300" dirty="0">
                  <a:solidFill>
                    <a:srgbClr val="666666"/>
                  </a:solidFill>
                </a:rPr>
                <a:t>User have access to </a:t>
              </a:r>
              <a:r>
                <a:rPr lang="en-GB" sz="1300" b="1" dirty="0">
                  <a:solidFill>
                    <a:srgbClr val="666666"/>
                  </a:solidFill>
                </a:rPr>
                <a:t>requested labs </a:t>
              </a:r>
              <a:r>
                <a:rPr lang="en-GB" sz="1300" dirty="0">
                  <a:solidFill>
                    <a:srgbClr val="666666"/>
                  </a:solidFill>
                </a:rPr>
                <a:t>and prepare before instrument time</a:t>
              </a:r>
            </a:p>
            <a:p>
              <a:pPr marL="285750" indent="-285750" algn="l">
                <a:buFont typeface="Arial" panose="020B0604020202020204" pitchFamily="34" charset="0"/>
                <a:buChar char="•"/>
              </a:pPr>
              <a:r>
                <a:rPr lang="en-GB" sz="1300" dirty="0">
                  <a:solidFill>
                    <a:srgbClr val="666666"/>
                  </a:solidFill>
                </a:rPr>
                <a:t>The user will collect data at the awarded instrument with the samples declared on the proposal</a:t>
              </a:r>
            </a:p>
            <a:p>
              <a:pPr marL="285750" indent="-285750" algn="l">
                <a:buFont typeface="Arial" panose="020B0604020202020204" pitchFamily="34" charset="0"/>
                <a:buChar char="•"/>
              </a:pPr>
              <a:r>
                <a:rPr lang="en-GB" sz="1300" dirty="0">
                  <a:solidFill>
                    <a:srgbClr val="666666"/>
                  </a:solidFill>
                </a:rPr>
                <a:t>The user has access to </a:t>
              </a:r>
              <a:r>
                <a:rPr lang="en-GB" sz="1300" b="1" dirty="0">
                  <a:solidFill>
                    <a:srgbClr val="666666"/>
                  </a:solidFill>
                </a:rPr>
                <a:t>automatic</a:t>
              </a:r>
              <a:r>
                <a:rPr lang="en-GB" sz="1300" dirty="0">
                  <a:solidFill>
                    <a:srgbClr val="666666"/>
                  </a:solidFill>
                </a:rPr>
                <a:t> and </a:t>
              </a:r>
              <a:r>
                <a:rPr lang="en-GB" sz="1300" b="1" dirty="0">
                  <a:solidFill>
                    <a:srgbClr val="666666"/>
                  </a:solidFill>
                </a:rPr>
                <a:t>manual data processing </a:t>
              </a:r>
              <a:r>
                <a:rPr lang="en-GB" sz="1300" dirty="0">
                  <a:solidFill>
                    <a:srgbClr val="666666"/>
                  </a:solidFill>
                </a:rPr>
                <a:t>of their data</a:t>
              </a:r>
            </a:p>
          </p:txBody>
        </p:sp>
      </p:grpSp>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50000"/>
                    <a:lumOff val="50000"/>
                  </a:schemeClr>
                </a:solidFill>
              </a:rPr>
              <a:t>Core Function 1: User Programme</a:t>
            </a:r>
          </a:p>
        </p:txBody>
      </p:sp>
      <p:grpSp>
        <p:nvGrpSpPr>
          <p:cNvPr id="11" name="Group 10">
            <a:extLst>
              <a:ext uri="{FF2B5EF4-FFF2-40B4-BE49-F238E27FC236}">
                <a16:creationId xmlns:a16="http://schemas.microsoft.com/office/drawing/2014/main" id="{43788129-BA9E-C945-9418-234F8AC40DE3}"/>
              </a:ext>
            </a:extLst>
          </p:cNvPr>
          <p:cNvGrpSpPr/>
          <p:nvPr/>
        </p:nvGrpSpPr>
        <p:grpSpPr>
          <a:xfrm>
            <a:off x="4974699" y="2158741"/>
            <a:ext cx="296214" cy="279244"/>
            <a:chOff x="4092872" y="1395034"/>
            <a:chExt cx="296214" cy="279244"/>
          </a:xfrm>
        </p:grpSpPr>
        <p:sp>
          <p:nvSpPr>
            <p:cNvPr id="20" name="Oval 19">
              <a:extLst>
                <a:ext uri="{FF2B5EF4-FFF2-40B4-BE49-F238E27FC236}">
                  <a16:creationId xmlns:a16="http://schemas.microsoft.com/office/drawing/2014/main" id="{D8EB0AC8-9524-D944-9172-AC16E182D8FC}"/>
                </a:ext>
              </a:extLst>
            </p:cNvPr>
            <p:cNvSpPr/>
            <p:nvPr/>
          </p:nvSpPr>
          <p:spPr>
            <a:xfrm>
              <a:off x="4092872" y="1395034"/>
              <a:ext cx="296214" cy="279244"/>
            </a:xfrm>
            <a:prstGeom prst="ellipse">
              <a:avLst/>
            </a:prstGeom>
            <a:solidFill>
              <a:srgbClr val="99BE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2" name="Graphic 21" descr="Tick">
              <a:extLst>
                <a:ext uri="{FF2B5EF4-FFF2-40B4-BE49-F238E27FC236}">
                  <a16:creationId xmlns:a16="http://schemas.microsoft.com/office/drawing/2014/main" id="{3D4E4833-8CA2-3548-BAB3-A958F57276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26418" y="1426658"/>
              <a:ext cx="229122" cy="215996"/>
            </a:xfrm>
            <a:prstGeom prst="rect">
              <a:avLst/>
            </a:prstGeom>
          </p:spPr>
        </p:pic>
      </p:grpSp>
      <p:pic>
        <p:nvPicPr>
          <p:cNvPr id="14" name="Graphic 13" descr="Flag">
            <a:extLst>
              <a:ext uri="{FF2B5EF4-FFF2-40B4-BE49-F238E27FC236}">
                <a16:creationId xmlns:a16="http://schemas.microsoft.com/office/drawing/2014/main" id="{AA17DACB-4C8A-7540-AB8A-FB7AA6A808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95699" y="5356803"/>
            <a:ext cx="389963" cy="3899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5" name="Graphic 34" descr="Flag">
            <a:extLst>
              <a:ext uri="{FF2B5EF4-FFF2-40B4-BE49-F238E27FC236}">
                <a16:creationId xmlns:a16="http://schemas.microsoft.com/office/drawing/2014/main" id="{DC85AD0E-F976-4140-A59C-962627415F8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95699" y="5859383"/>
            <a:ext cx="389963" cy="3899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6" name="Graphic 35" descr="Flag">
            <a:extLst>
              <a:ext uri="{FF2B5EF4-FFF2-40B4-BE49-F238E27FC236}">
                <a16:creationId xmlns:a16="http://schemas.microsoft.com/office/drawing/2014/main" id="{EADFD6C0-5E92-024D-BAA0-E5F88ACE2A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92203" y="2033210"/>
            <a:ext cx="389963" cy="3899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7" name="Graphic 36" descr="Flag">
            <a:extLst>
              <a:ext uri="{FF2B5EF4-FFF2-40B4-BE49-F238E27FC236}">
                <a16:creationId xmlns:a16="http://schemas.microsoft.com/office/drawing/2014/main" id="{40989076-88BC-3D4E-B3AD-150B2277CC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67164" y="2488169"/>
            <a:ext cx="389963" cy="3899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8" name="Graphic 37" descr="Flag">
            <a:extLst>
              <a:ext uri="{FF2B5EF4-FFF2-40B4-BE49-F238E27FC236}">
                <a16:creationId xmlns:a16="http://schemas.microsoft.com/office/drawing/2014/main" id="{9CB64047-5ECA-C447-B93E-FF9C8D06D7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31280" y="4544148"/>
            <a:ext cx="389963" cy="3899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9" name="Graphic 38" descr="Flag">
            <a:extLst>
              <a:ext uri="{FF2B5EF4-FFF2-40B4-BE49-F238E27FC236}">
                <a16:creationId xmlns:a16="http://schemas.microsoft.com/office/drawing/2014/main" id="{3FFC38C5-CAC4-1C45-9E90-6BBCE2ECF5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31081" y="2555598"/>
            <a:ext cx="389963" cy="3899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0" name="Graphic 39" descr="Gauge">
            <a:extLst>
              <a:ext uri="{FF2B5EF4-FFF2-40B4-BE49-F238E27FC236}">
                <a16:creationId xmlns:a16="http://schemas.microsoft.com/office/drawing/2014/main" id="{EB4D71C0-F0B5-BE4E-A7EF-D3BE13CE2E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42384" y="5823807"/>
            <a:ext cx="1050420" cy="1050420"/>
          </a:xfrm>
          <a:prstGeom prst="rect">
            <a:avLst/>
          </a:prstGeom>
        </p:spPr>
      </p:pic>
      <p:grpSp>
        <p:nvGrpSpPr>
          <p:cNvPr id="52" name="Group 51">
            <a:extLst>
              <a:ext uri="{FF2B5EF4-FFF2-40B4-BE49-F238E27FC236}">
                <a16:creationId xmlns:a16="http://schemas.microsoft.com/office/drawing/2014/main" id="{4549F761-275F-3542-8B06-323754A30BF1}"/>
              </a:ext>
            </a:extLst>
          </p:cNvPr>
          <p:cNvGrpSpPr/>
          <p:nvPr/>
        </p:nvGrpSpPr>
        <p:grpSpPr>
          <a:xfrm>
            <a:off x="4955845" y="2598888"/>
            <a:ext cx="296214" cy="279244"/>
            <a:chOff x="4092872" y="1395034"/>
            <a:chExt cx="296214" cy="279244"/>
          </a:xfrm>
        </p:grpSpPr>
        <p:sp>
          <p:nvSpPr>
            <p:cNvPr id="53" name="Oval 52">
              <a:extLst>
                <a:ext uri="{FF2B5EF4-FFF2-40B4-BE49-F238E27FC236}">
                  <a16:creationId xmlns:a16="http://schemas.microsoft.com/office/drawing/2014/main" id="{93AE5B72-3A34-9148-A43C-628C101F6D68}"/>
                </a:ext>
              </a:extLst>
            </p:cNvPr>
            <p:cNvSpPr/>
            <p:nvPr/>
          </p:nvSpPr>
          <p:spPr>
            <a:xfrm>
              <a:off x="4092872" y="1395034"/>
              <a:ext cx="296214" cy="279244"/>
            </a:xfrm>
            <a:prstGeom prst="ellipse">
              <a:avLst/>
            </a:prstGeom>
            <a:solidFill>
              <a:srgbClr val="99BE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54" name="Graphic 53" descr="Tick">
              <a:extLst>
                <a:ext uri="{FF2B5EF4-FFF2-40B4-BE49-F238E27FC236}">
                  <a16:creationId xmlns:a16="http://schemas.microsoft.com/office/drawing/2014/main" id="{147F09D3-91F9-9141-B9AE-30E75A6E6F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26418" y="1426658"/>
              <a:ext cx="229122" cy="215996"/>
            </a:xfrm>
            <a:prstGeom prst="rect">
              <a:avLst/>
            </a:prstGeom>
          </p:spPr>
        </p:pic>
      </p:grpSp>
      <p:grpSp>
        <p:nvGrpSpPr>
          <p:cNvPr id="55" name="Group 54">
            <a:extLst>
              <a:ext uri="{FF2B5EF4-FFF2-40B4-BE49-F238E27FC236}">
                <a16:creationId xmlns:a16="http://schemas.microsoft.com/office/drawing/2014/main" id="{4A20EE4A-6EE6-C24F-BC85-CBCAD47CABCF}"/>
              </a:ext>
            </a:extLst>
          </p:cNvPr>
          <p:cNvGrpSpPr/>
          <p:nvPr/>
        </p:nvGrpSpPr>
        <p:grpSpPr>
          <a:xfrm>
            <a:off x="4955845" y="3047760"/>
            <a:ext cx="296214" cy="279244"/>
            <a:chOff x="4092872" y="1395034"/>
            <a:chExt cx="296214" cy="279244"/>
          </a:xfrm>
        </p:grpSpPr>
        <p:sp>
          <p:nvSpPr>
            <p:cNvPr id="56" name="Oval 55">
              <a:extLst>
                <a:ext uri="{FF2B5EF4-FFF2-40B4-BE49-F238E27FC236}">
                  <a16:creationId xmlns:a16="http://schemas.microsoft.com/office/drawing/2014/main" id="{65F7DE57-6601-274D-9C7E-A0EE010CBDB8}"/>
                </a:ext>
              </a:extLst>
            </p:cNvPr>
            <p:cNvSpPr/>
            <p:nvPr/>
          </p:nvSpPr>
          <p:spPr>
            <a:xfrm>
              <a:off x="4092872" y="1395034"/>
              <a:ext cx="296214" cy="279244"/>
            </a:xfrm>
            <a:prstGeom prst="ellipse">
              <a:avLst/>
            </a:prstGeom>
            <a:solidFill>
              <a:srgbClr val="99BE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57" name="Graphic 56" descr="Tick">
              <a:extLst>
                <a:ext uri="{FF2B5EF4-FFF2-40B4-BE49-F238E27FC236}">
                  <a16:creationId xmlns:a16="http://schemas.microsoft.com/office/drawing/2014/main" id="{3561C841-6388-6744-AEC2-C1842E244F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26418" y="1426658"/>
              <a:ext cx="229122" cy="215996"/>
            </a:xfrm>
            <a:prstGeom prst="rect">
              <a:avLst/>
            </a:prstGeom>
          </p:spPr>
        </p:pic>
      </p:grpSp>
      <p:grpSp>
        <p:nvGrpSpPr>
          <p:cNvPr id="58" name="Group 57">
            <a:extLst>
              <a:ext uri="{FF2B5EF4-FFF2-40B4-BE49-F238E27FC236}">
                <a16:creationId xmlns:a16="http://schemas.microsoft.com/office/drawing/2014/main" id="{8CFE4597-5809-5040-A086-0748058D4ED3}"/>
              </a:ext>
            </a:extLst>
          </p:cNvPr>
          <p:cNvGrpSpPr/>
          <p:nvPr/>
        </p:nvGrpSpPr>
        <p:grpSpPr>
          <a:xfrm>
            <a:off x="8419691" y="1638576"/>
            <a:ext cx="296214" cy="279244"/>
            <a:chOff x="4092872" y="1395034"/>
            <a:chExt cx="296214" cy="279244"/>
          </a:xfrm>
        </p:grpSpPr>
        <p:sp>
          <p:nvSpPr>
            <p:cNvPr id="59" name="Oval 58">
              <a:extLst>
                <a:ext uri="{FF2B5EF4-FFF2-40B4-BE49-F238E27FC236}">
                  <a16:creationId xmlns:a16="http://schemas.microsoft.com/office/drawing/2014/main" id="{0F9ACB87-571A-8544-BBF0-E58E7DD701A0}"/>
                </a:ext>
              </a:extLst>
            </p:cNvPr>
            <p:cNvSpPr/>
            <p:nvPr/>
          </p:nvSpPr>
          <p:spPr>
            <a:xfrm>
              <a:off x="4092872" y="1395034"/>
              <a:ext cx="296214" cy="279244"/>
            </a:xfrm>
            <a:prstGeom prst="ellipse">
              <a:avLst/>
            </a:prstGeom>
            <a:solidFill>
              <a:srgbClr val="99BE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60" name="Graphic 59" descr="Tick">
              <a:extLst>
                <a:ext uri="{FF2B5EF4-FFF2-40B4-BE49-F238E27FC236}">
                  <a16:creationId xmlns:a16="http://schemas.microsoft.com/office/drawing/2014/main" id="{AC365A57-9469-B244-AB6B-8F6D7E6407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26418" y="1426658"/>
              <a:ext cx="229122" cy="215996"/>
            </a:xfrm>
            <a:prstGeom prst="rect">
              <a:avLst/>
            </a:prstGeom>
          </p:spPr>
        </p:pic>
      </p:grpSp>
      <p:grpSp>
        <p:nvGrpSpPr>
          <p:cNvPr id="64" name="Group 63">
            <a:extLst>
              <a:ext uri="{FF2B5EF4-FFF2-40B4-BE49-F238E27FC236}">
                <a16:creationId xmlns:a16="http://schemas.microsoft.com/office/drawing/2014/main" id="{F61896B7-F3B4-C54B-9CAF-CFA9A3E5F415}"/>
              </a:ext>
            </a:extLst>
          </p:cNvPr>
          <p:cNvGrpSpPr/>
          <p:nvPr/>
        </p:nvGrpSpPr>
        <p:grpSpPr>
          <a:xfrm>
            <a:off x="3289448" y="4404526"/>
            <a:ext cx="296214" cy="279244"/>
            <a:chOff x="4092872" y="1395034"/>
            <a:chExt cx="296214" cy="279244"/>
          </a:xfrm>
        </p:grpSpPr>
        <p:sp>
          <p:nvSpPr>
            <p:cNvPr id="65" name="Oval 64">
              <a:extLst>
                <a:ext uri="{FF2B5EF4-FFF2-40B4-BE49-F238E27FC236}">
                  <a16:creationId xmlns:a16="http://schemas.microsoft.com/office/drawing/2014/main" id="{35963D4B-1AA8-784B-9897-809F8EF9783F}"/>
                </a:ext>
              </a:extLst>
            </p:cNvPr>
            <p:cNvSpPr/>
            <p:nvPr/>
          </p:nvSpPr>
          <p:spPr>
            <a:xfrm>
              <a:off x="4092872" y="1395034"/>
              <a:ext cx="296214" cy="279244"/>
            </a:xfrm>
            <a:prstGeom prst="ellipse">
              <a:avLst/>
            </a:prstGeom>
            <a:solidFill>
              <a:srgbClr val="99BE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66" name="Graphic 65" descr="Tick">
              <a:extLst>
                <a:ext uri="{FF2B5EF4-FFF2-40B4-BE49-F238E27FC236}">
                  <a16:creationId xmlns:a16="http://schemas.microsoft.com/office/drawing/2014/main" id="{E3E85753-B65B-6B40-82DB-E99F3A9975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26418" y="1426658"/>
              <a:ext cx="229122" cy="215996"/>
            </a:xfrm>
            <a:prstGeom prst="rect">
              <a:avLst/>
            </a:prstGeom>
          </p:spPr>
        </p:pic>
      </p:grpSp>
    </p:spTree>
    <p:extLst>
      <p:ext uri="{BB962C8B-B14F-4D97-AF65-F5344CB8AC3E}">
        <p14:creationId xmlns:p14="http://schemas.microsoft.com/office/powerpoint/2010/main" val="3414519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Head with gears">
            <a:extLst>
              <a:ext uri="{FF2B5EF4-FFF2-40B4-BE49-F238E27FC236}">
                <a16:creationId xmlns:a16="http://schemas.microsoft.com/office/drawing/2014/main" id="{5452C833-7BEA-DB42-9C8E-E6C4308E26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7330" y="2378765"/>
            <a:ext cx="2100470" cy="210047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Graphic 5" descr="Paw prints">
            <a:extLst>
              <a:ext uri="{FF2B5EF4-FFF2-40B4-BE49-F238E27FC236}">
                <a16:creationId xmlns:a16="http://schemas.microsoft.com/office/drawing/2014/main" id="{5E615475-12FC-FB45-A6F1-9A8F20952A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92388" y="2509630"/>
            <a:ext cx="1838740" cy="183874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9" name="Graphic 8" descr="Raised hand">
            <a:extLst>
              <a:ext uri="{FF2B5EF4-FFF2-40B4-BE49-F238E27FC236}">
                <a16:creationId xmlns:a16="http://schemas.microsoft.com/office/drawing/2014/main" id="{05E618E7-66D6-9A45-AF61-A1F8760AD50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99617" y="2579998"/>
            <a:ext cx="1698004" cy="16980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0" name="Rectangle 9">
            <a:extLst>
              <a:ext uri="{FF2B5EF4-FFF2-40B4-BE49-F238E27FC236}">
                <a16:creationId xmlns:a16="http://schemas.microsoft.com/office/drawing/2014/main" id="{4B1BD018-13DD-6446-904E-8A13A6355501}"/>
              </a:ext>
            </a:extLst>
          </p:cNvPr>
          <p:cNvSpPr/>
          <p:nvPr/>
        </p:nvSpPr>
        <p:spPr>
          <a:xfrm rot="833751">
            <a:off x="6568508" y="3055663"/>
            <a:ext cx="320883" cy="1201388"/>
          </a:xfrm>
          <a:prstGeom prst="rect">
            <a:avLst/>
          </a:prstGeom>
          <a:solidFill>
            <a:srgbClr val="009DDC"/>
          </a:solid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3362031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3849283-D74A-4046-B021-EC957EE8F2F1}"/>
              </a:ext>
            </a:extLst>
          </p:cNvPr>
          <p:cNvSpPr/>
          <p:nvPr/>
        </p:nvSpPr>
        <p:spPr>
          <a:xfrm>
            <a:off x="0" y="0"/>
            <a:ext cx="586577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0" name="Rectangle 19">
            <a:extLst>
              <a:ext uri="{FF2B5EF4-FFF2-40B4-BE49-F238E27FC236}">
                <a16:creationId xmlns:a16="http://schemas.microsoft.com/office/drawing/2014/main" id="{6DA419AB-9BE3-2948-867F-B2863C90FEF4}"/>
              </a:ext>
            </a:extLst>
          </p:cNvPr>
          <p:cNvSpPr/>
          <p:nvPr/>
        </p:nvSpPr>
        <p:spPr>
          <a:xfrm>
            <a:off x="-13657" y="581404"/>
            <a:ext cx="354842" cy="6276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nvGrpSpPr>
          <p:cNvPr id="57" name="Group 56">
            <a:extLst>
              <a:ext uri="{FF2B5EF4-FFF2-40B4-BE49-F238E27FC236}">
                <a16:creationId xmlns:a16="http://schemas.microsoft.com/office/drawing/2014/main" id="{46E140D4-0D04-4442-A5C2-24AC72B0EB98}"/>
              </a:ext>
            </a:extLst>
          </p:cNvPr>
          <p:cNvGrpSpPr/>
          <p:nvPr/>
        </p:nvGrpSpPr>
        <p:grpSpPr>
          <a:xfrm>
            <a:off x="5982928" y="63798"/>
            <a:ext cx="6120000" cy="6708805"/>
            <a:chOff x="5153578" y="0"/>
            <a:chExt cx="5811655" cy="6872264"/>
          </a:xfrm>
          <a:solidFill>
            <a:schemeClr val="bg1"/>
          </a:solidFill>
          <a:effectLst>
            <a:outerShdw blurRad="50800" dist="38100" dir="2700000" algn="tl" rotWithShape="0">
              <a:prstClr val="black">
                <a:alpha val="40000"/>
              </a:prstClr>
            </a:outerShdw>
          </a:effectLst>
        </p:grpSpPr>
        <p:sp>
          <p:nvSpPr>
            <p:cNvPr id="26" name="Rectangle 25">
              <a:extLst>
                <a:ext uri="{FF2B5EF4-FFF2-40B4-BE49-F238E27FC236}">
                  <a16:creationId xmlns:a16="http://schemas.microsoft.com/office/drawing/2014/main" id="{17B47E29-D587-DE4C-8C9B-6CC5B882526C}"/>
                </a:ext>
              </a:extLst>
            </p:cNvPr>
            <p:cNvSpPr/>
            <p:nvPr/>
          </p:nvSpPr>
          <p:spPr>
            <a:xfrm>
              <a:off x="10592508" y="290234"/>
              <a:ext cx="372725" cy="1265663"/>
            </a:xfrm>
            <a:prstGeom prst="rect">
              <a:avLst/>
            </a:prstGeom>
            <a:solidFill>
              <a:schemeClr val="accent5"/>
            </a:solidFill>
            <a:ln>
              <a:noFill/>
            </a:ln>
            <a:effectLst>
              <a:innerShdw blurRad="195242"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52">
              <a:extLst>
                <a:ext uri="{FF2B5EF4-FFF2-40B4-BE49-F238E27FC236}">
                  <a16:creationId xmlns:a16="http://schemas.microsoft.com/office/drawing/2014/main" id="{DA05ED7E-1D1A-554F-A35C-A53D3EDE9D21}"/>
                </a:ext>
              </a:extLst>
            </p:cNvPr>
            <p:cNvSpPr/>
            <p:nvPr/>
          </p:nvSpPr>
          <p:spPr>
            <a:xfrm>
              <a:off x="5153578" y="0"/>
              <a:ext cx="5801833" cy="6872264"/>
            </a:xfrm>
            <a:custGeom>
              <a:avLst/>
              <a:gdLst>
                <a:gd name="connsiteX0" fmla="*/ 0 w 5801833"/>
                <a:gd name="connsiteY0" fmla="*/ 0 h 6872264"/>
                <a:gd name="connsiteX1" fmla="*/ 5801833 w 5801833"/>
                <a:gd name="connsiteY1" fmla="*/ 0 h 6872264"/>
                <a:gd name="connsiteX2" fmla="*/ 5801833 w 5801833"/>
                <a:gd name="connsiteY2" fmla="*/ 298620 h 6872264"/>
                <a:gd name="connsiteX3" fmla="*/ 5738895 w 5801833"/>
                <a:gd name="connsiteY3" fmla="*/ 311327 h 6872264"/>
                <a:gd name="connsiteX4" fmla="*/ 5731421 w 5801833"/>
                <a:gd name="connsiteY4" fmla="*/ 316365 h 6872264"/>
                <a:gd name="connsiteX5" fmla="*/ 5715561 w 5801833"/>
                <a:gd name="connsiteY5" fmla="*/ 321289 h 6872264"/>
                <a:gd name="connsiteX6" fmla="*/ 5580194 w 5801833"/>
                <a:gd name="connsiteY6" fmla="*/ 525510 h 6872264"/>
                <a:gd name="connsiteX7" fmla="*/ 5580194 w 5801833"/>
                <a:gd name="connsiteY7" fmla="*/ 1347895 h 6872264"/>
                <a:gd name="connsiteX8" fmla="*/ 5801833 w 5801833"/>
                <a:gd name="connsiteY8" fmla="*/ 1569534 h 6872264"/>
                <a:gd name="connsiteX9" fmla="*/ 5801832 w 5801833"/>
                <a:gd name="connsiteY9" fmla="*/ 1569535 h 6872264"/>
                <a:gd name="connsiteX10" fmla="*/ 5801833 w 5801833"/>
                <a:gd name="connsiteY10" fmla="*/ 1569535 h 6872264"/>
                <a:gd name="connsiteX11" fmla="*/ 5801833 w 5801833"/>
                <a:gd name="connsiteY11" fmla="*/ 6872264 h 6872264"/>
                <a:gd name="connsiteX12" fmla="*/ 0 w 5801833"/>
                <a:gd name="connsiteY12" fmla="*/ 6872264 h 687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01833" h="6872264">
                  <a:moveTo>
                    <a:pt x="0" y="0"/>
                  </a:moveTo>
                  <a:lnTo>
                    <a:pt x="5801833" y="0"/>
                  </a:lnTo>
                  <a:lnTo>
                    <a:pt x="5801833" y="298620"/>
                  </a:lnTo>
                  <a:cubicBezTo>
                    <a:pt x="5779508" y="298620"/>
                    <a:pt x="5758239" y="303145"/>
                    <a:pt x="5738895" y="311327"/>
                  </a:cubicBezTo>
                  <a:lnTo>
                    <a:pt x="5731421" y="316365"/>
                  </a:lnTo>
                  <a:lnTo>
                    <a:pt x="5715561" y="321289"/>
                  </a:lnTo>
                  <a:cubicBezTo>
                    <a:pt x="5636011" y="354935"/>
                    <a:pt x="5580194" y="433704"/>
                    <a:pt x="5580194" y="525510"/>
                  </a:cubicBezTo>
                  <a:lnTo>
                    <a:pt x="5580194" y="1347895"/>
                  </a:lnTo>
                  <a:cubicBezTo>
                    <a:pt x="5580194" y="1470303"/>
                    <a:pt x="5679425" y="1569534"/>
                    <a:pt x="5801833" y="1569534"/>
                  </a:cubicBezTo>
                  <a:lnTo>
                    <a:pt x="5801832" y="1569535"/>
                  </a:lnTo>
                  <a:lnTo>
                    <a:pt x="5801833" y="1569535"/>
                  </a:lnTo>
                  <a:lnTo>
                    <a:pt x="5801833" y="6872264"/>
                  </a:lnTo>
                  <a:lnTo>
                    <a:pt x="0" y="687226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a:p>
          </p:txBody>
        </p:sp>
      </p:grpSp>
      <p:grpSp>
        <p:nvGrpSpPr>
          <p:cNvPr id="56" name="Group 55">
            <a:extLst>
              <a:ext uri="{FF2B5EF4-FFF2-40B4-BE49-F238E27FC236}">
                <a16:creationId xmlns:a16="http://schemas.microsoft.com/office/drawing/2014/main" id="{106C15E6-9451-FB46-8C6D-FE2B50D9F884}"/>
              </a:ext>
            </a:extLst>
          </p:cNvPr>
          <p:cNvGrpSpPr/>
          <p:nvPr/>
        </p:nvGrpSpPr>
        <p:grpSpPr>
          <a:xfrm>
            <a:off x="5982928" y="78062"/>
            <a:ext cx="5760000" cy="6694880"/>
            <a:chOff x="4772044" y="14264"/>
            <a:chExt cx="5803584" cy="6858000"/>
          </a:xfrm>
        </p:grpSpPr>
        <p:sp>
          <p:nvSpPr>
            <p:cNvPr id="27" name="Rectangle 26">
              <a:extLst>
                <a:ext uri="{FF2B5EF4-FFF2-40B4-BE49-F238E27FC236}">
                  <a16:creationId xmlns:a16="http://schemas.microsoft.com/office/drawing/2014/main" id="{4B974930-E767-B247-B189-65D7EF7ED6DE}"/>
                </a:ext>
              </a:extLst>
            </p:cNvPr>
            <p:cNvSpPr/>
            <p:nvPr/>
          </p:nvSpPr>
          <p:spPr>
            <a:xfrm>
              <a:off x="10202903" y="1781733"/>
              <a:ext cx="372725" cy="1265663"/>
            </a:xfrm>
            <a:prstGeom prst="rect">
              <a:avLst/>
            </a:prstGeom>
            <a:solidFill>
              <a:schemeClr val="accent1"/>
            </a:solidFill>
            <a:effectLst>
              <a:innerShdw blurRad="195242"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51">
              <a:extLst>
                <a:ext uri="{FF2B5EF4-FFF2-40B4-BE49-F238E27FC236}">
                  <a16:creationId xmlns:a16="http://schemas.microsoft.com/office/drawing/2014/main" id="{154179B1-1B89-A24D-BCC5-2E0C8223CDD9}"/>
                </a:ext>
              </a:extLst>
            </p:cNvPr>
            <p:cNvSpPr/>
            <p:nvPr/>
          </p:nvSpPr>
          <p:spPr>
            <a:xfrm>
              <a:off x="4772044" y="14264"/>
              <a:ext cx="5801833" cy="6858000"/>
            </a:xfrm>
            <a:custGeom>
              <a:avLst/>
              <a:gdLst>
                <a:gd name="connsiteX0" fmla="*/ 0 w 5801833"/>
                <a:gd name="connsiteY0" fmla="*/ 0 h 6858000"/>
                <a:gd name="connsiteX1" fmla="*/ 5801833 w 5801833"/>
                <a:gd name="connsiteY1" fmla="*/ 0 h 6858000"/>
                <a:gd name="connsiteX2" fmla="*/ 5801833 w 5801833"/>
                <a:gd name="connsiteY2" fmla="*/ 1767469 h 6858000"/>
                <a:gd name="connsiteX3" fmla="*/ 5580194 w 5801833"/>
                <a:gd name="connsiteY3" fmla="*/ 1989108 h 6858000"/>
                <a:gd name="connsiteX4" fmla="*/ 5580194 w 5801833"/>
                <a:gd name="connsiteY4" fmla="*/ 2811493 h 6858000"/>
                <a:gd name="connsiteX5" fmla="*/ 5715561 w 5801833"/>
                <a:gd name="connsiteY5" fmla="*/ 3015715 h 6858000"/>
                <a:gd name="connsiteX6" fmla="*/ 5723642 w 5801833"/>
                <a:gd name="connsiteY6" fmla="*/ 3018223 h 6858000"/>
                <a:gd name="connsiteX7" fmla="*/ 5738896 w 5801833"/>
                <a:gd name="connsiteY7" fmla="*/ 3027478 h 6858000"/>
                <a:gd name="connsiteX8" fmla="*/ 5801833 w 5801833"/>
                <a:gd name="connsiteY8" fmla="*/ 3040184 h 6858000"/>
                <a:gd name="connsiteX9" fmla="*/ 5801833 w 5801833"/>
                <a:gd name="connsiteY9" fmla="*/ 3040185 h 6858000"/>
                <a:gd name="connsiteX10" fmla="*/ 5801833 w 5801833"/>
                <a:gd name="connsiteY10" fmla="*/ 6858000 h 6858000"/>
                <a:gd name="connsiteX11" fmla="*/ 0 w 5801833"/>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01833" h="6858000">
                  <a:moveTo>
                    <a:pt x="0" y="0"/>
                  </a:moveTo>
                  <a:lnTo>
                    <a:pt x="5801833" y="0"/>
                  </a:lnTo>
                  <a:lnTo>
                    <a:pt x="5801833" y="1767469"/>
                  </a:lnTo>
                  <a:cubicBezTo>
                    <a:pt x="5679425" y="1767469"/>
                    <a:pt x="5580194" y="1866700"/>
                    <a:pt x="5580194" y="1989108"/>
                  </a:cubicBezTo>
                  <a:lnTo>
                    <a:pt x="5580194" y="2811493"/>
                  </a:lnTo>
                  <a:cubicBezTo>
                    <a:pt x="5580194" y="2903299"/>
                    <a:pt x="5636011" y="2982068"/>
                    <a:pt x="5715561" y="3015715"/>
                  </a:cubicBezTo>
                  <a:lnTo>
                    <a:pt x="5723642" y="3018223"/>
                  </a:lnTo>
                  <a:lnTo>
                    <a:pt x="5738896" y="3027478"/>
                  </a:lnTo>
                  <a:lnTo>
                    <a:pt x="5801833" y="3040184"/>
                  </a:lnTo>
                  <a:lnTo>
                    <a:pt x="5801833" y="3040185"/>
                  </a:lnTo>
                  <a:lnTo>
                    <a:pt x="5801833" y="6858000"/>
                  </a:lnTo>
                  <a:lnTo>
                    <a:pt x="0" y="685800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a:solidFill>
                  <a:schemeClr val="bg1"/>
                </a:solidFill>
              </a:endParaRPr>
            </a:p>
          </p:txBody>
        </p:sp>
      </p:grpSp>
      <p:grpSp>
        <p:nvGrpSpPr>
          <p:cNvPr id="55" name="Group 54">
            <a:extLst>
              <a:ext uri="{FF2B5EF4-FFF2-40B4-BE49-F238E27FC236}">
                <a16:creationId xmlns:a16="http://schemas.microsoft.com/office/drawing/2014/main" id="{2BAA318E-F7F6-9A4D-BDC9-1163762E20EA}"/>
              </a:ext>
            </a:extLst>
          </p:cNvPr>
          <p:cNvGrpSpPr/>
          <p:nvPr/>
        </p:nvGrpSpPr>
        <p:grpSpPr>
          <a:xfrm>
            <a:off x="5982928" y="78062"/>
            <a:ext cx="5400000" cy="6694880"/>
            <a:chOff x="4531306" y="-21699"/>
            <a:chExt cx="5801833" cy="6858000"/>
          </a:xfrm>
          <a:solidFill>
            <a:schemeClr val="bg1"/>
          </a:solidFill>
          <a:effectLst>
            <a:outerShdw blurRad="50800" dist="38100" dir="2700000" algn="tl" rotWithShape="0">
              <a:prstClr val="black">
                <a:alpha val="40000"/>
              </a:prstClr>
            </a:outerShdw>
          </a:effectLst>
        </p:grpSpPr>
        <p:sp>
          <p:nvSpPr>
            <p:cNvPr id="28" name="Rectangle 27">
              <a:extLst>
                <a:ext uri="{FF2B5EF4-FFF2-40B4-BE49-F238E27FC236}">
                  <a16:creationId xmlns:a16="http://schemas.microsoft.com/office/drawing/2014/main" id="{387A5E71-8B02-C349-B030-D0B05AD73F0D}"/>
                </a:ext>
              </a:extLst>
            </p:cNvPr>
            <p:cNvSpPr/>
            <p:nvPr/>
          </p:nvSpPr>
          <p:spPr>
            <a:xfrm>
              <a:off x="9960414" y="3416872"/>
              <a:ext cx="372725" cy="1265663"/>
            </a:xfrm>
            <a:prstGeom prst="rect">
              <a:avLst/>
            </a:prstGeom>
            <a:solidFill>
              <a:schemeClr val="accent3"/>
            </a:solidFill>
            <a:ln>
              <a:noFill/>
            </a:ln>
            <a:effectLst>
              <a:innerShdw blurRad="195242"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50">
              <a:extLst>
                <a:ext uri="{FF2B5EF4-FFF2-40B4-BE49-F238E27FC236}">
                  <a16:creationId xmlns:a16="http://schemas.microsoft.com/office/drawing/2014/main" id="{CB09536F-FEAB-054B-BF9E-0848F6DC39F5}"/>
                </a:ext>
              </a:extLst>
            </p:cNvPr>
            <p:cNvSpPr/>
            <p:nvPr/>
          </p:nvSpPr>
          <p:spPr>
            <a:xfrm>
              <a:off x="4531306" y="-21699"/>
              <a:ext cx="5801833" cy="6858000"/>
            </a:xfrm>
            <a:custGeom>
              <a:avLst/>
              <a:gdLst>
                <a:gd name="connsiteX0" fmla="*/ 0 w 5801833"/>
                <a:gd name="connsiteY0" fmla="*/ 0 h 6858000"/>
                <a:gd name="connsiteX1" fmla="*/ 5801833 w 5801833"/>
                <a:gd name="connsiteY1" fmla="*/ 0 h 6858000"/>
                <a:gd name="connsiteX2" fmla="*/ 5801833 w 5801833"/>
                <a:gd name="connsiteY2" fmla="*/ 3429000 h 6858000"/>
                <a:gd name="connsiteX3" fmla="*/ 5738895 w 5801833"/>
                <a:gd name="connsiteY3" fmla="*/ 3441707 h 6858000"/>
                <a:gd name="connsiteX4" fmla="*/ 5724591 w 5801833"/>
                <a:gd name="connsiteY4" fmla="*/ 3451351 h 6858000"/>
                <a:gd name="connsiteX5" fmla="*/ 5715561 w 5801833"/>
                <a:gd name="connsiteY5" fmla="*/ 3454154 h 6858000"/>
                <a:gd name="connsiteX6" fmla="*/ 5580194 w 5801833"/>
                <a:gd name="connsiteY6" fmla="*/ 3658375 h 6858000"/>
                <a:gd name="connsiteX7" fmla="*/ 5580194 w 5801833"/>
                <a:gd name="connsiteY7" fmla="*/ 4480760 h 6858000"/>
                <a:gd name="connsiteX8" fmla="*/ 5801833 w 5801833"/>
                <a:gd name="connsiteY8" fmla="*/ 4702399 h 6858000"/>
                <a:gd name="connsiteX9" fmla="*/ 5801832 w 5801833"/>
                <a:gd name="connsiteY9" fmla="*/ 4702400 h 6858000"/>
                <a:gd name="connsiteX10" fmla="*/ 5801833 w 5801833"/>
                <a:gd name="connsiteY10" fmla="*/ 4702400 h 6858000"/>
                <a:gd name="connsiteX11" fmla="*/ 5801833 w 5801833"/>
                <a:gd name="connsiteY11" fmla="*/ 6858000 h 6858000"/>
                <a:gd name="connsiteX12" fmla="*/ 0 w 5801833"/>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01833" h="6858000">
                  <a:moveTo>
                    <a:pt x="0" y="0"/>
                  </a:moveTo>
                  <a:lnTo>
                    <a:pt x="5801833" y="0"/>
                  </a:lnTo>
                  <a:lnTo>
                    <a:pt x="5801833" y="3429000"/>
                  </a:lnTo>
                  <a:cubicBezTo>
                    <a:pt x="5779508" y="3429000"/>
                    <a:pt x="5758239" y="3433525"/>
                    <a:pt x="5738895" y="3441707"/>
                  </a:cubicBezTo>
                  <a:lnTo>
                    <a:pt x="5724591" y="3451351"/>
                  </a:lnTo>
                  <a:lnTo>
                    <a:pt x="5715561" y="3454154"/>
                  </a:lnTo>
                  <a:cubicBezTo>
                    <a:pt x="5636011" y="3487800"/>
                    <a:pt x="5580194" y="3566569"/>
                    <a:pt x="5580194" y="3658375"/>
                  </a:cubicBezTo>
                  <a:lnTo>
                    <a:pt x="5580194" y="4480760"/>
                  </a:lnTo>
                  <a:cubicBezTo>
                    <a:pt x="5580194" y="4603168"/>
                    <a:pt x="5679425" y="4702399"/>
                    <a:pt x="5801833" y="4702399"/>
                  </a:cubicBezTo>
                  <a:lnTo>
                    <a:pt x="5801832" y="4702400"/>
                  </a:lnTo>
                  <a:lnTo>
                    <a:pt x="5801833" y="4702400"/>
                  </a:lnTo>
                  <a:lnTo>
                    <a:pt x="5801833" y="6858000"/>
                  </a:lnTo>
                  <a:lnTo>
                    <a:pt x="0" y="6858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a:solidFill>
                  <a:schemeClr val="bg1"/>
                </a:solidFill>
              </a:endParaRPr>
            </a:p>
          </p:txBody>
        </p:sp>
      </p:grpSp>
      <p:grpSp>
        <p:nvGrpSpPr>
          <p:cNvPr id="54" name="Group 53">
            <a:extLst>
              <a:ext uri="{FF2B5EF4-FFF2-40B4-BE49-F238E27FC236}">
                <a16:creationId xmlns:a16="http://schemas.microsoft.com/office/drawing/2014/main" id="{39FAAEF3-1238-4C41-9996-9B587B60B442}"/>
              </a:ext>
            </a:extLst>
          </p:cNvPr>
          <p:cNvGrpSpPr/>
          <p:nvPr/>
        </p:nvGrpSpPr>
        <p:grpSpPr>
          <a:xfrm flipH="1">
            <a:off x="804108" y="87405"/>
            <a:ext cx="5049315" cy="6694880"/>
            <a:chOff x="4114440" y="11151"/>
            <a:chExt cx="5049315" cy="6858000"/>
          </a:xfrm>
          <a:solidFill>
            <a:schemeClr val="bg1"/>
          </a:solidFill>
          <a:effectLst>
            <a:outerShdw blurRad="50800" dist="38100" dir="8100000" algn="tr" rotWithShape="0">
              <a:prstClr val="black">
                <a:alpha val="40000"/>
              </a:prstClr>
            </a:outerShdw>
          </a:effectLst>
        </p:grpSpPr>
        <p:sp>
          <p:nvSpPr>
            <p:cNvPr id="29" name="Rectangle 28">
              <a:extLst>
                <a:ext uri="{FF2B5EF4-FFF2-40B4-BE49-F238E27FC236}">
                  <a16:creationId xmlns:a16="http://schemas.microsoft.com/office/drawing/2014/main" id="{FA00B32D-049D-7B41-AF85-04135505DF6B}"/>
                </a:ext>
              </a:extLst>
            </p:cNvPr>
            <p:cNvSpPr/>
            <p:nvPr/>
          </p:nvSpPr>
          <p:spPr>
            <a:xfrm>
              <a:off x="8791030" y="4857912"/>
              <a:ext cx="372725" cy="1341864"/>
            </a:xfrm>
            <a:prstGeom prst="rect">
              <a:avLst/>
            </a:prstGeom>
            <a:solidFill>
              <a:schemeClr val="accent6"/>
            </a:solidFill>
            <a:ln>
              <a:noFill/>
            </a:ln>
            <a:effectLst>
              <a:innerShdw blurRad="195242"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Freeform 49">
              <a:extLst>
                <a:ext uri="{FF2B5EF4-FFF2-40B4-BE49-F238E27FC236}">
                  <a16:creationId xmlns:a16="http://schemas.microsoft.com/office/drawing/2014/main" id="{B787BDEB-646B-6B4E-A5C8-313FC75A8790}"/>
                </a:ext>
              </a:extLst>
            </p:cNvPr>
            <p:cNvSpPr/>
            <p:nvPr/>
          </p:nvSpPr>
          <p:spPr>
            <a:xfrm>
              <a:off x="4114440" y="11151"/>
              <a:ext cx="5040000" cy="6858000"/>
            </a:xfrm>
            <a:custGeom>
              <a:avLst/>
              <a:gdLst>
                <a:gd name="connsiteX0" fmla="*/ 0 w 5801833"/>
                <a:gd name="connsiteY0" fmla="*/ 0 h 6858000"/>
                <a:gd name="connsiteX1" fmla="*/ 5801833 w 5801833"/>
                <a:gd name="connsiteY1" fmla="*/ 0 h 6858000"/>
                <a:gd name="connsiteX2" fmla="*/ 5801833 w 5801833"/>
                <a:gd name="connsiteY2" fmla="*/ 4847063 h 6858000"/>
                <a:gd name="connsiteX3" fmla="*/ 5738895 w 5801833"/>
                <a:gd name="connsiteY3" fmla="*/ 4859770 h 6858000"/>
                <a:gd name="connsiteX4" fmla="*/ 5727173 w 5801833"/>
                <a:gd name="connsiteY4" fmla="*/ 4867673 h 6858000"/>
                <a:gd name="connsiteX5" fmla="*/ 5711562 w 5801833"/>
                <a:gd name="connsiteY5" fmla="*/ 4872519 h 6858000"/>
                <a:gd name="connsiteX6" fmla="*/ 5576195 w 5801833"/>
                <a:gd name="connsiteY6" fmla="*/ 5076740 h 6858000"/>
                <a:gd name="connsiteX7" fmla="*/ 5576195 w 5801833"/>
                <a:gd name="connsiteY7" fmla="*/ 5899125 h 6858000"/>
                <a:gd name="connsiteX8" fmla="*/ 5797834 w 5801833"/>
                <a:gd name="connsiteY8" fmla="*/ 6120764 h 6858000"/>
                <a:gd name="connsiteX9" fmla="*/ 5797833 w 5801833"/>
                <a:gd name="connsiteY9" fmla="*/ 6120765 h 6858000"/>
                <a:gd name="connsiteX10" fmla="*/ 5801833 w 5801833"/>
                <a:gd name="connsiteY10" fmla="*/ 6120362 h 6858000"/>
                <a:gd name="connsiteX11" fmla="*/ 5801833 w 5801833"/>
                <a:gd name="connsiteY11" fmla="*/ 6858000 h 6858000"/>
                <a:gd name="connsiteX12" fmla="*/ 0 w 5801833"/>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01833" h="6858000">
                  <a:moveTo>
                    <a:pt x="0" y="0"/>
                  </a:moveTo>
                  <a:lnTo>
                    <a:pt x="5801833" y="0"/>
                  </a:lnTo>
                  <a:lnTo>
                    <a:pt x="5801833" y="4847063"/>
                  </a:lnTo>
                  <a:cubicBezTo>
                    <a:pt x="5779508" y="4847063"/>
                    <a:pt x="5758239" y="4851588"/>
                    <a:pt x="5738895" y="4859770"/>
                  </a:cubicBezTo>
                  <a:lnTo>
                    <a:pt x="5727173" y="4867673"/>
                  </a:lnTo>
                  <a:lnTo>
                    <a:pt x="5711562" y="4872519"/>
                  </a:lnTo>
                  <a:cubicBezTo>
                    <a:pt x="5632012" y="4906165"/>
                    <a:pt x="5576195" y="4984934"/>
                    <a:pt x="5576195" y="5076740"/>
                  </a:cubicBezTo>
                  <a:lnTo>
                    <a:pt x="5576195" y="5899125"/>
                  </a:lnTo>
                  <a:cubicBezTo>
                    <a:pt x="5576195" y="6021533"/>
                    <a:pt x="5675426" y="6120764"/>
                    <a:pt x="5797834" y="6120764"/>
                  </a:cubicBezTo>
                  <a:lnTo>
                    <a:pt x="5797833" y="6120765"/>
                  </a:lnTo>
                  <a:lnTo>
                    <a:pt x="5801833" y="6120362"/>
                  </a:lnTo>
                  <a:lnTo>
                    <a:pt x="5801833" y="6858000"/>
                  </a:lnTo>
                  <a:lnTo>
                    <a:pt x="0" y="6858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a:solidFill>
                  <a:schemeClr val="bg1"/>
                </a:solidFill>
              </a:endParaRPr>
            </a:p>
          </p:txBody>
        </p:sp>
      </p:grpSp>
      <p:sp>
        <p:nvSpPr>
          <p:cNvPr id="8" name="TextBox 7">
            <a:extLst>
              <a:ext uri="{FF2B5EF4-FFF2-40B4-BE49-F238E27FC236}">
                <a16:creationId xmlns:a16="http://schemas.microsoft.com/office/drawing/2014/main" id="{429FD1F1-F326-E841-9FD4-43C2ACD337B5}"/>
              </a:ext>
            </a:extLst>
          </p:cNvPr>
          <p:cNvSpPr txBox="1"/>
          <p:nvPr/>
        </p:nvSpPr>
        <p:spPr>
          <a:xfrm>
            <a:off x="10788089" y="5621348"/>
            <a:ext cx="326187" cy="369332"/>
          </a:xfrm>
          <a:prstGeom prst="rect">
            <a:avLst/>
          </a:prstGeom>
          <a:noFill/>
        </p:spPr>
        <p:txBody>
          <a:bodyPr wrap="square" rtlCol="0">
            <a:spAutoFit/>
          </a:bodyPr>
          <a:lstStyle/>
          <a:p>
            <a:pPr algn="l"/>
            <a:r>
              <a:rPr lang="en-GB" dirty="0">
                <a:solidFill>
                  <a:schemeClr val="bg1"/>
                </a:solidFill>
              </a:rPr>
              <a:t>1</a:t>
            </a:r>
          </a:p>
        </p:txBody>
      </p:sp>
      <p:sp>
        <p:nvSpPr>
          <p:cNvPr id="58" name="TextBox 57">
            <a:extLst>
              <a:ext uri="{FF2B5EF4-FFF2-40B4-BE49-F238E27FC236}">
                <a16:creationId xmlns:a16="http://schemas.microsoft.com/office/drawing/2014/main" id="{AC822671-991F-3C4E-B8C0-44064DB83C7E}"/>
              </a:ext>
            </a:extLst>
          </p:cNvPr>
          <p:cNvSpPr txBox="1"/>
          <p:nvPr/>
        </p:nvSpPr>
        <p:spPr>
          <a:xfrm>
            <a:off x="11138302" y="4235764"/>
            <a:ext cx="326187" cy="369332"/>
          </a:xfrm>
          <a:prstGeom prst="rect">
            <a:avLst/>
          </a:prstGeom>
          <a:noFill/>
        </p:spPr>
        <p:txBody>
          <a:bodyPr wrap="square" rtlCol="0">
            <a:spAutoFit/>
          </a:bodyPr>
          <a:lstStyle/>
          <a:p>
            <a:pPr algn="l"/>
            <a:r>
              <a:rPr lang="en-GB" dirty="0">
                <a:solidFill>
                  <a:schemeClr val="bg1"/>
                </a:solidFill>
              </a:rPr>
              <a:t>2</a:t>
            </a:r>
          </a:p>
        </p:txBody>
      </p:sp>
      <p:sp>
        <p:nvSpPr>
          <p:cNvPr id="59" name="TextBox 58">
            <a:extLst>
              <a:ext uri="{FF2B5EF4-FFF2-40B4-BE49-F238E27FC236}">
                <a16:creationId xmlns:a16="http://schemas.microsoft.com/office/drawing/2014/main" id="{F1433815-B0E3-2E46-9369-D8816B2E61FF}"/>
              </a:ext>
            </a:extLst>
          </p:cNvPr>
          <p:cNvSpPr txBox="1"/>
          <p:nvPr/>
        </p:nvSpPr>
        <p:spPr>
          <a:xfrm>
            <a:off x="11488605" y="2516834"/>
            <a:ext cx="326187" cy="369332"/>
          </a:xfrm>
          <a:prstGeom prst="rect">
            <a:avLst/>
          </a:prstGeom>
          <a:noFill/>
        </p:spPr>
        <p:txBody>
          <a:bodyPr wrap="square" rtlCol="0">
            <a:spAutoFit/>
          </a:bodyPr>
          <a:lstStyle/>
          <a:p>
            <a:pPr algn="l"/>
            <a:r>
              <a:rPr lang="en-GB" dirty="0">
                <a:solidFill>
                  <a:schemeClr val="bg1"/>
                </a:solidFill>
              </a:rPr>
              <a:t>3</a:t>
            </a:r>
          </a:p>
        </p:txBody>
      </p:sp>
      <p:sp>
        <p:nvSpPr>
          <p:cNvPr id="60" name="TextBox 59">
            <a:extLst>
              <a:ext uri="{FF2B5EF4-FFF2-40B4-BE49-F238E27FC236}">
                <a16:creationId xmlns:a16="http://schemas.microsoft.com/office/drawing/2014/main" id="{3042642C-7097-6A49-B6BB-65647A66D6E8}"/>
              </a:ext>
            </a:extLst>
          </p:cNvPr>
          <p:cNvSpPr txBox="1"/>
          <p:nvPr/>
        </p:nvSpPr>
        <p:spPr>
          <a:xfrm>
            <a:off x="11858343" y="1114817"/>
            <a:ext cx="326187" cy="369332"/>
          </a:xfrm>
          <a:prstGeom prst="rect">
            <a:avLst/>
          </a:prstGeom>
          <a:noFill/>
        </p:spPr>
        <p:txBody>
          <a:bodyPr wrap="square" rtlCol="0">
            <a:spAutoFit/>
          </a:bodyPr>
          <a:lstStyle/>
          <a:p>
            <a:pPr algn="l"/>
            <a:r>
              <a:rPr lang="en-GB" dirty="0">
                <a:solidFill>
                  <a:schemeClr val="bg1"/>
                </a:solidFill>
              </a:rPr>
              <a:t>4</a:t>
            </a:r>
          </a:p>
        </p:txBody>
      </p:sp>
      <p:sp>
        <p:nvSpPr>
          <p:cNvPr id="21" name="Trapezium 20">
            <a:extLst>
              <a:ext uri="{FF2B5EF4-FFF2-40B4-BE49-F238E27FC236}">
                <a16:creationId xmlns:a16="http://schemas.microsoft.com/office/drawing/2014/main" id="{D83677CE-377A-7240-9C7B-04A0217A492E}"/>
              </a:ext>
            </a:extLst>
          </p:cNvPr>
          <p:cNvSpPr/>
          <p:nvPr/>
        </p:nvSpPr>
        <p:spPr>
          <a:xfrm rot="10025445">
            <a:off x="7570856" y="3712427"/>
            <a:ext cx="2485506" cy="668675"/>
          </a:xfrm>
          <a:prstGeom prst="trapezoid">
            <a:avLst>
              <a:gd name="adj" fmla="val 42139"/>
            </a:avLst>
          </a:prstGeom>
          <a:solidFill>
            <a:srgbClr val="618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2" name="Trapezium 21">
            <a:extLst>
              <a:ext uri="{FF2B5EF4-FFF2-40B4-BE49-F238E27FC236}">
                <a16:creationId xmlns:a16="http://schemas.microsoft.com/office/drawing/2014/main" id="{84920B34-BF37-E94D-8C4C-0B2C60ABC867}"/>
              </a:ext>
            </a:extLst>
          </p:cNvPr>
          <p:cNvSpPr/>
          <p:nvPr/>
        </p:nvSpPr>
        <p:spPr>
          <a:xfrm rot="20792350">
            <a:off x="7999492" y="3787137"/>
            <a:ext cx="1665000" cy="578928"/>
          </a:xfrm>
          <a:prstGeom prst="trapezoid">
            <a:avLst>
              <a:gd name="adj" fmla="val 32763"/>
            </a:avLst>
          </a:prstGeom>
          <a:solidFill>
            <a:srgbClr val="84BC2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3" name="Triangle 22">
            <a:extLst>
              <a:ext uri="{FF2B5EF4-FFF2-40B4-BE49-F238E27FC236}">
                <a16:creationId xmlns:a16="http://schemas.microsoft.com/office/drawing/2014/main" id="{7A3A9081-E816-134F-AE8A-AA72D728D2C9}"/>
              </a:ext>
            </a:extLst>
          </p:cNvPr>
          <p:cNvSpPr/>
          <p:nvPr/>
        </p:nvSpPr>
        <p:spPr>
          <a:xfrm rot="10017073">
            <a:off x="8271202" y="3790483"/>
            <a:ext cx="1314419" cy="1174867"/>
          </a:xfrm>
          <a:prstGeom prst="triangle">
            <a:avLst>
              <a:gd name="adj" fmla="val 78780"/>
            </a:avLst>
          </a:prstGeom>
          <a:solidFill>
            <a:srgbClr val="B4FF2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4" name="Oval 23">
            <a:extLst>
              <a:ext uri="{FF2B5EF4-FFF2-40B4-BE49-F238E27FC236}">
                <a16:creationId xmlns:a16="http://schemas.microsoft.com/office/drawing/2014/main" id="{4918B567-A91E-714D-9135-5A38D1892C2A}"/>
              </a:ext>
            </a:extLst>
          </p:cNvPr>
          <p:cNvSpPr/>
          <p:nvPr/>
        </p:nvSpPr>
        <p:spPr>
          <a:xfrm>
            <a:off x="7167576" y="5530205"/>
            <a:ext cx="2951304" cy="460475"/>
          </a:xfrm>
          <a:prstGeom prst="ellipse">
            <a:avLst/>
          </a:prstGeom>
          <a:solidFill>
            <a:schemeClr val="tx1">
              <a:alpha val="34989"/>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5" name="Manual Input 60">
            <a:extLst>
              <a:ext uri="{FF2B5EF4-FFF2-40B4-BE49-F238E27FC236}">
                <a16:creationId xmlns:a16="http://schemas.microsoft.com/office/drawing/2014/main" id="{EAABC808-FFFC-A040-B29E-550538806117}"/>
              </a:ext>
            </a:extLst>
          </p:cNvPr>
          <p:cNvSpPr/>
          <p:nvPr/>
        </p:nvSpPr>
        <p:spPr>
          <a:xfrm rot="10800000">
            <a:off x="7237053" y="1371698"/>
            <a:ext cx="2951303" cy="274194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85 w 10000"/>
              <a:gd name="connsiteY0" fmla="*/ 2569 h 10000"/>
              <a:gd name="connsiteX1" fmla="*/ 10000 w 10000"/>
              <a:gd name="connsiteY1" fmla="*/ 0 h 10000"/>
              <a:gd name="connsiteX2" fmla="*/ 10000 w 10000"/>
              <a:gd name="connsiteY2" fmla="*/ 10000 h 10000"/>
              <a:gd name="connsiteX3" fmla="*/ 0 w 10000"/>
              <a:gd name="connsiteY3" fmla="*/ 10000 h 10000"/>
              <a:gd name="connsiteX4" fmla="*/ 85 w 10000"/>
              <a:gd name="connsiteY4" fmla="*/ 256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85" y="2569"/>
                </a:moveTo>
                <a:lnTo>
                  <a:pt x="10000" y="0"/>
                </a:lnTo>
                <a:lnTo>
                  <a:pt x="10000" y="10000"/>
                </a:lnTo>
                <a:lnTo>
                  <a:pt x="0" y="10000"/>
                </a:lnTo>
                <a:cubicBezTo>
                  <a:pt x="28" y="7523"/>
                  <a:pt x="57" y="5046"/>
                  <a:pt x="85" y="2569"/>
                </a:cubicBezTo>
                <a:close/>
              </a:path>
            </a:pathLst>
          </a:custGeom>
          <a:solidFill>
            <a:srgbClr val="84BC2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30" name="TextBox 29">
            <a:extLst>
              <a:ext uri="{FF2B5EF4-FFF2-40B4-BE49-F238E27FC236}">
                <a16:creationId xmlns:a16="http://schemas.microsoft.com/office/drawing/2014/main" id="{60B380B4-4103-6B4F-A591-273480B12FCA}"/>
              </a:ext>
            </a:extLst>
          </p:cNvPr>
          <p:cNvSpPr txBox="1"/>
          <p:nvPr/>
        </p:nvSpPr>
        <p:spPr>
          <a:xfrm>
            <a:off x="7507305" y="1654073"/>
            <a:ext cx="2410798" cy="1077218"/>
          </a:xfrm>
          <a:prstGeom prst="rect">
            <a:avLst/>
          </a:prstGeom>
          <a:noFill/>
        </p:spPr>
        <p:txBody>
          <a:bodyPr wrap="square" rtlCol="0">
            <a:spAutoFit/>
          </a:bodyPr>
          <a:lstStyle/>
          <a:p>
            <a:pPr algn="ctr"/>
            <a:r>
              <a:rPr lang="en-SE" sz="3200" dirty="0">
                <a:solidFill>
                  <a:schemeClr val="bg1"/>
                </a:solidFill>
              </a:rPr>
              <a:t>S</a:t>
            </a:r>
            <a:r>
              <a:rPr lang="en-SE" sz="2800" dirty="0">
                <a:solidFill>
                  <a:schemeClr val="bg1"/>
                </a:solidFill>
              </a:rPr>
              <a:t>CIENCE </a:t>
            </a:r>
            <a:r>
              <a:rPr lang="en-SE" sz="3200" dirty="0">
                <a:solidFill>
                  <a:schemeClr val="bg1"/>
                </a:solidFill>
              </a:rPr>
              <a:t>F</a:t>
            </a:r>
            <a:r>
              <a:rPr lang="en-SE" sz="2800" dirty="0">
                <a:solidFill>
                  <a:schemeClr val="bg1"/>
                </a:solidFill>
              </a:rPr>
              <a:t>OCUS</a:t>
            </a:r>
          </a:p>
        </p:txBody>
      </p:sp>
      <p:pic>
        <p:nvPicPr>
          <p:cNvPr id="31" name="Graphic 30" descr="Research">
            <a:extLst>
              <a:ext uri="{FF2B5EF4-FFF2-40B4-BE49-F238E27FC236}">
                <a16:creationId xmlns:a16="http://schemas.microsoft.com/office/drawing/2014/main" id="{079B0B77-89E5-8749-B8A8-AA138AC435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8704" y="2929567"/>
            <a:ext cx="648000" cy="648000"/>
          </a:xfrm>
          <a:prstGeom prst="rect">
            <a:avLst/>
          </a:prstGeom>
          <a:effectLst/>
        </p:spPr>
      </p:pic>
    </p:spTree>
    <p:extLst>
      <p:ext uri="{BB962C8B-B14F-4D97-AF65-F5344CB8AC3E}">
        <p14:creationId xmlns:p14="http://schemas.microsoft.com/office/powerpoint/2010/main" val="3645358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D342BD-377A-1444-91F0-757044EA8936}"/>
              </a:ext>
            </a:extLst>
          </p:cNvPr>
          <p:cNvSpPr txBox="1"/>
          <p:nvPr/>
        </p:nvSpPr>
        <p:spPr>
          <a:xfrm>
            <a:off x="7521567" y="5650478"/>
            <a:ext cx="2714625" cy="1169551"/>
          </a:xfrm>
          <a:prstGeom prst="rect">
            <a:avLst/>
          </a:prstGeom>
          <a:noFill/>
        </p:spPr>
        <p:txBody>
          <a:bodyPr wrap="square" rtlCol="0">
            <a:spAutoFit/>
          </a:bodyPr>
          <a:lstStyle/>
          <a:p>
            <a:r>
              <a:rPr lang="en-SE" sz="1400" dirty="0">
                <a:solidFill>
                  <a:schemeClr val="accent1"/>
                </a:solidFill>
              </a:rPr>
              <a:t>Aerospace engineering</a:t>
            </a:r>
          </a:p>
          <a:p>
            <a:r>
              <a:rPr lang="en-SE" sz="1400" dirty="0">
                <a:solidFill>
                  <a:schemeClr val="accent1"/>
                </a:solidFill>
              </a:rPr>
              <a:t>Chemical engineering</a:t>
            </a:r>
          </a:p>
          <a:p>
            <a:r>
              <a:rPr lang="en-SE" sz="1400" dirty="0">
                <a:solidFill>
                  <a:schemeClr val="accent1"/>
                </a:solidFill>
              </a:rPr>
              <a:t>Manufacturing</a:t>
            </a:r>
          </a:p>
          <a:p>
            <a:r>
              <a:rPr lang="en-SE" sz="1400" dirty="0">
                <a:solidFill>
                  <a:schemeClr val="accent1"/>
                </a:solidFill>
              </a:rPr>
              <a:t>Materials engineering</a:t>
            </a:r>
          </a:p>
          <a:p>
            <a:r>
              <a:rPr lang="en-SE" sz="1400" dirty="0">
                <a:solidFill>
                  <a:schemeClr val="accent1"/>
                </a:solidFill>
              </a:rPr>
              <a:t>Mechanical engineering</a:t>
            </a:r>
          </a:p>
        </p:txBody>
      </p:sp>
      <p:grpSp>
        <p:nvGrpSpPr>
          <p:cNvPr id="27" name="Group 26">
            <a:extLst>
              <a:ext uri="{FF2B5EF4-FFF2-40B4-BE49-F238E27FC236}">
                <a16:creationId xmlns:a16="http://schemas.microsoft.com/office/drawing/2014/main" id="{66E9434C-80F1-FA4B-A269-B70D275A867F}"/>
              </a:ext>
            </a:extLst>
          </p:cNvPr>
          <p:cNvGrpSpPr/>
          <p:nvPr/>
        </p:nvGrpSpPr>
        <p:grpSpPr>
          <a:xfrm>
            <a:off x="5594078" y="8626"/>
            <a:ext cx="1790686" cy="1371343"/>
            <a:chOff x="5200657" y="8626"/>
            <a:chExt cx="1790686" cy="1371343"/>
          </a:xfrm>
        </p:grpSpPr>
        <p:grpSp>
          <p:nvGrpSpPr>
            <p:cNvPr id="43" name="Group 42">
              <a:extLst>
                <a:ext uri="{FF2B5EF4-FFF2-40B4-BE49-F238E27FC236}">
                  <a16:creationId xmlns:a16="http://schemas.microsoft.com/office/drawing/2014/main" id="{84F3F923-A517-6548-8F25-266FB244F5AE}"/>
                </a:ext>
              </a:extLst>
            </p:cNvPr>
            <p:cNvGrpSpPr/>
            <p:nvPr/>
          </p:nvGrpSpPr>
          <p:grpSpPr>
            <a:xfrm>
              <a:off x="5200657" y="8626"/>
              <a:ext cx="1790686" cy="1371343"/>
              <a:chOff x="4257675" y="4607369"/>
              <a:chExt cx="2667001" cy="2042442"/>
            </a:xfrm>
          </p:grpSpPr>
          <p:sp>
            <p:nvSpPr>
              <p:cNvPr id="44" name="Parallelogram 43">
                <a:extLst>
                  <a:ext uri="{FF2B5EF4-FFF2-40B4-BE49-F238E27FC236}">
                    <a16:creationId xmlns:a16="http://schemas.microsoft.com/office/drawing/2014/main" id="{7EFE68D6-1760-E344-BF62-2ACAC7490994}"/>
                  </a:ext>
                </a:extLst>
              </p:cNvPr>
              <p:cNvSpPr/>
              <p:nvPr/>
            </p:nvSpPr>
            <p:spPr>
              <a:xfrm>
                <a:off x="4257675" y="5629275"/>
                <a:ext cx="1600200" cy="1020536"/>
              </a:xfrm>
              <a:prstGeom prst="parallelogram">
                <a:avLst>
                  <a:gd name="adj" fmla="val 51600"/>
                </a:avLst>
              </a:prstGeom>
              <a:solidFill>
                <a:srgbClr val="096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45" name="Parallelogram 44">
                <a:extLst>
                  <a:ext uri="{FF2B5EF4-FFF2-40B4-BE49-F238E27FC236}">
                    <a16:creationId xmlns:a16="http://schemas.microsoft.com/office/drawing/2014/main" id="{A7C39536-D800-6446-808C-33816B2E5188}"/>
                  </a:ext>
                </a:extLst>
              </p:cNvPr>
              <p:cNvSpPr/>
              <p:nvPr/>
            </p:nvSpPr>
            <p:spPr>
              <a:xfrm>
                <a:off x="5324476" y="5629275"/>
                <a:ext cx="1600200" cy="1020536"/>
              </a:xfrm>
              <a:prstGeom prst="parallelogram">
                <a:avLst>
                  <a:gd name="adj" fmla="val 516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47" name="Parallelogram 46">
                <a:extLst>
                  <a:ext uri="{FF2B5EF4-FFF2-40B4-BE49-F238E27FC236}">
                    <a16:creationId xmlns:a16="http://schemas.microsoft.com/office/drawing/2014/main" id="{8AADE144-1B1F-DB48-9E5F-7145ACB37A10}"/>
                  </a:ext>
                </a:extLst>
              </p:cNvPr>
              <p:cNvSpPr/>
              <p:nvPr/>
            </p:nvSpPr>
            <p:spPr>
              <a:xfrm flipH="1">
                <a:off x="4257676" y="4608739"/>
                <a:ext cx="1600200" cy="1020536"/>
              </a:xfrm>
              <a:prstGeom prst="parallelogram">
                <a:avLst>
                  <a:gd name="adj" fmla="val 516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48" name="Parallelogram 47">
                <a:extLst>
                  <a:ext uri="{FF2B5EF4-FFF2-40B4-BE49-F238E27FC236}">
                    <a16:creationId xmlns:a16="http://schemas.microsoft.com/office/drawing/2014/main" id="{45FFFAFE-FA6C-A745-B97B-76C8A02DFFA8}"/>
                  </a:ext>
                </a:extLst>
              </p:cNvPr>
              <p:cNvSpPr/>
              <p:nvPr/>
            </p:nvSpPr>
            <p:spPr>
              <a:xfrm flipH="1">
                <a:off x="5324476" y="4607369"/>
                <a:ext cx="1600200" cy="1020536"/>
              </a:xfrm>
              <a:prstGeom prst="parallelogram">
                <a:avLst>
                  <a:gd name="adj" fmla="val 51600"/>
                </a:avLst>
              </a:prstGeom>
              <a:solidFill>
                <a:srgbClr val="096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sp>
          <p:nvSpPr>
            <p:cNvPr id="97" name="Chevron 96">
              <a:extLst>
                <a:ext uri="{FF2B5EF4-FFF2-40B4-BE49-F238E27FC236}">
                  <a16:creationId xmlns:a16="http://schemas.microsoft.com/office/drawing/2014/main" id="{65E09084-2740-6747-8684-B2CB8DAA3BD3}"/>
                </a:ext>
              </a:extLst>
            </p:cNvPr>
            <p:cNvSpPr/>
            <p:nvPr/>
          </p:nvSpPr>
          <p:spPr>
            <a:xfrm>
              <a:off x="6305607" y="430404"/>
              <a:ext cx="531622" cy="571669"/>
            </a:xfrm>
            <a:prstGeom prst="chevron">
              <a:avLst>
                <a:gd name="adj" fmla="val 63611"/>
              </a:avLst>
            </a:prstGeom>
            <a:noFill/>
            <a:ln w="12700">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grpSp>
      <p:grpSp>
        <p:nvGrpSpPr>
          <p:cNvPr id="26" name="Group 25">
            <a:extLst>
              <a:ext uri="{FF2B5EF4-FFF2-40B4-BE49-F238E27FC236}">
                <a16:creationId xmlns:a16="http://schemas.microsoft.com/office/drawing/2014/main" id="{49E08233-2BD4-8B47-8AC7-D01DD546BEE6}"/>
              </a:ext>
            </a:extLst>
          </p:cNvPr>
          <p:cNvGrpSpPr/>
          <p:nvPr/>
        </p:nvGrpSpPr>
        <p:grpSpPr>
          <a:xfrm>
            <a:off x="5594078" y="1106482"/>
            <a:ext cx="1790686" cy="1636157"/>
            <a:chOff x="5200657" y="1106482"/>
            <a:chExt cx="1790686" cy="1636157"/>
          </a:xfrm>
        </p:grpSpPr>
        <p:grpSp>
          <p:nvGrpSpPr>
            <p:cNvPr id="49" name="Group 48">
              <a:extLst>
                <a:ext uri="{FF2B5EF4-FFF2-40B4-BE49-F238E27FC236}">
                  <a16:creationId xmlns:a16="http://schemas.microsoft.com/office/drawing/2014/main" id="{F5DF0176-16E8-2448-942D-725CE427EF3D}"/>
                </a:ext>
              </a:extLst>
            </p:cNvPr>
            <p:cNvGrpSpPr/>
            <p:nvPr/>
          </p:nvGrpSpPr>
          <p:grpSpPr>
            <a:xfrm>
              <a:off x="5200657" y="1371296"/>
              <a:ext cx="1790686" cy="1371343"/>
              <a:chOff x="4257675" y="4607369"/>
              <a:chExt cx="2667001" cy="2042442"/>
            </a:xfrm>
          </p:grpSpPr>
          <p:sp>
            <p:nvSpPr>
              <p:cNvPr id="50" name="Parallelogram 49">
                <a:extLst>
                  <a:ext uri="{FF2B5EF4-FFF2-40B4-BE49-F238E27FC236}">
                    <a16:creationId xmlns:a16="http://schemas.microsoft.com/office/drawing/2014/main" id="{6BE53A32-112D-DA4A-81C0-70FA8A3AD8E0}"/>
                  </a:ext>
                </a:extLst>
              </p:cNvPr>
              <p:cNvSpPr/>
              <p:nvPr/>
            </p:nvSpPr>
            <p:spPr>
              <a:xfrm>
                <a:off x="4257675" y="5629275"/>
                <a:ext cx="1600200" cy="1020536"/>
              </a:xfrm>
              <a:prstGeom prst="parallelogram">
                <a:avLst>
                  <a:gd name="adj" fmla="val 516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60" name="Parallelogram 59">
                <a:extLst>
                  <a:ext uri="{FF2B5EF4-FFF2-40B4-BE49-F238E27FC236}">
                    <a16:creationId xmlns:a16="http://schemas.microsoft.com/office/drawing/2014/main" id="{6714439F-C4FC-CB47-8B13-44B25D291052}"/>
                  </a:ext>
                </a:extLst>
              </p:cNvPr>
              <p:cNvSpPr/>
              <p:nvPr/>
            </p:nvSpPr>
            <p:spPr>
              <a:xfrm>
                <a:off x="5324476" y="5629275"/>
                <a:ext cx="1600200" cy="1020536"/>
              </a:xfrm>
              <a:prstGeom prst="parallelogram">
                <a:avLst>
                  <a:gd name="adj" fmla="val 51600"/>
                </a:avLst>
              </a:prstGeom>
              <a:solidFill>
                <a:srgbClr val="CC1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62" name="Parallelogram 61">
                <a:extLst>
                  <a:ext uri="{FF2B5EF4-FFF2-40B4-BE49-F238E27FC236}">
                    <a16:creationId xmlns:a16="http://schemas.microsoft.com/office/drawing/2014/main" id="{CCB8381D-91BA-8A4B-859C-5ECA12B02C61}"/>
                  </a:ext>
                </a:extLst>
              </p:cNvPr>
              <p:cNvSpPr/>
              <p:nvPr/>
            </p:nvSpPr>
            <p:spPr>
              <a:xfrm flipH="1">
                <a:off x="4257676" y="4608739"/>
                <a:ext cx="1600200" cy="1020536"/>
              </a:xfrm>
              <a:prstGeom prst="parallelogram">
                <a:avLst>
                  <a:gd name="adj" fmla="val 51600"/>
                </a:avLst>
              </a:prstGeom>
              <a:solidFill>
                <a:srgbClr val="CC1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64" name="Parallelogram 63">
                <a:extLst>
                  <a:ext uri="{FF2B5EF4-FFF2-40B4-BE49-F238E27FC236}">
                    <a16:creationId xmlns:a16="http://schemas.microsoft.com/office/drawing/2014/main" id="{39ECF3D6-FD97-5B41-BA26-8047A047B63E}"/>
                  </a:ext>
                </a:extLst>
              </p:cNvPr>
              <p:cNvSpPr/>
              <p:nvPr/>
            </p:nvSpPr>
            <p:spPr>
              <a:xfrm flipH="1">
                <a:off x="5324476" y="4607369"/>
                <a:ext cx="1600200" cy="1020536"/>
              </a:xfrm>
              <a:prstGeom prst="parallelogram">
                <a:avLst>
                  <a:gd name="adj" fmla="val 516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sp>
          <p:nvSpPr>
            <p:cNvPr id="95" name="Chevron 94">
              <a:extLst>
                <a:ext uri="{FF2B5EF4-FFF2-40B4-BE49-F238E27FC236}">
                  <a16:creationId xmlns:a16="http://schemas.microsoft.com/office/drawing/2014/main" id="{4C9B32C3-96AA-9344-8756-38DE5ADEB70A}"/>
                </a:ext>
              </a:extLst>
            </p:cNvPr>
            <p:cNvSpPr/>
            <p:nvPr/>
          </p:nvSpPr>
          <p:spPr>
            <a:xfrm>
              <a:off x="6305607" y="1792155"/>
              <a:ext cx="531622" cy="571669"/>
            </a:xfrm>
            <a:prstGeom prst="chevron">
              <a:avLst>
                <a:gd name="adj" fmla="val 63611"/>
              </a:avLst>
            </a:prstGeom>
            <a:noFill/>
            <a:ln w="12700">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96" name="Chevron 95">
              <a:extLst>
                <a:ext uri="{FF2B5EF4-FFF2-40B4-BE49-F238E27FC236}">
                  <a16:creationId xmlns:a16="http://schemas.microsoft.com/office/drawing/2014/main" id="{D9BC5DDE-DBDF-4546-B093-6B91FF2C6948}"/>
                </a:ext>
              </a:extLst>
            </p:cNvPr>
            <p:cNvSpPr/>
            <p:nvPr/>
          </p:nvSpPr>
          <p:spPr>
            <a:xfrm rot="10800000">
              <a:off x="5375776" y="1106482"/>
              <a:ext cx="531622" cy="571669"/>
            </a:xfrm>
            <a:prstGeom prst="chevron">
              <a:avLst>
                <a:gd name="adj" fmla="val 63611"/>
              </a:avLst>
            </a:prstGeom>
            <a:noFill/>
            <a:ln w="12700">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grpSp>
      <p:grpSp>
        <p:nvGrpSpPr>
          <p:cNvPr id="25" name="Group 24">
            <a:extLst>
              <a:ext uri="{FF2B5EF4-FFF2-40B4-BE49-F238E27FC236}">
                <a16:creationId xmlns:a16="http://schemas.microsoft.com/office/drawing/2014/main" id="{E0D43F22-92A0-CE45-96B0-015BE3944D75}"/>
              </a:ext>
            </a:extLst>
          </p:cNvPr>
          <p:cNvGrpSpPr/>
          <p:nvPr/>
        </p:nvGrpSpPr>
        <p:grpSpPr>
          <a:xfrm>
            <a:off x="5594078" y="2468233"/>
            <a:ext cx="1790686" cy="1646668"/>
            <a:chOff x="5200657" y="2468233"/>
            <a:chExt cx="1790686" cy="1646668"/>
          </a:xfrm>
        </p:grpSpPr>
        <p:grpSp>
          <p:nvGrpSpPr>
            <p:cNvPr id="65" name="Group 64">
              <a:extLst>
                <a:ext uri="{FF2B5EF4-FFF2-40B4-BE49-F238E27FC236}">
                  <a16:creationId xmlns:a16="http://schemas.microsoft.com/office/drawing/2014/main" id="{C34BE87F-0309-7340-8DB4-FB1D8D57D501}"/>
                </a:ext>
              </a:extLst>
            </p:cNvPr>
            <p:cNvGrpSpPr/>
            <p:nvPr/>
          </p:nvGrpSpPr>
          <p:grpSpPr>
            <a:xfrm>
              <a:off x="5200657" y="2743558"/>
              <a:ext cx="1790686" cy="1371343"/>
              <a:chOff x="4257675" y="4607369"/>
              <a:chExt cx="2667001" cy="2042442"/>
            </a:xfrm>
          </p:grpSpPr>
          <p:sp>
            <p:nvSpPr>
              <p:cNvPr id="66" name="Parallelogram 65">
                <a:extLst>
                  <a:ext uri="{FF2B5EF4-FFF2-40B4-BE49-F238E27FC236}">
                    <a16:creationId xmlns:a16="http://schemas.microsoft.com/office/drawing/2014/main" id="{9974A69A-51D3-2E47-A809-F8B49A48FC63}"/>
                  </a:ext>
                </a:extLst>
              </p:cNvPr>
              <p:cNvSpPr/>
              <p:nvPr/>
            </p:nvSpPr>
            <p:spPr>
              <a:xfrm>
                <a:off x="4257675" y="5629275"/>
                <a:ext cx="1600200" cy="1020536"/>
              </a:xfrm>
              <a:prstGeom prst="parallelogram">
                <a:avLst>
                  <a:gd name="adj" fmla="val 51600"/>
                </a:avLst>
              </a:prstGeom>
              <a:solidFill>
                <a:srgbClr val="B85C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67" name="Parallelogram 66">
                <a:extLst>
                  <a:ext uri="{FF2B5EF4-FFF2-40B4-BE49-F238E27FC236}">
                    <a16:creationId xmlns:a16="http://schemas.microsoft.com/office/drawing/2014/main" id="{498FBED1-AAD0-0A41-86AC-6CC9E205A95A}"/>
                  </a:ext>
                </a:extLst>
              </p:cNvPr>
              <p:cNvSpPr/>
              <p:nvPr/>
            </p:nvSpPr>
            <p:spPr>
              <a:xfrm>
                <a:off x="5324476" y="5629275"/>
                <a:ext cx="1600200" cy="1020536"/>
              </a:xfrm>
              <a:prstGeom prst="parallelogram">
                <a:avLst>
                  <a:gd name="adj" fmla="val 516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4" name="Parallelogram 73">
                <a:extLst>
                  <a:ext uri="{FF2B5EF4-FFF2-40B4-BE49-F238E27FC236}">
                    <a16:creationId xmlns:a16="http://schemas.microsoft.com/office/drawing/2014/main" id="{E994D6A2-00E0-6340-9AAB-D72286A72522}"/>
                  </a:ext>
                </a:extLst>
              </p:cNvPr>
              <p:cNvSpPr/>
              <p:nvPr/>
            </p:nvSpPr>
            <p:spPr>
              <a:xfrm flipH="1">
                <a:off x="4257676" y="4608739"/>
                <a:ext cx="1600200" cy="1020536"/>
              </a:xfrm>
              <a:prstGeom prst="parallelogram">
                <a:avLst>
                  <a:gd name="adj" fmla="val 516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5" name="Parallelogram 74">
                <a:extLst>
                  <a:ext uri="{FF2B5EF4-FFF2-40B4-BE49-F238E27FC236}">
                    <a16:creationId xmlns:a16="http://schemas.microsoft.com/office/drawing/2014/main" id="{EE9BFA43-1A22-7845-BBC0-F51AA33B5040}"/>
                  </a:ext>
                </a:extLst>
              </p:cNvPr>
              <p:cNvSpPr/>
              <p:nvPr/>
            </p:nvSpPr>
            <p:spPr>
              <a:xfrm flipH="1">
                <a:off x="5324476" y="4607369"/>
                <a:ext cx="1600200" cy="1020536"/>
              </a:xfrm>
              <a:prstGeom prst="parallelogram">
                <a:avLst>
                  <a:gd name="adj" fmla="val 51600"/>
                </a:avLst>
              </a:prstGeom>
              <a:solidFill>
                <a:srgbClr val="B85C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sp>
          <p:nvSpPr>
            <p:cNvPr id="93" name="Chevron 92">
              <a:extLst>
                <a:ext uri="{FF2B5EF4-FFF2-40B4-BE49-F238E27FC236}">
                  <a16:creationId xmlns:a16="http://schemas.microsoft.com/office/drawing/2014/main" id="{C90314E2-C7E3-1C45-A852-8762651D8427}"/>
                </a:ext>
              </a:extLst>
            </p:cNvPr>
            <p:cNvSpPr/>
            <p:nvPr/>
          </p:nvSpPr>
          <p:spPr>
            <a:xfrm>
              <a:off x="6305607" y="3153906"/>
              <a:ext cx="531622" cy="571669"/>
            </a:xfrm>
            <a:prstGeom prst="chevron">
              <a:avLst>
                <a:gd name="adj" fmla="val 63611"/>
              </a:avLst>
            </a:prstGeom>
            <a:noFill/>
            <a:ln w="12700">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94" name="Chevron 93">
              <a:extLst>
                <a:ext uri="{FF2B5EF4-FFF2-40B4-BE49-F238E27FC236}">
                  <a16:creationId xmlns:a16="http://schemas.microsoft.com/office/drawing/2014/main" id="{0B07BF4E-FF20-8441-99AA-007182C1AD82}"/>
                </a:ext>
              </a:extLst>
            </p:cNvPr>
            <p:cNvSpPr/>
            <p:nvPr/>
          </p:nvSpPr>
          <p:spPr>
            <a:xfrm rot="10800000">
              <a:off x="5375776" y="2468233"/>
              <a:ext cx="531622" cy="571669"/>
            </a:xfrm>
            <a:prstGeom prst="chevron">
              <a:avLst>
                <a:gd name="adj" fmla="val 63611"/>
              </a:avLst>
            </a:prstGeom>
            <a:noFill/>
            <a:ln w="12700">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solidFill>
                  <a:schemeClr val="tx1"/>
                </a:solidFill>
              </a:endParaRPr>
            </a:p>
          </p:txBody>
        </p:sp>
      </p:grpSp>
      <p:grpSp>
        <p:nvGrpSpPr>
          <p:cNvPr id="24" name="Group 23">
            <a:extLst>
              <a:ext uri="{FF2B5EF4-FFF2-40B4-BE49-F238E27FC236}">
                <a16:creationId xmlns:a16="http://schemas.microsoft.com/office/drawing/2014/main" id="{7E9FA5C5-73C5-3D4D-A1F0-8B4621220199}"/>
              </a:ext>
            </a:extLst>
          </p:cNvPr>
          <p:cNvGrpSpPr/>
          <p:nvPr/>
        </p:nvGrpSpPr>
        <p:grpSpPr>
          <a:xfrm>
            <a:off x="5594078" y="3829984"/>
            <a:ext cx="1790686" cy="1656720"/>
            <a:chOff x="5200657" y="3829984"/>
            <a:chExt cx="1790686" cy="1656720"/>
          </a:xfrm>
        </p:grpSpPr>
        <p:grpSp>
          <p:nvGrpSpPr>
            <p:cNvPr id="76" name="Group 75">
              <a:extLst>
                <a:ext uri="{FF2B5EF4-FFF2-40B4-BE49-F238E27FC236}">
                  <a16:creationId xmlns:a16="http://schemas.microsoft.com/office/drawing/2014/main" id="{BFF30BF7-C1D7-DB4C-9C97-00722A6715CD}"/>
                </a:ext>
              </a:extLst>
            </p:cNvPr>
            <p:cNvGrpSpPr/>
            <p:nvPr/>
          </p:nvGrpSpPr>
          <p:grpSpPr>
            <a:xfrm>
              <a:off x="5200657" y="4115361"/>
              <a:ext cx="1790686" cy="1371343"/>
              <a:chOff x="4257675" y="4607369"/>
              <a:chExt cx="2667001" cy="2042442"/>
            </a:xfrm>
          </p:grpSpPr>
          <p:sp>
            <p:nvSpPr>
              <p:cNvPr id="77" name="Parallelogram 76">
                <a:extLst>
                  <a:ext uri="{FF2B5EF4-FFF2-40B4-BE49-F238E27FC236}">
                    <a16:creationId xmlns:a16="http://schemas.microsoft.com/office/drawing/2014/main" id="{2113013E-807F-A348-AD60-233FC0BB6578}"/>
                  </a:ext>
                </a:extLst>
              </p:cNvPr>
              <p:cNvSpPr/>
              <p:nvPr/>
            </p:nvSpPr>
            <p:spPr>
              <a:xfrm>
                <a:off x="4257675" y="5629275"/>
                <a:ext cx="1600200" cy="1020536"/>
              </a:xfrm>
              <a:prstGeom prst="parallelogram">
                <a:avLst>
                  <a:gd name="adj" fmla="val 516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9" name="Parallelogram 78">
                <a:extLst>
                  <a:ext uri="{FF2B5EF4-FFF2-40B4-BE49-F238E27FC236}">
                    <a16:creationId xmlns:a16="http://schemas.microsoft.com/office/drawing/2014/main" id="{ADF5A1FA-28E1-FD47-BC21-031B88CBEC69}"/>
                  </a:ext>
                </a:extLst>
              </p:cNvPr>
              <p:cNvSpPr/>
              <p:nvPr/>
            </p:nvSpPr>
            <p:spPr>
              <a:xfrm>
                <a:off x="5324476" y="5629275"/>
                <a:ext cx="1600200" cy="1020536"/>
              </a:xfrm>
              <a:prstGeom prst="parallelogram">
                <a:avLst>
                  <a:gd name="adj" fmla="val 51600"/>
                </a:avLst>
              </a:prstGeom>
              <a:solidFill>
                <a:srgbClr val="99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0" name="Parallelogram 79">
                <a:extLst>
                  <a:ext uri="{FF2B5EF4-FFF2-40B4-BE49-F238E27FC236}">
                    <a16:creationId xmlns:a16="http://schemas.microsoft.com/office/drawing/2014/main" id="{E95868C3-442F-B544-B006-66B8A4982DDC}"/>
                  </a:ext>
                </a:extLst>
              </p:cNvPr>
              <p:cNvSpPr/>
              <p:nvPr/>
            </p:nvSpPr>
            <p:spPr>
              <a:xfrm flipH="1">
                <a:off x="4257676" y="4608739"/>
                <a:ext cx="1600200" cy="1020536"/>
              </a:xfrm>
              <a:prstGeom prst="parallelogram">
                <a:avLst>
                  <a:gd name="adj" fmla="val 51600"/>
                </a:avLst>
              </a:prstGeom>
              <a:solidFill>
                <a:srgbClr val="99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81" name="Parallelogram 80">
                <a:extLst>
                  <a:ext uri="{FF2B5EF4-FFF2-40B4-BE49-F238E27FC236}">
                    <a16:creationId xmlns:a16="http://schemas.microsoft.com/office/drawing/2014/main" id="{3B9995DB-9C3D-6241-BC44-537CB1D08D6B}"/>
                  </a:ext>
                </a:extLst>
              </p:cNvPr>
              <p:cNvSpPr/>
              <p:nvPr/>
            </p:nvSpPr>
            <p:spPr>
              <a:xfrm flipH="1">
                <a:off x="5324476" y="4607369"/>
                <a:ext cx="1600200" cy="1020536"/>
              </a:xfrm>
              <a:prstGeom prst="parallelogram">
                <a:avLst>
                  <a:gd name="adj" fmla="val 516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sp>
          <p:nvSpPr>
            <p:cNvPr id="91" name="Chevron 90">
              <a:extLst>
                <a:ext uri="{FF2B5EF4-FFF2-40B4-BE49-F238E27FC236}">
                  <a16:creationId xmlns:a16="http://schemas.microsoft.com/office/drawing/2014/main" id="{FA0A8110-3593-4645-AAFE-EDFC78B85E64}"/>
                </a:ext>
              </a:extLst>
            </p:cNvPr>
            <p:cNvSpPr/>
            <p:nvPr/>
          </p:nvSpPr>
          <p:spPr>
            <a:xfrm>
              <a:off x="6305607" y="4515657"/>
              <a:ext cx="531622" cy="571669"/>
            </a:xfrm>
            <a:prstGeom prst="chevron">
              <a:avLst>
                <a:gd name="adj" fmla="val 63611"/>
              </a:avLst>
            </a:prstGeom>
            <a:noFill/>
            <a:ln w="12700">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92" name="Chevron 91">
              <a:extLst>
                <a:ext uri="{FF2B5EF4-FFF2-40B4-BE49-F238E27FC236}">
                  <a16:creationId xmlns:a16="http://schemas.microsoft.com/office/drawing/2014/main" id="{93C726D9-79AF-3B41-9E56-9C6E4D5A535A}"/>
                </a:ext>
              </a:extLst>
            </p:cNvPr>
            <p:cNvSpPr/>
            <p:nvPr/>
          </p:nvSpPr>
          <p:spPr>
            <a:xfrm rot="10800000">
              <a:off x="5375776" y="3829984"/>
              <a:ext cx="531622" cy="571669"/>
            </a:xfrm>
            <a:prstGeom prst="chevron">
              <a:avLst>
                <a:gd name="adj" fmla="val 63611"/>
              </a:avLst>
            </a:prstGeom>
            <a:noFill/>
            <a:ln w="12700">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grpSp>
      <p:sp>
        <p:nvSpPr>
          <p:cNvPr id="22" name="Rectangle 21">
            <a:extLst>
              <a:ext uri="{FF2B5EF4-FFF2-40B4-BE49-F238E27FC236}">
                <a16:creationId xmlns:a16="http://schemas.microsoft.com/office/drawing/2014/main" id="{F4A7EA42-56D3-DF40-AA32-ADAD0EE0D740}"/>
              </a:ext>
            </a:extLst>
          </p:cNvPr>
          <p:cNvSpPr/>
          <p:nvPr/>
        </p:nvSpPr>
        <p:spPr>
          <a:xfrm>
            <a:off x="10829264" y="351232"/>
            <a:ext cx="1085850" cy="102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30" name="Graphic 29" descr="Social network">
            <a:extLst>
              <a:ext uri="{FF2B5EF4-FFF2-40B4-BE49-F238E27FC236}">
                <a16:creationId xmlns:a16="http://schemas.microsoft.com/office/drawing/2014/main" id="{B820ADF9-46D5-1D42-B08E-98465B12FD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41581" y="5807581"/>
            <a:ext cx="1050419" cy="1050419"/>
          </a:xfrm>
          <a:prstGeom prst="rect">
            <a:avLst/>
          </a:prstGeom>
        </p:spPr>
      </p:pic>
      <p:grpSp>
        <p:nvGrpSpPr>
          <p:cNvPr id="3" name="Group 2">
            <a:extLst>
              <a:ext uri="{FF2B5EF4-FFF2-40B4-BE49-F238E27FC236}">
                <a16:creationId xmlns:a16="http://schemas.microsoft.com/office/drawing/2014/main" id="{BD230DFC-07F2-A548-82D2-DA4AA923BBBF}"/>
              </a:ext>
            </a:extLst>
          </p:cNvPr>
          <p:cNvGrpSpPr/>
          <p:nvPr/>
        </p:nvGrpSpPr>
        <p:grpSpPr>
          <a:xfrm>
            <a:off x="5594078" y="5478030"/>
            <a:ext cx="1790686" cy="1371343"/>
            <a:chOff x="4257675" y="4607369"/>
            <a:chExt cx="2667001" cy="2042442"/>
          </a:xfrm>
        </p:grpSpPr>
        <p:sp>
          <p:nvSpPr>
            <p:cNvPr id="2" name="Parallelogram 1">
              <a:extLst>
                <a:ext uri="{FF2B5EF4-FFF2-40B4-BE49-F238E27FC236}">
                  <a16:creationId xmlns:a16="http://schemas.microsoft.com/office/drawing/2014/main" id="{93B76A8D-7AAD-1549-9D43-C20B03201B12}"/>
                </a:ext>
              </a:extLst>
            </p:cNvPr>
            <p:cNvSpPr/>
            <p:nvPr/>
          </p:nvSpPr>
          <p:spPr>
            <a:xfrm>
              <a:off x="4257675" y="5629275"/>
              <a:ext cx="1600200" cy="1020536"/>
            </a:xfrm>
            <a:prstGeom prst="parallelogram">
              <a:avLst>
                <a:gd name="adj" fmla="val 516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39" name="Parallelogram 38">
              <a:extLst>
                <a:ext uri="{FF2B5EF4-FFF2-40B4-BE49-F238E27FC236}">
                  <a16:creationId xmlns:a16="http://schemas.microsoft.com/office/drawing/2014/main" id="{BD37C88E-1BC2-7048-A8D5-FA4634104419}"/>
                </a:ext>
              </a:extLst>
            </p:cNvPr>
            <p:cNvSpPr/>
            <p:nvPr/>
          </p:nvSpPr>
          <p:spPr>
            <a:xfrm>
              <a:off x="5324476" y="5629275"/>
              <a:ext cx="1600200" cy="1020536"/>
            </a:xfrm>
            <a:prstGeom prst="parallelogram">
              <a:avLst>
                <a:gd name="adj" fmla="val 51600"/>
              </a:avLst>
            </a:prstGeom>
            <a:solidFill>
              <a:srgbClr val="008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42" name="Parallelogram 41">
              <a:extLst>
                <a:ext uri="{FF2B5EF4-FFF2-40B4-BE49-F238E27FC236}">
                  <a16:creationId xmlns:a16="http://schemas.microsoft.com/office/drawing/2014/main" id="{905B0829-9498-2843-9BBA-E834B9AA5C44}"/>
                </a:ext>
              </a:extLst>
            </p:cNvPr>
            <p:cNvSpPr/>
            <p:nvPr/>
          </p:nvSpPr>
          <p:spPr>
            <a:xfrm flipH="1">
              <a:off x="5324476" y="4607369"/>
              <a:ext cx="1600200" cy="1020536"/>
            </a:xfrm>
            <a:prstGeom prst="parallelogram">
              <a:avLst>
                <a:gd name="adj" fmla="val 516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41" name="Parallelogram 40">
              <a:extLst>
                <a:ext uri="{FF2B5EF4-FFF2-40B4-BE49-F238E27FC236}">
                  <a16:creationId xmlns:a16="http://schemas.microsoft.com/office/drawing/2014/main" id="{55165088-E292-1D4A-A8E4-3EE2DCBC617B}"/>
                </a:ext>
              </a:extLst>
            </p:cNvPr>
            <p:cNvSpPr/>
            <p:nvPr/>
          </p:nvSpPr>
          <p:spPr>
            <a:xfrm flipH="1">
              <a:off x="4257676" y="4608739"/>
              <a:ext cx="1600200" cy="1020536"/>
            </a:xfrm>
            <a:prstGeom prst="parallelogram">
              <a:avLst>
                <a:gd name="adj" fmla="val 51600"/>
              </a:avLst>
            </a:prstGeom>
            <a:solidFill>
              <a:srgbClr val="008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sp>
        <p:nvSpPr>
          <p:cNvPr id="6" name="TextBox 5">
            <a:extLst>
              <a:ext uri="{FF2B5EF4-FFF2-40B4-BE49-F238E27FC236}">
                <a16:creationId xmlns:a16="http://schemas.microsoft.com/office/drawing/2014/main" id="{501AC2D2-DCC5-B046-8963-EA95DE389B4E}"/>
              </a:ext>
            </a:extLst>
          </p:cNvPr>
          <p:cNvSpPr txBox="1"/>
          <p:nvPr/>
        </p:nvSpPr>
        <p:spPr>
          <a:xfrm>
            <a:off x="7521566" y="5984218"/>
            <a:ext cx="1632178" cy="369332"/>
          </a:xfrm>
          <a:prstGeom prst="rect">
            <a:avLst/>
          </a:prstGeom>
          <a:noFill/>
        </p:spPr>
        <p:txBody>
          <a:bodyPr wrap="none" rtlCol="0">
            <a:spAutoFit/>
          </a:bodyPr>
          <a:lstStyle/>
          <a:p>
            <a:pPr algn="l"/>
            <a:r>
              <a:rPr lang="en-SE" dirty="0">
                <a:solidFill>
                  <a:schemeClr val="accent2"/>
                </a:solidFill>
              </a:rPr>
              <a:t>ENGINEERING</a:t>
            </a:r>
          </a:p>
        </p:txBody>
      </p:sp>
      <p:sp>
        <p:nvSpPr>
          <p:cNvPr id="82" name="TextBox 81">
            <a:extLst>
              <a:ext uri="{FF2B5EF4-FFF2-40B4-BE49-F238E27FC236}">
                <a16:creationId xmlns:a16="http://schemas.microsoft.com/office/drawing/2014/main" id="{329C8CE0-0C88-9B4B-8648-CF1F3A7A0D7B}"/>
              </a:ext>
            </a:extLst>
          </p:cNvPr>
          <p:cNvSpPr txBox="1"/>
          <p:nvPr/>
        </p:nvSpPr>
        <p:spPr>
          <a:xfrm>
            <a:off x="1336289" y="5302038"/>
            <a:ext cx="4074770" cy="369332"/>
          </a:xfrm>
          <a:prstGeom prst="rect">
            <a:avLst/>
          </a:prstGeom>
          <a:noFill/>
        </p:spPr>
        <p:txBody>
          <a:bodyPr wrap="none" rtlCol="0">
            <a:spAutoFit/>
          </a:bodyPr>
          <a:lstStyle/>
          <a:p>
            <a:pPr algn="l"/>
            <a:r>
              <a:rPr lang="en-SE" dirty="0">
                <a:solidFill>
                  <a:schemeClr val="accent2"/>
                </a:solidFill>
              </a:rPr>
              <a:t>EARTH &amp; ENVIRONMENTAL SCIENCES</a:t>
            </a:r>
          </a:p>
        </p:txBody>
      </p:sp>
      <p:sp>
        <p:nvSpPr>
          <p:cNvPr id="83" name="TextBox 82">
            <a:extLst>
              <a:ext uri="{FF2B5EF4-FFF2-40B4-BE49-F238E27FC236}">
                <a16:creationId xmlns:a16="http://schemas.microsoft.com/office/drawing/2014/main" id="{1A6E3046-D0F3-A549-B14C-8C0677814200}"/>
              </a:ext>
            </a:extLst>
          </p:cNvPr>
          <p:cNvSpPr txBox="1"/>
          <p:nvPr/>
        </p:nvSpPr>
        <p:spPr>
          <a:xfrm>
            <a:off x="7521567" y="4686074"/>
            <a:ext cx="2386102" cy="369332"/>
          </a:xfrm>
          <a:prstGeom prst="rect">
            <a:avLst/>
          </a:prstGeom>
          <a:noFill/>
        </p:spPr>
        <p:txBody>
          <a:bodyPr wrap="none" rtlCol="0">
            <a:spAutoFit/>
          </a:bodyPr>
          <a:lstStyle/>
          <a:p>
            <a:pPr algn="l"/>
            <a:r>
              <a:rPr lang="en-SE" dirty="0">
                <a:solidFill>
                  <a:schemeClr val="accent2"/>
                </a:solidFill>
              </a:rPr>
              <a:t>CULTURAL HERITAGE</a:t>
            </a:r>
          </a:p>
        </p:txBody>
      </p:sp>
      <p:sp>
        <p:nvSpPr>
          <p:cNvPr id="84" name="TextBox 83">
            <a:extLst>
              <a:ext uri="{FF2B5EF4-FFF2-40B4-BE49-F238E27FC236}">
                <a16:creationId xmlns:a16="http://schemas.microsoft.com/office/drawing/2014/main" id="{02F7E42E-550F-0A4A-B9DC-169D131A225A}"/>
              </a:ext>
            </a:extLst>
          </p:cNvPr>
          <p:cNvSpPr txBox="1"/>
          <p:nvPr/>
        </p:nvSpPr>
        <p:spPr>
          <a:xfrm>
            <a:off x="7521567" y="3393573"/>
            <a:ext cx="4058355" cy="369332"/>
          </a:xfrm>
          <a:prstGeom prst="rect">
            <a:avLst/>
          </a:prstGeom>
          <a:noFill/>
        </p:spPr>
        <p:txBody>
          <a:bodyPr wrap="none" rtlCol="0">
            <a:spAutoFit/>
          </a:bodyPr>
          <a:lstStyle/>
          <a:p>
            <a:pPr algn="l"/>
            <a:r>
              <a:rPr lang="en-SE" dirty="0">
                <a:solidFill>
                  <a:schemeClr val="accent2"/>
                </a:solidFill>
              </a:rPr>
              <a:t>MAGNETISM &amp; SUPERCONDUCTIVITY</a:t>
            </a:r>
          </a:p>
        </p:txBody>
      </p:sp>
      <p:sp>
        <p:nvSpPr>
          <p:cNvPr id="85" name="TextBox 84">
            <a:extLst>
              <a:ext uri="{FF2B5EF4-FFF2-40B4-BE49-F238E27FC236}">
                <a16:creationId xmlns:a16="http://schemas.microsoft.com/office/drawing/2014/main" id="{011CF8E0-7B2A-F044-AE45-9E69E5505CC9}"/>
              </a:ext>
            </a:extLst>
          </p:cNvPr>
          <p:cNvSpPr txBox="1"/>
          <p:nvPr/>
        </p:nvSpPr>
        <p:spPr>
          <a:xfrm>
            <a:off x="7521567" y="1824073"/>
            <a:ext cx="3616054" cy="646331"/>
          </a:xfrm>
          <a:prstGeom prst="rect">
            <a:avLst/>
          </a:prstGeom>
          <a:noFill/>
        </p:spPr>
        <p:txBody>
          <a:bodyPr wrap="square" rtlCol="0">
            <a:spAutoFit/>
          </a:bodyPr>
          <a:lstStyle/>
          <a:p>
            <a:pPr algn="l"/>
            <a:r>
              <a:rPr lang="en-SE" dirty="0">
                <a:solidFill>
                  <a:schemeClr val="accent2"/>
                </a:solidFill>
              </a:rPr>
              <a:t>NEUTRON TECHNOLOGY &amp; COMPUTATIONAL SCIENCE</a:t>
            </a:r>
          </a:p>
        </p:txBody>
      </p:sp>
      <p:sp>
        <p:nvSpPr>
          <p:cNvPr id="86" name="TextBox 85">
            <a:extLst>
              <a:ext uri="{FF2B5EF4-FFF2-40B4-BE49-F238E27FC236}">
                <a16:creationId xmlns:a16="http://schemas.microsoft.com/office/drawing/2014/main" id="{A15AB207-E491-BC47-9F1D-30372DD844E9}"/>
              </a:ext>
            </a:extLst>
          </p:cNvPr>
          <p:cNvSpPr txBox="1"/>
          <p:nvPr/>
        </p:nvSpPr>
        <p:spPr>
          <a:xfrm>
            <a:off x="7521567" y="531572"/>
            <a:ext cx="4383251" cy="369332"/>
          </a:xfrm>
          <a:prstGeom prst="rect">
            <a:avLst/>
          </a:prstGeom>
          <a:noFill/>
        </p:spPr>
        <p:txBody>
          <a:bodyPr wrap="none" rtlCol="0">
            <a:spAutoFit/>
          </a:bodyPr>
          <a:lstStyle/>
          <a:p>
            <a:pPr algn="l"/>
            <a:r>
              <a:rPr lang="en-SE" dirty="0">
                <a:solidFill>
                  <a:schemeClr val="accent2"/>
                </a:solidFill>
              </a:rPr>
              <a:t>STRUCTURAL BIOLOGY AND BIOPHYSICS</a:t>
            </a:r>
          </a:p>
        </p:txBody>
      </p:sp>
      <p:sp>
        <p:nvSpPr>
          <p:cNvPr id="87" name="TextBox 86">
            <a:extLst>
              <a:ext uri="{FF2B5EF4-FFF2-40B4-BE49-F238E27FC236}">
                <a16:creationId xmlns:a16="http://schemas.microsoft.com/office/drawing/2014/main" id="{405C6504-F094-A34D-919D-F5FDC8B353E2}"/>
              </a:ext>
            </a:extLst>
          </p:cNvPr>
          <p:cNvSpPr txBox="1"/>
          <p:nvPr/>
        </p:nvSpPr>
        <p:spPr>
          <a:xfrm>
            <a:off x="1433495" y="4044539"/>
            <a:ext cx="3977564" cy="369332"/>
          </a:xfrm>
          <a:prstGeom prst="rect">
            <a:avLst/>
          </a:prstGeom>
          <a:noFill/>
        </p:spPr>
        <p:txBody>
          <a:bodyPr wrap="none" rtlCol="0">
            <a:spAutoFit/>
          </a:bodyPr>
          <a:lstStyle/>
          <a:p>
            <a:pPr algn="l"/>
            <a:r>
              <a:rPr lang="en-SE" dirty="0">
                <a:solidFill>
                  <a:schemeClr val="accent2"/>
                </a:solidFill>
              </a:rPr>
              <a:t>FUNDAMENTAL &amp; PARTICLE PHYSICS</a:t>
            </a:r>
          </a:p>
        </p:txBody>
      </p:sp>
      <p:sp>
        <p:nvSpPr>
          <p:cNvPr id="88" name="TextBox 87">
            <a:extLst>
              <a:ext uri="{FF2B5EF4-FFF2-40B4-BE49-F238E27FC236}">
                <a16:creationId xmlns:a16="http://schemas.microsoft.com/office/drawing/2014/main" id="{3C7942F6-172B-B542-9BAB-F67B0A1E98AE}"/>
              </a:ext>
            </a:extLst>
          </p:cNvPr>
          <p:cNvSpPr txBox="1"/>
          <p:nvPr/>
        </p:nvSpPr>
        <p:spPr>
          <a:xfrm>
            <a:off x="1077950" y="2569402"/>
            <a:ext cx="4333109" cy="369332"/>
          </a:xfrm>
          <a:prstGeom prst="rect">
            <a:avLst/>
          </a:prstGeom>
          <a:noFill/>
        </p:spPr>
        <p:txBody>
          <a:bodyPr wrap="none" rtlCol="0">
            <a:spAutoFit/>
          </a:bodyPr>
          <a:lstStyle/>
          <a:p>
            <a:pPr algn="l"/>
            <a:r>
              <a:rPr lang="en-SE" dirty="0">
                <a:solidFill>
                  <a:schemeClr val="accent2"/>
                </a:solidFill>
              </a:rPr>
              <a:t>MATERIAL CHEMISTRY &amp; NANOSCIENCE</a:t>
            </a:r>
          </a:p>
        </p:txBody>
      </p:sp>
      <p:sp>
        <p:nvSpPr>
          <p:cNvPr id="89" name="TextBox 88">
            <a:extLst>
              <a:ext uri="{FF2B5EF4-FFF2-40B4-BE49-F238E27FC236}">
                <a16:creationId xmlns:a16="http://schemas.microsoft.com/office/drawing/2014/main" id="{5EA70A9B-BABD-784F-82F5-1A4621467737}"/>
              </a:ext>
            </a:extLst>
          </p:cNvPr>
          <p:cNvSpPr txBox="1"/>
          <p:nvPr/>
        </p:nvSpPr>
        <p:spPr>
          <a:xfrm>
            <a:off x="1195587" y="1212142"/>
            <a:ext cx="4171719" cy="369332"/>
          </a:xfrm>
          <a:prstGeom prst="rect">
            <a:avLst/>
          </a:prstGeom>
          <a:noFill/>
        </p:spPr>
        <p:txBody>
          <a:bodyPr wrap="none" rtlCol="0">
            <a:spAutoFit/>
          </a:bodyPr>
          <a:lstStyle/>
          <a:p>
            <a:pPr algn="l"/>
            <a:r>
              <a:rPr lang="en-SE" dirty="0">
                <a:solidFill>
                  <a:schemeClr val="accent2"/>
                </a:solidFill>
              </a:rPr>
              <a:t>SOFT CONDENSED MATTER RESEARCH</a:t>
            </a:r>
          </a:p>
        </p:txBody>
      </p:sp>
      <p:grpSp>
        <p:nvGrpSpPr>
          <p:cNvPr id="23" name="Group 22">
            <a:extLst>
              <a:ext uri="{FF2B5EF4-FFF2-40B4-BE49-F238E27FC236}">
                <a16:creationId xmlns:a16="http://schemas.microsoft.com/office/drawing/2014/main" id="{36056BCA-4F8D-A54A-A43B-BB0B38654F1F}"/>
              </a:ext>
            </a:extLst>
          </p:cNvPr>
          <p:cNvGrpSpPr/>
          <p:nvPr/>
        </p:nvGrpSpPr>
        <p:grpSpPr>
          <a:xfrm>
            <a:off x="5769197" y="5191735"/>
            <a:ext cx="1461453" cy="1257342"/>
            <a:chOff x="5375776" y="5191735"/>
            <a:chExt cx="1461453" cy="1257342"/>
          </a:xfrm>
        </p:grpSpPr>
        <p:sp>
          <p:nvSpPr>
            <p:cNvPr id="7" name="Chevron 6">
              <a:extLst>
                <a:ext uri="{FF2B5EF4-FFF2-40B4-BE49-F238E27FC236}">
                  <a16:creationId xmlns:a16="http://schemas.microsoft.com/office/drawing/2014/main" id="{FED2393B-906A-CE4D-B2CF-50612C6C6D62}"/>
                </a:ext>
              </a:extLst>
            </p:cNvPr>
            <p:cNvSpPr/>
            <p:nvPr/>
          </p:nvSpPr>
          <p:spPr>
            <a:xfrm>
              <a:off x="6305607" y="5877408"/>
              <a:ext cx="531622" cy="571669"/>
            </a:xfrm>
            <a:prstGeom prst="chevron">
              <a:avLst>
                <a:gd name="adj" fmla="val 63611"/>
              </a:avLst>
            </a:prstGeom>
            <a:noFill/>
            <a:ln w="12700">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90" name="Chevron 89">
              <a:extLst>
                <a:ext uri="{FF2B5EF4-FFF2-40B4-BE49-F238E27FC236}">
                  <a16:creationId xmlns:a16="http://schemas.microsoft.com/office/drawing/2014/main" id="{0BE24B4D-3425-854D-B5D9-1DFC9F092FCB}"/>
                </a:ext>
              </a:extLst>
            </p:cNvPr>
            <p:cNvSpPr/>
            <p:nvPr/>
          </p:nvSpPr>
          <p:spPr>
            <a:xfrm rot="10800000">
              <a:off x="5375776" y="5191735"/>
              <a:ext cx="531622" cy="571669"/>
            </a:xfrm>
            <a:prstGeom prst="chevron">
              <a:avLst>
                <a:gd name="adj" fmla="val 63611"/>
              </a:avLst>
            </a:prstGeom>
            <a:noFill/>
            <a:ln w="12700">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solidFill>
                  <a:schemeClr val="tx1"/>
                </a:solidFill>
              </a:endParaRPr>
            </a:p>
          </p:txBody>
        </p:sp>
      </p:grpSp>
      <p:sp>
        <p:nvSpPr>
          <p:cNvPr id="53" name="TextBox 52">
            <a:extLst>
              <a:ext uri="{FF2B5EF4-FFF2-40B4-BE49-F238E27FC236}">
                <a16:creationId xmlns:a16="http://schemas.microsoft.com/office/drawing/2014/main" id="{1068ACEE-E94C-A940-9B63-CC7AB367FD91}"/>
              </a:ext>
            </a:extLst>
          </p:cNvPr>
          <p:cNvSpPr txBox="1"/>
          <p:nvPr/>
        </p:nvSpPr>
        <p:spPr>
          <a:xfrm>
            <a:off x="2521317" y="4390767"/>
            <a:ext cx="2714625" cy="307777"/>
          </a:xfrm>
          <a:prstGeom prst="rect">
            <a:avLst/>
          </a:prstGeom>
          <a:noFill/>
        </p:spPr>
        <p:txBody>
          <a:bodyPr wrap="square" rtlCol="0">
            <a:spAutoFit/>
          </a:bodyPr>
          <a:lstStyle/>
          <a:p>
            <a:pPr algn="r"/>
            <a:r>
              <a:rPr lang="en-SE" sz="1400" dirty="0">
                <a:solidFill>
                  <a:schemeClr val="accent1"/>
                </a:solidFill>
              </a:rPr>
              <a:t>Nuclear physics</a:t>
            </a:r>
          </a:p>
        </p:txBody>
      </p:sp>
      <p:sp>
        <p:nvSpPr>
          <p:cNvPr id="54" name="TextBox 53">
            <a:extLst>
              <a:ext uri="{FF2B5EF4-FFF2-40B4-BE49-F238E27FC236}">
                <a16:creationId xmlns:a16="http://schemas.microsoft.com/office/drawing/2014/main" id="{87B60552-55E9-C24F-8599-09365DA910B3}"/>
              </a:ext>
            </a:extLst>
          </p:cNvPr>
          <p:cNvSpPr txBox="1"/>
          <p:nvPr/>
        </p:nvSpPr>
        <p:spPr>
          <a:xfrm>
            <a:off x="2467927" y="2668313"/>
            <a:ext cx="2943132" cy="1600438"/>
          </a:xfrm>
          <a:prstGeom prst="rect">
            <a:avLst/>
          </a:prstGeom>
          <a:noFill/>
        </p:spPr>
        <p:txBody>
          <a:bodyPr wrap="square" rtlCol="0">
            <a:spAutoFit/>
          </a:bodyPr>
          <a:lstStyle/>
          <a:p>
            <a:pPr algn="r"/>
            <a:r>
              <a:rPr lang="en-SE" sz="1400" dirty="0">
                <a:solidFill>
                  <a:schemeClr val="accent1"/>
                </a:solidFill>
              </a:rPr>
              <a:t>Catalysis</a:t>
            </a:r>
          </a:p>
          <a:p>
            <a:pPr algn="r"/>
            <a:r>
              <a:rPr lang="en-SE" sz="1400" dirty="0">
                <a:solidFill>
                  <a:schemeClr val="accent1"/>
                </a:solidFill>
              </a:rPr>
              <a:t>Organic chemistry</a:t>
            </a:r>
          </a:p>
          <a:p>
            <a:pPr algn="r"/>
            <a:r>
              <a:rPr lang="en-SE" sz="1400" dirty="0">
                <a:solidFill>
                  <a:schemeClr val="accent1"/>
                </a:solidFill>
              </a:rPr>
              <a:t>Physical chemistry</a:t>
            </a:r>
          </a:p>
          <a:p>
            <a:pPr algn="r"/>
            <a:r>
              <a:rPr lang="en-SE" sz="1400" dirty="0">
                <a:solidFill>
                  <a:schemeClr val="accent1"/>
                </a:solidFill>
              </a:rPr>
              <a:t>Materials science</a:t>
            </a:r>
          </a:p>
          <a:p>
            <a:pPr algn="r"/>
            <a:r>
              <a:rPr lang="en-SE" sz="1400" dirty="0">
                <a:solidFill>
                  <a:schemeClr val="accent1"/>
                </a:solidFill>
              </a:rPr>
              <a:t>Hard condensed matter – structure</a:t>
            </a:r>
          </a:p>
          <a:p>
            <a:pPr algn="r"/>
            <a:r>
              <a:rPr lang="en-SE" sz="1400" dirty="0">
                <a:solidFill>
                  <a:schemeClr val="accent1"/>
                </a:solidFill>
              </a:rPr>
              <a:t>Nano-scaled materials</a:t>
            </a:r>
          </a:p>
          <a:p>
            <a:endParaRPr lang="en-SE" sz="1400" dirty="0">
              <a:solidFill>
                <a:schemeClr val="accent1"/>
              </a:solidFill>
            </a:endParaRPr>
          </a:p>
        </p:txBody>
      </p:sp>
      <p:sp>
        <p:nvSpPr>
          <p:cNvPr id="55" name="TextBox 54">
            <a:extLst>
              <a:ext uri="{FF2B5EF4-FFF2-40B4-BE49-F238E27FC236}">
                <a16:creationId xmlns:a16="http://schemas.microsoft.com/office/drawing/2014/main" id="{44920AAE-99E9-D64F-8131-741E88F04B96}"/>
              </a:ext>
            </a:extLst>
          </p:cNvPr>
          <p:cNvSpPr txBox="1"/>
          <p:nvPr/>
        </p:nvSpPr>
        <p:spPr>
          <a:xfrm>
            <a:off x="7521566" y="2379795"/>
            <a:ext cx="2714625" cy="954107"/>
          </a:xfrm>
          <a:prstGeom prst="rect">
            <a:avLst/>
          </a:prstGeom>
          <a:noFill/>
        </p:spPr>
        <p:txBody>
          <a:bodyPr wrap="square" rtlCol="0">
            <a:spAutoFit/>
          </a:bodyPr>
          <a:lstStyle/>
          <a:p>
            <a:r>
              <a:rPr lang="en-SE" sz="1400" dirty="0">
                <a:solidFill>
                  <a:schemeClr val="accent1"/>
                </a:solidFill>
              </a:rPr>
              <a:t>Instrumentation materials</a:t>
            </a:r>
          </a:p>
          <a:p>
            <a:r>
              <a:rPr lang="en-SE" sz="1400" dirty="0">
                <a:solidFill>
                  <a:schemeClr val="accent1"/>
                </a:solidFill>
              </a:rPr>
              <a:t>Instrument control</a:t>
            </a:r>
          </a:p>
          <a:p>
            <a:r>
              <a:rPr lang="en-SE" sz="1400" dirty="0">
                <a:solidFill>
                  <a:schemeClr val="accent1"/>
                </a:solidFill>
              </a:rPr>
              <a:t>Sample environment</a:t>
            </a:r>
          </a:p>
          <a:p>
            <a:r>
              <a:rPr lang="en-SE" sz="1400" dirty="0">
                <a:solidFill>
                  <a:schemeClr val="accent1"/>
                </a:solidFill>
              </a:rPr>
              <a:t>Callibration</a:t>
            </a:r>
          </a:p>
        </p:txBody>
      </p:sp>
      <p:sp>
        <p:nvSpPr>
          <p:cNvPr id="56" name="TextBox 55">
            <a:extLst>
              <a:ext uri="{FF2B5EF4-FFF2-40B4-BE49-F238E27FC236}">
                <a16:creationId xmlns:a16="http://schemas.microsoft.com/office/drawing/2014/main" id="{73B7A376-8BA4-4C4F-900A-9F70469F1220}"/>
              </a:ext>
            </a:extLst>
          </p:cNvPr>
          <p:cNvSpPr txBox="1"/>
          <p:nvPr/>
        </p:nvSpPr>
        <p:spPr>
          <a:xfrm>
            <a:off x="7521566" y="851792"/>
            <a:ext cx="3297402" cy="954107"/>
          </a:xfrm>
          <a:prstGeom prst="rect">
            <a:avLst/>
          </a:prstGeom>
          <a:noFill/>
        </p:spPr>
        <p:txBody>
          <a:bodyPr wrap="square" rtlCol="0">
            <a:spAutoFit/>
          </a:bodyPr>
          <a:lstStyle/>
          <a:p>
            <a:r>
              <a:rPr lang="en-SE" sz="1400" dirty="0">
                <a:solidFill>
                  <a:schemeClr val="accent1"/>
                </a:solidFill>
              </a:rPr>
              <a:t>Bioengineering</a:t>
            </a:r>
          </a:p>
          <a:p>
            <a:r>
              <a:rPr lang="en-SE" sz="1400" dirty="0">
                <a:solidFill>
                  <a:schemeClr val="accent1"/>
                </a:solidFill>
              </a:rPr>
              <a:t>Protein and macromolecular structure</a:t>
            </a:r>
          </a:p>
          <a:p>
            <a:r>
              <a:rPr lang="en-SE" sz="1400" dirty="0">
                <a:solidFill>
                  <a:schemeClr val="accent1"/>
                </a:solidFill>
              </a:rPr>
              <a:t>Biophysics</a:t>
            </a:r>
          </a:p>
          <a:p>
            <a:endParaRPr lang="en-SE" sz="1400" dirty="0">
              <a:solidFill>
                <a:schemeClr val="accent1"/>
              </a:solidFill>
            </a:endParaRPr>
          </a:p>
        </p:txBody>
      </p:sp>
      <p:sp>
        <p:nvSpPr>
          <p:cNvPr id="57" name="TextBox 56">
            <a:extLst>
              <a:ext uri="{FF2B5EF4-FFF2-40B4-BE49-F238E27FC236}">
                <a16:creationId xmlns:a16="http://schemas.microsoft.com/office/drawing/2014/main" id="{0FF0FAB2-6BC4-134B-9790-7208537EC745}"/>
              </a:ext>
            </a:extLst>
          </p:cNvPr>
          <p:cNvSpPr txBox="1"/>
          <p:nvPr/>
        </p:nvSpPr>
        <p:spPr>
          <a:xfrm>
            <a:off x="2159874" y="484375"/>
            <a:ext cx="3144426" cy="1600438"/>
          </a:xfrm>
          <a:prstGeom prst="rect">
            <a:avLst/>
          </a:prstGeom>
          <a:noFill/>
        </p:spPr>
        <p:txBody>
          <a:bodyPr wrap="square" rtlCol="0">
            <a:spAutoFit/>
          </a:bodyPr>
          <a:lstStyle/>
          <a:p>
            <a:pPr algn="r"/>
            <a:r>
              <a:rPr lang="en-SE" sz="1400" dirty="0">
                <a:solidFill>
                  <a:schemeClr val="accent1"/>
                </a:solidFill>
              </a:rPr>
              <a:t>Biochemistry</a:t>
            </a:r>
          </a:p>
          <a:p>
            <a:pPr algn="r"/>
            <a:r>
              <a:rPr lang="en-SE" sz="1400" dirty="0">
                <a:solidFill>
                  <a:schemeClr val="accent1"/>
                </a:solidFill>
              </a:rPr>
              <a:t>Cells, membranes and lipids</a:t>
            </a:r>
          </a:p>
          <a:p>
            <a:pPr algn="r"/>
            <a:r>
              <a:rPr lang="en-SE" sz="1400" dirty="0">
                <a:solidFill>
                  <a:schemeClr val="accent1"/>
                </a:solidFill>
              </a:rPr>
              <a:t>Food science</a:t>
            </a:r>
          </a:p>
          <a:p>
            <a:pPr algn="r"/>
            <a:r>
              <a:rPr lang="en-SE" sz="1400" dirty="0">
                <a:solidFill>
                  <a:schemeClr val="accent1"/>
                </a:solidFill>
              </a:rPr>
              <a:t>Medicine and pharmaceuticals</a:t>
            </a:r>
          </a:p>
          <a:p>
            <a:pPr algn="r"/>
            <a:r>
              <a:rPr lang="en-SE" sz="1400" dirty="0">
                <a:solidFill>
                  <a:schemeClr val="accent1"/>
                </a:solidFill>
              </a:rPr>
              <a:t>Surfactants and polymers</a:t>
            </a:r>
          </a:p>
          <a:p>
            <a:pPr algn="r"/>
            <a:r>
              <a:rPr lang="en-SE" sz="1400" dirty="0">
                <a:solidFill>
                  <a:schemeClr val="accent1"/>
                </a:solidFill>
              </a:rPr>
              <a:t>Amorphous and disordered materials</a:t>
            </a:r>
          </a:p>
          <a:p>
            <a:pPr algn="r"/>
            <a:r>
              <a:rPr lang="en-SE" sz="1400" dirty="0">
                <a:solidFill>
                  <a:schemeClr val="accent1"/>
                </a:solidFill>
              </a:rPr>
              <a:t>Foams and gels</a:t>
            </a:r>
          </a:p>
        </p:txBody>
      </p:sp>
      <p:grpSp>
        <p:nvGrpSpPr>
          <p:cNvPr id="5" name="Group 4">
            <a:extLst>
              <a:ext uri="{FF2B5EF4-FFF2-40B4-BE49-F238E27FC236}">
                <a16:creationId xmlns:a16="http://schemas.microsoft.com/office/drawing/2014/main" id="{C852D1A6-E4E9-C943-A221-EB56D310FEFF}"/>
              </a:ext>
            </a:extLst>
          </p:cNvPr>
          <p:cNvGrpSpPr/>
          <p:nvPr/>
        </p:nvGrpSpPr>
        <p:grpSpPr>
          <a:xfrm>
            <a:off x="305909" y="56939"/>
            <a:ext cx="742596" cy="6744121"/>
            <a:chOff x="277333" y="56939"/>
            <a:chExt cx="742596" cy="6744121"/>
          </a:xfrm>
        </p:grpSpPr>
        <p:sp>
          <p:nvSpPr>
            <p:cNvPr id="120" name="Rounded Rectangle 119">
              <a:extLst>
                <a:ext uri="{FF2B5EF4-FFF2-40B4-BE49-F238E27FC236}">
                  <a16:creationId xmlns:a16="http://schemas.microsoft.com/office/drawing/2014/main" id="{F747EEC0-4719-C240-826E-5566D5B70492}"/>
                </a:ext>
              </a:extLst>
            </p:cNvPr>
            <p:cNvSpPr/>
            <p:nvPr/>
          </p:nvSpPr>
          <p:spPr>
            <a:xfrm rot="5400000">
              <a:off x="-2723430" y="3057702"/>
              <a:ext cx="6744121" cy="742596"/>
            </a:xfrm>
            <a:prstGeom prst="roundRect">
              <a:avLst>
                <a:gd name="adj" fmla="val 50000"/>
              </a:avLst>
            </a:prstGeom>
            <a:solidFill>
              <a:srgbClr val="0033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grpSp>
          <p:nvGrpSpPr>
            <p:cNvPr id="121" name="Group 120">
              <a:extLst>
                <a:ext uri="{FF2B5EF4-FFF2-40B4-BE49-F238E27FC236}">
                  <a16:creationId xmlns:a16="http://schemas.microsoft.com/office/drawing/2014/main" id="{BE7C2DB7-09E7-774D-9500-AD0AB5308144}"/>
                </a:ext>
              </a:extLst>
            </p:cNvPr>
            <p:cNvGrpSpPr/>
            <p:nvPr/>
          </p:nvGrpSpPr>
          <p:grpSpPr>
            <a:xfrm>
              <a:off x="378630" y="6100607"/>
              <a:ext cx="540000" cy="540000"/>
              <a:chOff x="1682657" y="2257043"/>
              <a:chExt cx="540000" cy="540000"/>
            </a:xfrm>
          </p:grpSpPr>
          <p:sp>
            <p:nvSpPr>
              <p:cNvPr id="149" name="Oval 148">
                <a:extLst>
                  <a:ext uri="{FF2B5EF4-FFF2-40B4-BE49-F238E27FC236}">
                    <a16:creationId xmlns:a16="http://schemas.microsoft.com/office/drawing/2014/main" id="{87F1252A-CCAB-9844-A521-066D1B6A5CC5}"/>
                  </a:ext>
                </a:extLst>
              </p:cNvPr>
              <p:cNvSpPr>
                <a:spLocks noChangeAspect="1"/>
              </p:cNvSpPr>
              <p:nvPr/>
            </p:nvSpPr>
            <p:spPr>
              <a:xfrm>
                <a:off x="1682657" y="2257043"/>
                <a:ext cx="540000" cy="54000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150" name="Picture 149">
                <a:extLst>
                  <a:ext uri="{FF2B5EF4-FFF2-40B4-BE49-F238E27FC236}">
                    <a16:creationId xmlns:a16="http://schemas.microsoft.com/office/drawing/2014/main" id="{B5C79FED-3CFF-5543-8BC2-C1B8B2025AD0}"/>
                  </a:ext>
                </a:extLst>
              </p:cNvPr>
              <p:cNvPicPr>
                <a:picLocks noChangeAspect="1"/>
              </p:cNvPicPr>
              <p:nvPr/>
            </p:nvPicPr>
            <p:blipFill rotWithShape="1">
              <a:blip r:embed="rId5"/>
              <a:srcRect l="11578" t="13449" r="8009" b="7806"/>
              <a:stretch/>
            </p:blipFill>
            <p:spPr>
              <a:xfrm>
                <a:off x="1739580" y="2329043"/>
                <a:ext cx="414134" cy="396000"/>
              </a:xfrm>
              <a:prstGeom prst="rect">
                <a:avLst/>
              </a:prstGeom>
              <a:ln>
                <a:noFill/>
              </a:ln>
              <a:effectLst>
                <a:outerShdw blurRad="292100" dist="139700" dir="2700000" algn="tl" rotWithShape="0">
                  <a:srgbClr val="333333">
                    <a:alpha val="65000"/>
                  </a:srgbClr>
                </a:outerShdw>
              </a:effectLst>
            </p:spPr>
          </p:pic>
        </p:grpSp>
        <p:grpSp>
          <p:nvGrpSpPr>
            <p:cNvPr id="122" name="Group 121">
              <a:extLst>
                <a:ext uri="{FF2B5EF4-FFF2-40B4-BE49-F238E27FC236}">
                  <a16:creationId xmlns:a16="http://schemas.microsoft.com/office/drawing/2014/main" id="{5B25DE6E-AA04-8548-B037-A4C05C2D4D5C}"/>
                </a:ext>
              </a:extLst>
            </p:cNvPr>
            <p:cNvGrpSpPr/>
            <p:nvPr/>
          </p:nvGrpSpPr>
          <p:grpSpPr>
            <a:xfrm>
              <a:off x="378630" y="5447327"/>
              <a:ext cx="540000" cy="540000"/>
              <a:chOff x="1686458" y="2895659"/>
              <a:chExt cx="540000" cy="540000"/>
            </a:xfrm>
          </p:grpSpPr>
          <p:sp>
            <p:nvSpPr>
              <p:cNvPr id="147" name="Oval 146">
                <a:extLst>
                  <a:ext uri="{FF2B5EF4-FFF2-40B4-BE49-F238E27FC236}">
                    <a16:creationId xmlns:a16="http://schemas.microsoft.com/office/drawing/2014/main" id="{AC080319-BDA8-8E48-BE80-E5C22B9EB990}"/>
                  </a:ext>
                </a:extLst>
              </p:cNvPr>
              <p:cNvSpPr>
                <a:spLocks noChangeAspect="1"/>
              </p:cNvSpPr>
              <p:nvPr/>
            </p:nvSpPr>
            <p:spPr>
              <a:xfrm>
                <a:off x="1686458" y="2895659"/>
                <a:ext cx="540000" cy="54000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148" name="Picture 147">
                <a:extLst>
                  <a:ext uri="{FF2B5EF4-FFF2-40B4-BE49-F238E27FC236}">
                    <a16:creationId xmlns:a16="http://schemas.microsoft.com/office/drawing/2014/main" id="{F85CE14A-BFF3-3447-890C-5032F434081D}"/>
                  </a:ext>
                </a:extLst>
              </p:cNvPr>
              <p:cNvPicPr>
                <a:picLocks noChangeAspect="1"/>
              </p:cNvPicPr>
              <p:nvPr/>
            </p:nvPicPr>
            <p:blipFill rotWithShape="1">
              <a:blip r:embed="rId6"/>
              <a:srcRect l="5304" t="6572" r="6481" b="9540"/>
              <a:stretch/>
            </p:blipFill>
            <p:spPr>
              <a:xfrm>
                <a:off x="1718369" y="2907487"/>
                <a:ext cx="476178" cy="432000"/>
              </a:xfrm>
              <a:prstGeom prst="rect">
                <a:avLst/>
              </a:prstGeom>
              <a:ln>
                <a:noFill/>
              </a:ln>
              <a:effectLst>
                <a:outerShdw blurRad="292100" dist="139700" dir="2700000" algn="tl" rotWithShape="0">
                  <a:srgbClr val="333333">
                    <a:alpha val="65000"/>
                  </a:srgbClr>
                </a:outerShdw>
              </a:effectLst>
            </p:spPr>
          </p:pic>
        </p:grpSp>
        <p:grpSp>
          <p:nvGrpSpPr>
            <p:cNvPr id="123" name="Group 122">
              <a:extLst>
                <a:ext uri="{FF2B5EF4-FFF2-40B4-BE49-F238E27FC236}">
                  <a16:creationId xmlns:a16="http://schemas.microsoft.com/office/drawing/2014/main" id="{EAFE1CF1-4CD8-5141-857C-2D726D6664A3}"/>
                </a:ext>
              </a:extLst>
            </p:cNvPr>
            <p:cNvGrpSpPr/>
            <p:nvPr/>
          </p:nvGrpSpPr>
          <p:grpSpPr>
            <a:xfrm>
              <a:off x="378630" y="3487481"/>
              <a:ext cx="540000" cy="540000"/>
              <a:chOff x="7039479" y="2880091"/>
              <a:chExt cx="540000" cy="540000"/>
            </a:xfrm>
          </p:grpSpPr>
          <p:sp>
            <p:nvSpPr>
              <p:cNvPr id="145" name="Oval 144">
                <a:extLst>
                  <a:ext uri="{FF2B5EF4-FFF2-40B4-BE49-F238E27FC236}">
                    <a16:creationId xmlns:a16="http://schemas.microsoft.com/office/drawing/2014/main" id="{59852CC9-7737-C949-9A54-AE404617B14C}"/>
                  </a:ext>
                </a:extLst>
              </p:cNvPr>
              <p:cNvSpPr>
                <a:spLocks noChangeAspect="1"/>
              </p:cNvSpPr>
              <p:nvPr/>
            </p:nvSpPr>
            <p:spPr>
              <a:xfrm>
                <a:off x="7039479" y="2880091"/>
                <a:ext cx="540000" cy="54000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146" name="Picture 145">
                <a:extLst>
                  <a:ext uri="{FF2B5EF4-FFF2-40B4-BE49-F238E27FC236}">
                    <a16:creationId xmlns:a16="http://schemas.microsoft.com/office/drawing/2014/main" id="{0661A7CF-9888-8E49-86D5-9A1A0FC15B3D}"/>
                  </a:ext>
                </a:extLst>
              </p:cNvPr>
              <p:cNvPicPr>
                <a:picLocks noChangeAspect="1"/>
              </p:cNvPicPr>
              <p:nvPr/>
            </p:nvPicPr>
            <p:blipFill>
              <a:blip r:embed="rId7"/>
              <a:stretch>
                <a:fillRect/>
              </a:stretch>
            </p:blipFill>
            <p:spPr>
              <a:xfrm>
                <a:off x="7129603" y="2965643"/>
                <a:ext cx="359284" cy="355879"/>
              </a:xfrm>
              <a:prstGeom prst="rect">
                <a:avLst/>
              </a:prstGeom>
              <a:ln>
                <a:noFill/>
              </a:ln>
              <a:effectLst>
                <a:outerShdw blurRad="292100" dist="139700" dir="2700000" algn="tl" rotWithShape="0">
                  <a:srgbClr val="333333">
                    <a:alpha val="65000"/>
                  </a:srgbClr>
                </a:outerShdw>
              </a:effectLst>
            </p:spPr>
          </p:pic>
        </p:grpSp>
        <p:grpSp>
          <p:nvGrpSpPr>
            <p:cNvPr id="124" name="Group 123">
              <a:extLst>
                <a:ext uri="{FF2B5EF4-FFF2-40B4-BE49-F238E27FC236}">
                  <a16:creationId xmlns:a16="http://schemas.microsoft.com/office/drawing/2014/main" id="{2D86360C-A623-DE40-B83B-3642EE4A37CB}"/>
                </a:ext>
              </a:extLst>
            </p:cNvPr>
            <p:cNvGrpSpPr/>
            <p:nvPr/>
          </p:nvGrpSpPr>
          <p:grpSpPr>
            <a:xfrm>
              <a:off x="378630" y="4794045"/>
              <a:ext cx="540000" cy="540000"/>
              <a:chOff x="3021804" y="2527043"/>
              <a:chExt cx="540000" cy="540000"/>
            </a:xfrm>
          </p:grpSpPr>
          <p:sp>
            <p:nvSpPr>
              <p:cNvPr id="143" name="Oval 142">
                <a:extLst>
                  <a:ext uri="{FF2B5EF4-FFF2-40B4-BE49-F238E27FC236}">
                    <a16:creationId xmlns:a16="http://schemas.microsoft.com/office/drawing/2014/main" id="{3C3B9DA6-1A52-0648-82A9-24527BE54239}"/>
                  </a:ext>
                </a:extLst>
              </p:cNvPr>
              <p:cNvSpPr>
                <a:spLocks noChangeAspect="1"/>
              </p:cNvSpPr>
              <p:nvPr/>
            </p:nvSpPr>
            <p:spPr>
              <a:xfrm>
                <a:off x="3021804" y="2527043"/>
                <a:ext cx="540000" cy="54000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144" name="Picture 143">
                <a:extLst>
                  <a:ext uri="{FF2B5EF4-FFF2-40B4-BE49-F238E27FC236}">
                    <a16:creationId xmlns:a16="http://schemas.microsoft.com/office/drawing/2014/main" id="{F344E08E-CA50-A44C-A717-31EF6305FE2E}"/>
                  </a:ext>
                </a:extLst>
              </p:cNvPr>
              <p:cNvPicPr>
                <a:picLocks noChangeAspect="1"/>
              </p:cNvPicPr>
              <p:nvPr/>
            </p:nvPicPr>
            <p:blipFill rotWithShape="1">
              <a:blip r:embed="rId8"/>
              <a:srcRect l="7224" t="7529" r="7365" b="12319"/>
              <a:stretch/>
            </p:blipFill>
            <p:spPr>
              <a:xfrm>
                <a:off x="3029779" y="2556726"/>
                <a:ext cx="522735" cy="468000"/>
              </a:xfrm>
              <a:prstGeom prst="rect">
                <a:avLst/>
              </a:prstGeom>
              <a:ln>
                <a:noFill/>
              </a:ln>
              <a:effectLst>
                <a:outerShdw blurRad="292100" dist="139700" dir="2700000" algn="tl" rotWithShape="0">
                  <a:srgbClr val="333333">
                    <a:alpha val="65000"/>
                  </a:srgbClr>
                </a:outerShdw>
              </a:effectLst>
            </p:spPr>
          </p:pic>
        </p:grpSp>
        <p:grpSp>
          <p:nvGrpSpPr>
            <p:cNvPr id="125" name="Group 124">
              <a:extLst>
                <a:ext uri="{FF2B5EF4-FFF2-40B4-BE49-F238E27FC236}">
                  <a16:creationId xmlns:a16="http://schemas.microsoft.com/office/drawing/2014/main" id="{6803160D-FBD9-B04D-8DDC-1B49E9D24F7F}"/>
                </a:ext>
              </a:extLst>
            </p:cNvPr>
            <p:cNvGrpSpPr/>
            <p:nvPr/>
          </p:nvGrpSpPr>
          <p:grpSpPr>
            <a:xfrm>
              <a:off x="378630" y="1527635"/>
              <a:ext cx="540000" cy="540000"/>
              <a:chOff x="4360951" y="2257043"/>
              <a:chExt cx="540000" cy="540000"/>
            </a:xfrm>
          </p:grpSpPr>
          <p:sp>
            <p:nvSpPr>
              <p:cNvPr id="141" name="Oval 140">
                <a:extLst>
                  <a:ext uri="{FF2B5EF4-FFF2-40B4-BE49-F238E27FC236}">
                    <a16:creationId xmlns:a16="http://schemas.microsoft.com/office/drawing/2014/main" id="{AC376042-52C0-2E4E-9665-B84F3F27BFB8}"/>
                  </a:ext>
                </a:extLst>
              </p:cNvPr>
              <p:cNvSpPr>
                <a:spLocks noChangeAspect="1"/>
              </p:cNvSpPr>
              <p:nvPr/>
            </p:nvSpPr>
            <p:spPr>
              <a:xfrm>
                <a:off x="4360951" y="2257043"/>
                <a:ext cx="540000" cy="54000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142" name="Picture 141">
                <a:extLst>
                  <a:ext uri="{FF2B5EF4-FFF2-40B4-BE49-F238E27FC236}">
                    <a16:creationId xmlns:a16="http://schemas.microsoft.com/office/drawing/2014/main" id="{5A358B34-7B8B-6C4A-9EE6-EF90F6F31C72}"/>
                  </a:ext>
                </a:extLst>
              </p:cNvPr>
              <p:cNvPicPr>
                <a:picLocks noChangeAspect="1"/>
              </p:cNvPicPr>
              <p:nvPr/>
            </p:nvPicPr>
            <p:blipFill rotWithShape="1">
              <a:blip r:embed="rId9"/>
              <a:srcRect l="6224" t="6241" r="7988" b="7602"/>
              <a:stretch/>
            </p:blipFill>
            <p:spPr>
              <a:xfrm>
                <a:off x="4403311" y="2290783"/>
                <a:ext cx="455280" cy="468000"/>
              </a:xfrm>
              <a:prstGeom prst="rect">
                <a:avLst/>
              </a:prstGeom>
              <a:ln>
                <a:noFill/>
              </a:ln>
              <a:effectLst>
                <a:outerShdw blurRad="292100" dist="139700" dir="2700000" algn="tl" rotWithShape="0">
                  <a:srgbClr val="333333">
                    <a:alpha val="65000"/>
                  </a:srgbClr>
                </a:outerShdw>
              </a:effectLst>
            </p:spPr>
          </p:pic>
        </p:grpSp>
        <p:grpSp>
          <p:nvGrpSpPr>
            <p:cNvPr id="126" name="Group 125">
              <a:extLst>
                <a:ext uri="{FF2B5EF4-FFF2-40B4-BE49-F238E27FC236}">
                  <a16:creationId xmlns:a16="http://schemas.microsoft.com/office/drawing/2014/main" id="{2EB1B76C-68E9-0149-9B79-1C2F546B4F37}"/>
                </a:ext>
              </a:extLst>
            </p:cNvPr>
            <p:cNvGrpSpPr/>
            <p:nvPr/>
          </p:nvGrpSpPr>
          <p:grpSpPr>
            <a:xfrm>
              <a:off x="378630" y="2180917"/>
              <a:ext cx="540000" cy="540000"/>
              <a:chOff x="4360951" y="2880091"/>
              <a:chExt cx="540000" cy="540000"/>
            </a:xfrm>
          </p:grpSpPr>
          <p:sp>
            <p:nvSpPr>
              <p:cNvPr id="139" name="Oval 138">
                <a:extLst>
                  <a:ext uri="{FF2B5EF4-FFF2-40B4-BE49-F238E27FC236}">
                    <a16:creationId xmlns:a16="http://schemas.microsoft.com/office/drawing/2014/main" id="{79748BD4-4413-2B4E-90B5-5D593A1F7544}"/>
                  </a:ext>
                </a:extLst>
              </p:cNvPr>
              <p:cNvSpPr>
                <a:spLocks noChangeAspect="1"/>
              </p:cNvSpPr>
              <p:nvPr/>
            </p:nvSpPr>
            <p:spPr>
              <a:xfrm>
                <a:off x="4360951" y="2880091"/>
                <a:ext cx="540000" cy="54000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140" name="Picture 139">
                <a:extLst>
                  <a:ext uri="{FF2B5EF4-FFF2-40B4-BE49-F238E27FC236}">
                    <a16:creationId xmlns:a16="http://schemas.microsoft.com/office/drawing/2014/main" id="{1ED831D7-E3A2-BB4D-BBA0-8CCD5B45C6DB}"/>
                  </a:ext>
                </a:extLst>
              </p:cNvPr>
              <p:cNvPicPr>
                <a:picLocks noChangeAspect="1"/>
              </p:cNvPicPr>
              <p:nvPr/>
            </p:nvPicPr>
            <p:blipFill rotWithShape="1">
              <a:blip r:embed="rId10"/>
              <a:srcRect l="9768" t="7127" r="7474" b="6618"/>
              <a:stretch/>
            </p:blipFill>
            <p:spPr>
              <a:xfrm>
                <a:off x="4403311" y="2931659"/>
                <a:ext cx="459596" cy="468000"/>
              </a:xfrm>
              <a:prstGeom prst="rect">
                <a:avLst/>
              </a:prstGeom>
              <a:ln>
                <a:noFill/>
              </a:ln>
              <a:effectLst>
                <a:outerShdw blurRad="292100" dist="139700" dir="2700000" algn="tl" rotWithShape="0">
                  <a:srgbClr val="333333">
                    <a:alpha val="65000"/>
                  </a:srgbClr>
                </a:outerShdw>
              </a:effectLst>
            </p:spPr>
          </p:pic>
        </p:grpSp>
        <p:grpSp>
          <p:nvGrpSpPr>
            <p:cNvPr id="127" name="Group 126">
              <a:extLst>
                <a:ext uri="{FF2B5EF4-FFF2-40B4-BE49-F238E27FC236}">
                  <a16:creationId xmlns:a16="http://schemas.microsoft.com/office/drawing/2014/main" id="{B1072FAC-A169-3F4C-8FE7-9D3C812E978A}"/>
                </a:ext>
              </a:extLst>
            </p:cNvPr>
            <p:cNvGrpSpPr/>
            <p:nvPr/>
          </p:nvGrpSpPr>
          <p:grpSpPr>
            <a:xfrm>
              <a:off x="378630" y="4140763"/>
              <a:ext cx="540000" cy="540000"/>
              <a:chOff x="5720230" y="2527043"/>
              <a:chExt cx="540000" cy="540000"/>
            </a:xfrm>
          </p:grpSpPr>
          <p:sp>
            <p:nvSpPr>
              <p:cNvPr id="137" name="Oval 136">
                <a:extLst>
                  <a:ext uri="{FF2B5EF4-FFF2-40B4-BE49-F238E27FC236}">
                    <a16:creationId xmlns:a16="http://schemas.microsoft.com/office/drawing/2014/main" id="{BB8A18FE-A5F5-9641-942E-D0697C3417EA}"/>
                  </a:ext>
                </a:extLst>
              </p:cNvPr>
              <p:cNvSpPr>
                <a:spLocks noChangeAspect="1"/>
              </p:cNvSpPr>
              <p:nvPr/>
            </p:nvSpPr>
            <p:spPr>
              <a:xfrm>
                <a:off x="5720230" y="2527043"/>
                <a:ext cx="540000" cy="54000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138" name="Picture 137">
                <a:extLst>
                  <a:ext uri="{FF2B5EF4-FFF2-40B4-BE49-F238E27FC236}">
                    <a16:creationId xmlns:a16="http://schemas.microsoft.com/office/drawing/2014/main" id="{6D79BA2B-F94A-5B4B-9755-ADA867CEBC54}"/>
                  </a:ext>
                </a:extLst>
              </p:cNvPr>
              <p:cNvPicPr>
                <a:picLocks noChangeAspect="1"/>
              </p:cNvPicPr>
              <p:nvPr/>
            </p:nvPicPr>
            <p:blipFill rotWithShape="1">
              <a:blip r:embed="rId11"/>
              <a:srcRect l="7088" t="9870" r="8223" b="6242"/>
              <a:stretch/>
            </p:blipFill>
            <p:spPr>
              <a:xfrm>
                <a:off x="5756401" y="2574726"/>
                <a:ext cx="467658" cy="432000"/>
              </a:xfrm>
              <a:prstGeom prst="rect">
                <a:avLst/>
              </a:prstGeom>
              <a:ln>
                <a:noFill/>
              </a:ln>
              <a:effectLst>
                <a:outerShdw blurRad="292100" dist="139700" dir="2700000" algn="tl" rotWithShape="0">
                  <a:srgbClr val="333333">
                    <a:alpha val="65000"/>
                  </a:srgbClr>
                </a:outerShdw>
              </a:effectLst>
            </p:spPr>
          </p:pic>
        </p:grpSp>
        <p:grpSp>
          <p:nvGrpSpPr>
            <p:cNvPr id="128" name="Group 127">
              <a:extLst>
                <a:ext uri="{FF2B5EF4-FFF2-40B4-BE49-F238E27FC236}">
                  <a16:creationId xmlns:a16="http://schemas.microsoft.com/office/drawing/2014/main" id="{38716363-234F-2540-9CDE-374512E4BD50}"/>
                </a:ext>
              </a:extLst>
            </p:cNvPr>
            <p:cNvGrpSpPr/>
            <p:nvPr/>
          </p:nvGrpSpPr>
          <p:grpSpPr>
            <a:xfrm>
              <a:off x="376586" y="2834199"/>
              <a:ext cx="544089" cy="540000"/>
              <a:chOff x="7038109" y="2257043"/>
              <a:chExt cx="544089" cy="540000"/>
            </a:xfrm>
          </p:grpSpPr>
          <p:sp>
            <p:nvSpPr>
              <p:cNvPr id="135" name="Oval 134">
                <a:extLst>
                  <a:ext uri="{FF2B5EF4-FFF2-40B4-BE49-F238E27FC236}">
                    <a16:creationId xmlns:a16="http://schemas.microsoft.com/office/drawing/2014/main" id="{E8FC40F2-CFDF-464D-BAF7-0A243975935C}"/>
                  </a:ext>
                </a:extLst>
              </p:cNvPr>
              <p:cNvSpPr>
                <a:spLocks noChangeAspect="1"/>
              </p:cNvSpPr>
              <p:nvPr/>
            </p:nvSpPr>
            <p:spPr>
              <a:xfrm>
                <a:off x="7039479" y="2257043"/>
                <a:ext cx="540000" cy="54000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136" name="Picture 135">
                <a:extLst>
                  <a:ext uri="{FF2B5EF4-FFF2-40B4-BE49-F238E27FC236}">
                    <a16:creationId xmlns:a16="http://schemas.microsoft.com/office/drawing/2014/main" id="{CD89E63F-FEC2-9C4E-85AF-00E26048AB8B}"/>
                  </a:ext>
                </a:extLst>
              </p:cNvPr>
              <p:cNvPicPr>
                <a:picLocks noChangeAspect="1"/>
              </p:cNvPicPr>
              <p:nvPr/>
            </p:nvPicPr>
            <p:blipFill rotWithShape="1">
              <a:blip r:embed="rId12"/>
              <a:srcRect l="6886" t="7985" r="6718" b="10102"/>
              <a:stretch/>
            </p:blipFill>
            <p:spPr>
              <a:xfrm>
                <a:off x="7038109" y="2271963"/>
                <a:ext cx="544089" cy="504000"/>
              </a:xfrm>
              <a:prstGeom prst="rect">
                <a:avLst/>
              </a:prstGeom>
              <a:ln>
                <a:noFill/>
              </a:ln>
              <a:effectLst>
                <a:outerShdw blurRad="292100" dist="139700" dir="2700000" algn="tl" rotWithShape="0">
                  <a:srgbClr val="333333">
                    <a:alpha val="65000"/>
                  </a:srgbClr>
                </a:outerShdw>
              </a:effectLst>
            </p:spPr>
          </p:pic>
        </p:grpSp>
        <p:grpSp>
          <p:nvGrpSpPr>
            <p:cNvPr id="129" name="Group 128">
              <a:extLst>
                <a:ext uri="{FF2B5EF4-FFF2-40B4-BE49-F238E27FC236}">
                  <a16:creationId xmlns:a16="http://schemas.microsoft.com/office/drawing/2014/main" id="{ED1AE0BA-FFA7-D24E-B8E5-5616DA641E18}"/>
                </a:ext>
              </a:extLst>
            </p:cNvPr>
            <p:cNvGrpSpPr/>
            <p:nvPr/>
          </p:nvGrpSpPr>
          <p:grpSpPr>
            <a:xfrm>
              <a:off x="378630" y="221071"/>
              <a:ext cx="540000" cy="540000"/>
              <a:chOff x="8378393" y="2527043"/>
              <a:chExt cx="540000" cy="540000"/>
            </a:xfrm>
          </p:grpSpPr>
          <p:sp>
            <p:nvSpPr>
              <p:cNvPr id="133" name="Oval 132">
                <a:extLst>
                  <a:ext uri="{FF2B5EF4-FFF2-40B4-BE49-F238E27FC236}">
                    <a16:creationId xmlns:a16="http://schemas.microsoft.com/office/drawing/2014/main" id="{25B19ABB-CBCD-E843-A747-F4A2EC68917D}"/>
                  </a:ext>
                </a:extLst>
              </p:cNvPr>
              <p:cNvSpPr>
                <a:spLocks noChangeAspect="1"/>
              </p:cNvSpPr>
              <p:nvPr/>
            </p:nvSpPr>
            <p:spPr>
              <a:xfrm>
                <a:off x="8378393" y="2527043"/>
                <a:ext cx="540000" cy="54000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134" name="Picture 133">
                <a:extLst>
                  <a:ext uri="{FF2B5EF4-FFF2-40B4-BE49-F238E27FC236}">
                    <a16:creationId xmlns:a16="http://schemas.microsoft.com/office/drawing/2014/main" id="{1EBBB103-4739-E248-BDBD-E69972FBD9CB}"/>
                  </a:ext>
                </a:extLst>
              </p:cNvPr>
              <p:cNvPicPr>
                <a:picLocks noChangeAspect="1"/>
              </p:cNvPicPr>
              <p:nvPr/>
            </p:nvPicPr>
            <p:blipFill rotWithShape="1">
              <a:blip r:embed="rId13"/>
              <a:srcRect l="8321" t="6008" r="8010" b="8354"/>
              <a:stretch/>
            </p:blipFill>
            <p:spPr>
              <a:xfrm>
                <a:off x="8408754" y="2556726"/>
                <a:ext cx="479278" cy="468000"/>
              </a:xfrm>
              <a:prstGeom prst="rect">
                <a:avLst/>
              </a:prstGeom>
              <a:ln>
                <a:noFill/>
              </a:ln>
              <a:effectLst>
                <a:outerShdw blurRad="292100" dist="139700" dir="2700000" algn="tl" rotWithShape="0">
                  <a:srgbClr val="333333">
                    <a:alpha val="65000"/>
                  </a:srgbClr>
                </a:outerShdw>
              </a:effectLst>
            </p:spPr>
          </p:pic>
        </p:grpSp>
        <p:grpSp>
          <p:nvGrpSpPr>
            <p:cNvPr id="130" name="Group 129">
              <a:extLst>
                <a:ext uri="{FF2B5EF4-FFF2-40B4-BE49-F238E27FC236}">
                  <a16:creationId xmlns:a16="http://schemas.microsoft.com/office/drawing/2014/main" id="{1CB805BA-8E1D-CA48-BA61-11EF5A00A795}"/>
                </a:ext>
              </a:extLst>
            </p:cNvPr>
            <p:cNvGrpSpPr/>
            <p:nvPr/>
          </p:nvGrpSpPr>
          <p:grpSpPr>
            <a:xfrm>
              <a:off x="378630" y="874353"/>
              <a:ext cx="540000" cy="540000"/>
              <a:chOff x="9717542" y="2529286"/>
              <a:chExt cx="540000" cy="540000"/>
            </a:xfrm>
          </p:grpSpPr>
          <p:sp>
            <p:nvSpPr>
              <p:cNvPr id="131" name="Oval 130">
                <a:extLst>
                  <a:ext uri="{FF2B5EF4-FFF2-40B4-BE49-F238E27FC236}">
                    <a16:creationId xmlns:a16="http://schemas.microsoft.com/office/drawing/2014/main" id="{7F94B779-4134-8A4E-9754-7D96F3B9364E}"/>
                  </a:ext>
                </a:extLst>
              </p:cNvPr>
              <p:cNvSpPr>
                <a:spLocks noChangeAspect="1"/>
              </p:cNvSpPr>
              <p:nvPr/>
            </p:nvSpPr>
            <p:spPr>
              <a:xfrm>
                <a:off x="9717542" y="2529286"/>
                <a:ext cx="540000" cy="54000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132" name="Picture 131">
                <a:extLst>
                  <a:ext uri="{FF2B5EF4-FFF2-40B4-BE49-F238E27FC236}">
                    <a16:creationId xmlns:a16="http://schemas.microsoft.com/office/drawing/2014/main" id="{FDC5B800-41E1-5C4E-A88A-FA74CB094481}"/>
                  </a:ext>
                </a:extLst>
              </p:cNvPr>
              <p:cNvPicPr>
                <a:picLocks noChangeAspect="1"/>
              </p:cNvPicPr>
              <p:nvPr/>
            </p:nvPicPr>
            <p:blipFill rotWithShape="1">
              <a:blip r:embed="rId14"/>
              <a:srcRect l="9451" t="4954" r="7705" b="8881"/>
              <a:stretch/>
            </p:blipFill>
            <p:spPr>
              <a:xfrm>
                <a:off x="9739416" y="2547286"/>
                <a:ext cx="496251" cy="504000"/>
              </a:xfrm>
              <a:prstGeom prst="rect">
                <a:avLst/>
              </a:prstGeom>
              <a:ln>
                <a:noFill/>
              </a:ln>
              <a:effectLst>
                <a:outerShdw blurRad="292100" dist="139700" dir="2700000" algn="tl" rotWithShape="0">
                  <a:srgbClr val="333333">
                    <a:alpha val="65000"/>
                  </a:srgbClr>
                </a:outerShdw>
              </a:effectLst>
            </p:spPr>
          </p:pic>
        </p:grpSp>
      </p:grpSp>
    </p:spTree>
    <p:extLst>
      <p:ext uri="{BB962C8B-B14F-4D97-AF65-F5344CB8AC3E}">
        <p14:creationId xmlns:p14="http://schemas.microsoft.com/office/powerpoint/2010/main" val="1939085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ppt_x"/>
                                          </p:val>
                                        </p:tav>
                                        <p:tav tm="100000">
                                          <p:val>
                                            <p:strVal val="#ppt_x"/>
                                          </p:val>
                                        </p:tav>
                                      </p:tavLst>
                                    </p:anim>
                                    <p:anim calcmode="lin" valueType="num">
                                      <p:cBhvr additive="base">
                                        <p:cTn id="12" dur="100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1000" fill="hold"/>
                                        <p:tgtEl>
                                          <p:spTgt spid="26"/>
                                        </p:tgtEl>
                                        <p:attrNameLst>
                                          <p:attrName>ppt_x</p:attrName>
                                        </p:attrNameLst>
                                      </p:cBhvr>
                                      <p:tavLst>
                                        <p:tav tm="0">
                                          <p:val>
                                            <p:strVal val="#ppt_x"/>
                                          </p:val>
                                        </p:tav>
                                        <p:tav tm="100000">
                                          <p:val>
                                            <p:strVal val="#ppt_x"/>
                                          </p:val>
                                        </p:tav>
                                      </p:tavLst>
                                    </p:anim>
                                    <p:anim calcmode="lin" valueType="num">
                                      <p:cBhvr additive="base">
                                        <p:cTn id="20" dur="10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ppt_x"/>
                                          </p:val>
                                        </p:tav>
                                        <p:tav tm="100000">
                                          <p:val>
                                            <p:strVal val="#ppt_x"/>
                                          </p:val>
                                        </p:tav>
                                      </p:tavLst>
                                    </p:anim>
                                    <p:anim calcmode="lin" valueType="num">
                                      <p:cBhvr additive="base">
                                        <p:cTn id="24" dur="1000" fill="hold"/>
                                        <p:tgtEl>
                                          <p:spTgt spid="27"/>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 presetClass="entr" presetSubtype="1"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1500"/>
                            </p:stCondLst>
                            <p:childTnLst>
                              <p:par>
                                <p:cTn id="31" presetID="2" presetClass="entr" presetSubtype="1" fill="hold" grpId="0"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additive="base">
                                        <p:cTn id="33" dur="500" fill="hold"/>
                                        <p:tgtEl>
                                          <p:spTgt spid="82"/>
                                        </p:tgtEl>
                                        <p:attrNameLst>
                                          <p:attrName>ppt_x</p:attrName>
                                        </p:attrNameLst>
                                      </p:cBhvr>
                                      <p:tavLst>
                                        <p:tav tm="0">
                                          <p:val>
                                            <p:strVal val="#ppt_x"/>
                                          </p:val>
                                        </p:tav>
                                        <p:tav tm="100000">
                                          <p:val>
                                            <p:strVal val="#ppt_x"/>
                                          </p:val>
                                        </p:tav>
                                      </p:tavLst>
                                    </p:anim>
                                    <p:anim calcmode="lin" valueType="num">
                                      <p:cBhvr additive="base">
                                        <p:cTn id="34" dur="500" fill="hold"/>
                                        <p:tgtEl>
                                          <p:spTgt spid="82"/>
                                        </p:tgtEl>
                                        <p:attrNameLst>
                                          <p:attrName>ppt_y</p:attrName>
                                        </p:attrNameLst>
                                      </p:cBhvr>
                                      <p:tavLst>
                                        <p:tav tm="0">
                                          <p:val>
                                            <p:strVal val="0-#ppt_h/2"/>
                                          </p:val>
                                        </p:tav>
                                        <p:tav tm="100000">
                                          <p:val>
                                            <p:strVal val="#ppt_y"/>
                                          </p:val>
                                        </p:tav>
                                      </p:tavLst>
                                    </p:anim>
                                  </p:childTnLst>
                                </p:cTn>
                              </p:par>
                            </p:childTnLst>
                          </p:cTn>
                        </p:par>
                        <p:par>
                          <p:cTn id="35" fill="hold">
                            <p:stCondLst>
                              <p:cond delay="2000"/>
                            </p:stCondLst>
                            <p:childTnLst>
                              <p:par>
                                <p:cTn id="36" presetID="2" presetClass="entr" presetSubtype="1" fill="hold" grpId="0" nodeType="afterEffect">
                                  <p:stCondLst>
                                    <p:cond delay="0"/>
                                  </p:stCondLst>
                                  <p:childTnLst>
                                    <p:set>
                                      <p:cBhvr>
                                        <p:cTn id="37" dur="1" fill="hold">
                                          <p:stCondLst>
                                            <p:cond delay="0"/>
                                          </p:stCondLst>
                                        </p:cTn>
                                        <p:tgtEl>
                                          <p:spTgt spid="83"/>
                                        </p:tgtEl>
                                        <p:attrNameLst>
                                          <p:attrName>style.visibility</p:attrName>
                                        </p:attrNameLst>
                                      </p:cBhvr>
                                      <p:to>
                                        <p:strVal val="visible"/>
                                      </p:to>
                                    </p:set>
                                    <p:anim calcmode="lin" valueType="num">
                                      <p:cBhvr additive="base">
                                        <p:cTn id="38" dur="500" fill="hold"/>
                                        <p:tgtEl>
                                          <p:spTgt spid="83"/>
                                        </p:tgtEl>
                                        <p:attrNameLst>
                                          <p:attrName>ppt_x</p:attrName>
                                        </p:attrNameLst>
                                      </p:cBhvr>
                                      <p:tavLst>
                                        <p:tav tm="0">
                                          <p:val>
                                            <p:strVal val="#ppt_x"/>
                                          </p:val>
                                        </p:tav>
                                        <p:tav tm="100000">
                                          <p:val>
                                            <p:strVal val="#ppt_x"/>
                                          </p:val>
                                        </p:tav>
                                      </p:tavLst>
                                    </p:anim>
                                    <p:anim calcmode="lin" valueType="num">
                                      <p:cBhvr additive="base">
                                        <p:cTn id="39" dur="500" fill="hold"/>
                                        <p:tgtEl>
                                          <p:spTgt spid="83"/>
                                        </p:tgtEl>
                                        <p:attrNameLst>
                                          <p:attrName>ppt_y</p:attrName>
                                        </p:attrNameLst>
                                      </p:cBhvr>
                                      <p:tavLst>
                                        <p:tav tm="0">
                                          <p:val>
                                            <p:strVal val="0-#ppt_h/2"/>
                                          </p:val>
                                        </p:tav>
                                        <p:tav tm="100000">
                                          <p:val>
                                            <p:strVal val="#ppt_y"/>
                                          </p:val>
                                        </p:tav>
                                      </p:tavLst>
                                    </p:anim>
                                  </p:childTnLst>
                                </p:cTn>
                              </p:par>
                            </p:childTnLst>
                          </p:cTn>
                        </p:par>
                        <p:par>
                          <p:cTn id="40" fill="hold">
                            <p:stCondLst>
                              <p:cond delay="2500"/>
                            </p:stCondLst>
                            <p:childTnLst>
                              <p:par>
                                <p:cTn id="41" presetID="2" presetClass="entr" presetSubtype="1" fill="hold" grpId="0" nodeType="afterEffect">
                                  <p:stCondLst>
                                    <p:cond delay="0"/>
                                  </p:stCondLst>
                                  <p:childTnLst>
                                    <p:set>
                                      <p:cBhvr>
                                        <p:cTn id="42" dur="1" fill="hold">
                                          <p:stCondLst>
                                            <p:cond delay="0"/>
                                          </p:stCondLst>
                                        </p:cTn>
                                        <p:tgtEl>
                                          <p:spTgt spid="87"/>
                                        </p:tgtEl>
                                        <p:attrNameLst>
                                          <p:attrName>style.visibility</p:attrName>
                                        </p:attrNameLst>
                                      </p:cBhvr>
                                      <p:to>
                                        <p:strVal val="visible"/>
                                      </p:to>
                                    </p:set>
                                    <p:anim calcmode="lin" valueType="num">
                                      <p:cBhvr additive="base">
                                        <p:cTn id="43" dur="500" fill="hold"/>
                                        <p:tgtEl>
                                          <p:spTgt spid="87"/>
                                        </p:tgtEl>
                                        <p:attrNameLst>
                                          <p:attrName>ppt_x</p:attrName>
                                        </p:attrNameLst>
                                      </p:cBhvr>
                                      <p:tavLst>
                                        <p:tav tm="0">
                                          <p:val>
                                            <p:strVal val="#ppt_x"/>
                                          </p:val>
                                        </p:tav>
                                        <p:tav tm="100000">
                                          <p:val>
                                            <p:strVal val="#ppt_x"/>
                                          </p:val>
                                        </p:tav>
                                      </p:tavLst>
                                    </p:anim>
                                    <p:anim calcmode="lin" valueType="num">
                                      <p:cBhvr additive="base">
                                        <p:cTn id="44" dur="500" fill="hold"/>
                                        <p:tgtEl>
                                          <p:spTgt spid="87"/>
                                        </p:tgtEl>
                                        <p:attrNameLst>
                                          <p:attrName>ppt_y</p:attrName>
                                        </p:attrNameLst>
                                      </p:cBhvr>
                                      <p:tavLst>
                                        <p:tav tm="0">
                                          <p:val>
                                            <p:strVal val="0-#ppt_h/2"/>
                                          </p:val>
                                        </p:tav>
                                        <p:tav tm="100000">
                                          <p:val>
                                            <p:strVal val="#ppt_y"/>
                                          </p:val>
                                        </p:tav>
                                      </p:tavLst>
                                    </p:anim>
                                  </p:childTnLst>
                                </p:cTn>
                              </p:par>
                            </p:childTnLst>
                          </p:cTn>
                        </p:par>
                        <p:par>
                          <p:cTn id="45" fill="hold">
                            <p:stCondLst>
                              <p:cond delay="3000"/>
                            </p:stCondLst>
                            <p:childTnLst>
                              <p:par>
                                <p:cTn id="46" presetID="2" presetClass="entr" presetSubtype="1" fill="hold" grpId="0" nodeType="afterEffect">
                                  <p:stCondLst>
                                    <p:cond delay="0"/>
                                  </p:stCondLst>
                                  <p:childTnLst>
                                    <p:set>
                                      <p:cBhvr>
                                        <p:cTn id="47" dur="1" fill="hold">
                                          <p:stCondLst>
                                            <p:cond delay="0"/>
                                          </p:stCondLst>
                                        </p:cTn>
                                        <p:tgtEl>
                                          <p:spTgt spid="84"/>
                                        </p:tgtEl>
                                        <p:attrNameLst>
                                          <p:attrName>style.visibility</p:attrName>
                                        </p:attrNameLst>
                                      </p:cBhvr>
                                      <p:to>
                                        <p:strVal val="visible"/>
                                      </p:to>
                                    </p:set>
                                    <p:anim calcmode="lin" valueType="num">
                                      <p:cBhvr additive="base">
                                        <p:cTn id="48" dur="500" fill="hold"/>
                                        <p:tgtEl>
                                          <p:spTgt spid="84"/>
                                        </p:tgtEl>
                                        <p:attrNameLst>
                                          <p:attrName>ppt_x</p:attrName>
                                        </p:attrNameLst>
                                      </p:cBhvr>
                                      <p:tavLst>
                                        <p:tav tm="0">
                                          <p:val>
                                            <p:strVal val="#ppt_x"/>
                                          </p:val>
                                        </p:tav>
                                        <p:tav tm="100000">
                                          <p:val>
                                            <p:strVal val="#ppt_x"/>
                                          </p:val>
                                        </p:tav>
                                      </p:tavLst>
                                    </p:anim>
                                    <p:anim calcmode="lin" valueType="num">
                                      <p:cBhvr additive="base">
                                        <p:cTn id="49" dur="500" fill="hold"/>
                                        <p:tgtEl>
                                          <p:spTgt spid="84"/>
                                        </p:tgtEl>
                                        <p:attrNameLst>
                                          <p:attrName>ppt_y</p:attrName>
                                        </p:attrNameLst>
                                      </p:cBhvr>
                                      <p:tavLst>
                                        <p:tav tm="0">
                                          <p:val>
                                            <p:strVal val="0-#ppt_h/2"/>
                                          </p:val>
                                        </p:tav>
                                        <p:tav tm="100000">
                                          <p:val>
                                            <p:strVal val="#ppt_y"/>
                                          </p:val>
                                        </p:tav>
                                      </p:tavLst>
                                    </p:anim>
                                  </p:childTnLst>
                                </p:cTn>
                              </p:par>
                            </p:childTnLst>
                          </p:cTn>
                        </p:par>
                        <p:par>
                          <p:cTn id="50" fill="hold">
                            <p:stCondLst>
                              <p:cond delay="3500"/>
                            </p:stCondLst>
                            <p:childTnLst>
                              <p:par>
                                <p:cTn id="51" presetID="2" presetClass="entr" presetSubtype="1"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additive="base">
                                        <p:cTn id="53" dur="500" fill="hold"/>
                                        <p:tgtEl>
                                          <p:spTgt spid="88"/>
                                        </p:tgtEl>
                                        <p:attrNameLst>
                                          <p:attrName>ppt_x</p:attrName>
                                        </p:attrNameLst>
                                      </p:cBhvr>
                                      <p:tavLst>
                                        <p:tav tm="0">
                                          <p:val>
                                            <p:strVal val="#ppt_x"/>
                                          </p:val>
                                        </p:tav>
                                        <p:tav tm="100000">
                                          <p:val>
                                            <p:strVal val="#ppt_x"/>
                                          </p:val>
                                        </p:tav>
                                      </p:tavLst>
                                    </p:anim>
                                    <p:anim calcmode="lin" valueType="num">
                                      <p:cBhvr additive="base">
                                        <p:cTn id="54" dur="500" fill="hold"/>
                                        <p:tgtEl>
                                          <p:spTgt spid="88"/>
                                        </p:tgtEl>
                                        <p:attrNameLst>
                                          <p:attrName>ppt_y</p:attrName>
                                        </p:attrNameLst>
                                      </p:cBhvr>
                                      <p:tavLst>
                                        <p:tav tm="0">
                                          <p:val>
                                            <p:strVal val="0-#ppt_h/2"/>
                                          </p:val>
                                        </p:tav>
                                        <p:tav tm="100000">
                                          <p:val>
                                            <p:strVal val="#ppt_y"/>
                                          </p:val>
                                        </p:tav>
                                      </p:tavLst>
                                    </p:anim>
                                  </p:childTnLst>
                                </p:cTn>
                              </p:par>
                            </p:childTnLst>
                          </p:cTn>
                        </p:par>
                        <p:par>
                          <p:cTn id="55" fill="hold">
                            <p:stCondLst>
                              <p:cond delay="4000"/>
                            </p:stCondLst>
                            <p:childTnLst>
                              <p:par>
                                <p:cTn id="56" presetID="2" presetClass="entr" presetSubtype="1" fill="hold" grpId="0" nodeType="afterEffect">
                                  <p:stCondLst>
                                    <p:cond delay="0"/>
                                  </p:stCondLst>
                                  <p:childTnLst>
                                    <p:set>
                                      <p:cBhvr>
                                        <p:cTn id="57" dur="1" fill="hold">
                                          <p:stCondLst>
                                            <p:cond delay="0"/>
                                          </p:stCondLst>
                                        </p:cTn>
                                        <p:tgtEl>
                                          <p:spTgt spid="85"/>
                                        </p:tgtEl>
                                        <p:attrNameLst>
                                          <p:attrName>style.visibility</p:attrName>
                                        </p:attrNameLst>
                                      </p:cBhvr>
                                      <p:to>
                                        <p:strVal val="visible"/>
                                      </p:to>
                                    </p:set>
                                    <p:anim calcmode="lin" valueType="num">
                                      <p:cBhvr additive="base">
                                        <p:cTn id="58" dur="500" fill="hold"/>
                                        <p:tgtEl>
                                          <p:spTgt spid="85"/>
                                        </p:tgtEl>
                                        <p:attrNameLst>
                                          <p:attrName>ppt_x</p:attrName>
                                        </p:attrNameLst>
                                      </p:cBhvr>
                                      <p:tavLst>
                                        <p:tav tm="0">
                                          <p:val>
                                            <p:strVal val="#ppt_x"/>
                                          </p:val>
                                        </p:tav>
                                        <p:tav tm="100000">
                                          <p:val>
                                            <p:strVal val="#ppt_x"/>
                                          </p:val>
                                        </p:tav>
                                      </p:tavLst>
                                    </p:anim>
                                    <p:anim calcmode="lin" valueType="num">
                                      <p:cBhvr additive="base">
                                        <p:cTn id="59" dur="500" fill="hold"/>
                                        <p:tgtEl>
                                          <p:spTgt spid="85"/>
                                        </p:tgtEl>
                                        <p:attrNameLst>
                                          <p:attrName>ppt_y</p:attrName>
                                        </p:attrNameLst>
                                      </p:cBhvr>
                                      <p:tavLst>
                                        <p:tav tm="0">
                                          <p:val>
                                            <p:strVal val="0-#ppt_h/2"/>
                                          </p:val>
                                        </p:tav>
                                        <p:tav tm="100000">
                                          <p:val>
                                            <p:strVal val="#ppt_y"/>
                                          </p:val>
                                        </p:tav>
                                      </p:tavLst>
                                    </p:anim>
                                  </p:childTnLst>
                                </p:cTn>
                              </p:par>
                            </p:childTnLst>
                          </p:cTn>
                        </p:par>
                        <p:par>
                          <p:cTn id="60" fill="hold">
                            <p:stCondLst>
                              <p:cond delay="4500"/>
                            </p:stCondLst>
                            <p:childTnLst>
                              <p:par>
                                <p:cTn id="61" presetID="2" presetClass="entr" presetSubtype="1"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500" fill="hold"/>
                                        <p:tgtEl>
                                          <p:spTgt spid="89"/>
                                        </p:tgtEl>
                                        <p:attrNameLst>
                                          <p:attrName>ppt_x</p:attrName>
                                        </p:attrNameLst>
                                      </p:cBhvr>
                                      <p:tavLst>
                                        <p:tav tm="0">
                                          <p:val>
                                            <p:strVal val="#ppt_x"/>
                                          </p:val>
                                        </p:tav>
                                        <p:tav tm="100000">
                                          <p:val>
                                            <p:strVal val="#ppt_x"/>
                                          </p:val>
                                        </p:tav>
                                      </p:tavLst>
                                    </p:anim>
                                    <p:anim calcmode="lin" valueType="num">
                                      <p:cBhvr additive="base">
                                        <p:cTn id="64" dur="500" fill="hold"/>
                                        <p:tgtEl>
                                          <p:spTgt spid="89"/>
                                        </p:tgtEl>
                                        <p:attrNameLst>
                                          <p:attrName>ppt_y</p:attrName>
                                        </p:attrNameLst>
                                      </p:cBhvr>
                                      <p:tavLst>
                                        <p:tav tm="0">
                                          <p:val>
                                            <p:strVal val="0-#ppt_h/2"/>
                                          </p:val>
                                        </p:tav>
                                        <p:tav tm="100000">
                                          <p:val>
                                            <p:strVal val="#ppt_y"/>
                                          </p:val>
                                        </p:tav>
                                      </p:tavLst>
                                    </p:anim>
                                  </p:childTnLst>
                                </p:cTn>
                              </p:par>
                            </p:childTnLst>
                          </p:cTn>
                        </p:par>
                        <p:par>
                          <p:cTn id="65" fill="hold">
                            <p:stCondLst>
                              <p:cond delay="5000"/>
                            </p:stCondLst>
                            <p:childTnLst>
                              <p:par>
                                <p:cTn id="66" presetID="2" presetClass="entr" presetSubtype="1"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 calcmode="lin" valueType="num">
                                      <p:cBhvr additive="base">
                                        <p:cTn id="68" dur="500" fill="hold"/>
                                        <p:tgtEl>
                                          <p:spTgt spid="86"/>
                                        </p:tgtEl>
                                        <p:attrNameLst>
                                          <p:attrName>ppt_x</p:attrName>
                                        </p:attrNameLst>
                                      </p:cBhvr>
                                      <p:tavLst>
                                        <p:tav tm="0">
                                          <p:val>
                                            <p:strVal val="#ppt_x"/>
                                          </p:val>
                                        </p:tav>
                                        <p:tav tm="100000">
                                          <p:val>
                                            <p:strVal val="#ppt_x"/>
                                          </p:val>
                                        </p:tav>
                                      </p:tavLst>
                                    </p:anim>
                                    <p:anim calcmode="lin" valueType="num">
                                      <p:cBhvr additive="base">
                                        <p:cTn id="69" dur="500" fill="hold"/>
                                        <p:tgtEl>
                                          <p:spTgt spid="86"/>
                                        </p:tgtEl>
                                        <p:attrNameLst>
                                          <p:attrName>ppt_y</p:attrName>
                                        </p:attrNameLst>
                                      </p:cBhvr>
                                      <p:tavLst>
                                        <p:tav tm="0">
                                          <p:val>
                                            <p:strVal val="0-#ppt_h/2"/>
                                          </p:val>
                                        </p:tav>
                                        <p:tav tm="100000">
                                          <p:val>
                                            <p:strVal val="#ppt_y"/>
                                          </p:val>
                                        </p:tav>
                                      </p:tavLst>
                                    </p:anim>
                                  </p:childTnLst>
                                </p:cTn>
                              </p:par>
                            </p:childTnLst>
                          </p:cTn>
                        </p:par>
                        <p:par>
                          <p:cTn id="70" fill="hold">
                            <p:stCondLst>
                              <p:cond delay="5500"/>
                            </p:stCondLst>
                            <p:childTnLst>
                              <p:par>
                                <p:cTn id="71" presetID="0" presetClass="path" presetSubtype="0" accel="50000" decel="50000" fill="hold" grpId="1" nodeType="afterEffect">
                                  <p:stCondLst>
                                    <p:cond delay="0"/>
                                  </p:stCondLst>
                                  <p:childTnLst>
                                    <p:animMotion origin="layout" path="M 0 0 L 0 -0.10023 " pathEditMode="relative" ptsTypes="AA">
                                      <p:cBhvr>
                                        <p:cTn id="72" dur="1000" fill="hold"/>
                                        <p:tgtEl>
                                          <p:spTgt spid="6"/>
                                        </p:tgtEl>
                                        <p:attrNameLst>
                                          <p:attrName>ppt_x</p:attrName>
                                          <p:attrName>ppt_y</p:attrName>
                                        </p:attrNameLst>
                                      </p:cBhvr>
                                    </p:animMotion>
                                  </p:childTnLst>
                                </p:cTn>
                              </p:par>
                            </p:childTnLst>
                          </p:cTn>
                        </p:par>
                        <p:par>
                          <p:cTn id="73" fill="hold">
                            <p:stCondLst>
                              <p:cond delay="6500"/>
                            </p:stCondLst>
                            <p:childTnLst>
                              <p:par>
                                <p:cTn id="74" presetID="55" presetClass="entr" presetSubtype="0" fill="hold" grpId="0" nodeType="afterEffect">
                                  <p:stCondLst>
                                    <p:cond delay="0"/>
                                  </p:stCondLst>
                                  <p:childTnLst>
                                    <p:set>
                                      <p:cBhvr>
                                        <p:cTn id="75" dur="1" fill="hold">
                                          <p:stCondLst>
                                            <p:cond delay="0"/>
                                          </p:stCondLst>
                                        </p:cTn>
                                        <p:tgtEl>
                                          <p:spTgt spid="4"/>
                                        </p:tgtEl>
                                        <p:attrNameLst>
                                          <p:attrName>style.visibility</p:attrName>
                                        </p:attrNameLst>
                                      </p:cBhvr>
                                      <p:to>
                                        <p:strVal val="visible"/>
                                      </p:to>
                                    </p:set>
                                    <p:anim calcmode="lin" valueType="num">
                                      <p:cBhvr>
                                        <p:cTn id="76" dur="1000" fill="hold"/>
                                        <p:tgtEl>
                                          <p:spTgt spid="4"/>
                                        </p:tgtEl>
                                        <p:attrNameLst>
                                          <p:attrName>ppt_w</p:attrName>
                                        </p:attrNameLst>
                                      </p:cBhvr>
                                      <p:tavLst>
                                        <p:tav tm="0">
                                          <p:val>
                                            <p:strVal val="#ppt_w*0.70"/>
                                          </p:val>
                                        </p:tav>
                                        <p:tav tm="100000">
                                          <p:val>
                                            <p:strVal val="#ppt_w"/>
                                          </p:val>
                                        </p:tav>
                                      </p:tavLst>
                                    </p:anim>
                                    <p:anim calcmode="lin" valueType="num">
                                      <p:cBhvr>
                                        <p:cTn id="77" dur="1000" fill="hold"/>
                                        <p:tgtEl>
                                          <p:spTgt spid="4"/>
                                        </p:tgtEl>
                                        <p:attrNameLst>
                                          <p:attrName>ppt_h</p:attrName>
                                        </p:attrNameLst>
                                      </p:cBhvr>
                                      <p:tavLst>
                                        <p:tav tm="0">
                                          <p:val>
                                            <p:strVal val="#ppt_h"/>
                                          </p:val>
                                        </p:tav>
                                        <p:tav tm="100000">
                                          <p:val>
                                            <p:strVal val="#ppt_h"/>
                                          </p:val>
                                        </p:tav>
                                      </p:tavLst>
                                    </p:anim>
                                    <p:animEffect transition="in" filter="fade">
                                      <p:cBhvr>
                                        <p:cTn id="78" dur="1000"/>
                                        <p:tgtEl>
                                          <p:spTgt spid="4"/>
                                        </p:tgtEl>
                                      </p:cBhvr>
                                    </p:animEffect>
                                  </p:childTnLst>
                                </p:cTn>
                              </p:par>
                            </p:childTnLst>
                          </p:cTn>
                        </p:par>
                        <p:par>
                          <p:cTn id="79" fill="hold">
                            <p:stCondLst>
                              <p:cond delay="7500"/>
                            </p:stCondLst>
                            <p:childTnLst>
                              <p:par>
                                <p:cTn id="80" presetID="55" presetClass="entr" presetSubtype="0" fill="hold" grpId="0" nodeType="after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p:cTn id="82" dur="1000" fill="hold"/>
                                        <p:tgtEl>
                                          <p:spTgt spid="53"/>
                                        </p:tgtEl>
                                        <p:attrNameLst>
                                          <p:attrName>ppt_w</p:attrName>
                                        </p:attrNameLst>
                                      </p:cBhvr>
                                      <p:tavLst>
                                        <p:tav tm="0">
                                          <p:val>
                                            <p:strVal val="#ppt_w*0.70"/>
                                          </p:val>
                                        </p:tav>
                                        <p:tav tm="100000">
                                          <p:val>
                                            <p:strVal val="#ppt_w"/>
                                          </p:val>
                                        </p:tav>
                                      </p:tavLst>
                                    </p:anim>
                                    <p:anim calcmode="lin" valueType="num">
                                      <p:cBhvr>
                                        <p:cTn id="83" dur="1000" fill="hold"/>
                                        <p:tgtEl>
                                          <p:spTgt spid="53"/>
                                        </p:tgtEl>
                                        <p:attrNameLst>
                                          <p:attrName>ppt_h</p:attrName>
                                        </p:attrNameLst>
                                      </p:cBhvr>
                                      <p:tavLst>
                                        <p:tav tm="0">
                                          <p:val>
                                            <p:strVal val="#ppt_h"/>
                                          </p:val>
                                        </p:tav>
                                        <p:tav tm="100000">
                                          <p:val>
                                            <p:strVal val="#ppt_h"/>
                                          </p:val>
                                        </p:tav>
                                      </p:tavLst>
                                    </p:anim>
                                    <p:animEffect transition="in" filter="fade">
                                      <p:cBhvr>
                                        <p:cTn id="84" dur="1000"/>
                                        <p:tgtEl>
                                          <p:spTgt spid="53"/>
                                        </p:tgtEl>
                                      </p:cBhvr>
                                    </p:animEffect>
                                  </p:childTnLst>
                                </p:cTn>
                              </p:par>
                            </p:childTnLst>
                          </p:cTn>
                        </p:par>
                        <p:par>
                          <p:cTn id="85" fill="hold">
                            <p:stCondLst>
                              <p:cond delay="8500"/>
                            </p:stCondLst>
                            <p:childTnLst>
                              <p:par>
                                <p:cTn id="86" presetID="0" presetClass="path" presetSubtype="0" accel="50000" decel="50000" fill="hold" grpId="1" nodeType="afterEffect">
                                  <p:stCondLst>
                                    <p:cond delay="0"/>
                                  </p:stCondLst>
                                  <p:childTnLst>
                                    <p:animMotion origin="layout" path="M 0 0 L 0 -0.0426 " pathEditMode="relative" ptsTypes="AA">
                                      <p:cBhvr>
                                        <p:cTn id="87" dur="2000" fill="hold"/>
                                        <p:tgtEl>
                                          <p:spTgt spid="88"/>
                                        </p:tgtEl>
                                        <p:attrNameLst>
                                          <p:attrName>ppt_x</p:attrName>
                                          <p:attrName>ppt_y</p:attrName>
                                        </p:attrNameLst>
                                      </p:cBhvr>
                                    </p:animMotion>
                                  </p:childTnLst>
                                </p:cTn>
                              </p:par>
                            </p:childTnLst>
                          </p:cTn>
                        </p:par>
                        <p:par>
                          <p:cTn id="88" fill="hold">
                            <p:stCondLst>
                              <p:cond delay="10500"/>
                            </p:stCondLst>
                            <p:childTnLst>
                              <p:par>
                                <p:cTn id="89" presetID="55"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p:cTn id="91" dur="1000" fill="hold"/>
                                        <p:tgtEl>
                                          <p:spTgt spid="54"/>
                                        </p:tgtEl>
                                        <p:attrNameLst>
                                          <p:attrName>ppt_w</p:attrName>
                                        </p:attrNameLst>
                                      </p:cBhvr>
                                      <p:tavLst>
                                        <p:tav tm="0">
                                          <p:val>
                                            <p:strVal val="#ppt_w*0.70"/>
                                          </p:val>
                                        </p:tav>
                                        <p:tav tm="100000">
                                          <p:val>
                                            <p:strVal val="#ppt_w"/>
                                          </p:val>
                                        </p:tav>
                                      </p:tavLst>
                                    </p:anim>
                                    <p:anim calcmode="lin" valueType="num">
                                      <p:cBhvr>
                                        <p:cTn id="92" dur="1000" fill="hold"/>
                                        <p:tgtEl>
                                          <p:spTgt spid="54"/>
                                        </p:tgtEl>
                                        <p:attrNameLst>
                                          <p:attrName>ppt_h</p:attrName>
                                        </p:attrNameLst>
                                      </p:cBhvr>
                                      <p:tavLst>
                                        <p:tav tm="0">
                                          <p:val>
                                            <p:strVal val="#ppt_h"/>
                                          </p:val>
                                        </p:tav>
                                        <p:tav tm="100000">
                                          <p:val>
                                            <p:strVal val="#ppt_h"/>
                                          </p:val>
                                        </p:tav>
                                      </p:tavLst>
                                    </p:anim>
                                    <p:animEffect transition="in" filter="fade">
                                      <p:cBhvr>
                                        <p:cTn id="93" dur="1000"/>
                                        <p:tgtEl>
                                          <p:spTgt spid="54"/>
                                        </p:tgtEl>
                                      </p:cBhvr>
                                    </p:animEffect>
                                  </p:childTnLst>
                                </p:cTn>
                              </p:par>
                            </p:childTnLst>
                          </p:cTn>
                        </p:par>
                        <p:par>
                          <p:cTn id="94" fill="hold">
                            <p:stCondLst>
                              <p:cond delay="11500"/>
                            </p:stCondLst>
                            <p:childTnLst>
                              <p:par>
                                <p:cTn id="95" presetID="55" presetClass="entr" presetSubtype="0" fill="hold" grpId="0" nodeType="afterEffect">
                                  <p:stCondLst>
                                    <p:cond delay="0"/>
                                  </p:stCondLst>
                                  <p:childTnLst>
                                    <p:set>
                                      <p:cBhvr>
                                        <p:cTn id="96" dur="1" fill="hold">
                                          <p:stCondLst>
                                            <p:cond delay="0"/>
                                          </p:stCondLst>
                                        </p:cTn>
                                        <p:tgtEl>
                                          <p:spTgt spid="55"/>
                                        </p:tgtEl>
                                        <p:attrNameLst>
                                          <p:attrName>style.visibility</p:attrName>
                                        </p:attrNameLst>
                                      </p:cBhvr>
                                      <p:to>
                                        <p:strVal val="visible"/>
                                      </p:to>
                                    </p:set>
                                    <p:anim calcmode="lin" valueType="num">
                                      <p:cBhvr>
                                        <p:cTn id="97" dur="1000" fill="hold"/>
                                        <p:tgtEl>
                                          <p:spTgt spid="55"/>
                                        </p:tgtEl>
                                        <p:attrNameLst>
                                          <p:attrName>ppt_w</p:attrName>
                                        </p:attrNameLst>
                                      </p:cBhvr>
                                      <p:tavLst>
                                        <p:tav tm="0">
                                          <p:val>
                                            <p:strVal val="#ppt_w*0.70"/>
                                          </p:val>
                                        </p:tav>
                                        <p:tav tm="100000">
                                          <p:val>
                                            <p:strVal val="#ppt_w"/>
                                          </p:val>
                                        </p:tav>
                                      </p:tavLst>
                                    </p:anim>
                                    <p:anim calcmode="lin" valueType="num">
                                      <p:cBhvr>
                                        <p:cTn id="98" dur="1000" fill="hold"/>
                                        <p:tgtEl>
                                          <p:spTgt spid="55"/>
                                        </p:tgtEl>
                                        <p:attrNameLst>
                                          <p:attrName>ppt_h</p:attrName>
                                        </p:attrNameLst>
                                      </p:cBhvr>
                                      <p:tavLst>
                                        <p:tav tm="0">
                                          <p:val>
                                            <p:strVal val="#ppt_h"/>
                                          </p:val>
                                        </p:tav>
                                        <p:tav tm="100000">
                                          <p:val>
                                            <p:strVal val="#ppt_h"/>
                                          </p:val>
                                        </p:tav>
                                      </p:tavLst>
                                    </p:anim>
                                    <p:animEffect transition="in" filter="fade">
                                      <p:cBhvr>
                                        <p:cTn id="99" dur="1000"/>
                                        <p:tgtEl>
                                          <p:spTgt spid="55"/>
                                        </p:tgtEl>
                                      </p:cBhvr>
                                    </p:animEffect>
                                  </p:childTnLst>
                                </p:cTn>
                              </p:par>
                            </p:childTnLst>
                          </p:cTn>
                        </p:par>
                        <p:par>
                          <p:cTn id="100" fill="hold">
                            <p:stCondLst>
                              <p:cond delay="12500"/>
                            </p:stCondLst>
                            <p:childTnLst>
                              <p:par>
                                <p:cTn id="101" presetID="0" presetClass="path" presetSubtype="0" accel="50000" decel="50000" fill="hold" grpId="1" nodeType="afterEffect">
                                  <p:stCondLst>
                                    <p:cond delay="0"/>
                                  </p:stCondLst>
                                  <p:childTnLst>
                                    <p:animMotion origin="layout" path="M -6.25E-7 -3.7037E-6 L 0.00039 -0.15416 " pathEditMode="relative" rAng="0" ptsTypes="AA">
                                      <p:cBhvr>
                                        <p:cTn id="102" dur="2000" fill="hold"/>
                                        <p:tgtEl>
                                          <p:spTgt spid="89"/>
                                        </p:tgtEl>
                                        <p:attrNameLst>
                                          <p:attrName>ppt_x</p:attrName>
                                          <p:attrName>ppt_y</p:attrName>
                                        </p:attrNameLst>
                                      </p:cBhvr>
                                      <p:rCtr x="13" y="-7708"/>
                                    </p:animMotion>
                                  </p:childTnLst>
                                </p:cTn>
                              </p:par>
                            </p:childTnLst>
                          </p:cTn>
                        </p:par>
                        <p:par>
                          <p:cTn id="103" fill="hold">
                            <p:stCondLst>
                              <p:cond delay="14500"/>
                            </p:stCondLst>
                            <p:childTnLst>
                              <p:par>
                                <p:cTn id="104" presetID="55" presetClass="entr" presetSubtype="0" fill="hold" grpId="0" nodeType="afterEffect">
                                  <p:stCondLst>
                                    <p:cond delay="0"/>
                                  </p:stCondLst>
                                  <p:childTnLst>
                                    <p:set>
                                      <p:cBhvr>
                                        <p:cTn id="105" dur="1" fill="hold">
                                          <p:stCondLst>
                                            <p:cond delay="0"/>
                                          </p:stCondLst>
                                        </p:cTn>
                                        <p:tgtEl>
                                          <p:spTgt spid="57"/>
                                        </p:tgtEl>
                                        <p:attrNameLst>
                                          <p:attrName>style.visibility</p:attrName>
                                        </p:attrNameLst>
                                      </p:cBhvr>
                                      <p:to>
                                        <p:strVal val="visible"/>
                                      </p:to>
                                    </p:set>
                                    <p:anim calcmode="lin" valueType="num">
                                      <p:cBhvr>
                                        <p:cTn id="106" dur="1000" fill="hold"/>
                                        <p:tgtEl>
                                          <p:spTgt spid="57"/>
                                        </p:tgtEl>
                                        <p:attrNameLst>
                                          <p:attrName>ppt_w</p:attrName>
                                        </p:attrNameLst>
                                      </p:cBhvr>
                                      <p:tavLst>
                                        <p:tav tm="0">
                                          <p:val>
                                            <p:strVal val="#ppt_w*0.70"/>
                                          </p:val>
                                        </p:tav>
                                        <p:tav tm="100000">
                                          <p:val>
                                            <p:strVal val="#ppt_w"/>
                                          </p:val>
                                        </p:tav>
                                      </p:tavLst>
                                    </p:anim>
                                    <p:anim calcmode="lin" valueType="num">
                                      <p:cBhvr>
                                        <p:cTn id="107" dur="1000" fill="hold"/>
                                        <p:tgtEl>
                                          <p:spTgt spid="57"/>
                                        </p:tgtEl>
                                        <p:attrNameLst>
                                          <p:attrName>ppt_h</p:attrName>
                                        </p:attrNameLst>
                                      </p:cBhvr>
                                      <p:tavLst>
                                        <p:tav tm="0">
                                          <p:val>
                                            <p:strVal val="#ppt_h"/>
                                          </p:val>
                                        </p:tav>
                                        <p:tav tm="100000">
                                          <p:val>
                                            <p:strVal val="#ppt_h"/>
                                          </p:val>
                                        </p:tav>
                                      </p:tavLst>
                                    </p:anim>
                                    <p:animEffect transition="in" filter="fade">
                                      <p:cBhvr>
                                        <p:cTn id="108" dur="1000"/>
                                        <p:tgtEl>
                                          <p:spTgt spid="57"/>
                                        </p:tgtEl>
                                      </p:cBhvr>
                                    </p:animEffect>
                                  </p:childTnLst>
                                </p:cTn>
                              </p:par>
                            </p:childTnLst>
                          </p:cTn>
                        </p:par>
                        <p:par>
                          <p:cTn id="109" fill="hold">
                            <p:stCondLst>
                              <p:cond delay="15500"/>
                            </p:stCondLst>
                            <p:childTnLst>
                              <p:par>
                                <p:cTn id="110" presetID="55" presetClass="entr" presetSubtype="0"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 calcmode="lin" valueType="num">
                                      <p:cBhvr>
                                        <p:cTn id="112" dur="1000" fill="hold"/>
                                        <p:tgtEl>
                                          <p:spTgt spid="56"/>
                                        </p:tgtEl>
                                        <p:attrNameLst>
                                          <p:attrName>ppt_w</p:attrName>
                                        </p:attrNameLst>
                                      </p:cBhvr>
                                      <p:tavLst>
                                        <p:tav tm="0">
                                          <p:val>
                                            <p:strVal val="#ppt_w*0.70"/>
                                          </p:val>
                                        </p:tav>
                                        <p:tav tm="100000">
                                          <p:val>
                                            <p:strVal val="#ppt_w"/>
                                          </p:val>
                                        </p:tav>
                                      </p:tavLst>
                                    </p:anim>
                                    <p:anim calcmode="lin" valueType="num">
                                      <p:cBhvr>
                                        <p:cTn id="113" dur="1000" fill="hold"/>
                                        <p:tgtEl>
                                          <p:spTgt spid="56"/>
                                        </p:tgtEl>
                                        <p:attrNameLst>
                                          <p:attrName>ppt_h</p:attrName>
                                        </p:attrNameLst>
                                      </p:cBhvr>
                                      <p:tavLst>
                                        <p:tav tm="0">
                                          <p:val>
                                            <p:strVal val="#ppt_h"/>
                                          </p:val>
                                        </p:tav>
                                        <p:tav tm="100000">
                                          <p:val>
                                            <p:strVal val="#ppt_h"/>
                                          </p:val>
                                        </p:tav>
                                      </p:tavLst>
                                    </p:anim>
                                    <p:animEffect transition="in" filter="fade">
                                      <p:cBhvr>
                                        <p:cTn id="114" dur="1000"/>
                                        <p:tgtEl>
                                          <p:spTgt spid="56"/>
                                        </p:tgtEl>
                                      </p:cBhvr>
                                    </p:animEffect>
                                  </p:childTnLst>
                                </p:cTn>
                              </p:par>
                            </p:childTnLst>
                          </p:cTn>
                        </p:par>
                        <p:par>
                          <p:cTn id="115" fill="hold">
                            <p:stCondLst>
                              <p:cond delay="16500"/>
                            </p:stCondLst>
                            <p:childTnLst>
                              <p:par>
                                <p:cTn id="116" presetID="22" presetClass="entr" presetSubtype="4" fill="hold" nodeType="afterEffect">
                                  <p:stCondLst>
                                    <p:cond delay="0"/>
                                  </p:stCondLst>
                                  <p:childTnLst>
                                    <p:set>
                                      <p:cBhvr>
                                        <p:cTn id="117" dur="1" fill="hold">
                                          <p:stCondLst>
                                            <p:cond delay="0"/>
                                          </p:stCondLst>
                                        </p:cTn>
                                        <p:tgtEl>
                                          <p:spTgt spid="5"/>
                                        </p:tgtEl>
                                        <p:attrNameLst>
                                          <p:attrName>style.visibility</p:attrName>
                                        </p:attrNameLst>
                                      </p:cBhvr>
                                      <p:to>
                                        <p:strVal val="visible"/>
                                      </p:to>
                                    </p:set>
                                    <p:animEffect transition="in" filter="wipe(down)">
                                      <p:cBhvr>
                                        <p:cTn id="1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 grpId="1"/>
      <p:bldP spid="82" grpId="0"/>
      <p:bldP spid="83" grpId="0"/>
      <p:bldP spid="84" grpId="0"/>
      <p:bldP spid="85" grpId="0"/>
      <p:bldP spid="86" grpId="0"/>
      <p:bldP spid="87" grpId="0"/>
      <p:bldP spid="88" grpId="0"/>
      <p:bldP spid="88" grpId="1"/>
      <p:bldP spid="89" grpId="0"/>
      <p:bldP spid="89" grpId="1"/>
      <p:bldP spid="53" grpId="0"/>
      <p:bldP spid="54" grpId="0"/>
      <p:bldP spid="55" grpId="0"/>
      <p:bldP spid="56" grpId="0"/>
      <p:bldP spid="5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Graphic 6" descr="Social network">
            <a:extLst>
              <a:ext uri="{FF2B5EF4-FFF2-40B4-BE49-F238E27FC236}">
                <a16:creationId xmlns:a16="http://schemas.microsoft.com/office/drawing/2014/main" id="{B8CDF7F6-5216-F24B-9DE1-3429675766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41581" y="6275893"/>
            <a:ext cx="582107" cy="582107"/>
          </a:xfrm>
          <a:prstGeom prst="rect">
            <a:avLst/>
          </a:prstGeom>
        </p:spPr>
      </p:pic>
      <p:grpSp>
        <p:nvGrpSpPr>
          <p:cNvPr id="18" name="Group 17">
            <a:extLst>
              <a:ext uri="{FF2B5EF4-FFF2-40B4-BE49-F238E27FC236}">
                <a16:creationId xmlns:a16="http://schemas.microsoft.com/office/drawing/2014/main" id="{A9075859-9B47-FE46-9ED1-BF5F85241B80}"/>
              </a:ext>
            </a:extLst>
          </p:cNvPr>
          <p:cNvGrpSpPr/>
          <p:nvPr/>
        </p:nvGrpSpPr>
        <p:grpSpPr>
          <a:xfrm>
            <a:off x="1150903" y="3621438"/>
            <a:ext cx="3865637" cy="3048924"/>
            <a:chOff x="806376" y="1037301"/>
            <a:chExt cx="5018744" cy="3808972"/>
          </a:xfrm>
        </p:grpSpPr>
        <p:pic>
          <p:nvPicPr>
            <p:cNvPr id="16" name="Picture 15">
              <a:extLst>
                <a:ext uri="{FF2B5EF4-FFF2-40B4-BE49-F238E27FC236}">
                  <a16:creationId xmlns:a16="http://schemas.microsoft.com/office/drawing/2014/main" id="{4125A41B-B6F7-4847-939D-057674A23C92}"/>
                </a:ext>
              </a:extLst>
            </p:cNvPr>
            <p:cNvPicPr>
              <a:picLocks noChangeAspect="1"/>
            </p:cNvPicPr>
            <p:nvPr/>
          </p:nvPicPr>
          <p:blipFill>
            <a:blip r:embed="rId5"/>
            <a:stretch>
              <a:fillRect/>
            </a:stretch>
          </p:blipFill>
          <p:spPr>
            <a:xfrm>
              <a:off x="806376" y="1045798"/>
              <a:ext cx="2639040" cy="3800475"/>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D5281EEE-4F3D-574E-9457-D45EE01C0B01}"/>
                </a:ext>
              </a:extLst>
            </p:cNvPr>
            <p:cNvPicPr>
              <a:picLocks noChangeAspect="1"/>
            </p:cNvPicPr>
            <p:nvPr/>
          </p:nvPicPr>
          <p:blipFill>
            <a:blip r:embed="rId6"/>
            <a:stretch>
              <a:fillRect/>
            </a:stretch>
          </p:blipFill>
          <p:spPr>
            <a:xfrm>
              <a:off x="1635559" y="1045798"/>
              <a:ext cx="2556126" cy="3800475"/>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340BD453-11FA-4544-BB59-5C09835E4C3C}"/>
                </a:ext>
              </a:extLst>
            </p:cNvPr>
            <p:cNvPicPr>
              <a:picLocks noChangeAspect="1"/>
            </p:cNvPicPr>
            <p:nvPr/>
          </p:nvPicPr>
          <p:blipFill>
            <a:blip r:embed="rId7"/>
            <a:stretch>
              <a:fillRect/>
            </a:stretch>
          </p:blipFill>
          <p:spPr>
            <a:xfrm>
              <a:off x="2453268" y="1051173"/>
              <a:ext cx="2571820" cy="3789725"/>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CF086C82-DBE9-2941-A32A-AAE3618320C5}"/>
                </a:ext>
              </a:extLst>
            </p:cNvPr>
            <p:cNvPicPr>
              <a:picLocks noChangeAspect="1"/>
            </p:cNvPicPr>
            <p:nvPr/>
          </p:nvPicPr>
          <p:blipFill>
            <a:blip r:embed="rId8"/>
            <a:stretch>
              <a:fillRect/>
            </a:stretch>
          </p:blipFill>
          <p:spPr>
            <a:xfrm>
              <a:off x="3215231" y="1037301"/>
              <a:ext cx="2609889" cy="3789724"/>
            </a:xfrm>
            <a:prstGeom prst="rect">
              <a:avLst/>
            </a:prstGeom>
            <a:ln>
              <a:noFill/>
            </a:ln>
            <a:effectLst>
              <a:outerShdw blurRad="292100" dist="139700" dir="2700000" algn="tl" rotWithShape="0">
                <a:srgbClr val="333333">
                  <a:alpha val="65000"/>
                </a:srgbClr>
              </a:outerShdw>
            </a:effectLst>
          </p:spPr>
        </p:pic>
      </p:grpSp>
      <p:pic>
        <p:nvPicPr>
          <p:cNvPr id="21" name="Picture 20">
            <a:extLst>
              <a:ext uri="{FF2B5EF4-FFF2-40B4-BE49-F238E27FC236}">
                <a16:creationId xmlns:a16="http://schemas.microsoft.com/office/drawing/2014/main" id="{A0AAD633-5528-7341-9D2C-855FA7AF1020}"/>
              </a:ext>
            </a:extLst>
          </p:cNvPr>
          <p:cNvPicPr>
            <a:picLocks noChangeAspect="1"/>
          </p:cNvPicPr>
          <p:nvPr/>
        </p:nvPicPr>
        <p:blipFill>
          <a:blip r:embed="rId9"/>
          <a:stretch>
            <a:fillRect/>
          </a:stretch>
        </p:blipFill>
        <p:spPr>
          <a:xfrm>
            <a:off x="6215125" y="53661"/>
            <a:ext cx="4626097" cy="3286124"/>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AC437619-B572-604A-96C2-DF525A2385B2}"/>
              </a:ext>
            </a:extLst>
          </p:cNvPr>
          <p:cNvPicPr>
            <a:picLocks noChangeAspect="1"/>
          </p:cNvPicPr>
          <p:nvPr/>
        </p:nvPicPr>
        <p:blipFill>
          <a:blip r:embed="rId10"/>
          <a:stretch>
            <a:fillRect/>
          </a:stretch>
        </p:blipFill>
        <p:spPr>
          <a:xfrm>
            <a:off x="6955676" y="3518215"/>
            <a:ext cx="2563843" cy="3239962"/>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AA9ECD46-04F3-6044-9A11-8AD4993EC9F1}"/>
              </a:ext>
            </a:extLst>
          </p:cNvPr>
          <p:cNvPicPr>
            <a:picLocks noChangeAspect="1"/>
          </p:cNvPicPr>
          <p:nvPr/>
        </p:nvPicPr>
        <p:blipFill rotWithShape="1">
          <a:blip r:embed="rId11"/>
          <a:srcRect l="5701"/>
          <a:stretch/>
        </p:blipFill>
        <p:spPr>
          <a:xfrm>
            <a:off x="1392479" y="142874"/>
            <a:ext cx="3382487" cy="3286125"/>
          </a:xfrm>
          <a:prstGeom prst="rect">
            <a:avLst/>
          </a:prstGeom>
          <a:ln>
            <a:noFill/>
          </a:ln>
          <a:effectLst>
            <a:outerShdw blurRad="292100" dist="139700" dir="2700000" algn="tl" rotWithShape="0">
              <a:srgbClr val="333333">
                <a:alpha val="65000"/>
              </a:srgbClr>
            </a:outerShdw>
          </a:effectLst>
        </p:spPr>
      </p:pic>
      <p:sp>
        <p:nvSpPr>
          <p:cNvPr id="24" name="7-point Star 23">
            <a:extLst>
              <a:ext uri="{FF2B5EF4-FFF2-40B4-BE49-F238E27FC236}">
                <a16:creationId xmlns:a16="http://schemas.microsoft.com/office/drawing/2014/main" id="{789DD9AA-3B21-5843-AFD7-2B169FE3FCD9}"/>
              </a:ext>
            </a:extLst>
          </p:cNvPr>
          <p:cNvSpPr/>
          <p:nvPr/>
        </p:nvSpPr>
        <p:spPr>
          <a:xfrm>
            <a:off x="3465461" y="1385495"/>
            <a:ext cx="2378127" cy="2050306"/>
          </a:xfrm>
          <a:prstGeom prst="star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Weekly Publication Alert</a:t>
            </a:r>
          </a:p>
        </p:txBody>
      </p:sp>
      <p:sp>
        <p:nvSpPr>
          <p:cNvPr id="25" name="7-point Star 24">
            <a:extLst>
              <a:ext uri="{FF2B5EF4-FFF2-40B4-BE49-F238E27FC236}">
                <a16:creationId xmlns:a16="http://schemas.microsoft.com/office/drawing/2014/main" id="{6E4E1CDF-BDAF-5B41-AF61-2D4E256A58E6}"/>
              </a:ext>
            </a:extLst>
          </p:cNvPr>
          <p:cNvSpPr/>
          <p:nvPr/>
        </p:nvSpPr>
        <p:spPr>
          <a:xfrm>
            <a:off x="9820973" y="1378693"/>
            <a:ext cx="2378127" cy="2050306"/>
          </a:xfrm>
          <a:prstGeom prst="star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Item on </a:t>
            </a:r>
            <a:r>
              <a:rPr lang="en-GB" dirty="0" err="1"/>
              <a:t>ess.eu</a:t>
            </a:r>
            <a:r>
              <a:rPr lang="en-GB" dirty="0"/>
              <a:t> 1 or 2 times per month</a:t>
            </a:r>
          </a:p>
        </p:txBody>
      </p:sp>
      <p:sp>
        <p:nvSpPr>
          <p:cNvPr id="26" name="7-point Star 25">
            <a:extLst>
              <a:ext uri="{FF2B5EF4-FFF2-40B4-BE49-F238E27FC236}">
                <a16:creationId xmlns:a16="http://schemas.microsoft.com/office/drawing/2014/main" id="{D33F71AB-0849-DE4A-8C16-7A86D35E47C5}"/>
              </a:ext>
            </a:extLst>
          </p:cNvPr>
          <p:cNvSpPr/>
          <p:nvPr/>
        </p:nvSpPr>
        <p:spPr>
          <a:xfrm>
            <a:off x="4090258" y="4664820"/>
            <a:ext cx="2378127" cy="2050306"/>
          </a:xfrm>
          <a:prstGeom prst="star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Quarterly Newsletter</a:t>
            </a:r>
          </a:p>
        </p:txBody>
      </p:sp>
      <p:sp>
        <p:nvSpPr>
          <p:cNvPr id="27" name="7-point Star 26">
            <a:extLst>
              <a:ext uri="{FF2B5EF4-FFF2-40B4-BE49-F238E27FC236}">
                <a16:creationId xmlns:a16="http://schemas.microsoft.com/office/drawing/2014/main" id="{F9E212AE-1C31-D645-AB98-A0DA6D4FED11}"/>
              </a:ext>
            </a:extLst>
          </p:cNvPr>
          <p:cNvSpPr/>
          <p:nvPr/>
        </p:nvSpPr>
        <p:spPr>
          <a:xfrm>
            <a:off x="9054507" y="4615754"/>
            <a:ext cx="2378127" cy="2050306"/>
          </a:xfrm>
          <a:prstGeom prst="star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Annual Publication List</a:t>
            </a:r>
          </a:p>
        </p:txBody>
      </p:sp>
    </p:spTree>
    <p:extLst>
      <p:ext uri="{BB962C8B-B14F-4D97-AF65-F5344CB8AC3E}">
        <p14:creationId xmlns:p14="http://schemas.microsoft.com/office/powerpoint/2010/main" val="633302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F5B3B-2655-9244-A4E4-DF2D33C841ED}"/>
              </a:ext>
            </a:extLst>
          </p:cNvPr>
          <p:cNvSpPr>
            <a:spLocks noGrp="1"/>
          </p:cNvSpPr>
          <p:nvPr>
            <p:ph type="title"/>
          </p:nvPr>
        </p:nvSpPr>
        <p:spPr/>
        <p:txBody>
          <a:bodyPr/>
          <a:lstStyle/>
          <a:p>
            <a:r>
              <a:rPr lang="en-SE" dirty="0"/>
              <a:t>Agenda</a:t>
            </a:r>
          </a:p>
        </p:txBody>
      </p:sp>
      <p:sp>
        <p:nvSpPr>
          <p:cNvPr id="5" name="Text Placeholder 4">
            <a:extLst>
              <a:ext uri="{FF2B5EF4-FFF2-40B4-BE49-F238E27FC236}">
                <a16:creationId xmlns:a16="http://schemas.microsoft.com/office/drawing/2014/main" id="{9AE93738-B149-F54A-9053-1FB32E8E98D1}"/>
              </a:ext>
            </a:extLst>
          </p:cNvPr>
          <p:cNvSpPr>
            <a:spLocks noGrp="1"/>
          </p:cNvSpPr>
          <p:nvPr>
            <p:ph type="body" sz="quarter" idx="13"/>
          </p:nvPr>
        </p:nvSpPr>
        <p:spPr/>
        <p:txBody>
          <a:bodyPr/>
          <a:lstStyle/>
          <a:p>
            <a:r>
              <a:rPr lang="en-SE" sz="2400" dirty="0"/>
              <a:t>Introduction to SCUO</a:t>
            </a:r>
          </a:p>
          <a:p>
            <a:r>
              <a:rPr lang="en-SE" sz="2400" dirty="0"/>
              <a:t>Core Function 1: User Programme</a:t>
            </a:r>
          </a:p>
          <a:p>
            <a:pPr lvl="1"/>
            <a:r>
              <a:rPr lang="en-SE" sz="2400" dirty="0">
                <a:solidFill>
                  <a:schemeClr val="bg1"/>
                </a:solidFill>
              </a:rPr>
              <a:t>	</a:t>
            </a:r>
            <a:r>
              <a:rPr lang="en-SE" sz="2400" i="1" dirty="0">
                <a:solidFill>
                  <a:schemeClr val="bg1"/>
                </a:solidFill>
              </a:rPr>
              <a:t>Pause for Thought</a:t>
            </a:r>
          </a:p>
          <a:p>
            <a:r>
              <a:rPr lang="en-SE" sz="2400" dirty="0"/>
              <a:t>Core Function 2: Science Focus</a:t>
            </a:r>
          </a:p>
          <a:p>
            <a:pPr lvl="1"/>
            <a:r>
              <a:rPr lang="en-SE" sz="2400" dirty="0">
                <a:solidFill>
                  <a:schemeClr val="bg1"/>
                </a:solidFill>
              </a:rPr>
              <a:t>	</a:t>
            </a:r>
            <a:r>
              <a:rPr lang="en-SE" sz="2400" i="1" dirty="0">
                <a:solidFill>
                  <a:schemeClr val="bg1"/>
                </a:solidFill>
              </a:rPr>
              <a:t>Pause for Thought</a:t>
            </a:r>
          </a:p>
          <a:p>
            <a:r>
              <a:rPr lang="en-SE" sz="2400" dirty="0"/>
              <a:t>Core Function 3: Science Key Performance Indicators</a:t>
            </a:r>
          </a:p>
          <a:p>
            <a:r>
              <a:rPr lang="en-SE" sz="2400" dirty="0"/>
              <a:t>Concluding Remarks</a:t>
            </a:r>
          </a:p>
          <a:p>
            <a:pPr lvl="1"/>
            <a:r>
              <a:rPr lang="en-SE" sz="2400" dirty="0">
                <a:solidFill>
                  <a:schemeClr val="bg1"/>
                </a:solidFill>
              </a:rPr>
              <a:t>	</a:t>
            </a:r>
            <a:r>
              <a:rPr lang="en-SE" sz="2400" i="1" dirty="0">
                <a:solidFill>
                  <a:schemeClr val="bg1"/>
                </a:solidFill>
              </a:rPr>
              <a:t>Time for Discussion</a:t>
            </a:r>
          </a:p>
        </p:txBody>
      </p:sp>
    </p:spTree>
    <p:extLst>
      <p:ext uri="{BB962C8B-B14F-4D97-AF65-F5344CB8AC3E}">
        <p14:creationId xmlns:p14="http://schemas.microsoft.com/office/powerpoint/2010/main" val="2135975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24" name="Freeform 523">
            <a:extLst>
              <a:ext uri="{FF2B5EF4-FFF2-40B4-BE49-F238E27FC236}">
                <a16:creationId xmlns:a16="http://schemas.microsoft.com/office/drawing/2014/main" id="{2F6E5E5A-89CF-C048-BA8E-08B2C06E282B}"/>
              </a:ext>
            </a:extLst>
          </p:cNvPr>
          <p:cNvSpPr/>
          <p:nvPr/>
        </p:nvSpPr>
        <p:spPr>
          <a:xfrm>
            <a:off x="-2" y="1249250"/>
            <a:ext cx="12204881" cy="553791"/>
          </a:xfrm>
          <a:custGeom>
            <a:avLst/>
            <a:gdLst>
              <a:gd name="connsiteX0" fmla="*/ 0 w 12204881"/>
              <a:gd name="connsiteY0" fmla="*/ 0 h 553791"/>
              <a:gd name="connsiteX1" fmla="*/ 12204881 w 12204881"/>
              <a:gd name="connsiteY1" fmla="*/ 0 h 553791"/>
              <a:gd name="connsiteX2" fmla="*/ 12204881 w 12204881"/>
              <a:gd name="connsiteY2" fmla="*/ 553791 h 553791"/>
              <a:gd name="connsiteX3" fmla="*/ 0 w 12204881"/>
              <a:gd name="connsiteY3" fmla="*/ 553791 h 553791"/>
            </a:gdLst>
            <a:ahLst/>
            <a:cxnLst>
              <a:cxn ang="0">
                <a:pos x="connsiteX0" y="connsiteY0"/>
              </a:cxn>
              <a:cxn ang="0">
                <a:pos x="connsiteX1" y="connsiteY1"/>
              </a:cxn>
              <a:cxn ang="0">
                <a:pos x="connsiteX2" y="connsiteY2"/>
              </a:cxn>
              <a:cxn ang="0">
                <a:pos x="connsiteX3" y="connsiteY3"/>
              </a:cxn>
            </a:cxnLst>
            <a:rect l="l" t="t" r="r" b="b"/>
            <a:pathLst>
              <a:path w="12204881" h="553791">
                <a:moveTo>
                  <a:pt x="0" y="0"/>
                </a:moveTo>
                <a:lnTo>
                  <a:pt x="12204881" y="0"/>
                </a:lnTo>
                <a:lnTo>
                  <a:pt x="12204881" y="553791"/>
                </a:lnTo>
                <a:lnTo>
                  <a:pt x="0" y="553791"/>
                </a:lnTo>
                <a:close/>
              </a:path>
            </a:pathLst>
          </a:custGeom>
          <a:solidFill>
            <a:schemeClr val="bg1"/>
          </a:solidFill>
          <a:ln>
            <a:noFill/>
          </a:ln>
          <a:effectLst>
            <a:innerShdw blurRad="431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26" name="Freeform 525">
            <a:extLst>
              <a:ext uri="{FF2B5EF4-FFF2-40B4-BE49-F238E27FC236}">
                <a16:creationId xmlns:a16="http://schemas.microsoft.com/office/drawing/2014/main" id="{4405E848-0C66-5B48-B7DF-7934AFA938EA}"/>
              </a:ext>
            </a:extLst>
          </p:cNvPr>
          <p:cNvSpPr/>
          <p:nvPr/>
        </p:nvSpPr>
        <p:spPr>
          <a:xfrm>
            <a:off x="1" y="1416673"/>
            <a:ext cx="12204879" cy="244701"/>
          </a:xfrm>
          <a:custGeom>
            <a:avLst/>
            <a:gdLst>
              <a:gd name="connsiteX0" fmla="*/ 0 w 12204879"/>
              <a:gd name="connsiteY0" fmla="*/ 0 h 244701"/>
              <a:gd name="connsiteX1" fmla="*/ 12204879 w 12204879"/>
              <a:gd name="connsiteY1" fmla="*/ 0 h 244701"/>
              <a:gd name="connsiteX2" fmla="*/ 12204879 w 12204879"/>
              <a:gd name="connsiteY2" fmla="*/ 244701 h 244701"/>
              <a:gd name="connsiteX3" fmla="*/ 0 w 12204879"/>
              <a:gd name="connsiteY3" fmla="*/ 244701 h 244701"/>
            </a:gdLst>
            <a:ahLst/>
            <a:cxnLst>
              <a:cxn ang="0">
                <a:pos x="connsiteX0" y="connsiteY0"/>
              </a:cxn>
              <a:cxn ang="0">
                <a:pos x="connsiteX1" y="connsiteY1"/>
              </a:cxn>
              <a:cxn ang="0">
                <a:pos x="connsiteX2" y="connsiteY2"/>
              </a:cxn>
              <a:cxn ang="0">
                <a:pos x="connsiteX3" y="connsiteY3"/>
              </a:cxn>
            </a:cxnLst>
            <a:rect l="l" t="t" r="r" b="b"/>
            <a:pathLst>
              <a:path w="12204879" h="244701">
                <a:moveTo>
                  <a:pt x="0" y="0"/>
                </a:moveTo>
                <a:lnTo>
                  <a:pt x="12204879" y="0"/>
                </a:lnTo>
                <a:lnTo>
                  <a:pt x="12204879" y="244701"/>
                </a:lnTo>
                <a:lnTo>
                  <a:pt x="0" y="244701"/>
                </a:lnTo>
                <a:close/>
              </a:path>
            </a:pathLst>
          </a:custGeom>
          <a:solidFill>
            <a:schemeClr val="bg1">
              <a:lumMod val="6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617" name="Group 616">
            <a:extLst>
              <a:ext uri="{FF2B5EF4-FFF2-40B4-BE49-F238E27FC236}">
                <a16:creationId xmlns:a16="http://schemas.microsoft.com/office/drawing/2014/main" id="{A6C663CB-BEDD-2346-B688-DCEFE66D5057}"/>
              </a:ext>
            </a:extLst>
          </p:cNvPr>
          <p:cNvGrpSpPr/>
          <p:nvPr/>
        </p:nvGrpSpPr>
        <p:grpSpPr>
          <a:xfrm>
            <a:off x="329174" y="1218121"/>
            <a:ext cx="2340000" cy="4905092"/>
            <a:chOff x="329174" y="1218121"/>
            <a:chExt cx="2340000" cy="4905092"/>
          </a:xfrm>
        </p:grpSpPr>
        <p:grpSp>
          <p:nvGrpSpPr>
            <p:cNvPr id="603" name="Group 602">
              <a:extLst>
                <a:ext uri="{FF2B5EF4-FFF2-40B4-BE49-F238E27FC236}">
                  <a16:creationId xmlns:a16="http://schemas.microsoft.com/office/drawing/2014/main" id="{5165659D-8F52-AF43-8800-B46B6FF16F50}"/>
                </a:ext>
              </a:extLst>
            </p:cNvPr>
            <p:cNvGrpSpPr/>
            <p:nvPr/>
          </p:nvGrpSpPr>
          <p:grpSpPr>
            <a:xfrm>
              <a:off x="329174" y="1218121"/>
              <a:ext cx="2340000" cy="4905092"/>
              <a:chOff x="329174" y="1218121"/>
              <a:chExt cx="2340000" cy="4905092"/>
            </a:xfrm>
          </p:grpSpPr>
          <p:sp>
            <p:nvSpPr>
              <p:cNvPr id="566" name="Freeform 565">
                <a:extLst>
                  <a:ext uri="{FF2B5EF4-FFF2-40B4-BE49-F238E27FC236}">
                    <a16:creationId xmlns:a16="http://schemas.microsoft.com/office/drawing/2014/main" id="{EA6EC5FA-1EC2-E844-9DAE-B593E950F16D}"/>
                  </a:ext>
                </a:extLst>
              </p:cNvPr>
              <p:cNvSpPr/>
              <p:nvPr/>
            </p:nvSpPr>
            <p:spPr>
              <a:xfrm flipH="1">
                <a:off x="1469235" y="3776661"/>
                <a:ext cx="33689" cy="223837"/>
              </a:xfrm>
              <a:custGeom>
                <a:avLst/>
                <a:gdLst>
                  <a:gd name="connsiteX0" fmla="*/ 4762 w 33689"/>
                  <a:gd name="connsiteY0" fmla="*/ 0 h 223837"/>
                  <a:gd name="connsiteX1" fmla="*/ 28575 w 33689"/>
                  <a:gd name="connsiteY1" fmla="*/ 66675 h 223837"/>
                  <a:gd name="connsiteX2" fmla="*/ 33337 w 33689"/>
                  <a:gd name="connsiteY2" fmla="*/ 85725 h 223837"/>
                  <a:gd name="connsiteX3" fmla="*/ 33337 w 33689"/>
                  <a:gd name="connsiteY3" fmla="*/ 123825 h 223837"/>
                  <a:gd name="connsiteX4" fmla="*/ 33337 w 33689"/>
                  <a:gd name="connsiteY4" fmla="*/ 138112 h 223837"/>
                  <a:gd name="connsiteX5" fmla="*/ 28575 w 33689"/>
                  <a:gd name="connsiteY5" fmla="*/ 180975 h 223837"/>
                  <a:gd name="connsiteX6" fmla="*/ 28575 w 33689"/>
                  <a:gd name="connsiteY6" fmla="*/ 185737 h 223837"/>
                  <a:gd name="connsiteX7" fmla="*/ 14287 w 33689"/>
                  <a:gd name="connsiteY7" fmla="*/ 209550 h 223837"/>
                  <a:gd name="connsiteX8" fmla="*/ 0 w 33689"/>
                  <a:gd name="connsiteY8" fmla="*/ 223837 h 223837"/>
                  <a:gd name="connsiteX9" fmla="*/ 0 w 33689"/>
                  <a:gd name="connsiteY9" fmla="*/ 223837 h 2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89" h="223837">
                    <a:moveTo>
                      <a:pt x="4762" y="0"/>
                    </a:moveTo>
                    <a:lnTo>
                      <a:pt x="28575" y="66675"/>
                    </a:lnTo>
                    <a:cubicBezTo>
                      <a:pt x="33338" y="80963"/>
                      <a:pt x="32543" y="76200"/>
                      <a:pt x="33337" y="85725"/>
                    </a:cubicBezTo>
                    <a:cubicBezTo>
                      <a:pt x="34131" y="95250"/>
                      <a:pt x="33337" y="123825"/>
                      <a:pt x="33337" y="123825"/>
                    </a:cubicBezTo>
                    <a:cubicBezTo>
                      <a:pt x="33337" y="132556"/>
                      <a:pt x="34131" y="128587"/>
                      <a:pt x="33337" y="138112"/>
                    </a:cubicBezTo>
                    <a:cubicBezTo>
                      <a:pt x="32543" y="147637"/>
                      <a:pt x="28575" y="180975"/>
                      <a:pt x="28575" y="180975"/>
                    </a:cubicBezTo>
                    <a:cubicBezTo>
                      <a:pt x="27781" y="188912"/>
                      <a:pt x="28575" y="185737"/>
                      <a:pt x="28575" y="185737"/>
                    </a:cubicBezTo>
                    <a:cubicBezTo>
                      <a:pt x="26194" y="190499"/>
                      <a:pt x="14287" y="209550"/>
                      <a:pt x="14287" y="209550"/>
                    </a:cubicBezTo>
                    <a:cubicBezTo>
                      <a:pt x="9525" y="215900"/>
                      <a:pt x="0" y="223837"/>
                      <a:pt x="0" y="223837"/>
                    </a:cubicBezTo>
                    <a:lnTo>
                      <a:pt x="0" y="223837"/>
                    </a:lnTo>
                  </a:path>
                </a:pathLst>
              </a:custGeom>
              <a:noFill/>
              <a:ln w="3175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 name="Freeform 528">
                <a:extLst>
                  <a:ext uri="{FF2B5EF4-FFF2-40B4-BE49-F238E27FC236}">
                    <a16:creationId xmlns:a16="http://schemas.microsoft.com/office/drawing/2014/main" id="{F7D7DCAB-66E5-E747-9903-721CCFED5D0C}"/>
                  </a:ext>
                </a:extLst>
              </p:cNvPr>
              <p:cNvSpPr>
                <a:spLocks noChangeAspect="1"/>
              </p:cNvSpPr>
              <p:nvPr/>
            </p:nvSpPr>
            <p:spPr>
              <a:xfrm>
                <a:off x="329174" y="3783213"/>
                <a:ext cx="2340000" cy="2340000"/>
              </a:xfrm>
              <a:custGeom>
                <a:avLst/>
                <a:gdLst>
                  <a:gd name="connsiteX0" fmla="*/ 1250608 w 2501218"/>
                  <a:gd name="connsiteY0" fmla="*/ 156031 h 2501218"/>
                  <a:gd name="connsiteX1" fmla="*/ 1141137 w 2501218"/>
                  <a:gd name="connsiteY1" fmla="*/ 265502 h 2501218"/>
                  <a:gd name="connsiteX2" fmla="*/ 1250608 w 2501218"/>
                  <a:gd name="connsiteY2" fmla="*/ 374973 h 2501218"/>
                  <a:gd name="connsiteX3" fmla="*/ 1360079 w 2501218"/>
                  <a:gd name="connsiteY3" fmla="*/ 265502 h 2501218"/>
                  <a:gd name="connsiteX4" fmla="*/ 1250608 w 2501218"/>
                  <a:gd name="connsiteY4" fmla="*/ 156031 h 2501218"/>
                  <a:gd name="connsiteX5" fmla="*/ 1250609 w 2501218"/>
                  <a:gd name="connsiteY5" fmla="*/ 0 h 2501218"/>
                  <a:gd name="connsiteX6" fmla="*/ 2501218 w 2501218"/>
                  <a:gd name="connsiteY6" fmla="*/ 1250609 h 2501218"/>
                  <a:gd name="connsiteX7" fmla="*/ 1250609 w 2501218"/>
                  <a:gd name="connsiteY7" fmla="*/ 2501218 h 2501218"/>
                  <a:gd name="connsiteX8" fmla="*/ 0 w 2501218"/>
                  <a:gd name="connsiteY8" fmla="*/ 1250609 h 2501218"/>
                  <a:gd name="connsiteX9" fmla="*/ 1250609 w 2501218"/>
                  <a:gd name="connsiteY9" fmla="*/ 0 h 250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1218" h="2501218">
                    <a:moveTo>
                      <a:pt x="1250608" y="156031"/>
                    </a:moveTo>
                    <a:cubicBezTo>
                      <a:pt x="1190149" y="156031"/>
                      <a:pt x="1141137" y="205043"/>
                      <a:pt x="1141137" y="265502"/>
                    </a:cubicBezTo>
                    <a:cubicBezTo>
                      <a:pt x="1141137" y="325961"/>
                      <a:pt x="1190149" y="374973"/>
                      <a:pt x="1250608" y="374973"/>
                    </a:cubicBezTo>
                    <a:cubicBezTo>
                      <a:pt x="1311067" y="374973"/>
                      <a:pt x="1360079" y="325961"/>
                      <a:pt x="1360079" y="265502"/>
                    </a:cubicBezTo>
                    <a:cubicBezTo>
                      <a:pt x="1360079" y="205043"/>
                      <a:pt x="1311067" y="156031"/>
                      <a:pt x="1250608" y="156031"/>
                    </a:cubicBezTo>
                    <a:close/>
                    <a:moveTo>
                      <a:pt x="1250609" y="0"/>
                    </a:moveTo>
                    <a:cubicBezTo>
                      <a:pt x="1941301" y="0"/>
                      <a:pt x="2501218" y="559917"/>
                      <a:pt x="2501218" y="1250609"/>
                    </a:cubicBezTo>
                    <a:cubicBezTo>
                      <a:pt x="2501218" y="1941301"/>
                      <a:pt x="1941301" y="2501218"/>
                      <a:pt x="1250609" y="2501218"/>
                    </a:cubicBezTo>
                    <a:cubicBezTo>
                      <a:pt x="559917" y="2501218"/>
                      <a:pt x="0" y="1941301"/>
                      <a:pt x="0" y="1250609"/>
                    </a:cubicBezTo>
                    <a:cubicBezTo>
                      <a:pt x="0" y="559917"/>
                      <a:pt x="559917" y="0"/>
                      <a:pt x="1250609" y="0"/>
                    </a:cubicBezTo>
                    <a:close/>
                  </a:path>
                </a:pathLst>
              </a:custGeom>
              <a:gradFill flip="none" rotWithShape="1">
                <a:gsLst>
                  <a:gs pos="50000">
                    <a:srgbClr val="009DDE">
                      <a:alpha val="50000"/>
                    </a:srgbClr>
                  </a:gs>
                  <a:gs pos="20000">
                    <a:srgbClr val="0083C0">
                      <a:alpha val="80000"/>
                    </a:srgbClr>
                  </a:gs>
                </a:gsLst>
                <a:lin ang="16200000" scaled="1"/>
                <a:tileRect/>
              </a:gradFill>
              <a:ln w="12700">
                <a:gradFill flip="none" rotWithShape="1">
                  <a:gsLst>
                    <a:gs pos="68000">
                      <a:srgbClr val="0088C4"/>
                    </a:gs>
                    <a:gs pos="100000">
                      <a:schemeClr val="bg1">
                        <a:alpha val="78725"/>
                      </a:schemeClr>
                    </a:gs>
                  </a:gsLst>
                  <a:lin ang="15000000" scaled="0"/>
                  <a:tileRect/>
                </a:gradFill>
              </a:ln>
              <a:effectLst>
                <a:outerShdw blurRad="44450" dist="27940" dir="5400000" algn="ctr">
                  <a:srgbClr val="000000">
                    <a:alpha val="32000"/>
                  </a:srgbClr>
                </a:outerShdw>
                <a:reflection blurRad="6350" stA="50000" endA="300" endPos="39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dirty="0"/>
                  <a:t>social time:</a:t>
                </a:r>
              </a:p>
              <a:p>
                <a:pPr algn="ctr"/>
                <a:r>
                  <a:rPr lang="en-GB" dirty="0"/>
                  <a:t>coffee &amp; lunch</a:t>
                </a:r>
              </a:p>
            </p:txBody>
          </p:sp>
          <p:grpSp>
            <p:nvGrpSpPr>
              <p:cNvPr id="545" name="Group 544">
                <a:extLst>
                  <a:ext uri="{FF2B5EF4-FFF2-40B4-BE49-F238E27FC236}">
                    <a16:creationId xmlns:a16="http://schemas.microsoft.com/office/drawing/2014/main" id="{781F0ED0-C3B8-EF43-84F0-A17D5350228C}"/>
                  </a:ext>
                </a:extLst>
              </p:cNvPr>
              <p:cNvGrpSpPr/>
              <p:nvPr/>
            </p:nvGrpSpPr>
            <p:grpSpPr>
              <a:xfrm>
                <a:off x="1196520" y="1218121"/>
                <a:ext cx="605307" cy="605307"/>
                <a:chOff x="1017430" y="1236369"/>
                <a:chExt cx="605307" cy="605307"/>
              </a:xfrm>
            </p:grpSpPr>
            <p:sp>
              <p:nvSpPr>
                <p:cNvPr id="543" name="Oval 542">
                  <a:extLst>
                    <a:ext uri="{FF2B5EF4-FFF2-40B4-BE49-F238E27FC236}">
                      <a16:creationId xmlns:a16="http://schemas.microsoft.com/office/drawing/2014/main" id="{98A64213-64CE-244C-9B72-EA09B3FF7BDB}"/>
                    </a:ext>
                  </a:extLst>
                </p:cNvPr>
                <p:cNvSpPr/>
                <p:nvPr/>
              </p:nvSpPr>
              <p:spPr>
                <a:xfrm>
                  <a:off x="1017430" y="1236369"/>
                  <a:ext cx="605307" cy="605307"/>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 name="Oval 543">
                  <a:extLst>
                    <a:ext uri="{FF2B5EF4-FFF2-40B4-BE49-F238E27FC236}">
                      <a16:creationId xmlns:a16="http://schemas.microsoft.com/office/drawing/2014/main" id="{2F1D8879-E88B-2848-8A18-C68416FE46E0}"/>
                    </a:ext>
                  </a:extLst>
                </p:cNvPr>
                <p:cNvSpPr/>
                <p:nvPr/>
              </p:nvSpPr>
              <p:spPr>
                <a:xfrm>
                  <a:off x="1108655" y="1327594"/>
                  <a:ext cx="422855" cy="422855"/>
                </a:xfrm>
                <a:prstGeom prst="ellipse">
                  <a:avLst/>
                </a:prstGeom>
                <a:gradFill flip="none" rotWithShape="1">
                  <a:gsLst>
                    <a:gs pos="50000">
                      <a:srgbClr val="009DDE">
                        <a:alpha val="50000"/>
                      </a:srgbClr>
                    </a:gs>
                    <a:gs pos="20000">
                      <a:srgbClr val="0083C0">
                        <a:alpha val="80000"/>
                      </a:srgbClr>
                    </a:gs>
                  </a:gsLst>
                  <a:lin ang="16200000" scaled="1"/>
                  <a:tileRect/>
                </a:gradFill>
                <a:ln w="12700">
                  <a:gradFill flip="none" rotWithShape="1">
                    <a:gsLst>
                      <a:gs pos="68000">
                        <a:srgbClr val="0088C4"/>
                      </a:gs>
                      <a:gs pos="100000">
                        <a:schemeClr val="bg1">
                          <a:alpha val="78725"/>
                        </a:schemeClr>
                      </a:gs>
                    </a:gsLst>
                    <a:lin ang="15000000" scaled="0"/>
                    <a:tileRect/>
                  </a:gra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cxnSp>
            <p:nvCxnSpPr>
              <p:cNvPr id="562" name="Straight Connector 561">
                <a:extLst>
                  <a:ext uri="{FF2B5EF4-FFF2-40B4-BE49-F238E27FC236}">
                    <a16:creationId xmlns:a16="http://schemas.microsoft.com/office/drawing/2014/main" id="{0D173079-C3EF-AE4D-AE4D-C6BCC7F19AC7}"/>
                  </a:ext>
                </a:extLst>
              </p:cNvPr>
              <p:cNvCxnSpPr>
                <a:stCxn id="543" idx="4"/>
                <a:endCxn id="529" idx="5"/>
              </p:cNvCxnSpPr>
              <p:nvPr/>
            </p:nvCxnSpPr>
            <p:spPr>
              <a:xfrm>
                <a:off x="1499174" y="1823428"/>
                <a:ext cx="0" cy="1959785"/>
              </a:xfrm>
              <a:prstGeom prst="line">
                <a:avLst/>
              </a:prstGeom>
              <a:ln w="31750">
                <a:solidFill>
                  <a:srgbClr val="004E84"/>
                </a:solidFill>
              </a:ln>
            </p:spPr>
            <p:style>
              <a:lnRef idx="1">
                <a:schemeClr val="accent1"/>
              </a:lnRef>
              <a:fillRef idx="0">
                <a:schemeClr val="accent1"/>
              </a:fillRef>
              <a:effectRef idx="0">
                <a:schemeClr val="accent1"/>
              </a:effectRef>
              <a:fontRef idx="minor">
                <a:schemeClr val="tx1"/>
              </a:fontRef>
            </p:style>
          </p:cxnSp>
          <p:sp>
            <p:nvSpPr>
              <p:cNvPr id="565" name="Freeform 564">
                <a:extLst>
                  <a:ext uri="{FF2B5EF4-FFF2-40B4-BE49-F238E27FC236}">
                    <a16:creationId xmlns:a16="http://schemas.microsoft.com/office/drawing/2014/main" id="{0CBA3E0B-A1C1-234A-A008-7F1AA5B32E9E}"/>
                  </a:ext>
                </a:extLst>
              </p:cNvPr>
              <p:cNvSpPr/>
              <p:nvPr/>
            </p:nvSpPr>
            <p:spPr>
              <a:xfrm>
                <a:off x="1495425" y="3776662"/>
                <a:ext cx="33689" cy="223837"/>
              </a:xfrm>
              <a:custGeom>
                <a:avLst/>
                <a:gdLst>
                  <a:gd name="connsiteX0" fmla="*/ 4762 w 33689"/>
                  <a:gd name="connsiteY0" fmla="*/ 0 h 223837"/>
                  <a:gd name="connsiteX1" fmla="*/ 28575 w 33689"/>
                  <a:gd name="connsiteY1" fmla="*/ 66675 h 223837"/>
                  <a:gd name="connsiteX2" fmla="*/ 33337 w 33689"/>
                  <a:gd name="connsiteY2" fmla="*/ 85725 h 223837"/>
                  <a:gd name="connsiteX3" fmla="*/ 33337 w 33689"/>
                  <a:gd name="connsiteY3" fmla="*/ 123825 h 223837"/>
                  <a:gd name="connsiteX4" fmla="*/ 33337 w 33689"/>
                  <a:gd name="connsiteY4" fmla="*/ 138112 h 223837"/>
                  <a:gd name="connsiteX5" fmla="*/ 28575 w 33689"/>
                  <a:gd name="connsiteY5" fmla="*/ 180975 h 223837"/>
                  <a:gd name="connsiteX6" fmla="*/ 28575 w 33689"/>
                  <a:gd name="connsiteY6" fmla="*/ 185737 h 223837"/>
                  <a:gd name="connsiteX7" fmla="*/ 14287 w 33689"/>
                  <a:gd name="connsiteY7" fmla="*/ 209550 h 223837"/>
                  <a:gd name="connsiteX8" fmla="*/ 0 w 33689"/>
                  <a:gd name="connsiteY8" fmla="*/ 223837 h 223837"/>
                  <a:gd name="connsiteX9" fmla="*/ 0 w 33689"/>
                  <a:gd name="connsiteY9" fmla="*/ 223837 h 2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89" h="223837">
                    <a:moveTo>
                      <a:pt x="4762" y="0"/>
                    </a:moveTo>
                    <a:lnTo>
                      <a:pt x="28575" y="66675"/>
                    </a:lnTo>
                    <a:cubicBezTo>
                      <a:pt x="33338" y="80963"/>
                      <a:pt x="32543" y="76200"/>
                      <a:pt x="33337" y="85725"/>
                    </a:cubicBezTo>
                    <a:cubicBezTo>
                      <a:pt x="34131" y="95250"/>
                      <a:pt x="33337" y="123825"/>
                      <a:pt x="33337" y="123825"/>
                    </a:cubicBezTo>
                    <a:cubicBezTo>
                      <a:pt x="33337" y="132556"/>
                      <a:pt x="34131" y="128587"/>
                      <a:pt x="33337" y="138112"/>
                    </a:cubicBezTo>
                    <a:cubicBezTo>
                      <a:pt x="32543" y="147637"/>
                      <a:pt x="28575" y="180975"/>
                      <a:pt x="28575" y="180975"/>
                    </a:cubicBezTo>
                    <a:cubicBezTo>
                      <a:pt x="27781" y="188912"/>
                      <a:pt x="28575" y="185737"/>
                      <a:pt x="28575" y="185737"/>
                    </a:cubicBezTo>
                    <a:cubicBezTo>
                      <a:pt x="26194" y="190499"/>
                      <a:pt x="14287" y="209550"/>
                      <a:pt x="14287" y="209550"/>
                    </a:cubicBezTo>
                    <a:cubicBezTo>
                      <a:pt x="9525" y="215900"/>
                      <a:pt x="0" y="223837"/>
                      <a:pt x="0" y="223837"/>
                    </a:cubicBezTo>
                    <a:lnTo>
                      <a:pt x="0" y="223837"/>
                    </a:lnTo>
                  </a:path>
                </a:pathLst>
              </a:custGeom>
              <a:noFill/>
              <a:ln w="3175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8" name="Straight Connector 567">
                <a:extLst>
                  <a:ext uri="{FF2B5EF4-FFF2-40B4-BE49-F238E27FC236}">
                    <a16:creationId xmlns:a16="http://schemas.microsoft.com/office/drawing/2014/main" id="{C890A688-EBD0-6D48-BD8F-E58BD23AEF14}"/>
                  </a:ext>
                </a:extLst>
              </p:cNvPr>
              <p:cNvCxnSpPr/>
              <p:nvPr/>
            </p:nvCxnSpPr>
            <p:spPr>
              <a:xfrm flipV="1">
                <a:off x="1440444" y="3732162"/>
                <a:ext cx="117461" cy="71438"/>
              </a:xfrm>
              <a:prstGeom prst="line">
                <a:avLst/>
              </a:prstGeom>
              <a:ln w="317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a:extLst>
                  <a:ext uri="{FF2B5EF4-FFF2-40B4-BE49-F238E27FC236}">
                    <a16:creationId xmlns:a16="http://schemas.microsoft.com/office/drawing/2014/main" id="{BD0AF264-8A78-9C4C-B835-E9D2234A8B9D}"/>
                  </a:ext>
                </a:extLst>
              </p:cNvPr>
              <p:cNvCxnSpPr>
                <a:cxnSpLocks/>
              </p:cNvCxnSpPr>
              <p:nvPr/>
            </p:nvCxnSpPr>
            <p:spPr>
              <a:xfrm flipH="1" flipV="1">
                <a:off x="1444193" y="3732162"/>
                <a:ext cx="117461" cy="71438"/>
              </a:xfrm>
              <a:prstGeom prst="line">
                <a:avLst/>
              </a:prstGeom>
              <a:ln w="31750">
                <a:solidFill>
                  <a:srgbClr val="003366"/>
                </a:solidFill>
              </a:ln>
            </p:spPr>
            <p:style>
              <a:lnRef idx="1">
                <a:schemeClr val="accent1"/>
              </a:lnRef>
              <a:fillRef idx="0">
                <a:schemeClr val="accent1"/>
              </a:fillRef>
              <a:effectRef idx="0">
                <a:schemeClr val="accent1"/>
              </a:effectRef>
              <a:fontRef idx="minor">
                <a:schemeClr val="tx1"/>
              </a:fontRef>
            </p:style>
          </p:cxnSp>
        </p:grpSp>
        <p:pic>
          <p:nvPicPr>
            <p:cNvPr id="608" name="Graphic 607" descr="Coffee">
              <a:extLst>
                <a:ext uri="{FF2B5EF4-FFF2-40B4-BE49-F238E27FC236}">
                  <a16:creationId xmlns:a16="http://schemas.microsoft.com/office/drawing/2014/main" id="{06EF7DCF-ED4F-3B4D-B172-1AE7D5B989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8001" y="1319389"/>
              <a:ext cx="348536" cy="348536"/>
            </a:xfrm>
            <a:prstGeom prst="rect">
              <a:avLst/>
            </a:prstGeom>
          </p:spPr>
        </p:pic>
      </p:grpSp>
      <p:grpSp>
        <p:nvGrpSpPr>
          <p:cNvPr id="618" name="Group 617">
            <a:extLst>
              <a:ext uri="{FF2B5EF4-FFF2-40B4-BE49-F238E27FC236}">
                <a16:creationId xmlns:a16="http://schemas.microsoft.com/office/drawing/2014/main" id="{88473102-DFC0-F947-AA0A-D62A17345612}"/>
              </a:ext>
            </a:extLst>
          </p:cNvPr>
          <p:cNvGrpSpPr/>
          <p:nvPr/>
        </p:nvGrpSpPr>
        <p:grpSpPr>
          <a:xfrm>
            <a:off x="2645064" y="1236367"/>
            <a:ext cx="2340000" cy="4185642"/>
            <a:chOff x="2645064" y="1236367"/>
            <a:chExt cx="2340000" cy="4185642"/>
          </a:xfrm>
        </p:grpSpPr>
        <p:grpSp>
          <p:nvGrpSpPr>
            <p:cNvPr id="604" name="Group 603">
              <a:extLst>
                <a:ext uri="{FF2B5EF4-FFF2-40B4-BE49-F238E27FC236}">
                  <a16:creationId xmlns:a16="http://schemas.microsoft.com/office/drawing/2014/main" id="{784C7BB3-B746-7C47-9281-D0091BA8E61D}"/>
                </a:ext>
              </a:extLst>
            </p:cNvPr>
            <p:cNvGrpSpPr/>
            <p:nvPr/>
          </p:nvGrpSpPr>
          <p:grpSpPr>
            <a:xfrm>
              <a:off x="2645064" y="1236367"/>
              <a:ext cx="2340000" cy="4185642"/>
              <a:chOff x="2645064" y="1236367"/>
              <a:chExt cx="2340000" cy="4185642"/>
            </a:xfrm>
          </p:grpSpPr>
          <p:sp>
            <p:nvSpPr>
              <p:cNvPr id="570" name="Freeform 569">
                <a:extLst>
                  <a:ext uri="{FF2B5EF4-FFF2-40B4-BE49-F238E27FC236}">
                    <a16:creationId xmlns:a16="http://schemas.microsoft.com/office/drawing/2014/main" id="{8B45959B-9BC2-3542-B15A-FF1D18248EF0}"/>
                  </a:ext>
                </a:extLst>
              </p:cNvPr>
              <p:cNvSpPr/>
              <p:nvPr/>
            </p:nvSpPr>
            <p:spPr>
              <a:xfrm flipH="1">
                <a:off x="3785126" y="3022863"/>
                <a:ext cx="33689" cy="223837"/>
              </a:xfrm>
              <a:custGeom>
                <a:avLst/>
                <a:gdLst>
                  <a:gd name="connsiteX0" fmla="*/ 4762 w 33689"/>
                  <a:gd name="connsiteY0" fmla="*/ 0 h 223837"/>
                  <a:gd name="connsiteX1" fmla="*/ 28575 w 33689"/>
                  <a:gd name="connsiteY1" fmla="*/ 66675 h 223837"/>
                  <a:gd name="connsiteX2" fmla="*/ 33337 w 33689"/>
                  <a:gd name="connsiteY2" fmla="*/ 85725 h 223837"/>
                  <a:gd name="connsiteX3" fmla="*/ 33337 w 33689"/>
                  <a:gd name="connsiteY3" fmla="*/ 123825 h 223837"/>
                  <a:gd name="connsiteX4" fmla="*/ 33337 w 33689"/>
                  <a:gd name="connsiteY4" fmla="*/ 138112 h 223837"/>
                  <a:gd name="connsiteX5" fmla="*/ 28575 w 33689"/>
                  <a:gd name="connsiteY5" fmla="*/ 180975 h 223837"/>
                  <a:gd name="connsiteX6" fmla="*/ 28575 w 33689"/>
                  <a:gd name="connsiteY6" fmla="*/ 185737 h 223837"/>
                  <a:gd name="connsiteX7" fmla="*/ 14287 w 33689"/>
                  <a:gd name="connsiteY7" fmla="*/ 209550 h 223837"/>
                  <a:gd name="connsiteX8" fmla="*/ 0 w 33689"/>
                  <a:gd name="connsiteY8" fmla="*/ 223837 h 223837"/>
                  <a:gd name="connsiteX9" fmla="*/ 0 w 33689"/>
                  <a:gd name="connsiteY9" fmla="*/ 223837 h 2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89" h="223837">
                    <a:moveTo>
                      <a:pt x="4762" y="0"/>
                    </a:moveTo>
                    <a:lnTo>
                      <a:pt x="28575" y="66675"/>
                    </a:lnTo>
                    <a:cubicBezTo>
                      <a:pt x="33338" y="80963"/>
                      <a:pt x="32543" y="76200"/>
                      <a:pt x="33337" y="85725"/>
                    </a:cubicBezTo>
                    <a:cubicBezTo>
                      <a:pt x="34131" y="95250"/>
                      <a:pt x="33337" y="123825"/>
                      <a:pt x="33337" y="123825"/>
                    </a:cubicBezTo>
                    <a:cubicBezTo>
                      <a:pt x="33337" y="132556"/>
                      <a:pt x="34131" y="128587"/>
                      <a:pt x="33337" y="138112"/>
                    </a:cubicBezTo>
                    <a:cubicBezTo>
                      <a:pt x="32543" y="147637"/>
                      <a:pt x="28575" y="180975"/>
                      <a:pt x="28575" y="180975"/>
                    </a:cubicBezTo>
                    <a:cubicBezTo>
                      <a:pt x="27781" y="188912"/>
                      <a:pt x="28575" y="185737"/>
                      <a:pt x="28575" y="185737"/>
                    </a:cubicBezTo>
                    <a:cubicBezTo>
                      <a:pt x="26194" y="190499"/>
                      <a:pt x="14287" y="209550"/>
                      <a:pt x="14287" y="209550"/>
                    </a:cubicBezTo>
                    <a:cubicBezTo>
                      <a:pt x="9525" y="215900"/>
                      <a:pt x="0" y="223837"/>
                      <a:pt x="0" y="223837"/>
                    </a:cubicBezTo>
                    <a:lnTo>
                      <a:pt x="0" y="223837"/>
                    </a:lnTo>
                  </a:path>
                </a:pathLst>
              </a:custGeom>
              <a:noFill/>
              <a:ln w="3175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 name="Freeform 533">
                <a:extLst>
                  <a:ext uri="{FF2B5EF4-FFF2-40B4-BE49-F238E27FC236}">
                    <a16:creationId xmlns:a16="http://schemas.microsoft.com/office/drawing/2014/main" id="{A954C2A6-5556-A343-9B6F-A3CB83E808DE}"/>
                  </a:ext>
                </a:extLst>
              </p:cNvPr>
              <p:cNvSpPr>
                <a:spLocks noChangeAspect="1"/>
              </p:cNvSpPr>
              <p:nvPr/>
            </p:nvSpPr>
            <p:spPr>
              <a:xfrm>
                <a:off x="2645064" y="3082009"/>
                <a:ext cx="2340000" cy="2340000"/>
              </a:xfrm>
              <a:custGeom>
                <a:avLst/>
                <a:gdLst>
                  <a:gd name="connsiteX0" fmla="*/ 1250608 w 2501218"/>
                  <a:gd name="connsiteY0" fmla="*/ 156031 h 2501218"/>
                  <a:gd name="connsiteX1" fmla="*/ 1141137 w 2501218"/>
                  <a:gd name="connsiteY1" fmla="*/ 265502 h 2501218"/>
                  <a:gd name="connsiteX2" fmla="*/ 1250608 w 2501218"/>
                  <a:gd name="connsiteY2" fmla="*/ 374973 h 2501218"/>
                  <a:gd name="connsiteX3" fmla="*/ 1360079 w 2501218"/>
                  <a:gd name="connsiteY3" fmla="*/ 265502 h 2501218"/>
                  <a:gd name="connsiteX4" fmla="*/ 1250608 w 2501218"/>
                  <a:gd name="connsiteY4" fmla="*/ 156031 h 2501218"/>
                  <a:gd name="connsiteX5" fmla="*/ 1250609 w 2501218"/>
                  <a:gd name="connsiteY5" fmla="*/ 0 h 2501218"/>
                  <a:gd name="connsiteX6" fmla="*/ 2501218 w 2501218"/>
                  <a:gd name="connsiteY6" fmla="*/ 1250609 h 2501218"/>
                  <a:gd name="connsiteX7" fmla="*/ 1250609 w 2501218"/>
                  <a:gd name="connsiteY7" fmla="*/ 2501218 h 2501218"/>
                  <a:gd name="connsiteX8" fmla="*/ 0 w 2501218"/>
                  <a:gd name="connsiteY8" fmla="*/ 1250609 h 2501218"/>
                  <a:gd name="connsiteX9" fmla="*/ 1250609 w 2501218"/>
                  <a:gd name="connsiteY9" fmla="*/ 0 h 250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1218" h="2501218">
                    <a:moveTo>
                      <a:pt x="1250608" y="156031"/>
                    </a:moveTo>
                    <a:cubicBezTo>
                      <a:pt x="1190149" y="156031"/>
                      <a:pt x="1141137" y="205043"/>
                      <a:pt x="1141137" y="265502"/>
                    </a:cubicBezTo>
                    <a:cubicBezTo>
                      <a:pt x="1141137" y="325961"/>
                      <a:pt x="1190149" y="374973"/>
                      <a:pt x="1250608" y="374973"/>
                    </a:cubicBezTo>
                    <a:cubicBezTo>
                      <a:pt x="1311067" y="374973"/>
                      <a:pt x="1360079" y="325961"/>
                      <a:pt x="1360079" y="265502"/>
                    </a:cubicBezTo>
                    <a:cubicBezTo>
                      <a:pt x="1360079" y="205043"/>
                      <a:pt x="1311067" y="156031"/>
                      <a:pt x="1250608" y="156031"/>
                    </a:cubicBezTo>
                    <a:close/>
                    <a:moveTo>
                      <a:pt x="1250609" y="0"/>
                    </a:moveTo>
                    <a:cubicBezTo>
                      <a:pt x="1941301" y="0"/>
                      <a:pt x="2501218" y="559917"/>
                      <a:pt x="2501218" y="1250609"/>
                    </a:cubicBezTo>
                    <a:cubicBezTo>
                      <a:pt x="2501218" y="1941301"/>
                      <a:pt x="1941301" y="2501218"/>
                      <a:pt x="1250609" y="2501218"/>
                    </a:cubicBezTo>
                    <a:cubicBezTo>
                      <a:pt x="559917" y="2501218"/>
                      <a:pt x="0" y="1941301"/>
                      <a:pt x="0" y="1250609"/>
                    </a:cubicBezTo>
                    <a:cubicBezTo>
                      <a:pt x="0" y="559917"/>
                      <a:pt x="559917" y="0"/>
                      <a:pt x="1250609" y="0"/>
                    </a:cubicBezTo>
                    <a:close/>
                  </a:path>
                </a:pathLst>
              </a:custGeom>
              <a:gradFill flip="none" rotWithShape="1">
                <a:gsLst>
                  <a:gs pos="50000">
                    <a:srgbClr val="0068A2">
                      <a:alpha val="50000"/>
                    </a:srgbClr>
                  </a:gs>
                  <a:gs pos="20000">
                    <a:srgbClr val="004E84">
                      <a:alpha val="80000"/>
                    </a:srgbClr>
                  </a:gs>
                </a:gsLst>
                <a:lin ang="16200000" scaled="1"/>
                <a:tileRect/>
              </a:gradFill>
              <a:ln w="12700">
                <a:gradFill flip="none" rotWithShape="1">
                  <a:gsLst>
                    <a:gs pos="55000">
                      <a:srgbClr val="0083C0">
                        <a:alpha val="50000"/>
                      </a:srgbClr>
                    </a:gs>
                    <a:gs pos="100000">
                      <a:schemeClr val="bg1">
                        <a:alpha val="78725"/>
                      </a:schemeClr>
                    </a:gs>
                  </a:gsLst>
                  <a:lin ang="15000000" scaled="0"/>
                  <a:tileRect/>
                </a:gradFill>
              </a:ln>
              <a:effectLst>
                <a:outerShdw blurRad="44450" dist="27940" dir="5400000" algn="ctr">
                  <a:srgbClr val="000000">
                    <a:alpha val="32000"/>
                  </a:srgbClr>
                </a:outerShdw>
                <a:reflection blurRad="6350" stA="50000" endA="300" endPos="39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dirty="0"/>
                  <a:t>30 minute inspirational talk</a:t>
                </a:r>
              </a:p>
              <a:p>
                <a:pPr algn="ctr"/>
                <a:endParaRPr lang="en-GB" dirty="0"/>
              </a:p>
              <a:p>
                <a:pPr algn="ctr"/>
                <a:r>
                  <a:rPr lang="en-GB" dirty="0"/>
                  <a:t>30 minutes seminar from grants team</a:t>
                </a:r>
              </a:p>
            </p:txBody>
          </p:sp>
          <p:grpSp>
            <p:nvGrpSpPr>
              <p:cNvPr id="558" name="Group 557">
                <a:extLst>
                  <a:ext uri="{FF2B5EF4-FFF2-40B4-BE49-F238E27FC236}">
                    <a16:creationId xmlns:a16="http://schemas.microsoft.com/office/drawing/2014/main" id="{470887B6-68E0-714B-803D-6FD32690648F}"/>
                  </a:ext>
                </a:extLst>
              </p:cNvPr>
              <p:cNvGrpSpPr/>
              <p:nvPr/>
            </p:nvGrpSpPr>
            <p:grpSpPr>
              <a:xfrm>
                <a:off x="3512410" y="1236367"/>
                <a:ext cx="605307" cy="605307"/>
                <a:chOff x="3512410" y="1236367"/>
                <a:chExt cx="605307" cy="605307"/>
              </a:xfrm>
            </p:grpSpPr>
            <p:sp>
              <p:nvSpPr>
                <p:cNvPr id="547" name="Oval 546">
                  <a:extLst>
                    <a:ext uri="{FF2B5EF4-FFF2-40B4-BE49-F238E27FC236}">
                      <a16:creationId xmlns:a16="http://schemas.microsoft.com/office/drawing/2014/main" id="{14AC5612-9794-7643-9613-72951EC52140}"/>
                    </a:ext>
                  </a:extLst>
                </p:cNvPr>
                <p:cNvSpPr/>
                <p:nvPr/>
              </p:nvSpPr>
              <p:spPr>
                <a:xfrm>
                  <a:off x="3512410" y="1236367"/>
                  <a:ext cx="605307" cy="605307"/>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8" name="Oval 547">
                  <a:extLst>
                    <a:ext uri="{FF2B5EF4-FFF2-40B4-BE49-F238E27FC236}">
                      <a16:creationId xmlns:a16="http://schemas.microsoft.com/office/drawing/2014/main" id="{2F8C5A10-0C71-4146-9728-8B46BB572EC4}"/>
                    </a:ext>
                  </a:extLst>
                </p:cNvPr>
                <p:cNvSpPr/>
                <p:nvPr/>
              </p:nvSpPr>
              <p:spPr>
                <a:xfrm>
                  <a:off x="3603635" y="1327592"/>
                  <a:ext cx="422855" cy="422855"/>
                </a:xfrm>
                <a:prstGeom prst="ellipse">
                  <a:avLst/>
                </a:prstGeom>
                <a:gradFill flip="none" rotWithShape="1">
                  <a:gsLst>
                    <a:gs pos="50000">
                      <a:srgbClr val="0068A2">
                        <a:alpha val="50000"/>
                      </a:srgbClr>
                    </a:gs>
                    <a:gs pos="20000">
                      <a:srgbClr val="004E84">
                        <a:alpha val="80000"/>
                      </a:srgbClr>
                    </a:gs>
                  </a:gsLst>
                  <a:lin ang="16200000" scaled="1"/>
                  <a:tileRect/>
                </a:gradFill>
                <a:ln w="12700">
                  <a:gradFill flip="none" rotWithShape="1">
                    <a:gsLst>
                      <a:gs pos="55000">
                        <a:srgbClr val="0083C0">
                          <a:alpha val="50000"/>
                        </a:srgbClr>
                      </a:gs>
                      <a:gs pos="100000">
                        <a:schemeClr val="bg1">
                          <a:alpha val="78725"/>
                        </a:schemeClr>
                      </a:gs>
                    </a:gsLst>
                    <a:lin ang="15000000" scaled="0"/>
                    <a:tileRect/>
                  </a:gra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72" name="Freeform 571">
                <a:extLst>
                  <a:ext uri="{FF2B5EF4-FFF2-40B4-BE49-F238E27FC236}">
                    <a16:creationId xmlns:a16="http://schemas.microsoft.com/office/drawing/2014/main" id="{8AEADBC9-C34B-874B-936C-C3AB6A75FBEA}"/>
                  </a:ext>
                </a:extLst>
              </p:cNvPr>
              <p:cNvSpPr/>
              <p:nvPr/>
            </p:nvSpPr>
            <p:spPr>
              <a:xfrm>
                <a:off x="3811316" y="3022864"/>
                <a:ext cx="33689" cy="223837"/>
              </a:xfrm>
              <a:custGeom>
                <a:avLst/>
                <a:gdLst>
                  <a:gd name="connsiteX0" fmla="*/ 4762 w 33689"/>
                  <a:gd name="connsiteY0" fmla="*/ 0 h 223837"/>
                  <a:gd name="connsiteX1" fmla="*/ 28575 w 33689"/>
                  <a:gd name="connsiteY1" fmla="*/ 66675 h 223837"/>
                  <a:gd name="connsiteX2" fmla="*/ 33337 w 33689"/>
                  <a:gd name="connsiteY2" fmla="*/ 85725 h 223837"/>
                  <a:gd name="connsiteX3" fmla="*/ 33337 w 33689"/>
                  <a:gd name="connsiteY3" fmla="*/ 123825 h 223837"/>
                  <a:gd name="connsiteX4" fmla="*/ 33337 w 33689"/>
                  <a:gd name="connsiteY4" fmla="*/ 138112 h 223837"/>
                  <a:gd name="connsiteX5" fmla="*/ 28575 w 33689"/>
                  <a:gd name="connsiteY5" fmla="*/ 180975 h 223837"/>
                  <a:gd name="connsiteX6" fmla="*/ 28575 w 33689"/>
                  <a:gd name="connsiteY6" fmla="*/ 185737 h 223837"/>
                  <a:gd name="connsiteX7" fmla="*/ 14287 w 33689"/>
                  <a:gd name="connsiteY7" fmla="*/ 209550 h 223837"/>
                  <a:gd name="connsiteX8" fmla="*/ 0 w 33689"/>
                  <a:gd name="connsiteY8" fmla="*/ 223837 h 223837"/>
                  <a:gd name="connsiteX9" fmla="*/ 0 w 33689"/>
                  <a:gd name="connsiteY9" fmla="*/ 223837 h 2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89" h="223837">
                    <a:moveTo>
                      <a:pt x="4762" y="0"/>
                    </a:moveTo>
                    <a:lnTo>
                      <a:pt x="28575" y="66675"/>
                    </a:lnTo>
                    <a:cubicBezTo>
                      <a:pt x="33338" y="80963"/>
                      <a:pt x="32543" y="76200"/>
                      <a:pt x="33337" y="85725"/>
                    </a:cubicBezTo>
                    <a:cubicBezTo>
                      <a:pt x="34131" y="95250"/>
                      <a:pt x="33337" y="123825"/>
                      <a:pt x="33337" y="123825"/>
                    </a:cubicBezTo>
                    <a:cubicBezTo>
                      <a:pt x="33337" y="132556"/>
                      <a:pt x="34131" y="128587"/>
                      <a:pt x="33337" y="138112"/>
                    </a:cubicBezTo>
                    <a:cubicBezTo>
                      <a:pt x="32543" y="147637"/>
                      <a:pt x="28575" y="180975"/>
                      <a:pt x="28575" y="180975"/>
                    </a:cubicBezTo>
                    <a:cubicBezTo>
                      <a:pt x="27781" y="188912"/>
                      <a:pt x="28575" y="185737"/>
                      <a:pt x="28575" y="185737"/>
                    </a:cubicBezTo>
                    <a:cubicBezTo>
                      <a:pt x="26194" y="190499"/>
                      <a:pt x="14287" y="209550"/>
                      <a:pt x="14287" y="209550"/>
                    </a:cubicBezTo>
                    <a:cubicBezTo>
                      <a:pt x="9525" y="215900"/>
                      <a:pt x="0" y="223837"/>
                      <a:pt x="0" y="223837"/>
                    </a:cubicBezTo>
                    <a:lnTo>
                      <a:pt x="0" y="223837"/>
                    </a:lnTo>
                  </a:path>
                </a:pathLst>
              </a:custGeom>
              <a:noFill/>
              <a:ln w="3175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73" name="Straight Connector 572">
                <a:extLst>
                  <a:ext uri="{FF2B5EF4-FFF2-40B4-BE49-F238E27FC236}">
                    <a16:creationId xmlns:a16="http://schemas.microsoft.com/office/drawing/2014/main" id="{F593654D-D88F-7B43-9D8A-546227DB1AEB}"/>
                  </a:ext>
                </a:extLst>
              </p:cNvPr>
              <p:cNvCxnSpPr>
                <a:cxnSpLocks/>
              </p:cNvCxnSpPr>
              <p:nvPr/>
            </p:nvCxnSpPr>
            <p:spPr>
              <a:xfrm flipV="1">
                <a:off x="3756335" y="2978364"/>
                <a:ext cx="117461" cy="71438"/>
              </a:xfrm>
              <a:prstGeom prst="line">
                <a:avLst/>
              </a:prstGeom>
              <a:ln w="317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574" name="Straight Connector 573">
                <a:extLst>
                  <a:ext uri="{FF2B5EF4-FFF2-40B4-BE49-F238E27FC236}">
                    <a16:creationId xmlns:a16="http://schemas.microsoft.com/office/drawing/2014/main" id="{89EC66AE-172F-9E42-AB2D-BFECDF74FBDE}"/>
                  </a:ext>
                </a:extLst>
              </p:cNvPr>
              <p:cNvCxnSpPr>
                <a:cxnSpLocks/>
              </p:cNvCxnSpPr>
              <p:nvPr/>
            </p:nvCxnSpPr>
            <p:spPr>
              <a:xfrm flipH="1" flipV="1">
                <a:off x="3760084" y="2978364"/>
                <a:ext cx="117461" cy="71438"/>
              </a:xfrm>
              <a:prstGeom prst="line">
                <a:avLst/>
              </a:prstGeom>
              <a:ln w="317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581" name="Straight Connector 580">
                <a:extLst>
                  <a:ext uri="{FF2B5EF4-FFF2-40B4-BE49-F238E27FC236}">
                    <a16:creationId xmlns:a16="http://schemas.microsoft.com/office/drawing/2014/main" id="{9FD8305E-7D31-964D-AF87-8CEA7EA1C91D}"/>
                  </a:ext>
                </a:extLst>
              </p:cNvPr>
              <p:cNvCxnSpPr>
                <a:cxnSpLocks/>
              </p:cNvCxnSpPr>
              <p:nvPr/>
            </p:nvCxnSpPr>
            <p:spPr>
              <a:xfrm>
                <a:off x="3811316" y="1841674"/>
                <a:ext cx="0" cy="1181189"/>
              </a:xfrm>
              <a:prstGeom prst="line">
                <a:avLst/>
              </a:prstGeom>
              <a:ln w="31750">
                <a:solidFill>
                  <a:srgbClr val="004E84"/>
                </a:solidFill>
              </a:ln>
            </p:spPr>
            <p:style>
              <a:lnRef idx="1">
                <a:schemeClr val="accent1"/>
              </a:lnRef>
              <a:fillRef idx="0">
                <a:schemeClr val="accent1"/>
              </a:fillRef>
              <a:effectRef idx="0">
                <a:schemeClr val="accent1"/>
              </a:effectRef>
              <a:fontRef idx="minor">
                <a:schemeClr val="tx1"/>
              </a:fontRef>
            </p:style>
          </p:cxnSp>
        </p:grpSp>
        <p:pic>
          <p:nvPicPr>
            <p:cNvPr id="610" name="Graphic 609" descr="Lightbulb">
              <a:extLst>
                <a:ext uri="{FF2B5EF4-FFF2-40B4-BE49-F238E27FC236}">
                  <a16:creationId xmlns:a16="http://schemas.microsoft.com/office/drawing/2014/main" id="{61B3637F-B9D3-2040-BB23-1A22B3308E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17756" y="1340039"/>
              <a:ext cx="389177" cy="389177"/>
            </a:xfrm>
            <a:prstGeom prst="rect">
              <a:avLst/>
            </a:prstGeom>
          </p:spPr>
        </p:pic>
      </p:grpSp>
      <p:grpSp>
        <p:nvGrpSpPr>
          <p:cNvPr id="621" name="Group 620">
            <a:extLst>
              <a:ext uri="{FF2B5EF4-FFF2-40B4-BE49-F238E27FC236}">
                <a16:creationId xmlns:a16="http://schemas.microsoft.com/office/drawing/2014/main" id="{CAD0B299-794A-3E4C-854E-631149201E70}"/>
              </a:ext>
            </a:extLst>
          </p:cNvPr>
          <p:cNvGrpSpPr/>
          <p:nvPr/>
        </p:nvGrpSpPr>
        <p:grpSpPr>
          <a:xfrm>
            <a:off x="9592732" y="1256416"/>
            <a:ext cx="2340000" cy="4866797"/>
            <a:chOff x="9592732" y="1256416"/>
            <a:chExt cx="2340000" cy="4866797"/>
          </a:xfrm>
        </p:grpSpPr>
        <p:grpSp>
          <p:nvGrpSpPr>
            <p:cNvPr id="606" name="Group 605">
              <a:extLst>
                <a:ext uri="{FF2B5EF4-FFF2-40B4-BE49-F238E27FC236}">
                  <a16:creationId xmlns:a16="http://schemas.microsoft.com/office/drawing/2014/main" id="{E0202BDD-94B5-9C4E-92E7-B9D475EC5625}"/>
                </a:ext>
              </a:extLst>
            </p:cNvPr>
            <p:cNvGrpSpPr/>
            <p:nvPr/>
          </p:nvGrpSpPr>
          <p:grpSpPr>
            <a:xfrm>
              <a:off x="9592732" y="1256416"/>
              <a:ext cx="2340000" cy="4866797"/>
              <a:chOff x="9592732" y="1256416"/>
              <a:chExt cx="2340000" cy="4866797"/>
            </a:xfrm>
          </p:grpSpPr>
          <p:sp>
            <p:nvSpPr>
              <p:cNvPr id="597" name="Freeform 596">
                <a:extLst>
                  <a:ext uri="{FF2B5EF4-FFF2-40B4-BE49-F238E27FC236}">
                    <a16:creationId xmlns:a16="http://schemas.microsoft.com/office/drawing/2014/main" id="{3C87BC76-57B6-6648-B70E-6A7DA38E48EA}"/>
                  </a:ext>
                </a:extLst>
              </p:cNvPr>
              <p:cNvSpPr/>
              <p:nvPr/>
            </p:nvSpPr>
            <p:spPr>
              <a:xfrm flipH="1">
                <a:off x="10717868" y="3771679"/>
                <a:ext cx="33689" cy="223837"/>
              </a:xfrm>
              <a:custGeom>
                <a:avLst/>
                <a:gdLst>
                  <a:gd name="connsiteX0" fmla="*/ 4762 w 33689"/>
                  <a:gd name="connsiteY0" fmla="*/ 0 h 223837"/>
                  <a:gd name="connsiteX1" fmla="*/ 28575 w 33689"/>
                  <a:gd name="connsiteY1" fmla="*/ 66675 h 223837"/>
                  <a:gd name="connsiteX2" fmla="*/ 33337 w 33689"/>
                  <a:gd name="connsiteY2" fmla="*/ 85725 h 223837"/>
                  <a:gd name="connsiteX3" fmla="*/ 33337 w 33689"/>
                  <a:gd name="connsiteY3" fmla="*/ 123825 h 223837"/>
                  <a:gd name="connsiteX4" fmla="*/ 33337 w 33689"/>
                  <a:gd name="connsiteY4" fmla="*/ 138112 h 223837"/>
                  <a:gd name="connsiteX5" fmla="*/ 28575 w 33689"/>
                  <a:gd name="connsiteY5" fmla="*/ 180975 h 223837"/>
                  <a:gd name="connsiteX6" fmla="*/ 28575 w 33689"/>
                  <a:gd name="connsiteY6" fmla="*/ 185737 h 223837"/>
                  <a:gd name="connsiteX7" fmla="*/ 14287 w 33689"/>
                  <a:gd name="connsiteY7" fmla="*/ 209550 h 223837"/>
                  <a:gd name="connsiteX8" fmla="*/ 0 w 33689"/>
                  <a:gd name="connsiteY8" fmla="*/ 223837 h 223837"/>
                  <a:gd name="connsiteX9" fmla="*/ 0 w 33689"/>
                  <a:gd name="connsiteY9" fmla="*/ 223837 h 2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89" h="223837">
                    <a:moveTo>
                      <a:pt x="4762" y="0"/>
                    </a:moveTo>
                    <a:lnTo>
                      <a:pt x="28575" y="66675"/>
                    </a:lnTo>
                    <a:cubicBezTo>
                      <a:pt x="33338" y="80963"/>
                      <a:pt x="32543" y="76200"/>
                      <a:pt x="33337" y="85725"/>
                    </a:cubicBezTo>
                    <a:cubicBezTo>
                      <a:pt x="34131" y="95250"/>
                      <a:pt x="33337" y="123825"/>
                      <a:pt x="33337" y="123825"/>
                    </a:cubicBezTo>
                    <a:cubicBezTo>
                      <a:pt x="33337" y="132556"/>
                      <a:pt x="34131" y="128587"/>
                      <a:pt x="33337" y="138112"/>
                    </a:cubicBezTo>
                    <a:cubicBezTo>
                      <a:pt x="32543" y="147637"/>
                      <a:pt x="28575" y="180975"/>
                      <a:pt x="28575" y="180975"/>
                    </a:cubicBezTo>
                    <a:cubicBezTo>
                      <a:pt x="27781" y="188912"/>
                      <a:pt x="28575" y="185737"/>
                      <a:pt x="28575" y="185737"/>
                    </a:cubicBezTo>
                    <a:cubicBezTo>
                      <a:pt x="26194" y="190499"/>
                      <a:pt x="14287" y="209550"/>
                      <a:pt x="14287" y="209550"/>
                    </a:cubicBezTo>
                    <a:cubicBezTo>
                      <a:pt x="9525" y="215900"/>
                      <a:pt x="0" y="223837"/>
                      <a:pt x="0" y="223837"/>
                    </a:cubicBezTo>
                    <a:lnTo>
                      <a:pt x="0" y="223837"/>
                    </a:lnTo>
                  </a:path>
                </a:pathLst>
              </a:custGeom>
              <a:noFill/>
              <a:ln w="3175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 name="Freeform 541">
                <a:extLst>
                  <a:ext uri="{FF2B5EF4-FFF2-40B4-BE49-F238E27FC236}">
                    <a16:creationId xmlns:a16="http://schemas.microsoft.com/office/drawing/2014/main" id="{BD5100B6-4ED7-A44E-9BD6-C53E454E8E3B}"/>
                  </a:ext>
                </a:extLst>
              </p:cNvPr>
              <p:cNvSpPr>
                <a:spLocks noChangeAspect="1"/>
              </p:cNvSpPr>
              <p:nvPr/>
            </p:nvSpPr>
            <p:spPr>
              <a:xfrm>
                <a:off x="9592732" y="3783213"/>
                <a:ext cx="2340000" cy="2340000"/>
              </a:xfrm>
              <a:custGeom>
                <a:avLst/>
                <a:gdLst>
                  <a:gd name="connsiteX0" fmla="*/ 1250608 w 2501218"/>
                  <a:gd name="connsiteY0" fmla="*/ 156031 h 2501218"/>
                  <a:gd name="connsiteX1" fmla="*/ 1141137 w 2501218"/>
                  <a:gd name="connsiteY1" fmla="*/ 265502 h 2501218"/>
                  <a:gd name="connsiteX2" fmla="*/ 1250608 w 2501218"/>
                  <a:gd name="connsiteY2" fmla="*/ 374973 h 2501218"/>
                  <a:gd name="connsiteX3" fmla="*/ 1360079 w 2501218"/>
                  <a:gd name="connsiteY3" fmla="*/ 265502 h 2501218"/>
                  <a:gd name="connsiteX4" fmla="*/ 1250608 w 2501218"/>
                  <a:gd name="connsiteY4" fmla="*/ 156031 h 2501218"/>
                  <a:gd name="connsiteX5" fmla="*/ 1250609 w 2501218"/>
                  <a:gd name="connsiteY5" fmla="*/ 0 h 2501218"/>
                  <a:gd name="connsiteX6" fmla="*/ 2501218 w 2501218"/>
                  <a:gd name="connsiteY6" fmla="*/ 1250609 h 2501218"/>
                  <a:gd name="connsiteX7" fmla="*/ 1250609 w 2501218"/>
                  <a:gd name="connsiteY7" fmla="*/ 2501218 h 2501218"/>
                  <a:gd name="connsiteX8" fmla="*/ 0 w 2501218"/>
                  <a:gd name="connsiteY8" fmla="*/ 1250609 h 2501218"/>
                  <a:gd name="connsiteX9" fmla="*/ 1250609 w 2501218"/>
                  <a:gd name="connsiteY9" fmla="*/ 0 h 250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1218" h="2501218">
                    <a:moveTo>
                      <a:pt x="1250608" y="156031"/>
                    </a:moveTo>
                    <a:cubicBezTo>
                      <a:pt x="1190149" y="156031"/>
                      <a:pt x="1141137" y="205043"/>
                      <a:pt x="1141137" y="265502"/>
                    </a:cubicBezTo>
                    <a:cubicBezTo>
                      <a:pt x="1141137" y="325961"/>
                      <a:pt x="1190149" y="374973"/>
                      <a:pt x="1250608" y="374973"/>
                    </a:cubicBezTo>
                    <a:cubicBezTo>
                      <a:pt x="1311067" y="374973"/>
                      <a:pt x="1360079" y="325961"/>
                      <a:pt x="1360079" y="265502"/>
                    </a:cubicBezTo>
                    <a:cubicBezTo>
                      <a:pt x="1360079" y="205043"/>
                      <a:pt x="1311067" y="156031"/>
                      <a:pt x="1250608" y="156031"/>
                    </a:cubicBezTo>
                    <a:close/>
                    <a:moveTo>
                      <a:pt x="1250609" y="0"/>
                    </a:moveTo>
                    <a:cubicBezTo>
                      <a:pt x="1941301" y="0"/>
                      <a:pt x="2501218" y="559917"/>
                      <a:pt x="2501218" y="1250609"/>
                    </a:cubicBezTo>
                    <a:cubicBezTo>
                      <a:pt x="2501218" y="1941301"/>
                      <a:pt x="1941301" y="2501218"/>
                      <a:pt x="1250609" y="2501218"/>
                    </a:cubicBezTo>
                    <a:cubicBezTo>
                      <a:pt x="559917" y="2501218"/>
                      <a:pt x="0" y="1941301"/>
                      <a:pt x="0" y="1250609"/>
                    </a:cubicBezTo>
                    <a:cubicBezTo>
                      <a:pt x="0" y="559917"/>
                      <a:pt x="559917" y="0"/>
                      <a:pt x="1250609" y="0"/>
                    </a:cubicBezTo>
                    <a:close/>
                  </a:path>
                </a:pathLst>
              </a:custGeom>
              <a:gradFill flip="none" rotWithShape="1">
                <a:gsLst>
                  <a:gs pos="50000">
                    <a:srgbClr val="009DDE">
                      <a:alpha val="50000"/>
                    </a:srgbClr>
                  </a:gs>
                  <a:gs pos="20000">
                    <a:srgbClr val="0083C0">
                      <a:alpha val="80000"/>
                    </a:srgbClr>
                  </a:gs>
                </a:gsLst>
                <a:lin ang="16200000" scaled="1"/>
                <a:tileRect/>
              </a:gradFill>
              <a:ln w="12700">
                <a:gradFill flip="none" rotWithShape="1">
                  <a:gsLst>
                    <a:gs pos="68000">
                      <a:srgbClr val="0088C4"/>
                    </a:gs>
                    <a:gs pos="100000">
                      <a:schemeClr val="bg1">
                        <a:alpha val="78725"/>
                      </a:schemeClr>
                    </a:gs>
                  </a:gsLst>
                  <a:lin ang="15000000" scaled="0"/>
                  <a:tileRect/>
                </a:gradFill>
              </a:ln>
              <a:effectLst>
                <a:outerShdw blurRad="44450" dist="27940" dir="5400000" algn="ctr">
                  <a:srgbClr val="000000">
                    <a:alpha val="32000"/>
                  </a:srgbClr>
                </a:outerShdw>
                <a:reflection blurRad="6350" stA="50000" endA="300" endPos="39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dirty="0"/>
                  <a:t>social time:</a:t>
                </a:r>
              </a:p>
              <a:p>
                <a:pPr algn="ctr"/>
                <a:r>
                  <a:rPr lang="en-GB" dirty="0"/>
                  <a:t>BBQ</a:t>
                </a:r>
              </a:p>
            </p:txBody>
          </p:sp>
          <p:cxnSp>
            <p:nvCxnSpPr>
              <p:cNvPr id="598" name="Straight Connector 597">
                <a:extLst>
                  <a:ext uri="{FF2B5EF4-FFF2-40B4-BE49-F238E27FC236}">
                    <a16:creationId xmlns:a16="http://schemas.microsoft.com/office/drawing/2014/main" id="{480544B0-2373-A246-916A-1581E971A025}"/>
                  </a:ext>
                </a:extLst>
              </p:cNvPr>
              <p:cNvCxnSpPr/>
              <p:nvPr/>
            </p:nvCxnSpPr>
            <p:spPr>
              <a:xfrm>
                <a:off x="10747807" y="1818446"/>
                <a:ext cx="0" cy="1959785"/>
              </a:xfrm>
              <a:prstGeom prst="line">
                <a:avLst/>
              </a:prstGeom>
              <a:ln w="31750">
                <a:solidFill>
                  <a:srgbClr val="004E84"/>
                </a:solidFill>
              </a:ln>
            </p:spPr>
            <p:style>
              <a:lnRef idx="1">
                <a:schemeClr val="accent1"/>
              </a:lnRef>
              <a:fillRef idx="0">
                <a:schemeClr val="accent1"/>
              </a:fillRef>
              <a:effectRef idx="0">
                <a:schemeClr val="accent1"/>
              </a:effectRef>
              <a:fontRef idx="minor">
                <a:schemeClr val="tx1"/>
              </a:fontRef>
            </p:style>
          </p:cxnSp>
          <p:sp>
            <p:nvSpPr>
              <p:cNvPr id="599" name="Freeform 598">
                <a:extLst>
                  <a:ext uri="{FF2B5EF4-FFF2-40B4-BE49-F238E27FC236}">
                    <a16:creationId xmlns:a16="http://schemas.microsoft.com/office/drawing/2014/main" id="{83430D50-3A8D-E540-8526-328A8A0C5BB4}"/>
                  </a:ext>
                </a:extLst>
              </p:cNvPr>
              <p:cNvSpPr/>
              <p:nvPr/>
            </p:nvSpPr>
            <p:spPr>
              <a:xfrm>
                <a:off x="10744058" y="3771680"/>
                <a:ext cx="33689" cy="223837"/>
              </a:xfrm>
              <a:custGeom>
                <a:avLst/>
                <a:gdLst>
                  <a:gd name="connsiteX0" fmla="*/ 4762 w 33689"/>
                  <a:gd name="connsiteY0" fmla="*/ 0 h 223837"/>
                  <a:gd name="connsiteX1" fmla="*/ 28575 w 33689"/>
                  <a:gd name="connsiteY1" fmla="*/ 66675 h 223837"/>
                  <a:gd name="connsiteX2" fmla="*/ 33337 w 33689"/>
                  <a:gd name="connsiteY2" fmla="*/ 85725 h 223837"/>
                  <a:gd name="connsiteX3" fmla="*/ 33337 w 33689"/>
                  <a:gd name="connsiteY3" fmla="*/ 123825 h 223837"/>
                  <a:gd name="connsiteX4" fmla="*/ 33337 w 33689"/>
                  <a:gd name="connsiteY4" fmla="*/ 138112 h 223837"/>
                  <a:gd name="connsiteX5" fmla="*/ 28575 w 33689"/>
                  <a:gd name="connsiteY5" fmla="*/ 180975 h 223837"/>
                  <a:gd name="connsiteX6" fmla="*/ 28575 w 33689"/>
                  <a:gd name="connsiteY6" fmla="*/ 185737 h 223837"/>
                  <a:gd name="connsiteX7" fmla="*/ 14287 w 33689"/>
                  <a:gd name="connsiteY7" fmla="*/ 209550 h 223837"/>
                  <a:gd name="connsiteX8" fmla="*/ 0 w 33689"/>
                  <a:gd name="connsiteY8" fmla="*/ 223837 h 223837"/>
                  <a:gd name="connsiteX9" fmla="*/ 0 w 33689"/>
                  <a:gd name="connsiteY9" fmla="*/ 223837 h 2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89" h="223837">
                    <a:moveTo>
                      <a:pt x="4762" y="0"/>
                    </a:moveTo>
                    <a:lnTo>
                      <a:pt x="28575" y="66675"/>
                    </a:lnTo>
                    <a:cubicBezTo>
                      <a:pt x="33338" y="80963"/>
                      <a:pt x="32543" y="76200"/>
                      <a:pt x="33337" y="85725"/>
                    </a:cubicBezTo>
                    <a:cubicBezTo>
                      <a:pt x="34131" y="95250"/>
                      <a:pt x="33337" y="123825"/>
                      <a:pt x="33337" y="123825"/>
                    </a:cubicBezTo>
                    <a:cubicBezTo>
                      <a:pt x="33337" y="132556"/>
                      <a:pt x="34131" y="128587"/>
                      <a:pt x="33337" y="138112"/>
                    </a:cubicBezTo>
                    <a:cubicBezTo>
                      <a:pt x="32543" y="147637"/>
                      <a:pt x="28575" y="180975"/>
                      <a:pt x="28575" y="180975"/>
                    </a:cubicBezTo>
                    <a:cubicBezTo>
                      <a:pt x="27781" y="188912"/>
                      <a:pt x="28575" y="185737"/>
                      <a:pt x="28575" y="185737"/>
                    </a:cubicBezTo>
                    <a:cubicBezTo>
                      <a:pt x="26194" y="190499"/>
                      <a:pt x="14287" y="209550"/>
                      <a:pt x="14287" y="209550"/>
                    </a:cubicBezTo>
                    <a:cubicBezTo>
                      <a:pt x="9525" y="215900"/>
                      <a:pt x="0" y="223837"/>
                      <a:pt x="0" y="223837"/>
                    </a:cubicBezTo>
                    <a:lnTo>
                      <a:pt x="0" y="223837"/>
                    </a:lnTo>
                  </a:path>
                </a:pathLst>
              </a:custGeom>
              <a:noFill/>
              <a:ln w="3175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00" name="Straight Connector 599">
                <a:extLst>
                  <a:ext uri="{FF2B5EF4-FFF2-40B4-BE49-F238E27FC236}">
                    <a16:creationId xmlns:a16="http://schemas.microsoft.com/office/drawing/2014/main" id="{B91F871F-3517-204C-9CF3-622E85C26CA2}"/>
                  </a:ext>
                </a:extLst>
              </p:cNvPr>
              <p:cNvCxnSpPr/>
              <p:nvPr/>
            </p:nvCxnSpPr>
            <p:spPr>
              <a:xfrm flipV="1">
                <a:off x="10689077" y="3727180"/>
                <a:ext cx="117461" cy="71438"/>
              </a:xfrm>
              <a:prstGeom prst="line">
                <a:avLst/>
              </a:prstGeom>
              <a:ln w="317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a:extLst>
                  <a:ext uri="{FF2B5EF4-FFF2-40B4-BE49-F238E27FC236}">
                    <a16:creationId xmlns:a16="http://schemas.microsoft.com/office/drawing/2014/main" id="{16B3A9FF-ECF1-8041-9EFF-EA555FEA231E}"/>
                  </a:ext>
                </a:extLst>
              </p:cNvPr>
              <p:cNvCxnSpPr>
                <a:cxnSpLocks/>
              </p:cNvCxnSpPr>
              <p:nvPr/>
            </p:nvCxnSpPr>
            <p:spPr>
              <a:xfrm flipH="1" flipV="1">
                <a:off x="10692826" y="3727180"/>
                <a:ext cx="117461" cy="71438"/>
              </a:xfrm>
              <a:prstGeom prst="line">
                <a:avLst/>
              </a:prstGeom>
              <a:ln w="31750">
                <a:solidFill>
                  <a:srgbClr val="003366"/>
                </a:solidFill>
              </a:ln>
            </p:spPr>
            <p:style>
              <a:lnRef idx="1">
                <a:schemeClr val="accent1"/>
              </a:lnRef>
              <a:fillRef idx="0">
                <a:schemeClr val="accent1"/>
              </a:fillRef>
              <a:effectRef idx="0">
                <a:schemeClr val="accent1"/>
              </a:effectRef>
              <a:fontRef idx="minor">
                <a:schemeClr val="tx1"/>
              </a:fontRef>
            </p:style>
          </p:cxnSp>
          <p:grpSp>
            <p:nvGrpSpPr>
              <p:cNvPr id="555" name="Group 554">
                <a:extLst>
                  <a:ext uri="{FF2B5EF4-FFF2-40B4-BE49-F238E27FC236}">
                    <a16:creationId xmlns:a16="http://schemas.microsoft.com/office/drawing/2014/main" id="{58049BA8-A5F6-FD4F-A3AD-FBDE020C3967}"/>
                  </a:ext>
                </a:extLst>
              </p:cNvPr>
              <p:cNvGrpSpPr/>
              <p:nvPr/>
            </p:nvGrpSpPr>
            <p:grpSpPr>
              <a:xfrm>
                <a:off x="10458248" y="1256416"/>
                <a:ext cx="605307" cy="605307"/>
                <a:chOff x="1017430" y="1236369"/>
                <a:chExt cx="605307" cy="605307"/>
              </a:xfrm>
            </p:grpSpPr>
            <p:sp>
              <p:nvSpPr>
                <p:cNvPr id="556" name="Oval 555">
                  <a:extLst>
                    <a:ext uri="{FF2B5EF4-FFF2-40B4-BE49-F238E27FC236}">
                      <a16:creationId xmlns:a16="http://schemas.microsoft.com/office/drawing/2014/main" id="{BA2A01D3-CBCA-384E-BB40-6D5D305EC1B6}"/>
                    </a:ext>
                  </a:extLst>
                </p:cNvPr>
                <p:cNvSpPr/>
                <p:nvPr/>
              </p:nvSpPr>
              <p:spPr>
                <a:xfrm>
                  <a:off x="1017430" y="1236369"/>
                  <a:ext cx="605307" cy="605307"/>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 name="Oval 556">
                  <a:extLst>
                    <a:ext uri="{FF2B5EF4-FFF2-40B4-BE49-F238E27FC236}">
                      <a16:creationId xmlns:a16="http://schemas.microsoft.com/office/drawing/2014/main" id="{81423681-7F55-9E4D-9EBA-CDA97C3BE443}"/>
                    </a:ext>
                  </a:extLst>
                </p:cNvPr>
                <p:cNvSpPr/>
                <p:nvPr/>
              </p:nvSpPr>
              <p:spPr>
                <a:xfrm>
                  <a:off x="1108655" y="1327594"/>
                  <a:ext cx="422855" cy="422855"/>
                </a:xfrm>
                <a:prstGeom prst="ellipse">
                  <a:avLst/>
                </a:prstGeom>
                <a:gradFill flip="none" rotWithShape="1">
                  <a:gsLst>
                    <a:gs pos="50000">
                      <a:srgbClr val="009DDE">
                        <a:alpha val="50000"/>
                      </a:srgbClr>
                    </a:gs>
                    <a:gs pos="20000">
                      <a:srgbClr val="0083C0">
                        <a:alpha val="80000"/>
                      </a:srgbClr>
                    </a:gs>
                  </a:gsLst>
                  <a:lin ang="16200000" scaled="1"/>
                  <a:tileRect/>
                </a:gradFill>
                <a:ln w="12700">
                  <a:gradFill flip="none" rotWithShape="1">
                    <a:gsLst>
                      <a:gs pos="68000">
                        <a:srgbClr val="0088C4"/>
                      </a:gs>
                      <a:gs pos="100000">
                        <a:schemeClr val="bg1">
                          <a:alpha val="78725"/>
                        </a:schemeClr>
                      </a:gs>
                    </a:gsLst>
                    <a:lin ang="15000000" scaled="0"/>
                    <a:tileRect/>
                  </a:gra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grpSp>
        <p:pic>
          <p:nvPicPr>
            <p:cNvPr id="612" name="Graphic 611" descr="Hot dog">
              <a:extLst>
                <a:ext uri="{FF2B5EF4-FFF2-40B4-BE49-F238E27FC236}">
                  <a16:creationId xmlns:a16="http://schemas.microsoft.com/office/drawing/2014/main" id="{EBD36916-575A-C244-B198-0755C9F8E7B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79590" y="1361495"/>
              <a:ext cx="366687" cy="366687"/>
            </a:xfrm>
            <a:prstGeom prst="rect">
              <a:avLst/>
            </a:prstGeom>
          </p:spPr>
        </p:pic>
      </p:grpSp>
      <p:grpSp>
        <p:nvGrpSpPr>
          <p:cNvPr id="620" name="Group 619">
            <a:extLst>
              <a:ext uri="{FF2B5EF4-FFF2-40B4-BE49-F238E27FC236}">
                <a16:creationId xmlns:a16="http://schemas.microsoft.com/office/drawing/2014/main" id="{47BD77F1-ED42-DE43-AC0C-645ED62435EA}"/>
              </a:ext>
            </a:extLst>
          </p:cNvPr>
          <p:cNvGrpSpPr/>
          <p:nvPr/>
        </p:nvGrpSpPr>
        <p:grpSpPr>
          <a:xfrm>
            <a:off x="7276844" y="1218121"/>
            <a:ext cx="2340000" cy="4203887"/>
            <a:chOff x="7276844" y="1218121"/>
            <a:chExt cx="2340000" cy="4203887"/>
          </a:xfrm>
        </p:grpSpPr>
        <p:grpSp>
          <p:nvGrpSpPr>
            <p:cNvPr id="605" name="Group 604">
              <a:extLst>
                <a:ext uri="{FF2B5EF4-FFF2-40B4-BE49-F238E27FC236}">
                  <a16:creationId xmlns:a16="http://schemas.microsoft.com/office/drawing/2014/main" id="{71D96B3B-2475-8F49-A859-2A533B49BCAC}"/>
                </a:ext>
              </a:extLst>
            </p:cNvPr>
            <p:cNvGrpSpPr/>
            <p:nvPr/>
          </p:nvGrpSpPr>
          <p:grpSpPr>
            <a:xfrm>
              <a:off x="7276844" y="1218121"/>
              <a:ext cx="2340000" cy="4203887"/>
              <a:chOff x="7276844" y="1218121"/>
              <a:chExt cx="2340000" cy="4203887"/>
            </a:xfrm>
          </p:grpSpPr>
          <p:sp>
            <p:nvSpPr>
              <p:cNvPr id="592" name="Freeform 591">
                <a:extLst>
                  <a:ext uri="{FF2B5EF4-FFF2-40B4-BE49-F238E27FC236}">
                    <a16:creationId xmlns:a16="http://schemas.microsoft.com/office/drawing/2014/main" id="{7BBA7743-9DDB-FF4D-8FFE-2CAECBFAD801}"/>
                  </a:ext>
                </a:extLst>
              </p:cNvPr>
              <p:cNvSpPr/>
              <p:nvPr/>
            </p:nvSpPr>
            <p:spPr>
              <a:xfrm flipH="1">
                <a:off x="8393829" y="3030376"/>
                <a:ext cx="33689" cy="223837"/>
              </a:xfrm>
              <a:custGeom>
                <a:avLst/>
                <a:gdLst>
                  <a:gd name="connsiteX0" fmla="*/ 4762 w 33689"/>
                  <a:gd name="connsiteY0" fmla="*/ 0 h 223837"/>
                  <a:gd name="connsiteX1" fmla="*/ 28575 w 33689"/>
                  <a:gd name="connsiteY1" fmla="*/ 66675 h 223837"/>
                  <a:gd name="connsiteX2" fmla="*/ 33337 w 33689"/>
                  <a:gd name="connsiteY2" fmla="*/ 85725 h 223837"/>
                  <a:gd name="connsiteX3" fmla="*/ 33337 w 33689"/>
                  <a:gd name="connsiteY3" fmla="*/ 123825 h 223837"/>
                  <a:gd name="connsiteX4" fmla="*/ 33337 w 33689"/>
                  <a:gd name="connsiteY4" fmla="*/ 138112 h 223837"/>
                  <a:gd name="connsiteX5" fmla="*/ 28575 w 33689"/>
                  <a:gd name="connsiteY5" fmla="*/ 180975 h 223837"/>
                  <a:gd name="connsiteX6" fmla="*/ 28575 w 33689"/>
                  <a:gd name="connsiteY6" fmla="*/ 185737 h 223837"/>
                  <a:gd name="connsiteX7" fmla="*/ 14287 w 33689"/>
                  <a:gd name="connsiteY7" fmla="*/ 209550 h 223837"/>
                  <a:gd name="connsiteX8" fmla="*/ 0 w 33689"/>
                  <a:gd name="connsiteY8" fmla="*/ 223837 h 223837"/>
                  <a:gd name="connsiteX9" fmla="*/ 0 w 33689"/>
                  <a:gd name="connsiteY9" fmla="*/ 223837 h 2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89" h="223837">
                    <a:moveTo>
                      <a:pt x="4762" y="0"/>
                    </a:moveTo>
                    <a:lnTo>
                      <a:pt x="28575" y="66675"/>
                    </a:lnTo>
                    <a:cubicBezTo>
                      <a:pt x="33338" y="80963"/>
                      <a:pt x="32543" y="76200"/>
                      <a:pt x="33337" y="85725"/>
                    </a:cubicBezTo>
                    <a:cubicBezTo>
                      <a:pt x="34131" y="95250"/>
                      <a:pt x="33337" y="123825"/>
                      <a:pt x="33337" y="123825"/>
                    </a:cubicBezTo>
                    <a:cubicBezTo>
                      <a:pt x="33337" y="132556"/>
                      <a:pt x="34131" y="128587"/>
                      <a:pt x="33337" y="138112"/>
                    </a:cubicBezTo>
                    <a:cubicBezTo>
                      <a:pt x="32543" y="147637"/>
                      <a:pt x="28575" y="180975"/>
                      <a:pt x="28575" y="180975"/>
                    </a:cubicBezTo>
                    <a:cubicBezTo>
                      <a:pt x="27781" y="188912"/>
                      <a:pt x="28575" y="185737"/>
                      <a:pt x="28575" y="185737"/>
                    </a:cubicBezTo>
                    <a:cubicBezTo>
                      <a:pt x="26194" y="190499"/>
                      <a:pt x="14287" y="209550"/>
                      <a:pt x="14287" y="209550"/>
                    </a:cubicBezTo>
                    <a:cubicBezTo>
                      <a:pt x="9525" y="215900"/>
                      <a:pt x="0" y="223837"/>
                      <a:pt x="0" y="223837"/>
                    </a:cubicBezTo>
                    <a:lnTo>
                      <a:pt x="0" y="223837"/>
                    </a:lnTo>
                  </a:path>
                </a:pathLst>
              </a:custGeom>
              <a:noFill/>
              <a:ln w="3175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 name="Freeform 540">
                <a:extLst>
                  <a:ext uri="{FF2B5EF4-FFF2-40B4-BE49-F238E27FC236}">
                    <a16:creationId xmlns:a16="http://schemas.microsoft.com/office/drawing/2014/main" id="{F82AE63F-1150-2A42-AE44-182FF05F1927}"/>
                  </a:ext>
                </a:extLst>
              </p:cNvPr>
              <p:cNvSpPr>
                <a:spLocks noChangeAspect="1"/>
              </p:cNvSpPr>
              <p:nvPr/>
            </p:nvSpPr>
            <p:spPr>
              <a:xfrm>
                <a:off x="7276844" y="3082008"/>
                <a:ext cx="2340000" cy="2340000"/>
              </a:xfrm>
              <a:custGeom>
                <a:avLst/>
                <a:gdLst>
                  <a:gd name="connsiteX0" fmla="*/ 1250608 w 2501218"/>
                  <a:gd name="connsiteY0" fmla="*/ 156031 h 2501218"/>
                  <a:gd name="connsiteX1" fmla="*/ 1141137 w 2501218"/>
                  <a:gd name="connsiteY1" fmla="*/ 265502 h 2501218"/>
                  <a:gd name="connsiteX2" fmla="*/ 1250608 w 2501218"/>
                  <a:gd name="connsiteY2" fmla="*/ 374973 h 2501218"/>
                  <a:gd name="connsiteX3" fmla="*/ 1360079 w 2501218"/>
                  <a:gd name="connsiteY3" fmla="*/ 265502 h 2501218"/>
                  <a:gd name="connsiteX4" fmla="*/ 1250608 w 2501218"/>
                  <a:gd name="connsiteY4" fmla="*/ 156031 h 2501218"/>
                  <a:gd name="connsiteX5" fmla="*/ 1250609 w 2501218"/>
                  <a:gd name="connsiteY5" fmla="*/ 0 h 2501218"/>
                  <a:gd name="connsiteX6" fmla="*/ 2501218 w 2501218"/>
                  <a:gd name="connsiteY6" fmla="*/ 1250609 h 2501218"/>
                  <a:gd name="connsiteX7" fmla="*/ 1250609 w 2501218"/>
                  <a:gd name="connsiteY7" fmla="*/ 2501218 h 2501218"/>
                  <a:gd name="connsiteX8" fmla="*/ 0 w 2501218"/>
                  <a:gd name="connsiteY8" fmla="*/ 1250609 h 2501218"/>
                  <a:gd name="connsiteX9" fmla="*/ 1250609 w 2501218"/>
                  <a:gd name="connsiteY9" fmla="*/ 0 h 250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1218" h="2501218">
                    <a:moveTo>
                      <a:pt x="1250608" y="156031"/>
                    </a:moveTo>
                    <a:cubicBezTo>
                      <a:pt x="1190149" y="156031"/>
                      <a:pt x="1141137" y="205043"/>
                      <a:pt x="1141137" y="265502"/>
                    </a:cubicBezTo>
                    <a:cubicBezTo>
                      <a:pt x="1141137" y="325961"/>
                      <a:pt x="1190149" y="374973"/>
                      <a:pt x="1250608" y="374973"/>
                    </a:cubicBezTo>
                    <a:cubicBezTo>
                      <a:pt x="1311067" y="374973"/>
                      <a:pt x="1360079" y="325961"/>
                      <a:pt x="1360079" y="265502"/>
                    </a:cubicBezTo>
                    <a:cubicBezTo>
                      <a:pt x="1360079" y="205043"/>
                      <a:pt x="1311067" y="156031"/>
                      <a:pt x="1250608" y="156031"/>
                    </a:cubicBezTo>
                    <a:close/>
                    <a:moveTo>
                      <a:pt x="1250609" y="0"/>
                    </a:moveTo>
                    <a:cubicBezTo>
                      <a:pt x="1941301" y="0"/>
                      <a:pt x="2501218" y="559917"/>
                      <a:pt x="2501218" y="1250609"/>
                    </a:cubicBezTo>
                    <a:cubicBezTo>
                      <a:pt x="2501218" y="1941301"/>
                      <a:pt x="1941301" y="2501218"/>
                      <a:pt x="1250609" y="2501218"/>
                    </a:cubicBezTo>
                    <a:cubicBezTo>
                      <a:pt x="559917" y="2501218"/>
                      <a:pt x="0" y="1941301"/>
                      <a:pt x="0" y="1250609"/>
                    </a:cubicBezTo>
                    <a:cubicBezTo>
                      <a:pt x="0" y="559917"/>
                      <a:pt x="559917" y="0"/>
                      <a:pt x="1250609" y="0"/>
                    </a:cubicBezTo>
                    <a:close/>
                  </a:path>
                </a:pathLst>
              </a:custGeom>
              <a:gradFill flip="none" rotWithShape="1">
                <a:gsLst>
                  <a:gs pos="50000">
                    <a:srgbClr val="0068A2">
                      <a:alpha val="50000"/>
                    </a:srgbClr>
                  </a:gs>
                  <a:gs pos="20000">
                    <a:srgbClr val="004E84">
                      <a:alpha val="80000"/>
                    </a:srgbClr>
                  </a:gs>
                </a:gsLst>
                <a:lin ang="16200000" scaled="1"/>
                <a:tileRect/>
              </a:gradFill>
              <a:ln w="12700">
                <a:gradFill flip="none" rotWithShape="1">
                  <a:gsLst>
                    <a:gs pos="55000">
                      <a:srgbClr val="0083C0">
                        <a:alpha val="50000"/>
                      </a:srgbClr>
                    </a:gs>
                    <a:gs pos="100000">
                      <a:schemeClr val="bg1">
                        <a:alpha val="78725"/>
                      </a:schemeClr>
                    </a:gs>
                  </a:gsLst>
                  <a:lin ang="15000000" scaled="0"/>
                  <a:tileRect/>
                </a:gradFill>
              </a:ln>
              <a:effectLst>
                <a:outerShdw blurRad="44450" dist="27940" dir="5400000" algn="ctr">
                  <a:srgbClr val="000000">
                    <a:alpha val="32000"/>
                  </a:srgbClr>
                </a:outerShdw>
                <a:reflection blurRad="6350" stA="50000" endA="300" endPos="39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dirty="0"/>
                  <a:t>panel discussion:</a:t>
                </a:r>
              </a:p>
              <a:p>
                <a:pPr algn="ctr"/>
                <a:endParaRPr lang="en-GB" dirty="0"/>
              </a:p>
              <a:p>
                <a:pPr algn="ctr"/>
                <a:r>
                  <a:rPr lang="en-GB" dirty="0"/>
                  <a:t>career paths to neutron sources</a:t>
                </a:r>
              </a:p>
            </p:txBody>
          </p:sp>
          <p:grpSp>
            <p:nvGrpSpPr>
              <p:cNvPr id="560" name="Group 559">
                <a:extLst>
                  <a:ext uri="{FF2B5EF4-FFF2-40B4-BE49-F238E27FC236}">
                    <a16:creationId xmlns:a16="http://schemas.microsoft.com/office/drawing/2014/main" id="{F9A0C77F-230D-614D-94C9-FEBC141B4F68}"/>
                  </a:ext>
                </a:extLst>
              </p:cNvPr>
              <p:cNvGrpSpPr/>
              <p:nvPr/>
            </p:nvGrpSpPr>
            <p:grpSpPr>
              <a:xfrm>
                <a:off x="8144190" y="1218121"/>
                <a:ext cx="605307" cy="605307"/>
                <a:chOff x="8144190" y="1218121"/>
                <a:chExt cx="605307" cy="605307"/>
              </a:xfrm>
            </p:grpSpPr>
            <p:sp>
              <p:nvSpPr>
                <p:cNvPr id="553" name="Oval 552">
                  <a:extLst>
                    <a:ext uri="{FF2B5EF4-FFF2-40B4-BE49-F238E27FC236}">
                      <a16:creationId xmlns:a16="http://schemas.microsoft.com/office/drawing/2014/main" id="{3F7E5895-6418-3746-9407-F06D4D76A937}"/>
                    </a:ext>
                  </a:extLst>
                </p:cNvPr>
                <p:cNvSpPr/>
                <p:nvPr/>
              </p:nvSpPr>
              <p:spPr>
                <a:xfrm>
                  <a:off x="8144190" y="1218121"/>
                  <a:ext cx="605307" cy="605307"/>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 name="Oval 553">
                  <a:extLst>
                    <a:ext uri="{FF2B5EF4-FFF2-40B4-BE49-F238E27FC236}">
                      <a16:creationId xmlns:a16="http://schemas.microsoft.com/office/drawing/2014/main" id="{EE21EBDA-A7DD-1145-9503-CFDD668879EC}"/>
                    </a:ext>
                  </a:extLst>
                </p:cNvPr>
                <p:cNvSpPr/>
                <p:nvPr/>
              </p:nvSpPr>
              <p:spPr>
                <a:xfrm>
                  <a:off x="8235415" y="1309346"/>
                  <a:ext cx="422855" cy="422855"/>
                </a:xfrm>
                <a:prstGeom prst="ellipse">
                  <a:avLst/>
                </a:prstGeom>
                <a:gradFill flip="none" rotWithShape="1">
                  <a:gsLst>
                    <a:gs pos="50000">
                      <a:srgbClr val="0068A2">
                        <a:alpha val="50000"/>
                      </a:srgbClr>
                    </a:gs>
                    <a:gs pos="20000">
                      <a:srgbClr val="004E84">
                        <a:alpha val="80000"/>
                      </a:srgbClr>
                    </a:gs>
                  </a:gsLst>
                  <a:lin ang="16200000" scaled="1"/>
                  <a:tileRect/>
                </a:gradFill>
                <a:ln w="12700">
                  <a:gradFill flip="none" rotWithShape="1">
                    <a:gsLst>
                      <a:gs pos="55000">
                        <a:srgbClr val="0083C0">
                          <a:alpha val="50000"/>
                        </a:srgbClr>
                      </a:gs>
                      <a:gs pos="100000">
                        <a:schemeClr val="bg1">
                          <a:alpha val="78725"/>
                        </a:schemeClr>
                      </a:gs>
                    </a:gsLst>
                    <a:lin ang="15000000" scaled="0"/>
                    <a:tileRect/>
                  </a:gra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93" name="Freeform 592">
                <a:extLst>
                  <a:ext uri="{FF2B5EF4-FFF2-40B4-BE49-F238E27FC236}">
                    <a16:creationId xmlns:a16="http://schemas.microsoft.com/office/drawing/2014/main" id="{CDD153BE-7615-7D43-9373-C270194E530D}"/>
                  </a:ext>
                </a:extLst>
              </p:cNvPr>
              <p:cNvSpPr/>
              <p:nvPr/>
            </p:nvSpPr>
            <p:spPr>
              <a:xfrm>
                <a:off x="8420019" y="3030377"/>
                <a:ext cx="33689" cy="223837"/>
              </a:xfrm>
              <a:custGeom>
                <a:avLst/>
                <a:gdLst>
                  <a:gd name="connsiteX0" fmla="*/ 4762 w 33689"/>
                  <a:gd name="connsiteY0" fmla="*/ 0 h 223837"/>
                  <a:gd name="connsiteX1" fmla="*/ 28575 w 33689"/>
                  <a:gd name="connsiteY1" fmla="*/ 66675 h 223837"/>
                  <a:gd name="connsiteX2" fmla="*/ 33337 w 33689"/>
                  <a:gd name="connsiteY2" fmla="*/ 85725 h 223837"/>
                  <a:gd name="connsiteX3" fmla="*/ 33337 w 33689"/>
                  <a:gd name="connsiteY3" fmla="*/ 123825 h 223837"/>
                  <a:gd name="connsiteX4" fmla="*/ 33337 w 33689"/>
                  <a:gd name="connsiteY4" fmla="*/ 138112 h 223837"/>
                  <a:gd name="connsiteX5" fmla="*/ 28575 w 33689"/>
                  <a:gd name="connsiteY5" fmla="*/ 180975 h 223837"/>
                  <a:gd name="connsiteX6" fmla="*/ 28575 w 33689"/>
                  <a:gd name="connsiteY6" fmla="*/ 185737 h 223837"/>
                  <a:gd name="connsiteX7" fmla="*/ 14287 w 33689"/>
                  <a:gd name="connsiteY7" fmla="*/ 209550 h 223837"/>
                  <a:gd name="connsiteX8" fmla="*/ 0 w 33689"/>
                  <a:gd name="connsiteY8" fmla="*/ 223837 h 223837"/>
                  <a:gd name="connsiteX9" fmla="*/ 0 w 33689"/>
                  <a:gd name="connsiteY9" fmla="*/ 223837 h 2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89" h="223837">
                    <a:moveTo>
                      <a:pt x="4762" y="0"/>
                    </a:moveTo>
                    <a:lnTo>
                      <a:pt x="28575" y="66675"/>
                    </a:lnTo>
                    <a:cubicBezTo>
                      <a:pt x="33338" y="80963"/>
                      <a:pt x="32543" y="76200"/>
                      <a:pt x="33337" y="85725"/>
                    </a:cubicBezTo>
                    <a:cubicBezTo>
                      <a:pt x="34131" y="95250"/>
                      <a:pt x="33337" y="123825"/>
                      <a:pt x="33337" y="123825"/>
                    </a:cubicBezTo>
                    <a:cubicBezTo>
                      <a:pt x="33337" y="132556"/>
                      <a:pt x="34131" y="128587"/>
                      <a:pt x="33337" y="138112"/>
                    </a:cubicBezTo>
                    <a:cubicBezTo>
                      <a:pt x="32543" y="147637"/>
                      <a:pt x="28575" y="180975"/>
                      <a:pt x="28575" y="180975"/>
                    </a:cubicBezTo>
                    <a:cubicBezTo>
                      <a:pt x="27781" y="188912"/>
                      <a:pt x="28575" y="185737"/>
                      <a:pt x="28575" y="185737"/>
                    </a:cubicBezTo>
                    <a:cubicBezTo>
                      <a:pt x="26194" y="190499"/>
                      <a:pt x="14287" y="209550"/>
                      <a:pt x="14287" y="209550"/>
                    </a:cubicBezTo>
                    <a:cubicBezTo>
                      <a:pt x="9525" y="215900"/>
                      <a:pt x="0" y="223837"/>
                      <a:pt x="0" y="223837"/>
                    </a:cubicBezTo>
                    <a:lnTo>
                      <a:pt x="0" y="223837"/>
                    </a:lnTo>
                  </a:path>
                </a:pathLst>
              </a:custGeom>
              <a:noFill/>
              <a:ln w="3175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94" name="Straight Connector 593">
                <a:extLst>
                  <a:ext uri="{FF2B5EF4-FFF2-40B4-BE49-F238E27FC236}">
                    <a16:creationId xmlns:a16="http://schemas.microsoft.com/office/drawing/2014/main" id="{E68E0BA7-44AB-5A4D-B2C2-9A40DBCF3513}"/>
                  </a:ext>
                </a:extLst>
              </p:cNvPr>
              <p:cNvCxnSpPr>
                <a:cxnSpLocks/>
              </p:cNvCxnSpPr>
              <p:nvPr/>
            </p:nvCxnSpPr>
            <p:spPr>
              <a:xfrm flipV="1">
                <a:off x="8365038" y="2985877"/>
                <a:ext cx="117461" cy="71438"/>
              </a:xfrm>
              <a:prstGeom prst="line">
                <a:avLst/>
              </a:prstGeom>
              <a:ln w="317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a:extLst>
                  <a:ext uri="{FF2B5EF4-FFF2-40B4-BE49-F238E27FC236}">
                    <a16:creationId xmlns:a16="http://schemas.microsoft.com/office/drawing/2014/main" id="{83281144-9B49-4B4D-948B-E51E8B0180E5}"/>
                  </a:ext>
                </a:extLst>
              </p:cNvPr>
              <p:cNvCxnSpPr>
                <a:cxnSpLocks/>
              </p:cNvCxnSpPr>
              <p:nvPr/>
            </p:nvCxnSpPr>
            <p:spPr>
              <a:xfrm flipH="1" flipV="1">
                <a:off x="8368787" y="2985877"/>
                <a:ext cx="117461" cy="71438"/>
              </a:xfrm>
              <a:prstGeom prst="line">
                <a:avLst/>
              </a:prstGeom>
              <a:ln w="317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a:extLst>
                  <a:ext uri="{FF2B5EF4-FFF2-40B4-BE49-F238E27FC236}">
                    <a16:creationId xmlns:a16="http://schemas.microsoft.com/office/drawing/2014/main" id="{6DE3B2A7-3247-8546-A7F8-1D4194464F55}"/>
                  </a:ext>
                </a:extLst>
              </p:cNvPr>
              <p:cNvCxnSpPr>
                <a:cxnSpLocks/>
              </p:cNvCxnSpPr>
              <p:nvPr/>
            </p:nvCxnSpPr>
            <p:spPr>
              <a:xfrm>
                <a:off x="8420019" y="1849187"/>
                <a:ext cx="0" cy="1181189"/>
              </a:xfrm>
              <a:prstGeom prst="line">
                <a:avLst/>
              </a:prstGeom>
              <a:ln w="31750">
                <a:solidFill>
                  <a:srgbClr val="004E84"/>
                </a:solidFill>
              </a:ln>
            </p:spPr>
            <p:style>
              <a:lnRef idx="1">
                <a:schemeClr val="accent1"/>
              </a:lnRef>
              <a:fillRef idx="0">
                <a:schemeClr val="accent1"/>
              </a:fillRef>
              <a:effectRef idx="0">
                <a:schemeClr val="accent1"/>
              </a:effectRef>
              <a:fontRef idx="minor">
                <a:schemeClr val="tx1"/>
              </a:fontRef>
            </p:style>
          </p:cxnSp>
        </p:grpSp>
        <p:pic>
          <p:nvPicPr>
            <p:cNvPr id="614" name="Graphic 613" descr="Customer review">
              <a:extLst>
                <a:ext uri="{FF2B5EF4-FFF2-40B4-BE49-F238E27FC236}">
                  <a16:creationId xmlns:a16="http://schemas.microsoft.com/office/drawing/2014/main" id="{79C18736-C815-FA44-851F-48608873258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67416" y="1342261"/>
              <a:ext cx="357024" cy="357024"/>
            </a:xfrm>
            <a:prstGeom prst="rect">
              <a:avLst/>
            </a:prstGeom>
          </p:spPr>
        </p:pic>
      </p:grpSp>
      <p:grpSp>
        <p:nvGrpSpPr>
          <p:cNvPr id="619" name="Group 618">
            <a:extLst>
              <a:ext uri="{FF2B5EF4-FFF2-40B4-BE49-F238E27FC236}">
                <a16:creationId xmlns:a16="http://schemas.microsoft.com/office/drawing/2014/main" id="{61DCD63D-EFE0-F74D-8EE1-C071794632D1}"/>
              </a:ext>
            </a:extLst>
          </p:cNvPr>
          <p:cNvGrpSpPr/>
          <p:nvPr/>
        </p:nvGrpSpPr>
        <p:grpSpPr>
          <a:xfrm>
            <a:off x="4960954" y="1218121"/>
            <a:ext cx="2340000" cy="3502683"/>
            <a:chOff x="4960954" y="1218121"/>
            <a:chExt cx="2340000" cy="3502683"/>
          </a:xfrm>
        </p:grpSpPr>
        <p:grpSp>
          <p:nvGrpSpPr>
            <p:cNvPr id="602" name="Group 601">
              <a:extLst>
                <a:ext uri="{FF2B5EF4-FFF2-40B4-BE49-F238E27FC236}">
                  <a16:creationId xmlns:a16="http://schemas.microsoft.com/office/drawing/2014/main" id="{A4E112AC-A24D-9C42-9DD6-61552869CA98}"/>
                </a:ext>
              </a:extLst>
            </p:cNvPr>
            <p:cNvGrpSpPr/>
            <p:nvPr/>
          </p:nvGrpSpPr>
          <p:grpSpPr>
            <a:xfrm>
              <a:off x="4960954" y="1218121"/>
              <a:ext cx="2340000" cy="3502683"/>
              <a:chOff x="4960954" y="1218121"/>
              <a:chExt cx="2340000" cy="3502683"/>
            </a:xfrm>
          </p:grpSpPr>
          <p:sp>
            <p:nvSpPr>
              <p:cNvPr id="584" name="Freeform 583">
                <a:extLst>
                  <a:ext uri="{FF2B5EF4-FFF2-40B4-BE49-F238E27FC236}">
                    <a16:creationId xmlns:a16="http://schemas.microsoft.com/office/drawing/2014/main" id="{A7C001AA-AD9F-0444-A654-E04D7B0D2ED3}"/>
                  </a:ext>
                </a:extLst>
              </p:cNvPr>
              <p:cNvSpPr/>
              <p:nvPr/>
            </p:nvSpPr>
            <p:spPr>
              <a:xfrm flipH="1">
                <a:off x="6103670" y="2328742"/>
                <a:ext cx="33689" cy="223837"/>
              </a:xfrm>
              <a:custGeom>
                <a:avLst/>
                <a:gdLst>
                  <a:gd name="connsiteX0" fmla="*/ 4762 w 33689"/>
                  <a:gd name="connsiteY0" fmla="*/ 0 h 223837"/>
                  <a:gd name="connsiteX1" fmla="*/ 28575 w 33689"/>
                  <a:gd name="connsiteY1" fmla="*/ 66675 h 223837"/>
                  <a:gd name="connsiteX2" fmla="*/ 33337 w 33689"/>
                  <a:gd name="connsiteY2" fmla="*/ 85725 h 223837"/>
                  <a:gd name="connsiteX3" fmla="*/ 33337 w 33689"/>
                  <a:gd name="connsiteY3" fmla="*/ 123825 h 223837"/>
                  <a:gd name="connsiteX4" fmla="*/ 33337 w 33689"/>
                  <a:gd name="connsiteY4" fmla="*/ 138112 h 223837"/>
                  <a:gd name="connsiteX5" fmla="*/ 28575 w 33689"/>
                  <a:gd name="connsiteY5" fmla="*/ 180975 h 223837"/>
                  <a:gd name="connsiteX6" fmla="*/ 28575 w 33689"/>
                  <a:gd name="connsiteY6" fmla="*/ 185737 h 223837"/>
                  <a:gd name="connsiteX7" fmla="*/ 14287 w 33689"/>
                  <a:gd name="connsiteY7" fmla="*/ 209550 h 223837"/>
                  <a:gd name="connsiteX8" fmla="*/ 0 w 33689"/>
                  <a:gd name="connsiteY8" fmla="*/ 223837 h 223837"/>
                  <a:gd name="connsiteX9" fmla="*/ 0 w 33689"/>
                  <a:gd name="connsiteY9" fmla="*/ 223837 h 2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89" h="223837">
                    <a:moveTo>
                      <a:pt x="4762" y="0"/>
                    </a:moveTo>
                    <a:lnTo>
                      <a:pt x="28575" y="66675"/>
                    </a:lnTo>
                    <a:cubicBezTo>
                      <a:pt x="33338" y="80963"/>
                      <a:pt x="32543" y="76200"/>
                      <a:pt x="33337" y="85725"/>
                    </a:cubicBezTo>
                    <a:cubicBezTo>
                      <a:pt x="34131" y="95250"/>
                      <a:pt x="33337" y="123825"/>
                      <a:pt x="33337" y="123825"/>
                    </a:cubicBezTo>
                    <a:cubicBezTo>
                      <a:pt x="33337" y="132556"/>
                      <a:pt x="34131" y="128587"/>
                      <a:pt x="33337" y="138112"/>
                    </a:cubicBezTo>
                    <a:cubicBezTo>
                      <a:pt x="32543" y="147637"/>
                      <a:pt x="28575" y="180975"/>
                      <a:pt x="28575" y="180975"/>
                    </a:cubicBezTo>
                    <a:cubicBezTo>
                      <a:pt x="27781" y="188912"/>
                      <a:pt x="28575" y="185737"/>
                      <a:pt x="28575" y="185737"/>
                    </a:cubicBezTo>
                    <a:cubicBezTo>
                      <a:pt x="26194" y="190499"/>
                      <a:pt x="14287" y="209550"/>
                      <a:pt x="14287" y="209550"/>
                    </a:cubicBezTo>
                    <a:cubicBezTo>
                      <a:pt x="9525" y="215900"/>
                      <a:pt x="0" y="223837"/>
                      <a:pt x="0" y="223837"/>
                    </a:cubicBezTo>
                    <a:lnTo>
                      <a:pt x="0" y="223837"/>
                    </a:lnTo>
                  </a:path>
                </a:pathLst>
              </a:custGeom>
              <a:noFill/>
              <a:ln w="3175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 name="Freeform 535">
                <a:extLst>
                  <a:ext uri="{FF2B5EF4-FFF2-40B4-BE49-F238E27FC236}">
                    <a16:creationId xmlns:a16="http://schemas.microsoft.com/office/drawing/2014/main" id="{DCA012B4-19BA-3247-AE9E-B021F18DE4C6}"/>
                  </a:ext>
                </a:extLst>
              </p:cNvPr>
              <p:cNvSpPr>
                <a:spLocks noChangeAspect="1"/>
              </p:cNvSpPr>
              <p:nvPr/>
            </p:nvSpPr>
            <p:spPr>
              <a:xfrm>
                <a:off x="4960954" y="2380804"/>
                <a:ext cx="2340000" cy="2340000"/>
              </a:xfrm>
              <a:custGeom>
                <a:avLst/>
                <a:gdLst>
                  <a:gd name="connsiteX0" fmla="*/ 1250608 w 2501218"/>
                  <a:gd name="connsiteY0" fmla="*/ 156031 h 2501218"/>
                  <a:gd name="connsiteX1" fmla="*/ 1141137 w 2501218"/>
                  <a:gd name="connsiteY1" fmla="*/ 265502 h 2501218"/>
                  <a:gd name="connsiteX2" fmla="*/ 1250608 w 2501218"/>
                  <a:gd name="connsiteY2" fmla="*/ 374973 h 2501218"/>
                  <a:gd name="connsiteX3" fmla="*/ 1360079 w 2501218"/>
                  <a:gd name="connsiteY3" fmla="*/ 265502 h 2501218"/>
                  <a:gd name="connsiteX4" fmla="*/ 1250608 w 2501218"/>
                  <a:gd name="connsiteY4" fmla="*/ 156031 h 2501218"/>
                  <a:gd name="connsiteX5" fmla="*/ 1250609 w 2501218"/>
                  <a:gd name="connsiteY5" fmla="*/ 0 h 2501218"/>
                  <a:gd name="connsiteX6" fmla="*/ 2501218 w 2501218"/>
                  <a:gd name="connsiteY6" fmla="*/ 1250609 h 2501218"/>
                  <a:gd name="connsiteX7" fmla="*/ 1250609 w 2501218"/>
                  <a:gd name="connsiteY7" fmla="*/ 2501218 h 2501218"/>
                  <a:gd name="connsiteX8" fmla="*/ 0 w 2501218"/>
                  <a:gd name="connsiteY8" fmla="*/ 1250609 h 2501218"/>
                  <a:gd name="connsiteX9" fmla="*/ 1250609 w 2501218"/>
                  <a:gd name="connsiteY9" fmla="*/ 0 h 250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1218" h="2501218">
                    <a:moveTo>
                      <a:pt x="1250608" y="156031"/>
                    </a:moveTo>
                    <a:cubicBezTo>
                      <a:pt x="1190149" y="156031"/>
                      <a:pt x="1141137" y="205043"/>
                      <a:pt x="1141137" y="265502"/>
                    </a:cubicBezTo>
                    <a:cubicBezTo>
                      <a:pt x="1141137" y="325961"/>
                      <a:pt x="1190149" y="374973"/>
                      <a:pt x="1250608" y="374973"/>
                    </a:cubicBezTo>
                    <a:cubicBezTo>
                      <a:pt x="1311067" y="374973"/>
                      <a:pt x="1360079" y="325961"/>
                      <a:pt x="1360079" y="265502"/>
                    </a:cubicBezTo>
                    <a:cubicBezTo>
                      <a:pt x="1360079" y="205043"/>
                      <a:pt x="1311067" y="156031"/>
                      <a:pt x="1250608" y="156031"/>
                    </a:cubicBezTo>
                    <a:close/>
                    <a:moveTo>
                      <a:pt x="1250609" y="0"/>
                    </a:moveTo>
                    <a:cubicBezTo>
                      <a:pt x="1941301" y="0"/>
                      <a:pt x="2501218" y="559917"/>
                      <a:pt x="2501218" y="1250609"/>
                    </a:cubicBezTo>
                    <a:cubicBezTo>
                      <a:pt x="2501218" y="1941301"/>
                      <a:pt x="1941301" y="2501218"/>
                      <a:pt x="1250609" y="2501218"/>
                    </a:cubicBezTo>
                    <a:cubicBezTo>
                      <a:pt x="559917" y="2501218"/>
                      <a:pt x="0" y="1941301"/>
                      <a:pt x="0" y="1250609"/>
                    </a:cubicBezTo>
                    <a:cubicBezTo>
                      <a:pt x="0" y="559917"/>
                      <a:pt x="559917" y="0"/>
                      <a:pt x="1250609" y="0"/>
                    </a:cubicBezTo>
                    <a:close/>
                  </a:path>
                </a:pathLst>
              </a:custGeom>
              <a:gradFill flip="none" rotWithShape="1">
                <a:gsLst>
                  <a:gs pos="2000">
                    <a:schemeClr val="tx1">
                      <a:alpha val="80000"/>
                    </a:schemeClr>
                  </a:gs>
                  <a:gs pos="55000">
                    <a:srgbClr val="003366">
                      <a:alpha val="50000"/>
                    </a:srgbClr>
                  </a:gs>
                </a:gsLst>
                <a:lin ang="16200000" scaled="1"/>
                <a:tileRect/>
              </a:gradFill>
              <a:ln w="12700">
                <a:gradFill flip="none" rotWithShape="1">
                  <a:gsLst>
                    <a:gs pos="57000">
                      <a:srgbClr val="003366">
                        <a:alpha val="80000"/>
                      </a:srgbClr>
                    </a:gs>
                    <a:gs pos="100000">
                      <a:schemeClr val="bg1">
                        <a:alpha val="78725"/>
                      </a:schemeClr>
                    </a:gs>
                  </a:gsLst>
                  <a:lin ang="15000000" scaled="0"/>
                  <a:tileRect/>
                </a:gradFill>
              </a:ln>
              <a:effectLst>
                <a:outerShdw blurRad="44450" dist="27940" dir="5400000" algn="ctr">
                  <a:srgbClr val="000000">
                    <a:alpha val="32000"/>
                  </a:srgbClr>
                </a:outerShdw>
                <a:reflection blurRad="6350" stA="50000" endA="300" endPos="39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a:p>
                <a:pPr algn="ctr"/>
                <a:r>
                  <a:rPr lang="en-GB" dirty="0"/>
                  <a:t>14 x 15 minute </a:t>
                </a:r>
              </a:p>
              <a:p>
                <a:pPr algn="ctr"/>
                <a:endParaRPr lang="en-GB" dirty="0"/>
              </a:p>
              <a:p>
                <a:pPr algn="ctr"/>
                <a:r>
                  <a:rPr lang="en-GB" dirty="0"/>
                  <a:t>young scientist presentations</a:t>
                </a:r>
              </a:p>
              <a:p>
                <a:pPr algn="ctr"/>
                <a:endParaRPr lang="en-GB" dirty="0"/>
              </a:p>
              <a:p>
                <a:pPr algn="ctr"/>
                <a:endParaRPr lang="en-GB" dirty="0"/>
              </a:p>
            </p:txBody>
          </p:sp>
          <p:grpSp>
            <p:nvGrpSpPr>
              <p:cNvPr id="559" name="Group 558">
                <a:extLst>
                  <a:ext uri="{FF2B5EF4-FFF2-40B4-BE49-F238E27FC236}">
                    <a16:creationId xmlns:a16="http://schemas.microsoft.com/office/drawing/2014/main" id="{AFB258F2-3355-AD43-8A1A-9425EB0EE026}"/>
                  </a:ext>
                </a:extLst>
              </p:cNvPr>
              <p:cNvGrpSpPr/>
              <p:nvPr/>
            </p:nvGrpSpPr>
            <p:grpSpPr>
              <a:xfrm>
                <a:off x="5828300" y="1218121"/>
                <a:ext cx="605307" cy="605307"/>
                <a:chOff x="5828300" y="1218121"/>
                <a:chExt cx="605307" cy="605307"/>
              </a:xfrm>
            </p:grpSpPr>
            <p:sp>
              <p:nvSpPr>
                <p:cNvPr id="550" name="Oval 549">
                  <a:extLst>
                    <a:ext uri="{FF2B5EF4-FFF2-40B4-BE49-F238E27FC236}">
                      <a16:creationId xmlns:a16="http://schemas.microsoft.com/office/drawing/2014/main" id="{1414DD2D-83C0-9045-9AE4-8E10520C62DE}"/>
                    </a:ext>
                  </a:extLst>
                </p:cNvPr>
                <p:cNvSpPr/>
                <p:nvPr/>
              </p:nvSpPr>
              <p:spPr>
                <a:xfrm>
                  <a:off x="5828300" y="1218121"/>
                  <a:ext cx="605307" cy="605307"/>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 name="Oval 550">
                  <a:extLst>
                    <a:ext uri="{FF2B5EF4-FFF2-40B4-BE49-F238E27FC236}">
                      <a16:creationId xmlns:a16="http://schemas.microsoft.com/office/drawing/2014/main" id="{479F6C38-149C-C541-915D-7183AB89E14E}"/>
                    </a:ext>
                  </a:extLst>
                </p:cNvPr>
                <p:cNvSpPr/>
                <p:nvPr/>
              </p:nvSpPr>
              <p:spPr>
                <a:xfrm>
                  <a:off x="5919525" y="1309346"/>
                  <a:ext cx="422855" cy="422855"/>
                </a:xfrm>
                <a:prstGeom prst="ellipse">
                  <a:avLst/>
                </a:prstGeom>
                <a:gradFill flip="none" rotWithShape="1">
                  <a:gsLst>
                    <a:gs pos="2000">
                      <a:schemeClr val="tx1">
                        <a:alpha val="80000"/>
                      </a:schemeClr>
                    </a:gs>
                    <a:gs pos="55000">
                      <a:srgbClr val="003366">
                        <a:alpha val="50000"/>
                      </a:srgbClr>
                    </a:gs>
                  </a:gsLst>
                  <a:lin ang="16200000" scaled="1"/>
                  <a:tileRect/>
                </a:gradFill>
                <a:ln w="12700">
                  <a:gradFill flip="none" rotWithShape="1">
                    <a:gsLst>
                      <a:gs pos="57000">
                        <a:srgbClr val="003366">
                          <a:alpha val="80000"/>
                        </a:srgbClr>
                      </a:gs>
                      <a:gs pos="100000">
                        <a:schemeClr val="bg1">
                          <a:alpha val="78725"/>
                        </a:schemeClr>
                      </a:gs>
                    </a:gsLst>
                    <a:lin ang="15000000" scaled="0"/>
                    <a:tileRect/>
                  </a:gra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85" name="Freeform 584">
                <a:extLst>
                  <a:ext uri="{FF2B5EF4-FFF2-40B4-BE49-F238E27FC236}">
                    <a16:creationId xmlns:a16="http://schemas.microsoft.com/office/drawing/2014/main" id="{A22B7349-27BB-8044-BF7D-45F927BAA05F}"/>
                  </a:ext>
                </a:extLst>
              </p:cNvPr>
              <p:cNvSpPr/>
              <p:nvPr/>
            </p:nvSpPr>
            <p:spPr>
              <a:xfrm>
                <a:off x="6129860" y="2328743"/>
                <a:ext cx="33689" cy="223837"/>
              </a:xfrm>
              <a:custGeom>
                <a:avLst/>
                <a:gdLst>
                  <a:gd name="connsiteX0" fmla="*/ 4762 w 33689"/>
                  <a:gd name="connsiteY0" fmla="*/ 0 h 223837"/>
                  <a:gd name="connsiteX1" fmla="*/ 28575 w 33689"/>
                  <a:gd name="connsiteY1" fmla="*/ 66675 h 223837"/>
                  <a:gd name="connsiteX2" fmla="*/ 33337 w 33689"/>
                  <a:gd name="connsiteY2" fmla="*/ 85725 h 223837"/>
                  <a:gd name="connsiteX3" fmla="*/ 33337 w 33689"/>
                  <a:gd name="connsiteY3" fmla="*/ 123825 h 223837"/>
                  <a:gd name="connsiteX4" fmla="*/ 33337 w 33689"/>
                  <a:gd name="connsiteY4" fmla="*/ 138112 h 223837"/>
                  <a:gd name="connsiteX5" fmla="*/ 28575 w 33689"/>
                  <a:gd name="connsiteY5" fmla="*/ 180975 h 223837"/>
                  <a:gd name="connsiteX6" fmla="*/ 28575 w 33689"/>
                  <a:gd name="connsiteY6" fmla="*/ 185737 h 223837"/>
                  <a:gd name="connsiteX7" fmla="*/ 14287 w 33689"/>
                  <a:gd name="connsiteY7" fmla="*/ 209550 h 223837"/>
                  <a:gd name="connsiteX8" fmla="*/ 0 w 33689"/>
                  <a:gd name="connsiteY8" fmla="*/ 223837 h 223837"/>
                  <a:gd name="connsiteX9" fmla="*/ 0 w 33689"/>
                  <a:gd name="connsiteY9" fmla="*/ 223837 h 2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89" h="223837">
                    <a:moveTo>
                      <a:pt x="4762" y="0"/>
                    </a:moveTo>
                    <a:lnTo>
                      <a:pt x="28575" y="66675"/>
                    </a:lnTo>
                    <a:cubicBezTo>
                      <a:pt x="33338" y="80963"/>
                      <a:pt x="32543" y="76200"/>
                      <a:pt x="33337" y="85725"/>
                    </a:cubicBezTo>
                    <a:cubicBezTo>
                      <a:pt x="34131" y="95250"/>
                      <a:pt x="33337" y="123825"/>
                      <a:pt x="33337" y="123825"/>
                    </a:cubicBezTo>
                    <a:cubicBezTo>
                      <a:pt x="33337" y="132556"/>
                      <a:pt x="34131" y="128587"/>
                      <a:pt x="33337" y="138112"/>
                    </a:cubicBezTo>
                    <a:cubicBezTo>
                      <a:pt x="32543" y="147637"/>
                      <a:pt x="28575" y="180975"/>
                      <a:pt x="28575" y="180975"/>
                    </a:cubicBezTo>
                    <a:cubicBezTo>
                      <a:pt x="27781" y="188912"/>
                      <a:pt x="28575" y="185737"/>
                      <a:pt x="28575" y="185737"/>
                    </a:cubicBezTo>
                    <a:cubicBezTo>
                      <a:pt x="26194" y="190499"/>
                      <a:pt x="14287" y="209550"/>
                      <a:pt x="14287" y="209550"/>
                    </a:cubicBezTo>
                    <a:cubicBezTo>
                      <a:pt x="9525" y="215900"/>
                      <a:pt x="0" y="223837"/>
                      <a:pt x="0" y="223837"/>
                    </a:cubicBezTo>
                    <a:lnTo>
                      <a:pt x="0" y="223837"/>
                    </a:lnTo>
                  </a:path>
                </a:pathLst>
              </a:custGeom>
              <a:noFill/>
              <a:ln w="3175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86" name="Straight Connector 585">
                <a:extLst>
                  <a:ext uri="{FF2B5EF4-FFF2-40B4-BE49-F238E27FC236}">
                    <a16:creationId xmlns:a16="http://schemas.microsoft.com/office/drawing/2014/main" id="{C360FE1F-F544-6043-8506-462E03F3C57C}"/>
                  </a:ext>
                </a:extLst>
              </p:cNvPr>
              <p:cNvCxnSpPr>
                <a:cxnSpLocks/>
              </p:cNvCxnSpPr>
              <p:nvPr/>
            </p:nvCxnSpPr>
            <p:spPr>
              <a:xfrm flipV="1">
                <a:off x="6074879" y="2284243"/>
                <a:ext cx="117461" cy="71438"/>
              </a:xfrm>
              <a:prstGeom prst="line">
                <a:avLst/>
              </a:prstGeom>
              <a:ln w="317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a:extLst>
                  <a:ext uri="{FF2B5EF4-FFF2-40B4-BE49-F238E27FC236}">
                    <a16:creationId xmlns:a16="http://schemas.microsoft.com/office/drawing/2014/main" id="{AAC0998F-5D33-774D-BD56-BCA0079FBB32}"/>
                  </a:ext>
                </a:extLst>
              </p:cNvPr>
              <p:cNvCxnSpPr>
                <a:cxnSpLocks/>
              </p:cNvCxnSpPr>
              <p:nvPr/>
            </p:nvCxnSpPr>
            <p:spPr>
              <a:xfrm flipH="1" flipV="1">
                <a:off x="6078628" y="2284243"/>
                <a:ext cx="117461" cy="71438"/>
              </a:xfrm>
              <a:prstGeom prst="line">
                <a:avLst/>
              </a:prstGeom>
              <a:ln w="3175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a:extLst>
                  <a:ext uri="{FF2B5EF4-FFF2-40B4-BE49-F238E27FC236}">
                    <a16:creationId xmlns:a16="http://schemas.microsoft.com/office/drawing/2014/main" id="{A6D85F20-1DF8-D046-984C-6FD79B4B045D}"/>
                  </a:ext>
                </a:extLst>
              </p:cNvPr>
              <p:cNvCxnSpPr>
                <a:cxnSpLocks/>
                <a:stCxn id="550" idx="4"/>
              </p:cNvCxnSpPr>
              <p:nvPr/>
            </p:nvCxnSpPr>
            <p:spPr>
              <a:xfrm flipH="1">
                <a:off x="6129860" y="1823428"/>
                <a:ext cx="1094" cy="489057"/>
              </a:xfrm>
              <a:prstGeom prst="line">
                <a:avLst/>
              </a:prstGeom>
              <a:ln w="31750">
                <a:solidFill>
                  <a:srgbClr val="004E84"/>
                </a:solidFill>
              </a:ln>
            </p:spPr>
            <p:style>
              <a:lnRef idx="1">
                <a:schemeClr val="accent1"/>
              </a:lnRef>
              <a:fillRef idx="0">
                <a:schemeClr val="accent1"/>
              </a:fillRef>
              <a:effectRef idx="0">
                <a:schemeClr val="accent1"/>
              </a:effectRef>
              <a:fontRef idx="minor">
                <a:schemeClr val="tx1"/>
              </a:fontRef>
            </p:style>
          </p:cxnSp>
        </p:grpSp>
        <p:pic>
          <p:nvPicPr>
            <p:cNvPr id="616" name="Graphic 615" descr="Marketing">
              <a:extLst>
                <a:ext uri="{FF2B5EF4-FFF2-40B4-BE49-F238E27FC236}">
                  <a16:creationId xmlns:a16="http://schemas.microsoft.com/office/drawing/2014/main" id="{833DDB40-D0E3-0E40-B4BA-C61AE4BDDF5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70479" y="1328796"/>
              <a:ext cx="353291" cy="353291"/>
            </a:xfrm>
            <a:prstGeom prst="rect">
              <a:avLst/>
            </a:prstGeom>
          </p:spPr>
        </p:pic>
      </p:grpSp>
    </p:spTree>
    <p:extLst>
      <p:ext uri="{BB962C8B-B14F-4D97-AF65-F5344CB8AC3E}">
        <p14:creationId xmlns:p14="http://schemas.microsoft.com/office/powerpoint/2010/main" val="3067938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C1A216-587B-0346-BC89-D5D868FBE786}"/>
              </a:ext>
            </a:extLst>
          </p:cNvPr>
          <p:cNvPicPr>
            <a:picLocks noChangeAspect="1"/>
          </p:cNvPicPr>
          <p:nvPr/>
        </p:nvPicPr>
        <p:blipFill>
          <a:blip r:embed="rId3"/>
          <a:stretch>
            <a:fillRect/>
          </a:stretch>
        </p:blipFill>
        <p:spPr>
          <a:xfrm>
            <a:off x="8674235" y="4193572"/>
            <a:ext cx="1701800" cy="1701800"/>
          </a:xfrm>
          <a:prstGeom prst="rect">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pic>
      <p:pic>
        <p:nvPicPr>
          <p:cNvPr id="3" name="Graphic 2" descr="Social network">
            <a:extLst>
              <a:ext uri="{FF2B5EF4-FFF2-40B4-BE49-F238E27FC236}">
                <a16:creationId xmlns:a16="http://schemas.microsoft.com/office/drawing/2014/main" id="{E09972AF-4783-1E4F-A48A-01B3AF5C67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1581" y="5807581"/>
            <a:ext cx="1050419" cy="1050419"/>
          </a:xfrm>
          <a:prstGeom prst="rect">
            <a:avLst/>
          </a:prstGeom>
        </p:spPr>
      </p:pic>
      <p:grpSp>
        <p:nvGrpSpPr>
          <p:cNvPr id="288" name="Group 287">
            <a:extLst>
              <a:ext uri="{FF2B5EF4-FFF2-40B4-BE49-F238E27FC236}">
                <a16:creationId xmlns:a16="http://schemas.microsoft.com/office/drawing/2014/main" id="{3A689B10-4244-B042-B0A2-7F59698AF61B}"/>
              </a:ext>
            </a:extLst>
          </p:cNvPr>
          <p:cNvGrpSpPr/>
          <p:nvPr/>
        </p:nvGrpSpPr>
        <p:grpSpPr>
          <a:xfrm>
            <a:off x="4149800" y="755842"/>
            <a:ext cx="3100616" cy="5778187"/>
            <a:chOff x="3433445" y="1000761"/>
            <a:chExt cx="3100616" cy="5778187"/>
          </a:xfrm>
        </p:grpSpPr>
        <p:sp>
          <p:nvSpPr>
            <p:cNvPr id="289" name="Oval 288">
              <a:extLst>
                <a:ext uri="{FF2B5EF4-FFF2-40B4-BE49-F238E27FC236}">
                  <a16:creationId xmlns:a16="http://schemas.microsoft.com/office/drawing/2014/main" id="{2DAE170F-BC81-5540-B080-D13B3AC8B5EE}"/>
                </a:ext>
              </a:extLst>
            </p:cNvPr>
            <p:cNvSpPr/>
            <p:nvPr/>
          </p:nvSpPr>
          <p:spPr>
            <a:xfrm>
              <a:off x="3807922" y="1346917"/>
              <a:ext cx="2437109" cy="365269"/>
            </a:xfrm>
            <a:prstGeom prst="ellipse">
              <a:avLst/>
            </a:prstGeom>
            <a:gradFill flip="none" rotWithShape="1">
              <a:gsLst>
                <a:gs pos="0">
                  <a:schemeClr val="tx1"/>
                </a:gs>
                <a:gs pos="59000">
                  <a:srgbClr val="F2F2F2">
                    <a:alpha val="0"/>
                  </a:srgbClr>
                </a:gs>
              </a:gsLst>
              <a:lin ang="16200000" scaled="1"/>
              <a:tileRect/>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B4609140-5B1F-7E43-86B5-6D7D38575A02}"/>
                </a:ext>
              </a:extLst>
            </p:cNvPr>
            <p:cNvSpPr/>
            <p:nvPr/>
          </p:nvSpPr>
          <p:spPr>
            <a:xfrm>
              <a:off x="3843019" y="4490547"/>
              <a:ext cx="2245829" cy="365269"/>
            </a:xfrm>
            <a:prstGeom prst="ellipse">
              <a:avLst/>
            </a:prstGeom>
            <a:gradFill flip="none" rotWithShape="1">
              <a:gsLst>
                <a:gs pos="0">
                  <a:schemeClr val="tx1"/>
                </a:gs>
                <a:gs pos="59000">
                  <a:srgbClr val="F2F2F2">
                    <a:alpha val="0"/>
                  </a:srgbClr>
                </a:gs>
              </a:gsLst>
              <a:lin ang="16200000" scaled="1"/>
              <a:tileRect/>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880048E1-068B-BA4F-BC74-9E52ACA6F817}"/>
                </a:ext>
              </a:extLst>
            </p:cNvPr>
            <p:cNvSpPr/>
            <p:nvPr/>
          </p:nvSpPr>
          <p:spPr>
            <a:xfrm>
              <a:off x="3864889" y="5093544"/>
              <a:ext cx="2245829" cy="365269"/>
            </a:xfrm>
            <a:prstGeom prst="ellipse">
              <a:avLst/>
            </a:prstGeom>
            <a:gradFill flip="none" rotWithShape="1">
              <a:gsLst>
                <a:gs pos="0">
                  <a:schemeClr val="tx1"/>
                </a:gs>
                <a:gs pos="59000">
                  <a:srgbClr val="F2F2F2">
                    <a:alpha val="0"/>
                  </a:srgbClr>
                </a:gs>
              </a:gsLst>
              <a:lin ang="16200000" scaled="1"/>
              <a:tileRect/>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F9900B1D-02B2-C34B-AA53-E92474D06C18}"/>
                </a:ext>
              </a:extLst>
            </p:cNvPr>
            <p:cNvSpPr/>
            <p:nvPr/>
          </p:nvSpPr>
          <p:spPr>
            <a:xfrm>
              <a:off x="3817123" y="5713204"/>
              <a:ext cx="2245829" cy="365269"/>
            </a:xfrm>
            <a:prstGeom prst="ellipse">
              <a:avLst/>
            </a:prstGeom>
            <a:gradFill flip="none" rotWithShape="1">
              <a:gsLst>
                <a:gs pos="0">
                  <a:schemeClr val="tx1"/>
                </a:gs>
                <a:gs pos="59000">
                  <a:srgbClr val="F2F2F2">
                    <a:alpha val="0"/>
                  </a:srgbClr>
                </a:gs>
              </a:gsLst>
              <a:lin ang="16200000" scaled="1"/>
              <a:tileRect/>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a:extLst>
                <a:ext uri="{FF2B5EF4-FFF2-40B4-BE49-F238E27FC236}">
                  <a16:creationId xmlns:a16="http://schemas.microsoft.com/office/drawing/2014/main" id="{E87B7C10-5C8B-E74A-BFF4-90336729A6BC}"/>
                </a:ext>
              </a:extLst>
            </p:cNvPr>
            <p:cNvSpPr/>
            <p:nvPr/>
          </p:nvSpPr>
          <p:spPr>
            <a:xfrm>
              <a:off x="3880792" y="6316962"/>
              <a:ext cx="2245829" cy="365269"/>
            </a:xfrm>
            <a:prstGeom prst="ellipse">
              <a:avLst/>
            </a:prstGeom>
            <a:gradFill flip="none" rotWithShape="1">
              <a:gsLst>
                <a:gs pos="0">
                  <a:schemeClr val="tx1"/>
                </a:gs>
                <a:gs pos="59000">
                  <a:srgbClr val="F2F2F2">
                    <a:alpha val="0"/>
                  </a:srgbClr>
                </a:gs>
              </a:gsLst>
              <a:lin ang="16200000" scaled="1"/>
              <a:tileRect/>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AF13283E-223D-BE4D-8347-A2D3C08C2BE0}"/>
                </a:ext>
              </a:extLst>
            </p:cNvPr>
            <p:cNvSpPr/>
            <p:nvPr/>
          </p:nvSpPr>
          <p:spPr>
            <a:xfrm>
              <a:off x="3797397" y="2059315"/>
              <a:ext cx="2245829" cy="365269"/>
            </a:xfrm>
            <a:prstGeom prst="ellipse">
              <a:avLst/>
            </a:prstGeom>
            <a:gradFill flip="none" rotWithShape="1">
              <a:gsLst>
                <a:gs pos="0">
                  <a:schemeClr val="tx1"/>
                </a:gs>
                <a:gs pos="59000">
                  <a:srgbClr val="F2F2F2">
                    <a:alpha val="0"/>
                  </a:srgbClr>
                </a:gs>
              </a:gsLst>
              <a:lin ang="16200000" scaled="1"/>
              <a:tileRect/>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9C61F4B0-3703-6549-A1F3-0F688C9213B2}"/>
                </a:ext>
              </a:extLst>
            </p:cNvPr>
            <p:cNvSpPr/>
            <p:nvPr/>
          </p:nvSpPr>
          <p:spPr>
            <a:xfrm>
              <a:off x="3819267" y="2662312"/>
              <a:ext cx="2245829" cy="365269"/>
            </a:xfrm>
            <a:prstGeom prst="ellipse">
              <a:avLst/>
            </a:prstGeom>
            <a:gradFill flip="none" rotWithShape="1">
              <a:gsLst>
                <a:gs pos="0">
                  <a:schemeClr val="tx1"/>
                </a:gs>
                <a:gs pos="59000">
                  <a:srgbClr val="F2F2F2">
                    <a:alpha val="0"/>
                  </a:srgbClr>
                </a:gs>
              </a:gsLst>
              <a:lin ang="16200000" scaled="1"/>
              <a:tileRect/>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B87878BE-B84F-2447-8A4D-726B4D80BEEE}"/>
                </a:ext>
              </a:extLst>
            </p:cNvPr>
            <p:cNvSpPr/>
            <p:nvPr/>
          </p:nvSpPr>
          <p:spPr>
            <a:xfrm>
              <a:off x="3771501" y="3281972"/>
              <a:ext cx="2245829" cy="365269"/>
            </a:xfrm>
            <a:prstGeom prst="ellipse">
              <a:avLst/>
            </a:prstGeom>
            <a:gradFill flip="none" rotWithShape="1">
              <a:gsLst>
                <a:gs pos="0">
                  <a:schemeClr val="tx1"/>
                </a:gs>
                <a:gs pos="59000">
                  <a:srgbClr val="F2F2F2">
                    <a:alpha val="0"/>
                  </a:srgbClr>
                </a:gs>
              </a:gsLst>
              <a:lin ang="16200000" scaled="1"/>
              <a:tileRect/>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6A29283A-AFBC-2A4A-A6CF-61690662D173}"/>
                </a:ext>
              </a:extLst>
            </p:cNvPr>
            <p:cNvSpPr/>
            <p:nvPr/>
          </p:nvSpPr>
          <p:spPr>
            <a:xfrm>
              <a:off x="3835170" y="3885730"/>
              <a:ext cx="2245829" cy="365269"/>
            </a:xfrm>
            <a:prstGeom prst="ellipse">
              <a:avLst/>
            </a:prstGeom>
            <a:gradFill flip="none" rotWithShape="1">
              <a:gsLst>
                <a:gs pos="0">
                  <a:schemeClr val="tx1"/>
                </a:gs>
                <a:gs pos="59000">
                  <a:srgbClr val="F2F2F2">
                    <a:alpha val="0"/>
                  </a:srgbClr>
                </a:gs>
              </a:gsLst>
              <a:lin ang="16200000" scaled="1"/>
              <a:tileRect/>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Rounded Rectangle 297">
              <a:extLst>
                <a:ext uri="{FF2B5EF4-FFF2-40B4-BE49-F238E27FC236}">
                  <a16:creationId xmlns:a16="http://schemas.microsoft.com/office/drawing/2014/main" id="{06863EFE-A846-DA47-9915-7795DA43C3BE}"/>
                </a:ext>
              </a:extLst>
            </p:cNvPr>
            <p:cNvSpPr/>
            <p:nvPr/>
          </p:nvSpPr>
          <p:spPr>
            <a:xfrm>
              <a:off x="3469800" y="1029318"/>
              <a:ext cx="118002" cy="5749630"/>
            </a:xfrm>
            <a:prstGeom prst="roundRect">
              <a:avLst/>
            </a:prstGeom>
            <a:solidFill>
              <a:srgbClr val="009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9" name="Group 298">
              <a:extLst>
                <a:ext uri="{FF2B5EF4-FFF2-40B4-BE49-F238E27FC236}">
                  <a16:creationId xmlns:a16="http://schemas.microsoft.com/office/drawing/2014/main" id="{434BF135-232A-FA4A-9900-2CAA8527137E}"/>
                </a:ext>
              </a:extLst>
            </p:cNvPr>
            <p:cNvGrpSpPr/>
            <p:nvPr/>
          </p:nvGrpSpPr>
          <p:grpSpPr>
            <a:xfrm>
              <a:off x="3433445" y="1000761"/>
              <a:ext cx="3100616" cy="595041"/>
              <a:chOff x="234526" y="1298220"/>
              <a:chExt cx="3100616" cy="595041"/>
            </a:xfrm>
          </p:grpSpPr>
          <p:sp>
            <p:nvSpPr>
              <p:cNvPr id="372" name="Rounded Rectangle 371">
                <a:extLst>
                  <a:ext uri="{FF2B5EF4-FFF2-40B4-BE49-F238E27FC236}">
                    <a16:creationId xmlns:a16="http://schemas.microsoft.com/office/drawing/2014/main" id="{CB7DCDEE-BF93-134D-98DA-748A9CE37E37}"/>
                  </a:ext>
                </a:extLst>
              </p:cNvPr>
              <p:cNvSpPr/>
              <p:nvPr/>
            </p:nvSpPr>
            <p:spPr>
              <a:xfrm>
                <a:off x="2639242" y="1382552"/>
                <a:ext cx="695900" cy="465882"/>
              </a:xfrm>
              <a:prstGeom prst="roundRect">
                <a:avLst>
                  <a:gd name="adj" fmla="val 50000"/>
                </a:avLst>
              </a:prstGeom>
              <a:solidFill>
                <a:srgbClr val="009DD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 name="Rounded Rectangle 372">
                <a:extLst>
                  <a:ext uri="{FF2B5EF4-FFF2-40B4-BE49-F238E27FC236}">
                    <a16:creationId xmlns:a16="http://schemas.microsoft.com/office/drawing/2014/main" id="{A937FA7E-2232-DF4B-A96F-4D7E310896F3}"/>
                  </a:ext>
                </a:extLst>
              </p:cNvPr>
              <p:cNvSpPr/>
              <p:nvPr/>
            </p:nvSpPr>
            <p:spPr>
              <a:xfrm>
                <a:off x="708758" y="1298220"/>
                <a:ext cx="2411927" cy="59504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3366"/>
                    </a:solidFill>
                  </a:rPr>
                  <a:t>Thursday</a:t>
                </a:r>
              </a:p>
              <a:p>
                <a:pPr algn="ctr"/>
                <a:r>
                  <a:rPr lang="en-GB" dirty="0">
                    <a:solidFill>
                      <a:srgbClr val="003366"/>
                    </a:solidFill>
                  </a:rPr>
                  <a:t>6 Oct</a:t>
                </a:r>
              </a:p>
            </p:txBody>
          </p:sp>
          <p:sp>
            <p:nvSpPr>
              <p:cNvPr id="374" name="Oval 373">
                <a:extLst>
                  <a:ext uri="{FF2B5EF4-FFF2-40B4-BE49-F238E27FC236}">
                    <a16:creationId xmlns:a16="http://schemas.microsoft.com/office/drawing/2014/main" id="{1285F4AC-CD71-8442-9473-2BC960386D45}"/>
                  </a:ext>
                </a:extLst>
              </p:cNvPr>
              <p:cNvSpPr/>
              <p:nvPr/>
            </p:nvSpPr>
            <p:spPr>
              <a:xfrm>
                <a:off x="1006008" y="1493626"/>
                <a:ext cx="237561" cy="237561"/>
              </a:xfrm>
              <a:prstGeom prst="ellipse">
                <a:avLst/>
              </a:prstGeom>
              <a:solidFill>
                <a:srgbClr val="009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 name="Delay 374">
                <a:extLst>
                  <a:ext uri="{FF2B5EF4-FFF2-40B4-BE49-F238E27FC236}">
                    <a16:creationId xmlns:a16="http://schemas.microsoft.com/office/drawing/2014/main" id="{9DC968D9-9F9F-4843-998C-8D6A6D0D994A}"/>
                  </a:ext>
                </a:extLst>
              </p:cNvPr>
              <p:cNvSpPr/>
              <p:nvPr/>
            </p:nvSpPr>
            <p:spPr>
              <a:xfrm>
                <a:off x="2561552" y="1363012"/>
                <a:ext cx="438452" cy="465882"/>
              </a:xfrm>
              <a:prstGeom prst="flowChartDelay">
                <a:avLst/>
              </a:prstGeom>
              <a:solidFill>
                <a:srgbClr val="009DD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 name="Oval 375">
                <a:extLst>
                  <a:ext uri="{FF2B5EF4-FFF2-40B4-BE49-F238E27FC236}">
                    <a16:creationId xmlns:a16="http://schemas.microsoft.com/office/drawing/2014/main" id="{683D8E38-A569-E540-BFB4-99F83569697D}"/>
                  </a:ext>
                </a:extLst>
              </p:cNvPr>
              <p:cNvSpPr/>
              <p:nvPr/>
            </p:nvSpPr>
            <p:spPr>
              <a:xfrm>
                <a:off x="627388" y="1360159"/>
                <a:ext cx="513483" cy="51348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 name="Doughnut 376">
                <a:extLst>
                  <a:ext uri="{FF2B5EF4-FFF2-40B4-BE49-F238E27FC236}">
                    <a16:creationId xmlns:a16="http://schemas.microsoft.com/office/drawing/2014/main" id="{96C42236-9038-9B46-BBBD-BAD55F38A661}"/>
                  </a:ext>
                </a:extLst>
              </p:cNvPr>
              <p:cNvSpPr/>
              <p:nvPr/>
            </p:nvSpPr>
            <p:spPr>
              <a:xfrm>
                <a:off x="681971" y="1414742"/>
                <a:ext cx="404317" cy="404317"/>
              </a:xfrm>
              <a:prstGeom prst="donut">
                <a:avLst>
                  <a:gd name="adj" fmla="val 14843"/>
                </a:avLst>
              </a:prstGeom>
              <a:solidFill>
                <a:srgbClr val="009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8" name="Oval 377">
                <a:extLst>
                  <a:ext uri="{FF2B5EF4-FFF2-40B4-BE49-F238E27FC236}">
                    <a16:creationId xmlns:a16="http://schemas.microsoft.com/office/drawing/2014/main" id="{D4556146-23FD-D64A-801F-F030E47EA1AE}"/>
                  </a:ext>
                </a:extLst>
              </p:cNvPr>
              <p:cNvSpPr>
                <a:spLocks noChangeAspect="1"/>
              </p:cNvSpPr>
              <p:nvPr/>
            </p:nvSpPr>
            <p:spPr>
              <a:xfrm>
                <a:off x="234526" y="1519523"/>
                <a:ext cx="195690" cy="195690"/>
              </a:xfrm>
              <a:prstGeom prst="ellipse">
                <a:avLst/>
              </a:prstGeom>
              <a:solidFill>
                <a:srgbClr val="EDEDED"/>
              </a:solidFill>
              <a:ln w="76200">
                <a:solidFill>
                  <a:srgbClr val="009D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 name="Rounded Rectangle 378">
                <a:extLst>
                  <a:ext uri="{FF2B5EF4-FFF2-40B4-BE49-F238E27FC236}">
                    <a16:creationId xmlns:a16="http://schemas.microsoft.com/office/drawing/2014/main" id="{B8A936DB-D0CC-FC4D-84C8-6A002EFC997C}"/>
                  </a:ext>
                </a:extLst>
              </p:cNvPr>
              <p:cNvSpPr/>
              <p:nvPr/>
            </p:nvSpPr>
            <p:spPr>
              <a:xfrm>
                <a:off x="434895" y="1595722"/>
                <a:ext cx="269184" cy="62488"/>
              </a:xfrm>
              <a:prstGeom prst="roundRect">
                <a:avLst/>
              </a:prstGeom>
              <a:solidFill>
                <a:srgbClr val="009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0" name="Rounded Rectangle 299">
              <a:extLst>
                <a:ext uri="{FF2B5EF4-FFF2-40B4-BE49-F238E27FC236}">
                  <a16:creationId xmlns:a16="http://schemas.microsoft.com/office/drawing/2014/main" id="{98BEA784-678A-1F40-BFBB-F0308C419EE9}"/>
                </a:ext>
              </a:extLst>
            </p:cNvPr>
            <p:cNvSpPr/>
            <p:nvPr/>
          </p:nvSpPr>
          <p:spPr>
            <a:xfrm>
              <a:off x="5732492" y="1913013"/>
              <a:ext cx="647977" cy="324419"/>
            </a:xfrm>
            <a:prstGeom prst="roundRect">
              <a:avLst>
                <a:gd name="adj" fmla="val 50000"/>
              </a:avLst>
            </a:prstGeom>
            <a:solidFill>
              <a:srgbClr val="FF7D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Rounded Rectangle 300">
              <a:extLst>
                <a:ext uri="{FF2B5EF4-FFF2-40B4-BE49-F238E27FC236}">
                  <a16:creationId xmlns:a16="http://schemas.microsoft.com/office/drawing/2014/main" id="{9DC76B81-27BD-694E-B025-0F677FECCC6B}"/>
                </a:ext>
              </a:extLst>
            </p:cNvPr>
            <p:cNvSpPr/>
            <p:nvPr/>
          </p:nvSpPr>
          <p:spPr>
            <a:xfrm>
              <a:off x="3921292" y="1831835"/>
              <a:ext cx="2245829" cy="48333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003366"/>
                  </a:solidFill>
                </a:rPr>
                <a:t>         09:00-10:30</a:t>
              </a:r>
            </a:p>
            <a:p>
              <a:r>
                <a:rPr lang="en-GB" sz="1400" dirty="0">
                  <a:solidFill>
                    <a:srgbClr val="003366"/>
                  </a:solidFill>
                </a:rPr>
                <a:t>          </a:t>
              </a:r>
              <a:r>
                <a:rPr lang="en-GB" sz="1300" dirty="0">
                  <a:solidFill>
                    <a:srgbClr val="003366"/>
                  </a:solidFill>
                </a:rPr>
                <a:t>Hot Topic 2</a:t>
              </a:r>
            </a:p>
          </p:txBody>
        </p:sp>
        <p:sp>
          <p:nvSpPr>
            <p:cNvPr id="302" name="Delay 301">
              <a:extLst>
                <a:ext uri="{FF2B5EF4-FFF2-40B4-BE49-F238E27FC236}">
                  <a16:creationId xmlns:a16="http://schemas.microsoft.com/office/drawing/2014/main" id="{26AE3AEF-6F8B-C947-951C-F3AAC3D8DD7A}"/>
                </a:ext>
              </a:extLst>
            </p:cNvPr>
            <p:cNvSpPr/>
            <p:nvPr/>
          </p:nvSpPr>
          <p:spPr>
            <a:xfrm>
              <a:off x="5681667" y="1882005"/>
              <a:ext cx="386742" cy="367663"/>
            </a:xfrm>
            <a:prstGeom prst="flowChartDelay">
              <a:avLst/>
            </a:prstGeom>
            <a:solidFill>
              <a:srgbClr val="FF7D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D747E426-8E8E-F742-899F-90A9D7B65E0F}"/>
                </a:ext>
              </a:extLst>
            </p:cNvPr>
            <p:cNvSpPr>
              <a:spLocks noChangeAspect="1"/>
            </p:cNvSpPr>
            <p:nvPr/>
          </p:nvSpPr>
          <p:spPr>
            <a:xfrm>
              <a:off x="4067419" y="1952965"/>
              <a:ext cx="162162" cy="162162"/>
            </a:xfrm>
            <a:prstGeom prst="ellipse">
              <a:avLst/>
            </a:prstGeom>
            <a:solidFill>
              <a:srgbClr val="FF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1E837C6E-9258-0445-A9DC-4D9FA6429F4F}"/>
                </a:ext>
              </a:extLst>
            </p:cNvPr>
            <p:cNvSpPr>
              <a:spLocks noChangeAspect="1"/>
            </p:cNvSpPr>
            <p:nvPr/>
          </p:nvSpPr>
          <p:spPr>
            <a:xfrm>
              <a:off x="3823679" y="1874252"/>
              <a:ext cx="350509" cy="35050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Doughnut 304">
              <a:extLst>
                <a:ext uri="{FF2B5EF4-FFF2-40B4-BE49-F238E27FC236}">
                  <a16:creationId xmlns:a16="http://schemas.microsoft.com/office/drawing/2014/main" id="{B547932F-BDA4-884F-89DA-C544E2968D74}"/>
                </a:ext>
              </a:extLst>
            </p:cNvPr>
            <p:cNvSpPr>
              <a:spLocks noChangeAspect="1"/>
            </p:cNvSpPr>
            <p:nvPr/>
          </p:nvSpPr>
          <p:spPr>
            <a:xfrm>
              <a:off x="3863112" y="1909337"/>
              <a:ext cx="275991" cy="275992"/>
            </a:xfrm>
            <a:prstGeom prst="donut">
              <a:avLst>
                <a:gd name="adj" fmla="val 14843"/>
              </a:avLst>
            </a:prstGeom>
            <a:solidFill>
              <a:srgbClr val="FF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6" name="Oval 305">
              <a:extLst>
                <a:ext uri="{FF2B5EF4-FFF2-40B4-BE49-F238E27FC236}">
                  <a16:creationId xmlns:a16="http://schemas.microsoft.com/office/drawing/2014/main" id="{14E1E0EB-383A-D242-8BCA-22A75061C7F0}"/>
                </a:ext>
              </a:extLst>
            </p:cNvPr>
            <p:cNvSpPr>
              <a:spLocks noChangeAspect="1"/>
            </p:cNvSpPr>
            <p:nvPr/>
          </p:nvSpPr>
          <p:spPr>
            <a:xfrm>
              <a:off x="3471581" y="1966783"/>
              <a:ext cx="133580" cy="133580"/>
            </a:xfrm>
            <a:prstGeom prst="ellipse">
              <a:avLst/>
            </a:prstGeom>
            <a:solidFill>
              <a:srgbClr val="EDEDED"/>
            </a:solidFill>
            <a:ln w="76200">
              <a:solidFill>
                <a:srgbClr val="FF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Rounded Rectangle 306">
              <a:extLst>
                <a:ext uri="{FF2B5EF4-FFF2-40B4-BE49-F238E27FC236}">
                  <a16:creationId xmlns:a16="http://schemas.microsoft.com/office/drawing/2014/main" id="{49150292-F2F6-964C-B269-C77C8B118219}"/>
                </a:ext>
              </a:extLst>
            </p:cNvPr>
            <p:cNvSpPr>
              <a:spLocks noChangeAspect="1"/>
            </p:cNvSpPr>
            <p:nvPr/>
          </p:nvSpPr>
          <p:spPr>
            <a:xfrm>
              <a:off x="3637945" y="2016905"/>
              <a:ext cx="224483" cy="45719"/>
            </a:xfrm>
            <a:prstGeom prst="roundRect">
              <a:avLst/>
            </a:prstGeom>
            <a:solidFill>
              <a:srgbClr val="FF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Rounded Rectangle 307">
              <a:extLst>
                <a:ext uri="{FF2B5EF4-FFF2-40B4-BE49-F238E27FC236}">
                  <a16:creationId xmlns:a16="http://schemas.microsoft.com/office/drawing/2014/main" id="{6F3AF9D4-3938-FA47-BC44-A9E3F3B3B5BB}"/>
                </a:ext>
              </a:extLst>
            </p:cNvPr>
            <p:cNvSpPr/>
            <p:nvPr/>
          </p:nvSpPr>
          <p:spPr>
            <a:xfrm>
              <a:off x="5745082" y="2516836"/>
              <a:ext cx="647977" cy="324419"/>
            </a:xfrm>
            <a:prstGeom prst="roundRect">
              <a:avLst>
                <a:gd name="adj" fmla="val 50000"/>
              </a:avLst>
            </a:prstGeom>
            <a:solidFill>
              <a:srgbClr val="82148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Rounded Rectangle 308">
              <a:extLst>
                <a:ext uri="{FF2B5EF4-FFF2-40B4-BE49-F238E27FC236}">
                  <a16:creationId xmlns:a16="http://schemas.microsoft.com/office/drawing/2014/main" id="{CBE40AEA-715B-6C47-9BC3-FD656AA8B9D5}"/>
                </a:ext>
              </a:extLst>
            </p:cNvPr>
            <p:cNvSpPr/>
            <p:nvPr/>
          </p:nvSpPr>
          <p:spPr>
            <a:xfrm>
              <a:off x="3933882" y="2435658"/>
              <a:ext cx="2245829" cy="48333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003366"/>
                  </a:solidFill>
                </a:rPr>
                <a:t>        10:30-11:00</a:t>
              </a:r>
            </a:p>
            <a:p>
              <a:r>
                <a:rPr lang="en-GB" sz="1400" dirty="0">
                  <a:solidFill>
                    <a:srgbClr val="003366"/>
                  </a:solidFill>
                </a:rPr>
                <a:t>      </a:t>
              </a:r>
              <a:r>
                <a:rPr lang="en-GB" sz="1300" dirty="0">
                  <a:solidFill>
                    <a:srgbClr val="003366"/>
                  </a:solidFill>
                </a:rPr>
                <a:t>Morning Coffee</a:t>
              </a:r>
            </a:p>
          </p:txBody>
        </p:sp>
        <p:sp>
          <p:nvSpPr>
            <p:cNvPr id="310" name="Delay 309">
              <a:extLst>
                <a:ext uri="{FF2B5EF4-FFF2-40B4-BE49-F238E27FC236}">
                  <a16:creationId xmlns:a16="http://schemas.microsoft.com/office/drawing/2014/main" id="{D11ADB8F-37D7-CC47-A577-C865826DF0D9}"/>
                </a:ext>
              </a:extLst>
            </p:cNvPr>
            <p:cNvSpPr/>
            <p:nvPr/>
          </p:nvSpPr>
          <p:spPr>
            <a:xfrm>
              <a:off x="5694257" y="2499476"/>
              <a:ext cx="386742" cy="367663"/>
            </a:xfrm>
            <a:prstGeom prst="flowChartDelay">
              <a:avLst/>
            </a:prstGeom>
            <a:solidFill>
              <a:srgbClr val="82148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a:extLst>
                <a:ext uri="{FF2B5EF4-FFF2-40B4-BE49-F238E27FC236}">
                  <a16:creationId xmlns:a16="http://schemas.microsoft.com/office/drawing/2014/main" id="{598193C8-3E1E-A946-BF08-504172599604}"/>
                </a:ext>
              </a:extLst>
            </p:cNvPr>
            <p:cNvSpPr>
              <a:spLocks noChangeAspect="1"/>
            </p:cNvSpPr>
            <p:nvPr/>
          </p:nvSpPr>
          <p:spPr>
            <a:xfrm>
              <a:off x="4080009" y="2556788"/>
              <a:ext cx="162162" cy="162162"/>
            </a:xfrm>
            <a:prstGeom prst="ellipse">
              <a:avLst/>
            </a:prstGeom>
            <a:solidFill>
              <a:srgbClr val="821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a:extLst>
                <a:ext uri="{FF2B5EF4-FFF2-40B4-BE49-F238E27FC236}">
                  <a16:creationId xmlns:a16="http://schemas.microsoft.com/office/drawing/2014/main" id="{F22C7669-7C64-C845-921C-B50F228AD0A1}"/>
                </a:ext>
              </a:extLst>
            </p:cNvPr>
            <p:cNvSpPr>
              <a:spLocks noChangeAspect="1"/>
            </p:cNvSpPr>
            <p:nvPr/>
          </p:nvSpPr>
          <p:spPr>
            <a:xfrm>
              <a:off x="3836269" y="2478075"/>
              <a:ext cx="350509" cy="35050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Doughnut 312">
              <a:extLst>
                <a:ext uri="{FF2B5EF4-FFF2-40B4-BE49-F238E27FC236}">
                  <a16:creationId xmlns:a16="http://schemas.microsoft.com/office/drawing/2014/main" id="{05AB2E7B-6EE3-9F42-A379-010FE63A1809}"/>
                </a:ext>
              </a:extLst>
            </p:cNvPr>
            <p:cNvSpPr>
              <a:spLocks noChangeAspect="1"/>
            </p:cNvSpPr>
            <p:nvPr/>
          </p:nvSpPr>
          <p:spPr>
            <a:xfrm>
              <a:off x="3875702" y="2513160"/>
              <a:ext cx="275991" cy="275992"/>
            </a:xfrm>
            <a:prstGeom prst="donut">
              <a:avLst>
                <a:gd name="adj" fmla="val 14843"/>
              </a:avLst>
            </a:prstGeom>
            <a:solidFill>
              <a:srgbClr val="821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4" name="Oval 313">
              <a:extLst>
                <a:ext uri="{FF2B5EF4-FFF2-40B4-BE49-F238E27FC236}">
                  <a16:creationId xmlns:a16="http://schemas.microsoft.com/office/drawing/2014/main" id="{16C53B56-9978-034D-8700-6FE266B06980}"/>
                </a:ext>
              </a:extLst>
            </p:cNvPr>
            <p:cNvSpPr>
              <a:spLocks noChangeAspect="1"/>
            </p:cNvSpPr>
            <p:nvPr/>
          </p:nvSpPr>
          <p:spPr>
            <a:xfrm>
              <a:off x="3484171" y="2570606"/>
              <a:ext cx="133580" cy="133580"/>
            </a:xfrm>
            <a:prstGeom prst="ellipse">
              <a:avLst/>
            </a:prstGeom>
            <a:solidFill>
              <a:srgbClr val="EDEDED"/>
            </a:solidFill>
            <a:ln w="76200">
              <a:solidFill>
                <a:srgbClr val="821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Rounded Rectangle 314">
              <a:extLst>
                <a:ext uri="{FF2B5EF4-FFF2-40B4-BE49-F238E27FC236}">
                  <a16:creationId xmlns:a16="http://schemas.microsoft.com/office/drawing/2014/main" id="{55962AF5-B306-C749-B353-2CFE0DC53295}"/>
                </a:ext>
              </a:extLst>
            </p:cNvPr>
            <p:cNvSpPr>
              <a:spLocks noChangeAspect="1"/>
            </p:cNvSpPr>
            <p:nvPr/>
          </p:nvSpPr>
          <p:spPr>
            <a:xfrm>
              <a:off x="3650535" y="2620728"/>
              <a:ext cx="224483" cy="45719"/>
            </a:xfrm>
            <a:prstGeom prst="roundRect">
              <a:avLst/>
            </a:prstGeom>
            <a:solidFill>
              <a:srgbClr val="821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Rounded Rectangle 315">
              <a:extLst>
                <a:ext uri="{FF2B5EF4-FFF2-40B4-BE49-F238E27FC236}">
                  <a16:creationId xmlns:a16="http://schemas.microsoft.com/office/drawing/2014/main" id="{C642F748-D7A0-074A-81A9-21FCDFA788E9}"/>
                </a:ext>
              </a:extLst>
            </p:cNvPr>
            <p:cNvSpPr/>
            <p:nvPr/>
          </p:nvSpPr>
          <p:spPr>
            <a:xfrm>
              <a:off x="5725710" y="3120659"/>
              <a:ext cx="647977" cy="324419"/>
            </a:xfrm>
            <a:prstGeom prst="roundRect">
              <a:avLst>
                <a:gd name="adj" fmla="val 50000"/>
              </a:avLst>
            </a:prstGeom>
            <a:solidFill>
              <a:srgbClr val="99BE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Rounded Rectangle 316">
              <a:extLst>
                <a:ext uri="{FF2B5EF4-FFF2-40B4-BE49-F238E27FC236}">
                  <a16:creationId xmlns:a16="http://schemas.microsoft.com/office/drawing/2014/main" id="{E8D0C2E9-995B-524C-8519-570D02A78FF7}"/>
                </a:ext>
              </a:extLst>
            </p:cNvPr>
            <p:cNvSpPr/>
            <p:nvPr/>
          </p:nvSpPr>
          <p:spPr>
            <a:xfrm>
              <a:off x="3914510" y="3039481"/>
              <a:ext cx="2245829" cy="48333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003366"/>
                  </a:solidFill>
                </a:rPr>
                <a:t>        11:00-12:30</a:t>
              </a:r>
            </a:p>
            <a:p>
              <a:r>
                <a:rPr lang="en-GB" sz="1400" dirty="0">
                  <a:solidFill>
                    <a:srgbClr val="003366"/>
                  </a:solidFill>
                </a:rPr>
                <a:t>        </a:t>
              </a:r>
              <a:r>
                <a:rPr lang="en-GB" sz="1300" dirty="0">
                  <a:solidFill>
                    <a:srgbClr val="003366"/>
                  </a:solidFill>
                </a:rPr>
                <a:t>Plenary Talks</a:t>
              </a:r>
            </a:p>
          </p:txBody>
        </p:sp>
        <p:sp>
          <p:nvSpPr>
            <p:cNvPr id="318" name="Delay 317">
              <a:extLst>
                <a:ext uri="{FF2B5EF4-FFF2-40B4-BE49-F238E27FC236}">
                  <a16:creationId xmlns:a16="http://schemas.microsoft.com/office/drawing/2014/main" id="{91E33546-2266-E74B-A3C2-813FCC1D689D}"/>
                </a:ext>
              </a:extLst>
            </p:cNvPr>
            <p:cNvSpPr/>
            <p:nvPr/>
          </p:nvSpPr>
          <p:spPr>
            <a:xfrm>
              <a:off x="5674885" y="3103299"/>
              <a:ext cx="386742" cy="367663"/>
            </a:xfrm>
            <a:prstGeom prst="flowChartDelay">
              <a:avLst/>
            </a:prstGeom>
            <a:solidFill>
              <a:srgbClr val="99BE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Oval 318">
              <a:extLst>
                <a:ext uri="{FF2B5EF4-FFF2-40B4-BE49-F238E27FC236}">
                  <a16:creationId xmlns:a16="http://schemas.microsoft.com/office/drawing/2014/main" id="{18B80FE4-5648-B244-B871-D83AC8023529}"/>
                </a:ext>
              </a:extLst>
            </p:cNvPr>
            <p:cNvSpPr>
              <a:spLocks noChangeAspect="1"/>
            </p:cNvSpPr>
            <p:nvPr/>
          </p:nvSpPr>
          <p:spPr>
            <a:xfrm>
              <a:off x="4060637" y="3160611"/>
              <a:ext cx="162162" cy="162162"/>
            </a:xfrm>
            <a:prstGeom prst="ellipse">
              <a:avLst/>
            </a:prstGeom>
            <a:solidFill>
              <a:srgbClr val="99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a:extLst>
                <a:ext uri="{FF2B5EF4-FFF2-40B4-BE49-F238E27FC236}">
                  <a16:creationId xmlns:a16="http://schemas.microsoft.com/office/drawing/2014/main" id="{BC84716D-388D-E34B-B42B-0A6B5CA4324B}"/>
                </a:ext>
              </a:extLst>
            </p:cNvPr>
            <p:cNvSpPr>
              <a:spLocks noChangeAspect="1"/>
            </p:cNvSpPr>
            <p:nvPr/>
          </p:nvSpPr>
          <p:spPr>
            <a:xfrm>
              <a:off x="3816897" y="3081898"/>
              <a:ext cx="350509" cy="35050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Doughnut 320">
              <a:extLst>
                <a:ext uri="{FF2B5EF4-FFF2-40B4-BE49-F238E27FC236}">
                  <a16:creationId xmlns:a16="http://schemas.microsoft.com/office/drawing/2014/main" id="{71F0B699-B601-5347-B5D2-0D587FAC2FD1}"/>
                </a:ext>
              </a:extLst>
            </p:cNvPr>
            <p:cNvSpPr>
              <a:spLocks noChangeAspect="1"/>
            </p:cNvSpPr>
            <p:nvPr/>
          </p:nvSpPr>
          <p:spPr>
            <a:xfrm>
              <a:off x="3856330" y="3116983"/>
              <a:ext cx="275991" cy="275992"/>
            </a:xfrm>
            <a:prstGeom prst="donut">
              <a:avLst>
                <a:gd name="adj" fmla="val 14843"/>
              </a:avLst>
            </a:prstGeom>
            <a:solidFill>
              <a:srgbClr val="99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2" name="Oval 321">
              <a:extLst>
                <a:ext uri="{FF2B5EF4-FFF2-40B4-BE49-F238E27FC236}">
                  <a16:creationId xmlns:a16="http://schemas.microsoft.com/office/drawing/2014/main" id="{60A7D819-E4F8-C34C-B960-0939B075BA88}"/>
                </a:ext>
              </a:extLst>
            </p:cNvPr>
            <p:cNvSpPr>
              <a:spLocks noChangeAspect="1"/>
            </p:cNvSpPr>
            <p:nvPr/>
          </p:nvSpPr>
          <p:spPr>
            <a:xfrm>
              <a:off x="3464799" y="3174429"/>
              <a:ext cx="133580" cy="133580"/>
            </a:xfrm>
            <a:prstGeom prst="ellipse">
              <a:avLst/>
            </a:prstGeom>
            <a:solidFill>
              <a:srgbClr val="EDEDED"/>
            </a:solidFill>
            <a:ln w="76200">
              <a:solidFill>
                <a:srgbClr val="99B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Rounded Rectangle 322">
              <a:extLst>
                <a:ext uri="{FF2B5EF4-FFF2-40B4-BE49-F238E27FC236}">
                  <a16:creationId xmlns:a16="http://schemas.microsoft.com/office/drawing/2014/main" id="{C4A82BDC-E9CF-0E4C-A57E-3BA186D4F55B}"/>
                </a:ext>
              </a:extLst>
            </p:cNvPr>
            <p:cNvSpPr>
              <a:spLocks noChangeAspect="1"/>
            </p:cNvSpPr>
            <p:nvPr/>
          </p:nvSpPr>
          <p:spPr>
            <a:xfrm>
              <a:off x="3631163" y="3224551"/>
              <a:ext cx="224483" cy="45719"/>
            </a:xfrm>
            <a:prstGeom prst="roundRect">
              <a:avLst/>
            </a:prstGeom>
            <a:solidFill>
              <a:srgbClr val="99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Rounded Rectangle 323">
              <a:extLst>
                <a:ext uri="{FF2B5EF4-FFF2-40B4-BE49-F238E27FC236}">
                  <a16:creationId xmlns:a16="http://schemas.microsoft.com/office/drawing/2014/main" id="{6FB1AF65-2F42-764A-8AED-1FBAE6ECB6D1}"/>
                </a:ext>
              </a:extLst>
            </p:cNvPr>
            <p:cNvSpPr/>
            <p:nvPr/>
          </p:nvSpPr>
          <p:spPr>
            <a:xfrm>
              <a:off x="5747435" y="3724482"/>
              <a:ext cx="647977" cy="324419"/>
            </a:xfrm>
            <a:prstGeom prst="roundRect">
              <a:avLst>
                <a:gd name="adj" fmla="val 50000"/>
              </a:avLst>
            </a:prstGeom>
            <a:solidFill>
              <a:srgbClr val="82148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Rounded Rectangle 324">
              <a:extLst>
                <a:ext uri="{FF2B5EF4-FFF2-40B4-BE49-F238E27FC236}">
                  <a16:creationId xmlns:a16="http://schemas.microsoft.com/office/drawing/2014/main" id="{2D6F8F49-D71E-D14B-B3CE-99A94A425381}"/>
                </a:ext>
              </a:extLst>
            </p:cNvPr>
            <p:cNvSpPr/>
            <p:nvPr/>
          </p:nvSpPr>
          <p:spPr>
            <a:xfrm>
              <a:off x="3936235" y="3643304"/>
              <a:ext cx="2245829" cy="48333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003366"/>
                  </a:solidFill>
                </a:rPr>
                <a:t>        12:30-13:30</a:t>
              </a:r>
            </a:p>
            <a:p>
              <a:r>
                <a:rPr lang="en-GB" sz="1400" dirty="0">
                  <a:solidFill>
                    <a:srgbClr val="003366"/>
                  </a:solidFill>
                </a:rPr>
                <a:t>            </a:t>
              </a:r>
              <a:r>
                <a:rPr lang="en-GB" sz="1300" dirty="0">
                  <a:solidFill>
                    <a:srgbClr val="003366"/>
                  </a:solidFill>
                </a:rPr>
                <a:t>Lunch</a:t>
              </a:r>
            </a:p>
          </p:txBody>
        </p:sp>
        <p:sp>
          <p:nvSpPr>
            <p:cNvPr id="326" name="Delay 325">
              <a:extLst>
                <a:ext uri="{FF2B5EF4-FFF2-40B4-BE49-F238E27FC236}">
                  <a16:creationId xmlns:a16="http://schemas.microsoft.com/office/drawing/2014/main" id="{45D05382-AD6A-FD40-BF21-03375400BC26}"/>
                </a:ext>
              </a:extLst>
            </p:cNvPr>
            <p:cNvSpPr/>
            <p:nvPr/>
          </p:nvSpPr>
          <p:spPr>
            <a:xfrm>
              <a:off x="5696610" y="3707122"/>
              <a:ext cx="386742" cy="367663"/>
            </a:xfrm>
            <a:prstGeom prst="flowChartDelay">
              <a:avLst/>
            </a:prstGeom>
            <a:solidFill>
              <a:srgbClr val="82148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a:extLst>
                <a:ext uri="{FF2B5EF4-FFF2-40B4-BE49-F238E27FC236}">
                  <a16:creationId xmlns:a16="http://schemas.microsoft.com/office/drawing/2014/main" id="{53DC5562-902C-994D-BC78-FF8A8A1F6D77}"/>
                </a:ext>
              </a:extLst>
            </p:cNvPr>
            <p:cNvSpPr>
              <a:spLocks noChangeAspect="1"/>
            </p:cNvSpPr>
            <p:nvPr/>
          </p:nvSpPr>
          <p:spPr>
            <a:xfrm>
              <a:off x="4082362" y="3764434"/>
              <a:ext cx="162162" cy="162162"/>
            </a:xfrm>
            <a:prstGeom prst="ellipse">
              <a:avLst/>
            </a:prstGeom>
            <a:solidFill>
              <a:srgbClr val="821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a:extLst>
                <a:ext uri="{FF2B5EF4-FFF2-40B4-BE49-F238E27FC236}">
                  <a16:creationId xmlns:a16="http://schemas.microsoft.com/office/drawing/2014/main" id="{7AA31039-C698-5A41-AED4-ABED1900D829}"/>
                </a:ext>
              </a:extLst>
            </p:cNvPr>
            <p:cNvSpPr>
              <a:spLocks noChangeAspect="1"/>
            </p:cNvSpPr>
            <p:nvPr/>
          </p:nvSpPr>
          <p:spPr>
            <a:xfrm>
              <a:off x="3838622" y="3685721"/>
              <a:ext cx="350509" cy="35050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Doughnut 328">
              <a:extLst>
                <a:ext uri="{FF2B5EF4-FFF2-40B4-BE49-F238E27FC236}">
                  <a16:creationId xmlns:a16="http://schemas.microsoft.com/office/drawing/2014/main" id="{72966E0F-5F94-624F-876C-D54999A6DE19}"/>
                </a:ext>
              </a:extLst>
            </p:cNvPr>
            <p:cNvSpPr>
              <a:spLocks noChangeAspect="1"/>
            </p:cNvSpPr>
            <p:nvPr/>
          </p:nvSpPr>
          <p:spPr>
            <a:xfrm>
              <a:off x="3878055" y="3720806"/>
              <a:ext cx="275991" cy="275992"/>
            </a:xfrm>
            <a:prstGeom prst="donut">
              <a:avLst>
                <a:gd name="adj" fmla="val 14843"/>
              </a:avLst>
            </a:prstGeom>
            <a:solidFill>
              <a:srgbClr val="821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0" name="Oval 329">
              <a:extLst>
                <a:ext uri="{FF2B5EF4-FFF2-40B4-BE49-F238E27FC236}">
                  <a16:creationId xmlns:a16="http://schemas.microsoft.com/office/drawing/2014/main" id="{EBCAC31C-8989-8B40-8BD3-DED09A78A815}"/>
                </a:ext>
              </a:extLst>
            </p:cNvPr>
            <p:cNvSpPr>
              <a:spLocks noChangeAspect="1"/>
            </p:cNvSpPr>
            <p:nvPr/>
          </p:nvSpPr>
          <p:spPr>
            <a:xfrm>
              <a:off x="3486524" y="3778252"/>
              <a:ext cx="133580" cy="133580"/>
            </a:xfrm>
            <a:prstGeom prst="ellipse">
              <a:avLst/>
            </a:prstGeom>
            <a:solidFill>
              <a:srgbClr val="EDEDED"/>
            </a:solidFill>
            <a:ln w="76200">
              <a:solidFill>
                <a:srgbClr val="821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Rounded Rectangle 330">
              <a:extLst>
                <a:ext uri="{FF2B5EF4-FFF2-40B4-BE49-F238E27FC236}">
                  <a16:creationId xmlns:a16="http://schemas.microsoft.com/office/drawing/2014/main" id="{B1D50AED-3473-AF4E-BFBF-A9C904C533C0}"/>
                </a:ext>
              </a:extLst>
            </p:cNvPr>
            <p:cNvSpPr>
              <a:spLocks noChangeAspect="1"/>
            </p:cNvSpPr>
            <p:nvPr/>
          </p:nvSpPr>
          <p:spPr>
            <a:xfrm>
              <a:off x="3652888" y="3828374"/>
              <a:ext cx="224483" cy="45719"/>
            </a:xfrm>
            <a:prstGeom prst="roundRect">
              <a:avLst/>
            </a:prstGeom>
            <a:solidFill>
              <a:srgbClr val="821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Rounded Rectangle 331">
              <a:extLst>
                <a:ext uri="{FF2B5EF4-FFF2-40B4-BE49-F238E27FC236}">
                  <a16:creationId xmlns:a16="http://schemas.microsoft.com/office/drawing/2014/main" id="{B3A3E8A2-7239-CB45-B10D-8831F60C664D}"/>
                </a:ext>
              </a:extLst>
            </p:cNvPr>
            <p:cNvSpPr/>
            <p:nvPr/>
          </p:nvSpPr>
          <p:spPr>
            <a:xfrm>
              <a:off x="5725710" y="4328304"/>
              <a:ext cx="647977" cy="324419"/>
            </a:xfrm>
            <a:prstGeom prst="roundRect">
              <a:avLst>
                <a:gd name="adj" fmla="val 50000"/>
              </a:avLst>
            </a:prstGeom>
            <a:solidFill>
              <a:srgbClr val="99BE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Rounded Rectangle 332">
              <a:extLst>
                <a:ext uri="{FF2B5EF4-FFF2-40B4-BE49-F238E27FC236}">
                  <a16:creationId xmlns:a16="http://schemas.microsoft.com/office/drawing/2014/main" id="{3386984F-1C84-A54C-B5FE-C381D65A3B41}"/>
                </a:ext>
              </a:extLst>
            </p:cNvPr>
            <p:cNvSpPr/>
            <p:nvPr/>
          </p:nvSpPr>
          <p:spPr>
            <a:xfrm>
              <a:off x="3914510" y="4247126"/>
              <a:ext cx="2245829" cy="48333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003366"/>
                  </a:solidFill>
                </a:rPr>
                <a:t>        13:30-15:00</a:t>
              </a:r>
            </a:p>
            <a:p>
              <a:r>
                <a:rPr lang="en-GB" sz="1400" dirty="0">
                  <a:solidFill>
                    <a:srgbClr val="003366"/>
                  </a:solidFill>
                </a:rPr>
                <a:t>        </a:t>
              </a:r>
              <a:r>
                <a:rPr lang="en-GB" sz="1300" dirty="0">
                  <a:solidFill>
                    <a:srgbClr val="003366"/>
                  </a:solidFill>
                </a:rPr>
                <a:t>Plenary Talks</a:t>
              </a:r>
            </a:p>
          </p:txBody>
        </p:sp>
        <p:sp>
          <p:nvSpPr>
            <p:cNvPr id="334" name="Delay 333">
              <a:extLst>
                <a:ext uri="{FF2B5EF4-FFF2-40B4-BE49-F238E27FC236}">
                  <a16:creationId xmlns:a16="http://schemas.microsoft.com/office/drawing/2014/main" id="{4A37437A-3C21-6948-A73A-824F4DC10D5E}"/>
                </a:ext>
              </a:extLst>
            </p:cNvPr>
            <p:cNvSpPr/>
            <p:nvPr/>
          </p:nvSpPr>
          <p:spPr>
            <a:xfrm>
              <a:off x="5674885" y="4310944"/>
              <a:ext cx="386742" cy="367663"/>
            </a:xfrm>
            <a:prstGeom prst="flowChartDelay">
              <a:avLst/>
            </a:prstGeom>
            <a:solidFill>
              <a:srgbClr val="99BE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 name="Oval 334">
              <a:extLst>
                <a:ext uri="{FF2B5EF4-FFF2-40B4-BE49-F238E27FC236}">
                  <a16:creationId xmlns:a16="http://schemas.microsoft.com/office/drawing/2014/main" id="{BAAA4634-9D1B-854D-B71E-2546CEDF0A64}"/>
                </a:ext>
              </a:extLst>
            </p:cNvPr>
            <p:cNvSpPr>
              <a:spLocks noChangeAspect="1"/>
            </p:cNvSpPr>
            <p:nvPr/>
          </p:nvSpPr>
          <p:spPr>
            <a:xfrm>
              <a:off x="4060637" y="4368256"/>
              <a:ext cx="162162" cy="162162"/>
            </a:xfrm>
            <a:prstGeom prst="ellipse">
              <a:avLst/>
            </a:prstGeom>
            <a:solidFill>
              <a:srgbClr val="99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 name="Oval 335">
              <a:extLst>
                <a:ext uri="{FF2B5EF4-FFF2-40B4-BE49-F238E27FC236}">
                  <a16:creationId xmlns:a16="http://schemas.microsoft.com/office/drawing/2014/main" id="{7D07A146-704D-584B-BD31-F4EDE06B1962}"/>
                </a:ext>
              </a:extLst>
            </p:cNvPr>
            <p:cNvSpPr>
              <a:spLocks noChangeAspect="1"/>
            </p:cNvSpPr>
            <p:nvPr/>
          </p:nvSpPr>
          <p:spPr>
            <a:xfrm>
              <a:off x="3816897" y="4289543"/>
              <a:ext cx="350509" cy="35050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Doughnut 336">
              <a:extLst>
                <a:ext uri="{FF2B5EF4-FFF2-40B4-BE49-F238E27FC236}">
                  <a16:creationId xmlns:a16="http://schemas.microsoft.com/office/drawing/2014/main" id="{967E9BD8-A149-B74D-B0E4-8952434CE026}"/>
                </a:ext>
              </a:extLst>
            </p:cNvPr>
            <p:cNvSpPr>
              <a:spLocks noChangeAspect="1"/>
            </p:cNvSpPr>
            <p:nvPr/>
          </p:nvSpPr>
          <p:spPr>
            <a:xfrm>
              <a:off x="3856330" y="4324628"/>
              <a:ext cx="275991" cy="275992"/>
            </a:xfrm>
            <a:prstGeom prst="donut">
              <a:avLst>
                <a:gd name="adj" fmla="val 14843"/>
              </a:avLst>
            </a:prstGeom>
            <a:solidFill>
              <a:srgbClr val="99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8" name="Oval 337">
              <a:extLst>
                <a:ext uri="{FF2B5EF4-FFF2-40B4-BE49-F238E27FC236}">
                  <a16:creationId xmlns:a16="http://schemas.microsoft.com/office/drawing/2014/main" id="{6C272637-3E71-134F-8EB9-64EE4C20FD73}"/>
                </a:ext>
              </a:extLst>
            </p:cNvPr>
            <p:cNvSpPr>
              <a:spLocks noChangeAspect="1"/>
            </p:cNvSpPr>
            <p:nvPr/>
          </p:nvSpPr>
          <p:spPr>
            <a:xfrm>
              <a:off x="3464799" y="4382074"/>
              <a:ext cx="133580" cy="133580"/>
            </a:xfrm>
            <a:prstGeom prst="ellipse">
              <a:avLst/>
            </a:prstGeom>
            <a:solidFill>
              <a:srgbClr val="EDEDED"/>
            </a:solidFill>
            <a:ln w="76200">
              <a:solidFill>
                <a:srgbClr val="99B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Rounded Rectangle 338">
              <a:extLst>
                <a:ext uri="{FF2B5EF4-FFF2-40B4-BE49-F238E27FC236}">
                  <a16:creationId xmlns:a16="http://schemas.microsoft.com/office/drawing/2014/main" id="{5D427616-83D5-CF49-ADFA-4105261DC0D9}"/>
                </a:ext>
              </a:extLst>
            </p:cNvPr>
            <p:cNvSpPr>
              <a:spLocks noChangeAspect="1"/>
            </p:cNvSpPr>
            <p:nvPr/>
          </p:nvSpPr>
          <p:spPr>
            <a:xfrm>
              <a:off x="3631163" y="4432196"/>
              <a:ext cx="224483" cy="45719"/>
            </a:xfrm>
            <a:prstGeom prst="roundRect">
              <a:avLst/>
            </a:prstGeom>
            <a:solidFill>
              <a:srgbClr val="99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Rounded Rectangle 339">
              <a:extLst>
                <a:ext uri="{FF2B5EF4-FFF2-40B4-BE49-F238E27FC236}">
                  <a16:creationId xmlns:a16="http://schemas.microsoft.com/office/drawing/2014/main" id="{864CC9B2-7DD0-8342-8AED-B082522AD600}"/>
                </a:ext>
              </a:extLst>
            </p:cNvPr>
            <p:cNvSpPr/>
            <p:nvPr/>
          </p:nvSpPr>
          <p:spPr>
            <a:xfrm>
              <a:off x="5732492" y="4932126"/>
              <a:ext cx="647977" cy="324419"/>
            </a:xfrm>
            <a:prstGeom prst="roundRect">
              <a:avLst>
                <a:gd name="adj" fmla="val 50000"/>
              </a:avLst>
            </a:prstGeom>
            <a:solidFill>
              <a:srgbClr val="82148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Rounded Rectangle 340">
              <a:extLst>
                <a:ext uri="{FF2B5EF4-FFF2-40B4-BE49-F238E27FC236}">
                  <a16:creationId xmlns:a16="http://schemas.microsoft.com/office/drawing/2014/main" id="{977AD579-A328-864D-98E0-2D0EA3D17F70}"/>
                </a:ext>
              </a:extLst>
            </p:cNvPr>
            <p:cNvSpPr/>
            <p:nvPr/>
          </p:nvSpPr>
          <p:spPr>
            <a:xfrm>
              <a:off x="3921292" y="4850948"/>
              <a:ext cx="2245829" cy="48333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003366"/>
                  </a:solidFill>
                </a:rPr>
                <a:t>        15:00-15:30</a:t>
              </a:r>
            </a:p>
            <a:p>
              <a:r>
                <a:rPr lang="en-GB" sz="1400" dirty="0">
                  <a:solidFill>
                    <a:srgbClr val="003366"/>
                  </a:solidFill>
                </a:rPr>
                <a:t>   </a:t>
              </a:r>
              <a:r>
                <a:rPr lang="en-GB" sz="1300" dirty="0">
                  <a:solidFill>
                    <a:srgbClr val="003366"/>
                  </a:solidFill>
                </a:rPr>
                <a:t>Afternoon Coffee</a:t>
              </a:r>
            </a:p>
          </p:txBody>
        </p:sp>
        <p:sp>
          <p:nvSpPr>
            <p:cNvPr id="342" name="Delay 341">
              <a:extLst>
                <a:ext uri="{FF2B5EF4-FFF2-40B4-BE49-F238E27FC236}">
                  <a16:creationId xmlns:a16="http://schemas.microsoft.com/office/drawing/2014/main" id="{1FA829F0-CCD1-3048-8139-973CCD5C2E55}"/>
                </a:ext>
              </a:extLst>
            </p:cNvPr>
            <p:cNvSpPr/>
            <p:nvPr/>
          </p:nvSpPr>
          <p:spPr>
            <a:xfrm>
              <a:off x="5681667" y="4914766"/>
              <a:ext cx="386742" cy="367663"/>
            </a:xfrm>
            <a:prstGeom prst="flowChartDelay">
              <a:avLst/>
            </a:prstGeom>
            <a:solidFill>
              <a:srgbClr val="82148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Oval 342">
              <a:extLst>
                <a:ext uri="{FF2B5EF4-FFF2-40B4-BE49-F238E27FC236}">
                  <a16:creationId xmlns:a16="http://schemas.microsoft.com/office/drawing/2014/main" id="{5B9E04F8-B967-B845-AE85-A7A1C2702C6E}"/>
                </a:ext>
              </a:extLst>
            </p:cNvPr>
            <p:cNvSpPr>
              <a:spLocks noChangeAspect="1"/>
            </p:cNvSpPr>
            <p:nvPr/>
          </p:nvSpPr>
          <p:spPr>
            <a:xfrm>
              <a:off x="4067419" y="4972078"/>
              <a:ext cx="162162" cy="162162"/>
            </a:xfrm>
            <a:prstGeom prst="ellipse">
              <a:avLst/>
            </a:prstGeom>
            <a:solidFill>
              <a:srgbClr val="821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Oval 343">
              <a:extLst>
                <a:ext uri="{FF2B5EF4-FFF2-40B4-BE49-F238E27FC236}">
                  <a16:creationId xmlns:a16="http://schemas.microsoft.com/office/drawing/2014/main" id="{12E3E5DA-01B3-1248-A663-DF3CE038F3B2}"/>
                </a:ext>
              </a:extLst>
            </p:cNvPr>
            <p:cNvSpPr>
              <a:spLocks noChangeAspect="1"/>
            </p:cNvSpPr>
            <p:nvPr/>
          </p:nvSpPr>
          <p:spPr>
            <a:xfrm>
              <a:off x="3823679" y="4893365"/>
              <a:ext cx="350509" cy="35050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Doughnut 344">
              <a:extLst>
                <a:ext uri="{FF2B5EF4-FFF2-40B4-BE49-F238E27FC236}">
                  <a16:creationId xmlns:a16="http://schemas.microsoft.com/office/drawing/2014/main" id="{FBE3641F-CA37-ED4D-AFA0-DE94C5FE6BC6}"/>
                </a:ext>
              </a:extLst>
            </p:cNvPr>
            <p:cNvSpPr>
              <a:spLocks noChangeAspect="1"/>
            </p:cNvSpPr>
            <p:nvPr/>
          </p:nvSpPr>
          <p:spPr>
            <a:xfrm>
              <a:off x="3863112" y="4928450"/>
              <a:ext cx="275991" cy="275992"/>
            </a:xfrm>
            <a:prstGeom prst="donut">
              <a:avLst>
                <a:gd name="adj" fmla="val 14843"/>
              </a:avLst>
            </a:prstGeom>
            <a:solidFill>
              <a:srgbClr val="821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6" name="Oval 345">
              <a:extLst>
                <a:ext uri="{FF2B5EF4-FFF2-40B4-BE49-F238E27FC236}">
                  <a16:creationId xmlns:a16="http://schemas.microsoft.com/office/drawing/2014/main" id="{E99D9F19-C5F3-E645-B76B-A67336B2A38E}"/>
                </a:ext>
              </a:extLst>
            </p:cNvPr>
            <p:cNvSpPr>
              <a:spLocks noChangeAspect="1"/>
            </p:cNvSpPr>
            <p:nvPr/>
          </p:nvSpPr>
          <p:spPr>
            <a:xfrm>
              <a:off x="3471581" y="4985896"/>
              <a:ext cx="133580" cy="133580"/>
            </a:xfrm>
            <a:prstGeom prst="ellipse">
              <a:avLst/>
            </a:prstGeom>
            <a:solidFill>
              <a:srgbClr val="EDEDED"/>
            </a:solidFill>
            <a:ln w="76200">
              <a:solidFill>
                <a:srgbClr val="821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Rounded Rectangle 346">
              <a:extLst>
                <a:ext uri="{FF2B5EF4-FFF2-40B4-BE49-F238E27FC236}">
                  <a16:creationId xmlns:a16="http://schemas.microsoft.com/office/drawing/2014/main" id="{DF92C5F4-2396-7B40-85DB-9F093159CD94}"/>
                </a:ext>
              </a:extLst>
            </p:cNvPr>
            <p:cNvSpPr>
              <a:spLocks noChangeAspect="1"/>
            </p:cNvSpPr>
            <p:nvPr/>
          </p:nvSpPr>
          <p:spPr>
            <a:xfrm>
              <a:off x="3637945" y="5036018"/>
              <a:ext cx="224483" cy="45719"/>
            </a:xfrm>
            <a:prstGeom prst="roundRect">
              <a:avLst/>
            </a:prstGeom>
            <a:solidFill>
              <a:srgbClr val="821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Rounded Rectangle 347">
              <a:extLst>
                <a:ext uri="{FF2B5EF4-FFF2-40B4-BE49-F238E27FC236}">
                  <a16:creationId xmlns:a16="http://schemas.microsoft.com/office/drawing/2014/main" id="{9BBBAFAF-368C-4A47-868C-65514164B6C6}"/>
                </a:ext>
              </a:extLst>
            </p:cNvPr>
            <p:cNvSpPr/>
            <p:nvPr/>
          </p:nvSpPr>
          <p:spPr>
            <a:xfrm>
              <a:off x="5728046" y="5539270"/>
              <a:ext cx="647977" cy="324419"/>
            </a:xfrm>
            <a:prstGeom prst="roundRect">
              <a:avLst>
                <a:gd name="adj" fmla="val 50000"/>
              </a:avLst>
            </a:prstGeom>
            <a:solidFill>
              <a:srgbClr val="00646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Rounded Rectangle 348">
              <a:extLst>
                <a:ext uri="{FF2B5EF4-FFF2-40B4-BE49-F238E27FC236}">
                  <a16:creationId xmlns:a16="http://schemas.microsoft.com/office/drawing/2014/main" id="{B779CE51-D993-C144-AA87-138ECE2DA345}"/>
                </a:ext>
              </a:extLst>
            </p:cNvPr>
            <p:cNvSpPr/>
            <p:nvPr/>
          </p:nvSpPr>
          <p:spPr>
            <a:xfrm>
              <a:off x="3916846" y="5458092"/>
              <a:ext cx="2245829" cy="48333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003366"/>
                  </a:solidFill>
                </a:rPr>
                <a:t>        15:30-17:00</a:t>
              </a:r>
            </a:p>
            <a:p>
              <a:r>
                <a:rPr lang="en-GB" sz="1400" dirty="0">
                  <a:solidFill>
                    <a:srgbClr val="003366"/>
                  </a:solidFill>
                </a:rPr>
                <a:t>    P</a:t>
              </a:r>
              <a:r>
                <a:rPr lang="en-GB" sz="1300" dirty="0">
                  <a:solidFill>
                    <a:srgbClr val="003366"/>
                  </a:solidFill>
                </a:rPr>
                <a:t>arallel Workshops</a:t>
              </a:r>
            </a:p>
          </p:txBody>
        </p:sp>
        <p:sp>
          <p:nvSpPr>
            <p:cNvPr id="350" name="Delay 349">
              <a:extLst>
                <a:ext uri="{FF2B5EF4-FFF2-40B4-BE49-F238E27FC236}">
                  <a16:creationId xmlns:a16="http://schemas.microsoft.com/office/drawing/2014/main" id="{BA48E217-1559-B948-81B7-BAF8393113B6}"/>
                </a:ext>
              </a:extLst>
            </p:cNvPr>
            <p:cNvSpPr/>
            <p:nvPr/>
          </p:nvSpPr>
          <p:spPr>
            <a:xfrm>
              <a:off x="5677221" y="5521910"/>
              <a:ext cx="386742" cy="367663"/>
            </a:xfrm>
            <a:prstGeom prst="flowChartDelay">
              <a:avLst/>
            </a:prstGeom>
            <a:solidFill>
              <a:srgbClr val="006466"/>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Oval 350">
              <a:extLst>
                <a:ext uri="{FF2B5EF4-FFF2-40B4-BE49-F238E27FC236}">
                  <a16:creationId xmlns:a16="http://schemas.microsoft.com/office/drawing/2014/main" id="{75D0DF05-C43F-914B-A410-3DD59D17F653}"/>
                </a:ext>
              </a:extLst>
            </p:cNvPr>
            <p:cNvSpPr>
              <a:spLocks noChangeAspect="1"/>
            </p:cNvSpPr>
            <p:nvPr/>
          </p:nvSpPr>
          <p:spPr>
            <a:xfrm>
              <a:off x="4062973" y="5579222"/>
              <a:ext cx="162162" cy="162162"/>
            </a:xfrm>
            <a:prstGeom prst="ellipse">
              <a:avLst/>
            </a:prstGeom>
            <a:solidFill>
              <a:srgbClr val="006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 name="Oval 351">
              <a:extLst>
                <a:ext uri="{FF2B5EF4-FFF2-40B4-BE49-F238E27FC236}">
                  <a16:creationId xmlns:a16="http://schemas.microsoft.com/office/drawing/2014/main" id="{3E351B3B-5DEC-384C-939A-34BAE7803B7D}"/>
                </a:ext>
              </a:extLst>
            </p:cNvPr>
            <p:cNvSpPr>
              <a:spLocks noChangeAspect="1"/>
            </p:cNvSpPr>
            <p:nvPr/>
          </p:nvSpPr>
          <p:spPr>
            <a:xfrm>
              <a:off x="3819233" y="5500509"/>
              <a:ext cx="350509" cy="35050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 name="Doughnut 352">
              <a:extLst>
                <a:ext uri="{FF2B5EF4-FFF2-40B4-BE49-F238E27FC236}">
                  <a16:creationId xmlns:a16="http://schemas.microsoft.com/office/drawing/2014/main" id="{22E7987D-F318-9145-90A3-654BC45D92ED}"/>
                </a:ext>
              </a:extLst>
            </p:cNvPr>
            <p:cNvSpPr>
              <a:spLocks noChangeAspect="1"/>
            </p:cNvSpPr>
            <p:nvPr/>
          </p:nvSpPr>
          <p:spPr>
            <a:xfrm>
              <a:off x="3858666" y="5535594"/>
              <a:ext cx="275991" cy="275992"/>
            </a:xfrm>
            <a:prstGeom prst="donut">
              <a:avLst>
                <a:gd name="adj" fmla="val 14843"/>
              </a:avLst>
            </a:prstGeom>
            <a:solidFill>
              <a:srgbClr val="006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4" name="Oval 353">
              <a:extLst>
                <a:ext uri="{FF2B5EF4-FFF2-40B4-BE49-F238E27FC236}">
                  <a16:creationId xmlns:a16="http://schemas.microsoft.com/office/drawing/2014/main" id="{996288DC-751A-A045-80B4-533A9716F6E2}"/>
                </a:ext>
              </a:extLst>
            </p:cNvPr>
            <p:cNvSpPr>
              <a:spLocks noChangeAspect="1"/>
            </p:cNvSpPr>
            <p:nvPr/>
          </p:nvSpPr>
          <p:spPr>
            <a:xfrm>
              <a:off x="3467135" y="5593040"/>
              <a:ext cx="133580" cy="133580"/>
            </a:xfrm>
            <a:prstGeom prst="ellipse">
              <a:avLst/>
            </a:prstGeom>
            <a:solidFill>
              <a:srgbClr val="EDEDED"/>
            </a:solidFill>
            <a:ln w="76200">
              <a:solidFill>
                <a:srgbClr val="006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 name="Rounded Rectangle 354">
              <a:extLst>
                <a:ext uri="{FF2B5EF4-FFF2-40B4-BE49-F238E27FC236}">
                  <a16:creationId xmlns:a16="http://schemas.microsoft.com/office/drawing/2014/main" id="{1A7D7A89-E555-7948-B618-BF92EF2F7490}"/>
                </a:ext>
              </a:extLst>
            </p:cNvPr>
            <p:cNvSpPr>
              <a:spLocks noChangeAspect="1"/>
            </p:cNvSpPr>
            <p:nvPr/>
          </p:nvSpPr>
          <p:spPr>
            <a:xfrm>
              <a:off x="3633499" y="5643162"/>
              <a:ext cx="224483" cy="45719"/>
            </a:xfrm>
            <a:prstGeom prst="roundRect">
              <a:avLst/>
            </a:prstGeom>
            <a:solidFill>
              <a:srgbClr val="006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 name="Rounded Rectangle 355">
              <a:extLst>
                <a:ext uri="{FF2B5EF4-FFF2-40B4-BE49-F238E27FC236}">
                  <a16:creationId xmlns:a16="http://schemas.microsoft.com/office/drawing/2014/main" id="{A42EA6EC-678E-E64D-BC4E-C8951E6E2071}"/>
                </a:ext>
              </a:extLst>
            </p:cNvPr>
            <p:cNvSpPr/>
            <p:nvPr/>
          </p:nvSpPr>
          <p:spPr>
            <a:xfrm>
              <a:off x="5685908" y="6093094"/>
              <a:ext cx="647977" cy="433799"/>
            </a:xfrm>
            <a:prstGeom prst="roundRect">
              <a:avLst>
                <a:gd name="adj" fmla="val 50000"/>
              </a:avLst>
            </a:prstGeom>
            <a:solidFill>
              <a:srgbClr val="00336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 name="Rounded Rectangle 356">
              <a:extLst>
                <a:ext uri="{FF2B5EF4-FFF2-40B4-BE49-F238E27FC236}">
                  <a16:creationId xmlns:a16="http://schemas.microsoft.com/office/drawing/2014/main" id="{F34A7138-1529-A644-A151-515837664B2D}"/>
                </a:ext>
              </a:extLst>
            </p:cNvPr>
            <p:cNvSpPr/>
            <p:nvPr/>
          </p:nvSpPr>
          <p:spPr>
            <a:xfrm>
              <a:off x="3888367" y="6014570"/>
              <a:ext cx="2245829" cy="55406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003366"/>
                  </a:solidFill>
                </a:rPr>
                <a:t>        19:00 - late</a:t>
              </a:r>
            </a:p>
            <a:p>
              <a:r>
                <a:rPr lang="en-GB" sz="1400" dirty="0">
                  <a:solidFill>
                    <a:srgbClr val="003366"/>
                  </a:solidFill>
                </a:rPr>
                <a:t>    </a:t>
              </a:r>
              <a:r>
                <a:rPr lang="en-GB" sz="1300" dirty="0">
                  <a:solidFill>
                    <a:srgbClr val="003366"/>
                  </a:solidFill>
                </a:rPr>
                <a:t>Conference Dinner</a:t>
              </a:r>
            </a:p>
          </p:txBody>
        </p:sp>
        <p:sp>
          <p:nvSpPr>
            <p:cNvPr id="358" name="Delay 357">
              <a:extLst>
                <a:ext uri="{FF2B5EF4-FFF2-40B4-BE49-F238E27FC236}">
                  <a16:creationId xmlns:a16="http://schemas.microsoft.com/office/drawing/2014/main" id="{388958A9-D3B4-C24E-876A-7B3B703F4DED}"/>
                </a:ext>
              </a:extLst>
            </p:cNvPr>
            <p:cNvSpPr/>
            <p:nvPr/>
          </p:nvSpPr>
          <p:spPr>
            <a:xfrm>
              <a:off x="5635083" y="6074900"/>
              <a:ext cx="386742" cy="433799"/>
            </a:xfrm>
            <a:prstGeom prst="flowChartDelay">
              <a:avLst/>
            </a:prstGeom>
            <a:solidFill>
              <a:srgbClr val="003366"/>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 name="Oval 358">
              <a:extLst>
                <a:ext uri="{FF2B5EF4-FFF2-40B4-BE49-F238E27FC236}">
                  <a16:creationId xmlns:a16="http://schemas.microsoft.com/office/drawing/2014/main" id="{5ECB7586-7B24-7343-B1B2-639093B1C4E9}"/>
                </a:ext>
              </a:extLst>
            </p:cNvPr>
            <p:cNvSpPr>
              <a:spLocks noChangeAspect="1"/>
            </p:cNvSpPr>
            <p:nvPr/>
          </p:nvSpPr>
          <p:spPr>
            <a:xfrm>
              <a:off x="4061749" y="6206868"/>
              <a:ext cx="162162" cy="162162"/>
            </a:xfrm>
            <a:prstGeom prst="ellipse">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 name="Oval 359">
              <a:extLst>
                <a:ext uri="{FF2B5EF4-FFF2-40B4-BE49-F238E27FC236}">
                  <a16:creationId xmlns:a16="http://schemas.microsoft.com/office/drawing/2014/main" id="{5FD245FD-0C8E-534B-99D4-1EB8B086939E}"/>
                </a:ext>
              </a:extLst>
            </p:cNvPr>
            <p:cNvSpPr>
              <a:spLocks noChangeAspect="1"/>
            </p:cNvSpPr>
            <p:nvPr/>
          </p:nvSpPr>
          <p:spPr>
            <a:xfrm>
              <a:off x="3817080" y="6107258"/>
              <a:ext cx="350509" cy="35050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 name="Doughnut 360">
              <a:extLst>
                <a:ext uri="{FF2B5EF4-FFF2-40B4-BE49-F238E27FC236}">
                  <a16:creationId xmlns:a16="http://schemas.microsoft.com/office/drawing/2014/main" id="{8C8FE6EA-A2C2-324B-8091-DA4504FAFA5A}"/>
                </a:ext>
              </a:extLst>
            </p:cNvPr>
            <p:cNvSpPr>
              <a:spLocks noChangeAspect="1"/>
            </p:cNvSpPr>
            <p:nvPr/>
          </p:nvSpPr>
          <p:spPr>
            <a:xfrm>
              <a:off x="3854061" y="6140291"/>
              <a:ext cx="275991" cy="275992"/>
            </a:xfrm>
            <a:prstGeom prst="donut">
              <a:avLst>
                <a:gd name="adj" fmla="val 14843"/>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2" name="Oval 361">
              <a:extLst>
                <a:ext uri="{FF2B5EF4-FFF2-40B4-BE49-F238E27FC236}">
                  <a16:creationId xmlns:a16="http://schemas.microsoft.com/office/drawing/2014/main" id="{BF414AB4-C4E7-B444-A6C8-789B2E568C42}"/>
                </a:ext>
              </a:extLst>
            </p:cNvPr>
            <p:cNvSpPr>
              <a:spLocks noChangeAspect="1"/>
            </p:cNvSpPr>
            <p:nvPr/>
          </p:nvSpPr>
          <p:spPr>
            <a:xfrm>
              <a:off x="3462930" y="6195684"/>
              <a:ext cx="133580" cy="133580"/>
            </a:xfrm>
            <a:prstGeom prst="ellipse">
              <a:avLst/>
            </a:prstGeom>
            <a:solidFill>
              <a:srgbClr val="EDEDED"/>
            </a:solidFill>
            <a:ln w="7620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 name="Rounded Rectangle 362">
              <a:extLst>
                <a:ext uri="{FF2B5EF4-FFF2-40B4-BE49-F238E27FC236}">
                  <a16:creationId xmlns:a16="http://schemas.microsoft.com/office/drawing/2014/main" id="{B17DF280-80FF-DA40-B75F-A67B93DF5640}"/>
                </a:ext>
              </a:extLst>
            </p:cNvPr>
            <p:cNvSpPr>
              <a:spLocks noChangeAspect="1"/>
            </p:cNvSpPr>
            <p:nvPr/>
          </p:nvSpPr>
          <p:spPr>
            <a:xfrm>
              <a:off x="3630197" y="6250668"/>
              <a:ext cx="224483" cy="45719"/>
            </a:xfrm>
            <a:prstGeom prst="round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4" name="Graphic 363" descr="Coffee">
              <a:extLst>
                <a:ext uri="{FF2B5EF4-FFF2-40B4-BE49-F238E27FC236}">
                  <a16:creationId xmlns:a16="http://schemas.microsoft.com/office/drawing/2014/main" id="{46117D4F-1138-D749-986D-5179F7C1436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13709" y="2502976"/>
              <a:ext cx="298341" cy="298341"/>
            </a:xfrm>
            <a:prstGeom prst="rect">
              <a:avLst/>
            </a:prstGeom>
          </p:spPr>
        </p:pic>
        <p:pic>
          <p:nvPicPr>
            <p:cNvPr id="365" name="Graphic 364" descr="Coffee">
              <a:extLst>
                <a:ext uri="{FF2B5EF4-FFF2-40B4-BE49-F238E27FC236}">
                  <a16:creationId xmlns:a16="http://schemas.microsoft.com/office/drawing/2014/main" id="{7D4A5F15-9316-384E-82CE-45FE73B7B7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13709" y="4925878"/>
              <a:ext cx="298341" cy="298341"/>
            </a:xfrm>
            <a:prstGeom prst="rect">
              <a:avLst/>
            </a:prstGeom>
          </p:spPr>
        </p:pic>
        <p:pic>
          <p:nvPicPr>
            <p:cNvPr id="366" name="Graphic 365" descr="Fork and knife">
              <a:extLst>
                <a:ext uri="{FF2B5EF4-FFF2-40B4-BE49-F238E27FC236}">
                  <a16:creationId xmlns:a16="http://schemas.microsoft.com/office/drawing/2014/main" id="{B89B31E4-3D63-8449-A535-1E18110231D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41475" y="3767382"/>
              <a:ext cx="242808" cy="242808"/>
            </a:xfrm>
            <a:prstGeom prst="rect">
              <a:avLst/>
            </a:prstGeom>
          </p:spPr>
        </p:pic>
        <p:pic>
          <p:nvPicPr>
            <p:cNvPr id="367" name="Graphic 366" descr="Table setting">
              <a:extLst>
                <a:ext uri="{FF2B5EF4-FFF2-40B4-BE49-F238E27FC236}">
                  <a16:creationId xmlns:a16="http://schemas.microsoft.com/office/drawing/2014/main" id="{1336E3D1-3452-1043-B561-ECC74A14379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21364" y="6103755"/>
              <a:ext cx="362919" cy="362919"/>
            </a:xfrm>
            <a:prstGeom prst="rect">
              <a:avLst/>
            </a:prstGeom>
          </p:spPr>
        </p:pic>
        <p:pic>
          <p:nvPicPr>
            <p:cNvPr id="368" name="Graphic 367" descr="Lecturer">
              <a:extLst>
                <a:ext uri="{FF2B5EF4-FFF2-40B4-BE49-F238E27FC236}">
                  <a16:creationId xmlns:a16="http://schemas.microsoft.com/office/drawing/2014/main" id="{EEAF96AB-E7D8-3846-A638-0CC5B378E59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62694" y="4351070"/>
              <a:ext cx="298342" cy="298342"/>
            </a:xfrm>
            <a:prstGeom prst="rect">
              <a:avLst/>
            </a:prstGeom>
          </p:spPr>
        </p:pic>
        <p:pic>
          <p:nvPicPr>
            <p:cNvPr id="369" name="Graphic 368" descr="Lecturer">
              <a:extLst>
                <a:ext uri="{FF2B5EF4-FFF2-40B4-BE49-F238E27FC236}">
                  <a16:creationId xmlns:a16="http://schemas.microsoft.com/office/drawing/2014/main" id="{95236D09-AC0F-4042-BA1C-7D805F65C80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92398" y="3147812"/>
              <a:ext cx="298342" cy="298342"/>
            </a:xfrm>
            <a:prstGeom prst="rect">
              <a:avLst/>
            </a:prstGeom>
          </p:spPr>
        </p:pic>
        <p:pic>
          <p:nvPicPr>
            <p:cNvPr id="370" name="Graphic 369" descr="Sun">
              <a:extLst>
                <a:ext uri="{FF2B5EF4-FFF2-40B4-BE49-F238E27FC236}">
                  <a16:creationId xmlns:a16="http://schemas.microsoft.com/office/drawing/2014/main" id="{FB52D5AA-6089-4742-9160-FFC0FCBD856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690460" y="1924737"/>
              <a:ext cx="321590" cy="321590"/>
            </a:xfrm>
            <a:prstGeom prst="rect">
              <a:avLst/>
            </a:prstGeom>
          </p:spPr>
        </p:pic>
        <p:pic>
          <p:nvPicPr>
            <p:cNvPr id="371" name="Graphic 370" descr="Hierarchy">
              <a:extLst>
                <a:ext uri="{FF2B5EF4-FFF2-40B4-BE49-F238E27FC236}">
                  <a16:creationId xmlns:a16="http://schemas.microsoft.com/office/drawing/2014/main" id="{21010CA4-8E6D-A645-A21B-48FC5FA49BC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685938" y="5565100"/>
              <a:ext cx="306092" cy="306092"/>
            </a:xfrm>
            <a:prstGeom prst="rect">
              <a:avLst/>
            </a:prstGeom>
          </p:spPr>
        </p:pic>
      </p:grpSp>
      <p:grpSp>
        <p:nvGrpSpPr>
          <p:cNvPr id="5" name="Group 4">
            <a:extLst>
              <a:ext uri="{FF2B5EF4-FFF2-40B4-BE49-F238E27FC236}">
                <a16:creationId xmlns:a16="http://schemas.microsoft.com/office/drawing/2014/main" id="{B5253D2F-F5F4-7C4E-932C-084ACAB4479A}"/>
              </a:ext>
            </a:extLst>
          </p:cNvPr>
          <p:cNvGrpSpPr/>
          <p:nvPr/>
        </p:nvGrpSpPr>
        <p:grpSpPr>
          <a:xfrm>
            <a:off x="7535191" y="727285"/>
            <a:ext cx="3100616" cy="5778187"/>
            <a:chOff x="7535191" y="727285"/>
            <a:chExt cx="3100616" cy="5778187"/>
          </a:xfrm>
        </p:grpSpPr>
        <p:sp>
          <p:nvSpPr>
            <p:cNvPr id="381" name="Oval 380">
              <a:extLst>
                <a:ext uri="{FF2B5EF4-FFF2-40B4-BE49-F238E27FC236}">
                  <a16:creationId xmlns:a16="http://schemas.microsoft.com/office/drawing/2014/main" id="{D917E011-300B-C349-A839-C88C8E224CEB}"/>
                </a:ext>
              </a:extLst>
            </p:cNvPr>
            <p:cNvSpPr/>
            <p:nvPr/>
          </p:nvSpPr>
          <p:spPr>
            <a:xfrm>
              <a:off x="7888007" y="1073893"/>
              <a:ext cx="2437109" cy="365269"/>
            </a:xfrm>
            <a:prstGeom prst="ellipse">
              <a:avLst/>
            </a:prstGeom>
            <a:gradFill flip="none" rotWithShape="1">
              <a:gsLst>
                <a:gs pos="0">
                  <a:schemeClr val="tx1"/>
                </a:gs>
                <a:gs pos="59000">
                  <a:srgbClr val="F2F2F2">
                    <a:alpha val="0"/>
                  </a:srgbClr>
                </a:gs>
              </a:gsLst>
              <a:lin ang="16200000" scaled="1"/>
              <a:tileRect/>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 name="Oval 381">
              <a:extLst>
                <a:ext uri="{FF2B5EF4-FFF2-40B4-BE49-F238E27FC236}">
                  <a16:creationId xmlns:a16="http://schemas.microsoft.com/office/drawing/2014/main" id="{E270A213-25E6-7047-88C0-FDC46A7E8DE6}"/>
                </a:ext>
              </a:extLst>
            </p:cNvPr>
            <p:cNvSpPr/>
            <p:nvPr/>
          </p:nvSpPr>
          <p:spPr>
            <a:xfrm>
              <a:off x="7945875" y="1825643"/>
              <a:ext cx="2245829" cy="365269"/>
            </a:xfrm>
            <a:prstGeom prst="ellipse">
              <a:avLst/>
            </a:prstGeom>
            <a:gradFill flip="none" rotWithShape="1">
              <a:gsLst>
                <a:gs pos="0">
                  <a:schemeClr val="tx1"/>
                </a:gs>
                <a:gs pos="59000">
                  <a:srgbClr val="F2F2F2">
                    <a:alpha val="0"/>
                  </a:srgbClr>
                </a:gs>
              </a:gsLst>
              <a:lin ang="16200000" scaled="1"/>
              <a:tileRect/>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 name="Oval 382">
              <a:extLst>
                <a:ext uri="{FF2B5EF4-FFF2-40B4-BE49-F238E27FC236}">
                  <a16:creationId xmlns:a16="http://schemas.microsoft.com/office/drawing/2014/main" id="{322485F5-2536-014C-B701-57BDBB9BDD0B}"/>
                </a:ext>
              </a:extLst>
            </p:cNvPr>
            <p:cNvSpPr/>
            <p:nvPr/>
          </p:nvSpPr>
          <p:spPr>
            <a:xfrm>
              <a:off x="7967745" y="2428640"/>
              <a:ext cx="2245829" cy="365269"/>
            </a:xfrm>
            <a:prstGeom prst="ellipse">
              <a:avLst/>
            </a:prstGeom>
            <a:gradFill flip="none" rotWithShape="1">
              <a:gsLst>
                <a:gs pos="0">
                  <a:schemeClr val="tx1"/>
                </a:gs>
                <a:gs pos="59000">
                  <a:srgbClr val="F2F2F2">
                    <a:alpha val="0"/>
                  </a:srgbClr>
                </a:gs>
              </a:gsLst>
              <a:lin ang="16200000" scaled="1"/>
              <a:tileRect/>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 name="Oval 383">
              <a:extLst>
                <a:ext uri="{FF2B5EF4-FFF2-40B4-BE49-F238E27FC236}">
                  <a16:creationId xmlns:a16="http://schemas.microsoft.com/office/drawing/2014/main" id="{1631EF8D-F2A2-B44D-B98C-1E7ABE8ED7FA}"/>
                </a:ext>
              </a:extLst>
            </p:cNvPr>
            <p:cNvSpPr/>
            <p:nvPr/>
          </p:nvSpPr>
          <p:spPr>
            <a:xfrm>
              <a:off x="7919979" y="3048300"/>
              <a:ext cx="2245829" cy="365269"/>
            </a:xfrm>
            <a:prstGeom prst="ellipse">
              <a:avLst/>
            </a:prstGeom>
            <a:gradFill flip="none" rotWithShape="1">
              <a:gsLst>
                <a:gs pos="0">
                  <a:schemeClr val="tx1"/>
                </a:gs>
                <a:gs pos="59000">
                  <a:srgbClr val="F2F2F2">
                    <a:alpha val="0"/>
                  </a:srgbClr>
                </a:gs>
              </a:gsLst>
              <a:lin ang="16200000" scaled="1"/>
              <a:tileRect/>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 name="Rounded Rectangle 385">
              <a:extLst>
                <a:ext uri="{FF2B5EF4-FFF2-40B4-BE49-F238E27FC236}">
                  <a16:creationId xmlns:a16="http://schemas.microsoft.com/office/drawing/2014/main" id="{344B1D6F-ABFA-704B-97B6-73266C3DB2F1}"/>
                </a:ext>
              </a:extLst>
            </p:cNvPr>
            <p:cNvSpPr/>
            <p:nvPr/>
          </p:nvSpPr>
          <p:spPr>
            <a:xfrm>
              <a:off x="7571546" y="755842"/>
              <a:ext cx="118002" cy="5749630"/>
            </a:xfrm>
            <a:prstGeom prst="roundRect">
              <a:avLst/>
            </a:prstGeom>
            <a:solidFill>
              <a:srgbClr val="009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7" name="Group 386">
              <a:extLst>
                <a:ext uri="{FF2B5EF4-FFF2-40B4-BE49-F238E27FC236}">
                  <a16:creationId xmlns:a16="http://schemas.microsoft.com/office/drawing/2014/main" id="{94F8F602-45C4-094B-A236-72CB47184F8C}"/>
                </a:ext>
              </a:extLst>
            </p:cNvPr>
            <p:cNvGrpSpPr/>
            <p:nvPr/>
          </p:nvGrpSpPr>
          <p:grpSpPr>
            <a:xfrm>
              <a:off x="7535191" y="727285"/>
              <a:ext cx="3100616" cy="595041"/>
              <a:chOff x="234526" y="1298220"/>
              <a:chExt cx="3100616" cy="595041"/>
            </a:xfrm>
          </p:grpSpPr>
          <p:sp>
            <p:nvSpPr>
              <p:cNvPr id="424" name="Rounded Rectangle 423">
                <a:extLst>
                  <a:ext uri="{FF2B5EF4-FFF2-40B4-BE49-F238E27FC236}">
                    <a16:creationId xmlns:a16="http://schemas.microsoft.com/office/drawing/2014/main" id="{CD910C4E-B693-D54C-BF70-B04B5FCE4CAE}"/>
                  </a:ext>
                </a:extLst>
              </p:cNvPr>
              <p:cNvSpPr/>
              <p:nvPr/>
            </p:nvSpPr>
            <p:spPr>
              <a:xfrm>
                <a:off x="2639242" y="1382552"/>
                <a:ext cx="695900" cy="465882"/>
              </a:xfrm>
              <a:prstGeom prst="roundRect">
                <a:avLst>
                  <a:gd name="adj" fmla="val 50000"/>
                </a:avLst>
              </a:prstGeom>
              <a:solidFill>
                <a:srgbClr val="009DD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Rounded Rectangle 424">
                <a:extLst>
                  <a:ext uri="{FF2B5EF4-FFF2-40B4-BE49-F238E27FC236}">
                    <a16:creationId xmlns:a16="http://schemas.microsoft.com/office/drawing/2014/main" id="{20280F87-B213-4F4B-BF54-2AB65DA9BBCC}"/>
                  </a:ext>
                </a:extLst>
              </p:cNvPr>
              <p:cNvSpPr/>
              <p:nvPr/>
            </p:nvSpPr>
            <p:spPr>
              <a:xfrm>
                <a:off x="708758" y="1298220"/>
                <a:ext cx="2411927" cy="59504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3366"/>
                    </a:solidFill>
                  </a:rPr>
                  <a:t>Friday</a:t>
                </a:r>
              </a:p>
              <a:p>
                <a:pPr algn="ctr"/>
                <a:r>
                  <a:rPr lang="en-GB" dirty="0">
                    <a:solidFill>
                      <a:srgbClr val="003366"/>
                    </a:solidFill>
                  </a:rPr>
                  <a:t>7 Oct</a:t>
                </a:r>
              </a:p>
            </p:txBody>
          </p:sp>
          <p:sp>
            <p:nvSpPr>
              <p:cNvPr id="426" name="Oval 425">
                <a:extLst>
                  <a:ext uri="{FF2B5EF4-FFF2-40B4-BE49-F238E27FC236}">
                    <a16:creationId xmlns:a16="http://schemas.microsoft.com/office/drawing/2014/main" id="{D8E22D14-A82D-D541-BCBC-F604CAC1D825}"/>
                  </a:ext>
                </a:extLst>
              </p:cNvPr>
              <p:cNvSpPr/>
              <p:nvPr/>
            </p:nvSpPr>
            <p:spPr>
              <a:xfrm>
                <a:off x="1006008" y="1493626"/>
                <a:ext cx="237561" cy="237561"/>
              </a:xfrm>
              <a:prstGeom prst="ellipse">
                <a:avLst/>
              </a:prstGeom>
              <a:solidFill>
                <a:srgbClr val="009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Delay 426">
                <a:extLst>
                  <a:ext uri="{FF2B5EF4-FFF2-40B4-BE49-F238E27FC236}">
                    <a16:creationId xmlns:a16="http://schemas.microsoft.com/office/drawing/2014/main" id="{F2EFC168-1F7D-DD4F-B08F-F048B35B5284}"/>
                  </a:ext>
                </a:extLst>
              </p:cNvPr>
              <p:cNvSpPr/>
              <p:nvPr/>
            </p:nvSpPr>
            <p:spPr>
              <a:xfrm>
                <a:off x="2561552" y="1363012"/>
                <a:ext cx="438452" cy="465882"/>
              </a:xfrm>
              <a:prstGeom prst="flowChartDelay">
                <a:avLst/>
              </a:prstGeom>
              <a:solidFill>
                <a:srgbClr val="009DD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Oval 427">
                <a:extLst>
                  <a:ext uri="{FF2B5EF4-FFF2-40B4-BE49-F238E27FC236}">
                    <a16:creationId xmlns:a16="http://schemas.microsoft.com/office/drawing/2014/main" id="{3C0EC41A-4CD1-2C46-B21F-77CE81C68F9F}"/>
                  </a:ext>
                </a:extLst>
              </p:cNvPr>
              <p:cNvSpPr/>
              <p:nvPr/>
            </p:nvSpPr>
            <p:spPr>
              <a:xfrm>
                <a:off x="627388" y="1360159"/>
                <a:ext cx="513483" cy="51348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Doughnut 428">
                <a:extLst>
                  <a:ext uri="{FF2B5EF4-FFF2-40B4-BE49-F238E27FC236}">
                    <a16:creationId xmlns:a16="http://schemas.microsoft.com/office/drawing/2014/main" id="{839A1741-E131-204E-88D6-B4A6D66A9C7D}"/>
                  </a:ext>
                </a:extLst>
              </p:cNvPr>
              <p:cNvSpPr/>
              <p:nvPr/>
            </p:nvSpPr>
            <p:spPr>
              <a:xfrm>
                <a:off x="681971" y="1414742"/>
                <a:ext cx="404317" cy="404317"/>
              </a:xfrm>
              <a:prstGeom prst="donut">
                <a:avLst>
                  <a:gd name="adj" fmla="val 14843"/>
                </a:avLst>
              </a:prstGeom>
              <a:solidFill>
                <a:srgbClr val="009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30" name="Oval 429">
                <a:extLst>
                  <a:ext uri="{FF2B5EF4-FFF2-40B4-BE49-F238E27FC236}">
                    <a16:creationId xmlns:a16="http://schemas.microsoft.com/office/drawing/2014/main" id="{E89D5706-9CDE-154C-A1D0-D44C638E6D8C}"/>
                  </a:ext>
                </a:extLst>
              </p:cNvPr>
              <p:cNvSpPr>
                <a:spLocks noChangeAspect="1"/>
              </p:cNvSpPr>
              <p:nvPr/>
            </p:nvSpPr>
            <p:spPr>
              <a:xfrm>
                <a:off x="234526" y="1519523"/>
                <a:ext cx="195690" cy="195690"/>
              </a:xfrm>
              <a:prstGeom prst="ellipse">
                <a:avLst/>
              </a:prstGeom>
              <a:solidFill>
                <a:srgbClr val="EDEDED"/>
              </a:solidFill>
              <a:ln w="76200">
                <a:solidFill>
                  <a:srgbClr val="009D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Rounded Rectangle 430">
                <a:extLst>
                  <a:ext uri="{FF2B5EF4-FFF2-40B4-BE49-F238E27FC236}">
                    <a16:creationId xmlns:a16="http://schemas.microsoft.com/office/drawing/2014/main" id="{389F215B-7311-B74B-952A-1E2AB8F0BF75}"/>
                  </a:ext>
                </a:extLst>
              </p:cNvPr>
              <p:cNvSpPr/>
              <p:nvPr/>
            </p:nvSpPr>
            <p:spPr>
              <a:xfrm>
                <a:off x="434895" y="1595722"/>
                <a:ext cx="273863" cy="45719"/>
              </a:xfrm>
              <a:prstGeom prst="roundRect">
                <a:avLst/>
              </a:prstGeom>
              <a:solidFill>
                <a:srgbClr val="009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88" name="Rounded Rectangle 387">
              <a:extLst>
                <a:ext uri="{FF2B5EF4-FFF2-40B4-BE49-F238E27FC236}">
                  <a16:creationId xmlns:a16="http://schemas.microsoft.com/office/drawing/2014/main" id="{8E785422-067B-254D-AF43-CB2232FC3360}"/>
                </a:ext>
              </a:extLst>
            </p:cNvPr>
            <p:cNvSpPr/>
            <p:nvPr/>
          </p:nvSpPr>
          <p:spPr>
            <a:xfrm>
              <a:off x="9832457" y="1683859"/>
              <a:ext cx="647977" cy="324419"/>
            </a:xfrm>
            <a:prstGeom prst="roundRect">
              <a:avLst>
                <a:gd name="adj" fmla="val 50000"/>
              </a:avLst>
            </a:prstGeom>
            <a:solidFill>
              <a:srgbClr val="00646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 name="Rounded Rectangle 388">
              <a:extLst>
                <a:ext uri="{FF2B5EF4-FFF2-40B4-BE49-F238E27FC236}">
                  <a16:creationId xmlns:a16="http://schemas.microsoft.com/office/drawing/2014/main" id="{53580C4C-6A11-7540-834C-21CA9F811F8A}"/>
                </a:ext>
              </a:extLst>
            </p:cNvPr>
            <p:cNvSpPr/>
            <p:nvPr/>
          </p:nvSpPr>
          <p:spPr>
            <a:xfrm>
              <a:off x="8021257" y="1602681"/>
              <a:ext cx="2245829" cy="48333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003366"/>
                  </a:solidFill>
                </a:rPr>
                <a:t>        09:00-10:30</a:t>
              </a:r>
            </a:p>
            <a:p>
              <a:r>
                <a:rPr lang="en-GB" sz="1400" dirty="0">
                  <a:solidFill>
                    <a:srgbClr val="003366"/>
                  </a:solidFill>
                </a:rPr>
                <a:t>   </a:t>
              </a:r>
              <a:r>
                <a:rPr lang="en-GB" sz="1300" dirty="0">
                  <a:solidFill>
                    <a:srgbClr val="003366"/>
                  </a:solidFill>
                </a:rPr>
                <a:t>Parallel Workshops</a:t>
              </a:r>
            </a:p>
          </p:txBody>
        </p:sp>
        <p:sp>
          <p:nvSpPr>
            <p:cNvPr id="390" name="Delay 389">
              <a:extLst>
                <a:ext uri="{FF2B5EF4-FFF2-40B4-BE49-F238E27FC236}">
                  <a16:creationId xmlns:a16="http://schemas.microsoft.com/office/drawing/2014/main" id="{C35A57BC-F8FF-7543-8DFD-17ECFF477ED6}"/>
                </a:ext>
              </a:extLst>
            </p:cNvPr>
            <p:cNvSpPr/>
            <p:nvPr/>
          </p:nvSpPr>
          <p:spPr>
            <a:xfrm>
              <a:off x="9781632" y="1666499"/>
              <a:ext cx="386742" cy="367663"/>
            </a:xfrm>
            <a:prstGeom prst="flowChartDelay">
              <a:avLst/>
            </a:prstGeom>
            <a:solidFill>
              <a:srgbClr val="006466"/>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Oval 390">
              <a:extLst>
                <a:ext uri="{FF2B5EF4-FFF2-40B4-BE49-F238E27FC236}">
                  <a16:creationId xmlns:a16="http://schemas.microsoft.com/office/drawing/2014/main" id="{752EFAC5-B8A2-BC46-B100-07DD54CF50D1}"/>
                </a:ext>
              </a:extLst>
            </p:cNvPr>
            <p:cNvSpPr>
              <a:spLocks noChangeAspect="1"/>
            </p:cNvSpPr>
            <p:nvPr/>
          </p:nvSpPr>
          <p:spPr>
            <a:xfrm>
              <a:off x="8167384" y="1723811"/>
              <a:ext cx="162162" cy="162162"/>
            </a:xfrm>
            <a:prstGeom prst="ellipse">
              <a:avLst/>
            </a:prstGeom>
            <a:solidFill>
              <a:srgbClr val="006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Oval 391">
              <a:extLst>
                <a:ext uri="{FF2B5EF4-FFF2-40B4-BE49-F238E27FC236}">
                  <a16:creationId xmlns:a16="http://schemas.microsoft.com/office/drawing/2014/main" id="{A4FC74BB-29F9-1240-AFE5-98BD9EA6BE71}"/>
                </a:ext>
              </a:extLst>
            </p:cNvPr>
            <p:cNvSpPr>
              <a:spLocks noChangeAspect="1"/>
            </p:cNvSpPr>
            <p:nvPr/>
          </p:nvSpPr>
          <p:spPr>
            <a:xfrm>
              <a:off x="7923644" y="1645098"/>
              <a:ext cx="350509" cy="35050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Doughnut 392">
              <a:extLst>
                <a:ext uri="{FF2B5EF4-FFF2-40B4-BE49-F238E27FC236}">
                  <a16:creationId xmlns:a16="http://schemas.microsoft.com/office/drawing/2014/main" id="{14DBC3FD-8392-0B4C-B0E6-0D638FF20B59}"/>
                </a:ext>
              </a:extLst>
            </p:cNvPr>
            <p:cNvSpPr>
              <a:spLocks noChangeAspect="1"/>
            </p:cNvSpPr>
            <p:nvPr/>
          </p:nvSpPr>
          <p:spPr>
            <a:xfrm>
              <a:off x="7963077" y="1680183"/>
              <a:ext cx="275991" cy="275992"/>
            </a:xfrm>
            <a:prstGeom prst="donut">
              <a:avLst>
                <a:gd name="adj" fmla="val 14843"/>
              </a:avLst>
            </a:prstGeom>
            <a:solidFill>
              <a:srgbClr val="006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4" name="Oval 393">
              <a:extLst>
                <a:ext uri="{FF2B5EF4-FFF2-40B4-BE49-F238E27FC236}">
                  <a16:creationId xmlns:a16="http://schemas.microsoft.com/office/drawing/2014/main" id="{328F5268-A078-4041-B6BA-EA70F104FE6C}"/>
                </a:ext>
              </a:extLst>
            </p:cNvPr>
            <p:cNvSpPr>
              <a:spLocks noChangeAspect="1"/>
            </p:cNvSpPr>
            <p:nvPr/>
          </p:nvSpPr>
          <p:spPr>
            <a:xfrm>
              <a:off x="7571546" y="1737629"/>
              <a:ext cx="133580" cy="133580"/>
            </a:xfrm>
            <a:prstGeom prst="ellipse">
              <a:avLst/>
            </a:prstGeom>
            <a:solidFill>
              <a:srgbClr val="EDEDED"/>
            </a:solidFill>
            <a:ln w="76200">
              <a:solidFill>
                <a:srgbClr val="006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Rounded Rectangle 394">
              <a:extLst>
                <a:ext uri="{FF2B5EF4-FFF2-40B4-BE49-F238E27FC236}">
                  <a16:creationId xmlns:a16="http://schemas.microsoft.com/office/drawing/2014/main" id="{965A392F-BBA4-8447-BB6F-0DE209D6FAAC}"/>
                </a:ext>
              </a:extLst>
            </p:cNvPr>
            <p:cNvSpPr>
              <a:spLocks noChangeAspect="1"/>
            </p:cNvSpPr>
            <p:nvPr/>
          </p:nvSpPr>
          <p:spPr>
            <a:xfrm>
              <a:off x="7737910" y="1787751"/>
              <a:ext cx="224483" cy="45719"/>
            </a:xfrm>
            <a:prstGeom prst="roundRect">
              <a:avLst/>
            </a:prstGeom>
            <a:solidFill>
              <a:srgbClr val="006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Rounded Rectangle 395">
              <a:extLst>
                <a:ext uri="{FF2B5EF4-FFF2-40B4-BE49-F238E27FC236}">
                  <a16:creationId xmlns:a16="http://schemas.microsoft.com/office/drawing/2014/main" id="{92603764-4983-7F4E-8457-645B399B1FA3}"/>
                </a:ext>
              </a:extLst>
            </p:cNvPr>
            <p:cNvSpPr/>
            <p:nvPr/>
          </p:nvSpPr>
          <p:spPr>
            <a:xfrm>
              <a:off x="9845047" y="2287682"/>
              <a:ext cx="647977" cy="324419"/>
            </a:xfrm>
            <a:prstGeom prst="roundRect">
              <a:avLst>
                <a:gd name="adj" fmla="val 50000"/>
              </a:avLst>
            </a:prstGeom>
            <a:solidFill>
              <a:srgbClr val="82148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Rounded Rectangle 396">
              <a:extLst>
                <a:ext uri="{FF2B5EF4-FFF2-40B4-BE49-F238E27FC236}">
                  <a16:creationId xmlns:a16="http://schemas.microsoft.com/office/drawing/2014/main" id="{50AD2B56-23AE-494F-A57E-81A774EF9287}"/>
                </a:ext>
              </a:extLst>
            </p:cNvPr>
            <p:cNvSpPr/>
            <p:nvPr/>
          </p:nvSpPr>
          <p:spPr>
            <a:xfrm>
              <a:off x="8033847" y="2206504"/>
              <a:ext cx="2245829" cy="48333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003366"/>
                  </a:solidFill>
                </a:rPr>
                <a:t>        10:30-11:00</a:t>
              </a:r>
            </a:p>
            <a:p>
              <a:r>
                <a:rPr lang="en-GB" sz="1400" dirty="0">
                  <a:solidFill>
                    <a:srgbClr val="003366"/>
                  </a:solidFill>
                </a:rPr>
                <a:t>      </a:t>
              </a:r>
              <a:r>
                <a:rPr lang="en-GB" sz="1300" dirty="0">
                  <a:solidFill>
                    <a:srgbClr val="003366"/>
                  </a:solidFill>
                </a:rPr>
                <a:t>Morning Coffee</a:t>
              </a:r>
            </a:p>
          </p:txBody>
        </p:sp>
        <p:sp>
          <p:nvSpPr>
            <p:cNvPr id="398" name="Delay 397">
              <a:extLst>
                <a:ext uri="{FF2B5EF4-FFF2-40B4-BE49-F238E27FC236}">
                  <a16:creationId xmlns:a16="http://schemas.microsoft.com/office/drawing/2014/main" id="{EE2F0BD4-3E4C-DA45-BF77-4370343AAC26}"/>
                </a:ext>
              </a:extLst>
            </p:cNvPr>
            <p:cNvSpPr/>
            <p:nvPr/>
          </p:nvSpPr>
          <p:spPr>
            <a:xfrm>
              <a:off x="9794222" y="2270322"/>
              <a:ext cx="386742" cy="367663"/>
            </a:xfrm>
            <a:prstGeom prst="flowChartDelay">
              <a:avLst/>
            </a:prstGeom>
            <a:solidFill>
              <a:srgbClr val="82148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Oval 398">
              <a:extLst>
                <a:ext uri="{FF2B5EF4-FFF2-40B4-BE49-F238E27FC236}">
                  <a16:creationId xmlns:a16="http://schemas.microsoft.com/office/drawing/2014/main" id="{49D5D4A9-C970-774E-BEB6-87D70B69C987}"/>
                </a:ext>
              </a:extLst>
            </p:cNvPr>
            <p:cNvSpPr>
              <a:spLocks noChangeAspect="1"/>
            </p:cNvSpPr>
            <p:nvPr/>
          </p:nvSpPr>
          <p:spPr>
            <a:xfrm>
              <a:off x="8179974" y="2327634"/>
              <a:ext cx="162162" cy="162162"/>
            </a:xfrm>
            <a:prstGeom prst="ellipse">
              <a:avLst/>
            </a:prstGeom>
            <a:solidFill>
              <a:srgbClr val="821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Oval 399">
              <a:extLst>
                <a:ext uri="{FF2B5EF4-FFF2-40B4-BE49-F238E27FC236}">
                  <a16:creationId xmlns:a16="http://schemas.microsoft.com/office/drawing/2014/main" id="{EE005729-F639-4E4B-A994-6CF0EAE86988}"/>
                </a:ext>
              </a:extLst>
            </p:cNvPr>
            <p:cNvSpPr>
              <a:spLocks noChangeAspect="1"/>
            </p:cNvSpPr>
            <p:nvPr/>
          </p:nvSpPr>
          <p:spPr>
            <a:xfrm>
              <a:off x="7936234" y="2248921"/>
              <a:ext cx="350509" cy="35050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Doughnut 400">
              <a:extLst>
                <a:ext uri="{FF2B5EF4-FFF2-40B4-BE49-F238E27FC236}">
                  <a16:creationId xmlns:a16="http://schemas.microsoft.com/office/drawing/2014/main" id="{4B0EA843-1122-4141-A8B7-BE23C870DD0E}"/>
                </a:ext>
              </a:extLst>
            </p:cNvPr>
            <p:cNvSpPr>
              <a:spLocks noChangeAspect="1"/>
            </p:cNvSpPr>
            <p:nvPr/>
          </p:nvSpPr>
          <p:spPr>
            <a:xfrm>
              <a:off x="7975667" y="2284006"/>
              <a:ext cx="275991" cy="275992"/>
            </a:xfrm>
            <a:prstGeom prst="donut">
              <a:avLst>
                <a:gd name="adj" fmla="val 14843"/>
              </a:avLst>
            </a:prstGeom>
            <a:solidFill>
              <a:srgbClr val="821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2" name="Oval 401">
              <a:extLst>
                <a:ext uri="{FF2B5EF4-FFF2-40B4-BE49-F238E27FC236}">
                  <a16:creationId xmlns:a16="http://schemas.microsoft.com/office/drawing/2014/main" id="{63ECEE44-5326-AF49-9D6D-18EC16F769AB}"/>
                </a:ext>
              </a:extLst>
            </p:cNvPr>
            <p:cNvSpPr>
              <a:spLocks noChangeAspect="1"/>
            </p:cNvSpPr>
            <p:nvPr/>
          </p:nvSpPr>
          <p:spPr>
            <a:xfrm>
              <a:off x="7584136" y="2341452"/>
              <a:ext cx="133580" cy="133580"/>
            </a:xfrm>
            <a:prstGeom prst="ellipse">
              <a:avLst/>
            </a:prstGeom>
            <a:solidFill>
              <a:srgbClr val="EDEDED"/>
            </a:solidFill>
            <a:ln w="76200">
              <a:solidFill>
                <a:srgbClr val="821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 name="Rounded Rectangle 402">
              <a:extLst>
                <a:ext uri="{FF2B5EF4-FFF2-40B4-BE49-F238E27FC236}">
                  <a16:creationId xmlns:a16="http://schemas.microsoft.com/office/drawing/2014/main" id="{94C6DB97-BFC2-424A-B0EF-220CDFD493FC}"/>
                </a:ext>
              </a:extLst>
            </p:cNvPr>
            <p:cNvSpPr>
              <a:spLocks noChangeAspect="1"/>
            </p:cNvSpPr>
            <p:nvPr/>
          </p:nvSpPr>
          <p:spPr>
            <a:xfrm>
              <a:off x="7750500" y="2391574"/>
              <a:ext cx="224483" cy="45719"/>
            </a:xfrm>
            <a:prstGeom prst="roundRect">
              <a:avLst/>
            </a:prstGeom>
            <a:solidFill>
              <a:srgbClr val="821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Rounded Rectangle 403">
              <a:extLst>
                <a:ext uri="{FF2B5EF4-FFF2-40B4-BE49-F238E27FC236}">
                  <a16:creationId xmlns:a16="http://schemas.microsoft.com/office/drawing/2014/main" id="{62CD575A-2891-2149-AAE1-79A723CA82CE}"/>
                </a:ext>
              </a:extLst>
            </p:cNvPr>
            <p:cNvSpPr/>
            <p:nvPr/>
          </p:nvSpPr>
          <p:spPr>
            <a:xfrm>
              <a:off x="9825675" y="2891505"/>
              <a:ext cx="647977" cy="324419"/>
            </a:xfrm>
            <a:prstGeom prst="roundRect">
              <a:avLst>
                <a:gd name="adj" fmla="val 50000"/>
              </a:avLst>
            </a:prstGeom>
            <a:solidFill>
              <a:srgbClr val="99BE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 name="Rounded Rectangle 404">
              <a:extLst>
                <a:ext uri="{FF2B5EF4-FFF2-40B4-BE49-F238E27FC236}">
                  <a16:creationId xmlns:a16="http://schemas.microsoft.com/office/drawing/2014/main" id="{06A80F5D-AC01-8B45-A0FE-3888CC8D68F3}"/>
                </a:ext>
              </a:extLst>
            </p:cNvPr>
            <p:cNvSpPr/>
            <p:nvPr/>
          </p:nvSpPr>
          <p:spPr>
            <a:xfrm>
              <a:off x="8014475" y="2810327"/>
              <a:ext cx="2245829" cy="48333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003366"/>
                  </a:solidFill>
                </a:rPr>
                <a:t>        11:00-12:30</a:t>
              </a:r>
            </a:p>
            <a:p>
              <a:r>
                <a:rPr lang="en-GB" sz="1400" dirty="0">
                  <a:solidFill>
                    <a:srgbClr val="003366"/>
                  </a:solidFill>
                </a:rPr>
                <a:t>        </a:t>
              </a:r>
              <a:r>
                <a:rPr lang="en-GB" sz="1300" dirty="0">
                  <a:solidFill>
                    <a:srgbClr val="003366"/>
                  </a:solidFill>
                </a:rPr>
                <a:t>Plenary Talks</a:t>
              </a:r>
            </a:p>
          </p:txBody>
        </p:sp>
        <p:sp>
          <p:nvSpPr>
            <p:cNvPr id="406" name="Delay 405">
              <a:extLst>
                <a:ext uri="{FF2B5EF4-FFF2-40B4-BE49-F238E27FC236}">
                  <a16:creationId xmlns:a16="http://schemas.microsoft.com/office/drawing/2014/main" id="{7CB4594D-9FE5-804E-AD68-FC127B001643}"/>
                </a:ext>
              </a:extLst>
            </p:cNvPr>
            <p:cNvSpPr/>
            <p:nvPr/>
          </p:nvSpPr>
          <p:spPr>
            <a:xfrm>
              <a:off x="9774850" y="2874145"/>
              <a:ext cx="386742" cy="367663"/>
            </a:xfrm>
            <a:prstGeom prst="flowChartDelay">
              <a:avLst/>
            </a:prstGeom>
            <a:solidFill>
              <a:srgbClr val="99BE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Oval 406">
              <a:extLst>
                <a:ext uri="{FF2B5EF4-FFF2-40B4-BE49-F238E27FC236}">
                  <a16:creationId xmlns:a16="http://schemas.microsoft.com/office/drawing/2014/main" id="{73633053-F9E6-7A46-A730-5538ADA663D6}"/>
                </a:ext>
              </a:extLst>
            </p:cNvPr>
            <p:cNvSpPr>
              <a:spLocks noChangeAspect="1"/>
            </p:cNvSpPr>
            <p:nvPr/>
          </p:nvSpPr>
          <p:spPr>
            <a:xfrm>
              <a:off x="8160602" y="2931457"/>
              <a:ext cx="162162" cy="162162"/>
            </a:xfrm>
            <a:prstGeom prst="ellipse">
              <a:avLst/>
            </a:prstGeom>
            <a:solidFill>
              <a:srgbClr val="99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Oval 407">
              <a:extLst>
                <a:ext uri="{FF2B5EF4-FFF2-40B4-BE49-F238E27FC236}">
                  <a16:creationId xmlns:a16="http://schemas.microsoft.com/office/drawing/2014/main" id="{5C3F491F-574D-9949-A049-281F491E4007}"/>
                </a:ext>
              </a:extLst>
            </p:cNvPr>
            <p:cNvSpPr>
              <a:spLocks noChangeAspect="1"/>
            </p:cNvSpPr>
            <p:nvPr/>
          </p:nvSpPr>
          <p:spPr>
            <a:xfrm>
              <a:off x="7916862" y="2852744"/>
              <a:ext cx="350509" cy="35050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Doughnut 408">
              <a:extLst>
                <a:ext uri="{FF2B5EF4-FFF2-40B4-BE49-F238E27FC236}">
                  <a16:creationId xmlns:a16="http://schemas.microsoft.com/office/drawing/2014/main" id="{559AEE6C-0B31-C14F-B797-5D264D6A3C95}"/>
                </a:ext>
              </a:extLst>
            </p:cNvPr>
            <p:cNvSpPr>
              <a:spLocks noChangeAspect="1"/>
            </p:cNvSpPr>
            <p:nvPr/>
          </p:nvSpPr>
          <p:spPr>
            <a:xfrm>
              <a:off x="7952778" y="2887829"/>
              <a:ext cx="275991" cy="275992"/>
            </a:xfrm>
            <a:prstGeom prst="donut">
              <a:avLst>
                <a:gd name="adj" fmla="val 14843"/>
              </a:avLst>
            </a:prstGeom>
            <a:solidFill>
              <a:srgbClr val="99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0" name="Oval 409">
              <a:extLst>
                <a:ext uri="{FF2B5EF4-FFF2-40B4-BE49-F238E27FC236}">
                  <a16:creationId xmlns:a16="http://schemas.microsoft.com/office/drawing/2014/main" id="{88CC3730-1D43-0D45-9E19-7BE33E66B7C8}"/>
                </a:ext>
              </a:extLst>
            </p:cNvPr>
            <p:cNvSpPr>
              <a:spLocks noChangeAspect="1"/>
            </p:cNvSpPr>
            <p:nvPr/>
          </p:nvSpPr>
          <p:spPr>
            <a:xfrm>
              <a:off x="7564764" y="2945275"/>
              <a:ext cx="133580" cy="133580"/>
            </a:xfrm>
            <a:prstGeom prst="ellipse">
              <a:avLst/>
            </a:prstGeom>
            <a:solidFill>
              <a:srgbClr val="EDEDED"/>
            </a:solidFill>
            <a:ln w="76200">
              <a:solidFill>
                <a:srgbClr val="99B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Rounded Rectangle 410">
              <a:extLst>
                <a:ext uri="{FF2B5EF4-FFF2-40B4-BE49-F238E27FC236}">
                  <a16:creationId xmlns:a16="http://schemas.microsoft.com/office/drawing/2014/main" id="{8D25A1E7-5D52-A347-A593-073F263FE37F}"/>
                </a:ext>
              </a:extLst>
            </p:cNvPr>
            <p:cNvSpPr>
              <a:spLocks noChangeAspect="1"/>
            </p:cNvSpPr>
            <p:nvPr/>
          </p:nvSpPr>
          <p:spPr>
            <a:xfrm>
              <a:off x="7731128" y="2995397"/>
              <a:ext cx="224483" cy="45719"/>
            </a:xfrm>
            <a:prstGeom prst="roundRect">
              <a:avLst/>
            </a:prstGeom>
            <a:solidFill>
              <a:srgbClr val="99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20" name="Graphic 419" descr="Coffee">
              <a:extLst>
                <a:ext uri="{FF2B5EF4-FFF2-40B4-BE49-F238E27FC236}">
                  <a16:creationId xmlns:a16="http://schemas.microsoft.com/office/drawing/2014/main" id="{7330B8A4-7861-7F4E-8F7D-C0AB2E2E02A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43148" y="2296802"/>
              <a:ext cx="298341" cy="298341"/>
            </a:xfrm>
            <a:prstGeom prst="rect">
              <a:avLst/>
            </a:prstGeom>
          </p:spPr>
        </p:pic>
        <p:pic>
          <p:nvPicPr>
            <p:cNvPr id="422" name="Graphic 421" descr="Lecturer">
              <a:extLst>
                <a:ext uri="{FF2B5EF4-FFF2-40B4-BE49-F238E27FC236}">
                  <a16:creationId xmlns:a16="http://schemas.microsoft.com/office/drawing/2014/main" id="{6FA0FA9C-A5E8-274D-A113-AE94ACA21DB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776629" y="2918391"/>
              <a:ext cx="298342" cy="298342"/>
            </a:xfrm>
            <a:prstGeom prst="rect">
              <a:avLst/>
            </a:prstGeom>
          </p:spPr>
        </p:pic>
        <p:pic>
          <p:nvPicPr>
            <p:cNvPr id="423" name="Graphic 422" descr="Hierarchy">
              <a:extLst>
                <a:ext uri="{FF2B5EF4-FFF2-40B4-BE49-F238E27FC236}">
                  <a16:creationId xmlns:a16="http://schemas.microsoft.com/office/drawing/2014/main" id="{73A965D2-F0F0-2848-A786-05194230FA6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802458" y="1693659"/>
              <a:ext cx="306092" cy="306092"/>
            </a:xfrm>
            <a:prstGeom prst="rect">
              <a:avLst/>
            </a:prstGeom>
          </p:spPr>
        </p:pic>
      </p:grpSp>
      <p:grpSp>
        <p:nvGrpSpPr>
          <p:cNvPr id="2" name="Group 1">
            <a:extLst>
              <a:ext uri="{FF2B5EF4-FFF2-40B4-BE49-F238E27FC236}">
                <a16:creationId xmlns:a16="http://schemas.microsoft.com/office/drawing/2014/main" id="{BBB54158-1F9D-9845-A1AE-89FC401538C2}"/>
              </a:ext>
            </a:extLst>
          </p:cNvPr>
          <p:cNvGrpSpPr/>
          <p:nvPr/>
        </p:nvGrpSpPr>
        <p:grpSpPr>
          <a:xfrm>
            <a:off x="755437" y="777819"/>
            <a:ext cx="3109588" cy="5778187"/>
            <a:chOff x="755437" y="777819"/>
            <a:chExt cx="3109588" cy="5778187"/>
          </a:xfrm>
        </p:grpSpPr>
        <p:grpSp>
          <p:nvGrpSpPr>
            <p:cNvPr id="432" name="Group 431">
              <a:extLst>
                <a:ext uri="{FF2B5EF4-FFF2-40B4-BE49-F238E27FC236}">
                  <a16:creationId xmlns:a16="http://schemas.microsoft.com/office/drawing/2014/main" id="{4DB77CC0-77D6-834A-8168-2A2CE94D9A2D}"/>
                </a:ext>
              </a:extLst>
            </p:cNvPr>
            <p:cNvGrpSpPr/>
            <p:nvPr/>
          </p:nvGrpSpPr>
          <p:grpSpPr>
            <a:xfrm>
              <a:off x="764409" y="777819"/>
              <a:ext cx="3100616" cy="5778187"/>
              <a:chOff x="179934" y="1000761"/>
              <a:chExt cx="3100616" cy="5778187"/>
            </a:xfrm>
          </p:grpSpPr>
          <p:grpSp>
            <p:nvGrpSpPr>
              <p:cNvPr id="433" name="Group 432">
                <a:extLst>
                  <a:ext uri="{FF2B5EF4-FFF2-40B4-BE49-F238E27FC236}">
                    <a16:creationId xmlns:a16="http://schemas.microsoft.com/office/drawing/2014/main" id="{4D31BC23-14EE-DE40-8A6F-71BD183D266B}"/>
                  </a:ext>
                </a:extLst>
              </p:cNvPr>
              <p:cNvGrpSpPr/>
              <p:nvPr/>
            </p:nvGrpSpPr>
            <p:grpSpPr>
              <a:xfrm>
                <a:off x="380303" y="1000761"/>
                <a:ext cx="2900247" cy="595041"/>
                <a:chOff x="434895" y="1298220"/>
                <a:chExt cx="2900247" cy="595041"/>
              </a:xfrm>
            </p:grpSpPr>
            <p:sp>
              <p:nvSpPr>
                <p:cNvPr id="506" name="Rounded Rectangle 505">
                  <a:extLst>
                    <a:ext uri="{FF2B5EF4-FFF2-40B4-BE49-F238E27FC236}">
                      <a16:creationId xmlns:a16="http://schemas.microsoft.com/office/drawing/2014/main" id="{8A5B8ABD-4A41-FC4C-8EF1-B10A4D286645}"/>
                    </a:ext>
                  </a:extLst>
                </p:cNvPr>
                <p:cNvSpPr/>
                <p:nvPr/>
              </p:nvSpPr>
              <p:spPr>
                <a:xfrm>
                  <a:off x="2639242" y="1382552"/>
                  <a:ext cx="695900" cy="465882"/>
                </a:xfrm>
                <a:prstGeom prst="roundRect">
                  <a:avLst>
                    <a:gd name="adj" fmla="val 50000"/>
                  </a:avLst>
                </a:prstGeom>
                <a:solidFill>
                  <a:srgbClr val="009DD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 name="Rounded Rectangle 506">
                  <a:extLst>
                    <a:ext uri="{FF2B5EF4-FFF2-40B4-BE49-F238E27FC236}">
                      <a16:creationId xmlns:a16="http://schemas.microsoft.com/office/drawing/2014/main" id="{202FBFEF-B82B-B041-A2E0-424D7AD8CA38}"/>
                    </a:ext>
                  </a:extLst>
                </p:cNvPr>
                <p:cNvSpPr/>
                <p:nvPr/>
              </p:nvSpPr>
              <p:spPr>
                <a:xfrm>
                  <a:off x="708758" y="1298220"/>
                  <a:ext cx="2411927" cy="59504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3366"/>
                      </a:solidFill>
                    </a:rPr>
                    <a:t>Wednesday</a:t>
                  </a:r>
                </a:p>
                <a:p>
                  <a:pPr algn="ctr"/>
                  <a:r>
                    <a:rPr lang="en-GB" dirty="0">
                      <a:solidFill>
                        <a:srgbClr val="003366"/>
                      </a:solidFill>
                    </a:rPr>
                    <a:t>5 Oct</a:t>
                  </a:r>
                </a:p>
              </p:txBody>
            </p:sp>
            <p:sp>
              <p:nvSpPr>
                <p:cNvPr id="508" name="Oval 507">
                  <a:extLst>
                    <a:ext uri="{FF2B5EF4-FFF2-40B4-BE49-F238E27FC236}">
                      <a16:creationId xmlns:a16="http://schemas.microsoft.com/office/drawing/2014/main" id="{FB26693B-93A7-E940-85B8-97CEE4B94C65}"/>
                    </a:ext>
                  </a:extLst>
                </p:cNvPr>
                <p:cNvSpPr/>
                <p:nvPr/>
              </p:nvSpPr>
              <p:spPr>
                <a:xfrm>
                  <a:off x="1006008" y="1493626"/>
                  <a:ext cx="237561" cy="237561"/>
                </a:xfrm>
                <a:prstGeom prst="ellipse">
                  <a:avLst/>
                </a:prstGeom>
                <a:solidFill>
                  <a:srgbClr val="009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 name="Delay 508">
                  <a:extLst>
                    <a:ext uri="{FF2B5EF4-FFF2-40B4-BE49-F238E27FC236}">
                      <a16:creationId xmlns:a16="http://schemas.microsoft.com/office/drawing/2014/main" id="{5CB9369A-CC31-3847-9C22-61FB4438E936}"/>
                    </a:ext>
                  </a:extLst>
                </p:cNvPr>
                <p:cNvSpPr/>
                <p:nvPr/>
              </p:nvSpPr>
              <p:spPr>
                <a:xfrm>
                  <a:off x="2584658" y="1363012"/>
                  <a:ext cx="415346" cy="465882"/>
                </a:xfrm>
                <a:prstGeom prst="flowChartDelay">
                  <a:avLst/>
                </a:prstGeom>
                <a:solidFill>
                  <a:srgbClr val="009DD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 name="Oval 509">
                  <a:extLst>
                    <a:ext uri="{FF2B5EF4-FFF2-40B4-BE49-F238E27FC236}">
                      <a16:creationId xmlns:a16="http://schemas.microsoft.com/office/drawing/2014/main" id="{F881EA0F-3B6E-4846-8EFD-840238C8BAC8}"/>
                    </a:ext>
                  </a:extLst>
                </p:cNvPr>
                <p:cNvSpPr/>
                <p:nvPr/>
              </p:nvSpPr>
              <p:spPr>
                <a:xfrm>
                  <a:off x="627388" y="1360159"/>
                  <a:ext cx="513483" cy="51348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 name="Doughnut 510">
                  <a:extLst>
                    <a:ext uri="{FF2B5EF4-FFF2-40B4-BE49-F238E27FC236}">
                      <a16:creationId xmlns:a16="http://schemas.microsoft.com/office/drawing/2014/main" id="{76AEAA32-3DD8-4A46-916D-F8CF46083639}"/>
                    </a:ext>
                  </a:extLst>
                </p:cNvPr>
                <p:cNvSpPr/>
                <p:nvPr/>
              </p:nvSpPr>
              <p:spPr>
                <a:xfrm>
                  <a:off x="681971" y="1414742"/>
                  <a:ext cx="404317" cy="404317"/>
                </a:xfrm>
                <a:prstGeom prst="donut">
                  <a:avLst>
                    <a:gd name="adj" fmla="val 14843"/>
                  </a:avLst>
                </a:prstGeom>
                <a:solidFill>
                  <a:srgbClr val="009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13" name="Rounded Rectangle 512">
                  <a:extLst>
                    <a:ext uri="{FF2B5EF4-FFF2-40B4-BE49-F238E27FC236}">
                      <a16:creationId xmlns:a16="http://schemas.microsoft.com/office/drawing/2014/main" id="{8E918905-9E8A-BF4C-990D-CC516A48EB7D}"/>
                    </a:ext>
                  </a:extLst>
                </p:cNvPr>
                <p:cNvSpPr/>
                <p:nvPr/>
              </p:nvSpPr>
              <p:spPr>
                <a:xfrm>
                  <a:off x="434895" y="1595722"/>
                  <a:ext cx="269184" cy="62488"/>
                </a:xfrm>
                <a:prstGeom prst="roundRect">
                  <a:avLst/>
                </a:prstGeom>
                <a:solidFill>
                  <a:srgbClr val="009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4" name="Oval 433">
                <a:extLst>
                  <a:ext uri="{FF2B5EF4-FFF2-40B4-BE49-F238E27FC236}">
                    <a16:creationId xmlns:a16="http://schemas.microsoft.com/office/drawing/2014/main" id="{8AA714CF-0957-4947-A47F-620532F2A9F9}"/>
                  </a:ext>
                </a:extLst>
              </p:cNvPr>
              <p:cNvSpPr/>
              <p:nvPr/>
            </p:nvSpPr>
            <p:spPr>
              <a:xfrm>
                <a:off x="457737" y="1346108"/>
                <a:ext cx="2437109" cy="365269"/>
              </a:xfrm>
              <a:prstGeom prst="ellipse">
                <a:avLst/>
              </a:prstGeom>
              <a:gradFill flip="none" rotWithShape="1">
                <a:gsLst>
                  <a:gs pos="0">
                    <a:schemeClr val="tx1"/>
                  </a:gs>
                  <a:gs pos="59000">
                    <a:srgbClr val="F2F2F2">
                      <a:alpha val="0"/>
                    </a:srgbClr>
                  </a:gs>
                </a:gsLst>
                <a:lin ang="16200000" scaled="1"/>
                <a:tileRect/>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Oval 434">
                <a:extLst>
                  <a:ext uri="{FF2B5EF4-FFF2-40B4-BE49-F238E27FC236}">
                    <a16:creationId xmlns:a16="http://schemas.microsoft.com/office/drawing/2014/main" id="{2696CEFA-CCA3-6C43-A21E-3E0CA30163F6}"/>
                  </a:ext>
                </a:extLst>
              </p:cNvPr>
              <p:cNvSpPr/>
              <p:nvPr/>
            </p:nvSpPr>
            <p:spPr>
              <a:xfrm>
                <a:off x="486025" y="3922290"/>
                <a:ext cx="2245829" cy="365269"/>
              </a:xfrm>
              <a:prstGeom prst="ellipse">
                <a:avLst/>
              </a:prstGeom>
              <a:gradFill flip="none" rotWithShape="1">
                <a:gsLst>
                  <a:gs pos="0">
                    <a:schemeClr val="tx1"/>
                  </a:gs>
                  <a:gs pos="59000">
                    <a:srgbClr val="F2F2F2">
                      <a:alpha val="0"/>
                    </a:srgbClr>
                  </a:gs>
                </a:gsLst>
                <a:lin ang="16200000" scaled="1"/>
                <a:tileRect/>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Oval 435">
                <a:extLst>
                  <a:ext uri="{FF2B5EF4-FFF2-40B4-BE49-F238E27FC236}">
                    <a16:creationId xmlns:a16="http://schemas.microsoft.com/office/drawing/2014/main" id="{459E6EA2-42D1-DC45-A0CB-CE1C303549FA}"/>
                  </a:ext>
                </a:extLst>
              </p:cNvPr>
              <p:cNvSpPr/>
              <p:nvPr/>
            </p:nvSpPr>
            <p:spPr>
              <a:xfrm>
                <a:off x="507895" y="4525287"/>
                <a:ext cx="2245829" cy="365269"/>
              </a:xfrm>
              <a:prstGeom prst="ellipse">
                <a:avLst/>
              </a:prstGeom>
              <a:gradFill flip="none" rotWithShape="1">
                <a:gsLst>
                  <a:gs pos="0">
                    <a:schemeClr val="tx1"/>
                  </a:gs>
                  <a:gs pos="59000">
                    <a:srgbClr val="F2F2F2">
                      <a:alpha val="0"/>
                    </a:srgbClr>
                  </a:gs>
                </a:gsLst>
                <a:lin ang="16200000" scaled="1"/>
                <a:tileRect/>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Oval 436">
                <a:extLst>
                  <a:ext uri="{FF2B5EF4-FFF2-40B4-BE49-F238E27FC236}">
                    <a16:creationId xmlns:a16="http://schemas.microsoft.com/office/drawing/2014/main" id="{4F7C70D7-81FB-594E-BF1D-7D9D2DF1D9AE}"/>
                  </a:ext>
                </a:extLst>
              </p:cNvPr>
              <p:cNvSpPr/>
              <p:nvPr/>
            </p:nvSpPr>
            <p:spPr>
              <a:xfrm>
                <a:off x="460129" y="5144947"/>
                <a:ext cx="2245829" cy="365269"/>
              </a:xfrm>
              <a:prstGeom prst="ellipse">
                <a:avLst/>
              </a:prstGeom>
              <a:gradFill flip="none" rotWithShape="1">
                <a:gsLst>
                  <a:gs pos="0">
                    <a:schemeClr val="tx1"/>
                  </a:gs>
                  <a:gs pos="59000">
                    <a:srgbClr val="F2F2F2">
                      <a:alpha val="0"/>
                    </a:srgbClr>
                  </a:gs>
                </a:gsLst>
                <a:lin ang="16200000" scaled="1"/>
                <a:tileRect/>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Oval 437">
                <a:extLst>
                  <a:ext uri="{FF2B5EF4-FFF2-40B4-BE49-F238E27FC236}">
                    <a16:creationId xmlns:a16="http://schemas.microsoft.com/office/drawing/2014/main" id="{B791CDC8-86C1-3C4B-9557-BCAE95C7E984}"/>
                  </a:ext>
                </a:extLst>
              </p:cNvPr>
              <p:cNvSpPr/>
              <p:nvPr/>
            </p:nvSpPr>
            <p:spPr>
              <a:xfrm>
                <a:off x="523798" y="5748705"/>
                <a:ext cx="2245829" cy="365269"/>
              </a:xfrm>
              <a:prstGeom prst="ellipse">
                <a:avLst/>
              </a:prstGeom>
              <a:gradFill flip="none" rotWithShape="1">
                <a:gsLst>
                  <a:gs pos="0">
                    <a:schemeClr val="tx1"/>
                  </a:gs>
                  <a:gs pos="59000">
                    <a:srgbClr val="F2F2F2">
                      <a:alpha val="0"/>
                    </a:srgbClr>
                  </a:gs>
                </a:gsLst>
                <a:lin ang="16200000" scaled="1"/>
                <a:tileRect/>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 name="Oval 438">
                <a:extLst>
                  <a:ext uri="{FF2B5EF4-FFF2-40B4-BE49-F238E27FC236}">
                    <a16:creationId xmlns:a16="http://schemas.microsoft.com/office/drawing/2014/main" id="{7CD61668-0870-1B48-9952-CE30CB99E66A}"/>
                  </a:ext>
                </a:extLst>
              </p:cNvPr>
              <p:cNvSpPr/>
              <p:nvPr/>
            </p:nvSpPr>
            <p:spPr>
              <a:xfrm>
                <a:off x="462273" y="2094055"/>
                <a:ext cx="2245829" cy="365269"/>
              </a:xfrm>
              <a:prstGeom prst="ellipse">
                <a:avLst/>
              </a:prstGeom>
              <a:gradFill flip="none" rotWithShape="1">
                <a:gsLst>
                  <a:gs pos="0">
                    <a:schemeClr val="tx1"/>
                  </a:gs>
                  <a:gs pos="59000">
                    <a:srgbClr val="F2F2F2">
                      <a:alpha val="0"/>
                    </a:srgbClr>
                  </a:gs>
                </a:gsLst>
                <a:lin ang="16200000" scaled="1"/>
                <a:tileRect/>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 name="Oval 439">
                <a:extLst>
                  <a:ext uri="{FF2B5EF4-FFF2-40B4-BE49-F238E27FC236}">
                    <a16:creationId xmlns:a16="http://schemas.microsoft.com/office/drawing/2014/main" id="{91E73F9A-3051-E24D-BE94-0650A2B75F93}"/>
                  </a:ext>
                </a:extLst>
              </p:cNvPr>
              <p:cNvSpPr/>
              <p:nvPr/>
            </p:nvSpPr>
            <p:spPr>
              <a:xfrm>
                <a:off x="414507" y="2713715"/>
                <a:ext cx="2245829" cy="365269"/>
              </a:xfrm>
              <a:prstGeom prst="ellipse">
                <a:avLst/>
              </a:prstGeom>
              <a:gradFill flip="none" rotWithShape="1">
                <a:gsLst>
                  <a:gs pos="0">
                    <a:schemeClr val="tx1"/>
                  </a:gs>
                  <a:gs pos="59000">
                    <a:srgbClr val="F2F2F2">
                      <a:alpha val="0"/>
                    </a:srgbClr>
                  </a:gs>
                </a:gsLst>
                <a:lin ang="16200000" scaled="1"/>
                <a:tileRect/>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 name="Oval 440">
                <a:extLst>
                  <a:ext uri="{FF2B5EF4-FFF2-40B4-BE49-F238E27FC236}">
                    <a16:creationId xmlns:a16="http://schemas.microsoft.com/office/drawing/2014/main" id="{E8D478D1-62BF-7E4D-9DF0-504C384A7DBF}"/>
                  </a:ext>
                </a:extLst>
              </p:cNvPr>
              <p:cNvSpPr/>
              <p:nvPr/>
            </p:nvSpPr>
            <p:spPr>
              <a:xfrm>
                <a:off x="478176" y="3317473"/>
                <a:ext cx="2245829" cy="365269"/>
              </a:xfrm>
              <a:prstGeom prst="ellipse">
                <a:avLst/>
              </a:prstGeom>
              <a:gradFill flip="none" rotWithShape="1">
                <a:gsLst>
                  <a:gs pos="0">
                    <a:schemeClr val="tx1"/>
                  </a:gs>
                  <a:gs pos="59000">
                    <a:srgbClr val="F2F2F2">
                      <a:alpha val="0"/>
                    </a:srgbClr>
                  </a:gs>
                </a:gsLst>
                <a:lin ang="16200000" scaled="1"/>
                <a:tileRect/>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 name="Rounded Rectangle 441">
                <a:extLst>
                  <a:ext uri="{FF2B5EF4-FFF2-40B4-BE49-F238E27FC236}">
                    <a16:creationId xmlns:a16="http://schemas.microsoft.com/office/drawing/2014/main" id="{DD54BE1D-D4DD-934D-BECB-DD446F213B30}"/>
                  </a:ext>
                </a:extLst>
              </p:cNvPr>
              <p:cNvSpPr/>
              <p:nvPr/>
            </p:nvSpPr>
            <p:spPr>
              <a:xfrm>
                <a:off x="216289" y="1029318"/>
                <a:ext cx="118002" cy="5749630"/>
              </a:xfrm>
              <a:prstGeom prst="roundRect">
                <a:avLst/>
              </a:prstGeom>
              <a:solidFill>
                <a:srgbClr val="009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 name="Rounded Rectangle 442">
                <a:extLst>
                  <a:ext uri="{FF2B5EF4-FFF2-40B4-BE49-F238E27FC236}">
                    <a16:creationId xmlns:a16="http://schemas.microsoft.com/office/drawing/2014/main" id="{8482845A-5D66-E040-85A5-68BA1383F66C}"/>
                  </a:ext>
                </a:extLst>
              </p:cNvPr>
              <p:cNvSpPr/>
              <p:nvPr/>
            </p:nvSpPr>
            <p:spPr>
              <a:xfrm>
                <a:off x="2447627" y="1910034"/>
                <a:ext cx="647977" cy="324419"/>
              </a:xfrm>
              <a:prstGeom prst="roundRect">
                <a:avLst>
                  <a:gd name="adj" fmla="val 50000"/>
                </a:avLst>
              </a:prstGeom>
              <a:solidFill>
                <a:srgbClr val="99BE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9BE00"/>
                  </a:solidFill>
                </a:endParaRPr>
              </a:p>
            </p:txBody>
          </p:sp>
          <p:sp>
            <p:nvSpPr>
              <p:cNvPr id="444" name="Rounded Rectangle 443">
                <a:extLst>
                  <a:ext uri="{FF2B5EF4-FFF2-40B4-BE49-F238E27FC236}">
                    <a16:creationId xmlns:a16="http://schemas.microsoft.com/office/drawing/2014/main" id="{AED8B0F8-557E-7A49-883E-39DE461619DD}"/>
                  </a:ext>
                </a:extLst>
              </p:cNvPr>
              <p:cNvSpPr/>
              <p:nvPr/>
            </p:nvSpPr>
            <p:spPr>
              <a:xfrm>
                <a:off x="636427" y="1828856"/>
                <a:ext cx="2245829" cy="48333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003366"/>
                    </a:solidFill>
                  </a:rPr>
                  <a:t>          09:00-10:30</a:t>
                </a:r>
              </a:p>
              <a:p>
                <a:r>
                  <a:rPr lang="en-GB" sz="1400" dirty="0">
                    <a:solidFill>
                      <a:srgbClr val="003366"/>
                    </a:solidFill>
                  </a:rPr>
                  <a:t>   </a:t>
                </a:r>
                <a:r>
                  <a:rPr lang="en-GB" sz="1300" dirty="0">
                    <a:solidFill>
                      <a:srgbClr val="003366"/>
                    </a:solidFill>
                  </a:rPr>
                  <a:t>Welcome &amp; Plenary</a:t>
                </a:r>
              </a:p>
            </p:txBody>
          </p:sp>
          <p:sp>
            <p:nvSpPr>
              <p:cNvPr id="445" name="Delay 444">
                <a:extLst>
                  <a:ext uri="{FF2B5EF4-FFF2-40B4-BE49-F238E27FC236}">
                    <a16:creationId xmlns:a16="http://schemas.microsoft.com/office/drawing/2014/main" id="{86E9F7FE-E26D-E543-AD5A-D9F34422C7B8}"/>
                  </a:ext>
                </a:extLst>
              </p:cNvPr>
              <p:cNvSpPr/>
              <p:nvPr/>
            </p:nvSpPr>
            <p:spPr>
              <a:xfrm>
                <a:off x="2396802" y="1892674"/>
                <a:ext cx="386742" cy="367663"/>
              </a:xfrm>
              <a:prstGeom prst="flowChartDelay">
                <a:avLst/>
              </a:prstGeom>
              <a:solidFill>
                <a:srgbClr val="99BE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99BE00"/>
                  </a:solidFill>
                </a:endParaRPr>
              </a:p>
            </p:txBody>
          </p:sp>
          <p:sp>
            <p:nvSpPr>
              <p:cNvPr id="446" name="Oval 445">
                <a:extLst>
                  <a:ext uri="{FF2B5EF4-FFF2-40B4-BE49-F238E27FC236}">
                    <a16:creationId xmlns:a16="http://schemas.microsoft.com/office/drawing/2014/main" id="{5A1B92C7-F514-8044-8D5D-DCFD7231CB67}"/>
                  </a:ext>
                </a:extLst>
              </p:cNvPr>
              <p:cNvSpPr>
                <a:spLocks noChangeAspect="1"/>
              </p:cNvSpPr>
              <p:nvPr/>
            </p:nvSpPr>
            <p:spPr>
              <a:xfrm>
                <a:off x="782554" y="1949986"/>
                <a:ext cx="162162" cy="162162"/>
              </a:xfrm>
              <a:prstGeom prst="ellipse">
                <a:avLst/>
              </a:prstGeom>
              <a:solidFill>
                <a:srgbClr val="99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 name="Oval 446">
                <a:extLst>
                  <a:ext uri="{FF2B5EF4-FFF2-40B4-BE49-F238E27FC236}">
                    <a16:creationId xmlns:a16="http://schemas.microsoft.com/office/drawing/2014/main" id="{4436BA9D-3055-A645-AF6E-13864C548292}"/>
                  </a:ext>
                </a:extLst>
              </p:cNvPr>
              <p:cNvSpPr>
                <a:spLocks noChangeAspect="1"/>
              </p:cNvSpPr>
              <p:nvPr/>
            </p:nvSpPr>
            <p:spPr>
              <a:xfrm>
                <a:off x="538814" y="1871273"/>
                <a:ext cx="350509" cy="35050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 name="Doughnut 447">
                <a:extLst>
                  <a:ext uri="{FF2B5EF4-FFF2-40B4-BE49-F238E27FC236}">
                    <a16:creationId xmlns:a16="http://schemas.microsoft.com/office/drawing/2014/main" id="{2C821897-2001-8043-8B1A-E6E1F271610A}"/>
                  </a:ext>
                </a:extLst>
              </p:cNvPr>
              <p:cNvSpPr>
                <a:spLocks noChangeAspect="1"/>
              </p:cNvSpPr>
              <p:nvPr/>
            </p:nvSpPr>
            <p:spPr>
              <a:xfrm>
                <a:off x="578247" y="1906358"/>
                <a:ext cx="275991" cy="275992"/>
              </a:xfrm>
              <a:prstGeom prst="donut">
                <a:avLst>
                  <a:gd name="adj" fmla="val 14843"/>
                </a:avLst>
              </a:prstGeom>
              <a:solidFill>
                <a:srgbClr val="99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49" name="Oval 448">
                <a:extLst>
                  <a:ext uri="{FF2B5EF4-FFF2-40B4-BE49-F238E27FC236}">
                    <a16:creationId xmlns:a16="http://schemas.microsoft.com/office/drawing/2014/main" id="{E1A9B913-F4E6-B649-8AB1-F40F67DC43CB}"/>
                  </a:ext>
                </a:extLst>
              </p:cNvPr>
              <p:cNvSpPr>
                <a:spLocks noChangeAspect="1"/>
              </p:cNvSpPr>
              <p:nvPr/>
            </p:nvSpPr>
            <p:spPr>
              <a:xfrm>
                <a:off x="186716" y="1963804"/>
                <a:ext cx="133580" cy="133580"/>
              </a:xfrm>
              <a:prstGeom prst="ellipse">
                <a:avLst/>
              </a:prstGeom>
              <a:solidFill>
                <a:srgbClr val="EDEDED"/>
              </a:solidFill>
              <a:ln w="76200">
                <a:solidFill>
                  <a:srgbClr val="99B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 name="Rounded Rectangle 449">
                <a:extLst>
                  <a:ext uri="{FF2B5EF4-FFF2-40B4-BE49-F238E27FC236}">
                    <a16:creationId xmlns:a16="http://schemas.microsoft.com/office/drawing/2014/main" id="{79C63CD6-169B-AE4A-AE5A-23B057B66029}"/>
                  </a:ext>
                </a:extLst>
              </p:cNvPr>
              <p:cNvSpPr>
                <a:spLocks noChangeAspect="1"/>
              </p:cNvSpPr>
              <p:nvPr/>
            </p:nvSpPr>
            <p:spPr>
              <a:xfrm>
                <a:off x="353080" y="2013926"/>
                <a:ext cx="224483" cy="45719"/>
              </a:xfrm>
              <a:prstGeom prst="roundRect">
                <a:avLst/>
              </a:prstGeom>
              <a:solidFill>
                <a:srgbClr val="99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1" name="Rounded Rectangle 450">
                <a:extLst>
                  <a:ext uri="{FF2B5EF4-FFF2-40B4-BE49-F238E27FC236}">
                    <a16:creationId xmlns:a16="http://schemas.microsoft.com/office/drawing/2014/main" id="{EACB4BCB-4564-E140-B36F-0C1E4F20B58D}"/>
                  </a:ext>
                </a:extLst>
              </p:cNvPr>
              <p:cNvSpPr/>
              <p:nvPr/>
            </p:nvSpPr>
            <p:spPr>
              <a:xfrm>
                <a:off x="2422284" y="5530315"/>
                <a:ext cx="647977" cy="433799"/>
              </a:xfrm>
              <a:prstGeom prst="roundRect">
                <a:avLst>
                  <a:gd name="adj" fmla="val 50000"/>
                </a:avLst>
              </a:prstGeom>
              <a:solidFill>
                <a:srgbClr val="00336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 name="Rounded Rectangle 451">
                <a:extLst>
                  <a:ext uri="{FF2B5EF4-FFF2-40B4-BE49-F238E27FC236}">
                    <a16:creationId xmlns:a16="http://schemas.microsoft.com/office/drawing/2014/main" id="{C34F2FF3-3EB6-304D-A4A1-CAB50F5D9685}"/>
                  </a:ext>
                </a:extLst>
              </p:cNvPr>
              <p:cNvSpPr/>
              <p:nvPr/>
            </p:nvSpPr>
            <p:spPr>
              <a:xfrm>
                <a:off x="624743" y="5451791"/>
                <a:ext cx="2245829" cy="55406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003366"/>
                    </a:solidFill>
                  </a:rPr>
                  <a:t>        15:00:19:30</a:t>
                </a:r>
              </a:p>
              <a:p>
                <a:r>
                  <a:rPr lang="en-GB" sz="1400" dirty="0">
                    <a:solidFill>
                      <a:srgbClr val="003366"/>
                    </a:solidFill>
                  </a:rPr>
                  <a:t>        </a:t>
                </a:r>
                <a:r>
                  <a:rPr lang="en-GB" sz="1300" dirty="0">
                    <a:solidFill>
                      <a:srgbClr val="003366"/>
                    </a:solidFill>
                  </a:rPr>
                  <a:t>ESS Site Visit</a:t>
                </a:r>
              </a:p>
            </p:txBody>
          </p:sp>
          <p:sp>
            <p:nvSpPr>
              <p:cNvPr id="453" name="Delay 452">
                <a:extLst>
                  <a:ext uri="{FF2B5EF4-FFF2-40B4-BE49-F238E27FC236}">
                    <a16:creationId xmlns:a16="http://schemas.microsoft.com/office/drawing/2014/main" id="{6AACC6BA-AB73-7249-850A-2280D68F51C1}"/>
                  </a:ext>
                </a:extLst>
              </p:cNvPr>
              <p:cNvSpPr/>
              <p:nvPr/>
            </p:nvSpPr>
            <p:spPr>
              <a:xfrm>
                <a:off x="2371459" y="5512121"/>
                <a:ext cx="386742" cy="433799"/>
              </a:xfrm>
              <a:prstGeom prst="flowChartDelay">
                <a:avLst/>
              </a:prstGeom>
              <a:solidFill>
                <a:srgbClr val="003366"/>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 name="Oval 453">
                <a:extLst>
                  <a:ext uri="{FF2B5EF4-FFF2-40B4-BE49-F238E27FC236}">
                    <a16:creationId xmlns:a16="http://schemas.microsoft.com/office/drawing/2014/main" id="{8EEB38D3-2F3A-974E-8EEC-5CDE3CFE4BC3}"/>
                  </a:ext>
                </a:extLst>
              </p:cNvPr>
              <p:cNvSpPr>
                <a:spLocks noChangeAspect="1"/>
              </p:cNvSpPr>
              <p:nvPr/>
            </p:nvSpPr>
            <p:spPr>
              <a:xfrm>
                <a:off x="798125" y="5644089"/>
                <a:ext cx="162162" cy="162162"/>
              </a:xfrm>
              <a:prstGeom prst="ellipse">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 name="Oval 454">
                <a:extLst>
                  <a:ext uri="{FF2B5EF4-FFF2-40B4-BE49-F238E27FC236}">
                    <a16:creationId xmlns:a16="http://schemas.microsoft.com/office/drawing/2014/main" id="{3E79A97D-81F7-E243-93B4-4C5E45B64758}"/>
                  </a:ext>
                </a:extLst>
              </p:cNvPr>
              <p:cNvSpPr>
                <a:spLocks noChangeAspect="1"/>
              </p:cNvSpPr>
              <p:nvPr/>
            </p:nvSpPr>
            <p:spPr>
              <a:xfrm>
                <a:off x="553456" y="5544479"/>
                <a:ext cx="350509" cy="35050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 name="Doughnut 455">
                <a:extLst>
                  <a:ext uri="{FF2B5EF4-FFF2-40B4-BE49-F238E27FC236}">
                    <a16:creationId xmlns:a16="http://schemas.microsoft.com/office/drawing/2014/main" id="{E4F76C5F-40F0-C942-9DCA-596ADCD36D4F}"/>
                  </a:ext>
                </a:extLst>
              </p:cNvPr>
              <p:cNvSpPr>
                <a:spLocks noChangeAspect="1"/>
              </p:cNvSpPr>
              <p:nvPr/>
            </p:nvSpPr>
            <p:spPr>
              <a:xfrm>
                <a:off x="590437" y="5577512"/>
                <a:ext cx="275991" cy="275992"/>
              </a:xfrm>
              <a:prstGeom prst="donut">
                <a:avLst>
                  <a:gd name="adj" fmla="val 14843"/>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57" name="Oval 456">
                <a:extLst>
                  <a:ext uri="{FF2B5EF4-FFF2-40B4-BE49-F238E27FC236}">
                    <a16:creationId xmlns:a16="http://schemas.microsoft.com/office/drawing/2014/main" id="{44DFA97D-88D4-1548-BA70-AE03DF3DEFB0}"/>
                  </a:ext>
                </a:extLst>
              </p:cNvPr>
              <p:cNvSpPr>
                <a:spLocks noChangeAspect="1"/>
              </p:cNvSpPr>
              <p:nvPr/>
            </p:nvSpPr>
            <p:spPr>
              <a:xfrm>
                <a:off x="199306" y="5632905"/>
                <a:ext cx="133580" cy="133580"/>
              </a:xfrm>
              <a:prstGeom prst="ellipse">
                <a:avLst/>
              </a:prstGeom>
              <a:solidFill>
                <a:srgbClr val="EDEDED"/>
              </a:solidFill>
              <a:ln w="7620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 name="Rounded Rectangle 457">
                <a:extLst>
                  <a:ext uri="{FF2B5EF4-FFF2-40B4-BE49-F238E27FC236}">
                    <a16:creationId xmlns:a16="http://schemas.microsoft.com/office/drawing/2014/main" id="{3378C6E4-5C1E-0640-A4BE-706F03AD3374}"/>
                  </a:ext>
                </a:extLst>
              </p:cNvPr>
              <p:cNvSpPr>
                <a:spLocks noChangeAspect="1"/>
              </p:cNvSpPr>
              <p:nvPr/>
            </p:nvSpPr>
            <p:spPr>
              <a:xfrm>
                <a:off x="366573" y="5687889"/>
                <a:ext cx="224483" cy="45719"/>
              </a:xfrm>
              <a:prstGeom prst="round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 name="Rounded Rectangle 458">
                <a:extLst>
                  <a:ext uri="{FF2B5EF4-FFF2-40B4-BE49-F238E27FC236}">
                    <a16:creationId xmlns:a16="http://schemas.microsoft.com/office/drawing/2014/main" id="{8BF954F5-E9EA-CE45-92F8-997250A68BC4}"/>
                  </a:ext>
                </a:extLst>
              </p:cNvPr>
              <p:cNvSpPr/>
              <p:nvPr/>
            </p:nvSpPr>
            <p:spPr>
              <a:xfrm>
                <a:off x="2460217" y="2513857"/>
                <a:ext cx="647977" cy="324419"/>
              </a:xfrm>
              <a:prstGeom prst="roundRect">
                <a:avLst>
                  <a:gd name="adj" fmla="val 50000"/>
                </a:avLst>
              </a:prstGeom>
              <a:solidFill>
                <a:srgbClr val="82148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 name="Rounded Rectangle 459">
                <a:extLst>
                  <a:ext uri="{FF2B5EF4-FFF2-40B4-BE49-F238E27FC236}">
                    <a16:creationId xmlns:a16="http://schemas.microsoft.com/office/drawing/2014/main" id="{5E2A4C5D-EDCA-864B-80FF-F4BED5C39612}"/>
                  </a:ext>
                </a:extLst>
              </p:cNvPr>
              <p:cNvSpPr/>
              <p:nvPr/>
            </p:nvSpPr>
            <p:spPr>
              <a:xfrm>
                <a:off x="649017" y="2432679"/>
                <a:ext cx="2245829" cy="48333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003366"/>
                    </a:solidFill>
                  </a:rPr>
                  <a:t>          10:30-11:00</a:t>
                </a:r>
              </a:p>
              <a:p>
                <a:r>
                  <a:rPr lang="en-GB" sz="1400" dirty="0">
                    <a:solidFill>
                      <a:srgbClr val="003366"/>
                    </a:solidFill>
                  </a:rPr>
                  <a:t>       </a:t>
                </a:r>
                <a:r>
                  <a:rPr lang="en-GB" sz="1300" dirty="0">
                    <a:solidFill>
                      <a:srgbClr val="003366"/>
                    </a:solidFill>
                  </a:rPr>
                  <a:t>Morning Coffee</a:t>
                </a:r>
              </a:p>
            </p:txBody>
          </p:sp>
          <p:sp>
            <p:nvSpPr>
              <p:cNvPr id="461" name="Delay 460">
                <a:extLst>
                  <a:ext uri="{FF2B5EF4-FFF2-40B4-BE49-F238E27FC236}">
                    <a16:creationId xmlns:a16="http://schemas.microsoft.com/office/drawing/2014/main" id="{E046167F-4FA8-5B42-BF92-AB9D3C4621A1}"/>
                  </a:ext>
                </a:extLst>
              </p:cNvPr>
              <p:cNvSpPr/>
              <p:nvPr/>
            </p:nvSpPr>
            <p:spPr>
              <a:xfrm>
                <a:off x="2409392" y="2496497"/>
                <a:ext cx="386742" cy="367663"/>
              </a:xfrm>
              <a:prstGeom prst="flowChartDelay">
                <a:avLst/>
              </a:prstGeom>
              <a:solidFill>
                <a:srgbClr val="82148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 name="Oval 461">
                <a:extLst>
                  <a:ext uri="{FF2B5EF4-FFF2-40B4-BE49-F238E27FC236}">
                    <a16:creationId xmlns:a16="http://schemas.microsoft.com/office/drawing/2014/main" id="{55B24AEE-2E75-2D4E-AD0F-D5B67F27B115}"/>
                  </a:ext>
                </a:extLst>
              </p:cNvPr>
              <p:cNvSpPr>
                <a:spLocks noChangeAspect="1"/>
              </p:cNvSpPr>
              <p:nvPr/>
            </p:nvSpPr>
            <p:spPr>
              <a:xfrm>
                <a:off x="795144" y="2553809"/>
                <a:ext cx="162162" cy="162162"/>
              </a:xfrm>
              <a:prstGeom prst="ellipse">
                <a:avLst/>
              </a:prstGeom>
              <a:solidFill>
                <a:srgbClr val="821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 name="Oval 462">
                <a:extLst>
                  <a:ext uri="{FF2B5EF4-FFF2-40B4-BE49-F238E27FC236}">
                    <a16:creationId xmlns:a16="http://schemas.microsoft.com/office/drawing/2014/main" id="{24C0EB38-1044-4649-B3D9-DF4AE82AFAA0}"/>
                  </a:ext>
                </a:extLst>
              </p:cNvPr>
              <p:cNvSpPr>
                <a:spLocks noChangeAspect="1"/>
              </p:cNvSpPr>
              <p:nvPr/>
            </p:nvSpPr>
            <p:spPr>
              <a:xfrm>
                <a:off x="551404" y="2475096"/>
                <a:ext cx="350509" cy="35050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 name="Doughnut 463">
                <a:extLst>
                  <a:ext uri="{FF2B5EF4-FFF2-40B4-BE49-F238E27FC236}">
                    <a16:creationId xmlns:a16="http://schemas.microsoft.com/office/drawing/2014/main" id="{30414A78-D998-194B-B563-BAD9D25DD9F5}"/>
                  </a:ext>
                </a:extLst>
              </p:cNvPr>
              <p:cNvSpPr>
                <a:spLocks noChangeAspect="1"/>
              </p:cNvSpPr>
              <p:nvPr/>
            </p:nvSpPr>
            <p:spPr>
              <a:xfrm>
                <a:off x="590837" y="2510181"/>
                <a:ext cx="275991" cy="275992"/>
              </a:xfrm>
              <a:prstGeom prst="donut">
                <a:avLst>
                  <a:gd name="adj" fmla="val 14843"/>
                </a:avLst>
              </a:prstGeom>
              <a:solidFill>
                <a:srgbClr val="821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65" name="Oval 464">
                <a:extLst>
                  <a:ext uri="{FF2B5EF4-FFF2-40B4-BE49-F238E27FC236}">
                    <a16:creationId xmlns:a16="http://schemas.microsoft.com/office/drawing/2014/main" id="{3B1A5B8F-DAA4-B84B-AE29-8B57666215BA}"/>
                  </a:ext>
                </a:extLst>
              </p:cNvPr>
              <p:cNvSpPr>
                <a:spLocks noChangeAspect="1"/>
              </p:cNvSpPr>
              <p:nvPr/>
            </p:nvSpPr>
            <p:spPr>
              <a:xfrm>
                <a:off x="199306" y="2567627"/>
                <a:ext cx="133580" cy="133580"/>
              </a:xfrm>
              <a:prstGeom prst="ellipse">
                <a:avLst/>
              </a:prstGeom>
              <a:solidFill>
                <a:srgbClr val="EDEDED"/>
              </a:solidFill>
              <a:ln w="76200">
                <a:solidFill>
                  <a:srgbClr val="821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 name="Rounded Rectangle 465">
                <a:extLst>
                  <a:ext uri="{FF2B5EF4-FFF2-40B4-BE49-F238E27FC236}">
                    <a16:creationId xmlns:a16="http://schemas.microsoft.com/office/drawing/2014/main" id="{F3823DB8-7F39-C34A-B810-6A20B995FFB7}"/>
                  </a:ext>
                </a:extLst>
              </p:cNvPr>
              <p:cNvSpPr>
                <a:spLocks noChangeAspect="1"/>
              </p:cNvSpPr>
              <p:nvPr/>
            </p:nvSpPr>
            <p:spPr>
              <a:xfrm>
                <a:off x="365670" y="2617749"/>
                <a:ext cx="224483" cy="45719"/>
              </a:xfrm>
              <a:prstGeom prst="roundRect">
                <a:avLst/>
              </a:prstGeom>
              <a:solidFill>
                <a:srgbClr val="821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 name="Rounded Rectangle 466">
                <a:extLst>
                  <a:ext uri="{FF2B5EF4-FFF2-40B4-BE49-F238E27FC236}">
                    <a16:creationId xmlns:a16="http://schemas.microsoft.com/office/drawing/2014/main" id="{BFC5B9AD-301D-2B49-9979-F8B9B26BF985}"/>
                  </a:ext>
                </a:extLst>
              </p:cNvPr>
              <p:cNvSpPr/>
              <p:nvPr/>
            </p:nvSpPr>
            <p:spPr>
              <a:xfrm>
                <a:off x="2440845" y="3117680"/>
                <a:ext cx="647977" cy="324419"/>
              </a:xfrm>
              <a:prstGeom prst="roundRect">
                <a:avLst>
                  <a:gd name="adj" fmla="val 50000"/>
                </a:avLst>
              </a:prstGeom>
              <a:solidFill>
                <a:srgbClr val="FF7D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 name="Rounded Rectangle 467">
                <a:extLst>
                  <a:ext uri="{FF2B5EF4-FFF2-40B4-BE49-F238E27FC236}">
                    <a16:creationId xmlns:a16="http://schemas.microsoft.com/office/drawing/2014/main" id="{18630088-4873-A442-B5A6-6FC56200447D}"/>
                  </a:ext>
                </a:extLst>
              </p:cNvPr>
              <p:cNvSpPr/>
              <p:nvPr/>
            </p:nvSpPr>
            <p:spPr>
              <a:xfrm>
                <a:off x="629645" y="3036502"/>
                <a:ext cx="2245829" cy="48333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003366"/>
                    </a:solidFill>
                  </a:rPr>
                  <a:t>         11:00-12:30</a:t>
                </a:r>
              </a:p>
              <a:p>
                <a:r>
                  <a:rPr lang="en-GB" sz="1400" dirty="0">
                    <a:solidFill>
                      <a:srgbClr val="003366"/>
                    </a:solidFill>
                  </a:rPr>
                  <a:t>          </a:t>
                </a:r>
                <a:r>
                  <a:rPr lang="en-GB" sz="1300" dirty="0">
                    <a:solidFill>
                      <a:srgbClr val="003366"/>
                    </a:solidFill>
                  </a:rPr>
                  <a:t>Hot Topic 1</a:t>
                </a:r>
              </a:p>
            </p:txBody>
          </p:sp>
          <p:sp>
            <p:nvSpPr>
              <p:cNvPr id="469" name="Delay 468">
                <a:extLst>
                  <a:ext uri="{FF2B5EF4-FFF2-40B4-BE49-F238E27FC236}">
                    <a16:creationId xmlns:a16="http://schemas.microsoft.com/office/drawing/2014/main" id="{C65914A7-481E-EF4F-8C51-C993C5C1FA80}"/>
                  </a:ext>
                </a:extLst>
              </p:cNvPr>
              <p:cNvSpPr/>
              <p:nvPr/>
            </p:nvSpPr>
            <p:spPr>
              <a:xfrm>
                <a:off x="2390020" y="3100320"/>
                <a:ext cx="386742" cy="367663"/>
              </a:xfrm>
              <a:prstGeom prst="flowChartDelay">
                <a:avLst/>
              </a:prstGeom>
              <a:solidFill>
                <a:srgbClr val="FF7D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 name="Oval 469">
                <a:extLst>
                  <a:ext uri="{FF2B5EF4-FFF2-40B4-BE49-F238E27FC236}">
                    <a16:creationId xmlns:a16="http://schemas.microsoft.com/office/drawing/2014/main" id="{53CAA513-882F-2847-96BB-5AFB78BE116C}"/>
                  </a:ext>
                </a:extLst>
              </p:cNvPr>
              <p:cNvSpPr>
                <a:spLocks noChangeAspect="1"/>
              </p:cNvSpPr>
              <p:nvPr/>
            </p:nvSpPr>
            <p:spPr>
              <a:xfrm>
                <a:off x="775772" y="3157632"/>
                <a:ext cx="162162" cy="162162"/>
              </a:xfrm>
              <a:prstGeom prst="ellipse">
                <a:avLst/>
              </a:prstGeom>
              <a:solidFill>
                <a:srgbClr val="FF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 name="Oval 470">
                <a:extLst>
                  <a:ext uri="{FF2B5EF4-FFF2-40B4-BE49-F238E27FC236}">
                    <a16:creationId xmlns:a16="http://schemas.microsoft.com/office/drawing/2014/main" id="{61B5D6AA-9955-914E-A046-EC3EE2126B37}"/>
                  </a:ext>
                </a:extLst>
              </p:cNvPr>
              <p:cNvSpPr>
                <a:spLocks noChangeAspect="1"/>
              </p:cNvSpPr>
              <p:nvPr/>
            </p:nvSpPr>
            <p:spPr>
              <a:xfrm>
                <a:off x="532032" y="3078919"/>
                <a:ext cx="350509" cy="35050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 name="Doughnut 471">
                <a:extLst>
                  <a:ext uri="{FF2B5EF4-FFF2-40B4-BE49-F238E27FC236}">
                    <a16:creationId xmlns:a16="http://schemas.microsoft.com/office/drawing/2014/main" id="{C7D82075-8BB6-DD4F-B8BD-47BB404A9641}"/>
                  </a:ext>
                </a:extLst>
              </p:cNvPr>
              <p:cNvSpPr>
                <a:spLocks noChangeAspect="1"/>
              </p:cNvSpPr>
              <p:nvPr/>
            </p:nvSpPr>
            <p:spPr>
              <a:xfrm>
                <a:off x="571465" y="3114004"/>
                <a:ext cx="275991" cy="275992"/>
              </a:xfrm>
              <a:prstGeom prst="donut">
                <a:avLst>
                  <a:gd name="adj" fmla="val 14843"/>
                </a:avLst>
              </a:prstGeom>
              <a:solidFill>
                <a:srgbClr val="FF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73" name="Oval 472">
                <a:extLst>
                  <a:ext uri="{FF2B5EF4-FFF2-40B4-BE49-F238E27FC236}">
                    <a16:creationId xmlns:a16="http://schemas.microsoft.com/office/drawing/2014/main" id="{41D2139A-8856-9141-9D44-B6EC2E234F4C}"/>
                  </a:ext>
                </a:extLst>
              </p:cNvPr>
              <p:cNvSpPr>
                <a:spLocks noChangeAspect="1"/>
              </p:cNvSpPr>
              <p:nvPr/>
            </p:nvSpPr>
            <p:spPr>
              <a:xfrm>
                <a:off x="179934" y="3171450"/>
                <a:ext cx="133580" cy="133580"/>
              </a:xfrm>
              <a:prstGeom prst="ellipse">
                <a:avLst/>
              </a:prstGeom>
              <a:solidFill>
                <a:srgbClr val="EDEDED"/>
              </a:solidFill>
              <a:ln w="76200">
                <a:solidFill>
                  <a:srgbClr val="FF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 name="Rounded Rectangle 473">
                <a:extLst>
                  <a:ext uri="{FF2B5EF4-FFF2-40B4-BE49-F238E27FC236}">
                    <a16:creationId xmlns:a16="http://schemas.microsoft.com/office/drawing/2014/main" id="{B56A88BA-38CC-E04A-A563-6536FD278841}"/>
                  </a:ext>
                </a:extLst>
              </p:cNvPr>
              <p:cNvSpPr>
                <a:spLocks noChangeAspect="1"/>
              </p:cNvSpPr>
              <p:nvPr/>
            </p:nvSpPr>
            <p:spPr>
              <a:xfrm>
                <a:off x="346298" y="3221572"/>
                <a:ext cx="224483" cy="45719"/>
              </a:xfrm>
              <a:prstGeom prst="roundRect">
                <a:avLst/>
              </a:prstGeom>
              <a:solidFill>
                <a:srgbClr val="FF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 name="Rounded Rectangle 474">
                <a:extLst>
                  <a:ext uri="{FF2B5EF4-FFF2-40B4-BE49-F238E27FC236}">
                    <a16:creationId xmlns:a16="http://schemas.microsoft.com/office/drawing/2014/main" id="{52715389-F2F9-964B-8545-A5B810CDCC57}"/>
                  </a:ext>
                </a:extLst>
              </p:cNvPr>
              <p:cNvSpPr/>
              <p:nvPr/>
            </p:nvSpPr>
            <p:spPr>
              <a:xfrm>
                <a:off x="2462570" y="3721503"/>
                <a:ext cx="647977" cy="324419"/>
              </a:xfrm>
              <a:prstGeom prst="roundRect">
                <a:avLst>
                  <a:gd name="adj" fmla="val 50000"/>
                </a:avLst>
              </a:prstGeom>
              <a:solidFill>
                <a:srgbClr val="82148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 name="Rounded Rectangle 475">
                <a:extLst>
                  <a:ext uri="{FF2B5EF4-FFF2-40B4-BE49-F238E27FC236}">
                    <a16:creationId xmlns:a16="http://schemas.microsoft.com/office/drawing/2014/main" id="{D7917C9B-94BB-BE49-9266-E45FA079A98D}"/>
                  </a:ext>
                </a:extLst>
              </p:cNvPr>
              <p:cNvSpPr/>
              <p:nvPr/>
            </p:nvSpPr>
            <p:spPr>
              <a:xfrm>
                <a:off x="651370" y="3640325"/>
                <a:ext cx="2245829" cy="48333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003366"/>
                    </a:solidFill>
                  </a:rPr>
                  <a:t>         12:30-13:30</a:t>
                </a:r>
              </a:p>
              <a:p>
                <a:r>
                  <a:rPr lang="en-GB" sz="1400" dirty="0">
                    <a:solidFill>
                      <a:srgbClr val="003366"/>
                    </a:solidFill>
                  </a:rPr>
                  <a:t>             </a:t>
                </a:r>
                <a:r>
                  <a:rPr lang="en-GB" sz="1300" dirty="0">
                    <a:solidFill>
                      <a:srgbClr val="003366"/>
                    </a:solidFill>
                  </a:rPr>
                  <a:t>Lunch</a:t>
                </a:r>
              </a:p>
            </p:txBody>
          </p:sp>
          <p:sp>
            <p:nvSpPr>
              <p:cNvPr id="477" name="Delay 476">
                <a:extLst>
                  <a:ext uri="{FF2B5EF4-FFF2-40B4-BE49-F238E27FC236}">
                    <a16:creationId xmlns:a16="http://schemas.microsoft.com/office/drawing/2014/main" id="{74787630-D7BF-804C-AD69-22170C35FF42}"/>
                  </a:ext>
                </a:extLst>
              </p:cNvPr>
              <p:cNvSpPr/>
              <p:nvPr/>
            </p:nvSpPr>
            <p:spPr>
              <a:xfrm>
                <a:off x="2411745" y="3704143"/>
                <a:ext cx="386742" cy="367663"/>
              </a:xfrm>
              <a:prstGeom prst="flowChartDelay">
                <a:avLst/>
              </a:prstGeom>
              <a:solidFill>
                <a:srgbClr val="82148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 name="Oval 477">
                <a:extLst>
                  <a:ext uri="{FF2B5EF4-FFF2-40B4-BE49-F238E27FC236}">
                    <a16:creationId xmlns:a16="http://schemas.microsoft.com/office/drawing/2014/main" id="{2E4A1FDE-C026-BA41-8635-EADC78B2A1D9}"/>
                  </a:ext>
                </a:extLst>
              </p:cNvPr>
              <p:cNvSpPr>
                <a:spLocks noChangeAspect="1"/>
              </p:cNvSpPr>
              <p:nvPr/>
            </p:nvSpPr>
            <p:spPr>
              <a:xfrm>
                <a:off x="797497" y="3761455"/>
                <a:ext cx="162162" cy="162162"/>
              </a:xfrm>
              <a:prstGeom prst="ellipse">
                <a:avLst/>
              </a:prstGeom>
              <a:solidFill>
                <a:srgbClr val="821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 name="Oval 478">
                <a:extLst>
                  <a:ext uri="{FF2B5EF4-FFF2-40B4-BE49-F238E27FC236}">
                    <a16:creationId xmlns:a16="http://schemas.microsoft.com/office/drawing/2014/main" id="{8C0DD520-7EE5-684C-8080-B19083EF1371}"/>
                  </a:ext>
                </a:extLst>
              </p:cNvPr>
              <p:cNvSpPr>
                <a:spLocks noChangeAspect="1"/>
              </p:cNvSpPr>
              <p:nvPr/>
            </p:nvSpPr>
            <p:spPr>
              <a:xfrm>
                <a:off x="553757" y="3682742"/>
                <a:ext cx="350509" cy="35050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 name="Doughnut 479">
                <a:extLst>
                  <a:ext uri="{FF2B5EF4-FFF2-40B4-BE49-F238E27FC236}">
                    <a16:creationId xmlns:a16="http://schemas.microsoft.com/office/drawing/2014/main" id="{F2DF12A9-C3E1-4F45-B4BF-C06AF31449F1}"/>
                  </a:ext>
                </a:extLst>
              </p:cNvPr>
              <p:cNvSpPr>
                <a:spLocks noChangeAspect="1"/>
              </p:cNvSpPr>
              <p:nvPr/>
            </p:nvSpPr>
            <p:spPr>
              <a:xfrm>
                <a:off x="593190" y="3717827"/>
                <a:ext cx="275991" cy="275992"/>
              </a:xfrm>
              <a:prstGeom prst="donut">
                <a:avLst>
                  <a:gd name="adj" fmla="val 14843"/>
                </a:avLst>
              </a:prstGeom>
              <a:solidFill>
                <a:srgbClr val="821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1" name="Oval 480">
                <a:extLst>
                  <a:ext uri="{FF2B5EF4-FFF2-40B4-BE49-F238E27FC236}">
                    <a16:creationId xmlns:a16="http://schemas.microsoft.com/office/drawing/2014/main" id="{7D36668C-1C1D-F74B-AC1D-1D03DC356C69}"/>
                  </a:ext>
                </a:extLst>
              </p:cNvPr>
              <p:cNvSpPr>
                <a:spLocks noChangeAspect="1"/>
              </p:cNvSpPr>
              <p:nvPr/>
            </p:nvSpPr>
            <p:spPr>
              <a:xfrm>
                <a:off x="201659" y="3775273"/>
                <a:ext cx="133580" cy="133580"/>
              </a:xfrm>
              <a:prstGeom prst="ellipse">
                <a:avLst/>
              </a:prstGeom>
              <a:solidFill>
                <a:srgbClr val="EDEDED"/>
              </a:solidFill>
              <a:ln w="76200">
                <a:solidFill>
                  <a:srgbClr val="821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 name="Rounded Rectangle 481">
                <a:extLst>
                  <a:ext uri="{FF2B5EF4-FFF2-40B4-BE49-F238E27FC236}">
                    <a16:creationId xmlns:a16="http://schemas.microsoft.com/office/drawing/2014/main" id="{7C784F24-63E8-F045-947F-1C4EC949AC58}"/>
                  </a:ext>
                </a:extLst>
              </p:cNvPr>
              <p:cNvSpPr>
                <a:spLocks noChangeAspect="1"/>
              </p:cNvSpPr>
              <p:nvPr/>
            </p:nvSpPr>
            <p:spPr>
              <a:xfrm>
                <a:off x="368023" y="3825395"/>
                <a:ext cx="224483" cy="45719"/>
              </a:xfrm>
              <a:prstGeom prst="roundRect">
                <a:avLst/>
              </a:prstGeom>
              <a:solidFill>
                <a:srgbClr val="821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 name="Rounded Rectangle 482">
                <a:extLst>
                  <a:ext uri="{FF2B5EF4-FFF2-40B4-BE49-F238E27FC236}">
                    <a16:creationId xmlns:a16="http://schemas.microsoft.com/office/drawing/2014/main" id="{A851F47F-C882-7F41-9B80-E09A50C271E9}"/>
                  </a:ext>
                </a:extLst>
              </p:cNvPr>
              <p:cNvSpPr/>
              <p:nvPr/>
            </p:nvSpPr>
            <p:spPr>
              <a:xfrm>
                <a:off x="2440845" y="4325325"/>
                <a:ext cx="647977" cy="324419"/>
              </a:xfrm>
              <a:prstGeom prst="roundRect">
                <a:avLst>
                  <a:gd name="adj" fmla="val 50000"/>
                </a:avLst>
              </a:prstGeom>
              <a:solidFill>
                <a:srgbClr val="00646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 name="Rounded Rectangle 483">
                <a:extLst>
                  <a:ext uri="{FF2B5EF4-FFF2-40B4-BE49-F238E27FC236}">
                    <a16:creationId xmlns:a16="http://schemas.microsoft.com/office/drawing/2014/main" id="{BA61D443-B569-8B46-BF63-E5B6D299BF22}"/>
                  </a:ext>
                </a:extLst>
              </p:cNvPr>
              <p:cNvSpPr/>
              <p:nvPr/>
            </p:nvSpPr>
            <p:spPr>
              <a:xfrm>
                <a:off x="629645" y="4244147"/>
                <a:ext cx="2245829" cy="48333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003366"/>
                    </a:solidFill>
                  </a:rPr>
                  <a:t>        13:30-15:00</a:t>
                </a:r>
              </a:p>
              <a:p>
                <a:r>
                  <a:rPr lang="en-GB" sz="1400" dirty="0">
                    <a:solidFill>
                      <a:srgbClr val="003366"/>
                    </a:solidFill>
                  </a:rPr>
                  <a:t>   </a:t>
                </a:r>
                <a:r>
                  <a:rPr lang="en-GB" sz="1300" dirty="0">
                    <a:solidFill>
                      <a:srgbClr val="003366"/>
                    </a:solidFill>
                  </a:rPr>
                  <a:t>Parallel Workshops</a:t>
                </a:r>
              </a:p>
            </p:txBody>
          </p:sp>
          <p:sp>
            <p:nvSpPr>
              <p:cNvPr id="485" name="Delay 484">
                <a:extLst>
                  <a:ext uri="{FF2B5EF4-FFF2-40B4-BE49-F238E27FC236}">
                    <a16:creationId xmlns:a16="http://schemas.microsoft.com/office/drawing/2014/main" id="{F9755E93-AA48-5742-9816-EEF50E787C74}"/>
                  </a:ext>
                </a:extLst>
              </p:cNvPr>
              <p:cNvSpPr/>
              <p:nvPr/>
            </p:nvSpPr>
            <p:spPr>
              <a:xfrm>
                <a:off x="2390020" y="4307965"/>
                <a:ext cx="386742" cy="367663"/>
              </a:xfrm>
              <a:prstGeom prst="flowChartDelay">
                <a:avLst/>
              </a:prstGeom>
              <a:solidFill>
                <a:srgbClr val="006466"/>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 name="Oval 485">
                <a:extLst>
                  <a:ext uri="{FF2B5EF4-FFF2-40B4-BE49-F238E27FC236}">
                    <a16:creationId xmlns:a16="http://schemas.microsoft.com/office/drawing/2014/main" id="{32E382CF-B0E3-4E4B-8F65-B7C05DE25BFC}"/>
                  </a:ext>
                </a:extLst>
              </p:cNvPr>
              <p:cNvSpPr>
                <a:spLocks noChangeAspect="1"/>
              </p:cNvSpPr>
              <p:nvPr/>
            </p:nvSpPr>
            <p:spPr>
              <a:xfrm>
                <a:off x="775772" y="4365277"/>
                <a:ext cx="162162" cy="162162"/>
              </a:xfrm>
              <a:prstGeom prst="ellipse">
                <a:avLst/>
              </a:prstGeom>
              <a:solidFill>
                <a:srgbClr val="006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 name="Oval 486">
                <a:extLst>
                  <a:ext uri="{FF2B5EF4-FFF2-40B4-BE49-F238E27FC236}">
                    <a16:creationId xmlns:a16="http://schemas.microsoft.com/office/drawing/2014/main" id="{8F2FEDCA-839F-9346-BBE2-F22E74E65B0E}"/>
                  </a:ext>
                </a:extLst>
              </p:cNvPr>
              <p:cNvSpPr>
                <a:spLocks noChangeAspect="1"/>
              </p:cNvSpPr>
              <p:nvPr/>
            </p:nvSpPr>
            <p:spPr>
              <a:xfrm>
                <a:off x="532032" y="4286564"/>
                <a:ext cx="350509" cy="35050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 name="Doughnut 487">
                <a:extLst>
                  <a:ext uri="{FF2B5EF4-FFF2-40B4-BE49-F238E27FC236}">
                    <a16:creationId xmlns:a16="http://schemas.microsoft.com/office/drawing/2014/main" id="{197EA52E-C720-DD4F-8289-472348BC796B}"/>
                  </a:ext>
                </a:extLst>
              </p:cNvPr>
              <p:cNvSpPr>
                <a:spLocks noChangeAspect="1"/>
              </p:cNvSpPr>
              <p:nvPr/>
            </p:nvSpPr>
            <p:spPr>
              <a:xfrm>
                <a:off x="571465" y="4321649"/>
                <a:ext cx="275991" cy="275992"/>
              </a:xfrm>
              <a:prstGeom prst="donut">
                <a:avLst>
                  <a:gd name="adj" fmla="val 14843"/>
                </a:avLst>
              </a:prstGeom>
              <a:solidFill>
                <a:srgbClr val="006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9" name="Oval 488">
                <a:extLst>
                  <a:ext uri="{FF2B5EF4-FFF2-40B4-BE49-F238E27FC236}">
                    <a16:creationId xmlns:a16="http://schemas.microsoft.com/office/drawing/2014/main" id="{382E26D1-B454-FF4D-B5B2-5CE3C97E0893}"/>
                  </a:ext>
                </a:extLst>
              </p:cNvPr>
              <p:cNvSpPr>
                <a:spLocks noChangeAspect="1"/>
              </p:cNvSpPr>
              <p:nvPr/>
            </p:nvSpPr>
            <p:spPr>
              <a:xfrm>
                <a:off x="179934" y="4379095"/>
                <a:ext cx="133580" cy="133580"/>
              </a:xfrm>
              <a:prstGeom prst="ellipse">
                <a:avLst/>
              </a:prstGeom>
              <a:solidFill>
                <a:srgbClr val="EDEDED"/>
              </a:solidFill>
              <a:ln w="76200">
                <a:solidFill>
                  <a:srgbClr val="006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 name="Rounded Rectangle 489">
                <a:extLst>
                  <a:ext uri="{FF2B5EF4-FFF2-40B4-BE49-F238E27FC236}">
                    <a16:creationId xmlns:a16="http://schemas.microsoft.com/office/drawing/2014/main" id="{E31AA6CE-4B4B-7545-A698-2CE042C7D06F}"/>
                  </a:ext>
                </a:extLst>
              </p:cNvPr>
              <p:cNvSpPr>
                <a:spLocks noChangeAspect="1"/>
              </p:cNvSpPr>
              <p:nvPr/>
            </p:nvSpPr>
            <p:spPr>
              <a:xfrm>
                <a:off x="346298" y="4429217"/>
                <a:ext cx="224483" cy="45719"/>
              </a:xfrm>
              <a:prstGeom prst="roundRect">
                <a:avLst/>
              </a:prstGeom>
              <a:solidFill>
                <a:srgbClr val="006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 name="Rounded Rectangle 490">
                <a:extLst>
                  <a:ext uri="{FF2B5EF4-FFF2-40B4-BE49-F238E27FC236}">
                    <a16:creationId xmlns:a16="http://schemas.microsoft.com/office/drawing/2014/main" id="{7DCDFB45-954C-5A4C-BF6F-7702EA59B5D6}"/>
                  </a:ext>
                </a:extLst>
              </p:cNvPr>
              <p:cNvSpPr/>
              <p:nvPr/>
            </p:nvSpPr>
            <p:spPr>
              <a:xfrm>
                <a:off x="2447627" y="4929147"/>
                <a:ext cx="647977" cy="324419"/>
              </a:xfrm>
              <a:prstGeom prst="roundRect">
                <a:avLst>
                  <a:gd name="adj" fmla="val 50000"/>
                </a:avLst>
              </a:prstGeom>
              <a:solidFill>
                <a:srgbClr val="82148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 name="Rounded Rectangle 491">
                <a:extLst>
                  <a:ext uri="{FF2B5EF4-FFF2-40B4-BE49-F238E27FC236}">
                    <a16:creationId xmlns:a16="http://schemas.microsoft.com/office/drawing/2014/main" id="{4840BDD6-4E4E-7E4C-BBEA-59DA77BEFC68}"/>
                  </a:ext>
                </a:extLst>
              </p:cNvPr>
              <p:cNvSpPr/>
              <p:nvPr/>
            </p:nvSpPr>
            <p:spPr>
              <a:xfrm>
                <a:off x="636427" y="4847969"/>
                <a:ext cx="2245829" cy="48333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003366"/>
                    </a:solidFill>
                  </a:rPr>
                  <a:t>        15:00-15:30</a:t>
                </a:r>
              </a:p>
              <a:p>
                <a:r>
                  <a:rPr lang="en-GB" sz="1400" dirty="0">
                    <a:solidFill>
                      <a:srgbClr val="003366"/>
                    </a:solidFill>
                  </a:rPr>
                  <a:t>    </a:t>
                </a:r>
                <a:r>
                  <a:rPr lang="en-GB" sz="1300" dirty="0">
                    <a:solidFill>
                      <a:srgbClr val="003366"/>
                    </a:solidFill>
                  </a:rPr>
                  <a:t>Afternoon Coffee</a:t>
                </a:r>
              </a:p>
            </p:txBody>
          </p:sp>
          <p:sp>
            <p:nvSpPr>
              <p:cNvPr id="493" name="Delay 492">
                <a:extLst>
                  <a:ext uri="{FF2B5EF4-FFF2-40B4-BE49-F238E27FC236}">
                    <a16:creationId xmlns:a16="http://schemas.microsoft.com/office/drawing/2014/main" id="{5B223812-5883-B048-8332-2F5B0F2CA9C4}"/>
                  </a:ext>
                </a:extLst>
              </p:cNvPr>
              <p:cNvSpPr/>
              <p:nvPr/>
            </p:nvSpPr>
            <p:spPr>
              <a:xfrm>
                <a:off x="2396802" y="4911787"/>
                <a:ext cx="386742" cy="367663"/>
              </a:xfrm>
              <a:prstGeom prst="flowChartDelay">
                <a:avLst/>
              </a:prstGeom>
              <a:solidFill>
                <a:srgbClr val="82148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 name="Oval 493">
                <a:extLst>
                  <a:ext uri="{FF2B5EF4-FFF2-40B4-BE49-F238E27FC236}">
                    <a16:creationId xmlns:a16="http://schemas.microsoft.com/office/drawing/2014/main" id="{17C423C3-650D-AE4F-A013-598B5DA20CD6}"/>
                  </a:ext>
                </a:extLst>
              </p:cNvPr>
              <p:cNvSpPr>
                <a:spLocks noChangeAspect="1"/>
              </p:cNvSpPr>
              <p:nvPr/>
            </p:nvSpPr>
            <p:spPr>
              <a:xfrm>
                <a:off x="782554" y="4969099"/>
                <a:ext cx="162162" cy="162162"/>
              </a:xfrm>
              <a:prstGeom prst="ellipse">
                <a:avLst/>
              </a:prstGeom>
              <a:solidFill>
                <a:srgbClr val="821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 name="Oval 494">
                <a:extLst>
                  <a:ext uri="{FF2B5EF4-FFF2-40B4-BE49-F238E27FC236}">
                    <a16:creationId xmlns:a16="http://schemas.microsoft.com/office/drawing/2014/main" id="{5DB9E110-0D2B-5C46-A355-DB205ED93D40}"/>
                  </a:ext>
                </a:extLst>
              </p:cNvPr>
              <p:cNvSpPr>
                <a:spLocks noChangeAspect="1"/>
              </p:cNvSpPr>
              <p:nvPr/>
            </p:nvSpPr>
            <p:spPr>
              <a:xfrm>
                <a:off x="538814" y="4890386"/>
                <a:ext cx="350509" cy="350509"/>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 name="Doughnut 495">
                <a:extLst>
                  <a:ext uri="{FF2B5EF4-FFF2-40B4-BE49-F238E27FC236}">
                    <a16:creationId xmlns:a16="http://schemas.microsoft.com/office/drawing/2014/main" id="{064DA288-42E1-B54D-BA76-07FEA3E89CE2}"/>
                  </a:ext>
                </a:extLst>
              </p:cNvPr>
              <p:cNvSpPr>
                <a:spLocks noChangeAspect="1"/>
              </p:cNvSpPr>
              <p:nvPr/>
            </p:nvSpPr>
            <p:spPr>
              <a:xfrm>
                <a:off x="578247" y="4925471"/>
                <a:ext cx="275991" cy="275992"/>
              </a:xfrm>
              <a:prstGeom prst="donut">
                <a:avLst>
                  <a:gd name="adj" fmla="val 14843"/>
                </a:avLst>
              </a:prstGeom>
              <a:solidFill>
                <a:srgbClr val="821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97" name="Oval 496">
                <a:extLst>
                  <a:ext uri="{FF2B5EF4-FFF2-40B4-BE49-F238E27FC236}">
                    <a16:creationId xmlns:a16="http://schemas.microsoft.com/office/drawing/2014/main" id="{A18E6ED9-28BA-1646-AA59-6B112B3C7C05}"/>
                  </a:ext>
                </a:extLst>
              </p:cNvPr>
              <p:cNvSpPr>
                <a:spLocks noChangeAspect="1"/>
              </p:cNvSpPr>
              <p:nvPr/>
            </p:nvSpPr>
            <p:spPr>
              <a:xfrm>
                <a:off x="186716" y="4982917"/>
                <a:ext cx="133580" cy="133580"/>
              </a:xfrm>
              <a:prstGeom prst="ellipse">
                <a:avLst/>
              </a:prstGeom>
              <a:solidFill>
                <a:srgbClr val="EDEDED"/>
              </a:solidFill>
              <a:ln w="76200">
                <a:solidFill>
                  <a:srgbClr val="821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 name="Rounded Rectangle 497">
                <a:extLst>
                  <a:ext uri="{FF2B5EF4-FFF2-40B4-BE49-F238E27FC236}">
                    <a16:creationId xmlns:a16="http://schemas.microsoft.com/office/drawing/2014/main" id="{4D5C84DE-CB7A-C74E-8E10-F6F41FEEBD36}"/>
                  </a:ext>
                </a:extLst>
              </p:cNvPr>
              <p:cNvSpPr>
                <a:spLocks noChangeAspect="1"/>
              </p:cNvSpPr>
              <p:nvPr/>
            </p:nvSpPr>
            <p:spPr>
              <a:xfrm>
                <a:off x="353080" y="5033039"/>
                <a:ext cx="224483" cy="45719"/>
              </a:xfrm>
              <a:prstGeom prst="roundRect">
                <a:avLst/>
              </a:prstGeom>
              <a:solidFill>
                <a:srgbClr val="821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9" name="Graphic 498" descr="Coffee">
                <a:extLst>
                  <a:ext uri="{FF2B5EF4-FFF2-40B4-BE49-F238E27FC236}">
                    <a16:creationId xmlns:a16="http://schemas.microsoft.com/office/drawing/2014/main" id="{20C6B11E-D6FF-1643-8B20-A8FD2E99D3E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46150" y="2502976"/>
                <a:ext cx="298341" cy="298341"/>
              </a:xfrm>
              <a:prstGeom prst="rect">
                <a:avLst/>
              </a:prstGeom>
            </p:spPr>
          </p:pic>
          <p:pic>
            <p:nvPicPr>
              <p:cNvPr id="500" name="Graphic 499" descr="Coffee">
                <a:extLst>
                  <a:ext uri="{FF2B5EF4-FFF2-40B4-BE49-F238E27FC236}">
                    <a16:creationId xmlns:a16="http://schemas.microsoft.com/office/drawing/2014/main" id="{275B610C-01DF-744F-A1B7-768553F52C0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46149" y="4925878"/>
                <a:ext cx="298341" cy="298341"/>
              </a:xfrm>
              <a:prstGeom prst="rect">
                <a:avLst/>
              </a:prstGeom>
            </p:spPr>
          </p:pic>
          <p:pic>
            <p:nvPicPr>
              <p:cNvPr id="501" name="Graphic 500" descr="Fork and knife">
                <a:extLst>
                  <a:ext uri="{FF2B5EF4-FFF2-40B4-BE49-F238E27FC236}">
                    <a16:creationId xmlns:a16="http://schemas.microsoft.com/office/drawing/2014/main" id="{CCFBB51F-0C2D-D147-8216-0A6746D7A82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462936" y="3767382"/>
                <a:ext cx="242808" cy="242808"/>
              </a:xfrm>
              <a:prstGeom prst="rect">
                <a:avLst/>
              </a:prstGeom>
            </p:spPr>
          </p:pic>
          <p:pic>
            <p:nvPicPr>
              <p:cNvPr id="502" name="Graphic 501" descr="Champagne">
                <a:extLst>
                  <a:ext uri="{FF2B5EF4-FFF2-40B4-BE49-F238E27FC236}">
                    <a16:creationId xmlns:a16="http://schemas.microsoft.com/office/drawing/2014/main" id="{C662AAD5-8055-F744-BD31-365DDD60613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388033" y="5548399"/>
                <a:ext cx="356456" cy="356456"/>
              </a:xfrm>
              <a:prstGeom prst="rect">
                <a:avLst/>
              </a:prstGeom>
            </p:spPr>
          </p:pic>
          <p:pic>
            <p:nvPicPr>
              <p:cNvPr id="503" name="Graphic 502" descr="Lecturer">
                <a:extLst>
                  <a:ext uri="{FF2B5EF4-FFF2-40B4-BE49-F238E27FC236}">
                    <a16:creationId xmlns:a16="http://schemas.microsoft.com/office/drawing/2014/main" id="{E843401F-C925-D34F-8529-2B575CC5D70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435169" y="1946328"/>
                <a:ext cx="298342" cy="298342"/>
              </a:xfrm>
              <a:prstGeom prst="rect">
                <a:avLst/>
              </a:prstGeom>
            </p:spPr>
          </p:pic>
          <p:pic>
            <p:nvPicPr>
              <p:cNvPr id="504" name="Graphic 503" descr="Sun">
                <a:extLst>
                  <a:ext uri="{FF2B5EF4-FFF2-40B4-BE49-F238E27FC236}">
                    <a16:creationId xmlns:a16="http://schemas.microsoft.com/office/drawing/2014/main" id="{C6D7A27D-DDD1-E449-9EA5-856754A8D7E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388033" y="3123554"/>
                <a:ext cx="321590" cy="321590"/>
              </a:xfrm>
              <a:prstGeom prst="rect">
                <a:avLst/>
              </a:prstGeom>
            </p:spPr>
          </p:pic>
          <p:pic>
            <p:nvPicPr>
              <p:cNvPr id="505" name="Graphic 504" descr="Hierarchy">
                <a:extLst>
                  <a:ext uri="{FF2B5EF4-FFF2-40B4-BE49-F238E27FC236}">
                    <a16:creationId xmlns:a16="http://schemas.microsoft.com/office/drawing/2014/main" id="{5DB22E07-1467-524F-8653-5C5FAF09BC4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411921" y="4343320"/>
                <a:ext cx="306092" cy="306092"/>
              </a:xfrm>
              <a:prstGeom prst="rect">
                <a:avLst/>
              </a:prstGeom>
            </p:spPr>
          </p:pic>
        </p:grpSp>
        <p:sp>
          <p:nvSpPr>
            <p:cNvPr id="230" name="Oval 229">
              <a:extLst>
                <a:ext uri="{FF2B5EF4-FFF2-40B4-BE49-F238E27FC236}">
                  <a16:creationId xmlns:a16="http://schemas.microsoft.com/office/drawing/2014/main" id="{8FB1A90F-60FC-CA47-BF64-FB6880200D61}"/>
                </a:ext>
              </a:extLst>
            </p:cNvPr>
            <p:cNvSpPr>
              <a:spLocks noChangeAspect="1"/>
            </p:cNvSpPr>
            <p:nvPr/>
          </p:nvSpPr>
          <p:spPr>
            <a:xfrm>
              <a:off x="755437" y="1003758"/>
              <a:ext cx="195690" cy="195690"/>
            </a:xfrm>
            <a:prstGeom prst="ellipse">
              <a:avLst/>
            </a:prstGeom>
            <a:solidFill>
              <a:srgbClr val="EDEDED"/>
            </a:solidFill>
            <a:ln w="76200">
              <a:solidFill>
                <a:srgbClr val="009D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33657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5F060F-4EBF-FE46-BAEC-C9B6C51C25E2}"/>
              </a:ext>
            </a:extLst>
          </p:cNvPr>
          <p:cNvSpPr/>
          <p:nvPr/>
        </p:nvSpPr>
        <p:spPr>
          <a:xfrm>
            <a:off x="1072028" y="2552358"/>
            <a:ext cx="5360276" cy="1806861"/>
          </a:xfrm>
          <a:prstGeom prst="rect">
            <a:avLst/>
          </a:prstGeom>
          <a:solidFill>
            <a:schemeClr val="bg2">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12" name="Rectangle 11">
            <a:extLst>
              <a:ext uri="{FF2B5EF4-FFF2-40B4-BE49-F238E27FC236}">
                <a16:creationId xmlns:a16="http://schemas.microsoft.com/office/drawing/2014/main" id="{D49A57E5-D34A-0C45-B75C-A02A7D787A05}"/>
              </a:ext>
            </a:extLst>
          </p:cNvPr>
          <p:cNvSpPr/>
          <p:nvPr/>
        </p:nvSpPr>
        <p:spPr>
          <a:xfrm>
            <a:off x="1072028" y="4598865"/>
            <a:ext cx="5360276" cy="1806861"/>
          </a:xfrm>
          <a:prstGeom prst="rect">
            <a:avLst/>
          </a:prstGeom>
          <a:solidFill>
            <a:schemeClr val="bg2">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16" name="Oval 15">
            <a:extLst>
              <a:ext uri="{FF2B5EF4-FFF2-40B4-BE49-F238E27FC236}">
                <a16:creationId xmlns:a16="http://schemas.microsoft.com/office/drawing/2014/main" id="{64CF8B41-A29C-474D-82C4-823CE8F93BBD}"/>
              </a:ext>
            </a:extLst>
          </p:cNvPr>
          <p:cNvSpPr/>
          <p:nvPr/>
        </p:nvSpPr>
        <p:spPr>
          <a:xfrm>
            <a:off x="254083" y="4776240"/>
            <a:ext cx="1316848" cy="1512240"/>
          </a:xfrm>
          <a:prstGeom prst="ellipse">
            <a:avLst/>
          </a:prstGeom>
          <a:solidFill>
            <a:srgbClr val="003366"/>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2400" b="1" dirty="0"/>
              <a:t>3</a:t>
            </a:r>
          </a:p>
        </p:txBody>
      </p:sp>
      <p:sp>
        <p:nvSpPr>
          <p:cNvPr id="20" name="TextBox 19">
            <a:extLst>
              <a:ext uri="{FF2B5EF4-FFF2-40B4-BE49-F238E27FC236}">
                <a16:creationId xmlns:a16="http://schemas.microsoft.com/office/drawing/2014/main" id="{0A21E50E-9B5F-9B41-B3E1-17327F959E58}"/>
              </a:ext>
            </a:extLst>
          </p:cNvPr>
          <p:cNvSpPr txBox="1"/>
          <p:nvPr/>
        </p:nvSpPr>
        <p:spPr>
          <a:xfrm>
            <a:off x="1575395" y="2517069"/>
            <a:ext cx="4847591" cy="1877437"/>
          </a:xfrm>
          <a:prstGeom prst="rect">
            <a:avLst/>
          </a:prstGeom>
          <a:noFill/>
        </p:spPr>
        <p:txBody>
          <a:bodyPr wrap="square" rtlCol="0">
            <a:spAutoFit/>
          </a:bodyPr>
          <a:lstStyle/>
          <a:p>
            <a:r>
              <a:rPr lang="en-SE" b="1" dirty="0">
                <a:solidFill>
                  <a:srgbClr val="00487E"/>
                </a:solidFill>
              </a:rPr>
              <a:t>Neutron Aware Users</a:t>
            </a:r>
          </a:p>
          <a:p>
            <a:pPr marL="285750" indent="-285750">
              <a:buFontTx/>
              <a:buChar char="-"/>
            </a:pPr>
            <a:r>
              <a:rPr lang="en-SE" sz="1400" dirty="0">
                <a:solidFill>
                  <a:srgbClr val="00487E"/>
                </a:solidFill>
              </a:rPr>
              <a:t>Perhaps have used neutrons a couple of times, possibly aware of ESS along with other facilities.</a:t>
            </a:r>
          </a:p>
          <a:p>
            <a:pPr marL="285750" indent="-285750">
              <a:buFontTx/>
              <a:buChar char="-"/>
            </a:pPr>
            <a:r>
              <a:rPr lang="en-SE" sz="1400" dirty="0">
                <a:solidFill>
                  <a:srgbClr val="00487E"/>
                </a:solidFill>
              </a:rPr>
              <a:t>Need to encourage these users to try neutron techniques to solve their problems.</a:t>
            </a:r>
          </a:p>
          <a:p>
            <a:pPr marL="285750" indent="-285750">
              <a:buFontTx/>
              <a:buChar char="-"/>
            </a:pPr>
            <a:r>
              <a:rPr lang="en-SE" sz="1400" dirty="0">
                <a:solidFill>
                  <a:srgbClr val="00487E"/>
                </a:solidFill>
              </a:rPr>
              <a:t>Can share scientific expertise and potentially collaborate on neutron time elsewhere</a:t>
            </a:r>
          </a:p>
          <a:p>
            <a:pPr marL="285750" indent="-285750">
              <a:buFontTx/>
              <a:buChar char="-"/>
            </a:pPr>
            <a:r>
              <a:rPr lang="en-SE" sz="1400" dirty="0">
                <a:solidFill>
                  <a:srgbClr val="FF7D00"/>
                </a:solidFill>
              </a:rPr>
              <a:t>ESS is not ready to support these users.</a:t>
            </a:r>
          </a:p>
        </p:txBody>
      </p:sp>
      <p:sp>
        <p:nvSpPr>
          <p:cNvPr id="22" name="TextBox 21">
            <a:extLst>
              <a:ext uri="{FF2B5EF4-FFF2-40B4-BE49-F238E27FC236}">
                <a16:creationId xmlns:a16="http://schemas.microsoft.com/office/drawing/2014/main" id="{57D9DD24-11DF-FC4D-B22D-5BD3731A84A3}"/>
              </a:ext>
            </a:extLst>
          </p:cNvPr>
          <p:cNvSpPr txBox="1"/>
          <p:nvPr/>
        </p:nvSpPr>
        <p:spPr>
          <a:xfrm>
            <a:off x="1592352" y="4701363"/>
            <a:ext cx="4847591" cy="1661993"/>
          </a:xfrm>
          <a:prstGeom prst="rect">
            <a:avLst/>
          </a:prstGeom>
          <a:noFill/>
        </p:spPr>
        <p:txBody>
          <a:bodyPr wrap="square" rtlCol="0">
            <a:spAutoFit/>
          </a:bodyPr>
          <a:lstStyle/>
          <a:p>
            <a:r>
              <a:rPr lang="en-SE" b="1" dirty="0">
                <a:solidFill>
                  <a:srgbClr val="00487E"/>
                </a:solidFill>
              </a:rPr>
              <a:t>New User Communities</a:t>
            </a:r>
          </a:p>
          <a:p>
            <a:pPr marL="285750" indent="-285750">
              <a:buFontTx/>
              <a:buChar char="-"/>
            </a:pPr>
            <a:r>
              <a:rPr lang="en-US" sz="1400" dirty="0">
                <a:solidFill>
                  <a:srgbClr val="00487E"/>
                </a:solidFill>
              </a:rPr>
              <a:t>Users maybe aware of neutron techniques but have never seen a benefit to trying for their work.</a:t>
            </a:r>
          </a:p>
          <a:p>
            <a:pPr marL="285750" indent="-285750">
              <a:buFontTx/>
              <a:buChar char="-"/>
            </a:pPr>
            <a:r>
              <a:rPr lang="en-SE" sz="1400" dirty="0">
                <a:solidFill>
                  <a:srgbClr val="00487E"/>
                </a:solidFill>
              </a:rPr>
              <a:t>Will not be prepared to tolerate big challenges or changes in direction that might be required at SOUP.</a:t>
            </a:r>
          </a:p>
          <a:p>
            <a:pPr marL="285750" indent="-285750">
              <a:buFontTx/>
              <a:buChar char="-"/>
            </a:pPr>
            <a:r>
              <a:rPr lang="en-SE" sz="1400" dirty="0">
                <a:solidFill>
                  <a:srgbClr val="FF7D00"/>
                </a:solidFill>
              </a:rPr>
              <a:t>Can connect with these users but afraid to excite them with new information and then ask them to wait.</a:t>
            </a:r>
          </a:p>
        </p:txBody>
      </p:sp>
      <p:sp>
        <p:nvSpPr>
          <p:cNvPr id="24" name="Oval 23">
            <a:extLst>
              <a:ext uri="{FF2B5EF4-FFF2-40B4-BE49-F238E27FC236}">
                <a16:creationId xmlns:a16="http://schemas.microsoft.com/office/drawing/2014/main" id="{6D976DAE-2B7A-9F41-BDB3-867E17357711}"/>
              </a:ext>
            </a:extLst>
          </p:cNvPr>
          <p:cNvSpPr/>
          <p:nvPr/>
        </p:nvSpPr>
        <p:spPr>
          <a:xfrm>
            <a:off x="6756025" y="831881"/>
            <a:ext cx="5194238" cy="5194238"/>
          </a:xfrm>
          <a:prstGeom prst="ellipse">
            <a:avLst/>
          </a:prstGeom>
          <a:solidFill>
            <a:srgbClr val="003366"/>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6" name="Oval 25">
            <a:extLst>
              <a:ext uri="{FF2B5EF4-FFF2-40B4-BE49-F238E27FC236}">
                <a16:creationId xmlns:a16="http://schemas.microsoft.com/office/drawing/2014/main" id="{CF90CC50-942E-E043-8342-9A5A9EE66E1A}"/>
              </a:ext>
            </a:extLst>
          </p:cNvPr>
          <p:cNvSpPr/>
          <p:nvPr/>
        </p:nvSpPr>
        <p:spPr>
          <a:xfrm>
            <a:off x="7535161" y="1611017"/>
            <a:ext cx="3635967" cy="3635967"/>
          </a:xfrm>
          <a:prstGeom prst="ellipse">
            <a:avLst/>
          </a:prstGeom>
          <a:solidFill>
            <a:srgbClr val="0068A1"/>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8" name="Oval 27">
            <a:extLst>
              <a:ext uri="{FF2B5EF4-FFF2-40B4-BE49-F238E27FC236}">
                <a16:creationId xmlns:a16="http://schemas.microsoft.com/office/drawing/2014/main" id="{4E559133-81A3-4F48-A8F9-16EB3C066A90}"/>
              </a:ext>
            </a:extLst>
          </p:cNvPr>
          <p:cNvSpPr/>
          <p:nvPr/>
        </p:nvSpPr>
        <p:spPr>
          <a:xfrm>
            <a:off x="8314296" y="2390152"/>
            <a:ext cx="2077695" cy="2077695"/>
          </a:xfrm>
          <a:prstGeom prst="ellipse">
            <a:avLst/>
          </a:prstGeom>
          <a:solidFill>
            <a:srgbClr val="009DDC"/>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nvGrpSpPr>
          <p:cNvPr id="35" name="Group 34">
            <a:extLst>
              <a:ext uri="{FF2B5EF4-FFF2-40B4-BE49-F238E27FC236}">
                <a16:creationId xmlns:a16="http://schemas.microsoft.com/office/drawing/2014/main" id="{5EAB5F57-175D-F94B-8F5A-34E3B2D25BD3}"/>
              </a:ext>
            </a:extLst>
          </p:cNvPr>
          <p:cNvGrpSpPr/>
          <p:nvPr/>
        </p:nvGrpSpPr>
        <p:grpSpPr>
          <a:xfrm>
            <a:off x="8951353" y="3067224"/>
            <a:ext cx="909980" cy="630134"/>
            <a:chOff x="6908349" y="306179"/>
            <a:chExt cx="1384852" cy="940973"/>
          </a:xfrm>
        </p:grpSpPr>
        <p:pic>
          <p:nvPicPr>
            <p:cNvPr id="32" name="Graphic 31" descr="Woman">
              <a:extLst>
                <a:ext uri="{FF2B5EF4-FFF2-40B4-BE49-F238E27FC236}">
                  <a16:creationId xmlns:a16="http://schemas.microsoft.com/office/drawing/2014/main" id="{AA3731D7-14B6-2A4C-BDE5-3B2B1A050E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78801" y="306179"/>
              <a:ext cx="914400" cy="914400"/>
            </a:xfrm>
            <a:prstGeom prst="rect">
              <a:avLst/>
            </a:prstGeom>
          </p:spPr>
        </p:pic>
        <p:pic>
          <p:nvPicPr>
            <p:cNvPr id="34" name="Graphic 33" descr="Man">
              <a:extLst>
                <a:ext uri="{FF2B5EF4-FFF2-40B4-BE49-F238E27FC236}">
                  <a16:creationId xmlns:a16="http://schemas.microsoft.com/office/drawing/2014/main" id="{5BE11F81-6FAD-4743-AAA6-090E9297D9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08349" y="332752"/>
              <a:ext cx="914400" cy="914400"/>
            </a:xfrm>
            <a:prstGeom prst="rect">
              <a:avLst/>
            </a:prstGeom>
          </p:spPr>
        </p:pic>
      </p:grpSp>
      <p:grpSp>
        <p:nvGrpSpPr>
          <p:cNvPr id="36" name="Group 35">
            <a:extLst>
              <a:ext uri="{FF2B5EF4-FFF2-40B4-BE49-F238E27FC236}">
                <a16:creationId xmlns:a16="http://schemas.microsoft.com/office/drawing/2014/main" id="{ABA45441-2FA6-334D-8494-1198B93F5B7D}"/>
              </a:ext>
            </a:extLst>
          </p:cNvPr>
          <p:cNvGrpSpPr/>
          <p:nvPr/>
        </p:nvGrpSpPr>
        <p:grpSpPr>
          <a:xfrm>
            <a:off x="9280660" y="1727652"/>
            <a:ext cx="909980" cy="630134"/>
            <a:chOff x="6908349" y="306179"/>
            <a:chExt cx="1384852" cy="940973"/>
          </a:xfrm>
        </p:grpSpPr>
        <p:pic>
          <p:nvPicPr>
            <p:cNvPr id="37" name="Graphic 36" descr="Woman">
              <a:extLst>
                <a:ext uri="{FF2B5EF4-FFF2-40B4-BE49-F238E27FC236}">
                  <a16:creationId xmlns:a16="http://schemas.microsoft.com/office/drawing/2014/main" id="{94D87C1B-F358-074C-9C93-D9776D4029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78801" y="306179"/>
              <a:ext cx="914400" cy="914400"/>
            </a:xfrm>
            <a:prstGeom prst="rect">
              <a:avLst/>
            </a:prstGeom>
          </p:spPr>
        </p:pic>
        <p:pic>
          <p:nvPicPr>
            <p:cNvPr id="38" name="Graphic 37" descr="Man">
              <a:extLst>
                <a:ext uri="{FF2B5EF4-FFF2-40B4-BE49-F238E27FC236}">
                  <a16:creationId xmlns:a16="http://schemas.microsoft.com/office/drawing/2014/main" id="{5B3DC62A-DE3A-6F41-B9ED-7BD4C02375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08349" y="332752"/>
              <a:ext cx="914400" cy="914400"/>
            </a:xfrm>
            <a:prstGeom prst="rect">
              <a:avLst/>
            </a:prstGeom>
          </p:spPr>
        </p:pic>
      </p:grpSp>
      <p:grpSp>
        <p:nvGrpSpPr>
          <p:cNvPr id="39" name="Group 38">
            <a:extLst>
              <a:ext uri="{FF2B5EF4-FFF2-40B4-BE49-F238E27FC236}">
                <a16:creationId xmlns:a16="http://schemas.microsoft.com/office/drawing/2014/main" id="{4379D52F-7B3E-5947-9550-385FEFC8B9BE}"/>
              </a:ext>
            </a:extLst>
          </p:cNvPr>
          <p:cNvGrpSpPr/>
          <p:nvPr/>
        </p:nvGrpSpPr>
        <p:grpSpPr>
          <a:xfrm>
            <a:off x="10899269" y="2119881"/>
            <a:ext cx="909980" cy="630134"/>
            <a:chOff x="6908349" y="306179"/>
            <a:chExt cx="1384852" cy="940973"/>
          </a:xfrm>
        </p:grpSpPr>
        <p:pic>
          <p:nvPicPr>
            <p:cNvPr id="40" name="Graphic 39" descr="Woman">
              <a:extLst>
                <a:ext uri="{FF2B5EF4-FFF2-40B4-BE49-F238E27FC236}">
                  <a16:creationId xmlns:a16="http://schemas.microsoft.com/office/drawing/2014/main" id="{89A33D33-DB8C-BC45-A31C-9294E34D71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78801" y="306179"/>
              <a:ext cx="914400" cy="914400"/>
            </a:xfrm>
            <a:prstGeom prst="rect">
              <a:avLst/>
            </a:prstGeom>
          </p:spPr>
        </p:pic>
        <p:pic>
          <p:nvPicPr>
            <p:cNvPr id="41" name="Graphic 40" descr="Man">
              <a:extLst>
                <a:ext uri="{FF2B5EF4-FFF2-40B4-BE49-F238E27FC236}">
                  <a16:creationId xmlns:a16="http://schemas.microsoft.com/office/drawing/2014/main" id="{2F486E8B-854C-994B-AA58-1726C73745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08349" y="332752"/>
              <a:ext cx="914400" cy="914400"/>
            </a:xfrm>
            <a:prstGeom prst="rect">
              <a:avLst/>
            </a:prstGeom>
          </p:spPr>
        </p:pic>
      </p:grpSp>
      <p:cxnSp>
        <p:nvCxnSpPr>
          <p:cNvPr id="45" name="Straight Arrow Connector 44">
            <a:extLst>
              <a:ext uri="{FF2B5EF4-FFF2-40B4-BE49-F238E27FC236}">
                <a16:creationId xmlns:a16="http://schemas.microsoft.com/office/drawing/2014/main" id="{78B78E3C-E1D0-7F4A-B34D-F2D359323B2B}"/>
              </a:ext>
            </a:extLst>
          </p:cNvPr>
          <p:cNvCxnSpPr>
            <a:cxnSpLocks/>
          </p:cNvCxnSpPr>
          <p:nvPr/>
        </p:nvCxnSpPr>
        <p:spPr>
          <a:xfrm flipH="1">
            <a:off x="9847459" y="1822609"/>
            <a:ext cx="1051810" cy="113920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371FF219-95A8-394C-8C29-E31378A6AE36}"/>
              </a:ext>
            </a:extLst>
          </p:cNvPr>
          <p:cNvSpPr/>
          <p:nvPr/>
        </p:nvSpPr>
        <p:spPr>
          <a:xfrm>
            <a:off x="249229" y="2671207"/>
            <a:ext cx="1316848" cy="1512240"/>
          </a:xfrm>
          <a:prstGeom prst="ellipse">
            <a:avLst/>
          </a:prstGeom>
          <a:solidFill>
            <a:srgbClr val="0068A1"/>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2400" b="1" dirty="0"/>
              <a:t>2</a:t>
            </a:r>
          </a:p>
        </p:txBody>
      </p:sp>
      <p:pic>
        <p:nvPicPr>
          <p:cNvPr id="48" name="Graphic 47" descr="Handshake">
            <a:extLst>
              <a:ext uri="{FF2B5EF4-FFF2-40B4-BE49-F238E27FC236}">
                <a16:creationId xmlns:a16="http://schemas.microsoft.com/office/drawing/2014/main" id="{9E664D20-65FA-3946-92CA-F3BE791E5FA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19972" y="5829752"/>
            <a:ext cx="1050420" cy="1050420"/>
          </a:xfrm>
          <a:prstGeom prst="rect">
            <a:avLst/>
          </a:prstGeom>
        </p:spPr>
      </p:pic>
      <p:grpSp>
        <p:nvGrpSpPr>
          <p:cNvPr id="49" name="Group 48">
            <a:extLst>
              <a:ext uri="{FF2B5EF4-FFF2-40B4-BE49-F238E27FC236}">
                <a16:creationId xmlns:a16="http://schemas.microsoft.com/office/drawing/2014/main" id="{D44226A0-27FB-FE4D-A963-37B810E4D138}"/>
              </a:ext>
            </a:extLst>
          </p:cNvPr>
          <p:cNvGrpSpPr/>
          <p:nvPr/>
        </p:nvGrpSpPr>
        <p:grpSpPr>
          <a:xfrm>
            <a:off x="7635194" y="2454885"/>
            <a:ext cx="909980" cy="630134"/>
            <a:chOff x="6908349" y="306179"/>
            <a:chExt cx="1384852" cy="940973"/>
          </a:xfrm>
        </p:grpSpPr>
        <p:pic>
          <p:nvPicPr>
            <p:cNvPr id="50" name="Graphic 49" descr="Woman">
              <a:extLst>
                <a:ext uri="{FF2B5EF4-FFF2-40B4-BE49-F238E27FC236}">
                  <a16:creationId xmlns:a16="http://schemas.microsoft.com/office/drawing/2014/main" id="{351FB11C-D412-FA49-A129-4BC4392882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78801" y="306179"/>
              <a:ext cx="914400" cy="914400"/>
            </a:xfrm>
            <a:prstGeom prst="rect">
              <a:avLst/>
            </a:prstGeom>
          </p:spPr>
        </p:pic>
        <p:pic>
          <p:nvPicPr>
            <p:cNvPr id="51" name="Graphic 50" descr="Man">
              <a:extLst>
                <a:ext uri="{FF2B5EF4-FFF2-40B4-BE49-F238E27FC236}">
                  <a16:creationId xmlns:a16="http://schemas.microsoft.com/office/drawing/2014/main" id="{D00E8D93-9D5D-9C4B-BA03-D1A390C362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08349" y="332752"/>
              <a:ext cx="914400" cy="914400"/>
            </a:xfrm>
            <a:prstGeom prst="rect">
              <a:avLst/>
            </a:prstGeom>
          </p:spPr>
        </p:pic>
      </p:grpSp>
      <p:grpSp>
        <p:nvGrpSpPr>
          <p:cNvPr id="52" name="Group 51">
            <a:extLst>
              <a:ext uri="{FF2B5EF4-FFF2-40B4-BE49-F238E27FC236}">
                <a16:creationId xmlns:a16="http://schemas.microsoft.com/office/drawing/2014/main" id="{8946F1C9-9029-114C-A759-F6DA9994968A}"/>
              </a:ext>
            </a:extLst>
          </p:cNvPr>
          <p:cNvGrpSpPr/>
          <p:nvPr/>
        </p:nvGrpSpPr>
        <p:grpSpPr>
          <a:xfrm>
            <a:off x="10822514" y="4183447"/>
            <a:ext cx="909980" cy="630134"/>
            <a:chOff x="6908349" y="306179"/>
            <a:chExt cx="1384852" cy="940973"/>
          </a:xfrm>
        </p:grpSpPr>
        <p:pic>
          <p:nvPicPr>
            <p:cNvPr id="53" name="Graphic 52" descr="Woman">
              <a:extLst>
                <a:ext uri="{FF2B5EF4-FFF2-40B4-BE49-F238E27FC236}">
                  <a16:creationId xmlns:a16="http://schemas.microsoft.com/office/drawing/2014/main" id="{08C2D556-C0D5-1D4B-8474-1553CEBEA6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78801" y="306179"/>
              <a:ext cx="914400" cy="914400"/>
            </a:xfrm>
            <a:prstGeom prst="rect">
              <a:avLst/>
            </a:prstGeom>
          </p:spPr>
        </p:pic>
        <p:pic>
          <p:nvPicPr>
            <p:cNvPr id="54" name="Graphic 53" descr="Man">
              <a:extLst>
                <a:ext uri="{FF2B5EF4-FFF2-40B4-BE49-F238E27FC236}">
                  <a16:creationId xmlns:a16="http://schemas.microsoft.com/office/drawing/2014/main" id="{1D424FE1-9303-6243-9065-CCD0514513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08349" y="332752"/>
              <a:ext cx="914400" cy="914400"/>
            </a:xfrm>
            <a:prstGeom prst="rect">
              <a:avLst/>
            </a:prstGeom>
          </p:spPr>
        </p:pic>
      </p:grpSp>
      <p:grpSp>
        <p:nvGrpSpPr>
          <p:cNvPr id="55" name="Group 54">
            <a:extLst>
              <a:ext uri="{FF2B5EF4-FFF2-40B4-BE49-F238E27FC236}">
                <a16:creationId xmlns:a16="http://schemas.microsoft.com/office/drawing/2014/main" id="{D1173B1F-1F6A-4B41-B910-0D816A4A72AB}"/>
              </a:ext>
            </a:extLst>
          </p:cNvPr>
          <p:cNvGrpSpPr/>
          <p:nvPr/>
        </p:nvGrpSpPr>
        <p:grpSpPr>
          <a:xfrm>
            <a:off x="7561376" y="4868836"/>
            <a:ext cx="909980" cy="630134"/>
            <a:chOff x="6908349" y="306179"/>
            <a:chExt cx="1384852" cy="940973"/>
          </a:xfrm>
        </p:grpSpPr>
        <p:pic>
          <p:nvPicPr>
            <p:cNvPr id="56" name="Graphic 55" descr="Woman">
              <a:extLst>
                <a:ext uri="{FF2B5EF4-FFF2-40B4-BE49-F238E27FC236}">
                  <a16:creationId xmlns:a16="http://schemas.microsoft.com/office/drawing/2014/main" id="{B0422294-5F6E-5C4F-A859-98A7B03A39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78801" y="306179"/>
              <a:ext cx="914400" cy="914400"/>
            </a:xfrm>
            <a:prstGeom prst="rect">
              <a:avLst/>
            </a:prstGeom>
          </p:spPr>
        </p:pic>
        <p:pic>
          <p:nvPicPr>
            <p:cNvPr id="57" name="Graphic 56" descr="Man">
              <a:extLst>
                <a:ext uri="{FF2B5EF4-FFF2-40B4-BE49-F238E27FC236}">
                  <a16:creationId xmlns:a16="http://schemas.microsoft.com/office/drawing/2014/main" id="{D247F416-F5D4-9D49-AC92-EDE5197A3CF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08349" y="332752"/>
              <a:ext cx="914400" cy="914400"/>
            </a:xfrm>
            <a:prstGeom prst="rect">
              <a:avLst/>
            </a:prstGeom>
          </p:spPr>
        </p:pic>
      </p:grpSp>
      <p:sp>
        <p:nvSpPr>
          <p:cNvPr id="2" name="Rectangle 1">
            <a:extLst>
              <a:ext uri="{FF2B5EF4-FFF2-40B4-BE49-F238E27FC236}">
                <a16:creationId xmlns:a16="http://schemas.microsoft.com/office/drawing/2014/main" id="{5A8C263F-5D00-5148-B3FE-B5A7663AA5D5}"/>
              </a:ext>
            </a:extLst>
          </p:cNvPr>
          <p:cNvSpPr/>
          <p:nvPr/>
        </p:nvSpPr>
        <p:spPr>
          <a:xfrm>
            <a:off x="1051008" y="435765"/>
            <a:ext cx="5402315" cy="1833364"/>
          </a:xfrm>
          <a:prstGeom prst="rect">
            <a:avLst/>
          </a:prstGeom>
          <a:solidFill>
            <a:schemeClr val="bg2">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Oval 46">
            <a:extLst>
              <a:ext uri="{FF2B5EF4-FFF2-40B4-BE49-F238E27FC236}">
                <a16:creationId xmlns:a16="http://schemas.microsoft.com/office/drawing/2014/main" id="{2E3FD2D5-59C4-FE4F-AA3D-855B54D1275A}"/>
              </a:ext>
            </a:extLst>
          </p:cNvPr>
          <p:cNvSpPr/>
          <p:nvPr/>
        </p:nvSpPr>
        <p:spPr>
          <a:xfrm>
            <a:off x="196639" y="583908"/>
            <a:ext cx="1316848" cy="1512240"/>
          </a:xfrm>
          <a:prstGeom prst="ellipse">
            <a:avLst/>
          </a:prstGeom>
          <a:solidFill>
            <a:srgbClr val="009DDC"/>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2400" b="1" dirty="0"/>
              <a:t>1</a:t>
            </a:r>
          </a:p>
        </p:txBody>
      </p:sp>
      <p:sp>
        <p:nvSpPr>
          <p:cNvPr id="18" name="TextBox 17">
            <a:extLst>
              <a:ext uri="{FF2B5EF4-FFF2-40B4-BE49-F238E27FC236}">
                <a16:creationId xmlns:a16="http://schemas.microsoft.com/office/drawing/2014/main" id="{9AED5264-8CF0-D541-B1D1-86F92A3F7197}"/>
              </a:ext>
            </a:extLst>
          </p:cNvPr>
          <p:cNvSpPr txBox="1"/>
          <p:nvPr/>
        </p:nvSpPr>
        <p:spPr>
          <a:xfrm>
            <a:off x="1566077" y="442550"/>
            <a:ext cx="4900143" cy="1877437"/>
          </a:xfrm>
          <a:prstGeom prst="rect">
            <a:avLst/>
          </a:prstGeom>
          <a:noFill/>
        </p:spPr>
        <p:txBody>
          <a:bodyPr wrap="square" rtlCol="0">
            <a:spAutoFit/>
          </a:bodyPr>
          <a:lstStyle/>
          <a:p>
            <a:r>
              <a:rPr lang="en-SE" b="1" dirty="0">
                <a:solidFill>
                  <a:srgbClr val="00487E"/>
                </a:solidFill>
              </a:rPr>
              <a:t>Committed Neutron Users</a:t>
            </a:r>
          </a:p>
          <a:p>
            <a:pPr marL="285750" indent="-285750">
              <a:buFontTx/>
              <a:buChar char="-"/>
            </a:pPr>
            <a:r>
              <a:rPr lang="en-SE" sz="1400" dirty="0">
                <a:solidFill>
                  <a:srgbClr val="00487E"/>
                </a:solidFill>
              </a:rPr>
              <a:t>Will come to ESS as they would another neutron source.   Likely to contain some users who will join us for hot commissioning.</a:t>
            </a:r>
          </a:p>
          <a:p>
            <a:pPr marL="285750" indent="-285750">
              <a:buFontTx/>
              <a:buChar char="-"/>
            </a:pPr>
            <a:r>
              <a:rPr lang="en-SE" sz="1400" dirty="0">
                <a:solidFill>
                  <a:srgbClr val="00487E"/>
                </a:solidFill>
              </a:rPr>
              <a:t>Already aware of ESS and probably excited about First Science and SOUP.</a:t>
            </a:r>
          </a:p>
          <a:p>
            <a:pPr marL="285750" indent="-285750">
              <a:buFontTx/>
              <a:buChar char="-"/>
            </a:pPr>
            <a:r>
              <a:rPr lang="en-SE" sz="1400" dirty="0">
                <a:solidFill>
                  <a:srgbClr val="FF7D00"/>
                </a:solidFill>
              </a:rPr>
              <a:t>Needs caution so they are patient of our delays and likely slow beginnings.</a:t>
            </a:r>
          </a:p>
        </p:txBody>
      </p:sp>
    </p:spTree>
    <p:extLst>
      <p:ext uri="{BB962C8B-B14F-4D97-AF65-F5344CB8AC3E}">
        <p14:creationId xmlns:p14="http://schemas.microsoft.com/office/powerpoint/2010/main" val="2713830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8" name="Graphic 47" descr="Handshake">
            <a:extLst>
              <a:ext uri="{FF2B5EF4-FFF2-40B4-BE49-F238E27FC236}">
                <a16:creationId xmlns:a16="http://schemas.microsoft.com/office/drawing/2014/main" id="{9E664D20-65FA-3946-92CA-F3BE791E5F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19972" y="5829752"/>
            <a:ext cx="1050420" cy="1050420"/>
          </a:xfrm>
          <a:prstGeom prst="rect">
            <a:avLst/>
          </a:prstGeom>
        </p:spPr>
      </p:pic>
      <p:sp>
        <p:nvSpPr>
          <p:cNvPr id="4" name="Rounded Rectangle 3">
            <a:extLst>
              <a:ext uri="{FF2B5EF4-FFF2-40B4-BE49-F238E27FC236}">
                <a16:creationId xmlns:a16="http://schemas.microsoft.com/office/drawing/2014/main" id="{79554904-D614-8E46-B4C1-8182CCBF5355}"/>
              </a:ext>
            </a:extLst>
          </p:cNvPr>
          <p:cNvSpPr/>
          <p:nvPr/>
        </p:nvSpPr>
        <p:spPr>
          <a:xfrm>
            <a:off x="6092836" y="5246725"/>
            <a:ext cx="5086351" cy="285751"/>
          </a:xfrm>
          <a:prstGeom prst="roundRect">
            <a:avLst>
              <a:gd name="adj" fmla="val 50000"/>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a:extLst>
              <a:ext uri="{FF2B5EF4-FFF2-40B4-BE49-F238E27FC236}">
                <a16:creationId xmlns:a16="http://schemas.microsoft.com/office/drawing/2014/main" id="{A3DAF1CA-FA00-E44A-8A61-B141503E7A63}"/>
              </a:ext>
            </a:extLst>
          </p:cNvPr>
          <p:cNvSpPr/>
          <p:nvPr/>
        </p:nvSpPr>
        <p:spPr>
          <a:xfrm>
            <a:off x="6764349" y="4960974"/>
            <a:ext cx="3743325" cy="285751"/>
          </a:xfrm>
          <a:prstGeom prst="roundRect">
            <a:avLst>
              <a:gd name="adj" fmla="val 50000"/>
            </a:avLst>
          </a:prstGeom>
          <a:solidFill>
            <a:srgbClr val="0968A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6EAE48CF-28BB-A040-BC46-FA4AEC572825}"/>
              </a:ext>
            </a:extLst>
          </p:cNvPr>
          <p:cNvSpPr/>
          <p:nvPr/>
        </p:nvSpPr>
        <p:spPr>
          <a:xfrm>
            <a:off x="7435862" y="4675223"/>
            <a:ext cx="2400299" cy="285751"/>
          </a:xfrm>
          <a:prstGeom prst="roundRect">
            <a:avLst>
              <a:gd name="adj" fmla="val 50000"/>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D6330D5F-CFED-C94C-99A2-35B0E5ECED7E}"/>
              </a:ext>
            </a:extLst>
          </p:cNvPr>
          <p:cNvSpPr txBox="1"/>
          <p:nvPr/>
        </p:nvSpPr>
        <p:spPr>
          <a:xfrm>
            <a:off x="8481160" y="4643437"/>
            <a:ext cx="309700" cy="923330"/>
          </a:xfrm>
          <a:prstGeom prst="rect">
            <a:avLst/>
          </a:prstGeom>
          <a:noFill/>
        </p:spPr>
        <p:txBody>
          <a:bodyPr wrap="none" rtlCol="0">
            <a:spAutoFit/>
          </a:bodyPr>
          <a:lstStyle/>
          <a:p>
            <a:pPr algn="l"/>
            <a:r>
              <a:rPr lang="en-GB" dirty="0">
                <a:solidFill>
                  <a:schemeClr val="bg1"/>
                </a:solidFill>
              </a:rPr>
              <a:t>1</a:t>
            </a:r>
          </a:p>
          <a:p>
            <a:pPr algn="l"/>
            <a:r>
              <a:rPr lang="en-GB" dirty="0">
                <a:solidFill>
                  <a:schemeClr val="bg1"/>
                </a:solidFill>
              </a:rPr>
              <a:t>2</a:t>
            </a:r>
          </a:p>
          <a:p>
            <a:pPr algn="l"/>
            <a:r>
              <a:rPr lang="en-GB" dirty="0">
                <a:solidFill>
                  <a:schemeClr val="bg1"/>
                </a:solidFill>
              </a:rPr>
              <a:t>3</a:t>
            </a:r>
          </a:p>
        </p:txBody>
      </p:sp>
      <p:pic>
        <p:nvPicPr>
          <p:cNvPr id="13" name="Picture 12">
            <a:extLst>
              <a:ext uri="{FF2B5EF4-FFF2-40B4-BE49-F238E27FC236}">
                <a16:creationId xmlns:a16="http://schemas.microsoft.com/office/drawing/2014/main" id="{470F06BD-54B2-6F41-B530-D4E7CC69A872}"/>
              </a:ext>
            </a:extLst>
          </p:cNvPr>
          <p:cNvPicPr>
            <a:picLocks noChangeAspect="1"/>
          </p:cNvPicPr>
          <p:nvPr/>
        </p:nvPicPr>
        <p:blipFill>
          <a:blip r:embed="rId5"/>
          <a:stretch>
            <a:fillRect/>
          </a:stretch>
        </p:blipFill>
        <p:spPr>
          <a:xfrm>
            <a:off x="5901610" y="1338298"/>
            <a:ext cx="5778500" cy="3479800"/>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870F62A7-2853-DE43-9F6E-CA07EA6EB510}"/>
              </a:ext>
            </a:extLst>
          </p:cNvPr>
          <p:cNvSpPr/>
          <p:nvPr/>
        </p:nvSpPr>
        <p:spPr>
          <a:xfrm>
            <a:off x="499530" y="2625443"/>
            <a:ext cx="5360276" cy="1806861"/>
          </a:xfrm>
          <a:prstGeom prst="rect">
            <a:avLst/>
          </a:prstGeom>
          <a:solidFill>
            <a:schemeClr val="bg2">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b="1" dirty="0">
                <a:solidFill>
                  <a:schemeClr val="accent2"/>
                </a:solidFill>
              </a:rPr>
              <a:t>Contact people from this group</a:t>
            </a:r>
          </a:p>
          <a:p>
            <a:pPr algn="ctr"/>
            <a:endParaRPr lang="en-SE" dirty="0">
              <a:solidFill>
                <a:schemeClr val="accent2"/>
              </a:solidFill>
            </a:endParaRPr>
          </a:p>
          <a:p>
            <a:pPr algn="ctr"/>
            <a:r>
              <a:rPr lang="en-SE" dirty="0">
                <a:solidFill>
                  <a:schemeClr val="accent2"/>
                </a:solidFill>
              </a:rPr>
              <a:t>Ask whether they retain an interest in ESS and would like to be kept up to date with activities going on a ESS</a:t>
            </a:r>
          </a:p>
        </p:txBody>
      </p:sp>
      <p:sp>
        <p:nvSpPr>
          <p:cNvPr id="16" name="Rectangle 15">
            <a:extLst>
              <a:ext uri="{FF2B5EF4-FFF2-40B4-BE49-F238E27FC236}">
                <a16:creationId xmlns:a16="http://schemas.microsoft.com/office/drawing/2014/main" id="{9F1A7453-7BA3-774F-8064-75658EC1C137}"/>
              </a:ext>
            </a:extLst>
          </p:cNvPr>
          <p:cNvSpPr/>
          <p:nvPr/>
        </p:nvSpPr>
        <p:spPr>
          <a:xfrm>
            <a:off x="499530" y="4671950"/>
            <a:ext cx="5360276" cy="1806861"/>
          </a:xfrm>
          <a:prstGeom prst="rect">
            <a:avLst/>
          </a:prstGeom>
          <a:solidFill>
            <a:schemeClr val="bg2">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b="1" dirty="0">
                <a:solidFill>
                  <a:schemeClr val="accent2"/>
                </a:solidFill>
              </a:rPr>
              <a:t>Maintain regular contact</a:t>
            </a:r>
          </a:p>
          <a:p>
            <a:pPr algn="ctr"/>
            <a:endParaRPr lang="en-SE" dirty="0"/>
          </a:p>
          <a:p>
            <a:pPr algn="ctr"/>
            <a:r>
              <a:rPr lang="en-SE" dirty="0">
                <a:solidFill>
                  <a:schemeClr val="accent2"/>
                </a:solidFill>
              </a:rPr>
              <a:t>Perhaps through the science focus teams, keep quarterly contact to maintain awareness of ESS as we move from construction to operations</a:t>
            </a:r>
          </a:p>
        </p:txBody>
      </p:sp>
      <p:sp>
        <p:nvSpPr>
          <p:cNvPr id="19" name="Rectangle 18">
            <a:extLst>
              <a:ext uri="{FF2B5EF4-FFF2-40B4-BE49-F238E27FC236}">
                <a16:creationId xmlns:a16="http://schemas.microsoft.com/office/drawing/2014/main" id="{13B4875B-3226-6D49-AC2F-A15F28456A93}"/>
              </a:ext>
            </a:extLst>
          </p:cNvPr>
          <p:cNvSpPr/>
          <p:nvPr/>
        </p:nvSpPr>
        <p:spPr>
          <a:xfrm>
            <a:off x="478510" y="508850"/>
            <a:ext cx="5402315" cy="1833364"/>
          </a:xfrm>
          <a:prstGeom prst="rect">
            <a:avLst/>
          </a:prstGeom>
          <a:solidFill>
            <a:schemeClr val="bg2">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solidFill>
              </a:rPr>
              <a:t>Identify who is in this group</a:t>
            </a:r>
          </a:p>
          <a:p>
            <a:pPr algn="ctr"/>
            <a:endParaRPr lang="en-GB" dirty="0">
              <a:solidFill>
                <a:schemeClr val="accent2"/>
              </a:solidFill>
            </a:endParaRPr>
          </a:p>
          <a:p>
            <a:pPr algn="ctr"/>
            <a:r>
              <a:rPr lang="en-GB" dirty="0">
                <a:solidFill>
                  <a:schemeClr val="accent2"/>
                </a:solidFill>
              </a:rPr>
              <a:t>Start with present members and then back fill with people who have had interaction with ESS Science since the beginning</a:t>
            </a:r>
          </a:p>
        </p:txBody>
      </p:sp>
    </p:spTree>
    <p:extLst>
      <p:ext uri="{BB962C8B-B14F-4D97-AF65-F5344CB8AC3E}">
        <p14:creationId xmlns:p14="http://schemas.microsoft.com/office/powerpoint/2010/main" val="995778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Head with gears">
            <a:extLst>
              <a:ext uri="{FF2B5EF4-FFF2-40B4-BE49-F238E27FC236}">
                <a16:creationId xmlns:a16="http://schemas.microsoft.com/office/drawing/2014/main" id="{5452C833-7BEA-DB42-9C8E-E6C4308E26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7330" y="2378765"/>
            <a:ext cx="2100470" cy="210047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Graphic 5" descr="Paw prints">
            <a:extLst>
              <a:ext uri="{FF2B5EF4-FFF2-40B4-BE49-F238E27FC236}">
                <a16:creationId xmlns:a16="http://schemas.microsoft.com/office/drawing/2014/main" id="{5E615475-12FC-FB45-A6F1-9A8F20952A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92388" y="2509630"/>
            <a:ext cx="1838740" cy="183874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9" name="Graphic 8" descr="Raised hand">
            <a:extLst>
              <a:ext uri="{FF2B5EF4-FFF2-40B4-BE49-F238E27FC236}">
                <a16:creationId xmlns:a16="http://schemas.microsoft.com/office/drawing/2014/main" id="{05E618E7-66D6-9A45-AF61-A1F8760AD50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99617" y="2579998"/>
            <a:ext cx="1698004" cy="16980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0" name="Rectangle 9">
            <a:extLst>
              <a:ext uri="{FF2B5EF4-FFF2-40B4-BE49-F238E27FC236}">
                <a16:creationId xmlns:a16="http://schemas.microsoft.com/office/drawing/2014/main" id="{4B1BD018-13DD-6446-904E-8A13A6355501}"/>
              </a:ext>
            </a:extLst>
          </p:cNvPr>
          <p:cNvSpPr/>
          <p:nvPr/>
        </p:nvSpPr>
        <p:spPr>
          <a:xfrm rot="833751">
            <a:off x="6568508" y="3055663"/>
            <a:ext cx="320883" cy="1201388"/>
          </a:xfrm>
          <a:prstGeom prst="rect">
            <a:avLst/>
          </a:prstGeom>
          <a:solidFill>
            <a:srgbClr val="009DDC"/>
          </a:solid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3773198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3849283-D74A-4046-B021-EC957EE8F2F1}"/>
              </a:ext>
            </a:extLst>
          </p:cNvPr>
          <p:cNvSpPr/>
          <p:nvPr/>
        </p:nvSpPr>
        <p:spPr>
          <a:xfrm>
            <a:off x="0" y="0"/>
            <a:ext cx="586577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0" name="Rectangle 19">
            <a:extLst>
              <a:ext uri="{FF2B5EF4-FFF2-40B4-BE49-F238E27FC236}">
                <a16:creationId xmlns:a16="http://schemas.microsoft.com/office/drawing/2014/main" id="{6DA419AB-9BE3-2948-867F-B2863C90FEF4}"/>
              </a:ext>
            </a:extLst>
          </p:cNvPr>
          <p:cNvSpPr/>
          <p:nvPr/>
        </p:nvSpPr>
        <p:spPr>
          <a:xfrm>
            <a:off x="-13657" y="581404"/>
            <a:ext cx="354842" cy="6276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nvGrpSpPr>
          <p:cNvPr id="57" name="Group 56">
            <a:extLst>
              <a:ext uri="{FF2B5EF4-FFF2-40B4-BE49-F238E27FC236}">
                <a16:creationId xmlns:a16="http://schemas.microsoft.com/office/drawing/2014/main" id="{46E140D4-0D04-4442-A5C2-24AC72B0EB98}"/>
              </a:ext>
            </a:extLst>
          </p:cNvPr>
          <p:cNvGrpSpPr/>
          <p:nvPr/>
        </p:nvGrpSpPr>
        <p:grpSpPr>
          <a:xfrm>
            <a:off x="5982928" y="63798"/>
            <a:ext cx="6120000" cy="6708805"/>
            <a:chOff x="5153578" y="0"/>
            <a:chExt cx="5811655" cy="6872264"/>
          </a:xfrm>
          <a:solidFill>
            <a:schemeClr val="bg1"/>
          </a:solidFill>
          <a:effectLst>
            <a:outerShdw blurRad="50800" dist="38100" dir="2700000" algn="tl" rotWithShape="0">
              <a:prstClr val="black">
                <a:alpha val="40000"/>
              </a:prstClr>
            </a:outerShdw>
          </a:effectLst>
        </p:grpSpPr>
        <p:sp>
          <p:nvSpPr>
            <p:cNvPr id="26" name="Rectangle 25">
              <a:extLst>
                <a:ext uri="{FF2B5EF4-FFF2-40B4-BE49-F238E27FC236}">
                  <a16:creationId xmlns:a16="http://schemas.microsoft.com/office/drawing/2014/main" id="{17B47E29-D587-DE4C-8C9B-6CC5B882526C}"/>
                </a:ext>
              </a:extLst>
            </p:cNvPr>
            <p:cNvSpPr/>
            <p:nvPr/>
          </p:nvSpPr>
          <p:spPr>
            <a:xfrm>
              <a:off x="10592508" y="290234"/>
              <a:ext cx="372725" cy="1265663"/>
            </a:xfrm>
            <a:prstGeom prst="rect">
              <a:avLst/>
            </a:prstGeom>
            <a:solidFill>
              <a:srgbClr val="FF8603"/>
            </a:solidFill>
            <a:ln>
              <a:noFill/>
            </a:ln>
            <a:effectLst>
              <a:innerShdw blurRad="195242"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52">
              <a:extLst>
                <a:ext uri="{FF2B5EF4-FFF2-40B4-BE49-F238E27FC236}">
                  <a16:creationId xmlns:a16="http://schemas.microsoft.com/office/drawing/2014/main" id="{DA05ED7E-1D1A-554F-A35C-A53D3EDE9D21}"/>
                </a:ext>
              </a:extLst>
            </p:cNvPr>
            <p:cNvSpPr/>
            <p:nvPr/>
          </p:nvSpPr>
          <p:spPr>
            <a:xfrm>
              <a:off x="5153578" y="0"/>
              <a:ext cx="5801833" cy="6872264"/>
            </a:xfrm>
            <a:custGeom>
              <a:avLst/>
              <a:gdLst>
                <a:gd name="connsiteX0" fmla="*/ 0 w 5801833"/>
                <a:gd name="connsiteY0" fmla="*/ 0 h 6872264"/>
                <a:gd name="connsiteX1" fmla="*/ 5801833 w 5801833"/>
                <a:gd name="connsiteY1" fmla="*/ 0 h 6872264"/>
                <a:gd name="connsiteX2" fmla="*/ 5801833 w 5801833"/>
                <a:gd name="connsiteY2" fmla="*/ 298620 h 6872264"/>
                <a:gd name="connsiteX3" fmla="*/ 5738895 w 5801833"/>
                <a:gd name="connsiteY3" fmla="*/ 311327 h 6872264"/>
                <a:gd name="connsiteX4" fmla="*/ 5731421 w 5801833"/>
                <a:gd name="connsiteY4" fmla="*/ 316365 h 6872264"/>
                <a:gd name="connsiteX5" fmla="*/ 5715561 w 5801833"/>
                <a:gd name="connsiteY5" fmla="*/ 321289 h 6872264"/>
                <a:gd name="connsiteX6" fmla="*/ 5580194 w 5801833"/>
                <a:gd name="connsiteY6" fmla="*/ 525510 h 6872264"/>
                <a:gd name="connsiteX7" fmla="*/ 5580194 w 5801833"/>
                <a:gd name="connsiteY7" fmla="*/ 1347895 h 6872264"/>
                <a:gd name="connsiteX8" fmla="*/ 5801833 w 5801833"/>
                <a:gd name="connsiteY8" fmla="*/ 1569534 h 6872264"/>
                <a:gd name="connsiteX9" fmla="*/ 5801832 w 5801833"/>
                <a:gd name="connsiteY9" fmla="*/ 1569535 h 6872264"/>
                <a:gd name="connsiteX10" fmla="*/ 5801833 w 5801833"/>
                <a:gd name="connsiteY10" fmla="*/ 1569535 h 6872264"/>
                <a:gd name="connsiteX11" fmla="*/ 5801833 w 5801833"/>
                <a:gd name="connsiteY11" fmla="*/ 6872264 h 6872264"/>
                <a:gd name="connsiteX12" fmla="*/ 0 w 5801833"/>
                <a:gd name="connsiteY12" fmla="*/ 6872264 h 687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01833" h="6872264">
                  <a:moveTo>
                    <a:pt x="0" y="0"/>
                  </a:moveTo>
                  <a:lnTo>
                    <a:pt x="5801833" y="0"/>
                  </a:lnTo>
                  <a:lnTo>
                    <a:pt x="5801833" y="298620"/>
                  </a:lnTo>
                  <a:cubicBezTo>
                    <a:pt x="5779508" y="298620"/>
                    <a:pt x="5758239" y="303145"/>
                    <a:pt x="5738895" y="311327"/>
                  </a:cubicBezTo>
                  <a:lnTo>
                    <a:pt x="5731421" y="316365"/>
                  </a:lnTo>
                  <a:lnTo>
                    <a:pt x="5715561" y="321289"/>
                  </a:lnTo>
                  <a:cubicBezTo>
                    <a:pt x="5636011" y="354935"/>
                    <a:pt x="5580194" y="433704"/>
                    <a:pt x="5580194" y="525510"/>
                  </a:cubicBezTo>
                  <a:lnTo>
                    <a:pt x="5580194" y="1347895"/>
                  </a:lnTo>
                  <a:cubicBezTo>
                    <a:pt x="5580194" y="1470303"/>
                    <a:pt x="5679425" y="1569534"/>
                    <a:pt x="5801833" y="1569534"/>
                  </a:cubicBezTo>
                  <a:lnTo>
                    <a:pt x="5801832" y="1569535"/>
                  </a:lnTo>
                  <a:lnTo>
                    <a:pt x="5801833" y="1569535"/>
                  </a:lnTo>
                  <a:lnTo>
                    <a:pt x="5801833" y="6872264"/>
                  </a:lnTo>
                  <a:lnTo>
                    <a:pt x="0" y="687226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a:p>
          </p:txBody>
        </p:sp>
      </p:grpSp>
      <p:grpSp>
        <p:nvGrpSpPr>
          <p:cNvPr id="56" name="Group 55">
            <a:extLst>
              <a:ext uri="{FF2B5EF4-FFF2-40B4-BE49-F238E27FC236}">
                <a16:creationId xmlns:a16="http://schemas.microsoft.com/office/drawing/2014/main" id="{106C15E6-9451-FB46-8C6D-FE2B50D9F884}"/>
              </a:ext>
            </a:extLst>
          </p:cNvPr>
          <p:cNvGrpSpPr/>
          <p:nvPr/>
        </p:nvGrpSpPr>
        <p:grpSpPr>
          <a:xfrm>
            <a:off x="5982928" y="78062"/>
            <a:ext cx="5760000" cy="6694880"/>
            <a:chOff x="4772044" y="14264"/>
            <a:chExt cx="5803584" cy="6858000"/>
          </a:xfrm>
        </p:grpSpPr>
        <p:sp>
          <p:nvSpPr>
            <p:cNvPr id="27" name="Rectangle 26">
              <a:extLst>
                <a:ext uri="{FF2B5EF4-FFF2-40B4-BE49-F238E27FC236}">
                  <a16:creationId xmlns:a16="http://schemas.microsoft.com/office/drawing/2014/main" id="{4B974930-E767-B247-B189-65D7EF7ED6DE}"/>
                </a:ext>
              </a:extLst>
            </p:cNvPr>
            <p:cNvSpPr/>
            <p:nvPr/>
          </p:nvSpPr>
          <p:spPr>
            <a:xfrm>
              <a:off x="10202903" y="1781733"/>
              <a:ext cx="372725" cy="1265663"/>
            </a:xfrm>
            <a:prstGeom prst="rect">
              <a:avLst/>
            </a:prstGeom>
            <a:solidFill>
              <a:schemeClr val="accent1"/>
            </a:solidFill>
            <a:effectLst>
              <a:innerShdw blurRad="195242"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51">
              <a:extLst>
                <a:ext uri="{FF2B5EF4-FFF2-40B4-BE49-F238E27FC236}">
                  <a16:creationId xmlns:a16="http://schemas.microsoft.com/office/drawing/2014/main" id="{154179B1-1B89-A24D-BCC5-2E0C8223CDD9}"/>
                </a:ext>
              </a:extLst>
            </p:cNvPr>
            <p:cNvSpPr/>
            <p:nvPr/>
          </p:nvSpPr>
          <p:spPr>
            <a:xfrm>
              <a:off x="4772044" y="14264"/>
              <a:ext cx="5801833" cy="6858000"/>
            </a:xfrm>
            <a:custGeom>
              <a:avLst/>
              <a:gdLst>
                <a:gd name="connsiteX0" fmla="*/ 0 w 5801833"/>
                <a:gd name="connsiteY0" fmla="*/ 0 h 6858000"/>
                <a:gd name="connsiteX1" fmla="*/ 5801833 w 5801833"/>
                <a:gd name="connsiteY1" fmla="*/ 0 h 6858000"/>
                <a:gd name="connsiteX2" fmla="*/ 5801833 w 5801833"/>
                <a:gd name="connsiteY2" fmla="*/ 1767469 h 6858000"/>
                <a:gd name="connsiteX3" fmla="*/ 5580194 w 5801833"/>
                <a:gd name="connsiteY3" fmla="*/ 1989108 h 6858000"/>
                <a:gd name="connsiteX4" fmla="*/ 5580194 w 5801833"/>
                <a:gd name="connsiteY4" fmla="*/ 2811493 h 6858000"/>
                <a:gd name="connsiteX5" fmla="*/ 5715561 w 5801833"/>
                <a:gd name="connsiteY5" fmla="*/ 3015715 h 6858000"/>
                <a:gd name="connsiteX6" fmla="*/ 5723642 w 5801833"/>
                <a:gd name="connsiteY6" fmla="*/ 3018223 h 6858000"/>
                <a:gd name="connsiteX7" fmla="*/ 5738896 w 5801833"/>
                <a:gd name="connsiteY7" fmla="*/ 3027478 h 6858000"/>
                <a:gd name="connsiteX8" fmla="*/ 5801833 w 5801833"/>
                <a:gd name="connsiteY8" fmla="*/ 3040184 h 6858000"/>
                <a:gd name="connsiteX9" fmla="*/ 5801833 w 5801833"/>
                <a:gd name="connsiteY9" fmla="*/ 3040185 h 6858000"/>
                <a:gd name="connsiteX10" fmla="*/ 5801833 w 5801833"/>
                <a:gd name="connsiteY10" fmla="*/ 6858000 h 6858000"/>
                <a:gd name="connsiteX11" fmla="*/ 0 w 5801833"/>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01833" h="6858000">
                  <a:moveTo>
                    <a:pt x="0" y="0"/>
                  </a:moveTo>
                  <a:lnTo>
                    <a:pt x="5801833" y="0"/>
                  </a:lnTo>
                  <a:lnTo>
                    <a:pt x="5801833" y="1767469"/>
                  </a:lnTo>
                  <a:cubicBezTo>
                    <a:pt x="5679425" y="1767469"/>
                    <a:pt x="5580194" y="1866700"/>
                    <a:pt x="5580194" y="1989108"/>
                  </a:cubicBezTo>
                  <a:lnTo>
                    <a:pt x="5580194" y="2811493"/>
                  </a:lnTo>
                  <a:cubicBezTo>
                    <a:pt x="5580194" y="2903299"/>
                    <a:pt x="5636011" y="2982068"/>
                    <a:pt x="5715561" y="3015715"/>
                  </a:cubicBezTo>
                  <a:lnTo>
                    <a:pt x="5723642" y="3018223"/>
                  </a:lnTo>
                  <a:lnTo>
                    <a:pt x="5738896" y="3027478"/>
                  </a:lnTo>
                  <a:lnTo>
                    <a:pt x="5801833" y="3040184"/>
                  </a:lnTo>
                  <a:lnTo>
                    <a:pt x="5801833" y="3040185"/>
                  </a:lnTo>
                  <a:lnTo>
                    <a:pt x="5801833" y="6858000"/>
                  </a:lnTo>
                  <a:lnTo>
                    <a:pt x="0" y="685800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a:solidFill>
                  <a:schemeClr val="bg1"/>
                </a:solidFill>
              </a:endParaRPr>
            </a:p>
          </p:txBody>
        </p:sp>
      </p:grpSp>
      <p:grpSp>
        <p:nvGrpSpPr>
          <p:cNvPr id="54" name="Group 53">
            <a:extLst>
              <a:ext uri="{FF2B5EF4-FFF2-40B4-BE49-F238E27FC236}">
                <a16:creationId xmlns:a16="http://schemas.microsoft.com/office/drawing/2014/main" id="{39FAAEF3-1238-4C41-9996-9B587B60B442}"/>
              </a:ext>
            </a:extLst>
          </p:cNvPr>
          <p:cNvGrpSpPr/>
          <p:nvPr/>
        </p:nvGrpSpPr>
        <p:grpSpPr>
          <a:xfrm flipH="1">
            <a:off x="804108" y="87405"/>
            <a:ext cx="5049315" cy="6694880"/>
            <a:chOff x="4114440" y="11151"/>
            <a:chExt cx="5049315" cy="6858000"/>
          </a:xfrm>
          <a:solidFill>
            <a:schemeClr val="bg1"/>
          </a:solidFill>
          <a:effectLst>
            <a:outerShdw blurRad="50800" dist="38100" dir="8100000" algn="tr" rotWithShape="0">
              <a:prstClr val="black">
                <a:alpha val="40000"/>
              </a:prstClr>
            </a:outerShdw>
          </a:effectLst>
        </p:grpSpPr>
        <p:sp>
          <p:nvSpPr>
            <p:cNvPr id="29" name="Rectangle 28">
              <a:extLst>
                <a:ext uri="{FF2B5EF4-FFF2-40B4-BE49-F238E27FC236}">
                  <a16:creationId xmlns:a16="http://schemas.microsoft.com/office/drawing/2014/main" id="{FA00B32D-049D-7B41-AF85-04135505DF6B}"/>
                </a:ext>
              </a:extLst>
            </p:cNvPr>
            <p:cNvSpPr/>
            <p:nvPr/>
          </p:nvSpPr>
          <p:spPr>
            <a:xfrm>
              <a:off x="8791030" y="4857912"/>
              <a:ext cx="372725" cy="1341864"/>
            </a:xfrm>
            <a:prstGeom prst="rect">
              <a:avLst/>
            </a:prstGeom>
            <a:solidFill>
              <a:schemeClr val="accent6"/>
            </a:solidFill>
            <a:ln>
              <a:noFill/>
            </a:ln>
            <a:effectLst>
              <a:innerShdw blurRad="195242"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Freeform 49">
              <a:extLst>
                <a:ext uri="{FF2B5EF4-FFF2-40B4-BE49-F238E27FC236}">
                  <a16:creationId xmlns:a16="http://schemas.microsoft.com/office/drawing/2014/main" id="{B787BDEB-646B-6B4E-A5C8-313FC75A8790}"/>
                </a:ext>
              </a:extLst>
            </p:cNvPr>
            <p:cNvSpPr/>
            <p:nvPr/>
          </p:nvSpPr>
          <p:spPr>
            <a:xfrm>
              <a:off x="4114440" y="11151"/>
              <a:ext cx="5040000" cy="6858000"/>
            </a:xfrm>
            <a:custGeom>
              <a:avLst/>
              <a:gdLst>
                <a:gd name="connsiteX0" fmla="*/ 0 w 5801833"/>
                <a:gd name="connsiteY0" fmla="*/ 0 h 6858000"/>
                <a:gd name="connsiteX1" fmla="*/ 5801833 w 5801833"/>
                <a:gd name="connsiteY1" fmla="*/ 0 h 6858000"/>
                <a:gd name="connsiteX2" fmla="*/ 5801833 w 5801833"/>
                <a:gd name="connsiteY2" fmla="*/ 4847063 h 6858000"/>
                <a:gd name="connsiteX3" fmla="*/ 5738895 w 5801833"/>
                <a:gd name="connsiteY3" fmla="*/ 4859770 h 6858000"/>
                <a:gd name="connsiteX4" fmla="*/ 5727173 w 5801833"/>
                <a:gd name="connsiteY4" fmla="*/ 4867673 h 6858000"/>
                <a:gd name="connsiteX5" fmla="*/ 5711562 w 5801833"/>
                <a:gd name="connsiteY5" fmla="*/ 4872519 h 6858000"/>
                <a:gd name="connsiteX6" fmla="*/ 5576195 w 5801833"/>
                <a:gd name="connsiteY6" fmla="*/ 5076740 h 6858000"/>
                <a:gd name="connsiteX7" fmla="*/ 5576195 w 5801833"/>
                <a:gd name="connsiteY7" fmla="*/ 5899125 h 6858000"/>
                <a:gd name="connsiteX8" fmla="*/ 5797834 w 5801833"/>
                <a:gd name="connsiteY8" fmla="*/ 6120764 h 6858000"/>
                <a:gd name="connsiteX9" fmla="*/ 5797833 w 5801833"/>
                <a:gd name="connsiteY9" fmla="*/ 6120765 h 6858000"/>
                <a:gd name="connsiteX10" fmla="*/ 5801833 w 5801833"/>
                <a:gd name="connsiteY10" fmla="*/ 6120362 h 6858000"/>
                <a:gd name="connsiteX11" fmla="*/ 5801833 w 5801833"/>
                <a:gd name="connsiteY11" fmla="*/ 6858000 h 6858000"/>
                <a:gd name="connsiteX12" fmla="*/ 0 w 5801833"/>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01833" h="6858000">
                  <a:moveTo>
                    <a:pt x="0" y="0"/>
                  </a:moveTo>
                  <a:lnTo>
                    <a:pt x="5801833" y="0"/>
                  </a:lnTo>
                  <a:lnTo>
                    <a:pt x="5801833" y="4847063"/>
                  </a:lnTo>
                  <a:cubicBezTo>
                    <a:pt x="5779508" y="4847063"/>
                    <a:pt x="5758239" y="4851588"/>
                    <a:pt x="5738895" y="4859770"/>
                  </a:cubicBezTo>
                  <a:lnTo>
                    <a:pt x="5727173" y="4867673"/>
                  </a:lnTo>
                  <a:lnTo>
                    <a:pt x="5711562" y="4872519"/>
                  </a:lnTo>
                  <a:cubicBezTo>
                    <a:pt x="5632012" y="4906165"/>
                    <a:pt x="5576195" y="4984934"/>
                    <a:pt x="5576195" y="5076740"/>
                  </a:cubicBezTo>
                  <a:lnTo>
                    <a:pt x="5576195" y="5899125"/>
                  </a:lnTo>
                  <a:cubicBezTo>
                    <a:pt x="5576195" y="6021533"/>
                    <a:pt x="5675426" y="6120764"/>
                    <a:pt x="5797834" y="6120764"/>
                  </a:cubicBezTo>
                  <a:lnTo>
                    <a:pt x="5797833" y="6120765"/>
                  </a:lnTo>
                  <a:lnTo>
                    <a:pt x="5801833" y="6120362"/>
                  </a:lnTo>
                  <a:lnTo>
                    <a:pt x="5801833" y="6858000"/>
                  </a:lnTo>
                  <a:lnTo>
                    <a:pt x="0" y="6858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a:solidFill>
                  <a:schemeClr val="bg1"/>
                </a:solidFill>
              </a:endParaRPr>
            </a:p>
          </p:txBody>
        </p:sp>
      </p:grpSp>
      <p:sp>
        <p:nvSpPr>
          <p:cNvPr id="8" name="TextBox 7">
            <a:extLst>
              <a:ext uri="{FF2B5EF4-FFF2-40B4-BE49-F238E27FC236}">
                <a16:creationId xmlns:a16="http://schemas.microsoft.com/office/drawing/2014/main" id="{429FD1F1-F326-E841-9FD4-43C2ACD337B5}"/>
              </a:ext>
            </a:extLst>
          </p:cNvPr>
          <p:cNvSpPr txBox="1"/>
          <p:nvPr/>
        </p:nvSpPr>
        <p:spPr>
          <a:xfrm>
            <a:off x="10788089" y="5621348"/>
            <a:ext cx="326187" cy="369332"/>
          </a:xfrm>
          <a:prstGeom prst="rect">
            <a:avLst/>
          </a:prstGeom>
          <a:noFill/>
        </p:spPr>
        <p:txBody>
          <a:bodyPr wrap="square" rtlCol="0">
            <a:spAutoFit/>
          </a:bodyPr>
          <a:lstStyle/>
          <a:p>
            <a:pPr algn="l"/>
            <a:r>
              <a:rPr lang="en-GB" dirty="0">
                <a:solidFill>
                  <a:schemeClr val="bg1"/>
                </a:solidFill>
              </a:rPr>
              <a:t>1</a:t>
            </a:r>
          </a:p>
        </p:txBody>
      </p:sp>
      <p:sp>
        <p:nvSpPr>
          <p:cNvPr id="58" name="TextBox 57">
            <a:extLst>
              <a:ext uri="{FF2B5EF4-FFF2-40B4-BE49-F238E27FC236}">
                <a16:creationId xmlns:a16="http://schemas.microsoft.com/office/drawing/2014/main" id="{AC822671-991F-3C4E-B8C0-44064DB83C7E}"/>
              </a:ext>
            </a:extLst>
          </p:cNvPr>
          <p:cNvSpPr txBox="1"/>
          <p:nvPr/>
        </p:nvSpPr>
        <p:spPr>
          <a:xfrm>
            <a:off x="11138302" y="4235764"/>
            <a:ext cx="326187" cy="369332"/>
          </a:xfrm>
          <a:prstGeom prst="rect">
            <a:avLst/>
          </a:prstGeom>
          <a:noFill/>
        </p:spPr>
        <p:txBody>
          <a:bodyPr wrap="square" rtlCol="0">
            <a:spAutoFit/>
          </a:bodyPr>
          <a:lstStyle/>
          <a:p>
            <a:pPr algn="l"/>
            <a:r>
              <a:rPr lang="en-GB" dirty="0">
                <a:solidFill>
                  <a:schemeClr val="bg1"/>
                </a:solidFill>
              </a:rPr>
              <a:t>2</a:t>
            </a:r>
          </a:p>
        </p:txBody>
      </p:sp>
      <p:sp>
        <p:nvSpPr>
          <p:cNvPr id="59" name="TextBox 58">
            <a:extLst>
              <a:ext uri="{FF2B5EF4-FFF2-40B4-BE49-F238E27FC236}">
                <a16:creationId xmlns:a16="http://schemas.microsoft.com/office/drawing/2014/main" id="{F1433815-B0E3-2E46-9369-D8816B2E61FF}"/>
              </a:ext>
            </a:extLst>
          </p:cNvPr>
          <p:cNvSpPr txBox="1"/>
          <p:nvPr/>
        </p:nvSpPr>
        <p:spPr>
          <a:xfrm>
            <a:off x="11488605" y="2516834"/>
            <a:ext cx="326187" cy="369332"/>
          </a:xfrm>
          <a:prstGeom prst="rect">
            <a:avLst/>
          </a:prstGeom>
          <a:noFill/>
        </p:spPr>
        <p:txBody>
          <a:bodyPr wrap="square" rtlCol="0">
            <a:spAutoFit/>
          </a:bodyPr>
          <a:lstStyle/>
          <a:p>
            <a:pPr algn="l"/>
            <a:r>
              <a:rPr lang="en-GB" dirty="0">
                <a:solidFill>
                  <a:schemeClr val="bg1"/>
                </a:solidFill>
              </a:rPr>
              <a:t>3</a:t>
            </a:r>
          </a:p>
        </p:txBody>
      </p:sp>
      <p:sp>
        <p:nvSpPr>
          <p:cNvPr id="60" name="TextBox 59">
            <a:extLst>
              <a:ext uri="{FF2B5EF4-FFF2-40B4-BE49-F238E27FC236}">
                <a16:creationId xmlns:a16="http://schemas.microsoft.com/office/drawing/2014/main" id="{3042642C-7097-6A49-B6BB-65647A66D6E8}"/>
              </a:ext>
            </a:extLst>
          </p:cNvPr>
          <p:cNvSpPr txBox="1"/>
          <p:nvPr/>
        </p:nvSpPr>
        <p:spPr>
          <a:xfrm>
            <a:off x="11858343" y="1114817"/>
            <a:ext cx="326187" cy="369332"/>
          </a:xfrm>
          <a:prstGeom prst="rect">
            <a:avLst/>
          </a:prstGeom>
          <a:noFill/>
        </p:spPr>
        <p:txBody>
          <a:bodyPr wrap="square" rtlCol="0">
            <a:spAutoFit/>
          </a:bodyPr>
          <a:lstStyle/>
          <a:p>
            <a:pPr algn="l"/>
            <a:r>
              <a:rPr lang="en-GB" dirty="0">
                <a:solidFill>
                  <a:schemeClr val="bg1"/>
                </a:solidFill>
              </a:rPr>
              <a:t>4</a:t>
            </a:r>
          </a:p>
        </p:txBody>
      </p:sp>
      <p:grpSp>
        <p:nvGrpSpPr>
          <p:cNvPr id="55" name="Group 54">
            <a:extLst>
              <a:ext uri="{FF2B5EF4-FFF2-40B4-BE49-F238E27FC236}">
                <a16:creationId xmlns:a16="http://schemas.microsoft.com/office/drawing/2014/main" id="{2BAA318E-F7F6-9A4D-BDC9-1163762E20EA}"/>
              </a:ext>
            </a:extLst>
          </p:cNvPr>
          <p:cNvGrpSpPr/>
          <p:nvPr/>
        </p:nvGrpSpPr>
        <p:grpSpPr>
          <a:xfrm flipH="1">
            <a:off x="1059618" y="77893"/>
            <a:ext cx="4793805" cy="6694880"/>
            <a:chOff x="4531306" y="-21699"/>
            <a:chExt cx="5801833" cy="6858000"/>
          </a:xfrm>
          <a:solidFill>
            <a:schemeClr val="bg1"/>
          </a:solidFill>
          <a:effectLst>
            <a:outerShdw blurRad="50800" dist="38100" dir="2700000" algn="tl" rotWithShape="0">
              <a:prstClr val="black">
                <a:alpha val="40000"/>
              </a:prstClr>
            </a:outerShdw>
          </a:effectLst>
        </p:grpSpPr>
        <p:sp>
          <p:nvSpPr>
            <p:cNvPr id="28" name="Rectangle 27">
              <a:extLst>
                <a:ext uri="{FF2B5EF4-FFF2-40B4-BE49-F238E27FC236}">
                  <a16:creationId xmlns:a16="http://schemas.microsoft.com/office/drawing/2014/main" id="{387A5E71-8B02-C349-B030-D0B05AD73F0D}"/>
                </a:ext>
              </a:extLst>
            </p:cNvPr>
            <p:cNvSpPr/>
            <p:nvPr/>
          </p:nvSpPr>
          <p:spPr>
            <a:xfrm>
              <a:off x="9960414" y="3416872"/>
              <a:ext cx="372725" cy="1265663"/>
            </a:xfrm>
            <a:prstGeom prst="rect">
              <a:avLst/>
            </a:prstGeom>
            <a:solidFill>
              <a:schemeClr val="accent3"/>
            </a:solidFill>
            <a:ln>
              <a:noFill/>
            </a:ln>
            <a:effectLst>
              <a:innerShdw blurRad="195242"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50">
              <a:extLst>
                <a:ext uri="{FF2B5EF4-FFF2-40B4-BE49-F238E27FC236}">
                  <a16:creationId xmlns:a16="http://schemas.microsoft.com/office/drawing/2014/main" id="{CB09536F-FEAB-054B-BF9E-0848F6DC39F5}"/>
                </a:ext>
              </a:extLst>
            </p:cNvPr>
            <p:cNvSpPr/>
            <p:nvPr/>
          </p:nvSpPr>
          <p:spPr>
            <a:xfrm>
              <a:off x="4531306" y="-21699"/>
              <a:ext cx="5801833" cy="6858000"/>
            </a:xfrm>
            <a:custGeom>
              <a:avLst/>
              <a:gdLst>
                <a:gd name="connsiteX0" fmla="*/ 0 w 5801833"/>
                <a:gd name="connsiteY0" fmla="*/ 0 h 6858000"/>
                <a:gd name="connsiteX1" fmla="*/ 5801833 w 5801833"/>
                <a:gd name="connsiteY1" fmla="*/ 0 h 6858000"/>
                <a:gd name="connsiteX2" fmla="*/ 5801833 w 5801833"/>
                <a:gd name="connsiteY2" fmla="*/ 3429000 h 6858000"/>
                <a:gd name="connsiteX3" fmla="*/ 5738895 w 5801833"/>
                <a:gd name="connsiteY3" fmla="*/ 3441707 h 6858000"/>
                <a:gd name="connsiteX4" fmla="*/ 5724591 w 5801833"/>
                <a:gd name="connsiteY4" fmla="*/ 3451351 h 6858000"/>
                <a:gd name="connsiteX5" fmla="*/ 5715561 w 5801833"/>
                <a:gd name="connsiteY5" fmla="*/ 3454154 h 6858000"/>
                <a:gd name="connsiteX6" fmla="*/ 5580194 w 5801833"/>
                <a:gd name="connsiteY6" fmla="*/ 3658375 h 6858000"/>
                <a:gd name="connsiteX7" fmla="*/ 5580194 w 5801833"/>
                <a:gd name="connsiteY7" fmla="*/ 4480760 h 6858000"/>
                <a:gd name="connsiteX8" fmla="*/ 5801833 w 5801833"/>
                <a:gd name="connsiteY8" fmla="*/ 4702399 h 6858000"/>
                <a:gd name="connsiteX9" fmla="*/ 5801832 w 5801833"/>
                <a:gd name="connsiteY9" fmla="*/ 4702400 h 6858000"/>
                <a:gd name="connsiteX10" fmla="*/ 5801833 w 5801833"/>
                <a:gd name="connsiteY10" fmla="*/ 4702400 h 6858000"/>
                <a:gd name="connsiteX11" fmla="*/ 5801833 w 5801833"/>
                <a:gd name="connsiteY11" fmla="*/ 6858000 h 6858000"/>
                <a:gd name="connsiteX12" fmla="*/ 0 w 5801833"/>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01833" h="6858000">
                  <a:moveTo>
                    <a:pt x="0" y="0"/>
                  </a:moveTo>
                  <a:lnTo>
                    <a:pt x="5801833" y="0"/>
                  </a:lnTo>
                  <a:lnTo>
                    <a:pt x="5801833" y="3429000"/>
                  </a:lnTo>
                  <a:cubicBezTo>
                    <a:pt x="5779508" y="3429000"/>
                    <a:pt x="5758239" y="3433525"/>
                    <a:pt x="5738895" y="3441707"/>
                  </a:cubicBezTo>
                  <a:lnTo>
                    <a:pt x="5724591" y="3451351"/>
                  </a:lnTo>
                  <a:lnTo>
                    <a:pt x="5715561" y="3454154"/>
                  </a:lnTo>
                  <a:cubicBezTo>
                    <a:pt x="5636011" y="3487800"/>
                    <a:pt x="5580194" y="3566569"/>
                    <a:pt x="5580194" y="3658375"/>
                  </a:cubicBezTo>
                  <a:lnTo>
                    <a:pt x="5580194" y="4480760"/>
                  </a:lnTo>
                  <a:cubicBezTo>
                    <a:pt x="5580194" y="4603168"/>
                    <a:pt x="5679425" y="4702399"/>
                    <a:pt x="5801833" y="4702399"/>
                  </a:cubicBezTo>
                  <a:lnTo>
                    <a:pt x="5801832" y="4702400"/>
                  </a:lnTo>
                  <a:lnTo>
                    <a:pt x="5801833" y="4702400"/>
                  </a:lnTo>
                  <a:lnTo>
                    <a:pt x="5801833" y="6858000"/>
                  </a:lnTo>
                  <a:lnTo>
                    <a:pt x="0" y="6858000"/>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a:solidFill>
                  <a:schemeClr val="bg1"/>
                </a:solidFill>
              </a:endParaRPr>
            </a:p>
          </p:txBody>
        </p:sp>
      </p:grpSp>
      <p:sp>
        <p:nvSpPr>
          <p:cNvPr id="21" name="Trapezium 20">
            <a:extLst>
              <a:ext uri="{FF2B5EF4-FFF2-40B4-BE49-F238E27FC236}">
                <a16:creationId xmlns:a16="http://schemas.microsoft.com/office/drawing/2014/main" id="{5CF62058-25D2-B544-8DD4-ECB6BE6C8AE3}"/>
              </a:ext>
            </a:extLst>
          </p:cNvPr>
          <p:cNvSpPr/>
          <p:nvPr/>
        </p:nvSpPr>
        <p:spPr>
          <a:xfrm rot="10025445">
            <a:off x="7706615" y="3923417"/>
            <a:ext cx="2485506" cy="668675"/>
          </a:xfrm>
          <a:prstGeom prst="trapezoid">
            <a:avLst>
              <a:gd name="adj" fmla="val 42139"/>
            </a:avLst>
          </a:prstGeom>
          <a:solidFill>
            <a:srgbClr val="047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2" name="Trapezium 21">
            <a:extLst>
              <a:ext uri="{FF2B5EF4-FFF2-40B4-BE49-F238E27FC236}">
                <a16:creationId xmlns:a16="http://schemas.microsoft.com/office/drawing/2014/main" id="{EA9D6220-0571-794E-8F5F-EA07A86B5387}"/>
              </a:ext>
            </a:extLst>
          </p:cNvPr>
          <p:cNvSpPr/>
          <p:nvPr/>
        </p:nvSpPr>
        <p:spPr>
          <a:xfrm rot="20792350">
            <a:off x="8135251" y="3998127"/>
            <a:ext cx="1665000" cy="578928"/>
          </a:xfrm>
          <a:prstGeom prst="trapezoid">
            <a:avLst>
              <a:gd name="adj" fmla="val 32763"/>
            </a:avLst>
          </a:prstGeom>
          <a:solidFill>
            <a:srgbClr val="00A0E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3" name="Triangle 22">
            <a:extLst>
              <a:ext uri="{FF2B5EF4-FFF2-40B4-BE49-F238E27FC236}">
                <a16:creationId xmlns:a16="http://schemas.microsoft.com/office/drawing/2014/main" id="{5C8269F0-D9F0-8B49-9D2A-62A9347ABDC8}"/>
              </a:ext>
            </a:extLst>
          </p:cNvPr>
          <p:cNvSpPr/>
          <p:nvPr/>
        </p:nvSpPr>
        <p:spPr>
          <a:xfrm rot="10017073">
            <a:off x="8406961" y="4001473"/>
            <a:ext cx="1314419" cy="1174867"/>
          </a:xfrm>
          <a:prstGeom prst="triangle">
            <a:avLst>
              <a:gd name="adj" fmla="val 78780"/>
            </a:avLst>
          </a:prstGeom>
          <a:solidFill>
            <a:srgbClr val="00B5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4" name="Oval 23">
            <a:extLst>
              <a:ext uri="{FF2B5EF4-FFF2-40B4-BE49-F238E27FC236}">
                <a16:creationId xmlns:a16="http://schemas.microsoft.com/office/drawing/2014/main" id="{DB71BF86-3362-4B4F-BC03-28C88930D682}"/>
              </a:ext>
            </a:extLst>
          </p:cNvPr>
          <p:cNvSpPr/>
          <p:nvPr/>
        </p:nvSpPr>
        <p:spPr>
          <a:xfrm>
            <a:off x="7372811" y="5280470"/>
            <a:ext cx="2951304" cy="460475"/>
          </a:xfrm>
          <a:prstGeom prst="ellipse">
            <a:avLst/>
          </a:prstGeom>
          <a:solidFill>
            <a:schemeClr val="tx1">
              <a:alpha val="34989"/>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5" name="Manual Input 60">
            <a:extLst>
              <a:ext uri="{FF2B5EF4-FFF2-40B4-BE49-F238E27FC236}">
                <a16:creationId xmlns:a16="http://schemas.microsoft.com/office/drawing/2014/main" id="{A4DF2440-F2CE-2B47-BE5A-39941EE07619}"/>
              </a:ext>
            </a:extLst>
          </p:cNvPr>
          <p:cNvSpPr/>
          <p:nvPr/>
        </p:nvSpPr>
        <p:spPr>
          <a:xfrm rot="10800000">
            <a:off x="7372812" y="1582688"/>
            <a:ext cx="2951303" cy="274194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85 w 10000"/>
              <a:gd name="connsiteY0" fmla="*/ 2569 h 10000"/>
              <a:gd name="connsiteX1" fmla="*/ 10000 w 10000"/>
              <a:gd name="connsiteY1" fmla="*/ 0 h 10000"/>
              <a:gd name="connsiteX2" fmla="*/ 10000 w 10000"/>
              <a:gd name="connsiteY2" fmla="*/ 10000 h 10000"/>
              <a:gd name="connsiteX3" fmla="*/ 0 w 10000"/>
              <a:gd name="connsiteY3" fmla="*/ 10000 h 10000"/>
              <a:gd name="connsiteX4" fmla="*/ 85 w 10000"/>
              <a:gd name="connsiteY4" fmla="*/ 256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85" y="2569"/>
                </a:moveTo>
                <a:lnTo>
                  <a:pt x="10000" y="0"/>
                </a:lnTo>
                <a:lnTo>
                  <a:pt x="10000" y="10000"/>
                </a:lnTo>
                <a:lnTo>
                  <a:pt x="0" y="10000"/>
                </a:lnTo>
                <a:cubicBezTo>
                  <a:pt x="28" y="7523"/>
                  <a:pt x="57" y="5046"/>
                  <a:pt x="85" y="2569"/>
                </a:cubicBez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30" name="TextBox 29">
            <a:extLst>
              <a:ext uri="{FF2B5EF4-FFF2-40B4-BE49-F238E27FC236}">
                <a16:creationId xmlns:a16="http://schemas.microsoft.com/office/drawing/2014/main" id="{745E91A7-68FC-1F41-BEC3-C75DE83E9E9A}"/>
              </a:ext>
            </a:extLst>
          </p:cNvPr>
          <p:cNvSpPr txBox="1"/>
          <p:nvPr/>
        </p:nvSpPr>
        <p:spPr>
          <a:xfrm>
            <a:off x="7476863" y="1615430"/>
            <a:ext cx="2743199" cy="1569660"/>
          </a:xfrm>
          <a:prstGeom prst="rect">
            <a:avLst/>
          </a:prstGeom>
          <a:noFill/>
        </p:spPr>
        <p:txBody>
          <a:bodyPr wrap="square" rtlCol="0">
            <a:spAutoFit/>
          </a:bodyPr>
          <a:lstStyle/>
          <a:p>
            <a:pPr algn="ctr"/>
            <a:r>
              <a:rPr lang="en-SE" sz="3200" dirty="0">
                <a:solidFill>
                  <a:schemeClr val="bg1"/>
                </a:solidFill>
              </a:rPr>
              <a:t>K</a:t>
            </a:r>
            <a:r>
              <a:rPr lang="en-SE" sz="2800" dirty="0">
                <a:solidFill>
                  <a:schemeClr val="bg1"/>
                </a:solidFill>
              </a:rPr>
              <a:t>EY </a:t>
            </a:r>
            <a:r>
              <a:rPr lang="en-SE" sz="3200" dirty="0">
                <a:solidFill>
                  <a:schemeClr val="bg1"/>
                </a:solidFill>
              </a:rPr>
              <a:t>P</a:t>
            </a:r>
            <a:r>
              <a:rPr lang="en-SE" sz="2800" dirty="0">
                <a:solidFill>
                  <a:schemeClr val="bg1"/>
                </a:solidFill>
              </a:rPr>
              <a:t>ERFORMANCE </a:t>
            </a:r>
            <a:r>
              <a:rPr lang="en-SE" sz="3200" dirty="0">
                <a:solidFill>
                  <a:schemeClr val="bg1"/>
                </a:solidFill>
              </a:rPr>
              <a:t>I</a:t>
            </a:r>
            <a:r>
              <a:rPr lang="en-SE" sz="2800" dirty="0">
                <a:solidFill>
                  <a:schemeClr val="bg1"/>
                </a:solidFill>
              </a:rPr>
              <a:t>NDICATORS</a:t>
            </a:r>
          </a:p>
        </p:txBody>
      </p:sp>
      <p:pic>
        <p:nvPicPr>
          <p:cNvPr id="31" name="Graphic 30" descr="Bullseye">
            <a:extLst>
              <a:ext uri="{FF2B5EF4-FFF2-40B4-BE49-F238E27FC236}">
                <a16:creationId xmlns:a16="http://schemas.microsoft.com/office/drawing/2014/main" id="{07B472C9-1DBF-2345-B397-FC4726F2EF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08728" y="3219010"/>
            <a:ext cx="648000" cy="648000"/>
          </a:xfrm>
          <a:prstGeom prst="rect">
            <a:avLst/>
          </a:prstGeom>
          <a:effectLst/>
        </p:spPr>
      </p:pic>
    </p:spTree>
    <p:extLst>
      <p:ext uri="{BB962C8B-B14F-4D97-AF65-F5344CB8AC3E}">
        <p14:creationId xmlns:p14="http://schemas.microsoft.com/office/powerpoint/2010/main" val="3985655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20DA7C-1ECD-3040-AB96-A9D366DE2869}"/>
              </a:ext>
            </a:extLst>
          </p:cNvPr>
          <p:cNvSpPr/>
          <p:nvPr/>
        </p:nvSpPr>
        <p:spPr>
          <a:xfrm>
            <a:off x="6096000" y="13855"/>
            <a:ext cx="5829837" cy="6858000"/>
          </a:xfrm>
          <a:prstGeom prst="rect">
            <a:avLst/>
          </a:prstGeom>
          <a:blipFill dpi="0" rotWithShape="1">
            <a:blip r:embed="rId2"/>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effectLst>
                  <a:innerShdw blurRad="63500" dist="63500" dir="16200000">
                    <a:prstClr val="black">
                      <a:alpha val="50000"/>
                    </a:prstClr>
                  </a:innerShdw>
                </a:effectLst>
              </a:rPr>
              <a:t>ESS</a:t>
            </a:r>
          </a:p>
          <a:p>
            <a:pPr algn="ctr"/>
            <a:r>
              <a:rPr lang="en-GB" sz="3600" dirty="0">
                <a:effectLst>
                  <a:innerShdw blurRad="63500" dist="63500" dir="16200000">
                    <a:prstClr val="black">
                      <a:alpha val="50000"/>
                    </a:prstClr>
                  </a:innerShdw>
                </a:effectLst>
              </a:rPr>
              <a:t>Key Performance </a:t>
            </a:r>
          </a:p>
          <a:p>
            <a:pPr algn="ctr"/>
            <a:r>
              <a:rPr lang="en-GB" sz="3600" dirty="0">
                <a:effectLst>
                  <a:innerShdw blurRad="63500" dist="63500" dir="16200000">
                    <a:prstClr val="black">
                      <a:alpha val="50000"/>
                    </a:prstClr>
                  </a:innerShdw>
                </a:effectLst>
              </a:rPr>
              <a:t>Indicators</a:t>
            </a:r>
          </a:p>
        </p:txBody>
      </p:sp>
      <p:sp>
        <p:nvSpPr>
          <p:cNvPr id="5" name="Rectangle 4">
            <a:extLst>
              <a:ext uri="{FF2B5EF4-FFF2-40B4-BE49-F238E27FC236}">
                <a16:creationId xmlns:a16="http://schemas.microsoft.com/office/drawing/2014/main" id="{16F113A2-724D-CE4C-9594-C01FC0F6E497}"/>
              </a:ext>
            </a:extLst>
          </p:cNvPr>
          <p:cNvSpPr/>
          <p:nvPr/>
        </p:nvSpPr>
        <p:spPr>
          <a:xfrm>
            <a:off x="6213476" y="139867"/>
            <a:ext cx="325870" cy="220351"/>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c 6">
            <a:extLst>
              <a:ext uri="{FF2B5EF4-FFF2-40B4-BE49-F238E27FC236}">
                <a16:creationId xmlns:a16="http://schemas.microsoft.com/office/drawing/2014/main" id="{0E552AA6-45C4-BB44-AACB-B753A1BB455E}"/>
              </a:ext>
            </a:extLst>
          </p:cNvPr>
          <p:cNvSpPr/>
          <p:nvPr/>
        </p:nvSpPr>
        <p:spPr>
          <a:xfrm>
            <a:off x="5919211" y="85769"/>
            <a:ext cx="457200" cy="442024"/>
          </a:xfrm>
          <a:prstGeom prst="arc">
            <a:avLst>
              <a:gd name="adj1" fmla="val 5946916"/>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Rectangle 7">
            <a:extLst>
              <a:ext uri="{FF2B5EF4-FFF2-40B4-BE49-F238E27FC236}">
                <a16:creationId xmlns:a16="http://schemas.microsoft.com/office/drawing/2014/main" id="{F60059B4-CD96-264A-85DB-1780DFFF5A30}"/>
              </a:ext>
            </a:extLst>
          </p:cNvPr>
          <p:cNvSpPr/>
          <p:nvPr/>
        </p:nvSpPr>
        <p:spPr>
          <a:xfrm>
            <a:off x="6213476" y="527793"/>
            <a:ext cx="325870" cy="220351"/>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c 8">
            <a:extLst>
              <a:ext uri="{FF2B5EF4-FFF2-40B4-BE49-F238E27FC236}">
                <a16:creationId xmlns:a16="http://schemas.microsoft.com/office/drawing/2014/main" id="{DDE5B605-8AAC-DC42-BC17-0BFB815508D0}"/>
              </a:ext>
            </a:extLst>
          </p:cNvPr>
          <p:cNvSpPr/>
          <p:nvPr/>
        </p:nvSpPr>
        <p:spPr>
          <a:xfrm>
            <a:off x="5919211" y="473695"/>
            <a:ext cx="457200" cy="442024"/>
          </a:xfrm>
          <a:prstGeom prst="arc">
            <a:avLst>
              <a:gd name="adj1" fmla="val 5946916"/>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Rectangle 9">
            <a:extLst>
              <a:ext uri="{FF2B5EF4-FFF2-40B4-BE49-F238E27FC236}">
                <a16:creationId xmlns:a16="http://schemas.microsoft.com/office/drawing/2014/main" id="{BF0BBC60-A492-BD48-81AF-20A10087F451}"/>
              </a:ext>
            </a:extLst>
          </p:cNvPr>
          <p:cNvSpPr/>
          <p:nvPr/>
        </p:nvSpPr>
        <p:spPr>
          <a:xfrm>
            <a:off x="6213476" y="915719"/>
            <a:ext cx="325870" cy="220351"/>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c 10">
            <a:extLst>
              <a:ext uri="{FF2B5EF4-FFF2-40B4-BE49-F238E27FC236}">
                <a16:creationId xmlns:a16="http://schemas.microsoft.com/office/drawing/2014/main" id="{D1456311-1E92-0843-9C8C-BD947B977E64}"/>
              </a:ext>
            </a:extLst>
          </p:cNvPr>
          <p:cNvSpPr/>
          <p:nvPr/>
        </p:nvSpPr>
        <p:spPr>
          <a:xfrm>
            <a:off x="5919211" y="861621"/>
            <a:ext cx="457200" cy="442024"/>
          </a:xfrm>
          <a:prstGeom prst="arc">
            <a:avLst>
              <a:gd name="adj1" fmla="val 5946916"/>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Rectangle 11">
            <a:extLst>
              <a:ext uri="{FF2B5EF4-FFF2-40B4-BE49-F238E27FC236}">
                <a16:creationId xmlns:a16="http://schemas.microsoft.com/office/drawing/2014/main" id="{2FE40171-0AC7-594A-8322-B777D821DB4A}"/>
              </a:ext>
            </a:extLst>
          </p:cNvPr>
          <p:cNvSpPr/>
          <p:nvPr/>
        </p:nvSpPr>
        <p:spPr>
          <a:xfrm>
            <a:off x="6213476" y="1303645"/>
            <a:ext cx="325870" cy="220351"/>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c 12">
            <a:extLst>
              <a:ext uri="{FF2B5EF4-FFF2-40B4-BE49-F238E27FC236}">
                <a16:creationId xmlns:a16="http://schemas.microsoft.com/office/drawing/2014/main" id="{32E729EC-BC2D-0A44-881A-3E814F546C0E}"/>
              </a:ext>
            </a:extLst>
          </p:cNvPr>
          <p:cNvSpPr/>
          <p:nvPr/>
        </p:nvSpPr>
        <p:spPr>
          <a:xfrm>
            <a:off x="5919211" y="1249547"/>
            <a:ext cx="457200" cy="442024"/>
          </a:xfrm>
          <a:prstGeom prst="arc">
            <a:avLst>
              <a:gd name="adj1" fmla="val 5946916"/>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Rectangle 13">
            <a:extLst>
              <a:ext uri="{FF2B5EF4-FFF2-40B4-BE49-F238E27FC236}">
                <a16:creationId xmlns:a16="http://schemas.microsoft.com/office/drawing/2014/main" id="{57378240-52CE-AD4C-B12C-4E20FE6760B7}"/>
              </a:ext>
            </a:extLst>
          </p:cNvPr>
          <p:cNvSpPr/>
          <p:nvPr/>
        </p:nvSpPr>
        <p:spPr>
          <a:xfrm>
            <a:off x="6213476" y="1691571"/>
            <a:ext cx="325870" cy="220351"/>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c 14">
            <a:extLst>
              <a:ext uri="{FF2B5EF4-FFF2-40B4-BE49-F238E27FC236}">
                <a16:creationId xmlns:a16="http://schemas.microsoft.com/office/drawing/2014/main" id="{419AB058-8A32-5848-8235-8ECF568C421C}"/>
              </a:ext>
            </a:extLst>
          </p:cNvPr>
          <p:cNvSpPr/>
          <p:nvPr/>
        </p:nvSpPr>
        <p:spPr>
          <a:xfrm>
            <a:off x="5919211" y="1637473"/>
            <a:ext cx="457200" cy="442024"/>
          </a:xfrm>
          <a:prstGeom prst="arc">
            <a:avLst>
              <a:gd name="adj1" fmla="val 5946916"/>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Rectangle 15">
            <a:extLst>
              <a:ext uri="{FF2B5EF4-FFF2-40B4-BE49-F238E27FC236}">
                <a16:creationId xmlns:a16="http://schemas.microsoft.com/office/drawing/2014/main" id="{E70C1594-A7F6-3E40-93F8-010B41357764}"/>
              </a:ext>
            </a:extLst>
          </p:cNvPr>
          <p:cNvSpPr/>
          <p:nvPr/>
        </p:nvSpPr>
        <p:spPr>
          <a:xfrm>
            <a:off x="6213476" y="2079497"/>
            <a:ext cx="325870" cy="220351"/>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c 16">
            <a:extLst>
              <a:ext uri="{FF2B5EF4-FFF2-40B4-BE49-F238E27FC236}">
                <a16:creationId xmlns:a16="http://schemas.microsoft.com/office/drawing/2014/main" id="{83874218-4007-6447-AD68-5E72F005F41E}"/>
              </a:ext>
            </a:extLst>
          </p:cNvPr>
          <p:cNvSpPr/>
          <p:nvPr/>
        </p:nvSpPr>
        <p:spPr>
          <a:xfrm>
            <a:off x="5919211" y="2025399"/>
            <a:ext cx="457200" cy="442024"/>
          </a:xfrm>
          <a:prstGeom prst="arc">
            <a:avLst>
              <a:gd name="adj1" fmla="val 5946916"/>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Rectangle 17">
            <a:extLst>
              <a:ext uri="{FF2B5EF4-FFF2-40B4-BE49-F238E27FC236}">
                <a16:creationId xmlns:a16="http://schemas.microsoft.com/office/drawing/2014/main" id="{E84C26AD-5C6F-5140-B8BB-1B076026CC03}"/>
              </a:ext>
            </a:extLst>
          </p:cNvPr>
          <p:cNvSpPr/>
          <p:nvPr/>
        </p:nvSpPr>
        <p:spPr>
          <a:xfrm>
            <a:off x="6213476" y="2467423"/>
            <a:ext cx="325870" cy="220351"/>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c 18">
            <a:extLst>
              <a:ext uri="{FF2B5EF4-FFF2-40B4-BE49-F238E27FC236}">
                <a16:creationId xmlns:a16="http://schemas.microsoft.com/office/drawing/2014/main" id="{A7745CE2-5998-DE4C-A834-5FDFD2AAA276}"/>
              </a:ext>
            </a:extLst>
          </p:cNvPr>
          <p:cNvSpPr/>
          <p:nvPr/>
        </p:nvSpPr>
        <p:spPr>
          <a:xfrm>
            <a:off x="5919211" y="2413325"/>
            <a:ext cx="457200" cy="442024"/>
          </a:xfrm>
          <a:prstGeom prst="arc">
            <a:avLst>
              <a:gd name="adj1" fmla="val 5946916"/>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Rectangle 19">
            <a:extLst>
              <a:ext uri="{FF2B5EF4-FFF2-40B4-BE49-F238E27FC236}">
                <a16:creationId xmlns:a16="http://schemas.microsoft.com/office/drawing/2014/main" id="{E2374849-BFFD-7446-A973-E251AA596D92}"/>
              </a:ext>
            </a:extLst>
          </p:cNvPr>
          <p:cNvSpPr/>
          <p:nvPr/>
        </p:nvSpPr>
        <p:spPr>
          <a:xfrm>
            <a:off x="6213476" y="2855349"/>
            <a:ext cx="325870" cy="220351"/>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c 20">
            <a:extLst>
              <a:ext uri="{FF2B5EF4-FFF2-40B4-BE49-F238E27FC236}">
                <a16:creationId xmlns:a16="http://schemas.microsoft.com/office/drawing/2014/main" id="{58A18529-20A2-F941-94C2-19CE5B6F993B}"/>
              </a:ext>
            </a:extLst>
          </p:cNvPr>
          <p:cNvSpPr/>
          <p:nvPr/>
        </p:nvSpPr>
        <p:spPr>
          <a:xfrm>
            <a:off x="5919211" y="2801251"/>
            <a:ext cx="457200" cy="442024"/>
          </a:xfrm>
          <a:prstGeom prst="arc">
            <a:avLst>
              <a:gd name="adj1" fmla="val 5946916"/>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Rectangle 21">
            <a:extLst>
              <a:ext uri="{FF2B5EF4-FFF2-40B4-BE49-F238E27FC236}">
                <a16:creationId xmlns:a16="http://schemas.microsoft.com/office/drawing/2014/main" id="{D310AC33-2C51-E949-82F0-59614E46495B}"/>
              </a:ext>
            </a:extLst>
          </p:cNvPr>
          <p:cNvSpPr/>
          <p:nvPr/>
        </p:nvSpPr>
        <p:spPr>
          <a:xfrm>
            <a:off x="6213476" y="3243275"/>
            <a:ext cx="325870" cy="220351"/>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c 22">
            <a:extLst>
              <a:ext uri="{FF2B5EF4-FFF2-40B4-BE49-F238E27FC236}">
                <a16:creationId xmlns:a16="http://schemas.microsoft.com/office/drawing/2014/main" id="{D9BF593A-AC06-8843-86B3-E80A8964B281}"/>
              </a:ext>
            </a:extLst>
          </p:cNvPr>
          <p:cNvSpPr/>
          <p:nvPr/>
        </p:nvSpPr>
        <p:spPr>
          <a:xfrm>
            <a:off x="5919211" y="3189177"/>
            <a:ext cx="457200" cy="442024"/>
          </a:xfrm>
          <a:prstGeom prst="arc">
            <a:avLst>
              <a:gd name="adj1" fmla="val 5946916"/>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Rectangle 23">
            <a:extLst>
              <a:ext uri="{FF2B5EF4-FFF2-40B4-BE49-F238E27FC236}">
                <a16:creationId xmlns:a16="http://schemas.microsoft.com/office/drawing/2014/main" id="{6C1CB5E1-B332-7040-BB74-1CBD2327039B}"/>
              </a:ext>
            </a:extLst>
          </p:cNvPr>
          <p:cNvSpPr/>
          <p:nvPr/>
        </p:nvSpPr>
        <p:spPr>
          <a:xfrm>
            <a:off x="6213476" y="3631201"/>
            <a:ext cx="325870" cy="220351"/>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c 24">
            <a:extLst>
              <a:ext uri="{FF2B5EF4-FFF2-40B4-BE49-F238E27FC236}">
                <a16:creationId xmlns:a16="http://schemas.microsoft.com/office/drawing/2014/main" id="{0CF122E7-FBCC-4741-9E84-223B08C0ECAD}"/>
              </a:ext>
            </a:extLst>
          </p:cNvPr>
          <p:cNvSpPr/>
          <p:nvPr/>
        </p:nvSpPr>
        <p:spPr>
          <a:xfrm>
            <a:off x="5919211" y="3577103"/>
            <a:ext cx="457200" cy="442024"/>
          </a:xfrm>
          <a:prstGeom prst="arc">
            <a:avLst>
              <a:gd name="adj1" fmla="val 5946916"/>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Rectangle 25">
            <a:extLst>
              <a:ext uri="{FF2B5EF4-FFF2-40B4-BE49-F238E27FC236}">
                <a16:creationId xmlns:a16="http://schemas.microsoft.com/office/drawing/2014/main" id="{2D93CBD5-7F0B-204C-BD71-98F33EA495FF}"/>
              </a:ext>
            </a:extLst>
          </p:cNvPr>
          <p:cNvSpPr/>
          <p:nvPr/>
        </p:nvSpPr>
        <p:spPr>
          <a:xfrm>
            <a:off x="6213476" y="4019127"/>
            <a:ext cx="325870" cy="220351"/>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c 26">
            <a:extLst>
              <a:ext uri="{FF2B5EF4-FFF2-40B4-BE49-F238E27FC236}">
                <a16:creationId xmlns:a16="http://schemas.microsoft.com/office/drawing/2014/main" id="{31AF152C-933F-C346-B189-FF0598F57560}"/>
              </a:ext>
            </a:extLst>
          </p:cNvPr>
          <p:cNvSpPr/>
          <p:nvPr/>
        </p:nvSpPr>
        <p:spPr>
          <a:xfrm>
            <a:off x="5919211" y="3965029"/>
            <a:ext cx="457200" cy="442024"/>
          </a:xfrm>
          <a:prstGeom prst="arc">
            <a:avLst>
              <a:gd name="adj1" fmla="val 5946916"/>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Rectangle 27">
            <a:extLst>
              <a:ext uri="{FF2B5EF4-FFF2-40B4-BE49-F238E27FC236}">
                <a16:creationId xmlns:a16="http://schemas.microsoft.com/office/drawing/2014/main" id="{127C5561-1E9A-9F47-AAF7-6E26F72FA6A3}"/>
              </a:ext>
            </a:extLst>
          </p:cNvPr>
          <p:cNvSpPr/>
          <p:nvPr/>
        </p:nvSpPr>
        <p:spPr>
          <a:xfrm>
            <a:off x="6213476" y="4407053"/>
            <a:ext cx="325870" cy="220351"/>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c 28">
            <a:extLst>
              <a:ext uri="{FF2B5EF4-FFF2-40B4-BE49-F238E27FC236}">
                <a16:creationId xmlns:a16="http://schemas.microsoft.com/office/drawing/2014/main" id="{F7622C6D-5A7D-7346-9049-32E81863A25F}"/>
              </a:ext>
            </a:extLst>
          </p:cNvPr>
          <p:cNvSpPr/>
          <p:nvPr/>
        </p:nvSpPr>
        <p:spPr>
          <a:xfrm>
            <a:off x="5919211" y="4352955"/>
            <a:ext cx="457200" cy="442024"/>
          </a:xfrm>
          <a:prstGeom prst="arc">
            <a:avLst>
              <a:gd name="adj1" fmla="val 5946916"/>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Rectangle 29">
            <a:extLst>
              <a:ext uri="{FF2B5EF4-FFF2-40B4-BE49-F238E27FC236}">
                <a16:creationId xmlns:a16="http://schemas.microsoft.com/office/drawing/2014/main" id="{7FBA61DE-17CD-F54E-BD27-C52609B7E323}"/>
              </a:ext>
            </a:extLst>
          </p:cNvPr>
          <p:cNvSpPr/>
          <p:nvPr/>
        </p:nvSpPr>
        <p:spPr>
          <a:xfrm>
            <a:off x="6213476" y="4794979"/>
            <a:ext cx="325870" cy="220351"/>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c 30">
            <a:extLst>
              <a:ext uri="{FF2B5EF4-FFF2-40B4-BE49-F238E27FC236}">
                <a16:creationId xmlns:a16="http://schemas.microsoft.com/office/drawing/2014/main" id="{989736B1-B7CB-9A40-AC07-C098A6CF9DA4}"/>
              </a:ext>
            </a:extLst>
          </p:cNvPr>
          <p:cNvSpPr/>
          <p:nvPr/>
        </p:nvSpPr>
        <p:spPr>
          <a:xfrm>
            <a:off x="5919211" y="4740881"/>
            <a:ext cx="457200" cy="442024"/>
          </a:xfrm>
          <a:prstGeom prst="arc">
            <a:avLst>
              <a:gd name="adj1" fmla="val 5946916"/>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Rectangle 31">
            <a:extLst>
              <a:ext uri="{FF2B5EF4-FFF2-40B4-BE49-F238E27FC236}">
                <a16:creationId xmlns:a16="http://schemas.microsoft.com/office/drawing/2014/main" id="{028EF464-BCE4-DC4E-8642-4957616CC566}"/>
              </a:ext>
            </a:extLst>
          </p:cNvPr>
          <p:cNvSpPr/>
          <p:nvPr/>
        </p:nvSpPr>
        <p:spPr>
          <a:xfrm>
            <a:off x="6213476" y="5182905"/>
            <a:ext cx="325870" cy="220351"/>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c 32">
            <a:extLst>
              <a:ext uri="{FF2B5EF4-FFF2-40B4-BE49-F238E27FC236}">
                <a16:creationId xmlns:a16="http://schemas.microsoft.com/office/drawing/2014/main" id="{B33D0B1D-F754-304C-932A-1DCCA1F3FDED}"/>
              </a:ext>
            </a:extLst>
          </p:cNvPr>
          <p:cNvSpPr/>
          <p:nvPr/>
        </p:nvSpPr>
        <p:spPr>
          <a:xfrm>
            <a:off x="5919211" y="5128807"/>
            <a:ext cx="457200" cy="442024"/>
          </a:xfrm>
          <a:prstGeom prst="arc">
            <a:avLst>
              <a:gd name="adj1" fmla="val 5946916"/>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Rectangle 33">
            <a:extLst>
              <a:ext uri="{FF2B5EF4-FFF2-40B4-BE49-F238E27FC236}">
                <a16:creationId xmlns:a16="http://schemas.microsoft.com/office/drawing/2014/main" id="{3D9D4BD2-FB8A-5843-9A6D-2AEB88EC1385}"/>
              </a:ext>
            </a:extLst>
          </p:cNvPr>
          <p:cNvSpPr/>
          <p:nvPr/>
        </p:nvSpPr>
        <p:spPr>
          <a:xfrm>
            <a:off x="6213476" y="5570831"/>
            <a:ext cx="325870" cy="220351"/>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rc 34">
            <a:extLst>
              <a:ext uri="{FF2B5EF4-FFF2-40B4-BE49-F238E27FC236}">
                <a16:creationId xmlns:a16="http://schemas.microsoft.com/office/drawing/2014/main" id="{14B3D2B5-246A-ED45-AA6F-00E42EC539B0}"/>
              </a:ext>
            </a:extLst>
          </p:cNvPr>
          <p:cNvSpPr/>
          <p:nvPr/>
        </p:nvSpPr>
        <p:spPr>
          <a:xfrm>
            <a:off x="5919211" y="5516733"/>
            <a:ext cx="457200" cy="442024"/>
          </a:xfrm>
          <a:prstGeom prst="arc">
            <a:avLst>
              <a:gd name="adj1" fmla="val 5946916"/>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Rectangle 35">
            <a:extLst>
              <a:ext uri="{FF2B5EF4-FFF2-40B4-BE49-F238E27FC236}">
                <a16:creationId xmlns:a16="http://schemas.microsoft.com/office/drawing/2014/main" id="{AE9300A9-609F-1B45-B711-F427BEC0C220}"/>
              </a:ext>
            </a:extLst>
          </p:cNvPr>
          <p:cNvSpPr/>
          <p:nvPr/>
        </p:nvSpPr>
        <p:spPr>
          <a:xfrm>
            <a:off x="6213476" y="5958757"/>
            <a:ext cx="325870" cy="220351"/>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Arc 36">
            <a:extLst>
              <a:ext uri="{FF2B5EF4-FFF2-40B4-BE49-F238E27FC236}">
                <a16:creationId xmlns:a16="http://schemas.microsoft.com/office/drawing/2014/main" id="{3DFB545A-A3B1-4148-A024-94560022440A}"/>
              </a:ext>
            </a:extLst>
          </p:cNvPr>
          <p:cNvSpPr/>
          <p:nvPr/>
        </p:nvSpPr>
        <p:spPr>
          <a:xfrm>
            <a:off x="5919211" y="5904659"/>
            <a:ext cx="457200" cy="442024"/>
          </a:xfrm>
          <a:prstGeom prst="arc">
            <a:avLst>
              <a:gd name="adj1" fmla="val 5946916"/>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Rectangle 37">
            <a:extLst>
              <a:ext uri="{FF2B5EF4-FFF2-40B4-BE49-F238E27FC236}">
                <a16:creationId xmlns:a16="http://schemas.microsoft.com/office/drawing/2014/main" id="{783337C8-A9F1-8D49-AAE0-379BA3D238D7}"/>
              </a:ext>
            </a:extLst>
          </p:cNvPr>
          <p:cNvSpPr/>
          <p:nvPr/>
        </p:nvSpPr>
        <p:spPr>
          <a:xfrm>
            <a:off x="6213476" y="6346683"/>
            <a:ext cx="325870" cy="220351"/>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rc 38">
            <a:extLst>
              <a:ext uri="{FF2B5EF4-FFF2-40B4-BE49-F238E27FC236}">
                <a16:creationId xmlns:a16="http://schemas.microsoft.com/office/drawing/2014/main" id="{7F0D51CB-EF65-4A47-B7EB-3D6807392F30}"/>
              </a:ext>
            </a:extLst>
          </p:cNvPr>
          <p:cNvSpPr/>
          <p:nvPr/>
        </p:nvSpPr>
        <p:spPr>
          <a:xfrm>
            <a:off x="5919211" y="6292585"/>
            <a:ext cx="457200" cy="442024"/>
          </a:xfrm>
          <a:prstGeom prst="arc">
            <a:avLst>
              <a:gd name="adj1" fmla="val 5946916"/>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455644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20DA7C-1ECD-3040-AB96-A9D366DE2869}"/>
              </a:ext>
            </a:extLst>
          </p:cNvPr>
          <p:cNvSpPr/>
          <p:nvPr/>
        </p:nvSpPr>
        <p:spPr>
          <a:xfrm>
            <a:off x="6064931" y="9589"/>
            <a:ext cx="5832000" cy="6858000"/>
          </a:xfrm>
          <a:prstGeom prst="rect">
            <a:avLst/>
          </a:prstGeom>
          <a:blipFill>
            <a:blip r:embed="rId2"/>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effectLst>
                <a:innerShdw blurRad="63500" dist="50800" dir="16200000">
                  <a:prstClr val="black">
                    <a:alpha val="50000"/>
                  </a:prstClr>
                </a:innerShdw>
              </a:effectLst>
            </a:endParaRPr>
          </a:p>
        </p:txBody>
      </p:sp>
      <p:sp>
        <p:nvSpPr>
          <p:cNvPr id="40" name="Rectangle 39">
            <a:extLst>
              <a:ext uri="{FF2B5EF4-FFF2-40B4-BE49-F238E27FC236}">
                <a16:creationId xmlns:a16="http://schemas.microsoft.com/office/drawing/2014/main" id="{CD48C02E-9A47-7B40-B7DB-C58DE5592824}"/>
              </a:ext>
            </a:extLst>
          </p:cNvPr>
          <p:cNvSpPr/>
          <p:nvPr/>
        </p:nvSpPr>
        <p:spPr>
          <a:xfrm>
            <a:off x="205069" y="9589"/>
            <a:ext cx="5832000" cy="6858000"/>
          </a:xfrm>
          <a:prstGeom prst="rect">
            <a:avLst/>
          </a:prstGeom>
          <a:blipFill>
            <a:blip r:embed="rId2"/>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effectLst>
                <a:innerShdw blurRad="63500" dist="50800" dir="16200000">
                  <a:prstClr val="black">
                    <a:alpha val="50000"/>
                  </a:prstClr>
                </a:innerShdw>
              </a:effectLst>
            </a:endParaRPr>
          </a:p>
        </p:txBody>
      </p:sp>
      <p:sp>
        <p:nvSpPr>
          <p:cNvPr id="60" name="Rectangle 59">
            <a:extLst>
              <a:ext uri="{FF2B5EF4-FFF2-40B4-BE49-F238E27FC236}">
                <a16:creationId xmlns:a16="http://schemas.microsoft.com/office/drawing/2014/main" id="{1CC0BD89-DB1F-0D4D-882A-CEBEEF1C8533}"/>
              </a:ext>
            </a:extLst>
          </p:cNvPr>
          <p:cNvSpPr/>
          <p:nvPr/>
        </p:nvSpPr>
        <p:spPr>
          <a:xfrm>
            <a:off x="11221696" y="4213751"/>
            <a:ext cx="372725" cy="2431895"/>
          </a:xfrm>
          <a:prstGeom prst="rect">
            <a:avLst/>
          </a:prstGeom>
          <a:effectLst>
            <a:innerShdw blurRad="195242"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Freeform 58">
            <a:extLst>
              <a:ext uri="{FF2B5EF4-FFF2-40B4-BE49-F238E27FC236}">
                <a16:creationId xmlns:a16="http://schemas.microsoft.com/office/drawing/2014/main" id="{6ABEDBED-C2D6-C140-B50C-C6449E9DC9C0}"/>
              </a:ext>
            </a:extLst>
          </p:cNvPr>
          <p:cNvSpPr/>
          <p:nvPr/>
        </p:nvSpPr>
        <p:spPr>
          <a:xfrm>
            <a:off x="6126684" y="108289"/>
            <a:ext cx="5467737" cy="6568353"/>
          </a:xfrm>
          <a:custGeom>
            <a:avLst/>
            <a:gdLst>
              <a:gd name="connsiteX0" fmla="*/ 0 w 4743575"/>
              <a:gd name="connsiteY0" fmla="*/ 0 h 6568353"/>
              <a:gd name="connsiteX1" fmla="*/ 4743575 w 4743575"/>
              <a:gd name="connsiteY1" fmla="*/ 0 h 6568353"/>
              <a:gd name="connsiteX2" fmla="*/ 4743575 w 4743575"/>
              <a:gd name="connsiteY2" fmla="*/ 4142013 h 6568353"/>
              <a:gd name="connsiteX3" fmla="*/ 4740576 w 4743575"/>
              <a:gd name="connsiteY3" fmla="*/ 4141407 h 6568353"/>
              <a:gd name="connsiteX4" fmla="*/ 4502037 w 4743575"/>
              <a:gd name="connsiteY4" fmla="*/ 4379946 h 6568353"/>
              <a:gd name="connsiteX5" fmla="*/ 4502037 w 4743575"/>
              <a:gd name="connsiteY5" fmla="*/ 6568353 h 6568353"/>
              <a:gd name="connsiteX6" fmla="*/ 0 w 4743575"/>
              <a:gd name="connsiteY6" fmla="*/ 6568353 h 656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3575" h="6568353">
                <a:moveTo>
                  <a:pt x="0" y="0"/>
                </a:moveTo>
                <a:lnTo>
                  <a:pt x="4743575" y="0"/>
                </a:lnTo>
                <a:lnTo>
                  <a:pt x="4743575" y="4142013"/>
                </a:lnTo>
                <a:lnTo>
                  <a:pt x="4740576" y="4141407"/>
                </a:lnTo>
                <a:cubicBezTo>
                  <a:pt x="4608835" y="4141407"/>
                  <a:pt x="4502037" y="4248205"/>
                  <a:pt x="4502037" y="4379946"/>
                </a:cubicBezTo>
                <a:lnTo>
                  <a:pt x="4502037" y="6568353"/>
                </a:lnTo>
                <a:lnTo>
                  <a:pt x="0" y="6568353"/>
                </a:lnTo>
                <a:close/>
              </a:path>
            </a:pathLst>
          </a:custGeom>
          <a:solidFill>
            <a:schemeClr val="bg1"/>
          </a:solidFill>
          <a:ln>
            <a:noFill/>
          </a:ln>
          <a:effectLst>
            <a:outerShdw blurRad="50800" dist="63500" dir="1998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63" name="Picture 62">
            <a:extLst>
              <a:ext uri="{FF2B5EF4-FFF2-40B4-BE49-F238E27FC236}">
                <a16:creationId xmlns:a16="http://schemas.microsoft.com/office/drawing/2014/main" id="{531979E0-20E0-F746-8C93-B8CB7B6B62D1}"/>
              </a:ext>
            </a:extLst>
          </p:cNvPr>
          <p:cNvPicPr>
            <a:picLocks noChangeAspect="1"/>
          </p:cNvPicPr>
          <p:nvPr/>
        </p:nvPicPr>
        <p:blipFill>
          <a:blip r:embed="rId3"/>
          <a:stretch>
            <a:fillRect/>
          </a:stretch>
        </p:blipFill>
        <p:spPr>
          <a:xfrm>
            <a:off x="6518898" y="3085919"/>
            <a:ext cx="4702798" cy="2960758"/>
          </a:xfrm>
          <a:prstGeom prst="rect">
            <a:avLst/>
          </a:prstGeom>
          <a:ln>
            <a:noFill/>
          </a:ln>
          <a:effectLst/>
        </p:spPr>
      </p:pic>
      <p:sp>
        <p:nvSpPr>
          <p:cNvPr id="61" name="TextBox 60">
            <a:extLst>
              <a:ext uri="{FF2B5EF4-FFF2-40B4-BE49-F238E27FC236}">
                <a16:creationId xmlns:a16="http://schemas.microsoft.com/office/drawing/2014/main" id="{BF9E3E90-993E-3D43-B5E8-F42C53CCEFD1}"/>
              </a:ext>
            </a:extLst>
          </p:cNvPr>
          <p:cNvSpPr txBox="1"/>
          <p:nvPr/>
        </p:nvSpPr>
        <p:spPr>
          <a:xfrm rot="16200000">
            <a:off x="10480321" y="5256450"/>
            <a:ext cx="1989964" cy="369332"/>
          </a:xfrm>
          <a:prstGeom prst="rect">
            <a:avLst/>
          </a:prstGeom>
          <a:noFill/>
        </p:spPr>
        <p:txBody>
          <a:bodyPr wrap="square" rtlCol="0">
            <a:spAutoFit/>
          </a:bodyPr>
          <a:lstStyle/>
          <a:p>
            <a:pPr algn="l"/>
            <a:r>
              <a:rPr lang="en-GB" dirty="0">
                <a:solidFill>
                  <a:schemeClr val="bg1"/>
                </a:solidFill>
              </a:rPr>
              <a:t>DEMAX Proposals</a:t>
            </a:r>
          </a:p>
        </p:txBody>
      </p:sp>
      <p:sp>
        <p:nvSpPr>
          <p:cNvPr id="62" name="TextBox 61">
            <a:extLst>
              <a:ext uri="{FF2B5EF4-FFF2-40B4-BE49-F238E27FC236}">
                <a16:creationId xmlns:a16="http://schemas.microsoft.com/office/drawing/2014/main" id="{94D42438-64B9-204B-9480-8C52EFCC8F35}"/>
              </a:ext>
            </a:extLst>
          </p:cNvPr>
          <p:cNvSpPr txBox="1"/>
          <p:nvPr/>
        </p:nvSpPr>
        <p:spPr>
          <a:xfrm>
            <a:off x="6776130" y="652311"/>
            <a:ext cx="4445566" cy="2031325"/>
          </a:xfrm>
          <a:prstGeom prst="rect">
            <a:avLst/>
          </a:prstGeom>
          <a:noFill/>
        </p:spPr>
        <p:txBody>
          <a:bodyPr wrap="square" rtlCol="0">
            <a:spAutoFit/>
          </a:bodyPr>
          <a:lstStyle/>
          <a:p>
            <a:pPr algn="l"/>
            <a:r>
              <a:rPr lang="en-GB" dirty="0">
                <a:solidFill>
                  <a:srgbClr val="666666"/>
                </a:solidFill>
              </a:rPr>
              <a:t>DEMAX has had two complete proposal calls, in 2019 and 2020.</a:t>
            </a:r>
          </a:p>
          <a:p>
            <a:pPr algn="l"/>
            <a:endParaRPr lang="en-GB" dirty="0">
              <a:solidFill>
                <a:srgbClr val="666666"/>
              </a:solidFill>
            </a:endParaRPr>
          </a:p>
          <a:p>
            <a:pPr algn="l"/>
            <a:r>
              <a:rPr lang="en-GB" dirty="0">
                <a:solidFill>
                  <a:srgbClr val="666666"/>
                </a:solidFill>
              </a:rPr>
              <a:t>14 proposals accepted in 2019 and 15 in 2020.</a:t>
            </a:r>
          </a:p>
          <a:p>
            <a:pPr algn="l"/>
            <a:endParaRPr lang="en-GB" dirty="0">
              <a:solidFill>
                <a:srgbClr val="666666"/>
              </a:solidFill>
            </a:endParaRPr>
          </a:p>
          <a:p>
            <a:pPr algn="l"/>
            <a:r>
              <a:rPr lang="en-GB" dirty="0">
                <a:solidFill>
                  <a:srgbClr val="666666"/>
                </a:solidFill>
              </a:rPr>
              <a:t>Fairly even split between the pillars.</a:t>
            </a:r>
          </a:p>
        </p:txBody>
      </p:sp>
      <p:grpSp>
        <p:nvGrpSpPr>
          <p:cNvPr id="64" name="Group 63">
            <a:extLst>
              <a:ext uri="{FF2B5EF4-FFF2-40B4-BE49-F238E27FC236}">
                <a16:creationId xmlns:a16="http://schemas.microsoft.com/office/drawing/2014/main" id="{75837B10-B594-A847-A673-AF20A16011E3}"/>
              </a:ext>
            </a:extLst>
          </p:cNvPr>
          <p:cNvGrpSpPr/>
          <p:nvPr/>
        </p:nvGrpSpPr>
        <p:grpSpPr>
          <a:xfrm>
            <a:off x="5607603" y="126502"/>
            <a:ext cx="886794" cy="6648840"/>
            <a:chOff x="5652552" y="113479"/>
            <a:chExt cx="886794" cy="6648840"/>
          </a:xfrm>
        </p:grpSpPr>
        <p:sp>
          <p:nvSpPr>
            <p:cNvPr id="65" name="Rectangle 64">
              <a:extLst>
                <a:ext uri="{FF2B5EF4-FFF2-40B4-BE49-F238E27FC236}">
                  <a16:creationId xmlns:a16="http://schemas.microsoft.com/office/drawing/2014/main" id="{E0A90784-25D1-FB44-AD05-26977E85DA9F}"/>
                </a:ext>
              </a:extLst>
            </p:cNvPr>
            <p:cNvSpPr/>
            <p:nvPr/>
          </p:nvSpPr>
          <p:spPr>
            <a:xfrm>
              <a:off x="6213476" y="167577"/>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7128CC0-7BDE-1C40-AD98-49D9A0311AC5}"/>
                </a:ext>
              </a:extLst>
            </p:cNvPr>
            <p:cNvSpPr/>
            <p:nvPr/>
          </p:nvSpPr>
          <p:spPr>
            <a:xfrm>
              <a:off x="6213476" y="555503"/>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A72A9312-4542-EC47-A1C0-18628A1FE30D}"/>
                </a:ext>
              </a:extLst>
            </p:cNvPr>
            <p:cNvSpPr/>
            <p:nvPr/>
          </p:nvSpPr>
          <p:spPr>
            <a:xfrm>
              <a:off x="6213476" y="943429"/>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2D227228-AFC9-AA47-B4BF-0C864BF84F4F}"/>
                </a:ext>
              </a:extLst>
            </p:cNvPr>
            <p:cNvSpPr/>
            <p:nvPr/>
          </p:nvSpPr>
          <p:spPr>
            <a:xfrm>
              <a:off x="6213476" y="1331355"/>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302ADCE0-D525-6C47-8242-6FB4D00759F9}"/>
                </a:ext>
              </a:extLst>
            </p:cNvPr>
            <p:cNvSpPr/>
            <p:nvPr/>
          </p:nvSpPr>
          <p:spPr>
            <a:xfrm>
              <a:off x="6213476" y="1719281"/>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4B3F02EF-EA03-924B-BE8F-DD08F965DA21}"/>
                </a:ext>
              </a:extLst>
            </p:cNvPr>
            <p:cNvSpPr/>
            <p:nvPr/>
          </p:nvSpPr>
          <p:spPr>
            <a:xfrm>
              <a:off x="6213476" y="2107207"/>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5AD96367-2DD1-EA4B-8347-A86D7DA38491}"/>
                </a:ext>
              </a:extLst>
            </p:cNvPr>
            <p:cNvSpPr/>
            <p:nvPr/>
          </p:nvSpPr>
          <p:spPr>
            <a:xfrm>
              <a:off x="6213476" y="2495133"/>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A441CD85-7450-9F41-B963-4C2EA9348864}"/>
                </a:ext>
              </a:extLst>
            </p:cNvPr>
            <p:cNvSpPr/>
            <p:nvPr/>
          </p:nvSpPr>
          <p:spPr>
            <a:xfrm>
              <a:off x="6213476" y="2883059"/>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C596E488-B8BC-274B-B7C8-EF073D6CC5F2}"/>
                </a:ext>
              </a:extLst>
            </p:cNvPr>
            <p:cNvSpPr/>
            <p:nvPr/>
          </p:nvSpPr>
          <p:spPr>
            <a:xfrm>
              <a:off x="6213476" y="3270985"/>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7FFAEDBF-ED59-9B44-8E02-09CF6B775B7C}"/>
                </a:ext>
              </a:extLst>
            </p:cNvPr>
            <p:cNvSpPr/>
            <p:nvPr/>
          </p:nvSpPr>
          <p:spPr>
            <a:xfrm>
              <a:off x="6213476" y="3658911"/>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E5CEBE71-5214-8C42-8035-BF2EC985C084}"/>
                </a:ext>
              </a:extLst>
            </p:cNvPr>
            <p:cNvSpPr/>
            <p:nvPr/>
          </p:nvSpPr>
          <p:spPr>
            <a:xfrm>
              <a:off x="6213476" y="4046837"/>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C276DA0D-B8D3-A545-BF99-AD5235F63F1F}"/>
                </a:ext>
              </a:extLst>
            </p:cNvPr>
            <p:cNvSpPr/>
            <p:nvPr/>
          </p:nvSpPr>
          <p:spPr>
            <a:xfrm>
              <a:off x="6213476" y="4434763"/>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3991C5FC-A567-AB4A-9E92-604B02B535AE}"/>
                </a:ext>
              </a:extLst>
            </p:cNvPr>
            <p:cNvSpPr/>
            <p:nvPr/>
          </p:nvSpPr>
          <p:spPr>
            <a:xfrm>
              <a:off x="6213476" y="4822689"/>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0A684BF7-C49E-504C-B5EE-7A60A6BC490D}"/>
                </a:ext>
              </a:extLst>
            </p:cNvPr>
            <p:cNvSpPr/>
            <p:nvPr/>
          </p:nvSpPr>
          <p:spPr>
            <a:xfrm>
              <a:off x="6213476" y="5210615"/>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E15DF6A6-F724-854F-947F-232121D31CD5}"/>
                </a:ext>
              </a:extLst>
            </p:cNvPr>
            <p:cNvSpPr/>
            <p:nvPr/>
          </p:nvSpPr>
          <p:spPr>
            <a:xfrm>
              <a:off x="6213476" y="5598541"/>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E0980FD0-D71F-5648-9A4B-24304A88BB5D}"/>
                </a:ext>
              </a:extLst>
            </p:cNvPr>
            <p:cNvSpPr/>
            <p:nvPr/>
          </p:nvSpPr>
          <p:spPr>
            <a:xfrm>
              <a:off x="6213476" y="5986467"/>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A99D3918-DA61-B942-8CCE-31437C15EE68}"/>
                </a:ext>
              </a:extLst>
            </p:cNvPr>
            <p:cNvSpPr/>
            <p:nvPr/>
          </p:nvSpPr>
          <p:spPr>
            <a:xfrm>
              <a:off x="6213476" y="6374393"/>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E2F50D4D-7164-6449-9240-671D0DBCE5BF}"/>
                </a:ext>
              </a:extLst>
            </p:cNvPr>
            <p:cNvSpPr/>
            <p:nvPr/>
          </p:nvSpPr>
          <p:spPr>
            <a:xfrm>
              <a:off x="5652552" y="150085"/>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EAD05A9D-26D6-F044-8515-B20FBEB30242}"/>
                </a:ext>
              </a:extLst>
            </p:cNvPr>
            <p:cNvSpPr/>
            <p:nvPr/>
          </p:nvSpPr>
          <p:spPr>
            <a:xfrm>
              <a:off x="5652552" y="538011"/>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6C4D8BE5-F504-6344-9C13-1B1994E9EC95}"/>
                </a:ext>
              </a:extLst>
            </p:cNvPr>
            <p:cNvSpPr/>
            <p:nvPr/>
          </p:nvSpPr>
          <p:spPr>
            <a:xfrm>
              <a:off x="5652552" y="925937"/>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7605E36C-6AB4-DF4C-A6C3-0D6BB7E70621}"/>
                </a:ext>
              </a:extLst>
            </p:cNvPr>
            <p:cNvSpPr/>
            <p:nvPr/>
          </p:nvSpPr>
          <p:spPr>
            <a:xfrm>
              <a:off x="5652552" y="1313863"/>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4D44CBFE-9A88-324F-8EA2-224450D023DC}"/>
                </a:ext>
              </a:extLst>
            </p:cNvPr>
            <p:cNvSpPr/>
            <p:nvPr/>
          </p:nvSpPr>
          <p:spPr>
            <a:xfrm>
              <a:off x="5652552" y="1701789"/>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1A84C634-CD69-5347-BD03-4D214458001D}"/>
                </a:ext>
              </a:extLst>
            </p:cNvPr>
            <p:cNvSpPr/>
            <p:nvPr/>
          </p:nvSpPr>
          <p:spPr>
            <a:xfrm>
              <a:off x="5652552" y="2089715"/>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0C377C00-5CC8-3B49-BF2C-503CDAE493A1}"/>
                </a:ext>
              </a:extLst>
            </p:cNvPr>
            <p:cNvSpPr/>
            <p:nvPr/>
          </p:nvSpPr>
          <p:spPr>
            <a:xfrm>
              <a:off x="5652552" y="2477641"/>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C33872B5-8908-AD4B-A741-5B99888B35B0}"/>
                </a:ext>
              </a:extLst>
            </p:cNvPr>
            <p:cNvSpPr/>
            <p:nvPr/>
          </p:nvSpPr>
          <p:spPr>
            <a:xfrm>
              <a:off x="5652552" y="2865567"/>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8E669E2B-F00C-2E4B-B312-1F173F61A077}"/>
                </a:ext>
              </a:extLst>
            </p:cNvPr>
            <p:cNvSpPr/>
            <p:nvPr/>
          </p:nvSpPr>
          <p:spPr>
            <a:xfrm>
              <a:off x="5652552" y="3253493"/>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3832C757-1DD0-EF48-BB47-02ACA035D0BD}"/>
                </a:ext>
              </a:extLst>
            </p:cNvPr>
            <p:cNvSpPr/>
            <p:nvPr/>
          </p:nvSpPr>
          <p:spPr>
            <a:xfrm>
              <a:off x="5652552" y="3641419"/>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51B18869-C054-0C4D-8E9F-847CBA58C5FB}"/>
                </a:ext>
              </a:extLst>
            </p:cNvPr>
            <p:cNvSpPr/>
            <p:nvPr/>
          </p:nvSpPr>
          <p:spPr>
            <a:xfrm>
              <a:off x="5652552" y="4029345"/>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E0C94A2D-5175-8047-85FE-7231F072E8B0}"/>
                </a:ext>
              </a:extLst>
            </p:cNvPr>
            <p:cNvSpPr/>
            <p:nvPr/>
          </p:nvSpPr>
          <p:spPr>
            <a:xfrm>
              <a:off x="5652552" y="4417271"/>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a16="http://schemas.microsoft.com/office/drawing/2014/main" id="{7E516BFC-802A-474D-B55F-6C3E3EF3882D}"/>
                </a:ext>
              </a:extLst>
            </p:cNvPr>
            <p:cNvSpPr/>
            <p:nvPr/>
          </p:nvSpPr>
          <p:spPr>
            <a:xfrm>
              <a:off x="5652552" y="4805197"/>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a16="http://schemas.microsoft.com/office/drawing/2014/main" id="{9BE54751-F501-3A44-BEFE-5770A302F9F1}"/>
                </a:ext>
              </a:extLst>
            </p:cNvPr>
            <p:cNvSpPr/>
            <p:nvPr/>
          </p:nvSpPr>
          <p:spPr>
            <a:xfrm>
              <a:off x="5652552" y="5193123"/>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94F346F5-2B03-5F40-879C-6092C97BCCA4}"/>
                </a:ext>
              </a:extLst>
            </p:cNvPr>
            <p:cNvSpPr/>
            <p:nvPr/>
          </p:nvSpPr>
          <p:spPr>
            <a:xfrm>
              <a:off x="5652552" y="5581049"/>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9DBAA803-0CBE-AB46-A2CC-2D6D472B37E3}"/>
                </a:ext>
              </a:extLst>
            </p:cNvPr>
            <p:cNvSpPr/>
            <p:nvPr/>
          </p:nvSpPr>
          <p:spPr>
            <a:xfrm>
              <a:off x="5652552" y="5968975"/>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id="{06ABB0A4-F614-FF47-BE3F-18590C5941E7}"/>
                </a:ext>
              </a:extLst>
            </p:cNvPr>
            <p:cNvSpPr/>
            <p:nvPr/>
          </p:nvSpPr>
          <p:spPr>
            <a:xfrm>
              <a:off x="5652552" y="6356901"/>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Arc 98">
              <a:extLst>
                <a:ext uri="{FF2B5EF4-FFF2-40B4-BE49-F238E27FC236}">
                  <a16:creationId xmlns:a16="http://schemas.microsoft.com/office/drawing/2014/main" id="{C3BF9B48-A114-D24B-946F-C68FB3F385A9}"/>
                </a:ext>
              </a:extLst>
            </p:cNvPr>
            <p:cNvSpPr/>
            <p:nvPr/>
          </p:nvSpPr>
          <p:spPr>
            <a:xfrm>
              <a:off x="5919211" y="113479"/>
              <a:ext cx="457200" cy="442024"/>
            </a:xfrm>
            <a:prstGeom prst="arc">
              <a:avLst>
                <a:gd name="adj1" fmla="val 10773194"/>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0" name="Arc 99">
              <a:extLst>
                <a:ext uri="{FF2B5EF4-FFF2-40B4-BE49-F238E27FC236}">
                  <a16:creationId xmlns:a16="http://schemas.microsoft.com/office/drawing/2014/main" id="{33D5891D-68F8-274F-8912-DB29B08E7C88}"/>
                </a:ext>
              </a:extLst>
            </p:cNvPr>
            <p:cNvSpPr/>
            <p:nvPr/>
          </p:nvSpPr>
          <p:spPr>
            <a:xfrm>
              <a:off x="5919211" y="501405"/>
              <a:ext cx="457200" cy="442024"/>
            </a:xfrm>
            <a:prstGeom prst="arc">
              <a:avLst>
                <a:gd name="adj1" fmla="val 11183841"/>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1" name="Arc 100">
              <a:extLst>
                <a:ext uri="{FF2B5EF4-FFF2-40B4-BE49-F238E27FC236}">
                  <a16:creationId xmlns:a16="http://schemas.microsoft.com/office/drawing/2014/main" id="{F5694CF4-10F3-E148-93DE-BF1C73CCDD9F}"/>
                </a:ext>
              </a:extLst>
            </p:cNvPr>
            <p:cNvSpPr/>
            <p:nvPr/>
          </p:nvSpPr>
          <p:spPr>
            <a:xfrm>
              <a:off x="5919211" y="889331"/>
              <a:ext cx="457200" cy="442024"/>
            </a:xfrm>
            <a:prstGeom prst="arc">
              <a:avLst>
                <a:gd name="adj1" fmla="val 10927775"/>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2" name="Arc 101">
              <a:extLst>
                <a:ext uri="{FF2B5EF4-FFF2-40B4-BE49-F238E27FC236}">
                  <a16:creationId xmlns:a16="http://schemas.microsoft.com/office/drawing/2014/main" id="{9A8D195F-D241-8347-8C8A-91B09F469ACC}"/>
                </a:ext>
              </a:extLst>
            </p:cNvPr>
            <p:cNvSpPr/>
            <p:nvPr/>
          </p:nvSpPr>
          <p:spPr>
            <a:xfrm>
              <a:off x="5919211" y="1277257"/>
              <a:ext cx="457200" cy="442024"/>
            </a:xfrm>
            <a:prstGeom prst="arc">
              <a:avLst>
                <a:gd name="adj1" fmla="val 10776383"/>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3" name="Arc 102">
              <a:extLst>
                <a:ext uri="{FF2B5EF4-FFF2-40B4-BE49-F238E27FC236}">
                  <a16:creationId xmlns:a16="http://schemas.microsoft.com/office/drawing/2014/main" id="{88CDBF9A-1A1C-6040-9BC9-A798FA53D044}"/>
                </a:ext>
              </a:extLst>
            </p:cNvPr>
            <p:cNvSpPr/>
            <p:nvPr/>
          </p:nvSpPr>
          <p:spPr>
            <a:xfrm>
              <a:off x="5919211" y="1665183"/>
              <a:ext cx="457200" cy="442024"/>
            </a:xfrm>
            <a:prstGeom prst="arc">
              <a:avLst>
                <a:gd name="adj1" fmla="val 10559944"/>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4" name="Arc 103">
              <a:extLst>
                <a:ext uri="{FF2B5EF4-FFF2-40B4-BE49-F238E27FC236}">
                  <a16:creationId xmlns:a16="http://schemas.microsoft.com/office/drawing/2014/main" id="{14F91C13-3F24-6F4D-9F50-00B47937B5B4}"/>
                </a:ext>
              </a:extLst>
            </p:cNvPr>
            <p:cNvSpPr/>
            <p:nvPr/>
          </p:nvSpPr>
          <p:spPr>
            <a:xfrm>
              <a:off x="5919211" y="2053109"/>
              <a:ext cx="457200" cy="442024"/>
            </a:xfrm>
            <a:prstGeom prst="arc">
              <a:avLst>
                <a:gd name="adj1" fmla="val 10943332"/>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5" name="Arc 104">
              <a:extLst>
                <a:ext uri="{FF2B5EF4-FFF2-40B4-BE49-F238E27FC236}">
                  <a16:creationId xmlns:a16="http://schemas.microsoft.com/office/drawing/2014/main" id="{784625A2-ED45-6442-8C3F-F3EBDA947302}"/>
                </a:ext>
              </a:extLst>
            </p:cNvPr>
            <p:cNvSpPr/>
            <p:nvPr/>
          </p:nvSpPr>
          <p:spPr>
            <a:xfrm>
              <a:off x="5919211" y="2441035"/>
              <a:ext cx="457200" cy="442024"/>
            </a:xfrm>
            <a:prstGeom prst="arc">
              <a:avLst>
                <a:gd name="adj1" fmla="val 10858187"/>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6" name="Arc 105">
              <a:extLst>
                <a:ext uri="{FF2B5EF4-FFF2-40B4-BE49-F238E27FC236}">
                  <a16:creationId xmlns:a16="http://schemas.microsoft.com/office/drawing/2014/main" id="{2BE75393-0432-C04C-B06D-5A754C1282E6}"/>
                </a:ext>
              </a:extLst>
            </p:cNvPr>
            <p:cNvSpPr/>
            <p:nvPr/>
          </p:nvSpPr>
          <p:spPr>
            <a:xfrm>
              <a:off x="5919211" y="2828961"/>
              <a:ext cx="457200" cy="442024"/>
            </a:xfrm>
            <a:prstGeom prst="arc">
              <a:avLst>
                <a:gd name="adj1" fmla="val 10901771"/>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7" name="Arc 106">
              <a:extLst>
                <a:ext uri="{FF2B5EF4-FFF2-40B4-BE49-F238E27FC236}">
                  <a16:creationId xmlns:a16="http://schemas.microsoft.com/office/drawing/2014/main" id="{C4CA8E7A-20AA-9D4E-8AED-38910AE5F49C}"/>
                </a:ext>
              </a:extLst>
            </p:cNvPr>
            <p:cNvSpPr/>
            <p:nvPr/>
          </p:nvSpPr>
          <p:spPr>
            <a:xfrm>
              <a:off x="5919211" y="3216887"/>
              <a:ext cx="457200" cy="442024"/>
            </a:xfrm>
            <a:prstGeom prst="arc">
              <a:avLst>
                <a:gd name="adj1" fmla="val 10989945"/>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8" name="Arc 107">
              <a:extLst>
                <a:ext uri="{FF2B5EF4-FFF2-40B4-BE49-F238E27FC236}">
                  <a16:creationId xmlns:a16="http://schemas.microsoft.com/office/drawing/2014/main" id="{4EF5FF70-EB42-2943-8732-8DFD7CD66E37}"/>
                </a:ext>
              </a:extLst>
            </p:cNvPr>
            <p:cNvSpPr/>
            <p:nvPr/>
          </p:nvSpPr>
          <p:spPr>
            <a:xfrm>
              <a:off x="5919211" y="3604813"/>
              <a:ext cx="457200" cy="442024"/>
            </a:xfrm>
            <a:prstGeom prst="arc">
              <a:avLst>
                <a:gd name="adj1" fmla="val 10775191"/>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9" name="Arc 108">
              <a:extLst>
                <a:ext uri="{FF2B5EF4-FFF2-40B4-BE49-F238E27FC236}">
                  <a16:creationId xmlns:a16="http://schemas.microsoft.com/office/drawing/2014/main" id="{36D78BA0-E629-5443-B0CA-FEE1FB51527B}"/>
                </a:ext>
              </a:extLst>
            </p:cNvPr>
            <p:cNvSpPr/>
            <p:nvPr/>
          </p:nvSpPr>
          <p:spPr>
            <a:xfrm>
              <a:off x="5919211" y="3992739"/>
              <a:ext cx="457200" cy="442024"/>
            </a:xfrm>
            <a:prstGeom prst="arc">
              <a:avLst>
                <a:gd name="adj1" fmla="val 11388784"/>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0" name="Arc 109">
              <a:extLst>
                <a:ext uri="{FF2B5EF4-FFF2-40B4-BE49-F238E27FC236}">
                  <a16:creationId xmlns:a16="http://schemas.microsoft.com/office/drawing/2014/main" id="{6B52583A-A5FB-2D4F-9810-ACF4899C0E20}"/>
                </a:ext>
              </a:extLst>
            </p:cNvPr>
            <p:cNvSpPr/>
            <p:nvPr/>
          </p:nvSpPr>
          <p:spPr>
            <a:xfrm>
              <a:off x="5919211" y="4380665"/>
              <a:ext cx="457200" cy="442024"/>
            </a:xfrm>
            <a:prstGeom prst="arc">
              <a:avLst>
                <a:gd name="adj1" fmla="val 11070786"/>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1" name="Arc 110">
              <a:extLst>
                <a:ext uri="{FF2B5EF4-FFF2-40B4-BE49-F238E27FC236}">
                  <a16:creationId xmlns:a16="http://schemas.microsoft.com/office/drawing/2014/main" id="{8C8A8611-0A05-C649-A4BF-6457BAEF364D}"/>
                </a:ext>
              </a:extLst>
            </p:cNvPr>
            <p:cNvSpPr/>
            <p:nvPr/>
          </p:nvSpPr>
          <p:spPr>
            <a:xfrm>
              <a:off x="5919211" y="4768591"/>
              <a:ext cx="457200" cy="442024"/>
            </a:xfrm>
            <a:prstGeom prst="arc">
              <a:avLst>
                <a:gd name="adj1" fmla="val 10954628"/>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2" name="Arc 111">
              <a:extLst>
                <a:ext uri="{FF2B5EF4-FFF2-40B4-BE49-F238E27FC236}">
                  <a16:creationId xmlns:a16="http://schemas.microsoft.com/office/drawing/2014/main" id="{79D586E3-F54D-2A4F-8A32-B26EB25E9340}"/>
                </a:ext>
              </a:extLst>
            </p:cNvPr>
            <p:cNvSpPr/>
            <p:nvPr/>
          </p:nvSpPr>
          <p:spPr>
            <a:xfrm>
              <a:off x="5919211" y="5156517"/>
              <a:ext cx="457200" cy="442024"/>
            </a:xfrm>
            <a:prstGeom prst="arc">
              <a:avLst>
                <a:gd name="adj1" fmla="val 10773194"/>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3" name="Arc 112">
              <a:extLst>
                <a:ext uri="{FF2B5EF4-FFF2-40B4-BE49-F238E27FC236}">
                  <a16:creationId xmlns:a16="http://schemas.microsoft.com/office/drawing/2014/main" id="{16670A36-3759-0546-B4CD-175303D04086}"/>
                </a:ext>
              </a:extLst>
            </p:cNvPr>
            <p:cNvSpPr/>
            <p:nvPr/>
          </p:nvSpPr>
          <p:spPr>
            <a:xfrm>
              <a:off x="5919211" y="5544443"/>
              <a:ext cx="457200" cy="442024"/>
            </a:xfrm>
            <a:prstGeom prst="arc">
              <a:avLst>
                <a:gd name="adj1" fmla="val 11615734"/>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4" name="Arc 113">
              <a:extLst>
                <a:ext uri="{FF2B5EF4-FFF2-40B4-BE49-F238E27FC236}">
                  <a16:creationId xmlns:a16="http://schemas.microsoft.com/office/drawing/2014/main" id="{5C4320CD-260F-1449-9871-E81FCFB377FF}"/>
                </a:ext>
              </a:extLst>
            </p:cNvPr>
            <p:cNvSpPr/>
            <p:nvPr/>
          </p:nvSpPr>
          <p:spPr>
            <a:xfrm>
              <a:off x="5919211" y="5932369"/>
              <a:ext cx="457200" cy="442024"/>
            </a:xfrm>
            <a:prstGeom prst="arc">
              <a:avLst>
                <a:gd name="adj1" fmla="val 11219726"/>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5" name="Arc 114">
              <a:extLst>
                <a:ext uri="{FF2B5EF4-FFF2-40B4-BE49-F238E27FC236}">
                  <a16:creationId xmlns:a16="http://schemas.microsoft.com/office/drawing/2014/main" id="{1AF73840-8806-3449-AF81-3B27E4C39F25}"/>
                </a:ext>
              </a:extLst>
            </p:cNvPr>
            <p:cNvSpPr/>
            <p:nvPr/>
          </p:nvSpPr>
          <p:spPr>
            <a:xfrm>
              <a:off x="5919211" y="6320295"/>
              <a:ext cx="457200" cy="442024"/>
            </a:xfrm>
            <a:prstGeom prst="arc">
              <a:avLst>
                <a:gd name="adj1" fmla="val 10683526"/>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2695732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20DA7C-1ECD-3040-AB96-A9D366DE2869}"/>
              </a:ext>
            </a:extLst>
          </p:cNvPr>
          <p:cNvSpPr/>
          <p:nvPr/>
        </p:nvSpPr>
        <p:spPr>
          <a:xfrm>
            <a:off x="6064931" y="9589"/>
            <a:ext cx="5832000" cy="6858000"/>
          </a:xfrm>
          <a:prstGeom prst="rect">
            <a:avLst/>
          </a:prstGeom>
          <a:blipFill>
            <a:blip r:embed="rId2"/>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effectLst>
                <a:innerShdw blurRad="63500" dist="50800" dir="16200000">
                  <a:prstClr val="black">
                    <a:alpha val="50000"/>
                  </a:prstClr>
                </a:innerShdw>
              </a:effectLst>
            </a:endParaRPr>
          </a:p>
        </p:txBody>
      </p:sp>
      <p:sp>
        <p:nvSpPr>
          <p:cNvPr id="40" name="Rectangle 39">
            <a:extLst>
              <a:ext uri="{FF2B5EF4-FFF2-40B4-BE49-F238E27FC236}">
                <a16:creationId xmlns:a16="http://schemas.microsoft.com/office/drawing/2014/main" id="{CD48C02E-9A47-7B40-B7DB-C58DE5592824}"/>
              </a:ext>
            </a:extLst>
          </p:cNvPr>
          <p:cNvSpPr/>
          <p:nvPr/>
        </p:nvSpPr>
        <p:spPr>
          <a:xfrm>
            <a:off x="218136" y="16874"/>
            <a:ext cx="5832000" cy="6858000"/>
          </a:xfrm>
          <a:prstGeom prst="rect">
            <a:avLst/>
          </a:prstGeom>
          <a:blipFill>
            <a:blip r:embed="rId2"/>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effectLst>
                <a:innerShdw blurRad="63500" dist="50800" dir="16200000">
                  <a:prstClr val="black">
                    <a:alpha val="50000"/>
                  </a:prstClr>
                </a:innerShdw>
              </a:effectLst>
            </a:endParaRPr>
          </a:p>
        </p:txBody>
      </p:sp>
      <p:sp>
        <p:nvSpPr>
          <p:cNvPr id="60" name="Rectangle 59">
            <a:extLst>
              <a:ext uri="{FF2B5EF4-FFF2-40B4-BE49-F238E27FC236}">
                <a16:creationId xmlns:a16="http://schemas.microsoft.com/office/drawing/2014/main" id="{1CC0BD89-DB1F-0D4D-882A-CEBEEF1C8533}"/>
              </a:ext>
            </a:extLst>
          </p:cNvPr>
          <p:cNvSpPr/>
          <p:nvPr/>
        </p:nvSpPr>
        <p:spPr>
          <a:xfrm>
            <a:off x="11221696" y="4213751"/>
            <a:ext cx="372725" cy="2431895"/>
          </a:xfrm>
          <a:prstGeom prst="rect">
            <a:avLst/>
          </a:prstGeom>
          <a:effectLst>
            <a:innerShdw blurRad="195242"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Freeform 58">
            <a:extLst>
              <a:ext uri="{FF2B5EF4-FFF2-40B4-BE49-F238E27FC236}">
                <a16:creationId xmlns:a16="http://schemas.microsoft.com/office/drawing/2014/main" id="{6ABEDBED-C2D6-C140-B50C-C6449E9DC9C0}"/>
              </a:ext>
            </a:extLst>
          </p:cNvPr>
          <p:cNvSpPr/>
          <p:nvPr/>
        </p:nvSpPr>
        <p:spPr>
          <a:xfrm>
            <a:off x="6126684" y="108289"/>
            <a:ext cx="5467737" cy="6568353"/>
          </a:xfrm>
          <a:custGeom>
            <a:avLst/>
            <a:gdLst>
              <a:gd name="connsiteX0" fmla="*/ 0 w 4743575"/>
              <a:gd name="connsiteY0" fmla="*/ 0 h 6568353"/>
              <a:gd name="connsiteX1" fmla="*/ 4743575 w 4743575"/>
              <a:gd name="connsiteY1" fmla="*/ 0 h 6568353"/>
              <a:gd name="connsiteX2" fmla="*/ 4743575 w 4743575"/>
              <a:gd name="connsiteY2" fmla="*/ 4142013 h 6568353"/>
              <a:gd name="connsiteX3" fmla="*/ 4740576 w 4743575"/>
              <a:gd name="connsiteY3" fmla="*/ 4141407 h 6568353"/>
              <a:gd name="connsiteX4" fmla="*/ 4502037 w 4743575"/>
              <a:gd name="connsiteY4" fmla="*/ 4379946 h 6568353"/>
              <a:gd name="connsiteX5" fmla="*/ 4502037 w 4743575"/>
              <a:gd name="connsiteY5" fmla="*/ 6568353 h 6568353"/>
              <a:gd name="connsiteX6" fmla="*/ 0 w 4743575"/>
              <a:gd name="connsiteY6" fmla="*/ 6568353 h 656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3575" h="6568353">
                <a:moveTo>
                  <a:pt x="0" y="0"/>
                </a:moveTo>
                <a:lnTo>
                  <a:pt x="4743575" y="0"/>
                </a:lnTo>
                <a:lnTo>
                  <a:pt x="4743575" y="4142013"/>
                </a:lnTo>
                <a:lnTo>
                  <a:pt x="4740576" y="4141407"/>
                </a:lnTo>
                <a:cubicBezTo>
                  <a:pt x="4608835" y="4141407"/>
                  <a:pt x="4502037" y="4248205"/>
                  <a:pt x="4502037" y="4379946"/>
                </a:cubicBezTo>
                <a:lnTo>
                  <a:pt x="4502037" y="6568353"/>
                </a:lnTo>
                <a:lnTo>
                  <a:pt x="0" y="6568353"/>
                </a:lnTo>
                <a:close/>
              </a:path>
            </a:pathLst>
          </a:custGeom>
          <a:solidFill>
            <a:schemeClr val="bg1"/>
          </a:solidFill>
          <a:ln>
            <a:noFill/>
          </a:ln>
          <a:effectLst>
            <a:outerShdw blurRad="50800" dist="63500" dir="1998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nvGrpSpPr>
          <p:cNvPr id="66" name="Group 65">
            <a:extLst>
              <a:ext uri="{FF2B5EF4-FFF2-40B4-BE49-F238E27FC236}">
                <a16:creationId xmlns:a16="http://schemas.microsoft.com/office/drawing/2014/main" id="{710ED7E1-8EA6-0648-9A2D-FA787CD662CD}"/>
              </a:ext>
            </a:extLst>
          </p:cNvPr>
          <p:cNvGrpSpPr/>
          <p:nvPr/>
        </p:nvGrpSpPr>
        <p:grpSpPr>
          <a:xfrm flipH="1">
            <a:off x="696269" y="73686"/>
            <a:ext cx="5296488" cy="6568353"/>
            <a:chOff x="512668" y="146682"/>
            <a:chExt cx="4836940" cy="6568353"/>
          </a:xfrm>
          <a:effectLst>
            <a:outerShdw blurRad="50800" dist="38100" dir="13500000" algn="br" rotWithShape="0">
              <a:prstClr val="black">
                <a:alpha val="40000"/>
              </a:prstClr>
            </a:outerShdw>
          </a:effectLst>
        </p:grpSpPr>
        <p:sp>
          <p:nvSpPr>
            <p:cNvPr id="67" name="Rectangle 66">
              <a:extLst>
                <a:ext uri="{FF2B5EF4-FFF2-40B4-BE49-F238E27FC236}">
                  <a16:creationId xmlns:a16="http://schemas.microsoft.com/office/drawing/2014/main" id="{7A80BFE5-AC10-E944-BA56-2EBB132FD094}"/>
                </a:ext>
              </a:extLst>
            </p:cNvPr>
            <p:cNvSpPr/>
            <p:nvPr/>
          </p:nvSpPr>
          <p:spPr>
            <a:xfrm>
              <a:off x="4915890" y="4283140"/>
              <a:ext cx="372725" cy="2431895"/>
            </a:xfrm>
            <a:prstGeom prst="rect">
              <a:avLst/>
            </a:prstGeom>
            <a:effectLst>
              <a:innerShdw blurRad="195242"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eform 67">
              <a:extLst>
                <a:ext uri="{FF2B5EF4-FFF2-40B4-BE49-F238E27FC236}">
                  <a16:creationId xmlns:a16="http://schemas.microsoft.com/office/drawing/2014/main" id="{304E9F17-5B69-CC4C-98BE-2C40C0F78B62}"/>
                </a:ext>
              </a:extLst>
            </p:cNvPr>
            <p:cNvSpPr/>
            <p:nvPr/>
          </p:nvSpPr>
          <p:spPr>
            <a:xfrm>
              <a:off x="512668" y="146682"/>
              <a:ext cx="4743575" cy="6568353"/>
            </a:xfrm>
            <a:custGeom>
              <a:avLst/>
              <a:gdLst>
                <a:gd name="connsiteX0" fmla="*/ 0 w 4743575"/>
                <a:gd name="connsiteY0" fmla="*/ 0 h 6568353"/>
                <a:gd name="connsiteX1" fmla="*/ 4743575 w 4743575"/>
                <a:gd name="connsiteY1" fmla="*/ 0 h 6568353"/>
                <a:gd name="connsiteX2" fmla="*/ 4743575 w 4743575"/>
                <a:gd name="connsiteY2" fmla="*/ 4142013 h 6568353"/>
                <a:gd name="connsiteX3" fmla="*/ 4740576 w 4743575"/>
                <a:gd name="connsiteY3" fmla="*/ 4141407 h 6568353"/>
                <a:gd name="connsiteX4" fmla="*/ 4502037 w 4743575"/>
                <a:gd name="connsiteY4" fmla="*/ 4379946 h 6568353"/>
                <a:gd name="connsiteX5" fmla="*/ 4502037 w 4743575"/>
                <a:gd name="connsiteY5" fmla="*/ 6568353 h 6568353"/>
                <a:gd name="connsiteX6" fmla="*/ 0 w 4743575"/>
                <a:gd name="connsiteY6" fmla="*/ 6568353 h 656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3575" h="6568353">
                  <a:moveTo>
                    <a:pt x="0" y="0"/>
                  </a:moveTo>
                  <a:lnTo>
                    <a:pt x="4743575" y="0"/>
                  </a:lnTo>
                  <a:lnTo>
                    <a:pt x="4743575" y="4142013"/>
                  </a:lnTo>
                  <a:lnTo>
                    <a:pt x="4740576" y="4141407"/>
                  </a:lnTo>
                  <a:cubicBezTo>
                    <a:pt x="4608835" y="4141407"/>
                    <a:pt x="4502037" y="4248205"/>
                    <a:pt x="4502037" y="4379946"/>
                  </a:cubicBezTo>
                  <a:lnTo>
                    <a:pt x="4502037" y="6568353"/>
                  </a:lnTo>
                  <a:lnTo>
                    <a:pt x="0" y="6568353"/>
                  </a:lnTo>
                  <a:close/>
                </a:path>
              </a:pathLst>
            </a:cu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69" name="TextBox 68">
              <a:extLst>
                <a:ext uri="{FF2B5EF4-FFF2-40B4-BE49-F238E27FC236}">
                  <a16:creationId xmlns:a16="http://schemas.microsoft.com/office/drawing/2014/main" id="{94F0A458-ABC2-8E47-9DDB-12CDD9E98FD8}"/>
                </a:ext>
              </a:extLst>
            </p:cNvPr>
            <p:cNvSpPr txBox="1"/>
            <p:nvPr/>
          </p:nvSpPr>
          <p:spPr>
            <a:xfrm rot="5400000">
              <a:off x="4169960" y="5337698"/>
              <a:ext cx="1989964" cy="369332"/>
            </a:xfrm>
            <a:prstGeom prst="rect">
              <a:avLst/>
            </a:prstGeom>
            <a:noFill/>
          </p:spPr>
          <p:txBody>
            <a:bodyPr wrap="square" rtlCol="0">
              <a:spAutoFit/>
            </a:bodyPr>
            <a:lstStyle/>
            <a:p>
              <a:pPr algn="l"/>
              <a:r>
                <a:rPr lang="en-GB" dirty="0">
                  <a:solidFill>
                    <a:schemeClr val="bg1"/>
                  </a:solidFill>
                </a:rPr>
                <a:t>DEMAX Countries</a:t>
              </a:r>
            </a:p>
          </p:txBody>
        </p:sp>
      </p:grpSp>
      <p:sp>
        <p:nvSpPr>
          <p:cNvPr id="61" name="TextBox 60">
            <a:extLst>
              <a:ext uri="{FF2B5EF4-FFF2-40B4-BE49-F238E27FC236}">
                <a16:creationId xmlns:a16="http://schemas.microsoft.com/office/drawing/2014/main" id="{BF9E3E90-993E-3D43-B5E8-F42C53CCEFD1}"/>
              </a:ext>
            </a:extLst>
          </p:cNvPr>
          <p:cNvSpPr txBox="1"/>
          <p:nvPr/>
        </p:nvSpPr>
        <p:spPr>
          <a:xfrm rot="16200000">
            <a:off x="10480321" y="5256450"/>
            <a:ext cx="1989964" cy="369332"/>
          </a:xfrm>
          <a:prstGeom prst="rect">
            <a:avLst/>
          </a:prstGeom>
          <a:noFill/>
        </p:spPr>
        <p:txBody>
          <a:bodyPr wrap="square" rtlCol="0">
            <a:spAutoFit/>
          </a:bodyPr>
          <a:lstStyle/>
          <a:p>
            <a:pPr algn="l"/>
            <a:r>
              <a:rPr lang="en-GB" dirty="0">
                <a:solidFill>
                  <a:schemeClr val="bg1"/>
                </a:solidFill>
              </a:rPr>
              <a:t>DEMAX Countries</a:t>
            </a:r>
          </a:p>
        </p:txBody>
      </p:sp>
      <p:pic>
        <p:nvPicPr>
          <p:cNvPr id="64" name="Picture 63">
            <a:extLst>
              <a:ext uri="{FF2B5EF4-FFF2-40B4-BE49-F238E27FC236}">
                <a16:creationId xmlns:a16="http://schemas.microsoft.com/office/drawing/2014/main" id="{233427A0-043B-AC40-B2CD-85865D62A6C9}"/>
              </a:ext>
            </a:extLst>
          </p:cNvPr>
          <p:cNvPicPr>
            <a:picLocks noChangeAspect="1"/>
          </p:cNvPicPr>
          <p:nvPr/>
        </p:nvPicPr>
        <p:blipFill>
          <a:blip r:embed="rId3"/>
          <a:stretch>
            <a:fillRect/>
          </a:stretch>
        </p:blipFill>
        <p:spPr>
          <a:xfrm>
            <a:off x="6640550" y="3471632"/>
            <a:ext cx="4515598" cy="2765806"/>
          </a:xfrm>
          <a:prstGeom prst="rect">
            <a:avLst/>
          </a:prstGeom>
          <a:ln>
            <a:noFill/>
          </a:ln>
          <a:effectLst/>
        </p:spPr>
      </p:pic>
      <p:sp>
        <p:nvSpPr>
          <p:cNvPr id="65" name="TextBox 64">
            <a:extLst>
              <a:ext uri="{FF2B5EF4-FFF2-40B4-BE49-F238E27FC236}">
                <a16:creationId xmlns:a16="http://schemas.microsoft.com/office/drawing/2014/main" id="{F7EAAFC6-5D2F-CE4D-BB23-6FA2E0454EA7}"/>
              </a:ext>
            </a:extLst>
          </p:cNvPr>
          <p:cNvSpPr txBox="1"/>
          <p:nvPr/>
        </p:nvSpPr>
        <p:spPr>
          <a:xfrm>
            <a:off x="6639925" y="555503"/>
            <a:ext cx="4689262" cy="2308324"/>
          </a:xfrm>
          <a:prstGeom prst="rect">
            <a:avLst/>
          </a:prstGeom>
          <a:noFill/>
        </p:spPr>
        <p:txBody>
          <a:bodyPr wrap="square" rtlCol="0">
            <a:spAutoFit/>
          </a:bodyPr>
          <a:lstStyle/>
          <a:p>
            <a:pPr algn="l"/>
            <a:r>
              <a:rPr lang="en-GB" dirty="0">
                <a:solidFill>
                  <a:srgbClr val="666666"/>
                </a:solidFill>
              </a:rPr>
              <a:t>In 2020 proposals came from a larger range of countries – 9 in total are represented.</a:t>
            </a:r>
          </a:p>
          <a:p>
            <a:pPr algn="l"/>
            <a:endParaRPr lang="en-GB" dirty="0">
              <a:solidFill>
                <a:srgbClr val="666666"/>
              </a:solidFill>
            </a:endParaRPr>
          </a:p>
          <a:p>
            <a:pPr algn="l"/>
            <a:r>
              <a:rPr lang="en-GB" dirty="0">
                <a:solidFill>
                  <a:srgbClr val="666666"/>
                </a:solidFill>
              </a:rPr>
              <a:t>Most proposers were from Europe, but South Africa and USA are also present</a:t>
            </a:r>
          </a:p>
          <a:p>
            <a:pPr algn="l"/>
            <a:endParaRPr lang="en-GB" dirty="0">
              <a:solidFill>
                <a:srgbClr val="666666"/>
              </a:solidFill>
            </a:endParaRPr>
          </a:p>
          <a:p>
            <a:pPr algn="l"/>
            <a:r>
              <a:rPr lang="en-GB" dirty="0">
                <a:solidFill>
                  <a:srgbClr val="666666"/>
                </a:solidFill>
              </a:rPr>
              <a:t>The Swedish proportion is reduced to 45%</a:t>
            </a:r>
          </a:p>
          <a:p>
            <a:pPr algn="l"/>
            <a:endParaRPr lang="en-GB" dirty="0">
              <a:solidFill>
                <a:srgbClr val="666666"/>
              </a:solidFill>
            </a:endParaRPr>
          </a:p>
        </p:txBody>
      </p:sp>
      <p:sp>
        <p:nvSpPr>
          <p:cNvPr id="70" name="TextBox 69">
            <a:extLst>
              <a:ext uri="{FF2B5EF4-FFF2-40B4-BE49-F238E27FC236}">
                <a16:creationId xmlns:a16="http://schemas.microsoft.com/office/drawing/2014/main" id="{0F3B8DEA-FFC2-434D-A437-CA43B93FE4BF}"/>
              </a:ext>
            </a:extLst>
          </p:cNvPr>
          <p:cNvSpPr txBox="1"/>
          <p:nvPr/>
        </p:nvSpPr>
        <p:spPr>
          <a:xfrm>
            <a:off x="1167076" y="602779"/>
            <a:ext cx="4282793" cy="2585323"/>
          </a:xfrm>
          <a:prstGeom prst="rect">
            <a:avLst/>
          </a:prstGeom>
          <a:noFill/>
        </p:spPr>
        <p:txBody>
          <a:bodyPr wrap="square" rtlCol="0">
            <a:spAutoFit/>
          </a:bodyPr>
          <a:lstStyle/>
          <a:p>
            <a:pPr algn="l"/>
            <a:r>
              <a:rPr lang="en-GB" dirty="0">
                <a:solidFill>
                  <a:srgbClr val="666666"/>
                </a:solidFill>
              </a:rPr>
              <a:t>Countries were assigned using the method recommended by ESFRI.</a:t>
            </a:r>
          </a:p>
          <a:p>
            <a:pPr algn="l"/>
            <a:endParaRPr lang="en-GB" dirty="0">
              <a:solidFill>
                <a:srgbClr val="666666"/>
              </a:solidFill>
            </a:endParaRPr>
          </a:p>
          <a:p>
            <a:pPr algn="l"/>
            <a:r>
              <a:rPr lang="en-GB" dirty="0">
                <a:solidFill>
                  <a:srgbClr val="666666"/>
                </a:solidFill>
              </a:rPr>
              <a:t>In 2019 proposers represented 5 countries.</a:t>
            </a:r>
          </a:p>
          <a:p>
            <a:pPr algn="l"/>
            <a:endParaRPr lang="en-GB" dirty="0">
              <a:solidFill>
                <a:srgbClr val="666666"/>
              </a:solidFill>
            </a:endParaRPr>
          </a:p>
          <a:p>
            <a:pPr algn="l"/>
            <a:r>
              <a:rPr lang="en-GB" dirty="0">
                <a:solidFill>
                  <a:srgbClr val="666666"/>
                </a:solidFill>
              </a:rPr>
              <a:t>62% of proposals were linked to Sweden.</a:t>
            </a:r>
          </a:p>
          <a:p>
            <a:pPr algn="l"/>
            <a:endParaRPr lang="en-GB" dirty="0">
              <a:solidFill>
                <a:srgbClr val="666666"/>
              </a:solidFill>
            </a:endParaRPr>
          </a:p>
        </p:txBody>
      </p:sp>
      <p:pic>
        <p:nvPicPr>
          <p:cNvPr id="71" name="Picture 70">
            <a:extLst>
              <a:ext uri="{FF2B5EF4-FFF2-40B4-BE49-F238E27FC236}">
                <a16:creationId xmlns:a16="http://schemas.microsoft.com/office/drawing/2014/main" id="{739C37B9-D5C1-F448-9FB4-ABF48BB2C8E9}"/>
              </a:ext>
            </a:extLst>
          </p:cNvPr>
          <p:cNvPicPr>
            <a:picLocks noChangeAspect="1"/>
          </p:cNvPicPr>
          <p:nvPr/>
        </p:nvPicPr>
        <p:blipFill>
          <a:blip r:embed="rId4"/>
          <a:stretch>
            <a:fillRect/>
          </a:stretch>
        </p:blipFill>
        <p:spPr>
          <a:xfrm>
            <a:off x="1167076" y="3429000"/>
            <a:ext cx="4282793" cy="2808438"/>
          </a:xfrm>
          <a:prstGeom prst="rect">
            <a:avLst/>
          </a:prstGeom>
          <a:ln>
            <a:noFill/>
          </a:ln>
          <a:effectLst/>
        </p:spPr>
      </p:pic>
      <p:grpSp>
        <p:nvGrpSpPr>
          <p:cNvPr id="72" name="Group 71">
            <a:extLst>
              <a:ext uri="{FF2B5EF4-FFF2-40B4-BE49-F238E27FC236}">
                <a16:creationId xmlns:a16="http://schemas.microsoft.com/office/drawing/2014/main" id="{FAEE2ADD-7C76-0843-A675-264D650D5F00}"/>
              </a:ext>
            </a:extLst>
          </p:cNvPr>
          <p:cNvGrpSpPr/>
          <p:nvPr/>
        </p:nvGrpSpPr>
        <p:grpSpPr>
          <a:xfrm>
            <a:off x="5619682" y="114169"/>
            <a:ext cx="886794" cy="6648840"/>
            <a:chOff x="5652552" y="113479"/>
            <a:chExt cx="886794" cy="6648840"/>
          </a:xfrm>
        </p:grpSpPr>
        <p:sp>
          <p:nvSpPr>
            <p:cNvPr id="73" name="Rectangle 72">
              <a:extLst>
                <a:ext uri="{FF2B5EF4-FFF2-40B4-BE49-F238E27FC236}">
                  <a16:creationId xmlns:a16="http://schemas.microsoft.com/office/drawing/2014/main" id="{919733F2-7A4F-E741-AE42-39D989A239A6}"/>
                </a:ext>
              </a:extLst>
            </p:cNvPr>
            <p:cNvSpPr/>
            <p:nvPr/>
          </p:nvSpPr>
          <p:spPr>
            <a:xfrm>
              <a:off x="6213476" y="167577"/>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71076B44-A514-2544-B9E4-02DD58543C6A}"/>
                </a:ext>
              </a:extLst>
            </p:cNvPr>
            <p:cNvSpPr/>
            <p:nvPr/>
          </p:nvSpPr>
          <p:spPr>
            <a:xfrm>
              <a:off x="6213476" y="555503"/>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F163C785-61AC-054B-AEEE-DD710409CB04}"/>
                </a:ext>
              </a:extLst>
            </p:cNvPr>
            <p:cNvSpPr/>
            <p:nvPr/>
          </p:nvSpPr>
          <p:spPr>
            <a:xfrm>
              <a:off x="6213476" y="943429"/>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B3C10BB1-BACB-AA45-A5C5-3421942C9AB3}"/>
                </a:ext>
              </a:extLst>
            </p:cNvPr>
            <p:cNvSpPr/>
            <p:nvPr/>
          </p:nvSpPr>
          <p:spPr>
            <a:xfrm>
              <a:off x="6213476" y="1331355"/>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23722F42-8655-3344-BE30-7531B70097DE}"/>
                </a:ext>
              </a:extLst>
            </p:cNvPr>
            <p:cNvSpPr/>
            <p:nvPr/>
          </p:nvSpPr>
          <p:spPr>
            <a:xfrm>
              <a:off x="6213476" y="1719281"/>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47C9BAE5-5A70-6D49-84CE-0ED8D2D28281}"/>
                </a:ext>
              </a:extLst>
            </p:cNvPr>
            <p:cNvSpPr/>
            <p:nvPr/>
          </p:nvSpPr>
          <p:spPr>
            <a:xfrm>
              <a:off x="6213476" y="2107207"/>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9A0F1EFE-CFB4-FD48-9091-AFEA9B358954}"/>
                </a:ext>
              </a:extLst>
            </p:cNvPr>
            <p:cNvSpPr/>
            <p:nvPr/>
          </p:nvSpPr>
          <p:spPr>
            <a:xfrm>
              <a:off x="6213476" y="2495133"/>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AF0CB2A-5AFE-F642-B04A-0E78C8910159}"/>
                </a:ext>
              </a:extLst>
            </p:cNvPr>
            <p:cNvSpPr/>
            <p:nvPr/>
          </p:nvSpPr>
          <p:spPr>
            <a:xfrm>
              <a:off x="6213476" y="2883059"/>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053A2913-4807-5B4D-BFF5-2F802A1D6912}"/>
                </a:ext>
              </a:extLst>
            </p:cNvPr>
            <p:cNvSpPr/>
            <p:nvPr/>
          </p:nvSpPr>
          <p:spPr>
            <a:xfrm>
              <a:off x="6213476" y="3270985"/>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74DB0446-CAE6-AA4B-A6AF-980AE278927B}"/>
                </a:ext>
              </a:extLst>
            </p:cNvPr>
            <p:cNvSpPr/>
            <p:nvPr/>
          </p:nvSpPr>
          <p:spPr>
            <a:xfrm>
              <a:off x="6213476" y="3658911"/>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0966B52F-3198-E74D-A9D3-E81E07CA563B}"/>
                </a:ext>
              </a:extLst>
            </p:cNvPr>
            <p:cNvSpPr/>
            <p:nvPr/>
          </p:nvSpPr>
          <p:spPr>
            <a:xfrm>
              <a:off x="6213476" y="4046837"/>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347BB340-D1F4-D445-B8A4-A029A37D1F49}"/>
                </a:ext>
              </a:extLst>
            </p:cNvPr>
            <p:cNvSpPr/>
            <p:nvPr/>
          </p:nvSpPr>
          <p:spPr>
            <a:xfrm>
              <a:off x="6213476" y="4434763"/>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2E5C4C51-BCAA-6047-805B-0DEDAD98F700}"/>
                </a:ext>
              </a:extLst>
            </p:cNvPr>
            <p:cNvSpPr/>
            <p:nvPr/>
          </p:nvSpPr>
          <p:spPr>
            <a:xfrm>
              <a:off x="6213476" y="4822689"/>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7F746A88-0D2A-254D-B584-9E6FB490252C}"/>
                </a:ext>
              </a:extLst>
            </p:cNvPr>
            <p:cNvSpPr/>
            <p:nvPr/>
          </p:nvSpPr>
          <p:spPr>
            <a:xfrm>
              <a:off x="6213476" y="5210615"/>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22AFDB38-89E4-344F-8F32-5C19695558CF}"/>
                </a:ext>
              </a:extLst>
            </p:cNvPr>
            <p:cNvSpPr/>
            <p:nvPr/>
          </p:nvSpPr>
          <p:spPr>
            <a:xfrm>
              <a:off x="6213476" y="5598541"/>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4FBB636C-DC49-1B41-8A3C-45C67D03F7ED}"/>
                </a:ext>
              </a:extLst>
            </p:cNvPr>
            <p:cNvSpPr/>
            <p:nvPr/>
          </p:nvSpPr>
          <p:spPr>
            <a:xfrm>
              <a:off x="6213476" y="5986467"/>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09109714-DA51-BB41-8B94-E438AE26BE73}"/>
                </a:ext>
              </a:extLst>
            </p:cNvPr>
            <p:cNvSpPr/>
            <p:nvPr/>
          </p:nvSpPr>
          <p:spPr>
            <a:xfrm>
              <a:off x="6213476" y="6374393"/>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EAC5C7DD-DDF9-344D-AE12-4FAE49CC3799}"/>
                </a:ext>
              </a:extLst>
            </p:cNvPr>
            <p:cNvSpPr/>
            <p:nvPr/>
          </p:nvSpPr>
          <p:spPr>
            <a:xfrm>
              <a:off x="5652552" y="150085"/>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EE06D8D6-B2FD-2741-AFB2-A6FAA074FB96}"/>
                </a:ext>
              </a:extLst>
            </p:cNvPr>
            <p:cNvSpPr/>
            <p:nvPr/>
          </p:nvSpPr>
          <p:spPr>
            <a:xfrm>
              <a:off x="5652552" y="538011"/>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F0B37A4D-ACCB-8A4F-87E4-01F1E0C5D856}"/>
                </a:ext>
              </a:extLst>
            </p:cNvPr>
            <p:cNvSpPr/>
            <p:nvPr/>
          </p:nvSpPr>
          <p:spPr>
            <a:xfrm>
              <a:off x="5652552" y="925937"/>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C38501A0-628A-8B42-A8BA-BA4D8928765F}"/>
                </a:ext>
              </a:extLst>
            </p:cNvPr>
            <p:cNvSpPr/>
            <p:nvPr/>
          </p:nvSpPr>
          <p:spPr>
            <a:xfrm>
              <a:off x="5652552" y="1313863"/>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a16="http://schemas.microsoft.com/office/drawing/2014/main" id="{73441764-15EC-C249-BF5B-4DF86FA7465D}"/>
                </a:ext>
              </a:extLst>
            </p:cNvPr>
            <p:cNvSpPr/>
            <p:nvPr/>
          </p:nvSpPr>
          <p:spPr>
            <a:xfrm>
              <a:off x="5652552" y="1701789"/>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a16="http://schemas.microsoft.com/office/drawing/2014/main" id="{B39C2CAF-12B5-3344-AB1E-C66E48CF10AD}"/>
                </a:ext>
              </a:extLst>
            </p:cNvPr>
            <p:cNvSpPr/>
            <p:nvPr/>
          </p:nvSpPr>
          <p:spPr>
            <a:xfrm>
              <a:off x="5652552" y="2089715"/>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759D6EE7-A5D6-4946-97A3-04BD752F06E7}"/>
                </a:ext>
              </a:extLst>
            </p:cNvPr>
            <p:cNvSpPr/>
            <p:nvPr/>
          </p:nvSpPr>
          <p:spPr>
            <a:xfrm>
              <a:off x="5652552" y="2477641"/>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E3A6290D-DF99-684C-A37A-3A48B2EF8624}"/>
                </a:ext>
              </a:extLst>
            </p:cNvPr>
            <p:cNvSpPr/>
            <p:nvPr/>
          </p:nvSpPr>
          <p:spPr>
            <a:xfrm>
              <a:off x="5652552" y="2865567"/>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id="{9C214800-5163-0E48-A795-F095F1D10843}"/>
                </a:ext>
              </a:extLst>
            </p:cNvPr>
            <p:cNvSpPr/>
            <p:nvPr/>
          </p:nvSpPr>
          <p:spPr>
            <a:xfrm>
              <a:off x="5652552" y="3253493"/>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9380B447-D43A-8D4D-82AC-530EFA8143CE}"/>
                </a:ext>
              </a:extLst>
            </p:cNvPr>
            <p:cNvSpPr/>
            <p:nvPr/>
          </p:nvSpPr>
          <p:spPr>
            <a:xfrm>
              <a:off x="5652552" y="3641419"/>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A294138C-DAE6-3041-B07A-FFBC5DF2E8C5}"/>
                </a:ext>
              </a:extLst>
            </p:cNvPr>
            <p:cNvSpPr/>
            <p:nvPr/>
          </p:nvSpPr>
          <p:spPr>
            <a:xfrm>
              <a:off x="5652552" y="4029345"/>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a:extLst>
                <a:ext uri="{FF2B5EF4-FFF2-40B4-BE49-F238E27FC236}">
                  <a16:creationId xmlns:a16="http://schemas.microsoft.com/office/drawing/2014/main" id="{585DAA99-9B35-7840-8ACE-8EA541C95082}"/>
                </a:ext>
              </a:extLst>
            </p:cNvPr>
            <p:cNvSpPr/>
            <p:nvPr/>
          </p:nvSpPr>
          <p:spPr>
            <a:xfrm>
              <a:off x="5652552" y="4417271"/>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8D7452E4-CD2A-EF4E-ADC9-C705B954BEAA}"/>
                </a:ext>
              </a:extLst>
            </p:cNvPr>
            <p:cNvSpPr/>
            <p:nvPr/>
          </p:nvSpPr>
          <p:spPr>
            <a:xfrm>
              <a:off x="5652552" y="4805197"/>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C0208955-48F7-2646-BBE1-A8D57DB47473}"/>
                </a:ext>
              </a:extLst>
            </p:cNvPr>
            <p:cNvSpPr/>
            <p:nvPr/>
          </p:nvSpPr>
          <p:spPr>
            <a:xfrm>
              <a:off x="5652552" y="5193123"/>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a:extLst>
                <a:ext uri="{FF2B5EF4-FFF2-40B4-BE49-F238E27FC236}">
                  <a16:creationId xmlns:a16="http://schemas.microsoft.com/office/drawing/2014/main" id="{150B2F30-D922-9C4E-8F7F-5BBE3B9288AA}"/>
                </a:ext>
              </a:extLst>
            </p:cNvPr>
            <p:cNvSpPr/>
            <p:nvPr/>
          </p:nvSpPr>
          <p:spPr>
            <a:xfrm>
              <a:off x="5652552" y="5581049"/>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a:extLst>
                <a:ext uri="{FF2B5EF4-FFF2-40B4-BE49-F238E27FC236}">
                  <a16:creationId xmlns:a16="http://schemas.microsoft.com/office/drawing/2014/main" id="{C25A1455-BE65-EC4C-B6E0-4AB91C08366C}"/>
                </a:ext>
              </a:extLst>
            </p:cNvPr>
            <p:cNvSpPr/>
            <p:nvPr/>
          </p:nvSpPr>
          <p:spPr>
            <a:xfrm>
              <a:off x="5652552" y="5968975"/>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a:extLst>
                <a:ext uri="{FF2B5EF4-FFF2-40B4-BE49-F238E27FC236}">
                  <a16:creationId xmlns:a16="http://schemas.microsoft.com/office/drawing/2014/main" id="{B1E50FF9-4AB0-9B47-BB6B-530F117B3CB3}"/>
                </a:ext>
              </a:extLst>
            </p:cNvPr>
            <p:cNvSpPr/>
            <p:nvPr/>
          </p:nvSpPr>
          <p:spPr>
            <a:xfrm>
              <a:off x="5652552" y="6356901"/>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Arc 106">
              <a:extLst>
                <a:ext uri="{FF2B5EF4-FFF2-40B4-BE49-F238E27FC236}">
                  <a16:creationId xmlns:a16="http://schemas.microsoft.com/office/drawing/2014/main" id="{FE33D975-C014-6042-AAC7-75178F6BE0E1}"/>
                </a:ext>
              </a:extLst>
            </p:cNvPr>
            <p:cNvSpPr/>
            <p:nvPr/>
          </p:nvSpPr>
          <p:spPr>
            <a:xfrm>
              <a:off x="5919211" y="113479"/>
              <a:ext cx="457200" cy="442024"/>
            </a:xfrm>
            <a:prstGeom prst="arc">
              <a:avLst>
                <a:gd name="adj1" fmla="val 10773194"/>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8" name="Arc 107">
              <a:extLst>
                <a:ext uri="{FF2B5EF4-FFF2-40B4-BE49-F238E27FC236}">
                  <a16:creationId xmlns:a16="http://schemas.microsoft.com/office/drawing/2014/main" id="{4F634799-43A9-7F46-A1C4-C0A7C4F80E7A}"/>
                </a:ext>
              </a:extLst>
            </p:cNvPr>
            <p:cNvSpPr/>
            <p:nvPr/>
          </p:nvSpPr>
          <p:spPr>
            <a:xfrm>
              <a:off x="5919211" y="501405"/>
              <a:ext cx="457200" cy="442024"/>
            </a:xfrm>
            <a:prstGeom prst="arc">
              <a:avLst>
                <a:gd name="adj1" fmla="val 11183841"/>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9" name="Arc 108">
              <a:extLst>
                <a:ext uri="{FF2B5EF4-FFF2-40B4-BE49-F238E27FC236}">
                  <a16:creationId xmlns:a16="http://schemas.microsoft.com/office/drawing/2014/main" id="{B66D855A-78EE-8E40-86AB-B4BAC794C45C}"/>
                </a:ext>
              </a:extLst>
            </p:cNvPr>
            <p:cNvSpPr/>
            <p:nvPr/>
          </p:nvSpPr>
          <p:spPr>
            <a:xfrm>
              <a:off x="5919211" y="889331"/>
              <a:ext cx="457200" cy="442024"/>
            </a:xfrm>
            <a:prstGeom prst="arc">
              <a:avLst>
                <a:gd name="adj1" fmla="val 10927775"/>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0" name="Arc 109">
              <a:extLst>
                <a:ext uri="{FF2B5EF4-FFF2-40B4-BE49-F238E27FC236}">
                  <a16:creationId xmlns:a16="http://schemas.microsoft.com/office/drawing/2014/main" id="{25571B9F-D18B-8649-A163-FACE86C13AAF}"/>
                </a:ext>
              </a:extLst>
            </p:cNvPr>
            <p:cNvSpPr/>
            <p:nvPr/>
          </p:nvSpPr>
          <p:spPr>
            <a:xfrm>
              <a:off x="5919211" y="1277257"/>
              <a:ext cx="457200" cy="442024"/>
            </a:xfrm>
            <a:prstGeom prst="arc">
              <a:avLst>
                <a:gd name="adj1" fmla="val 10776383"/>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1" name="Arc 110">
              <a:extLst>
                <a:ext uri="{FF2B5EF4-FFF2-40B4-BE49-F238E27FC236}">
                  <a16:creationId xmlns:a16="http://schemas.microsoft.com/office/drawing/2014/main" id="{C35034B7-A25E-414E-8453-E9103174D349}"/>
                </a:ext>
              </a:extLst>
            </p:cNvPr>
            <p:cNvSpPr/>
            <p:nvPr/>
          </p:nvSpPr>
          <p:spPr>
            <a:xfrm>
              <a:off x="5919211" y="1665183"/>
              <a:ext cx="457200" cy="442024"/>
            </a:xfrm>
            <a:prstGeom prst="arc">
              <a:avLst>
                <a:gd name="adj1" fmla="val 10559944"/>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2" name="Arc 111">
              <a:extLst>
                <a:ext uri="{FF2B5EF4-FFF2-40B4-BE49-F238E27FC236}">
                  <a16:creationId xmlns:a16="http://schemas.microsoft.com/office/drawing/2014/main" id="{5B28AB9A-F567-D346-8BE1-35CD4F0901AB}"/>
                </a:ext>
              </a:extLst>
            </p:cNvPr>
            <p:cNvSpPr/>
            <p:nvPr/>
          </p:nvSpPr>
          <p:spPr>
            <a:xfrm>
              <a:off x="5919211" y="2053109"/>
              <a:ext cx="457200" cy="442024"/>
            </a:xfrm>
            <a:prstGeom prst="arc">
              <a:avLst>
                <a:gd name="adj1" fmla="val 10943332"/>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3" name="Arc 112">
              <a:extLst>
                <a:ext uri="{FF2B5EF4-FFF2-40B4-BE49-F238E27FC236}">
                  <a16:creationId xmlns:a16="http://schemas.microsoft.com/office/drawing/2014/main" id="{DEB35763-74C2-0648-91D6-130A18E27B21}"/>
                </a:ext>
              </a:extLst>
            </p:cNvPr>
            <p:cNvSpPr/>
            <p:nvPr/>
          </p:nvSpPr>
          <p:spPr>
            <a:xfrm>
              <a:off x="5919211" y="2441035"/>
              <a:ext cx="457200" cy="442024"/>
            </a:xfrm>
            <a:prstGeom prst="arc">
              <a:avLst>
                <a:gd name="adj1" fmla="val 10858187"/>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4" name="Arc 113">
              <a:extLst>
                <a:ext uri="{FF2B5EF4-FFF2-40B4-BE49-F238E27FC236}">
                  <a16:creationId xmlns:a16="http://schemas.microsoft.com/office/drawing/2014/main" id="{D70F9491-B685-C14E-9257-9BD3135ABAEC}"/>
                </a:ext>
              </a:extLst>
            </p:cNvPr>
            <p:cNvSpPr/>
            <p:nvPr/>
          </p:nvSpPr>
          <p:spPr>
            <a:xfrm>
              <a:off x="5919211" y="2828961"/>
              <a:ext cx="457200" cy="442024"/>
            </a:xfrm>
            <a:prstGeom prst="arc">
              <a:avLst>
                <a:gd name="adj1" fmla="val 10901771"/>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5" name="Arc 114">
              <a:extLst>
                <a:ext uri="{FF2B5EF4-FFF2-40B4-BE49-F238E27FC236}">
                  <a16:creationId xmlns:a16="http://schemas.microsoft.com/office/drawing/2014/main" id="{C6F0C057-C08E-5F40-A3E3-1FEE45A39CDF}"/>
                </a:ext>
              </a:extLst>
            </p:cNvPr>
            <p:cNvSpPr/>
            <p:nvPr/>
          </p:nvSpPr>
          <p:spPr>
            <a:xfrm>
              <a:off x="5919211" y="3216887"/>
              <a:ext cx="457200" cy="442024"/>
            </a:xfrm>
            <a:prstGeom prst="arc">
              <a:avLst>
                <a:gd name="adj1" fmla="val 10989945"/>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6" name="Arc 115">
              <a:extLst>
                <a:ext uri="{FF2B5EF4-FFF2-40B4-BE49-F238E27FC236}">
                  <a16:creationId xmlns:a16="http://schemas.microsoft.com/office/drawing/2014/main" id="{C694D0B1-9BC0-9E46-8E01-39B19C142BA4}"/>
                </a:ext>
              </a:extLst>
            </p:cNvPr>
            <p:cNvSpPr/>
            <p:nvPr/>
          </p:nvSpPr>
          <p:spPr>
            <a:xfrm>
              <a:off x="5919211" y="3604813"/>
              <a:ext cx="457200" cy="442024"/>
            </a:xfrm>
            <a:prstGeom prst="arc">
              <a:avLst>
                <a:gd name="adj1" fmla="val 10775191"/>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7" name="Arc 116">
              <a:extLst>
                <a:ext uri="{FF2B5EF4-FFF2-40B4-BE49-F238E27FC236}">
                  <a16:creationId xmlns:a16="http://schemas.microsoft.com/office/drawing/2014/main" id="{82E6EF19-14D9-0846-9C1A-819D6E2BB8B0}"/>
                </a:ext>
              </a:extLst>
            </p:cNvPr>
            <p:cNvSpPr/>
            <p:nvPr/>
          </p:nvSpPr>
          <p:spPr>
            <a:xfrm>
              <a:off x="5919211" y="3992739"/>
              <a:ext cx="457200" cy="442024"/>
            </a:xfrm>
            <a:prstGeom prst="arc">
              <a:avLst>
                <a:gd name="adj1" fmla="val 11388784"/>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8" name="Arc 117">
              <a:extLst>
                <a:ext uri="{FF2B5EF4-FFF2-40B4-BE49-F238E27FC236}">
                  <a16:creationId xmlns:a16="http://schemas.microsoft.com/office/drawing/2014/main" id="{A77C2B7C-38ED-A94E-A68C-957B9CB5B45F}"/>
                </a:ext>
              </a:extLst>
            </p:cNvPr>
            <p:cNvSpPr/>
            <p:nvPr/>
          </p:nvSpPr>
          <p:spPr>
            <a:xfrm>
              <a:off x="5919211" y="4380665"/>
              <a:ext cx="457200" cy="442024"/>
            </a:xfrm>
            <a:prstGeom prst="arc">
              <a:avLst>
                <a:gd name="adj1" fmla="val 11070786"/>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9" name="Arc 118">
              <a:extLst>
                <a:ext uri="{FF2B5EF4-FFF2-40B4-BE49-F238E27FC236}">
                  <a16:creationId xmlns:a16="http://schemas.microsoft.com/office/drawing/2014/main" id="{FD33FF5E-5F30-9044-99E0-72502A14AA80}"/>
                </a:ext>
              </a:extLst>
            </p:cNvPr>
            <p:cNvSpPr/>
            <p:nvPr/>
          </p:nvSpPr>
          <p:spPr>
            <a:xfrm>
              <a:off x="5919211" y="4768591"/>
              <a:ext cx="457200" cy="442024"/>
            </a:xfrm>
            <a:prstGeom prst="arc">
              <a:avLst>
                <a:gd name="adj1" fmla="val 10954628"/>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0" name="Arc 119">
              <a:extLst>
                <a:ext uri="{FF2B5EF4-FFF2-40B4-BE49-F238E27FC236}">
                  <a16:creationId xmlns:a16="http://schemas.microsoft.com/office/drawing/2014/main" id="{537E2EC3-845C-8B4B-8FD6-AD4E8903FEB1}"/>
                </a:ext>
              </a:extLst>
            </p:cNvPr>
            <p:cNvSpPr/>
            <p:nvPr/>
          </p:nvSpPr>
          <p:spPr>
            <a:xfrm>
              <a:off x="5919211" y="5156517"/>
              <a:ext cx="457200" cy="442024"/>
            </a:xfrm>
            <a:prstGeom prst="arc">
              <a:avLst>
                <a:gd name="adj1" fmla="val 10773194"/>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1" name="Arc 120">
              <a:extLst>
                <a:ext uri="{FF2B5EF4-FFF2-40B4-BE49-F238E27FC236}">
                  <a16:creationId xmlns:a16="http://schemas.microsoft.com/office/drawing/2014/main" id="{D573DF6D-56A2-F54D-BBE6-E70259CB65C4}"/>
                </a:ext>
              </a:extLst>
            </p:cNvPr>
            <p:cNvSpPr/>
            <p:nvPr/>
          </p:nvSpPr>
          <p:spPr>
            <a:xfrm>
              <a:off x="5919211" y="5544443"/>
              <a:ext cx="457200" cy="442024"/>
            </a:xfrm>
            <a:prstGeom prst="arc">
              <a:avLst>
                <a:gd name="adj1" fmla="val 11615734"/>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2" name="Arc 121">
              <a:extLst>
                <a:ext uri="{FF2B5EF4-FFF2-40B4-BE49-F238E27FC236}">
                  <a16:creationId xmlns:a16="http://schemas.microsoft.com/office/drawing/2014/main" id="{F0EB5388-44D9-AD4E-83B0-DFAF9FD60273}"/>
                </a:ext>
              </a:extLst>
            </p:cNvPr>
            <p:cNvSpPr/>
            <p:nvPr/>
          </p:nvSpPr>
          <p:spPr>
            <a:xfrm>
              <a:off x="5919211" y="5932369"/>
              <a:ext cx="457200" cy="442024"/>
            </a:xfrm>
            <a:prstGeom prst="arc">
              <a:avLst>
                <a:gd name="adj1" fmla="val 11219726"/>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3" name="Arc 122">
              <a:extLst>
                <a:ext uri="{FF2B5EF4-FFF2-40B4-BE49-F238E27FC236}">
                  <a16:creationId xmlns:a16="http://schemas.microsoft.com/office/drawing/2014/main" id="{937B47D4-1F24-614F-A9CF-1CF3097FC8F3}"/>
                </a:ext>
              </a:extLst>
            </p:cNvPr>
            <p:cNvSpPr/>
            <p:nvPr/>
          </p:nvSpPr>
          <p:spPr>
            <a:xfrm>
              <a:off x="5919211" y="6320295"/>
              <a:ext cx="457200" cy="442024"/>
            </a:xfrm>
            <a:prstGeom prst="arc">
              <a:avLst>
                <a:gd name="adj1" fmla="val 10683526"/>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2139365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20DA7C-1ECD-3040-AB96-A9D366DE2869}"/>
              </a:ext>
            </a:extLst>
          </p:cNvPr>
          <p:cNvSpPr/>
          <p:nvPr/>
        </p:nvSpPr>
        <p:spPr>
          <a:xfrm>
            <a:off x="6064931" y="9589"/>
            <a:ext cx="5832000" cy="6858000"/>
          </a:xfrm>
          <a:prstGeom prst="rect">
            <a:avLst/>
          </a:prstGeom>
          <a:blipFill>
            <a:blip r:embed="rId2"/>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effectLst>
                <a:innerShdw blurRad="63500" dist="50800" dir="16200000">
                  <a:prstClr val="black">
                    <a:alpha val="50000"/>
                  </a:prstClr>
                </a:innerShdw>
              </a:effectLst>
            </a:endParaRPr>
          </a:p>
        </p:txBody>
      </p:sp>
      <p:sp>
        <p:nvSpPr>
          <p:cNvPr id="40" name="Rectangle 39">
            <a:extLst>
              <a:ext uri="{FF2B5EF4-FFF2-40B4-BE49-F238E27FC236}">
                <a16:creationId xmlns:a16="http://schemas.microsoft.com/office/drawing/2014/main" id="{CD48C02E-9A47-7B40-B7DB-C58DE5592824}"/>
              </a:ext>
            </a:extLst>
          </p:cNvPr>
          <p:cNvSpPr/>
          <p:nvPr/>
        </p:nvSpPr>
        <p:spPr>
          <a:xfrm>
            <a:off x="218136" y="16874"/>
            <a:ext cx="5832000" cy="6858000"/>
          </a:xfrm>
          <a:prstGeom prst="rect">
            <a:avLst/>
          </a:prstGeom>
          <a:blipFill>
            <a:blip r:embed="rId2"/>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effectLst>
                <a:innerShdw blurRad="63500" dist="50800" dir="16200000">
                  <a:prstClr val="black">
                    <a:alpha val="50000"/>
                  </a:prstClr>
                </a:innerShdw>
              </a:effectLst>
            </a:endParaRPr>
          </a:p>
        </p:txBody>
      </p:sp>
      <p:sp>
        <p:nvSpPr>
          <p:cNvPr id="60" name="Rectangle 59">
            <a:extLst>
              <a:ext uri="{FF2B5EF4-FFF2-40B4-BE49-F238E27FC236}">
                <a16:creationId xmlns:a16="http://schemas.microsoft.com/office/drawing/2014/main" id="{1CC0BD89-DB1F-0D4D-882A-CEBEEF1C8533}"/>
              </a:ext>
            </a:extLst>
          </p:cNvPr>
          <p:cNvSpPr/>
          <p:nvPr/>
        </p:nvSpPr>
        <p:spPr>
          <a:xfrm>
            <a:off x="11221696" y="4213751"/>
            <a:ext cx="372725" cy="2431895"/>
          </a:xfrm>
          <a:prstGeom prst="rect">
            <a:avLst/>
          </a:prstGeom>
          <a:effectLst>
            <a:innerShdw blurRad="195242"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Freeform 58">
            <a:extLst>
              <a:ext uri="{FF2B5EF4-FFF2-40B4-BE49-F238E27FC236}">
                <a16:creationId xmlns:a16="http://schemas.microsoft.com/office/drawing/2014/main" id="{6ABEDBED-C2D6-C140-B50C-C6449E9DC9C0}"/>
              </a:ext>
            </a:extLst>
          </p:cNvPr>
          <p:cNvSpPr/>
          <p:nvPr/>
        </p:nvSpPr>
        <p:spPr>
          <a:xfrm>
            <a:off x="6126684" y="108289"/>
            <a:ext cx="5467737" cy="6568353"/>
          </a:xfrm>
          <a:custGeom>
            <a:avLst/>
            <a:gdLst>
              <a:gd name="connsiteX0" fmla="*/ 0 w 4743575"/>
              <a:gd name="connsiteY0" fmla="*/ 0 h 6568353"/>
              <a:gd name="connsiteX1" fmla="*/ 4743575 w 4743575"/>
              <a:gd name="connsiteY1" fmla="*/ 0 h 6568353"/>
              <a:gd name="connsiteX2" fmla="*/ 4743575 w 4743575"/>
              <a:gd name="connsiteY2" fmla="*/ 4142013 h 6568353"/>
              <a:gd name="connsiteX3" fmla="*/ 4740576 w 4743575"/>
              <a:gd name="connsiteY3" fmla="*/ 4141407 h 6568353"/>
              <a:gd name="connsiteX4" fmla="*/ 4502037 w 4743575"/>
              <a:gd name="connsiteY4" fmla="*/ 4379946 h 6568353"/>
              <a:gd name="connsiteX5" fmla="*/ 4502037 w 4743575"/>
              <a:gd name="connsiteY5" fmla="*/ 6568353 h 6568353"/>
              <a:gd name="connsiteX6" fmla="*/ 0 w 4743575"/>
              <a:gd name="connsiteY6" fmla="*/ 6568353 h 656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3575" h="6568353">
                <a:moveTo>
                  <a:pt x="0" y="0"/>
                </a:moveTo>
                <a:lnTo>
                  <a:pt x="4743575" y="0"/>
                </a:lnTo>
                <a:lnTo>
                  <a:pt x="4743575" y="4142013"/>
                </a:lnTo>
                <a:lnTo>
                  <a:pt x="4740576" y="4141407"/>
                </a:lnTo>
                <a:cubicBezTo>
                  <a:pt x="4608835" y="4141407"/>
                  <a:pt x="4502037" y="4248205"/>
                  <a:pt x="4502037" y="4379946"/>
                </a:cubicBezTo>
                <a:lnTo>
                  <a:pt x="4502037" y="6568353"/>
                </a:lnTo>
                <a:lnTo>
                  <a:pt x="0" y="6568353"/>
                </a:lnTo>
                <a:close/>
              </a:path>
            </a:pathLst>
          </a:custGeom>
          <a:solidFill>
            <a:schemeClr val="bg1"/>
          </a:solidFill>
          <a:ln>
            <a:noFill/>
          </a:ln>
          <a:effectLst>
            <a:outerShdw blurRad="50800" dist="63500" dir="1998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nvGrpSpPr>
          <p:cNvPr id="66" name="Group 65">
            <a:extLst>
              <a:ext uri="{FF2B5EF4-FFF2-40B4-BE49-F238E27FC236}">
                <a16:creationId xmlns:a16="http://schemas.microsoft.com/office/drawing/2014/main" id="{710ED7E1-8EA6-0648-9A2D-FA787CD662CD}"/>
              </a:ext>
            </a:extLst>
          </p:cNvPr>
          <p:cNvGrpSpPr/>
          <p:nvPr/>
        </p:nvGrpSpPr>
        <p:grpSpPr>
          <a:xfrm flipH="1">
            <a:off x="741524" y="73686"/>
            <a:ext cx="5251233" cy="6568353"/>
            <a:chOff x="512668" y="146682"/>
            <a:chExt cx="4795611" cy="6568353"/>
          </a:xfrm>
          <a:effectLst>
            <a:outerShdw blurRad="50800" dist="38100" dir="13500000" algn="br" rotWithShape="0">
              <a:prstClr val="black">
                <a:alpha val="40000"/>
              </a:prstClr>
            </a:outerShdw>
          </a:effectLst>
        </p:grpSpPr>
        <p:sp>
          <p:nvSpPr>
            <p:cNvPr id="67" name="Rectangle 66">
              <a:extLst>
                <a:ext uri="{FF2B5EF4-FFF2-40B4-BE49-F238E27FC236}">
                  <a16:creationId xmlns:a16="http://schemas.microsoft.com/office/drawing/2014/main" id="{7A80BFE5-AC10-E944-BA56-2EBB132FD094}"/>
                </a:ext>
              </a:extLst>
            </p:cNvPr>
            <p:cNvSpPr/>
            <p:nvPr/>
          </p:nvSpPr>
          <p:spPr>
            <a:xfrm>
              <a:off x="4897252" y="4283140"/>
              <a:ext cx="409998" cy="2431895"/>
            </a:xfrm>
            <a:prstGeom prst="rect">
              <a:avLst/>
            </a:prstGeom>
            <a:effectLst>
              <a:innerShdw blurRad="195242"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eform 67">
              <a:extLst>
                <a:ext uri="{FF2B5EF4-FFF2-40B4-BE49-F238E27FC236}">
                  <a16:creationId xmlns:a16="http://schemas.microsoft.com/office/drawing/2014/main" id="{304E9F17-5B69-CC4C-98BE-2C40C0F78B62}"/>
                </a:ext>
              </a:extLst>
            </p:cNvPr>
            <p:cNvSpPr/>
            <p:nvPr/>
          </p:nvSpPr>
          <p:spPr>
            <a:xfrm>
              <a:off x="512668" y="146682"/>
              <a:ext cx="4743575" cy="6568353"/>
            </a:xfrm>
            <a:custGeom>
              <a:avLst/>
              <a:gdLst>
                <a:gd name="connsiteX0" fmla="*/ 0 w 4743575"/>
                <a:gd name="connsiteY0" fmla="*/ 0 h 6568353"/>
                <a:gd name="connsiteX1" fmla="*/ 4743575 w 4743575"/>
                <a:gd name="connsiteY1" fmla="*/ 0 h 6568353"/>
                <a:gd name="connsiteX2" fmla="*/ 4743575 w 4743575"/>
                <a:gd name="connsiteY2" fmla="*/ 4142013 h 6568353"/>
                <a:gd name="connsiteX3" fmla="*/ 4740576 w 4743575"/>
                <a:gd name="connsiteY3" fmla="*/ 4141407 h 6568353"/>
                <a:gd name="connsiteX4" fmla="*/ 4502037 w 4743575"/>
                <a:gd name="connsiteY4" fmla="*/ 4379946 h 6568353"/>
                <a:gd name="connsiteX5" fmla="*/ 4502037 w 4743575"/>
                <a:gd name="connsiteY5" fmla="*/ 6568353 h 6568353"/>
                <a:gd name="connsiteX6" fmla="*/ 0 w 4743575"/>
                <a:gd name="connsiteY6" fmla="*/ 6568353 h 656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3575" h="6568353">
                  <a:moveTo>
                    <a:pt x="0" y="0"/>
                  </a:moveTo>
                  <a:lnTo>
                    <a:pt x="4743575" y="0"/>
                  </a:lnTo>
                  <a:lnTo>
                    <a:pt x="4743575" y="4142013"/>
                  </a:lnTo>
                  <a:lnTo>
                    <a:pt x="4740576" y="4141407"/>
                  </a:lnTo>
                  <a:cubicBezTo>
                    <a:pt x="4608835" y="4141407"/>
                    <a:pt x="4502037" y="4248205"/>
                    <a:pt x="4502037" y="4379946"/>
                  </a:cubicBezTo>
                  <a:lnTo>
                    <a:pt x="4502037" y="6568353"/>
                  </a:lnTo>
                  <a:lnTo>
                    <a:pt x="0" y="6568353"/>
                  </a:lnTo>
                  <a:close/>
                </a:path>
              </a:pathLst>
            </a:cu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69" name="TextBox 68">
              <a:extLst>
                <a:ext uri="{FF2B5EF4-FFF2-40B4-BE49-F238E27FC236}">
                  <a16:creationId xmlns:a16="http://schemas.microsoft.com/office/drawing/2014/main" id="{94F0A458-ABC2-8E47-9DDB-12CDD9E98FD8}"/>
                </a:ext>
              </a:extLst>
            </p:cNvPr>
            <p:cNvSpPr txBox="1"/>
            <p:nvPr/>
          </p:nvSpPr>
          <p:spPr>
            <a:xfrm rot="5400000">
              <a:off x="4045156" y="5353720"/>
              <a:ext cx="2188960" cy="337287"/>
            </a:xfrm>
            <a:prstGeom prst="rect">
              <a:avLst/>
            </a:prstGeom>
            <a:noFill/>
          </p:spPr>
          <p:txBody>
            <a:bodyPr wrap="square" rtlCol="0">
              <a:spAutoFit/>
            </a:bodyPr>
            <a:lstStyle/>
            <a:p>
              <a:pPr algn="l"/>
              <a:r>
                <a:rPr lang="en-GB" dirty="0">
                  <a:solidFill>
                    <a:schemeClr val="bg1"/>
                  </a:solidFill>
                </a:rPr>
                <a:t>DEMAX Science</a:t>
              </a:r>
            </a:p>
          </p:txBody>
        </p:sp>
      </p:grpSp>
      <p:sp>
        <p:nvSpPr>
          <p:cNvPr id="61" name="TextBox 60">
            <a:extLst>
              <a:ext uri="{FF2B5EF4-FFF2-40B4-BE49-F238E27FC236}">
                <a16:creationId xmlns:a16="http://schemas.microsoft.com/office/drawing/2014/main" id="{BF9E3E90-993E-3D43-B5E8-F42C53CCEFD1}"/>
              </a:ext>
            </a:extLst>
          </p:cNvPr>
          <p:cNvSpPr txBox="1"/>
          <p:nvPr/>
        </p:nvSpPr>
        <p:spPr>
          <a:xfrm rot="16200000">
            <a:off x="10480321" y="5256450"/>
            <a:ext cx="1989964" cy="369332"/>
          </a:xfrm>
          <a:prstGeom prst="rect">
            <a:avLst/>
          </a:prstGeom>
          <a:noFill/>
        </p:spPr>
        <p:txBody>
          <a:bodyPr wrap="square" rtlCol="0">
            <a:spAutoFit/>
          </a:bodyPr>
          <a:lstStyle/>
          <a:p>
            <a:pPr algn="l"/>
            <a:r>
              <a:rPr lang="en-GB" dirty="0">
                <a:solidFill>
                  <a:schemeClr val="bg1"/>
                </a:solidFill>
              </a:rPr>
              <a:t>DEMAX Science</a:t>
            </a:r>
          </a:p>
        </p:txBody>
      </p:sp>
      <p:sp>
        <p:nvSpPr>
          <p:cNvPr id="65" name="TextBox 64">
            <a:extLst>
              <a:ext uri="{FF2B5EF4-FFF2-40B4-BE49-F238E27FC236}">
                <a16:creationId xmlns:a16="http://schemas.microsoft.com/office/drawing/2014/main" id="{F7EAAFC6-5D2F-CE4D-BB23-6FA2E0454EA7}"/>
              </a:ext>
            </a:extLst>
          </p:cNvPr>
          <p:cNvSpPr txBox="1"/>
          <p:nvPr/>
        </p:nvSpPr>
        <p:spPr>
          <a:xfrm>
            <a:off x="6636300" y="212354"/>
            <a:ext cx="4689262" cy="2031325"/>
          </a:xfrm>
          <a:prstGeom prst="rect">
            <a:avLst/>
          </a:prstGeom>
          <a:noFill/>
        </p:spPr>
        <p:txBody>
          <a:bodyPr wrap="square" rtlCol="0">
            <a:spAutoFit/>
          </a:bodyPr>
          <a:lstStyle/>
          <a:p>
            <a:r>
              <a:rPr lang="en-GB" dirty="0">
                <a:solidFill>
                  <a:srgbClr val="666666"/>
                </a:solidFill>
              </a:rPr>
              <a:t>User stated science techniques are:</a:t>
            </a:r>
          </a:p>
          <a:p>
            <a:pPr marL="285750" indent="-285750">
              <a:buFont typeface="Arial" panose="020B0604020202020204" pitchFamily="34" charset="0"/>
              <a:buChar char="•"/>
            </a:pPr>
            <a:r>
              <a:rPr lang="en-GB" dirty="0">
                <a:solidFill>
                  <a:srgbClr val="666666"/>
                </a:solidFill>
              </a:rPr>
              <a:t>SANS</a:t>
            </a:r>
          </a:p>
          <a:p>
            <a:pPr marL="285750" indent="-285750">
              <a:buFont typeface="Arial" panose="020B0604020202020204" pitchFamily="34" charset="0"/>
              <a:buChar char="•"/>
            </a:pPr>
            <a:r>
              <a:rPr lang="en-GB" dirty="0">
                <a:solidFill>
                  <a:srgbClr val="666666"/>
                </a:solidFill>
              </a:rPr>
              <a:t>Neutron protein crystallography</a:t>
            </a:r>
          </a:p>
          <a:p>
            <a:pPr marL="285750" indent="-285750">
              <a:buFont typeface="Arial" panose="020B0604020202020204" pitchFamily="34" charset="0"/>
              <a:buChar char="•"/>
            </a:pPr>
            <a:r>
              <a:rPr lang="en-GB" dirty="0">
                <a:solidFill>
                  <a:srgbClr val="666666"/>
                </a:solidFill>
              </a:rPr>
              <a:t>Reflectometry</a:t>
            </a:r>
          </a:p>
          <a:p>
            <a:pPr marL="285750" indent="-285750">
              <a:buFont typeface="Arial" panose="020B0604020202020204" pitchFamily="34" charset="0"/>
              <a:buChar char="•"/>
            </a:pPr>
            <a:r>
              <a:rPr lang="en-GB" dirty="0">
                <a:solidFill>
                  <a:srgbClr val="666666"/>
                </a:solidFill>
              </a:rPr>
              <a:t>Backscattering spectroscopy</a:t>
            </a:r>
          </a:p>
          <a:p>
            <a:pPr marL="285750" indent="-285750">
              <a:buFont typeface="Arial" panose="020B0604020202020204" pitchFamily="34" charset="0"/>
              <a:buChar char="•"/>
            </a:pPr>
            <a:r>
              <a:rPr lang="en-GB" dirty="0">
                <a:solidFill>
                  <a:srgbClr val="666666"/>
                </a:solidFill>
              </a:rPr>
              <a:t>Neutron spin echo</a:t>
            </a:r>
          </a:p>
          <a:p>
            <a:pPr algn="l"/>
            <a:endParaRPr lang="en-GB" dirty="0">
              <a:solidFill>
                <a:srgbClr val="666666"/>
              </a:solidFill>
            </a:endParaRPr>
          </a:p>
        </p:txBody>
      </p:sp>
      <p:sp>
        <p:nvSpPr>
          <p:cNvPr id="70" name="TextBox 69">
            <a:extLst>
              <a:ext uri="{FF2B5EF4-FFF2-40B4-BE49-F238E27FC236}">
                <a16:creationId xmlns:a16="http://schemas.microsoft.com/office/drawing/2014/main" id="{0F3B8DEA-FFC2-434D-A437-CA43B93FE4BF}"/>
              </a:ext>
            </a:extLst>
          </p:cNvPr>
          <p:cNvSpPr txBox="1"/>
          <p:nvPr/>
        </p:nvSpPr>
        <p:spPr>
          <a:xfrm>
            <a:off x="1205361" y="518578"/>
            <a:ext cx="4282793" cy="1754326"/>
          </a:xfrm>
          <a:prstGeom prst="rect">
            <a:avLst/>
          </a:prstGeom>
          <a:noFill/>
        </p:spPr>
        <p:txBody>
          <a:bodyPr wrap="square" rtlCol="0">
            <a:spAutoFit/>
          </a:bodyPr>
          <a:lstStyle/>
          <a:p>
            <a:r>
              <a:rPr lang="en-GB" dirty="0">
                <a:solidFill>
                  <a:srgbClr val="666666"/>
                </a:solidFill>
              </a:rPr>
              <a:t>User stated societal challenges are:</a:t>
            </a:r>
          </a:p>
          <a:p>
            <a:pPr marL="285750" indent="-285750">
              <a:buFont typeface="Arial" panose="020B0604020202020204" pitchFamily="34" charset="0"/>
              <a:buChar char="•"/>
            </a:pPr>
            <a:r>
              <a:rPr lang="en-GB" dirty="0">
                <a:solidFill>
                  <a:srgbClr val="666666"/>
                </a:solidFill>
              </a:rPr>
              <a:t>health</a:t>
            </a:r>
          </a:p>
          <a:p>
            <a:pPr marL="285750" indent="-285750">
              <a:buFont typeface="Arial" panose="020B0604020202020204" pitchFamily="34" charset="0"/>
              <a:buChar char="•"/>
            </a:pPr>
            <a:r>
              <a:rPr lang="en-GB" dirty="0">
                <a:solidFill>
                  <a:srgbClr val="666666"/>
                </a:solidFill>
              </a:rPr>
              <a:t>fundamental research</a:t>
            </a:r>
          </a:p>
          <a:p>
            <a:pPr marL="285750" indent="-285750">
              <a:buFont typeface="Arial" panose="020B0604020202020204" pitchFamily="34" charset="0"/>
              <a:buChar char="•"/>
            </a:pPr>
            <a:r>
              <a:rPr lang="en-GB" dirty="0">
                <a:solidFill>
                  <a:srgbClr val="666666"/>
                </a:solidFill>
              </a:rPr>
              <a:t>food, water &amp; bioeconomy </a:t>
            </a:r>
          </a:p>
          <a:p>
            <a:pPr marL="285750" indent="-285750">
              <a:buFont typeface="Arial" panose="020B0604020202020204" pitchFamily="34" charset="0"/>
              <a:buChar char="•"/>
            </a:pPr>
            <a:r>
              <a:rPr lang="en-GB" dirty="0">
                <a:solidFill>
                  <a:srgbClr val="666666"/>
                </a:solidFill>
              </a:rPr>
              <a:t>climate &amp; environment. </a:t>
            </a:r>
          </a:p>
          <a:p>
            <a:pPr algn="l"/>
            <a:endParaRPr lang="en-GB" dirty="0">
              <a:solidFill>
                <a:srgbClr val="666666"/>
              </a:solidFill>
            </a:endParaRPr>
          </a:p>
        </p:txBody>
      </p:sp>
      <p:pic>
        <p:nvPicPr>
          <p:cNvPr id="72" name="Picture 71">
            <a:extLst>
              <a:ext uri="{FF2B5EF4-FFF2-40B4-BE49-F238E27FC236}">
                <a16:creationId xmlns:a16="http://schemas.microsoft.com/office/drawing/2014/main" id="{795D43C6-F049-834E-A4E6-3A484E9524D9}"/>
              </a:ext>
            </a:extLst>
          </p:cNvPr>
          <p:cNvPicPr>
            <a:picLocks noChangeAspect="1"/>
          </p:cNvPicPr>
          <p:nvPr/>
        </p:nvPicPr>
        <p:blipFill>
          <a:blip r:embed="rId3"/>
          <a:stretch>
            <a:fillRect/>
          </a:stretch>
        </p:blipFill>
        <p:spPr>
          <a:xfrm>
            <a:off x="1352582" y="2158318"/>
            <a:ext cx="3497417" cy="2146640"/>
          </a:xfrm>
          <a:prstGeom prst="rect">
            <a:avLst/>
          </a:prstGeom>
          <a:ln>
            <a:noFill/>
          </a:ln>
          <a:effectLst/>
        </p:spPr>
      </p:pic>
      <p:pic>
        <p:nvPicPr>
          <p:cNvPr id="73" name="Picture 72">
            <a:extLst>
              <a:ext uri="{FF2B5EF4-FFF2-40B4-BE49-F238E27FC236}">
                <a16:creationId xmlns:a16="http://schemas.microsoft.com/office/drawing/2014/main" id="{BD517966-84A8-654F-A051-CD0653AE9962}"/>
              </a:ext>
            </a:extLst>
          </p:cNvPr>
          <p:cNvPicPr>
            <a:picLocks noChangeAspect="1"/>
          </p:cNvPicPr>
          <p:nvPr/>
        </p:nvPicPr>
        <p:blipFill>
          <a:blip r:embed="rId4"/>
          <a:stretch>
            <a:fillRect/>
          </a:stretch>
        </p:blipFill>
        <p:spPr>
          <a:xfrm>
            <a:off x="1323995" y="4420199"/>
            <a:ext cx="3504718" cy="2146640"/>
          </a:xfrm>
          <a:prstGeom prst="rect">
            <a:avLst/>
          </a:prstGeom>
          <a:ln>
            <a:noFill/>
          </a:ln>
          <a:effectLst/>
        </p:spPr>
      </p:pic>
      <p:pic>
        <p:nvPicPr>
          <p:cNvPr id="74" name="Picture 73">
            <a:extLst>
              <a:ext uri="{FF2B5EF4-FFF2-40B4-BE49-F238E27FC236}">
                <a16:creationId xmlns:a16="http://schemas.microsoft.com/office/drawing/2014/main" id="{9700D833-AF0E-7A4D-B9EA-18932F531E7E}"/>
              </a:ext>
            </a:extLst>
          </p:cNvPr>
          <p:cNvPicPr>
            <a:picLocks noChangeAspect="1"/>
          </p:cNvPicPr>
          <p:nvPr/>
        </p:nvPicPr>
        <p:blipFill>
          <a:blip r:embed="rId5"/>
          <a:stretch>
            <a:fillRect/>
          </a:stretch>
        </p:blipFill>
        <p:spPr>
          <a:xfrm>
            <a:off x="7027999" y="1939632"/>
            <a:ext cx="3652545" cy="2237184"/>
          </a:xfrm>
          <a:prstGeom prst="rect">
            <a:avLst/>
          </a:prstGeom>
          <a:ln>
            <a:noFill/>
          </a:ln>
          <a:effectLst/>
        </p:spPr>
      </p:pic>
      <p:pic>
        <p:nvPicPr>
          <p:cNvPr id="75" name="Picture 74">
            <a:extLst>
              <a:ext uri="{FF2B5EF4-FFF2-40B4-BE49-F238E27FC236}">
                <a16:creationId xmlns:a16="http://schemas.microsoft.com/office/drawing/2014/main" id="{7BD5693E-B97C-D24D-8971-EC389C42E2F5}"/>
              </a:ext>
            </a:extLst>
          </p:cNvPr>
          <p:cNvPicPr>
            <a:picLocks noChangeAspect="1"/>
          </p:cNvPicPr>
          <p:nvPr/>
        </p:nvPicPr>
        <p:blipFill>
          <a:blip r:embed="rId6"/>
          <a:stretch>
            <a:fillRect/>
          </a:stretch>
        </p:blipFill>
        <p:spPr>
          <a:xfrm>
            <a:off x="7038922" y="4269993"/>
            <a:ext cx="3652545" cy="2237184"/>
          </a:xfrm>
          <a:prstGeom prst="rect">
            <a:avLst/>
          </a:prstGeom>
          <a:ln>
            <a:noFill/>
          </a:ln>
          <a:effectLst/>
        </p:spPr>
      </p:pic>
      <p:grpSp>
        <p:nvGrpSpPr>
          <p:cNvPr id="76" name="Group 75">
            <a:extLst>
              <a:ext uri="{FF2B5EF4-FFF2-40B4-BE49-F238E27FC236}">
                <a16:creationId xmlns:a16="http://schemas.microsoft.com/office/drawing/2014/main" id="{FE7952E6-5314-7249-8C14-4AC8BACA9AD5}"/>
              </a:ext>
            </a:extLst>
          </p:cNvPr>
          <p:cNvGrpSpPr/>
          <p:nvPr/>
        </p:nvGrpSpPr>
        <p:grpSpPr>
          <a:xfrm>
            <a:off x="5606739" y="108672"/>
            <a:ext cx="886794" cy="6648840"/>
            <a:chOff x="5652552" y="113479"/>
            <a:chExt cx="886794" cy="6648840"/>
          </a:xfrm>
        </p:grpSpPr>
        <p:sp>
          <p:nvSpPr>
            <p:cNvPr id="77" name="Rectangle 76">
              <a:extLst>
                <a:ext uri="{FF2B5EF4-FFF2-40B4-BE49-F238E27FC236}">
                  <a16:creationId xmlns:a16="http://schemas.microsoft.com/office/drawing/2014/main" id="{005626AA-2AAF-9B44-9D71-3122970A9F8F}"/>
                </a:ext>
              </a:extLst>
            </p:cNvPr>
            <p:cNvSpPr/>
            <p:nvPr/>
          </p:nvSpPr>
          <p:spPr>
            <a:xfrm>
              <a:off x="6213476" y="167577"/>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2283C83E-CF6D-674A-B40F-A49A3086E897}"/>
                </a:ext>
              </a:extLst>
            </p:cNvPr>
            <p:cNvSpPr/>
            <p:nvPr/>
          </p:nvSpPr>
          <p:spPr>
            <a:xfrm>
              <a:off x="6213476" y="555503"/>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E262D8AE-556E-E34A-99FB-1C031A30F378}"/>
                </a:ext>
              </a:extLst>
            </p:cNvPr>
            <p:cNvSpPr/>
            <p:nvPr/>
          </p:nvSpPr>
          <p:spPr>
            <a:xfrm>
              <a:off x="6213476" y="943429"/>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262437C5-20D2-3842-A33D-D08D9822B93C}"/>
                </a:ext>
              </a:extLst>
            </p:cNvPr>
            <p:cNvSpPr/>
            <p:nvPr/>
          </p:nvSpPr>
          <p:spPr>
            <a:xfrm>
              <a:off x="6213476" y="1331355"/>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E7A44661-320E-2C49-9A05-C52127122D04}"/>
                </a:ext>
              </a:extLst>
            </p:cNvPr>
            <p:cNvSpPr/>
            <p:nvPr/>
          </p:nvSpPr>
          <p:spPr>
            <a:xfrm>
              <a:off x="6213476" y="1719281"/>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6A263DFD-AE4C-FC42-AAA6-B77312D9B567}"/>
                </a:ext>
              </a:extLst>
            </p:cNvPr>
            <p:cNvSpPr/>
            <p:nvPr/>
          </p:nvSpPr>
          <p:spPr>
            <a:xfrm>
              <a:off x="6213476" y="2107207"/>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C6F30934-1DAC-4A40-85AD-FD8A027E433A}"/>
                </a:ext>
              </a:extLst>
            </p:cNvPr>
            <p:cNvSpPr/>
            <p:nvPr/>
          </p:nvSpPr>
          <p:spPr>
            <a:xfrm>
              <a:off x="6213476" y="2495133"/>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70849256-967B-3E4D-9283-D86E91211AD0}"/>
                </a:ext>
              </a:extLst>
            </p:cNvPr>
            <p:cNvSpPr/>
            <p:nvPr/>
          </p:nvSpPr>
          <p:spPr>
            <a:xfrm>
              <a:off x="6213476" y="2883059"/>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4D9C2360-C213-C047-A17B-D0688B287FC5}"/>
                </a:ext>
              </a:extLst>
            </p:cNvPr>
            <p:cNvSpPr/>
            <p:nvPr/>
          </p:nvSpPr>
          <p:spPr>
            <a:xfrm>
              <a:off x="6213476" y="3270985"/>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C6317224-0BA6-5D4D-8147-43EC60077631}"/>
                </a:ext>
              </a:extLst>
            </p:cNvPr>
            <p:cNvSpPr/>
            <p:nvPr/>
          </p:nvSpPr>
          <p:spPr>
            <a:xfrm>
              <a:off x="6213476" y="3658911"/>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62DFE742-D5FC-5344-A538-2605E01680B0}"/>
                </a:ext>
              </a:extLst>
            </p:cNvPr>
            <p:cNvSpPr/>
            <p:nvPr/>
          </p:nvSpPr>
          <p:spPr>
            <a:xfrm>
              <a:off x="6213476" y="4046837"/>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ABAEEA55-0FAB-7C4C-8425-922E702D7E36}"/>
                </a:ext>
              </a:extLst>
            </p:cNvPr>
            <p:cNvSpPr/>
            <p:nvPr/>
          </p:nvSpPr>
          <p:spPr>
            <a:xfrm>
              <a:off x="6213476" y="4434763"/>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DC2CCC32-17EC-4B41-9D02-730E05F95D15}"/>
                </a:ext>
              </a:extLst>
            </p:cNvPr>
            <p:cNvSpPr/>
            <p:nvPr/>
          </p:nvSpPr>
          <p:spPr>
            <a:xfrm>
              <a:off x="6213476" y="4822689"/>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855939B5-0CA4-2749-B5FB-2A9FCDB3A7DB}"/>
                </a:ext>
              </a:extLst>
            </p:cNvPr>
            <p:cNvSpPr/>
            <p:nvPr/>
          </p:nvSpPr>
          <p:spPr>
            <a:xfrm>
              <a:off x="6213476" y="5210615"/>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DB5E4F8F-4EDB-5448-889F-DA1CDF60A621}"/>
                </a:ext>
              </a:extLst>
            </p:cNvPr>
            <p:cNvSpPr/>
            <p:nvPr/>
          </p:nvSpPr>
          <p:spPr>
            <a:xfrm>
              <a:off x="6213476" y="5598541"/>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DDDB1105-CA53-E74C-A4D7-39338902AD8F}"/>
                </a:ext>
              </a:extLst>
            </p:cNvPr>
            <p:cNvSpPr/>
            <p:nvPr/>
          </p:nvSpPr>
          <p:spPr>
            <a:xfrm>
              <a:off x="6213476" y="5986467"/>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4EED1183-BACB-DD46-B624-7002263D0418}"/>
                </a:ext>
              </a:extLst>
            </p:cNvPr>
            <p:cNvSpPr/>
            <p:nvPr/>
          </p:nvSpPr>
          <p:spPr>
            <a:xfrm>
              <a:off x="6213476" y="6374393"/>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a16="http://schemas.microsoft.com/office/drawing/2014/main" id="{B3125CA8-A1E5-114D-8C26-71366E63C4BB}"/>
                </a:ext>
              </a:extLst>
            </p:cNvPr>
            <p:cNvSpPr/>
            <p:nvPr/>
          </p:nvSpPr>
          <p:spPr>
            <a:xfrm>
              <a:off x="5652552" y="150085"/>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a16="http://schemas.microsoft.com/office/drawing/2014/main" id="{2D4FD60A-3A42-4544-80B1-397458799EE7}"/>
                </a:ext>
              </a:extLst>
            </p:cNvPr>
            <p:cNvSpPr/>
            <p:nvPr/>
          </p:nvSpPr>
          <p:spPr>
            <a:xfrm>
              <a:off x="5652552" y="538011"/>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AF45579B-3B7B-524A-A420-D3CE23676C39}"/>
                </a:ext>
              </a:extLst>
            </p:cNvPr>
            <p:cNvSpPr/>
            <p:nvPr/>
          </p:nvSpPr>
          <p:spPr>
            <a:xfrm>
              <a:off x="5652552" y="925937"/>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DA9AED0D-2802-614F-B6C6-5E568D7EBAD8}"/>
                </a:ext>
              </a:extLst>
            </p:cNvPr>
            <p:cNvSpPr/>
            <p:nvPr/>
          </p:nvSpPr>
          <p:spPr>
            <a:xfrm>
              <a:off x="5652552" y="1313863"/>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id="{6E61693B-AF1E-1A49-8220-AC3440835069}"/>
                </a:ext>
              </a:extLst>
            </p:cNvPr>
            <p:cNvSpPr/>
            <p:nvPr/>
          </p:nvSpPr>
          <p:spPr>
            <a:xfrm>
              <a:off x="5652552" y="1701789"/>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4CD1C4C8-47DB-9545-9F0B-942B22169876}"/>
                </a:ext>
              </a:extLst>
            </p:cNvPr>
            <p:cNvSpPr/>
            <p:nvPr/>
          </p:nvSpPr>
          <p:spPr>
            <a:xfrm>
              <a:off x="5652552" y="2089715"/>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E2C9D0F6-8CC1-CE49-A308-07B920B14B09}"/>
                </a:ext>
              </a:extLst>
            </p:cNvPr>
            <p:cNvSpPr/>
            <p:nvPr/>
          </p:nvSpPr>
          <p:spPr>
            <a:xfrm>
              <a:off x="5652552" y="2477641"/>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a:extLst>
                <a:ext uri="{FF2B5EF4-FFF2-40B4-BE49-F238E27FC236}">
                  <a16:creationId xmlns:a16="http://schemas.microsoft.com/office/drawing/2014/main" id="{137EE6F0-927E-6F46-BC58-C1653938A1D8}"/>
                </a:ext>
              </a:extLst>
            </p:cNvPr>
            <p:cNvSpPr/>
            <p:nvPr/>
          </p:nvSpPr>
          <p:spPr>
            <a:xfrm>
              <a:off x="5652552" y="2865567"/>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E805FFAD-682D-8547-8ABC-15BA4CBB9C6A}"/>
                </a:ext>
              </a:extLst>
            </p:cNvPr>
            <p:cNvSpPr/>
            <p:nvPr/>
          </p:nvSpPr>
          <p:spPr>
            <a:xfrm>
              <a:off x="5652552" y="3253493"/>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BCE4C819-5304-5940-92A7-7F3A0A83409A}"/>
                </a:ext>
              </a:extLst>
            </p:cNvPr>
            <p:cNvSpPr/>
            <p:nvPr/>
          </p:nvSpPr>
          <p:spPr>
            <a:xfrm>
              <a:off x="5652552" y="3641419"/>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a:extLst>
                <a:ext uri="{FF2B5EF4-FFF2-40B4-BE49-F238E27FC236}">
                  <a16:creationId xmlns:a16="http://schemas.microsoft.com/office/drawing/2014/main" id="{30E157A8-0D4C-C045-BF86-6BB37F8AD926}"/>
                </a:ext>
              </a:extLst>
            </p:cNvPr>
            <p:cNvSpPr/>
            <p:nvPr/>
          </p:nvSpPr>
          <p:spPr>
            <a:xfrm>
              <a:off x="5652552" y="4029345"/>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a:extLst>
                <a:ext uri="{FF2B5EF4-FFF2-40B4-BE49-F238E27FC236}">
                  <a16:creationId xmlns:a16="http://schemas.microsoft.com/office/drawing/2014/main" id="{84C4FC66-2E6F-3442-9C2C-23391FCD34F9}"/>
                </a:ext>
              </a:extLst>
            </p:cNvPr>
            <p:cNvSpPr/>
            <p:nvPr/>
          </p:nvSpPr>
          <p:spPr>
            <a:xfrm>
              <a:off x="5652552" y="4417271"/>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a:extLst>
                <a:ext uri="{FF2B5EF4-FFF2-40B4-BE49-F238E27FC236}">
                  <a16:creationId xmlns:a16="http://schemas.microsoft.com/office/drawing/2014/main" id="{8C700A10-DE43-A548-88E1-AAD4CBA1EB09}"/>
                </a:ext>
              </a:extLst>
            </p:cNvPr>
            <p:cNvSpPr/>
            <p:nvPr/>
          </p:nvSpPr>
          <p:spPr>
            <a:xfrm>
              <a:off x="5652552" y="4805197"/>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4F15883A-5173-DB4F-8461-FFE738B40EB0}"/>
                </a:ext>
              </a:extLst>
            </p:cNvPr>
            <p:cNvSpPr/>
            <p:nvPr/>
          </p:nvSpPr>
          <p:spPr>
            <a:xfrm>
              <a:off x="5652552" y="5193123"/>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D412FFF2-9CC8-394E-B2A9-D45BBC7B4FD0}"/>
                </a:ext>
              </a:extLst>
            </p:cNvPr>
            <p:cNvSpPr/>
            <p:nvPr/>
          </p:nvSpPr>
          <p:spPr>
            <a:xfrm>
              <a:off x="5652552" y="5581049"/>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a:extLst>
                <a:ext uri="{FF2B5EF4-FFF2-40B4-BE49-F238E27FC236}">
                  <a16:creationId xmlns:a16="http://schemas.microsoft.com/office/drawing/2014/main" id="{B12A0F4E-EB81-BB47-9DC1-61581835A7BA}"/>
                </a:ext>
              </a:extLst>
            </p:cNvPr>
            <p:cNvSpPr/>
            <p:nvPr/>
          </p:nvSpPr>
          <p:spPr>
            <a:xfrm>
              <a:off x="5652552" y="5968975"/>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a:extLst>
                <a:ext uri="{FF2B5EF4-FFF2-40B4-BE49-F238E27FC236}">
                  <a16:creationId xmlns:a16="http://schemas.microsoft.com/office/drawing/2014/main" id="{BFCF5E64-CBA8-714B-949B-CCDB501EEB50}"/>
                </a:ext>
              </a:extLst>
            </p:cNvPr>
            <p:cNvSpPr/>
            <p:nvPr/>
          </p:nvSpPr>
          <p:spPr>
            <a:xfrm>
              <a:off x="5652552" y="6356901"/>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Arc 110">
              <a:extLst>
                <a:ext uri="{FF2B5EF4-FFF2-40B4-BE49-F238E27FC236}">
                  <a16:creationId xmlns:a16="http://schemas.microsoft.com/office/drawing/2014/main" id="{A1E5B6A4-884A-C744-B534-0D10AB3F489B}"/>
                </a:ext>
              </a:extLst>
            </p:cNvPr>
            <p:cNvSpPr/>
            <p:nvPr/>
          </p:nvSpPr>
          <p:spPr>
            <a:xfrm>
              <a:off x="5919211" y="113479"/>
              <a:ext cx="457200" cy="442024"/>
            </a:xfrm>
            <a:prstGeom prst="arc">
              <a:avLst>
                <a:gd name="adj1" fmla="val 10773194"/>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2" name="Arc 111">
              <a:extLst>
                <a:ext uri="{FF2B5EF4-FFF2-40B4-BE49-F238E27FC236}">
                  <a16:creationId xmlns:a16="http://schemas.microsoft.com/office/drawing/2014/main" id="{A8CA39A7-9EE1-904C-BA79-12CD49D1D923}"/>
                </a:ext>
              </a:extLst>
            </p:cNvPr>
            <p:cNvSpPr/>
            <p:nvPr/>
          </p:nvSpPr>
          <p:spPr>
            <a:xfrm>
              <a:off x="5919211" y="501405"/>
              <a:ext cx="457200" cy="442024"/>
            </a:xfrm>
            <a:prstGeom prst="arc">
              <a:avLst>
                <a:gd name="adj1" fmla="val 11183841"/>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3" name="Arc 112">
              <a:extLst>
                <a:ext uri="{FF2B5EF4-FFF2-40B4-BE49-F238E27FC236}">
                  <a16:creationId xmlns:a16="http://schemas.microsoft.com/office/drawing/2014/main" id="{CECD0A9D-0150-7841-8B4F-AFE3CFCFDEDC}"/>
                </a:ext>
              </a:extLst>
            </p:cNvPr>
            <p:cNvSpPr/>
            <p:nvPr/>
          </p:nvSpPr>
          <p:spPr>
            <a:xfrm>
              <a:off x="5919211" y="889331"/>
              <a:ext cx="457200" cy="442024"/>
            </a:xfrm>
            <a:prstGeom prst="arc">
              <a:avLst>
                <a:gd name="adj1" fmla="val 10927775"/>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4" name="Arc 113">
              <a:extLst>
                <a:ext uri="{FF2B5EF4-FFF2-40B4-BE49-F238E27FC236}">
                  <a16:creationId xmlns:a16="http://schemas.microsoft.com/office/drawing/2014/main" id="{E07EA3BB-F319-B241-AC88-5210E5A3E41C}"/>
                </a:ext>
              </a:extLst>
            </p:cNvPr>
            <p:cNvSpPr/>
            <p:nvPr/>
          </p:nvSpPr>
          <p:spPr>
            <a:xfrm>
              <a:off x="5919211" y="1277257"/>
              <a:ext cx="457200" cy="442024"/>
            </a:xfrm>
            <a:prstGeom prst="arc">
              <a:avLst>
                <a:gd name="adj1" fmla="val 10776383"/>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5" name="Arc 114">
              <a:extLst>
                <a:ext uri="{FF2B5EF4-FFF2-40B4-BE49-F238E27FC236}">
                  <a16:creationId xmlns:a16="http://schemas.microsoft.com/office/drawing/2014/main" id="{82726325-6E65-8C46-838F-4229601C9879}"/>
                </a:ext>
              </a:extLst>
            </p:cNvPr>
            <p:cNvSpPr/>
            <p:nvPr/>
          </p:nvSpPr>
          <p:spPr>
            <a:xfrm>
              <a:off x="5919211" y="1665183"/>
              <a:ext cx="457200" cy="442024"/>
            </a:xfrm>
            <a:prstGeom prst="arc">
              <a:avLst>
                <a:gd name="adj1" fmla="val 10559944"/>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6" name="Arc 115">
              <a:extLst>
                <a:ext uri="{FF2B5EF4-FFF2-40B4-BE49-F238E27FC236}">
                  <a16:creationId xmlns:a16="http://schemas.microsoft.com/office/drawing/2014/main" id="{C6F7B034-2928-B94C-BAD8-EDB4BCA25F85}"/>
                </a:ext>
              </a:extLst>
            </p:cNvPr>
            <p:cNvSpPr/>
            <p:nvPr/>
          </p:nvSpPr>
          <p:spPr>
            <a:xfrm>
              <a:off x="5919211" y="2053109"/>
              <a:ext cx="457200" cy="442024"/>
            </a:xfrm>
            <a:prstGeom prst="arc">
              <a:avLst>
                <a:gd name="adj1" fmla="val 10943332"/>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7" name="Arc 116">
              <a:extLst>
                <a:ext uri="{FF2B5EF4-FFF2-40B4-BE49-F238E27FC236}">
                  <a16:creationId xmlns:a16="http://schemas.microsoft.com/office/drawing/2014/main" id="{4A78B9A2-558A-4240-846D-07ACAB93068B}"/>
                </a:ext>
              </a:extLst>
            </p:cNvPr>
            <p:cNvSpPr/>
            <p:nvPr/>
          </p:nvSpPr>
          <p:spPr>
            <a:xfrm>
              <a:off x="5919211" y="2441035"/>
              <a:ext cx="457200" cy="442024"/>
            </a:xfrm>
            <a:prstGeom prst="arc">
              <a:avLst>
                <a:gd name="adj1" fmla="val 10858187"/>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8" name="Arc 117">
              <a:extLst>
                <a:ext uri="{FF2B5EF4-FFF2-40B4-BE49-F238E27FC236}">
                  <a16:creationId xmlns:a16="http://schemas.microsoft.com/office/drawing/2014/main" id="{9098B81E-5033-B845-BD1A-AF97679F9796}"/>
                </a:ext>
              </a:extLst>
            </p:cNvPr>
            <p:cNvSpPr/>
            <p:nvPr/>
          </p:nvSpPr>
          <p:spPr>
            <a:xfrm>
              <a:off x="5919211" y="2828961"/>
              <a:ext cx="457200" cy="442024"/>
            </a:xfrm>
            <a:prstGeom prst="arc">
              <a:avLst>
                <a:gd name="adj1" fmla="val 10901771"/>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9" name="Arc 118">
              <a:extLst>
                <a:ext uri="{FF2B5EF4-FFF2-40B4-BE49-F238E27FC236}">
                  <a16:creationId xmlns:a16="http://schemas.microsoft.com/office/drawing/2014/main" id="{103440DD-B92A-B541-B3AC-028DFA603A33}"/>
                </a:ext>
              </a:extLst>
            </p:cNvPr>
            <p:cNvSpPr/>
            <p:nvPr/>
          </p:nvSpPr>
          <p:spPr>
            <a:xfrm>
              <a:off x="5919211" y="3216887"/>
              <a:ext cx="457200" cy="442024"/>
            </a:xfrm>
            <a:prstGeom prst="arc">
              <a:avLst>
                <a:gd name="adj1" fmla="val 10989945"/>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0" name="Arc 119">
              <a:extLst>
                <a:ext uri="{FF2B5EF4-FFF2-40B4-BE49-F238E27FC236}">
                  <a16:creationId xmlns:a16="http://schemas.microsoft.com/office/drawing/2014/main" id="{04F1BF11-277F-7D41-80BF-601CE4F64137}"/>
                </a:ext>
              </a:extLst>
            </p:cNvPr>
            <p:cNvSpPr/>
            <p:nvPr/>
          </p:nvSpPr>
          <p:spPr>
            <a:xfrm>
              <a:off x="5919211" y="3604813"/>
              <a:ext cx="457200" cy="442024"/>
            </a:xfrm>
            <a:prstGeom prst="arc">
              <a:avLst>
                <a:gd name="adj1" fmla="val 10775191"/>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1" name="Arc 120">
              <a:extLst>
                <a:ext uri="{FF2B5EF4-FFF2-40B4-BE49-F238E27FC236}">
                  <a16:creationId xmlns:a16="http://schemas.microsoft.com/office/drawing/2014/main" id="{53FE9BEE-ED61-7C45-A34A-E59C0F1DFADE}"/>
                </a:ext>
              </a:extLst>
            </p:cNvPr>
            <p:cNvSpPr/>
            <p:nvPr/>
          </p:nvSpPr>
          <p:spPr>
            <a:xfrm>
              <a:off x="5919211" y="3992739"/>
              <a:ext cx="457200" cy="442024"/>
            </a:xfrm>
            <a:prstGeom prst="arc">
              <a:avLst>
                <a:gd name="adj1" fmla="val 11388784"/>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2" name="Arc 121">
              <a:extLst>
                <a:ext uri="{FF2B5EF4-FFF2-40B4-BE49-F238E27FC236}">
                  <a16:creationId xmlns:a16="http://schemas.microsoft.com/office/drawing/2014/main" id="{352C2267-A852-D142-A060-20C63D47045B}"/>
                </a:ext>
              </a:extLst>
            </p:cNvPr>
            <p:cNvSpPr/>
            <p:nvPr/>
          </p:nvSpPr>
          <p:spPr>
            <a:xfrm>
              <a:off x="5919211" y="4380665"/>
              <a:ext cx="457200" cy="442024"/>
            </a:xfrm>
            <a:prstGeom prst="arc">
              <a:avLst>
                <a:gd name="adj1" fmla="val 11070786"/>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3" name="Arc 122">
              <a:extLst>
                <a:ext uri="{FF2B5EF4-FFF2-40B4-BE49-F238E27FC236}">
                  <a16:creationId xmlns:a16="http://schemas.microsoft.com/office/drawing/2014/main" id="{53782089-0F3E-7843-A7EF-CC5B57B1A0D5}"/>
                </a:ext>
              </a:extLst>
            </p:cNvPr>
            <p:cNvSpPr/>
            <p:nvPr/>
          </p:nvSpPr>
          <p:spPr>
            <a:xfrm>
              <a:off x="5919211" y="4768591"/>
              <a:ext cx="457200" cy="442024"/>
            </a:xfrm>
            <a:prstGeom prst="arc">
              <a:avLst>
                <a:gd name="adj1" fmla="val 10954628"/>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4" name="Arc 123">
              <a:extLst>
                <a:ext uri="{FF2B5EF4-FFF2-40B4-BE49-F238E27FC236}">
                  <a16:creationId xmlns:a16="http://schemas.microsoft.com/office/drawing/2014/main" id="{20345C65-13A9-894B-AECC-B42A8900103D}"/>
                </a:ext>
              </a:extLst>
            </p:cNvPr>
            <p:cNvSpPr/>
            <p:nvPr/>
          </p:nvSpPr>
          <p:spPr>
            <a:xfrm>
              <a:off x="5919211" y="5156517"/>
              <a:ext cx="457200" cy="442024"/>
            </a:xfrm>
            <a:prstGeom prst="arc">
              <a:avLst>
                <a:gd name="adj1" fmla="val 10773194"/>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5" name="Arc 124">
              <a:extLst>
                <a:ext uri="{FF2B5EF4-FFF2-40B4-BE49-F238E27FC236}">
                  <a16:creationId xmlns:a16="http://schemas.microsoft.com/office/drawing/2014/main" id="{4BB5D051-55D5-D447-86B7-82AE9188E194}"/>
                </a:ext>
              </a:extLst>
            </p:cNvPr>
            <p:cNvSpPr/>
            <p:nvPr/>
          </p:nvSpPr>
          <p:spPr>
            <a:xfrm>
              <a:off x="5919211" y="5544443"/>
              <a:ext cx="457200" cy="442024"/>
            </a:xfrm>
            <a:prstGeom prst="arc">
              <a:avLst>
                <a:gd name="adj1" fmla="val 11615734"/>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6" name="Arc 125">
              <a:extLst>
                <a:ext uri="{FF2B5EF4-FFF2-40B4-BE49-F238E27FC236}">
                  <a16:creationId xmlns:a16="http://schemas.microsoft.com/office/drawing/2014/main" id="{50832549-9E70-7E43-9067-9417B9691C85}"/>
                </a:ext>
              </a:extLst>
            </p:cNvPr>
            <p:cNvSpPr/>
            <p:nvPr/>
          </p:nvSpPr>
          <p:spPr>
            <a:xfrm>
              <a:off x="5919211" y="5932369"/>
              <a:ext cx="457200" cy="442024"/>
            </a:xfrm>
            <a:prstGeom prst="arc">
              <a:avLst>
                <a:gd name="adj1" fmla="val 11219726"/>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7" name="Arc 126">
              <a:extLst>
                <a:ext uri="{FF2B5EF4-FFF2-40B4-BE49-F238E27FC236}">
                  <a16:creationId xmlns:a16="http://schemas.microsoft.com/office/drawing/2014/main" id="{85E9F267-178B-6146-93AE-F63C7B8918D6}"/>
                </a:ext>
              </a:extLst>
            </p:cNvPr>
            <p:cNvSpPr/>
            <p:nvPr/>
          </p:nvSpPr>
          <p:spPr>
            <a:xfrm>
              <a:off x="5919211" y="6320295"/>
              <a:ext cx="457200" cy="442024"/>
            </a:xfrm>
            <a:prstGeom prst="arc">
              <a:avLst>
                <a:gd name="adj1" fmla="val 10683526"/>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46243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0C3C3FF-CDE7-CB4F-9EB1-94D7B68A4008}"/>
              </a:ext>
            </a:extLst>
          </p:cNvPr>
          <p:cNvGrpSpPr/>
          <p:nvPr/>
        </p:nvGrpSpPr>
        <p:grpSpPr>
          <a:xfrm>
            <a:off x="3685887" y="1453141"/>
            <a:ext cx="4426226" cy="4415647"/>
            <a:chOff x="4518991" y="1934817"/>
            <a:chExt cx="3531101" cy="3522662"/>
          </a:xfrm>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p:grpSpPr>
        <p:sp>
          <p:nvSpPr>
            <p:cNvPr id="2" name="Pie 1">
              <a:extLst>
                <a:ext uri="{FF2B5EF4-FFF2-40B4-BE49-F238E27FC236}">
                  <a16:creationId xmlns:a16="http://schemas.microsoft.com/office/drawing/2014/main" id="{588DB97C-092A-A240-BB85-15B6798CBF44}"/>
                </a:ext>
              </a:extLst>
            </p:cNvPr>
            <p:cNvSpPr/>
            <p:nvPr/>
          </p:nvSpPr>
          <p:spPr>
            <a:xfrm>
              <a:off x="4518991" y="1934817"/>
              <a:ext cx="3352800" cy="3352800"/>
            </a:xfrm>
            <a:prstGeom prst="pie">
              <a:avLst>
                <a:gd name="adj1" fmla="val 10760577"/>
                <a:gd name="adj2" fmla="val 16200000"/>
              </a:avLst>
            </a:prstGeom>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10" name="Pie 9">
              <a:extLst>
                <a:ext uri="{FF2B5EF4-FFF2-40B4-BE49-F238E27FC236}">
                  <a16:creationId xmlns:a16="http://schemas.microsoft.com/office/drawing/2014/main" id="{842EE7E3-93A5-C947-BD95-4AED57A9EBD8}"/>
                </a:ext>
              </a:extLst>
            </p:cNvPr>
            <p:cNvSpPr/>
            <p:nvPr/>
          </p:nvSpPr>
          <p:spPr>
            <a:xfrm rot="16200000">
              <a:off x="4518991" y="2104679"/>
              <a:ext cx="3352800" cy="3352800"/>
            </a:xfrm>
            <a:prstGeom prst="pie">
              <a:avLst>
                <a:gd name="adj1" fmla="val 10760577"/>
                <a:gd name="adj2" fmla="val 16200000"/>
              </a:avLst>
            </a:prstGeom>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11" name="Pie 10">
              <a:extLst>
                <a:ext uri="{FF2B5EF4-FFF2-40B4-BE49-F238E27FC236}">
                  <a16:creationId xmlns:a16="http://schemas.microsoft.com/office/drawing/2014/main" id="{9ABA6B99-E4F1-8F46-96DF-6ADAB38F8572}"/>
                </a:ext>
              </a:extLst>
            </p:cNvPr>
            <p:cNvSpPr/>
            <p:nvPr/>
          </p:nvSpPr>
          <p:spPr>
            <a:xfrm rot="10800000">
              <a:off x="4697292" y="2104678"/>
              <a:ext cx="3352800" cy="3352800"/>
            </a:xfrm>
            <a:prstGeom prst="pie">
              <a:avLst>
                <a:gd name="adj1" fmla="val 10760577"/>
                <a:gd name="adj2" fmla="val 16200000"/>
              </a:avLst>
            </a:prstGeom>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12" name="Pie 11">
              <a:extLst>
                <a:ext uri="{FF2B5EF4-FFF2-40B4-BE49-F238E27FC236}">
                  <a16:creationId xmlns:a16="http://schemas.microsoft.com/office/drawing/2014/main" id="{607CFEE8-5563-9F4A-A21B-6D5BD29ED04E}"/>
                </a:ext>
              </a:extLst>
            </p:cNvPr>
            <p:cNvSpPr/>
            <p:nvPr/>
          </p:nvSpPr>
          <p:spPr>
            <a:xfrm rot="5400000">
              <a:off x="4697292" y="1934817"/>
              <a:ext cx="3352800" cy="3352800"/>
            </a:xfrm>
            <a:prstGeom prst="pie">
              <a:avLst>
                <a:gd name="adj1" fmla="val 10760577"/>
                <a:gd name="adj2" fmla="val 16200000"/>
              </a:avLst>
            </a:prstGeom>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solidFill>
                  <a:schemeClr val="tx1"/>
                </a:solidFill>
              </a:endParaRPr>
            </a:p>
          </p:txBody>
        </p:sp>
      </p:grpSp>
      <p:pic>
        <p:nvPicPr>
          <p:cNvPr id="14" name="Graphic 13" descr="Gauge">
            <a:extLst>
              <a:ext uri="{FF2B5EF4-FFF2-40B4-BE49-F238E27FC236}">
                <a16:creationId xmlns:a16="http://schemas.microsoft.com/office/drawing/2014/main" id="{D23851C1-192D-5247-8251-39BEF2FA5E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7972" y="2152497"/>
            <a:ext cx="1050420" cy="1050420"/>
          </a:xfrm>
          <a:prstGeom prst="rect">
            <a:avLst/>
          </a:prstGeom>
        </p:spPr>
      </p:pic>
      <p:pic>
        <p:nvPicPr>
          <p:cNvPr id="16" name="Graphic 15" descr="Handshake">
            <a:extLst>
              <a:ext uri="{FF2B5EF4-FFF2-40B4-BE49-F238E27FC236}">
                <a16:creationId xmlns:a16="http://schemas.microsoft.com/office/drawing/2014/main" id="{B4CF5E20-AF84-8A48-A477-55C5BC29DA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31918" y="2152497"/>
            <a:ext cx="1050420" cy="1050420"/>
          </a:xfrm>
          <a:prstGeom prst="rect">
            <a:avLst/>
          </a:prstGeom>
        </p:spPr>
      </p:pic>
      <p:pic>
        <p:nvPicPr>
          <p:cNvPr id="18" name="Graphic 17" descr="Social network">
            <a:extLst>
              <a:ext uri="{FF2B5EF4-FFF2-40B4-BE49-F238E27FC236}">
                <a16:creationId xmlns:a16="http://schemas.microsoft.com/office/drawing/2014/main" id="{EC015D24-C282-DF41-A293-F7CF9EEDDB7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87175" y="4110481"/>
            <a:ext cx="1050419" cy="1050419"/>
          </a:xfrm>
          <a:prstGeom prst="rect">
            <a:avLst/>
          </a:prstGeom>
        </p:spPr>
      </p:pic>
      <p:pic>
        <p:nvPicPr>
          <p:cNvPr id="22" name="Graphic 21" descr="Run">
            <a:extLst>
              <a:ext uri="{FF2B5EF4-FFF2-40B4-BE49-F238E27FC236}">
                <a16:creationId xmlns:a16="http://schemas.microsoft.com/office/drawing/2014/main" id="{62B49CF4-8622-854B-B263-0F194B38C46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74123" y="4415397"/>
            <a:ext cx="657339" cy="657339"/>
          </a:xfrm>
          <a:prstGeom prst="rect">
            <a:avLst/>
          </a:prstGeom>
        </p:spPr>
      </p:pic>
      <p:sp>
        <p:nvSpPr>
          <p:cNvPr id="25" name="TextBox 24">
            <a:extLst>
              <a:ext uri="{FF2B5EF4-FFF2-40B4-BE49-F238E27FC236}">
                <a16:creationId xmlns:a16="http://schemas.microsoft.com/office/drawing/2014/main" id="{655AF1AD-AE57-3A4D-840B-C585191F182B}"/>
              </a:ext>
            </a:extLst>
          </p:cNvPr>
          <p:cNvSpPr txBox="1"/>
          <p:nvPr/>
        </p:nvSpPr>
        <p:spPr>
          <a:xfrm>
            <a:off x="630336" y="1312116"/>
            <a:ext cx="3545575" cy="707886"/>
          </a:xfrm>
          <a:prstGeom prst="rect">
            <a:avLst/>
          </a:prstGeom>
          <a:noFill/>
        </p:spPr>
        <p:txBody>
          <a:bodyPr wrap="square" rtlCol="0">
            <a:spAutoFit/>
          </a:bodyPr>
          <a:lstStyle/>
          <a:p>
            <a:pPr algn="r"/>
            <a:r>
              <a:rPr lang="en-SE" sz="2000" b="1" dirty="0">
                <a:solidFill>
                  <a:srgbClr val="666666"/>
                </a:solidFill>
              </a:rPr>
              <a:t>How to generate a sense of urgency in stakeholders?</a:t>
            </a:r>
          </a:p>
        </p:txBody>
      </p:sp>
      <p:sp>
        <p:nvSpPr>
          <p:cNvPr id="26" name="TextBox 25">
            <a:extLst>
              <a:ext uri="{FF2B5EF4-FFF2-40B4-BE49-F238E27FC236}">
                <a16:creationId xmlns:a16="http://schemas.microsoft.com/office/drawing/2014/main" id="{DAD2DF8A-CC70-4640-97CD-9C09ADD0E294}"/>
              </a:ext>
            </a:extLst>
          </p:cNvPr>
          <p:cNvSpPr txBox="1"/>
          <p:nvPr/>
        </p:nvSpPr>
        <p:spPr>
          <a:xfrm>
            <a:off x="279272" y="5077163"/>
            <a:ext cx="3896639" cy="707886"/>
          </a:xfrm>
          <a:prstGeom prst="rect">
            <a:avLst/>
          </a:prstGeom>
          <a:noFill/>
        </p:spPr>
        <p:txBody>
          <a:bodyPr wrap="square" rtlCol="0">
            <a:spAutoFit/>
          </a:bodyPr>
          <a:lstStyle/>
          <a:p>
            <a:pPr algn="r"/>
            <a:r>
              <a:rPr lang="en-SE" sz="2000" b="1" dirty="0">
                <a:solidFill>
                  <a:srgbClr val="666666"/>
                </a:solidFill>
              </a:rPr>
              <a:t>How to support and grow a vibrant scientific environment?</a:t>
            </a:r>
          </a:p>
        </p:txBody>
      </p:sp>
      <p:sp>
        <p:nvSpPr>
          <p:cNvPr id="27" name="TextBox 26">
            <a:extLst>
              <a:ext uri="{FF2B5EF4-FFF2-40B4-BE49-F238E27FC236}">
                <a16:creationId xmlns:a16="http://schemas.microsoft.com/office/drawing/2014/main" id="{F665010C-C127-5F45-B17C-BA81E61B4388}"/>
              </a:ext>
            </a:extLst>
          </p:cNvPr>
          <p:cNvSpPr txBox="1"/>
          <p:nvPr/>
        </p:nvSpPr>
        <p:spPr>
          <a:xfrm>
            <a:off x="7582525" y="5160900"/>
            <a:ext cx="4408535" cy="707886"/>
          </a:xfrm>
          <a:prstGeom prst="rect">
            <a:avLst/>
          </a:prstGeom>
          <a:noFill/>
        </p:spPr>
        <p:txBody>
          <a:bodyPr wrap="square" rtlCol="0">
            <a:spAutoFit/>
          </a:bodyPr>
          <a:lstStyle/>
          <a:p>
            <a:pPr algn="l"/>
            <a:r>
              <a:rPr lang="en-SE" sz="2000" b="1" dirty="0">
                <a:solidFill>
                  <a:srgbClr val="666666"/>
                </a:solidFill>
              </a:rPr>
              <a:t>How do we prepare for a future we don’t yet know?</a:t>
            </a:r>
          </a:p>
        </p:txBody>
      </p:sp>
      <p:sp>
        <p:nvSpPr>
          <p:cNvPr id="28" name="TextBox 27">
            <a:extLst>
              <a:ext uri="{FF2B5EF4-FFF2-40B4-BE49-F238E27FC236}">
                <a16:creationId xmlns:a16="http://schemas.microsoft.com/office/drawing/2014/main" id="{026687AE-68F4-764B-88A7-FD51B2E29981}"/>
              </a:ext>
            </a:extLst>
          </p:cNvPr>
          <p:cNvSpPr txBox="1"/>
          <p:nvPr/>
        </p:nvSpPr>
        <p:spPr>
          <a:xfrm>
            <a:off x="7582525" y="1312116"/>
            <a:ext cx="4202726" cy="707886"/>
          </a:xfrm>
          <a:prstGeom prst="rect">
            <a:avLst/>
          </a:prstGeom>
          <a:noFill/>
        </p:spPr>
        <p:txBody>
          <a:bodyPr wrap="square" rtlCol="0">
            <a:spAutoFit/>
          </a:bodyPr>
          <a:lstStyle/>
          <a:p>
            <a:pPr algn="l"/>
            <a:r>
              <a:rPr lang="en-SE" sz="2000" b="1" dirty="0">
                <a:solidFill>
                  <a:srgbClr val="666666"/>
                </a:solidFill>
              </a:rPr>
              <a:t>What strategy and timing are right to avoid disappointment?</a:t>
            </a:r>
          </a:p>
        </p:txBody>
      </p:sp>
      <p:grpSp>
        <p:nvGrpSpPr>
          <p:cNvPr id="3" name="Group 2">
            <a:extLst>
              <a:ext uri="{FF2B5EF4-FFF2-40B4-BE49-F238E27FC236}">
                <a16:creationId xmlns:a16="http://schemas.microsoft.com/office/drawing/2014/main" id="{AE99867B-B155-3446-AC3D-FDE68C1024EF}"/>
              </a:ext>
            </a:extLst>
          </p:cNvPr>
          <p:cNvGrpSpPr/>
          <p:nvPr/>
        </p:nvGrpSpPr>
        <p:grpSpPr>
          <a:xfrm>
            <a:off x="5246770" y="2983928"/>
            <a:ext cx="1206770" cy="1221832"/>
            <a:chOff x="9377745" y="2800485"/>
            <a:chExt cx="1206770" cy="1221832"/>
          </a:xfrm>
          <a:effectLst>
            <a:outerShdw blurRad="127000" dist="50800" sx="102000" sy="102000" algn="ctr" rotWithShape="0">
              <a:prstClr val="black">
                <a:alpha val="40000"/>
              </a:prstClr>
            </a:outerShdw>
          </a:effectLst>
        </p:grpSpPr>
        <p:sp>
          <p:nvSpPr>
            <p:cNvPr id="21" name="Oval 20">
              <a:extLst>
                <a:ext uri="{FF2B5EF4-FFF2-40B4-BE49-F238E27FC236}">
                  <a16:creationId xmlns:a16="http://schemas.microsoft.com/office/drawing/2014/main" id="{AC315603-9843-E44C-B50B-74044AF964AD}"/>
                </a:ext>
              </a:extLst>
            </p:cNvPr>
            <p:cNvSpPr/>
            <p:nvPr/>
          </p:nvSpPr>
          <p:spPr>
            <a:xfrm>
              <a:off x="9377745" y="2800485"/>
              <a:ext cx="1206769" cy="12067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nvGrpSpPr>
            <p:cNvPr id="15" name="Group 14">
              <a:extLst>
                <a:ext uri="{FF2B5EF4-FFF2-40B4-BE49-F238E27FC236}">
                  <a16:creationId xmlns:a16="http://schemas.microsoft.com/office/drawing/2014/main" id="{2C63456E-F6AE-2343-9AA7-0171EC6656BB}"/>
                </a:ext>
              </a:extLst>
            </p:cNvPr>
            <p:cNvGrpSpPr/>
            <p:nvPr/>
          </p:nvGrpSpPr>
          <p:grpSpPr>
            <a:xfrm>
              <a:off x="9377746" y="2815548"/>
              <a:ext cx="1206769" cy="1206769"/>
              <a:chOff x="1222744" y="4859079"/>
              <a:chExt cx="1646552" cy="1646552"/>
            </a:xfrm>
          </p:grpSpPr>
          <p:sp>
            <p:nvSpPr>
              <p:cNvPr id="17" name="Oval 16">
                <a:extLst>
                  <a:ext uri="{FF2B5EF4-FFF2-40B4-BE49-F238E27FC236}">
                    <a16:creationId xmlns:a16="http://schemas.microsoft.com/office/drawing/2014/main" id="{11EE7B53-2083-B54F-935D-EC4B7967DB6D}"/>
                  </a:ext>
                </a:extLst>
              </p:cNvPr>
              <p:cNvSpPr/>
              <p:nvPr/>
            </p:nvSpPr>
            <p:spPr>
              <a:xfrm>
                <a:off x="1222744" y="4859079"/>
                <a:ext cx="1646552" cy="1646552"/>
              </a:xfrm>
              <a:prstGeom prst="ellipse">
                <a:avLst/>
              </a:prstGeom>
              <a:gradFill flip="none" rotWithShape="1">
                <a:gsLst>
                  <a:gs pos="0">
                    <a:schemeClr val="tx1">
                      <a:alpha val="1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9" name="Oval 18">
                <a:extLst>
                  <a:ext uri="{FF2B5EF4-FFF2-40B4-BE49-F238E27FC236}">
                    <a16:creationId xmlns:a16="http://schemas.microsoft.com/office/drawing/2014/main" id="{6342E9EA-C95C-564C-857C-001384AFDB1D}"/>
                  </a:ext>
                </a:extLst>
              </p:cNvPr>
              <p:cNvSpPr>
                <a:spLocks noChangeAspect="1"/>
              </p:cNvSpPr>
              <p:nvPr/>
            </p:nvSpPr>
            <p:spPr>
              <a:xfrm flipH="1">
                <a:off x="1380020" y="5016355"/>
                <a:ext cx="1332000" cy="1332000"/>
              </a:xfrm>
              <a:prstGeom prst="ellipse">
                <a:avLst/>
              </a:prstGeom>
              <a:gradFill flip="none" rotWithShape="1">
                <a:gsLst>
                  <a:gs pos="0">
                    <a:schemeClr val="tx1">
                      <a:alpha val="931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0" name="Graphic 19" descr="Open hand with plant">
                <a:extLst>
                  <a:ext uri="{FF2B5EF4-FFF2-40B4-BE49-F238E27FC236}">
                    <a16:creationId xmlns:a16="http://schemas.microsoft.com/office/drawing/2014/main" id="{8202D2BF-C5D1-B541-A34D-C25D8397007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528558" y="5139803"/>
                <a:ext cx="1044000" cy="1044000"/>
              </a:xfrm>
              <a:prstGeom prst="rect">
                <a:avLst/>
              </a:prstGeom>
              <a:ln>
                <a:noFill/>
              </a:ln>
              <a:effectLst>
                <a:outerShdw blurRad="50800" dist="38100" dir="8100000" algn="tr" rotWithShape="0">
                  <a:prstClr val="black">
                    <a:alpha val="40000"/>
                  </a:prstClr>
                </a:outerShdw>
              </a:effectLst>
            </p:spPr>
          </p:pic>
        </p:grpSp>
      </p:grpSp>
    </p:spTree>
    <p:extLst>
      <p:ext uri="{BB962C8B-B14F-4D97-AF65-F5344CB8AC3E}">
        <p14:creationId xmlns:p14="http://schemas.microsoft.com/office/powerpoint/2010/main" val="2251560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20DA7C-1ECD-3040-AB96-A9D366DE2869}"/>
              </a:ext>
            </a:extLst>
          </p:cNvPr>
          <p:cNvSpPr/>
          <p:nvPr/>
        </p:nvSpPr>
        <p:spPr>
          <a:xfrm>
            <a:off x="6064931" y="9589"/>
            <a:ext cx="5832000" cy="6858000"/>
          </a:xfrm>
          <a:prstGeom prst="rect">
            <a:avLst/>
          </a:prstGeom>
          <a:blipFill>
            <a:blip r:embed="rId2"/>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effectLst>
                <a:innerShdw blurRad="63500" dist="50800" dir="16200000">
                  <a:prstClr val="black">
                    <a:alpha val="50000"/>
                  </a:prstClr>
                </a:innerShdw>
              </a:effectLst>
            </a:endParaRPr>
          </a:p>
        </p:txBody>
      </p:sp>
      <p:sp>
        <p:nvSpPr>
          <p:cNvPr id="77" name="Rectangle 76">
            <a:extLst>
              <a:ext uri="{FF2B5EF4-FFF2-40B4-BE49-F238E27FC236}">
                <a16:creationId xmlns:a16="http://schemas.microsoft.com/office/drawing/2014/main" id="{29605312-2AE4-8441-8FB8-1AF23DC3C856}"/>
              </a:ext>
            </a:extLst>
          </p:cNvPr>
          <p:cNvSpPr/>
          <p:nvPr/>
        </p:nvSpPr>
        <p:spPr>
          <a:xfrm>
            <a:off x="11236491" y="4244747"/>
            <a:ext cx="372725" cy="2431895"/>
          </a:xfrm>
          <a:prstGeom prst="rect">
            <a:avLst/>
          </a:prstGeom>
          <a:solidFill>
            <a:srgbClr val="FF7D00"/>
          </a:solidFill>
          <a:ln>
            <a:noFill/>
          </a:ln>
          <a:effectLst>
            <a:innerShdw blurRad="195242"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Box 77">
            <a:extLst>
              <a:ext uri="{FF2B5EF4-FFF2-40B4-BE49-F238E27FC236}">
                <a16:creationId xmlns:a16="http://schemas.microsoft.com/office/drawing/2014/main" id="{0EA6A28C-75DC-4A43-A85A-93E30D004E4C}"/>
              </a:ext>
            </a:extLst>
          </p:cNvPr>
          <p:cNvSpPr txBox="1"/>
          <p:nvPr/>
        </p:nvSpPr>
        <p:spPr>
          <a:xfrm rot="16200000">
            <a:off x="10465255" y="5299305"/>
            <a:ext cx="1989964" cy="369332"/>
          </a:xfrm>
          <a:prstGeom prst="rect">
            <a:avLst/>
          </a:prstGeom>
          <a:noFill/>
        </p:spPr>
        <p:txBody>
          <a:bodyPr wrap="square" rtlCol="0">
            <a:spAutoFit/>
          </a:bodyPr>
          <a:lstStyle/>
          <a:p>
            <a:pPr algn="l"/>
            <a:r>
              <a:rPr lang="en-GB" dirty="0">
                <a:solidFill>
                  <a:schemeClr val="bg1"/>
                </a:solidFill>
              </a:rPr>
              <a:t>Publications</a:t>
            </a:r>
          </a:p>
        </p:txBody>
      </p:sp>
      <p:sp>
        <p:nvSpPr>
          <p:cNvPr id="40" name="Rectangle 39">
            <a:extLst>
              <a:ext uri="{FF2B5EF4-FFF2-40B4-BE49-F238E27FC236}">
                <a16:creationId xmlns:a16="http://schemas.microsoft.com/office/drawing/2014/main" id="{CD48C02E-9A47-7B40-B7DB-C58DE5592824}"/>
              </a:ext>
            </a:extLst>
          </p:cNvPr>
          <p:cNvSpPr/>
          <p:nvPr/>
        </p:nvSpPr>
        <p:spPr>
          <a:xfrm>
            <a:off x="218136" y="16874"/>
            <a:ext cx="5832000" cy="6858000"/>
          </a:xfrm>
          <a:prstGeom prst="rect">
            <a:avLst/>
          </a:prstGeom>
          <a:blipFill>
            <a:blip r:embed="rId2"/>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effectLst>
                <a:innerShdw blurRad="63500" dist="50800" dir="16200000">
                  <a:prstClr val="black">
                    <a:alpha val="50000"/>
                  </a:prstClr>
                </a:innerShdw>
              </a:effectLst>
            </a:endParaRPr>
          </a:p>
        </p:txBody>
      </p:sp>
      <p:sp>
        <p:nvSpPr>
          <p:cNvPr id="71" name="Rectangle 70">
            <a:extLst>
              <a:ext uri="{FF2B5EF4-FFF2-40B4-BE49-F238E27FC236}">
                <a16:creationId xmlns:a16="http://schemas.microsoft.com/office/drawing/2014/main" id="{6C8D70CA-442B-164E-8A35-A44A9E6E15D2}"/>
              </a:ext>
            </a:extLst>
          </p:cNvPr>
          <p:cNvSpPr/>
          <p:nvPr/>
        </p:nvSpPr>
        <p:spPr>
          <a:xfrm flipH="1">
            <a:off x="777611" y="4197526"/>
            <a:ext cx="372725" cy="2431895"/>
          </a:xfrm>
          <a:prstGeom prst="rect">
            <a:avLst/>
          </a:prstGeom>
          <a:solidFill>
            <a:srgbClr val="FF7D00"/>
          </a:solidFill>
          <a:ln>
            <a:noFill/>
          </a:ln>
          <a:effectLst>
            <a:innerShdw blurRad="195242"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TextBox 75">
            <a:extLst>
              <a:ext uri="{FF2B5EF4-FFF2-40B4-BE49-F238E27FC236}">
                <a16:creationId xmlns:a16="http://schemas.microsoft.com/office/drawing/2014/main" id="{CE5642EB-C818-7C45-8688-66C00C8E3BB0}"/>
              </a:ext>
            </a:extLst>
          </p:cNvPr>
          <p:cNvSpPr txBox="1"/>
          <p:nvPr/>
        </p:nvSpPr>
        <p:spPr>
          <a:xfrm rot="16200000" flipH="1">
            <a:off x="-68392" y="5252084"/>
            <a:ext cx="1989964" cy="369332"/>
          </a:xfrm>
          <a:prstGeom prst="rect">
            <a:avLst/>
          </a:prstGeom>
          <a:noFill/>
        </p:spPr>
        <p:txBody>
          <a:bodyPr wrap="square" rtlCol="0">
            <a:spAutoFit/>
          </a:bodyPr>
          <a:lstStyle/>
          <a:p>
            <a:pPr algn="l"/>
            <a:r>
              <a:rPr lang="en-GB" dirty="0">
                <a:solidFill>
                  <a:schemeClr val="bg1"/>
                </a:solidFill>
              </a:rPr>
              <a:t>Publications</a:t>
            </a:r>
          </a:p>
        </p:txBody>
      </p:sp>
      <p:sp>
        <p:nvSpPr>
          <p:cNvPr id="59" name="Freeform 58">
            <a:extLst>
              <a:ext uri="{FF2B5EF4-FFF2-40B4-BE49-F238E27FC236}">
                <a16:creationId xmlns:a16="http://schemas.microsoft.com/office/drawing/2014/main" id="{6ABEDBED-C2D6-C140-B50C-C6449E9DC9C0}"/>
              </a:ext>
            </a:extLst>
          </p:cNvPr>
          <p:cNvSpPr/>
          <p:nvPr/>
        </p:nvSpPr>
        <p:spPr>
          <a:xfrm>
            <a:off x="6126684" y="108289"/>
            <a:ext cx="5467737" cy="6568353"/>
          </a:xfrm>
          <a:custGeom>
            <a:avLst/>
            <a:gdLst>
              <a:gd name="connsiteX0" fmla="*/ 0 w 4743575"/>
              <a:gd name="connsiteY0" fmla="*/ 0 h 6568353"/>
              <a:gd name="connsiteX1" fmla="*/ 4743575 w 4743575"/>
              <a:gd name="connsiteY1" fmla="*/ 0 h 6568353"/>
              <a:gd name="connsiteX2" fmla="*/ 4743575 w 4743575"/>
              <a:gd name="connsiteY2" fmla="*/ 4142013 h 6568353"/>
              <a:gd name="connsiteX3" fmla="*/ 4740576 w 4743575"/>
              <a:gd name="connsiteY3" fmla="*/ 4141407 h 6568353"/>
              <a:gd name="connsiteX4" fmla="*/ 4502037 w 4743575"/>
              <a:gd name="connsiteY4" fmla="*/ 4379946 h 6568353"/>
              <a:gd name="connsiteX5" fmla="*/ 4502037 w 4743575"/>
              <a:gd name="connsiteY5" fmla="*/ 6568353 h 6568353"/>
              <a:gd name="connsiteX6" fmla="*/ 0 w 4743575"/>
              <a:gd name="connsiteY6" fmla="*/ 6568353 h 656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3575" h="6568353">
                <a:moveTo>
                  <a:pt x="0" y="0"/>
                </a:moveTo>
                <a:lnTo>
                  <a:pt x="4743575" y="0"/>
                </a:lnTo>
                <a:lnTo>
                  <a:pt x="4743575" y="4142013"/>
                </a:lnTo>
                <a:lnTo>
                  <a:pt x="4740576" y="4141407"/>
                </a:lnTo>
                <a:cubicBezTo>
                  <a:pt x="4608835" y="4141407"/>
                  <a:pt x="4502037" y="4248205"/>
                  <a:pt x="4502037" y="4379946"/>
                </a:cubicBezTo>
                <a:lnTo>
                  <a:pt x="4502037" y="6568353"/>
                </a:lnTo>
                <a:lnTo>
                  <a:pt x="0" y="6568353"/>
                </a:lnTo>
                <a:close/>
              </a:path>
            </a:pathLst>
          </a:custGeom>
          <a:solidFill>
            <a:schemeClr val="bg1"/>
          </a:solidFill>
          <a:ln>
            <a:noFill/>
          </a:ln>
          <a:effectLst>
            <a:outerShdw blurRad="50800" dist="63500" dir="1998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68" name="Freeform 67">
            <a:extLst>
              <a:ext uri="{FF2B5EF4-FFF2-40B4-BE49-F238E27FC236}">
                <a16:creationId xmlns:a16="http://schemas.microsoft.com/office/drawing/2014/main" id="{304E9F17-5B69-CC4C-98BE-2C40C0F78B62}"/>
              </a:ext>
            </a:extLst>
          </p:cNvPr>
          <p:cNvSpPr/>
          <p:nvPr/>
        </p:nvSpPr>
        <p:spPr>
          <a:xfrm flipH="1">
            <a:off x="798505" y="73686"/>
            <a:ext cx="5194252" cy="6568353"/>
          </a:xfrm>
          <a:custGeom>
            <a:avLst/>
            <a:gdLst>
              <a:gd name="connsiteX0" fmla="*/ 0 w 4743575"/>
              <a:gd name="connsiteY0" fmla="*/ 0 h 6568353"/>
              <a:gd name="connsiteX1" fmla="*/ 4743575 w 4743575"/>
              <a:gd name="connsiteY1" fmla="*/ 0 h 6568353"/>
              <a:gd name="connsiteX2" fmla="*/ 4743575 w 4743575"/>
              <a:gd name="connsiteY2" fmla="*/ 4142013 h 6568353"/>
              <a:gd name="connsiteX3" fmla="*/ 4740576 w 4743575"/>
              <a:gd name="connsiteY3" fmla="*/ 4141407 h 6568353"/>
              <a:gd name="connsiteX4" fmla="*/ 4502037 w 4743575"/>
              <a:gd name="connsiteY4" fmla="*/ 4379946 h 6568353"/>
              <a:gd name="connsiteX5" fmla="*/ 4502037 w 4743575"/>
              <a:gd name="connsiteY5" fmla="*/ 6568353 h 6568353"/>
              <a:gd name="connsiteX6" fmla="*/ 0 w 4743575"/>
              <a:gd name="connsiteY6" fmla="*/ 6568353 h 656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3575" h="6568353">
                <a:moveTo>
                  <a:pt x="0" y="0"/>
                </a:moveTo>
                <a:lnTo>
                  <a:pt x="4743575" y="0"/>
                </a:lnTo>
                <a:lnTo>
                  <a:pt x="4743575" y="4142013"/>
                </a:lnTo>
                <a:lnTo>
                  <a:pt x="4740576" y="4141407"/>
                </a:lnTo>
                <a:cubicBezTo>
                  <a:pt x="4608835" y="4141407"/>
                  <a:pt x="4502037" y="4248205"/>
                  <a:pt x="4502037" y="4379946"/>
                </a:cubicBezTo>
                <a:lnTo>
                  <a:pt x="4502037" y="6568353"/>
                </a:lnTo>
                <a:lnTo>
                  <a:pt x="0" y="6568353"/>
                </a:lnTo>
                <a:close/>
              </a:path>
            </a:pathLst>
          </a:cu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65" name="TextBox 64">
            <a:extLst>
              <a:ext uri="{FF2B5EF4-FFF2-40B4-BE49-F238E27FC236}">
                <a16:creationId xmlns:a16="http://schemas.microsoft.com/office/drawing/2014/main" id="{F7EAAFC6-5D2F-CE4D-BB23-6FA2E0454EA7}"/>
              </a:ext>
            </a:extLst>
          </p:cNvPr>
          <p:cNvSpPr txBox="1"/>
          <p:nvPr/>
        </p:nvSpPr>
        <p:spPr>
          <a:xfrm>
            <a:off x="6625251" y="629478"/>
            <a:ext cx="4689262" cy="2585323"/>
          </a:xfrm>
          <a:prstGeom prst="rect">
            <a:avLst/>
          </a:prstGeom>
          <a:noFill/>
        </p:spPr>
        <p:txBody>
          <a:bodyPr wrap="square" rtlCol="0">
            <a:spAutoFit/>
          </a:bodyPr>
          <a:lstStyle/>
          <a:p>
            <a:r>
              <a:rPr lang="en-GB" dirty="0">
                <a:solidFill>
                  <a:srgbClr val="666666"/>
                </a:solidFill>
              </a:rPr>
              <a:t>Looking deeper we see the proportion of different publication types.</a:t>
            </a:r>
          </a:p>
          <a:p>
            <a:endParaRPr lang="en-GB" dirty="0">
              <a:solidFill>
                <a:srgbClr val="666666"/>
              </a:solidFill>
            </a:endParaRPr>
          </a:p>
          <a:p>
            <a:r>
              <a:rPr lang="en-GB" dirty="0">
                <a:solidFill>
                  <a:srgbClr val="666666"/>
                </a:solidFill>
              </a:rPr>
              <a:t>Pale blue are articles while dark green are conference proceedings.</a:t>
            </a:r>
          </a:p>
          <a:p>
            <a:endParaRPr lang="en-GB" dirty="0">
              <a:solidFill>
                <a:srgbClr val="666666"/>
              </a:solidFill>
            </a:endParaRPr>
          </a:p>
          <a:p>
            <a:r>
              <a:rPr lang="en-GB" dirty="0">
                <a:solidFill>
                  <a:srgbClr val="666666"/>
                </a:solidFill>
              </a:rPr>
              <a:t>COVID-19 and the reduction in conferences may explain the small dip last year.</a:t>
            </a:r>
          </a:p>
          <a:p>
            <a:pPr algn="l"/>
            <a:endParaRPr lang="en-GB" dirty="0">
              <a:solidFill>
                <a:srgbClr val="666666"/>
              </a:solidFill>
            </a:endParaRPr>
          </a:p>
        </p:txBody>
      </p:sp>
      <p:sp>
        <p:nvSpPr>
          <p:cNvPr id="70" name="TextBox 69">
            <a:extLst>
              <a:ext uri="{FF2B5EF4-FFF2-40B4-BE49-F238E27FC236}">
                <a16:creationId xmlns:a16="http://schemas.microsoft.com/office/drawing/2014/main" id="{0F3B8DEA-FFC2-434D-A437-CA43B93FE4BF}"/>
              </a:ext>
            </a:extLst>
          </p:cNvPr>
          <p:cNvSpPr txBox="1"/>
          <p:nvPr/>
        </p:nvSpPr>
        <p:spPr>
          <a:xfrm>
            <a:off x="1205361" y="518578"/>
            <a:ext cx="4282793" cy="2862322"/>
          </a:xfrm>
          <a:prstGeom prst="rect">
            <a:avLst/>
          </a:prstGeom>
          <a:noFill/>
        </p:spPr>
        <p:txBody>
          <a:bodyPr wrap="square" rtlCol="0">
            <a:spAutoFit/>
          </a:bodyPr>
          <a:lstStyle/>
          <a:p>
            <a:r>
              <a:rPr lang="en-GB" dirty="0">
                <a:solidFill>
                  <a:srgbClr val="666666"/>
                </a:solidFill>
              </a:rPr>
              <a:t>ESS is currently publishing around 100 items per year. </a:t>
            </a:r>
          </a:p>
          <a:p>
            <a:endParaRPr lang="en-GB" dirty="0">
              <a:solidFill>
                <a:srgbClr val="666666"/>
              </a:solidFill>
            </a:endParaRPr>
          </a:p>
          <a:p>
            <a:r>
              <a:rPr lang="en-GB" dirty="0">
                <a:solidFill>
                  <a:srgbClr val="666666"/>
                </a:solidFill>
              </a:rPr>
              <a:t>In 2021, 62% were open access publications.</a:t>
            </a:r>
          </a:p>
          <a:p>
            <a:endParaRPr lang="en-GB" dirty="0">
              <a:solidFill>
                <a:srgbClr val="666666"/>
              </a:solidFill>
            </a:endParaRPr>
          </a:p>
          <a:p>
            <a:r>
              <a:rPr lang="en-GB" dirty="0">
                <a:solidFill>
                  <a:srgbClr val="666666"/>
                </a:solidFill>
              </a:rPr>
              <a:t>Total citations is increasing, indicating the body of work is being used and valued by the community.</a:t>
            </a:r>
          </a:p>
          <a:p>
            <a:pPr algn="l"/>
            <a:endParaRPr lang="en-GB" dirty="0">
              <a:solidFill>
                <a:srgbClr val="666666"/>
              </a:solidFill>
            </a:endParaRPr>
          </a:p>
        </p:txBody>
      </p:sp>
      <p:pic>
        <p:nvPicPr>
          <p:cNvPr id="79" name="Picture 78">
            <a:extLst>
              <a:ext uri="{FF2B5EF4-FFF2-40B4-BE49-F238E27FC236}">
                <a16:creationId xmlns:a16="http://schemas.microsoft.com/office/drawing/2014/main" id="{0974EDC7-554E-FB48-BB32-E5DCF06D435F}"/>
              </a:ext>
            </a:extLst>
          </p:cNvPr>
          <p:cNvPicPr>
            <a:picLocks noChangeAspect="1"/>
          </p:cNvPicPr>
          <p:nvPr/>
        </p:nvPicPr>
        <p:blipFill>
          <a:blip r:embed="rId3"/>
          <a:stretch>
            <a:fillRect/>
          </a:stretch>
        </p:blipFill>
        <p:spPr>
          <a:xfrm>
            <a:off x="1111256" y="3380868"/>
            <a:ext cx="4371574" cy="2890177"/>
          </a:xfrm>
          <a:prstGeom prst="rect">
            <a:avLst/>
          </a:prstGeom>
          <a:ln>
            <a:noFill/>
          </a:ln>
          <a:effectLst/>
        </p:spPr>
      </p:pic>
      <p:pic>
        <p:nvPicPr>
          <p:cNvPr id="80" name="Picture 79">
            <a:extLst>
              <a:ext uri="{FF2B5EF4-FFF2-40B4-BE49-F238E27FC236}">
                <a16:creationId xmlns:a16="http://schemas.microsoft.com/office/drawing/2014/main" id="{91790959-3042-8643-8F05-67767B809BAF}"/>
              </a:ext>
            </a:extLst>
          </p:cNvPr>
          <p:cNvPicPr>
            <a:picLocks noChangeAspect="1"/>
          </p:cNvPicPr>
          <p:nvPr/>
        </p:nvPicPr>
        <p:blipFill>
          <a:blip r:embed="rId4"/>
          <a:stretch>
            <a:fillRect/>
          </a:stretch>
        </p:blipFill>
        <p:spPr>
          <a:xfrm>
            <a:off x="6580659" y="3356633"/>
            <a:ext cx="4718340" cy="2832693"/>
          </a:xfrm>
          <a:prstGeom prst="rect">
            <a:avLst/>
          </a:prstGeom>
          <a:ln>
            <a:noFill/>
          </a:ln>
          <a:effectLst/>
        </p:spPr>
      </p:pic>
      <p:grpSp>
        <p:nvGrpSpPr>
          <p:cNvPr id="81" name="Group 80">
            <a:extLst>
              <a:ext uri="{FF2B5EF4-FFF2-40B4-BE49-F238E27FC236}">
                <a16:creationId xmlns:a16="http://schemas.microsoft.com/office/drawing/2014/main" id="{863A1584-21EF-AA47-91A8-F227AE3D4E14}"/>
              </a:ext>
            </a:extLst>
          </p:cNvPr>
          <p:cNvGrpSpPr/>
          <p:nvPr/>
        </p:nvGrpSpPr>
        <p:grpSpPr>
          <a:xfrm>
            <a:off x="5621534" y="109349"/>
            <a:ext cx="886794" cy="6648840"/>
            <a:chOff x="5652552" y="113479"/>
            <a:chExt cx="886794" cy="6648840"/>
          </a:xfrm>
        </p:grpSpPr>
        <p:sp>
          <p:nvSpPr>
            <p:cNvPr id="82" name="Rectangle 81">
              <a:extLst>
                <a:ext uri="{FF2B5EF4-FFF2-40B4-BE49-F238E27FC236}">
                  <a16:creationId xmlns:a16="http://schemas.microsoft.com/office/drawing/2014/main" id="{4B83B4C8-0EF4-114D-B3AF-96EEC9BA2C07}"/>
                </a:ext>
              </a:extLst>
            </p:cNvPr>
            <p:cNvSpPr/>
            <p:nvPr/>
          </p:nvSpPr>
          <p:spPr>
            <a:xfrm>
              <a:off x="6213476" y="167577"/>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793034F5-33E1-0E46-A9B3-B66B611BF3B2}"/>
                </a:ext>
              </a:extLst>
            </p:cNvPr>
            <p:cNvSpPr/>
            <p:nvPr/>
          </p:nvSpPr>
          <p:spPr>
            <a:xfrm>
              <a:off x="6213476" y="555503"/>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EA89DC66-8C86-1142-BA24-37373E52BF09}"/>
                </a:ext>
              </a:extLst>
            </p:cNvPr>
            <p:cNvSpPr/>
            <p:nvPr/>
          </p:nvSpPr>
          <p:spPr>
            <a:xfrm>
              <a:off x="6213476" y="943429"/>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76C15A74-547D-EE45-BD8E-A964DDC3972F}"/>
                </a:ext>
              </a:extLst>
            </p:cNvPr>
            <p:cNvSpPr/>
            <p:nvPr/>
          </p:nvSpPr>
          <p:spPr>
            <a:xfrm>
              <a:off x="6213476" y="1331355"/>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A297FA2C-CABA-6E4A-95C3-6C951ED7F12B}"/>
                </a:ext>
              </a:extLst>
            </p:cNvPr>
            <p:cNvSpPr/>
            <p:nvPr/>
          </p:nvSpPr>
          <p:spPr>
            <a:xfrm>
              <a:off x="6213476" y="1719281"/>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76D22644-D246-1940-BBE8-1677BFD8F265}"/>
                </a:ext>
              </a:extLst>
            </p:cNvPr>
            <p:cNvSpPr/>
            <p:nvPr/>
          </p:nvSpPr>
          <p:spPr>
            <a:xfrm>
              <a:off x="6213476" y="2107207"/>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620845EC-3DFA-F340-83E4-436C3CBA1F3F}"/>
                </a:ext>
              </a:extLst>
            </p:cNvPr>
            <p:cNvSpPr/>
            <p:nvPr/>
          </p:nvSpPr>
          <p:spPr>
            <a:xfrm>
              <a:off x="6213476" y="2495133"/>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C408AD00-781C-E64D-96A6-625354BDD28E}"/>
                </a:ext>
              </a:extLst>
            </p:cNvPr>
            <p:cNvSpPr/>
            <p:nvPr/>
          </p:nvSpPr>
          <p:spPr>
            <a:xfrm>
              <a:off x="6213476" y="2883059"/>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718E5ADF-4BFA-DE4B-A0B3-D35833139B7B}"/>
                </a:ext>
              </a:extLst>
            </p:cNvPr>
            <p:cNvSpPr/>
            <p:nvPr/>
          </p:nvSpPr>
          <p:spPr>
            <a:xfrm>
              <a:off x="6213476" y="3270985"/>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5F2E7C72-A8FA-6949-9696-5DE5D823CEEF}"/>
                </a:ext>
              </a:extLst>
            </p:cNvPr>
            <p:cNvSpPr/>
            <p:nvPr/>
          </p:nvSpPr>
          <p:spPr>
            <a:xfrm>
              <a:off x="6213476" y="3658911"/>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3BDAFCA6-6A6D-FA46-A841-068772C190E2}"/>
                </a:ext>
              </a:extLst>
            </p:cNvPr>
            <p:cNvSpPr/>
            <p:nvPr/>
          </p:nvSpPr>
          <p:spPr>
            <a:xfrm>
              <a:off x="6213476" y="4046837"/>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F036298D-104D-BC4D-B3A4-130817D48673}"/>
                </a:ext>
              </a:extLst>
            </p:cNvPr>
            <p:cNvSpPr/>
            <p:nvPr/>
          </p:nvSpPr>
          <p:spPr>
            <a:xfrm>
              <a:off x="6213476" y="4434763"/>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a16="http://schemas.microsoft.com/office/drawing/2014/main" id="{8AF748DF-22D0-D04A-A7FC-3FC7488DC97C}"/>
                </a:ext>
              </a:extLst>
            </p:cNvPr>
            <p:cNvSpPr/>
            <p:nvPr/>
          </p:nvSpPr>
          <p:spPr>
            <a:xfrm>
              <a:off x="6213476" y="4822689"/>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a16="http://schemas.microsoft.com/office/drawing/2014/main" id="{367AF1D7-9199-FA41-8E35-847FACFA0DF5}"/>
                </a:ext>
              </a:extLst>
            </p:cNvPr>
            <p:cNvSpPr/>
            <p:nvPr/>
          </p:nvSpPr>
          <p:spPr>
            <a:xfrm>
              <a:off x="6213476" y="5210615"/>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0A3CACCB-640A-7D42-9B7C-C7E074CE1B7D}"/>
                </a:ext>
              </a:extLst>
            </p:cNvPr>
            <p:cNvSpPr/>
            <p:nvPr/>
          </p:nvSpPr>
          <p:spPr>
            <a:xfrm>
              <a:off x="6213476" y="5598541"/>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29536789-C3D4-4C4E-9113-B1DBB6011874}"/>
                </a:ext>
              </a:extLst>
            </p:cNvPr>
            <p:cNvSpPr/>
            <p:nvPr/>
          </p:nvSpPr>
          <p:spPr>
            <a:xfrm>
              <a:off x="6213476" y="5986467"/>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id="{E62CF6DF-842C-E143-87C0-DC3BD7F5BF36}"/>
                </a:ext>
              </a:extLst>
            </p:cNvPr>
            <p:cNvSpPr/>
            <p:nvPr/>
          </p:nvSpPr>
          <p:spPr>
            <a:xfrm>
              <a:off x="6213476" y="6374393"/>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DF52788D-FCB0-054A-82C0-BC5A1CD3B463}"/>
                </a:ext>
              </a:extLst>
            </p:cNvPr>
            <p:cNvSpPr/>
            <p:nvPr/>
          </p:nvSpPr>
          <p:spPr>
            <a:xfrm>
              <a:off x="5652552" y="150085"/>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46E5F1DC-1C73-244F-B447-97A04EEDE7F2}"/>
                </a:ext>
              </a:extLst>
            </p:cNvPr>
            <p:cNvSpPr/>
            <p:nvPr/>
          </p:nvSpPr>
          <p:spPr>
            <a:xfrm>
              <a:off x="5652552" y="538011"/>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a:extLst>
                <a:ext uri="{FF2B5EF4-FFF2-40B4-BE49-F238E27FC236}">
                  <a16:creationId xmlns:a16="http://schemas.microsoft.com/office/drawing/2014/main" id="{11C65D6E-92A9-204A-AA2F-8E004144C2F6}"/>
                </a:ext>
              </a:extLst>
            </p:cNvPr>
            <p:cNvSpPr/>
            <p:nvPr/>
          </p:nvSpPr>
          <p:spPr>
            <a:xfrm>
              <a:off x="5652552" y="925937"/>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70AD9C70-C2B4-8548-B0E0-32B49DA3C07A}"/>
                </a:ext>
              </a:extLst>
            </p:cNvPr>
            <p:cNvSpPr/>
            <p:nvPr/>
          </p:nvSpPr>
          <p:spPr>
            <a:xfrm>
              <a:off x="5652552" y="1313863"/>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06E2A36A-C6DD-A241-B0F2-6E203B942DAC}"/>
                </a:ext>
              </a:extLst>
            </p:cNvPr>
            <p:cNvSpPr/>
            <p:nvPr/>
          </p:nvSpPr>
          <p:spPr>
            <a:xfrm>
              <a:off x="5652552" y="1701789"/>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a:extLst>
                <a:ext uri="{FF2B5EF4-FFF2-40B4-BE49-F238E27FC236}">
                  <a16:creationId xmlns:a16="http://schemas.microsoft.com/office/drawing/2014/main" id="{941D8D3C-5D53-4D41-9194-47065CAAD1E7}"/>
                </a:ext>
              </a:extLst>
            </p:cNvPr>
            <p:cNvSpPr/>
            <p:nvPr/>
          </p:nvSpPr>
          <p:spPr>
            <a:xfrm>
              <a:off x="5652552" y="2089715"/>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a:extLst>
                <a:ext uri="{FF2B5EF4-FFF2-40B4-BE49-F238E27FC236}">
                  <a16:creationId xmlns:a16="http://schemas.microsoft.com/office/drawing/2014/main" id="{3706D4F4-16DD-D042-AACB-8D4510011FCD}"/>
                </a:ext>
              </a:extLst>
            </p:cNvPr>
            <p:cNvSpPr/>
            <p:nvPr/>
          </p:nvSpPr>
          <p:spPr>
            <a:xfrm>
              <a:off x="5652552" y="2477641"/>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a:extLst>
                <a:ext uri="{FF2B5EF4-FFF2-40B4-BE49-F238E27FC236}">
                  <a16:creationId xmlns:a16="http://schemas.microsoft.com/office/drawing/2014/main" id="{9E941873-B883-BD4F-8778-93AA5EEC7D78}"/>
                </a:ext>
              </a:extLst>
            </p:cNvPr>
            <p:cNvSpPr/>
            <p:nvPr/>
          </p:nvSpPr>
          <p:spPr>
            <a:xfrm>
              <a:off x="5652552" y="2865567"/>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B3EEE436-B4E2-E343-8BE5-A06D1D253042}"/>
                </a:ext>
              </a:extLst>
            </p:cNvPr>
            <p:cNvSpPr/>
            <p:nvPr/>
          </p:nvSpPr>
          <p:spPr>
            <a:xfrm>
              <a:off x="5652552" y="3253493"/>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1AC92FF2-FE58-C445-AE18-BDCF13C02E63}"/>
                </a:ext>
              </a:extLst>
            </p:cNvPr>
            <p:cNvSpPr/>
            <p:nvPr/>
          </p:nvSpPr>
          <p:spPr>
            <a:xfrm>
              <a:off x="5652552" y="3641419"/>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a:extLst>
                <a:ext uri="{FF2B5EF4-FFF2-40B4-BE49-F238E27FC236}">
                  <a16:creationId xmlns:a16="http://schemas.microsoft.com/office/drawing/2014/main" id="{E91BD337-3031-EE44-B6DC-47835129AD11}"/>
                </a:ext>
              </a:extLst>
            </p:cNvPr>
            <p:cNvSpPr/>
            <p:nvPr/>
          </p:nvSpPr>
          <p:spPr>
            <a:xfrm>
              <a:off x="5652552" y="4029345"/>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a:extLst>
                <a:ext uri="{FF2B5EF4-FFF2-40B4-BE49-F238E27FC236}">
                  <a16:creationId xmlns:a16="http://schemas.microsoft.com/office/drawing/2014/main" id="{F146C1CC-104B-2F43-8CF4-68D2DDF4E36D}"/>
                </a:ext>
              </a:extLst>
            </p:cNvPr>
            <p:cNvSpPr/>
            <p:nvPr/>
          </p:nvSpPr>
          <p:spPr>
            <a:xfrm>
              <a:off x="5652552" y="4417271"/>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a:extLst>
                <a:ext uri="{FF2B5EF4-FFF2-40B4-BE49-F238E27FC236}">
                  <a16:creationId xmlns:a16="http://schemas.microsoft.com/office/drawing/2014/main" id="{3015F807-E8A8-2243-8043-D660979A8971}"/>
                </a:ext>
              </a:extLst>
            </p:cNvPr>
            <p:cNvSpPr/>
            <p:nvPr/>
          </p:nvSpPr>
          <p:spPr>
            <a:xfrm>
              <a:off x="5652552" y="4805197"/>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CED03D76-9575-D34C-A454-04E260A8685C}"/>
                </a:ext>
              </a:extLst>
            </p:cNvPr>
            <p:cNvSpPr/>
            <p:nvPr/>
          </p:nvSpPr>
          <p:spPr>
            <a:xfrm>
              <a:off x="5652552" y="5193123"/>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8CD6D70D-B666-CC47-B0FE-0D9199E4F7D0}"/>
                </a:ext>
              </a:extLst>
            </p:cNvPr>
            <p:cNvSpPr/>
            <p:nvPr/>
          </p:nvSpPr>
          <p:spPr>
            <a:xfrm>
              <a:off x="5652552" y="5581049"/>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a:extLst>
                <a:ext uri="{FF2B5EF4-FFF2-40B4-BE49-F238E27FC236}">
                  <a16:creationId xmlns:a16="http://schemas.microsoft.com/office/drawing/2014/main" id="{E726A1DE-366B-C34A-BB9C-341FA49EE7DF}"/>
                </a:ext>
              </a:extLst>
            </p:cNvPr>
            <p:cNvSpPr/>
            <p:nvPr/>
          </p:nvSpPr>
          <p:spPr>
            <a:xfrm>
              <a:off x="5652552" y="5968975"/>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a:extLst>
                <a:ext uri="{FF2B5EF4-FFF2-40B4-BE49-F238E27FC236}">
                  <a16:creationId xmlns:a16="http://schemas.microsoft.com/office/drawing/2014/main" id="{6F705382-EB1C-AD44-A42F-6DEFFE5B49F1}"/>
                </a:ext>
              </a:extLst>
            </p:cNvPr>
            <p:cNvSpPr/>
            <p:nvPr/>
          </p:nvSpPr>
          <p:spPr>
            <a:xfrm>
              <a:off x="5652552" y="6356901"/>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Arc 115">
              <a:extLst>
                <a:ext uri="{FF2B5EF4-FFF2-40B4-BE49-F238E27FC236}">
                  <a16:creationId xmlns:a16="http://schemas.microsoft.com/office/drawing/2014/main" id="{1AD7CCC8-8920-D449-9A29-FFC61852B1A0}"/>
                </a:ext>
              </a:extLst>
            </p:cNvPr>
            <p:cNvSpPr/>
            <p:nvPr/>
          </p:nvSpPr>
          <p:spPr>
            <a:xfrm>
              <a:off x="5919211" y="113479"/>
              <a:ext cx="457200" cy="442024"/>
            </a:xfrm>
            <a:prstGeom prst="arc">
              <a:avLst>
                <a:gd name="adj1" fmla="val 10773194"/>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7" name="Arc 116">
              <a:extLst>
                <a:ext uri="{FF2B5EF4-FFF2-40B4-BE49-F238E27FC236}">
                  <a16:creationId xmlns:a16="http://schemas.microsoft.com/office/drawing/2014/main" id="{F993B215-8E98-2E44-A2F7-29923065DFAD}"/>
                </a:ext>
              </a:extLst>
            </p:cNvPr>
            <p:cNvSpPr/>
            <p:nvPr/>
          </p:nvSpPr>
          <p:spPr>
            <a:xfrm>
              <a:off x="5919211" y="501405"/>
              <a:ext cx="457200" cy="442024"/>
            </a:xfrm>
            <a:prstGeom prst="arc">
              <a:avLst>
                <a:gd name="adj1" fmla="val 11183841"/>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8" name="Arc 117">
              <a:extLst>
                <a:ext uri="{FF2B5EF4-FFF2-40B4-BE49-F238E27FC236}">
                  <a16:creationId xmlns:a16="http://schemas.microsoft.com/office/drawing/2014/main" id="{36255245-F611-4C4B-8B55-191EDD08B3EA}"/>
                </a:ext>
              </a:extLst>
            </p:cNvPr>
            <p:cNvSpPr/>
            <p:nvPr/>
          </p:nvSpPr>
          <p:spPr>
            <a:xfrm>
              <a:off x="5919211" y="889331"/>
              <a:ext cx="457200" cy="442024"/>
            </a:xfrm>
            <a:prstGeom prst="arc">
              <a:avLst>
                <a:gd name="adj1" fmla="val 10927775"/>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9" name="Arc 118">
              <a:extLst>
                <a:ext uri="{FF2B5EF4-FFF2-40B4-BE49-F238E27FC236}">
                  <a16:creationId xmlns:a16="http://schemas.microsoft.com/office/drawing/2014/main" id="{AA68743E-36B3-F34D-8AEC-ED1CE378DD78}"/>
                </a:ext>
              </a:extLst>
            </p:cNvPr>
            <p:cNvSpPr/>
            <p:nvPr/>
          </p:nvSpPr>
          <p:spPr>
            <a:xfrm>
              <a:off x="5919211" y="1277257"/>
              <a:ext cx="457200" cy="442024"/>
            </a:xfrm>
            <a:prstGeom prst="arc">
              <a:avLst>
                <a:gd name="adj1" fmla="val 10776383"/>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0" name="Arc 119">
              <a:extLst>
                <a:ext uri="{FF2B5EF4-FFF2-40B4-BE49-F238E27FC236}">
                  <a16:creationId xmlns:a16="http://schemas.microsoft.com/office/drawing/2014/main" id="{725D6A0F-C6AD-F240-882C-07FCED657B73}"/>
                </a:ext>
              </a:extLst>
            </p:cNvPr>
            <p:cNvSpPr/>
            <p:nvPr/>
          </p:nvSpPr>
          <p:spPr>
            <a:xfrm>
              <a:off x="5919211" y="1665183"/>
              <a:ext cx="457200" cy="442024"/>
            </a:xfrm>
            <a:prstGeom prst="arc">
              <a:avLst>
                <a:gd name="adj1" fmla="val 10559944"/>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1" name="Arc 120">
              <a:extLst>
                <a:ext uri="{FF2B5EF4-FFF2-40B4-BE49-F238E27FC236}">
                  <a16:creationId xmlns:a16="http://schemas.microsoft.com/office/drawing/2014/main" id="{74C0E0E9-8894-054D-8793-2DBEAB46B601}"/>
                </a:ext>
              </a:extLst>
            </p:cNvPr>
            <p:cNvSpPr/>
            <p:nvPr/>
          </p:nvSpPr>
          <p:spPr>
            <a:xfrm>
              <a:off x="5919211" y="2053109"/>
              <a:ext cx="457200" cy="442024"/>
            </a:xfrm>
            <a:prstGeom prst="arc">
              <a:avLst>
                <a:gd name="adj1" fmla="val 10943332"/>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2" name="Arc 121">
              <a:extLst>
                <a:ext uri="{FF2B5EF4-FFF2-40B4-BE49-F238E27FC236}">
                  <a16:creationId xmlns:a16="http://schemas.microsoft.com/office/drawing/2014/main" id="{43603EAE-DE1F-0842-A08C-3534868AE4FE}"/>
                </a:ext>
              </a:extLst>
            </p:cNvPr>
            <p:cNvSpPr/>
            <p:nvPr/>
          </p:nvSpPr>
          <p:spPr>
            <a:xfrm>
              <a:off x="5919211" y="2441035"/>
              <a:ext cx="457200" cy="442024"/>
            </a:xfrm>
            <a:prstGeom prst="arc">
              <a:avLst>
                <a:gd name="adj1" fmla="val 10858187"/>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3" name="Arc 122">
              <a:extLst>
                <a:ext uri="{FF2B5EF4-FFF2-40B4-BE49-F238E27FC236}">
                  <a16:creationId xmlns:a16="http://schemas.microsoft.com/office/drawing/2014/main" id="{D22883F1-D75A-3047-B4AF-9DBAFBD20B8D}"/>
                </a:ext>
              </a:extLst>
            </p:cNvPr>
            <p:cNvSpPr/>
            <p:nvPr/>
          </p:nvSpPr>
          <p:spPr>
            <a:xfrm>
              <a:off x="5919211" y="2828961"/>
              <a:ext cx="457200" cy="442024"/>
            </a:xfrm>
            <a:prstGeom prst="arc">
              <a:avLst>
                <a:gd name="adj1" fmla="val 10901771"/>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4" name="Arc 123">
              <a:extLst>
                <a:ext uri="{FF2B5EF4-FFF2-40B4-BE49-F238E27FC236}">
                  <a16:creationId xmlns:a16="http://schemas.microsoft.com/office/drawing/2014/main" id="{525820F2-1DF6-8047-A33B-4E0D931A9F6F}"/>
                </a:ext>
              </a:extLst>
            </p:cNvPr>
            <p:cNvSpPr/>
            <p:nvPr/>
          </p:nvSpPr>
          <p:spPr>
            <a:xfrm>
              <a:off x="5919211" y="3216887"/>
              <a:ext cx="457200" cy="442024"/>
            </a:xfrm>
            <a:prstGeom prst="arc">
              <a:avLst>
                <a:gd name="adj1" fmla="val 10989945"/>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5" name="Arc 124">
              <a:extLst>
                <a:ext uri="{FF2B5EF4-FFF2-40B4-BE49-F238E27FC236}">
                  <a16:creationId xmlns:a16="http://schemas.microsoft.com/office/drawing/2014/main" id="{CEE629EB-236D-364E-81DE-42A95740CAC2}"/>
                </a:ext>
              </a:extLst>
            </p:cNvPr>
            <p:cNvSpPr/>
            <p:nvPr/>
          </p:nvSpPr>
          <p:spPr>
            <a:xfrm>
              <a:off x="5919211" y="3604813"/>
              <a:ext cx="457200" cy="442024"/>
            </a:xfrm>
            <a:prstGeom prst="arc">
              <a:avLst>
                <a:gd name="adj1" fmla="val 10775191"/>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6" name="Arc 125">
              <a:extLst>
                <a:ext uri="{FF2B5EF4-FFF2-40B4-BE49-F238E27FC236}">
                  <a16:creationId xmlns:a16="http://schemas.microsoft.com/office/drawing/2014/main" id="{2DCC2253-BE36-4443-9F9D-107DFA582DCB}"/>
                </a:ext>
              </a:extLst>
            </p:cNvPr>
            <p:cNvSpPr/>
            <p:nvPr/>
          </p:nvSpPr>
          <p:spPr>
            <a:xfrm>
              <a:off x="5919211" y="3992739"/>
              <a:ext cx="457200" cy="442024"/>
            </a:xfrm>
            <a:prstGeom prst="arc">
              <a:avLst>
                <a:gd name="adj1" fmla="val 11388784"/>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7" name="Arc 126">
              <a:extLst>
                <a:ext uri="{FF2B5EF4-FFF2-40B4-BE49-F238E27FC236}">
                  <a16:creationId xmlns:a16="http://schemas.microsoft.com/office/drawing/2014/main" id="{67DA3007-7D73-5047-A7FF-48555F06F5B4}"/>
                </a:ext>
              </a:extLst>
            </p:cNvPr>
            <p:cNvSpPr/>
            <p:nvPr/>
          </p:nvSpPr>
          <p:spPr>
            <a:xfrm>
              <a:off x="5919211" y="4380665"/>
              <a:ext cx="457200" cy="442024"/>
            </a:xfrm>
            <a:prstGeom prst="arc">
              <a:avLst>
                <a:gd name="adj1" fmla="val 11070786"/>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8" name="Arc 127">
              <a:extLst>
                <a:ext uri="{FF2B5EF4-FFF2-40B4-BE49-F238E27FC236}">
                  <a16:creationId xmlns:a16="http://schemas.microsoft.com/office/drawing/2014/main" id="{E3F83FC3-F9B7-F848-BCCF-1961DD60E015}"/>
                </a:ext>
              </a:extLst>
            </p:cNvPr>
            <p:cNvSpPr/>
            <p:nvPr/>
          </p:nvSpPr>
          <p:spPr>
            <a:xfrm>
              <a:off x="5919211" y="4768591"/>
              <a:ext cx="457200" cy="442024"/>
            </a:xfrm>
            <a:prstGeom prst="arc">
              <a:avLst>
                <a:gd name="adj1" fmla="val 10954628"/>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9" name="Arc 128">
              <a:extLst>
                <a:ext uri="{FF2B5EF4-FFF2-40B4-BE49-F238E27FC236}">
                  <a16:creationId xmlns:a16="http://schemas.microsoft.com/office/drawing/2014/main" id="{E5B00EB2-F465-574E-A737-69D4D1AEC7AF}"/>
                </a:ext>
              </a:extLst>
            </p:cNvPr>
            <p:cNvSpPr/>
            <p:nvPr/>
          </p:nvSpPr>
          <p:spPr>
            <a:xfrm>
              <a:off x="5919211" y="5156517"/>
              <a:ext cx="457200" cy="442024"/>
            </a:xfrm>
            <a:prstGeom prst="arc">
              <a:avLst>
                <a:gd name="adj1" fmla="val 10773194"/>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0" name="Arc 129">
              <a:extLst>
                <a:ext uri="{FF2B5EF4-FFF2-40B4-BE49-F238E27FC236}">
                  <a16:creationId xmlns:a16="http://schemas.microsoft.com/office/drawing/2014/main" id="{751BBEC4-0251-F54F-9A5C-165F715CC05E}"/>
                </a:ext>
              </a:extLst>
            </p:cNvPr>
            <p:cNvSpPr/>
            <p:nvPr/>
          </p:nvSpPr>
          <p:spPr>
            <a:xfrm>
              <a:off x="5919211" y="5544443"/>
              <a:ext cx="457200" cy="442024"/>
            </a:xfrm>
            <a:prstGeom prst="arc">
              <a:avLst>
                <a:gd name="adj1" fmla="val 11615734"/>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1" name="Arc 130">
              <a:extLst>
                <a:ext uri="{FF2B5EF4-FFF2-40B4-BE49-F238E27FC236}">
                  <a16:creationId xmlns:a16="http://schemas.microsoft.com/office/drawing/2014/main" id="{1438F6E4-6A60-9B4D-AE42-19AA17D61E0E}"/>
                </a:ext>
              </a:extLst>
            </p:cNvPr>
            <p:cNvSpPr/>
            <p:nvPr/>
          </p:nvSpPr>
          <p:spPr>
            <a:xfrm>
              <a:off x="5919211" y="5932369"/>
              <a:ext cx="457200" cy="442024"/>
            </a:xfrm>
            <a:prstGeom prst="arc">
              <a:avLst>
                <a:gd name="adj1" fmla="val 11219726"/>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2" name="Arc 131">
              <a:extLst>
                <a:ext uri="{FF2B5EF4-FFF2-40B4-BE49-F238E27FC236}">
                  <a16:creationId xmlns:a16="http://schemas.microsoft.com/office/drawing/2014/main" id="{E8BC69F8-C26F-4B40-8000-666C5413F5EE}"/>
                </a:ext>
              </a:extLst>
            </p:cNvPr>
            <p:cNvSpPr/>
            <p:nvPr/>
          </p:nvSpPr>
          <p:spPr>
            <a:xfrm>
              <a:off x="5919211" y="6320295"/>
              <a:ext cx="457200" cy="442024"/>
            </a:xfrm>
            <a:prstGeom prst="arc">
              <a:avLst>
                <a:gd name="adj1" fmla="val 10683526"/>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2385032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20DA7C-1ECD-3040-AB96-A9D366DE2869}"/>
              </a:ext>
            </a:extLst>
          </p:cNvPr>
          <p:cNvSpPr/>
          <p:nvPr/>
        </p:nvSpPr>
        <p:spPr>
          <a:xfrm>
            <a:off x="6064931" y="9589"/>
            <a:ext cx="5832000" cy="6858000"/>
          </a:xfrm>
          <a:prstGeom prst="rect">
            <a:avLst/>
          </a:prstGeom>
          <a:blipFill>
            <a:blip r:embed="rId2"/>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effectLst>
                <a:innerShdw blurRad="63500" dist="50800" dir="16200000">
                  <a:prstClr val="black">
                    <a:alpha val="50000"/>
                  </a:prstClr>
                </a:innerShdw>
              </a:effectLst>
            </a:endParaRPr>
          </a:p>
        </p:txBody>
      </p:sp>
      <p:sp>
        <p:nvSpPr>
          <p:cNvPr id="77" name="Rectangle 76">
            <a:extLst>
              <a:ext uri="{FF2B5EF4-FFF2-40B4-BE49-F238E27FC236}">
                <a16:creationId xmlns:a16="http://schemas.microsoft.com/office/drawing/2014/main" id="{29605312-2AE4-8441-8FB8-1AF23DC3C856}"/>
              </a:ext>
            </a:extLst>
          </p:cNvPr>
          <p:cNvSpPr/>
          <p:nvPr/>
        </p:nvSpPr>
        <p:spPr>
          <a:xfrm>
            <a:off x="11236491" y="4244747"/>
            <a:ext cx="372725" cy="2431895"/>
          </a:xfrm>
          <a:prstGeom prst="rect">
            <a:avLst/>
          </a:prstGeom>
          <a:solidFill>
            <a:srgbClr val="FF7D00"/>
          </a:solidFill>
          <a:ln>
            <a:noFill/>
          </a:ln>
          <a:effectLst>
            <a:innerShdw blurRad="195242"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Box 77">
            <a:extLst>
              <a:ext uri="{FF2B5EF4-FFF2-40B4-BE49-F238E27FC236}">
                <a16:creationId xmlns:a16="http://schemas.microsoft.com/office/drawing/2014/main" id="{0EA6A28C-75DC-4A43-A85A-93E30D004E4C}"/>
              </a:ext>
            </a:extLst>
          </p:cNvPr>
          <p:cNvSpPr txBox="1"/>
          <p:nvPr/>
        </p:nvSpPr>
        <p:spPr>
          <a:xfrm rot="16200000">
            <a:off x="10465255" y="5299305"/>
            <a:ext cx="1989964" cy="369332"/>
          </a:xfrm>
          <a:prstGeom prst="rect">
            <a:avLst/>
          </a:prstGeom>
          <a:noFill/>
        </p:spPr>
        <p:txBody>
          <a:bodyPr wrap="square" rtlCol="0">
            <a:spAutoFit/>
          </a:bodyPr>
          <a:lstStyle/>
          <a:p>
            <a:pPr algn="l"/>
            <a:r>
              <a:rPr lang="en-GB" dirty="0">
                <a:solidFill>
                  <a:schemeClr val="bg1"/>
                </a:solidFill>
              </a:rPr>
              <a:t>Publications</a:t>
            </a:r>
          </a:p>
        </p:txBody>
      </p:sp>
      <p:sp>
        <p:nvSpPr>
          <p:cNvPr id="40" name="Rectangle 39">
            <a:extLst>
              <a:ext uri="{FF2B5EF4-FFF2-40B4-BE49-F238E27FC236}">
                <a16:creationId xmlns:a16="http://schemas.microsoft.com/office/drawing/2014/main" id="{CD48C02E-9A47-7B40-B7DB-C58DE5592824}"/>
              </a:ext>
            </a:extLst>
          </p:cNvPr>
          <p:cNvSpPr/>
          <p:nvPr/>
        </p:nvSpPr>
        <p:spPr>
          <a:xfrm>
            <a:off x="218136" y="16874"/>
            <a:ext cx="5832000" cy="6858000"/>
          </a:xfrm>
          <a:prstGeom prst="rect">
            <a:avLst/>
          </a:prstGeom>
          <a:blipFill>
            <a:blip r:embed="rId2"/>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effectLst>
                <a:innerShdw blurRad="63500" dist="50800" dir="16200000">
                  <a:prstClr val="black">
                    <a:alpha val="50000"/>
                  </a:prstClr>
                </a:innerShdw>
              </a:effectLst>
            </a:endParaRPr>
          </a:p>
        </p:txBody>
      </p:sp>
      <p:sp>
        <p:nvSpPr>
          <p:cNvPr id="71" name="Rectangle 70">
            <a:extLst>
              <a:ext uri="{FF2B5EF4-FFF2-40B4-BE49-F238E27FC236}">
                <a16:creationId xmlns:a16="http://schemas.microsoft.com/office/drawing/2014/main" id="{6C8D70CA-442B-164E-8A35-A44A9E6E15D2}"/>
              </a:ext>
            </a:extLst>
          </p:cNvPr>
          <p:cNvSpPr/>
          <p:nvPr/>
        </p:nvSpPr>
        <p:spPr>
          <a:xfrm flipH="1">
            <a:off x="777611" y="4197526"/>
            <a:ext cx="372725" cy="2431895"/>
          </a:xfrm>
          <a:prstGeom prst="rect">
            <a:avLst/>
          </a:prstGeom>
          <a:solidFill>
            <a:srgbClr val="FF7D00"/>
          </a:solidFill>
          <a:ln>
            <a:noFill/>
          </a:ln>
          <a:effectLst>
            <a:innerShdw blurRad="195242"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TextBox 75">
            <a:extLst>
              <a:ext uri="{FF2B5EF4-FFF2-40B4-BE49-F238E27FC236}">
                <a16:creationId xmlns:a16="http://schemas.microsoft.com/office/drawing/2014/main" id="{CE5642EB-C818-7C45-8688-66C00C8E3BB0}"/>
              </a:ext>
            </a:extLst>
          </p:cNvPr>
          <p:cNvSpPr txBox="1"/>
          <p:nvPr/>
        </p:nvSpPr>
        <p:spPr>
          <a:xfrm rot="16200000" flipH="1">
            <a:off x="-68392" y="5252084"/>
            <a:ext cx="1989964" cy="369332"/>
          </a:xfrm>
          <a:prstGeom prst="rect">
            <a:avLst/>
          </a:prstGeom>
          <a:noFill/>
        </p:spPr>
        <p:txBody>
          <a:bodyPr wrap="square" rtlCol="0">
            <a:spAutoFit/>
          </a:bodyPr>
          <a:lstStyle/>
          <a:p>
            <a:pPr algn="l"/>
            <a:r>
              <a:rPr lang="en-GB" dirty="0">
                <a:solidFill>
                  <a:schemeClr val="bg1"/>
                </a:solidFill>
              </a:rPr>
              <a:t>Publications</a:t>
            </a:r>
          </a:p>
        </p:txBody>
      </p:sp>
      <p:sp>
        <p:nvSpPr>
          <p:cNvPr id="59" name="Freeform 58">
            <a:extLst>
              <a:ext uri="{FF2B5EF4-FFF2-40B4-BE49-F238E27FC236}">
                <a16:creationId xmlns:a16="http://schemas.microsoft.com/office/drawing/2014/main" id="{6ABEDBED-C2D6-C140-B50C-C6449E9DC9C0}"/>
              </a:ext>
            </a:extLst>
          </p:cNvPr>
          <p:cNvSpPr/>
          <p:nvPr/>
        </p:nvSpPr>
        <p:spPr>
          <a:xfrm>
            <a:off x="6126684" y="108289"/>
            <a:ext cx="5467737" cy="6568353"/>
          </a:xfrm>
          <a:custGeom>
            <a:avLst/>
            <a:gdLst>
              <a:gd name="connsiteX0" fmla="*/ 0 w 4743575"/>
              <a:gd name="connsiteY0" fmla="*/ 0 h 6568353"/>
              <a:gd name="connsiteX1" fmla="*/ 4743575 w 4743575"/>
              <a:gd name="connsiteY1" fmla="*/ 0 h 6568353"/>
              <a:gd name="connsiteX2" fmla="*/ 4743575 w 4743575"/>
              <a:gd name="connsiteY2" fmla="*/ 4142013 h 6568353"/>
              <a:gd name="connsiteX3" fmla="*/ 4740576 w 4743575"/>
              <a:gd name="connsiteY3" fmla="*/ 4141407 h 6568353"/>
              <a:gd name="connsiteX4" fmla="*/ 4502037 w 4743575"/>
              <a:gd name="connsiteY4" fmla="*/ 4379946 h 6568353"/>
              <a:gd name="connsiteX5" fmla="*/ 4502037 w 4743575"/>
              <a:gd name="connsiteY5" fmla="*/ 6568353 h 6568353"/>
              <a:gd name="connsiteX6" fmla="*/ 0 w 4743575"/>
              <a:gd name="connsiteY6" fmla="*/ 6568353 h 656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3575" h="6568353">
                <a:moveTo>
                  <a:pt x="0" y="0"/>
                </a:moveTo>
                <a:lnTo>
                  <a:pt x="4743575" y="0"/>
                </a:lnTo>
                <a:lnTo>
                  <a:pt x="4743575" y="4142013"/>
                </a:lnTo>
                <a:lnTo>
                  <a:pt x="4740576" y="4141407"/>
                </a:lnTo>
                <a:cubicBezTo>
                  <a:pt x="4608835" y="4141407"/>
                  <a:pt x="4502037" y="4248205"/>
                  <a:pt x="4502037" y="4379946"/>
                </a:cubicBezTo>
                <a:lnTo>
                  <a:pt x="4502037" y="6568353"/>
                </a:lnTo>
                <a:lnTo>
                  <a:pt x="0" y="6568353"/>
                </a:lnTo>
                <a:close/>
              </a:path>
            </a:pathLst>
          </a:custGeom>
          <a:solidFill>
            <a:schemeClr val="bg1"/>
          </a:solidFill>
          <a:ln>
            <a:noFill/>
          </a:ln>
          <a:effectLst>
            <a:outerShdw blurRad="50800" dist="63500" dir="1998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68" name="Freeform 67">
            <a:extLst>
              <a:ext uri="{FF2B5EF4-FFF2-40B4-BE49-F238E27FC236}">
                <a16:creationId xmlns:a16="http://schemas.microsoft.com/office/drawing/2014/main" id="{304E9F17-5B69-CC4C-98BE-2C40C0F78B62}"/>
              </a:ext>
            </a:extLst>
          </p:cNvPr>
          <p:cNvSpPr/>
          <p:nvPr/>
        </p:nvSpPr>
        <p:spPr>
          <a:xfrm flipH="1">
            <a:off x="798505" y="73686"/>
            <a:ext cx="5194252" cy="6568353"/>
          </a:xfrm>
          <a:custGeom>
            <a:avLst/>
            <a:gdLst>
              <a:gd name="connsiteX0" fmla="*/ 0 w 4743575"/>
              <a:gd name="connsiteY0" fmla="*/ 0 h 6568353"/>
              <a:gd name="connsiteX1" fmla="*/ 4743575 w 4743575"/>
              <a:gd name="connsiteY1" fmla="*/ 0 h 6568353"/>
              <a:gd name="connsiteX2" fmla="*/ 4743575 w 4743575"/>
              <a:gd name="connsiteY2" fmla="*/ 4142013 h 6568353"/>
              <a:gd name="connsiteX3" fmla="*/ 4740576 w 4743575"/>
              <a:gd name="connsiteY3" fmla="*/ 4141407 h 6568353"/>
              <a:gd name="connsiteX4" fmla="*/ 4502037 w 4743575"/>
              <a:gd name="connsiteY4" fmla="*/ 4379946 h 6568353"/>
              <a:gd name="connsiteX5" fmla="*/ 4502037 w 4743575"/>
              <a:gd name="connsiteY5" fmla="*/ 6568353 h 6568353"/>
              <a:gd name="connsiteX6" fmla="*/ 0 w 4743575"/>
              <a:gd name="connsiteY6" fmla="*/ 6568353 h 656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3575" h="6568353">
                <a:moveTo>
                  <a:pt x="0" y="0"/>
                </a:moveTo>
                <a:lnTo>
                  <a:pt x="4743575" y="0"/>
                </a:lnTo>
                <a:lnTo>
                  <a:pt x="4743575" y="4142013"/>
                </a:lnTo>
                <a:lnTo>
                  <a:pt x="4740576" y="4141407"/>
                </a:lnTo>
                <a:cubicBezTo>
                  <a:pt x="4608835" y="4141407"/>
                  <a:pt x="4502037" y="4248205"/>
                  <a:pt x="4502037" y="4379946"/>
                </a:cubicBezTo>
                <a:lnTo>
                  <a:pt x="4502037" y="6568353"/>
                </a:lnTo>
                <a:lnTo>
                  <a:pt x="0" y="6568353"/>
                </a:lnTo>
                <a:close/>
              </a:path>
            </a:pathLst>
          </a:cu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65" name="TextBox 64">
            <a:extLst>
              <a:ext uri="{FF2B5EF4-FFF2-40B4-BE49-F238E27FC236}">
                <a16:creationId xmlns:a16="http://schemas.microsoft.com/office/drawing/2014/main" id="{F7EAAFC6-5D2F-CE4D-BB23-6FA2E0454EA7}"/>
              </a:ext>
            </a:extLst>
          </p:cNvPr>
          <p:cNvSpPr txBox="1"/>
          <p:nvPr/>
        </p:nvSpPr>
        <p:spPr>
          <a:xfrm>
            <a:off x="6625251" y="758362"/>
            <a:ext cx="4689262" cy="1477328"/>
          </a:xfrm>
          <a:prstGeom prst="rect">
            <a:avLst/>
          </a:prstGeom>
          <a:noFill/>
        </p:spPr>
        <p:txBody>
          <a:bodyPr wrap="square" rtlCol="0">
            <a:spAutoFit/>
          </a:bodyPr>
          <a:lstStyle/>
          <a:p>
            <a:r>
              <a:rPr lang="en-GB" dirty="0">
                <a:solidFill>
                  <a:srgbClr val="666666"/>
                </a:solidFill>
              </a:rPr>
              <a:t>Drilling in to the proportion of publications for ESS Member States, nearly 50% is assigned to Sweden.</a:t>
            </a:r>
          </a:p>
          <a:p>
            <a:endParaRPr lang="en-GB" dirty="0">
              <a:solidFill>
                <a:srgbClr val="666666"/>
              </a:solidFill>
            </a:endParaRPr>
          </a:p>
          <a:p>
            <a:pPr algn="l"/>
            <a:endParaRPr lang="en-GB" dirty="0">
              <a:solidFill>
                <a:srgbClr val="666666"/>
              </a:solidFill>
            </a:endParaRPr>
          </a:p>
        </p:txBody>
      </p:sp>
      <p:sp>
        <p:nvSpPr>
          <p:cNvPr id="70" name="TextBox 69">
            <a:extLst>
              <a:ext uri="{FF2B5EF4-FFF2-40B4-BE49-F238E27FC236}">
                <a16:creationId xmlns:a16="http://schemas.microsoft.com/office/drawing/2014/main" id="{0F3B8DEA-FFC2-434D-A437-CA43B93FE4BF}"/>
              </a:ext>
            </a:extLst>
          </p:cNvPr>
          <p:cNvSpPr txBox="1"/>
          <p:nvPr/>
        </p:nvSpPr>
        <p:spPr>
          <a:xfrm>
            <a:off x="1205361" y="698884"/>
            <a:ext cx="4282793" cy="2031325"/>
          </a:xfrm>
          <a:prstGeom prst="rect">
            <a:avLst/>
          </a:prstGeom>
          <a:noFill/>
        </p:spPr>
        <p:txBody>
          <a:bodyPr wrap="square" rtlCol="0">
            <a:spAutoFit/>
          </a:bodyPr>
          <a:lstStyle/>
          <a:p>
            <a:r>
              <a:rPr lang="en-GB" dirty="0">
                <a:solidFill>
                  <a:srgbClr val="666666"/>
                </a:solidFill>
              </a:rPr>
              <a:t>ESS publications are highly collaborative, reflected in the large number of countries represented by authors.</a:t>
            </a:r>
          </a:p>
          <a:p>
            <a:endParaRPr lang="en-GB" dirty="0">
              <a:solidFill>
                <a:srgbClr val="666666"/>
              </a:solidFill>
            </a:endParaRPr>
          </a:p>
          <a:p>
            <a:r>
              <a:rPr lang="en-GB" dirty="0">
                <a:solidFill>
                  <a:srgbClr val="666666"/>
                </a:solidFill>
              </a:rPr>
              <a:t>Dominated by Europe, the list encompasses much of the world.</a:t>
            </a:r>
          </a:p>
          <a:p>
            <a:pPr algn="l"/>
            <a:endParaRPr lang="en-GB" dirty="0">
              <a:solidFill>
                <a:srgbClr val="666666"/>
              </a:solidFill>
            </a:endParaRPr>
          </a:p>
        </p:txBody>
      </p:sp>
      <p:grpSp>
        <p:nvGrpSpPr>
          <p:cNvPr id="69" name="Group 68">
            <a:extLst>
              <a:ext uri="{FF2B5EF4-FFF2-40B4-BE49-F238E27FC236}">
                <a16:creationId xmlns:a16="http://schemas.microsoft.com/office/drawing/2014/main" id="{BEFA9757-891A-7D4C-863C-8452AA15EE1D}"/>
              </a:ext>
            </a:extLst>
          </p:cNvPr>
          <p:cNvGrpSpPr/>
          <p:nvPr/>
        </p:nvGrpSpPr>
        <p:grpSpPr>
          <a:xfrm>
            <a:off x="5618944" y="126502"/>
            <a:ext cx="886794" cy="6648840"/>
            <a:chOff x="5652552" y="113479"/>
            <a:chExt cx="886794" cy="6648840"/>
          </a:xfrm>
        </p:grpSpPr>
        <p:sp>
          <p:nvSpPr>
            <p:cNvPr id="72" name="Rectangle 71">
              <a:extLst>
                <a:ext uri="{FF2B5EF4-FFF2-40B4-BE49-F238E27FC236}">
                  <a16:creationId xmlns:a16="http://schemas.microsoft.com/office/drawing/2014/main" id="{1DD567D6-050A-7246-BF95-E3096F378910}"/>
                </a:ext>
              </a:extLst>
            </p:cNvPr>
            <p:cNvSpPr/>
            <p:nvPr/>
          </p:nvSpPr>
          <p:spPr>
            <a:xfrm>
              <a:off x="6213476" y="167577"/>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B8B8635B-F12E-6F41-BE5E-0CE69C9C34BF}"/>
                </a:ext>
              </a:extLst>
            </p:cNvPr>
            <p:cNvSpPr/>
            <p:nvPr/>
          </p:nvSpPr>
          <p:spPr>
            <a:xfrm>
              <a:off x="6213476" y="555503"/>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08E5C2D1-E20C-3B4B-A344-D540BB0E94B7}"/>
                </a:ext>
              </a:extLst>
            </p:cNvPr>
            <p:cNvSpPr/>
            <p:nvPr/>
          </p:nvSpPr>
          <p:spPr>
            <a:xfrm>
              <a:off x="6213476" y="943429"/>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54AB95E8-8203-054E-91BE-6AAC805E40FC}"/>
                </a:ext>
              </a:extLst>
            </p:cNvPr>
            <p:cNvSpPr/>
            <p:nvPr/>
          </p:nvSpPr>
          <p:spPr>
            <a:xfrm>
              <a:off x="6213476" y="1331355"/>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138474F1-70AF-9D4B-9FC9-6D407365EFB1}"/>
                </a:ext>
              </a:extLst>
            </p:cNvPr>
            <p:cNvSpPr/>
            <p:nvPr/>
          </p:nvSpPr>
          <p:spPr>
            <a:xfrm>
              <a:off x="6213476" y="1719281"/>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215BBA6B-B1CC-7A49-A747-8A4B8BC3D7CB}"/>
                </a:ext>
              </a:extLst>
            </p:cNvPr>
            <p:cNvSpPr/>
            <p:nvPr/>
          </p:nvSpPr>
          <p:spPr>
            <a:xfrm>
              <a:off x="6213476" y="2107207"/>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319A603C-C50B-2540-BE8E-0D55B10199DC}"/>
                </a:ext>
              </a:extLst>
            </p:cNvPr>
            <p:cNvSpPr/>
            <p:nvPr/>
          </p:nvSpPr>
          <p:spPr>
            <a:xfrm>
              <a:off x="6213476" y="2495133"/>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D81F7314-8CCF-F549-9590-3FDE6A1B62F2}"/>
                </a:ext>
              </a:extLst>
            </p:cNvPr>
            <p:cNvSpPr/>
            <p:nvPr/>
          </p:nvSpPr>
          <p:spPr>
            <a:xfrm>
              <a:off x="6213476" y="2883059"/>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202DB92A-563E-384D-8BF8-726F285A9BED}"/>
                </a:ext>
              </a:extLst>
            </p:cNvPr>
            <p:cNvSpPr/>
            <p:nvPr/>
          </p:nvSpPr>
          <p:spPr>
            <a:xfrm>
              <a:off x="6213476" y="3270985"/>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52D8564D-3D56-A64A-8F4F-D28EC91771E0}"/>
                </a:ext>
              </a:extLst>
            </p:cNvPr>
            <p:cNvSpPr/>
            <p:nvPr/>
          </p:nvSpPr>
          <p:spPr>
            <a:xfrm>
              <a:off x="6213476" y="3658911"/>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E81ED5B1-8E1F-FC4F-802D-E44792988E90}"/>
                </a:ext>
              </a:extLst>
            </p:cNvPr>
            <p:cNvSpPr/>
            <p:nvPr/>
          </p:nvSpPr>
          <p:spPr>
            <a:xfrm>
              <a:off x="6213476" y="4046837"/>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60F314BB-410F-414B-B37D-327A84E1BEC6}"/>
                </a:ext>
              </a:extLst>
            </p:cNvPr>
            <p:cNvSpPr/>
            <p:nvPr/>
          </p:nvSpPr>
          <p:spPr>
            <a:xfrm>
              <a:off x="6213476" y="4434763"/>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C62B389D-3027-934C-B453-D9CF27AE6E4F}"/>
                </a:ext>
              </a:extLst>
            </p:cNvPr>
            <p:cNvSpPr/>
            <p:nvPr/>
          </p:nvSpPr>
          <p:spPr>
            <a:xfrm>
              <a:off x="6213476" y="4822689"/>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573EDFFE-873C-B14A-9509-193EA4A1AC67}"/>
                </a:ext>
              </a:extLst>
            </p:cNvPr>
            <p:cNvSpPr/>
            <p:nvPr/>
          </p:nvSpPr>
          <p:spPr>
            <a:xfrm>
              <a:off x="6213476" y="5210615"/>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BDB7303B-8918-ED48-9189-B33E85E0836D}"/>
                </a:ext>
              </a:extLst>
            </p:cNvPr>
            <p:cNvSpPr/>
            <p:nvPr/>
          </p:nvSpPr>
          <p:spPr>
            <a:xfrm>
              <a:off x="6213476" y="5598541"/>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3B78A1A7-79AA-D845-AADA-74509C4786CA}"/>
                </a:ext>
              </a:extLst>
            </p:cNvPr>
            <p:cNvSpPr/>
            <p:nvPr/>
          </p:nvSpPr>
          <p:spPr>
            <a:xfrm>
              <a:off x="6213476" y="5986467"/>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F205FFF3-484A-4647-9F07-1CBF3BEB27C4}"/>
                </a:ext>
              </a:extLst>
            </p:cNvPr>
            <p:cNvSpPr/>
            <p:nvPr/>
          </p:nvSpPr>
          <p:spPr>
            <a:xfrm>
              <a:off x="6213476" y="6374393"/>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a16="http://schemas.microsoft.com/office/drawing/2014/main" id="{4A61FB8E-A020-0E41-85F6-A1366F11BE17}"/>
                </a:ext>
              </a:extLst>
            </p:cNvPr>
            <p:cNvSpPr/>
            <p:nvPr/>
          </p:nvSpPr>
          <p:spPr>
            <a:xfrm>
              <a:off x="5652552" y="150085"/>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a16="http://schemas.microsoft.com/office/drawing/2014/main" id="{EFCAFA75-D7EE-2E4C-B3ED-AF694A265024}"/>
                </a:ext>
              </a:extLst>
            </p:cNvPr>
            <p:cNvSpPr/>
            <p:nvPr/>
          </p:nvSpPr>
          <p:spPr>
            <a:xfrm>
              <a:off x="5652552" y="538011"/>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5C38E443-06D8-0C47-BF1D-DC124B4F5053}"/>
                </a:ext>
              </a:extLst>
            </p:cNvPr>
            <p:cNvSpPr/>
            <p:nvPr/>
          </p:nvSpPr>
          <p:spPr>
            <a:xfrm>
              <a:off x="5652552" y="925937"/>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5F53FAD5-FCE1-844A-ADE1-62911D5F56C9}"/>
                </a:ext>
              </a:extLst>
            </p:cNvPr>
            <p:cNvSpPr/>
            <p:nvPr/>
          </p:nvSpPr>
          <p:spPr>
            <a:xfrm>
              <a:off x="5652552" y="1313863"/>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id="{528959D7-2B9B-2142-91E5-1EA6F5871C70}"/>
                </a:ext>
              </a:extLst>
            </p:cNvPr>
            <p:cNvSpPr/>
            <p:nvPr/>
          </p:nvSpPr>
          <p:spPr>
            <a:xfrm>
              <a:off x="5652552" y="1701789"/>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799A0484-AAB7-074B-9F19-AE8468FC8296}"/>
                </a:ext>
              </a:extLst>
            </p:cNvPr>
            <p:cNvSpPr/>
            <p:nvPr/>
          </p:nvSpPr>
          <p:spPr>
            <a:xfrm>
              <a:off x="5652552" y="2089715"/>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6B299EFF-241E-7548-AD22-FD02D538B25F}"/>
                </a:ext>
              </a:extLst>
            </p:cNvPr>
            <p:cNvSpPr/>
            <p:nvPr/>
          </p:nvSpPr>
          <p:spPr>
            <a:xfrm>
              <a:off x="5652552" y="2477641"/>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a:extLst>
                <a:ext uri="{FF2B5EF4-FFF2-40B4-BE49-F238E27FC236}">
                  <a16:creationId xmlns:a16="http://schemas.microsoft.com/office/drawing/2014/main" id="{4C9CCDDF-D059-7B43-B73A-100A92CEC624}"/>
                </a:ext>
              </a:extLst>
            </p:cNvPr>
            <p:cNvSpPr/>
            <p:nvPr/>
          </p:nvSpPr>
          <p:spPr>
            <a:xfrm>
              <a:off x="5652552" y="2865567"/>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155C57BF-24E9-6D43-AD7C-A726AF467070}"/>
                </a:ext>
              </a:extLst>
            </p:cNvPr>
            <p:cNvSpPr/>
            <p:nvPr/>
          </p:nvSpPr>
          <p:spPr>
            <a:xfrm>
              <a:off x="5652552" y="3253493"/>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1BF15AB1-B902-9F4F-969B-039F6E9902E5}"/>
                </a:ext>
              </a:extLst>
            </p:cNvPr>
            <p:cNvSpPr/>
            <p:nvPr/>
          </p:nvSpPr>
          <p:spPr>
            <a:xfrm>
              <a:off x="5652552" y="3641419"/>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a:extLst>
                <a:ext uri="{FF2B5EF4-FFF2-40B4-BE49-F238E27FC236}">
                  <a16:creationId xmlns:a16="http://schemas.microsoft.com/office/drawing/2014/main" id="{A528A645-337E-4146-816A-AEEF1927FBD6}"/>
                </a:ext>
              </a:extLst>
            </p:cNvPr>
            <p:cNvSpPr/>
            <p:nvPr/>
          </p:nvSpPr>
          <p:spPr>
            <a:xfrm>
              <a:off x="5652552" y="4029345"/>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a:extLst>
                <a:ext uri="{FF2B5EF4-FFF2-40B4-BE49-F238E27FC236}">
                  <a16:creationId xmlns:a16="http://schemas.microsoft.com/office/drawing/2014/main" id="{C3B6A280-0B47-824D-8678-DD803C141295}"/>
                </a:ext>
              </a:extLst>
            </p:cNvPr>
            <p:cNvSpPr/>
            <p:nvPr/>
          </p:nvSpPr>
          <p:spPr>
            <a:xfrm>
              <a:off x="5652552" y="4417271"/>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a:extLst>
                <a:ext uri="{FF2B5EF4-FFF2-40B4-BE49-F238E27FC236}">
                  <a16:creationId xmlns:a16="http://schemas.microsoft.com/office/drawing/2014/main" id="{B327303A-AC5E-FB48-8C09-FE707C48CC51}"/>
                </a:ext>
              </a:extLst>
            </p:cNvPr>
            <p:cNvSpPr/>
            <p:nvPr/>
          </p:nvSpPr>
          <p:spPr>
            <a:xfrm>
              <a:off x="5652552" y="4805197"/>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6C44EF11-7FCD-6541-84EC-4A37923FF14C}"/>
                </a:ext>
              </a:extLst>
            </p:cNvPr>
            <p:cNvSpPr/>
            <p:nvPr/>
          </p:nvSpPr>
          <p:spPr>
            <a:xfrm>
              <a:off x="5652552" y="5193123"/>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D8DC6EBB-23DA-7942-92EE-4ADAA709035E}"/>
                </a:ext>
              </a:extLst>
            </p:cNvPr>
            <p:cNvSpPr/>
            <p:nvPr/>
          </p:nvSpPr>
          <p:spPr>
            <a:xfrm>
              <a:off x="5652552" y="5581049"/>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a:extLst>
                <a:ext uri="{FF2B5EF4-FFF2-40B4-BE49-F238E27FC236}">
                  <a16:creationId xmlns:a16="http://schemas.microsoft.com/office/drawing/2014/main" id="{40027C0C-D296-8C45-80A0-88E9DAB94020}"/>
                </a:ext>
              </a:extLst>
            </p:cNvPr>
            <p:cNvSpPr/>
            <p:nvPr/>
          </p:nvSpPr>
          <p:spPr>
            <a:xfrm>
              <a:off x="5652552" y="5968975"/>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a:extLst>
                <a:ext uri="{FF2B5EF4-FFF2-40B4-BE49-F238E27FC236}">
                  <a16:creationId xmlns:a16="http://schemas.microsoft.com/office/drawing/2014/main" id="{F7C0F16A-C23F-4E4C-A6C8-93BCA2D5BA6A}"/>
                </a:ext>
              </a:extLst>
            </p:cNvPr>
            <p:cNvSpPr/>
            <p:nvPr/>
          </p:nvSpPr>
          <p:spPr>
            <a:xfrm>
              <a:off x="5652552" y="6356901"/>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Arc 110">
              <a:extLst>
                <a:ext uri="{FF2B5EF4-FFF2-40B4-BE49-F238E27FC236}">
                  <a16:creationId xmlns:a16="http://schemas.microsoft.com/office/drawing/2014/main" id="{9B190E1D-A718-8C4E-9A27-12BBD3937971}"/>
                </a:ext>
              </a:extLst>
            </p:cNvPr>
            <p:cNvSpPr/>
            <p:nvPr/>
          </p:nvSpPr>
          <p:spPr>
            <a:xfrm>
              <a:off x="5919211" y="113479"/>
              <a:ext cx="457200" cy="442024"/>
            </a:xfrm>
            <a:prstGeom prst="arc">
              <a:avLst>
                <a:gd name="adj1" fmla="val 10773194"/>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2" name="Arc 111">
              <a:extLst>
                <a:ext uri="{FF2B5EF4-FFF2-40B4-BE49-F238E27FC236}">
                  <a16:creationId xmlns:a16="http://schemas.microsoft.com/office/drawing/2014/main" id="{57A4DA2E-AB57-E34D-AB97-858BE1FDFBD2}"/>
                </a:ext>
              </a:extLst>
            </p:cNvPr>
            <p:cNvSpPr/>
            <p:nvPr/>
          </p:nvSpPr>
          <p:spPr>
            <a:xfrm>
              <a:off x="5919211" y="501405"/>
              <a:ext cx="457200" cy="442024"/>
            </a:xfrm>
            <a:prstGeom prst="arc">
              <a:avLst>
                <a:gd name="adj1" fmla="val 11183841"/>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3" name="Arc 112">
              <a:extLst>
                <a:ext uri="{FF2B5EF4-FFF2-40B4-BE49-F238E27FC236}">
                  <a16:creationId xmlns:a16="http://schemas.microsoft.com/office/drawing/2014/main" id="{F047B3E8-2DC0-FC4E-AB4F-C949157E3FED}"/>
                </a:ext>
              </a:extLst>
            </p:cNvPr>
            <p:cNvSpPr/>
            <p:nvPr/>
          </p:nvSpPr>
          <p:spPr>
            <a:xfrm>
              <a:off x="5919211" y="889331"/>
              <a:ext cx="457200" cy="442024"/>
            </a:xfrm>
            <a:prstGeom prst="arc">
              <a:avLst>
                <a:gd name="adj1" fmla="val 10927775"/>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4" name="Arc 113">
              <a:extLst>
                <a:ext uri="{FF2B5EF4-FFF2-40B4-BE49-F238E27FC236}">
                  <a16:creationId xmlns:a16="http://schemas.microsoft.com/office/drawing/2014/main" id="{D0E53C4B-6728-E143-A595-3FF1E060760D}"/>
                </a:ext>
              </a:extLst>
            </p:cNvPr>
            <p:cNvSpPr/>
            <p:nvPr/>
          </p:nvSpPr>
          <p:spPr>
            <a:xfrm>
              <a:off x="5919211" y="1277257"/>
              <a:ext cx="457200" cy="442024"/>
            </a:xfrm>
            <a:prstGeom prst="arc">
              <a:avLst>
                <a:gd name="adj1" fmla="val 10776383"/>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5" name="Arc 114">
              <a:extLst>
                <a:ext uri="{FF2B5EF4-FFF2-40B4-BE49-F238E27FC236}">
                  <a16:creationId xmlns:a16="http://schemas.microsoft.com/office/drawing/2014/main" id="{E11CE5BA-0861-0C49-AEAE-400F0542AAAF}"/>
                </a:ext>
              </a:extLst>
            </p:cNvPr>
            <p:cNvSpPr/>
            <p:nvPr/>
          </p:nvSpPr>
          <p:spPr>
            <a:xfrm>
              <a:off x="5919211" y="1665183"/>
              <a:ext cx="457200" cy="442024"/>
            </a:xfrm>
            <a:prstGeom prst="arc">
              <a:avLst>
                <a:gd name="adj1" fmla="val 10559944"/>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6" name="Arc 115">
              <a:extLst>
                <a:ext uri="{FF2B5EF4-FFF2-40B4-BE49-F238E27FC236}">
                  <a16:creationId xmlns:a16="http://schemas.microsoft.com/office/drawing/2014/main" id="{C86BB8BE-A2ED-844D-9D83-68DDAAABB3B2}"/>
                </a:ext>
              </a:extLst>
            </p:cNvPr>
            <p:cNvSpPr/>
            <p:nvPr/>
          </p:nvSpPr>
          <p:spPr>
            <a:xfrm>
              <a:off x="5919211" y="2053109"/>
              <a:ext cx="457200" cy="442024"/>
            </a:xfrm>
            <a:prstGeom prst="arc">
              <a:avLst>
                <a:gd name="adj1" fmla="val 10943332"/>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7" name="Arc 116">
              <a:extLst>
                <a:ext uri="{FF2B5EF4-FFF2-40B4-BE49-F238E27FC236}">
                  <a16:creationId xmlns:a16="http://schemas.microsoft.com/office/drawing/2014/main" id="{436656C0-68E3-B04A-828F-0D05747172AD}"/>
                </a:ext>
              </a:extLst>
            </p:cNvPr>
            <p:cNvSpPr/>
            <p:nvPr/>
          </p:nvSpPr>
          <p:spPr>
            <a:xfrm>
              <a:off x="5919211" y="2441035"/>
              <a:ext cx="457200" cy="442024"/>
            </a:xfrm>
            <a:prstGeom prst="arc">
              <a:avLst>
                <a:gd name="adj1" fmla="val 10858187"/>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8" name="Arc 117">
              <a:extLst>
                <a:ext uri="{FF2B5EF4-FFF2-40B4-BE49-F238E27FC236}">
                  <a16:creationId xmlns:a16="http://schemas.microsoft.com/office/drawing/2014/main" id="{8182FACD-7392-B342-8F9B-B4D6A990FF23}"/>
                </a:ext>
              </a:extLst>
            </p:cNvPr>
            <p:cNvSpPr/>
            <p:nvPr/>
          </p:nvSpPr>
          <p:spPr>
            <a:xfrm>
              <a:off x="5919211" y="2828961"/>
              <a:ext cx="457200" cy="442024"/>
            </a:xfrm>
            <a:prstGeom prst="arc">
              <a:avLst>
                <a:gd name="adj1" fmla="val 10901771"/>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9" name="Arc 118">
              <a:extLst>
                <a:ext uri="{FF2B5EF4-FFF2-40B4-BE49-F238E27FC236}">
                  <a16:creationId xmlns:a16="http://schemas.microsoft.com/office/drawing/2014/main" id="{7F43A0C7-C3B8-4541-8DB1-6F91B4A0845E}"/>
                </a:ext>
              </a:extLst>
            </p:cNvPr>
            <p:cNvSpPr/>
            <p:nvPr/>
          </p:nvSpPr>
          <p:spPr>
            <a:xfrm>
              <a:off x="5919211" y="3216887"/>
              <a:ext cx="457200" cy="442024"/>
            </a:xfrm>
            <a:prstGeom prst="arc">
              <a:avLst>
                <a:gd name="adj1" fmla="val 10989945"/>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0" name="Arc 119">
              <a:extLst>
                <a:ext uri="{FF2B5EF4-FFF2-40B4-BE49-F238E27FC236}">
                  <a16:creationId xmlns:a16="http://schemas.microsoft.com/office/drawing/2014/main" id="{F6038E83-E6DD-5F47-82A4-8BF1B786D5B3}"/>
                </a:ext>
              </a:extLst>
            </p:cNvPr>
            <p:cNvSpPr/>
            <p:nvPr/>
          </p:nvSpPr>
          <p:spPr>
            <a:xfrm>
              <a:off x="5919211" y="3604813"/>
              <a:ext cx="457200" cy="442024"/>
            </a:xfrm>
            <a:prstGeom prst="arc">
              <a:avLst>
                <a:gd name="adj1" fmla="val 10775191"/>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1" name="Arc 120">
              <a:extLst>
                <a:ext uri="{FF2B5EF4-FFF2-40B4-BE49-F238E27FC236}">
                  <a16:creationId xmlns:a16="http://schemas.microsoft.com/office/drawing/2014/main" id="{1E9794E8-DC49-E749-AB0D-7E6B707913E7}"/>
                </a:ext>
              </a:extLst>
            </p:cNvPr>
            <p:cNvSpPr/>
            <p:nvPr/>
          </p:nvSpPr>
          <p:spPr>
            <a:xfrm>
              <a:off x="5919211" y="3992739"/>
              <a:ext cx="457200" cy="442024"/>
            </a:xfrm>
            <a:prstGeom prst="arc">
              <a:avLst>
                <a:gd name="adj1" fmla="val 11388784"/>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2" name="Arc 121">
              <a:extLst>
                <a:ext uri="{FF2B5EF4-FFF2-40B4-BE49-F238E27FC236}">
                  <a16:creationId xmlns:a16="http://schemas.microsoft.com/office/drawing/2014/main" id="{CF7E057B-7937-6543-8E35-CE1BB4F06AE1}"/>
                </a:ext>
              </a:extLst>
            </p:cNvPr>
            <p:cNvSpPr/>
            <p:nvPr/>
          </p:nvSpPr>
          <p:spPr>
            <a:xfrm>
              <a:off x="5919211" y="4380665"/>
              <a:ext cx="457200" cy="442024"/>
            </a:xfrm>
            <a:prstGeom prst="arc">
              <a:avLst>
                <a:gd name="adj1" fmla="val 11070786"/>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3" name="Arc 122">
              <a:extLst>
                <a:ext uri="{FF2B5EF4-FFF2-40B4-BE49-F238E27FC236}">
                  <a16:creationId xmlns:a16="http://schemas.microsoft.com/office/drawing/2014/main" id="{E4320A68-92E6-8845-9977-5A3377B82341}"/>
                </a:ext>
              </a:extLst>
            </p:cNvPr>
            <p:cNvSpPr/>
            <p:nvPr/>
          </p:nvSpPr>
          <p:spPr>
            <a:xfrm>
              <a:off x="5919211" y="4768591"/>
              <a:ext cx="457200" cy="442024"/>
            </a:xfrm>
            <a:prstGeom prst="arc">
              <a:avLst>
                <a:gd name="adj1" fmla="val 10954628"/>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4" name="Arc 123">
              <a:extLst>
                <a:ext uri="{FF2B5EF4-FFF2-40B4-BE49-F238E27FC236}">
                  <a16:creationId xmlns:a16="http://schemas.microsoft.com/office/drawing/2014/main" id="{EC8E4270-2CA8-3840-AEA8-DF0E0218C94F}"/>
                </a:ext>
              </a:extLst>
            </p:cNvPr>
            <p:cNvSpPr/>
            <p:nvPr/>
          </p:nvSpPr>
          <p:spPr>
            <a:xfrm>
              <a:off x="5919211" y="5156517"/>
              <a:ext cx="457200" cy="442024"/>
            </a:xfrm>
            <a:prstGeom prst="arc">
              <a:avLst>
                <a:gd name="adj1" fmla="val 10773194"/>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5" name="Arc 124">
              <a:extLst>
                <a:ext uri="{FF2B5EF4-FFF2-40B4-BE49-F238E27FC236}">
                  <a16:creationId xmlns:a16="http://schemas.microsoft.com/office/drawing/2014/main" id="{56117DE5-CEC6-FE43-99EA-69F410292A84}"/>
                </a:ext>
              </a:extLst>
            </p:cNvPr>
            <p:cNvSpPr/>
            <p:nvPr/>
          </p:nvSpPr>
          <p:spPr>
            <a:xfrm>
              <a:off x="5919211" y="5544443"/>
              <a:ext cx="457200" cy="442024"/>
            </a:xfrm>
            <a:prstGeom prst="arc">
              <a:avLst>
                <a:gd name="adj1" fmla="val 11615734"/>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6" name="Arc 125">
              <a:extLst>
                <a:ext uri="{FF2B5EF4-FFF2-40B4-BE49-F238E27FC236}">
                  <a16:creationId xmlns:a16="http://schemas.microsoft.com/office/drawing/2014/main" id="{230C2EEC-637F-3A4B-AFF7-C7546DB65AEA}"/>
                </a:ext>
              </a:extLst>
            </p:cNvPr>
            <p:cNvSpPr/>
            <p:nvPr/>
          </p:nvSpPr>
          <p:spPr>
            <a:xfrm>
              <a:off x="5919211" y="5932369"/>
              <a:ext cx="457200" cy="442024"/>
            </a:xfrm>
            <a:prstGeom prst="arc">
              <a:avLst>
                <a:gd name="adj1" fmla="val 11219726"/>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7" name="Arc 126">
              <a:extLst>
                <a:ext uri="{FF2B5EF4-FFF2-40B4-BE49-F238E27FC236}">
                  <a16:creationId xmlns:a16="http://schemas.microsoft.com/office/drawing/2014/main" id="{3499470F-E0A5-574D-B5D7-8AC81DCA3A0A}"/>
                </a:ext>
              </a:extLst>
            </p:cNvPr>
            <p:cNvSpPr/>
            <p:nvPr/>
          </p:nvSpPr>
          <p:spPr>
            <a:xfrm>
              <a:off x="5919211" y="6320295"/>
              <a:ext cx="457200" cy="442024"/>
            </a:xfrm>
            <a:prstGeom prst="arc">
              <a:avLst>
                <a:gd name="adj1" fmla="val 10683526"/>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pic>
        <p:nvPicPr>
          <p:cNvPr id="4" name="Picture 3">
            <a:extLst>
              <a:ext uri="{FF2B5EF4-FFF2-40B4-BE49-F238E27FC236}">
                <a16:creationId xmlns:a16="http://schemas.microsoft.com/office/drawing/2014/main" id="{8B7C5B5D-3080-DA49-8030-ED31537E7AC9}"/>
              </a:ext>
            </a:extLst>
          </p:cNvPr>
          <p:cNvPicPr>
            <a:picLocks noChangeAspect="1"/>
          </p:cNvPicPr>
          <p:nvPr/>
        </p:nvPicPr>
        <p:blipFill>
          <a:blip r:embed="rId3"/>
          <a:stretch>
            <a:fillRect/>
          </a:stretch>
        </p:blipFill>
        <p:spPr>
          <a:xfrm>
            <a:off x="1088459" y="3104988"/>
            <a:ext cx="4473106" cy="2907519"/>
          </a:xfrm>
          <a:prstGeom prst="rect">
            <a:avLst/>
          </a:prstGeom>
        </p:spPr>
      </p:pic>
      <p:pic>
        <p:nvPicPr>
          <p:cNvPr id="6" name="Picture 5">
            <a:extLst>
              <a:ext uri="{FF2B5EF4-FFF2-40B4-BE49-F238E27FC236}">
                <a16:creationId xmlns:a16="http://schemas.microsoft.com/office/drawing/2014/main" id="{9F56A2C1-A467-3C4C-90EE-D98A6AB068B2}"/>
              </a:ext>
            </a:extLst>
          </p:cNvPr>
          <p:cNvPicPr>
            <a:picLocks noChangeAspect="1"/>
          </p:cNvPicPr>
          <p:nvPr/>
        </p:nvPicPr>
        <p:blipFill>
          <a:blip r:embed="rId4"/>
          <a:stretch>
            <a:fillRect/>
          </a:stretch>
        </p:blipFill>
        <p:spPr>
          <a:xfrm>
            <a:off x="6770148" y="1979935"/>
            <a:ext cx="4282793" cy="4517656"/>
          </a:xfrm>
          <a:prstGeom prst="rect">
            <a:avLst/>
          </a:prstGeom>
        </p:spPr>
      </p:pic>
      <p:sp>
        <p:nvSpPr>
          <p:cNvPr id="3" name="Rectangle 2">
            <a:extLst>
              <a:ext uri="{FF2B5EF4-FFF2-40B4-BE49-F238E27FC236}">
                <a16:creationId xmlns:a16="http://schemas.microsoft.com/office/drawing/2014/main" id="{40CAFCA4-C88C-C64C-B28C-6232B88B00D1}"/>
              </a:ext>
            </a:extLst>
          </p:cNvPr>
          <p:cNvSpPr/>
          <p:nvPr/>
        </p:nvSpPr>
        <p:spPr>
          <a:xfrm>
            <a:off x="1150336" y="5814423"/>
            <a:ext cx="987746" cy="167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67" name="Rectangle 66">
            <a:extLst>
              <a:ext uri="{FF2B5EF4-FFF2-40B4-BE49-F238E27FC236}">
                <a16:creationId xmlns:a16="http://schemas.microsoft.com/office/drawing/2014/main" id="{989EE5A5-756D-154A-BECA-B3CF6538D78A}"/>
              </a:ext>
            </a:extLst>
          </p:cNvPr>
          <p:cNvSpPr/>
          <p:nvPr/>
        </p:nvSpPr>
        <p:spPr>
          <a:xfrm>
            <a:off x="6774131" y="6303628"/>
            <a:ext cx="987746" cy="167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3862539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20DA7C-1ECD-3040-AB96-A9D366DE2869}"/>
              </a:ext>
            </a:extLst>
          </p:cNvPr>
          <p:cNvSpPr/>
          <p:nvPr/>
        </p:nvSpPr>
        <p:spPr>
          <a:xfrm>
            <a:off x="6064931" y="9589"/>
            <a:ext cx="5832000" cy="6858000"/>
          </a:xfrm>
          <a:prstGeom prst="rect">
            <a:avLst/>
          </a:prstGeom>
          <a:blipFill>
            <a:blip r:embed="rId2"/>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effectLst>
                <a:innerShdw blurRad="63500" dist="50800" dir="16200000">
                  <a:prstClr val="black">
                    <a:alpha val="50000"/>
                  </a:prstClr>
                </a:innerShdw>
              </a:effectLst>
            </a:endParaRPr>
          </a:p>
        </p:txBody>
      </p:sp>
      <p:sp>
        <p:nvSpPr>
          <p:cNvPr id="40" name="Rectangle 39">
            <a:extLst>
              <a:ext uri="{FF2B5EF4-FFF2-40B4-BE49-F238E27FC236}">
                <a16:creationId xmlns:a16="http://schemas.microsoft.com/office/drawing/2014/main" id="{CD48C02E-9A47-7B40-B7DB-C58DE5592824}"/>
              </a:ext>
            </a:extLst>
          </p:cNvPr>
          <p:cNvSpPr/>
          <p:nvPr/>
        </p:nvSpPr>
        <p:spPr>
          <a:xfrm>
            <a:off x="218136" y="42632"/>
            <a:ext cx="5832000" cy="6858000"/>
          </a:xfrm>
          <a:prstGeom prst="rect">
            <a:avLst/>
          </a:prstGeom>
          <a:blipFill>
            <a:blip r:embed="rId2"/>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effectLst>
                <a:innerShdw blurRad="63500" dist="50800" dir="16200000">
                  <a:prstClr val="black">
                    <a:alpha val="50000"/>
                  </a:prstClr>
                </a:innerShdw>
              </a:effectLst>
            </a:endParaRPr>
          </a:p>
        </p:txBody>
      </p:sp>
      <p:sp>
        <p:nvSpPr>
          <p:cNvPr id="71" name="Rectangle 70">
            <a:extLst>
              <a:ext uri="{FF2B5EF4-FFF2-40B4-BE49-F238E27FC236}">
                <a16:creationId xmlns:a16="http://schemas.microsoft.com/office/drawing/2014/main" id="{6C8D70CA-442B-164E-8A35-A44A9E6E15D2}"/>
              </a:ext>
            </a:extLst>
          </p:cNvPr>
          <p:cNvSpPr/>
          <p:nvPr/>
        </p:nvSpPr>
        <p:spPr>
          <a:xfrm flipH="1">
            <a:off x="777611" y="4197526"/>
            <a:ext cx="372725" cy="2431895"/>
          </a:xfrm>
          <a:prstGeom prst="rect">
            <a:avLst/>
          </a:prstGeom>
          <a:solidFill>
            <a:srgbClr val="FF7D00"/>
          </a:solidFill>
          <a:ln>
            <a:noFill/>
          </a:ln>
          <a:effectLst>
            <a:innerShdw blurRad="195242"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TextBox 75">
            <a:extLst>
              <a:ext uri="{FF2B5EF4-FFF2-40B4-BE49-F238E27FC236}">
                <a16:creationId xmlns:a16="http://schemas.microsoft.com/office/drawing/2014/main" id="{CE5642EB-C818-7C45-8688-66C00C8E3BB0}"/>
              </a:ext>
            </a:extLst>
          </p:cNvPr>
          <p:cNvSpPr txBox="1"/>
          <p:nvPr/>
        </p:nvSpPr>
        <p:spPr>
          <a:xfrm rot="16200000" flipH="1">
            <a:off x="-68392" y="5252084"/>
            <a:ext cx="1989964" cy="369332"/>
          </a:xfrm>
          <a:prstGeom prst="rect">
            <a:avLst/>
          </a:prstGeom>
          <a:noFill/>
        </p:spPr>
        <p:txBody>
          <a:bodyPr wrap="square" rtlCol="0">
            <a:spAutoFit/>
          </a:bodyPr>
          <a:lstStyle/>
          <a:p>
            <a:pPr algn="l"/>
            <a:r>
              <a:rPr lang="en-GB" dirty="0">
                <a:solidFill>
                  <a:schemeClr val="bg1"/>
                </a:solidFill>
              </a:rPr>
              <a:t>Publications</a:t>
            </a:r>
          </a:p>
        </p:txBody>
      </p:sp>
      <p:sp>
        <p:nvSpPr>
          <p:cNvPr id="68" name="Freeform 67">
            <a:extLst>
              <a:ext uri="{FF2B5EF4-FFF2-40B4-BE49-F238E27FC236}">
                <a16:creationId xmlns:a16="http://schemas.microsoft.com/office/drawing/2014/main" id="{304E9F17-5B69-CC4C-98BE-2C40C0F78B62}"/>
              </a:ext>
            </a:extLst>
          </p:cNvPr>
          <p:cNvSpPr/>
          <p:nvPr/>
        </p:nvSpPr>
        <p:spPr>
          <a:xfrm flipH="1">
            <a:off x="798505" y="73686"/>
            <a:ext cx="5194252" cy="6568353"/>
          </a:xfrm>
          <a:custGeom>
            <a:avLst/>
            <a:gdLst>
              <a:gd name="connsiteX0" fmla="*/ 0 w 4743575"/>
              <a:gd name="connsiteY0" fmla="*/ 0 h 6568353"/>
              <a:gd name="connsiteX1" fmla="*/ 4743575 w 4743575"/>
              <a:gd name="connsiteY1" fmla="*/ 0 h 6568353"/>
              <a:gd name="connsiteX2" fmla="*/ 4743575 w 4743575"/>
              <a:gd name="connsiteY2" fmla="*/ 4142013 h 6568353"/>
              <a:gd name="connsiteX3" fmla="*/ 4740576 w 4743575"/>
              <a:gd name="connsiteY3" fmla="*/ 4141407 h 6568353"/>
              <a:gd name="connsiteX4" fmla="*/ 4502037 w 4743575"/>
              <a:gd name="connsiteY4" fmla="*/ 4379946 h 6568353"/>
              <a:gd name="connsiteX5" fmla="*/ 4502037 w 4743575"/>
              <a:gd name="connsiteY5" fmla="*/ 6568353 h 6568353"/>
              <a:gd name="connsiteX6" fmla="*/ 0 w 4743575"/>
              <a:gd name="connsiteY6" fmla="*/ 6568353 h 656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3575" h="6568353">
                <a:moveTo>
                  <a:pt x="0" y="0"/>
                </a:moveTo>
                <a:lnTo>
                  <a:pt x="4743575" y="0"/>
                </a:lnTo>
                <a:lnTo>
                  <a:pt x="4743575" y="4142013"/>
                </a:lnTo>
                <a:lnTo>
                  <a:pt x="4740576" y="4141407"/>
                </a:lnTo>
                <a:cubicBezTo>
                  <a:pt x="4608835" y="4141407"/>
                  <a:pt x="4502037" y="4248205"/>
                  <a:pt x="4502037" y="4379946"/>
                </a:cubicBezTo>
                <a:lnTo>
                  <a:pt x="4502037" y="6568353"/>
                </a:lnTo>
                <a:lnTo>
                  <a:pt x="0" y="6568353"/>
                </a:lnTo>
                <a:close/>
              </a:path>
            </a:pathLst>
          </a:cu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nvGrpSpPr>
          <p:cNvPr id="4" name="Group 3">
            <a:extLst>
              <a:ext uri="{FF2B5EF4-FFF2-40B4-BE49-F238E27FC236}">
                <a16:creationId xmlns:a16="http://schemas.microsoft.com/office/drawing/2014/main" id="{C8B23FC3-A058-5940-8F2C-07B901E75CE6}"/>
              </a:ext>
            </a:extLst>
          </p:cNvPr>
          <p:cNvGrpSpPr/>
          <p:nvPr/>
        </p:nvGrpSpPr>
        <p:grpSpPr>
          <a:xfrm>
            <a:off x="5621484" y="113479"/>
            <a:ext cx="886794" cy="6648840"/>
            <a:chOff x="5652552" y="113479"/>
            <a:chExt cx="886794" cy="6648840"/>
          </a:xfrm>
        </p:grpSpPr>
        <p:sp>
          <p:nvSpPr>
            <p:cNvPr id="5" name="Rectangle 4">
              <a:extLst>
                <a:ext uri="{FF2B5EF4-FFF2-40B4-BE49-F238E27FC236}">
                  <a16:creationId xmlns:a16="http://schemas.microsoft.com/office/drawing/2014/main" id="{16F113A2-724D-CE4C-9594-C01FC0F6E497}"/>
                </a:ext>
              </a:extLst>
            </p:cNvPr>
            <p:cNvSpPr/>
            <p:nvPr/>
          </p:nvSpPr>
          <p:spPr>
            <a:xfrm>
              <a:off x="6213476" y="167577"/>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60059B4-CD96-264A-85DB-1780DFFF5A30}"/>
                </a:ext>
              </a:extLst>
            </p:cNvPr>
            <p:cNvSpPr/>
            <p:nvPr/>
          </p:nvSpPr>
          <p:spPr>
            <a:xfrm>
              <a:off x="6213476" y="555503"/>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F0BBC60-A492-BD48-81AF-20A10087F451}"/>
                </a:ext>
              </a:extLst>
            </p:cNvPr>
            <p:cNvSpPr/>
            <p:nvPr/>
          </p:nvSpPr>
          <p:spPr>
            <a:xfrm>
              <a:off x="6213476" y="943429"/>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FE40171-0AC7-594A-8322-B777D821DB4A}"/>
                </a:ext>
              </a:extLst>
            </p:cNvPr>
            <p:cNvSpPr/>
            <p:nvPr/>
          </p:nvSpPr>
          <p:spPr>
            <a:xfrm>
              <a:off x="6213476" y="1331355"/>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7378240-52CE-AD4C-B12C-4E20FE6760B7}"/>
                </a:ext>
              </a:extLst>
            </p:cNvPr>
            <p:cNvSpPr/>
            <p:nvPr/>
          </p:nvSpPr>
          <p:spPr>
            <a:xfrm>
              <a:off x="6213476" y="1719281"/>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70C1594-A7F6-3E40-93F8-010B41357764}"/>
                </a:ext>
              </a:extLst>
            </p:cNvPr>
            <p:cNvSpPr/>
            <p:nvPr/>
          </p:nvSpPr>
          <p:spPr>
            <a:xfrm>
              <a:off x="6213476" y="2107207"/>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E84C26AD-5C6F-5140-B8BB-1B076026CC03}"/>
                </a:ext>
              </a:extLst>
            </p:cNvPr>
            <p:cNvSpPr/>
            <p:nvPr/>
          </p:nvSpPr>
          <p:spPr>
            <a:xfrm>
              <a:off x="6213476" y="2495133"/>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E2374849-BFFD-7446-A973-E251AA596D92}"/>
                </a:ext>
              </a:extLst>
            </p:cNvPr>
            <p:cNvSpPr/>
            <p:nvPr/>
          </p:nvSpPr>
          <p:spPr>
            <a:xfrm>
              <a:off x="6213476" y="2883059"/>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D310AC33-2C51-E949-82F0-59614E46495B}"/>
                </a:ext>
              </a:extLst>
            </p:cNvPr>
            <p:cNvSpPr/>
            <p:nvPr/>
          </p:nvSpPr>
          <p:spPr>
            <a:xfrm>
              <a:off x="6213476" y="3270985"/>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6C1CB5E1-B332-7040-BB74-1CBD2327039B}"/>
                </a:ext>
              </a:extLst>
            </p:cNvPr>
            <p:cNvSpPr/>
            <p:nvPr/>
          </p:nvSpPr>
          <p:spPr>
            <a:xfrm>
              <a:off x="6213476" y="3658911"/>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2D93CBD5-7F0B-204C-BD71-98F33EA495FF}"/>
                </a:ext>
              </a:extLst>
            </p:cNvPr>
            <p:cNvSpPr/>
            <p:nvPr/>
          </p:nvSpPr>
          <p:spPr>
            <a:xfrm>
              <a:off x="6213476" y="4046837"/>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27C5561-1E9A-9F47-AAF7-6E26F72FA6A3}"/>
                </a:ext>
              </a:extLst>
            </p:cNvPr>
            <p:cNvSpPr/>
            <p:nvPr/>
          </p:nvSpPr>
          <p:spPr>
            <a:xfrm>
              <a:off x="6213476" y="4434763"/>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7FBA61DE-17CD-F54E-BD27-C52609B7E323}"/>
                </a:ext>
              </a:extLst>
            </p:cNvPr>
            <p:cNvSpPr/>
            <p:nvPr/>
          </p:nvSpPr>
          <p:spPr>
            <a:xfrm>
              <a:off x="6213476" y="4822689"/>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028EF464-BCE4-DC4E-8642-4957616CC566}"/>
                </a:ext>
              </a:extLst>
            </p:cNvPr>
            <p:cNvSpPr/>
            <p:nvPr/>
          </p:nvSpPr>
          <p:spPr>
            <a:xfrm>
              <a:off x="6213476" y="5210615"/>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3D9D4BD2-FB8A-5843-9A6D-2AEB88EC1385}"/>
                </a:ext>
              </a:extLst>
            </p:cNvPr>
            <p:cNvSpPr/>
            <p:nvPr/>
          </p:nvSpPr>
          <p:spPr>
            <a:xfrm>
              <a:off x="6213476" y="5598541"/>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AE9300A9-609F-1B45-B711-F427BEC0C220}"/>
                </a:ext>
              </a:extLst>
            </p:cNvPr>
            <p:cNvSpPr/>
            <p:nvPr/>
          </p:nvSpPr>
          <p:spPr>
            <a:xfrm>
              <a:off x="6213476" y="5986467"/>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83337C8-A9F1-8D49-AAE0-379BA3D238D7}"/>
                </a:ext>
              </a:extLst>
            </p:cNvPr>
            <p:cNvSpPr/>
            <p:nvPr/>
          </p:nvSpPr>
          <p:spPr>
            <a:xfrm>
              <a:off x="6213476" y="6374393"/>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D15D8D6A-33AB-B744-987A-C267DA806F1B}"/>
                </a:ext>
              </a:extLst>
            </p:cNvPr>
            <p:cNvSpPr/>
            <p:nvPr/>
          </p:nvSpPr>
          <p:spPr>
            <a:xfrm>
              <a:off x="5652552" y="150085"/>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6B721B96-26B8-F141-85F1-AC0AAFFA7927}"/>
                </a:ext>
              </a:extLst>
            </p:cNvPr>
            <p:cNvSpPr/>
            <p:nvPr/>
          </p:nvSpPr>
          <p:spPr>
            <a:xfrm>
              <a:off x="5652552" y="538011"/>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EA7D7D9-4536-4545-8017-DE52E74192DC}"/>
                </a:ext>
              </a:extLst>
            </p:cNvPr>
            <p:cNvSpPr/>
            <p:nvPr/>
          </p:nvSpPr>
          <p:spPr>
            <a:xfrm>
              <a:off x="5652552" y="925937"/>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43CD62EE-DBFA-A341-9C92-C64103CA726F}"/>
                </a:ext>
              </a:extLst>
            </p:cNvPr>
            <p:cNvSpPr/>
            <p:nvPr/>
          </p:nvSpPr>
          <p:spPr>
            <a:xfrm>
              <a:off x="5652552" y="1313863"/>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89EF5985-2D73-7E47-9A88-7EAF7FD1EF3D}"/>
                </a:ext>
              </a:extLst>
            </p:cNvPr>
            <p:cNvSpPr/>
            <p:nvPr/>
          </p:nvSpPr>
          <p:spPr>
            <a:xfrm>
              <a:off x="5652552" y="1701789"/>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0F02960E-C8B0-664C-B303-AF4E51B307D8}"/>
                </a:ext>
              </a:extLst>
            </p:cNvPr>
            <p:cNvSpPr/>
            <p:nvPr/>
          </p:nvSpPr>
          <p:spPr>
            <a:xfrm>
              <a:off x="5652552" y="2089715"/>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910CDEC9-714F-7444-A854-ABF778D87C0E}"/>
                </a:ext>
              </a:extLst>
            </p:cNvPr>
            <p:cNvSpPr/>
            <p:nvPr/>
          </p:nvSpPr>
          <p:spPr>
            <a:xfrm>
              <a:off x="5652552" y="2477641"/>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E7207D56-F081-1D4B-A773-38B4FCB4C0B4}"/>
                </a:ext>
              </a:extLst>
            </p:cNvPr>
            <p:cNvSpPr/>
            <p:nvPr/>
          </p:nvSpPr>
          <p:spPr>
            <a:xfrm>
              <a:off x="5652552" y="2865567"/>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BF2AC94E-3230-3E42-9802-B847D77D3FB9}"/>
                </a:ext>
              </a:extLst>
            </p:cNvPr>
            <p:cNvSpPr/>
            <p:nvPr/>
          </p:nvSpPr>
          <p:spPr>
            <a:xfrm>
              <a:off x="5652552" y="3253493"/>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D12068C5-B679-A04D-AB30-01EE13ECBC9D}"/>
                </a:ext>
              </a:extLst>
            </p:cNvPr>
            <p:cNvSpPr/>
            <p:nvPr/>
          </p:nvSpPr>
          <p:spPr>
            <a:xfrm>
              <a:off x="5652552" y="3641419"/>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B8F511E-6C75-4B41-9E4F-5905ABFD57A6}"/>
                </a:ext>
              </a:extLst>
            </p:cNvPr>
            <p:cNvSpPr/>
            <p:nvPr/>
          </p:nvSpPr>
          <p:spPr>
            <a:xfrm>
              <a:off x="5652552" y="4029345"/>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0164D94E-8B32-4A4B-ABC7-B32C7FC68695}"/>
                </a:ext>
              </a:extLst>
            </p:cNvPr>
            <p:cNvSpPr/>
            <p:nvPr/>
          </p:nvSpPr>
          <p:spPr>
            <a:xfrm>
              <a:off x="5652552" y="4417271"/>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007B54E3-1810-7446-A898-58D5B6C533E5}"/>
                </a:ext>
              </a:extLst>
            </p:cNvPr>
            <p:cNvSpPr/>
            <p:nvPr/>
          </p:nvSpPr>
          <p:spPr>
            <a:xfrm>
              <a:off x="5652552" y="4805197"/>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C9D230DA-76B0-A04F-BDB2-B4A4CA0B9AFC}"/>
                </a:ext>
              </a:extLst>
            </p:cNvPr>
            <p:cNvSpPr/>
            <p:nvPr/>
          </p:nvSpPr>
          <p:spPr>
            <a:xfrm>
              <a:off x="5652552" y="5193123"/>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3BFFA179-01DC-CA4F-94BF-DE236C05EBE7}"/>
                </a:ext>
              </a:extLst>
            </p:cNvPr>
            <p:cNvSpPr/>
            <p:nvPr/>
          </p:nvSpPr>
          <p:spPr>
            <a:xfrm>
              <a:off x="5652552" y="5581049"/>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0AE2EDED-2C6C-E74B-A4B9-33DB44F9FD64}"/>
                </a:ext>
              </a:extLst>
            </p:cNvPr>
            <p:cNvSpPr/>
            <p:nvPr/>
          </p:nvSpPr>
          <p:spPr>
            <a:xfrm>
              <a:off x="5652552" y="5968975"/>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7FB0C27B-E2D0-1342-BD78-0BADAEDA81D0}"/>
                </a:ext>
              </a:extLst>
            </p:cNvPr>
            <p:cNvSpPr/>
            <p:nvPr/>
          </p:nvSpPr>
          <p:spPr>
            <a:xfrm>
              <a:off x="5652552" y="6356901"/>
              <a:ext cx="325870" cy="220351"/>
            </a:xfrm>
            <a:prstGeom prst="rect">
              <a:avLst/>
            </a:prstGeom>
            <a:solidFill>
              <a:srgbClr val="0033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c 6">
              <a:extLst>
                <a:ext uri="{FF2B5EF4-FFF2-40B4-BE49-F238E27FC236}">
                  <a16:creationId xmlns:a16="http://schemas.microsoft.com/office/drawing/2014/main" id="{0E552AA6-45C4-BB44-AACB-B753A1BB455E}"/>
                </a:ext>
              </a:extLst>
            </p:cNvPr>
            <p:cNvSpPr/>
            <p:nvPr/>
          </p:nvSpPr>
          <p:spPr>
            <a:xfrm>
              <a:off x="5919211" y="113479"/>
              <a:ext cx="457200" cy="442024"/>
            </a:xfrm>
            <a:prstGeom prst="arc">
              <a:avLst>
                <a:gd name="adj1" fmla="val 10773194"/>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Arc 8">
              <a:extLst>
                <a:ext uri="{FF2B5EF4-FFF2-40B4-BE49-F238E27FC236}">
                  <a16:creationId xmlns:a16="http://schemas.microsoft.com/office/drawing/2014/main" id="{DDE5B605-8AAC-DC42-BC17-0BFB815508D0}"/>
                </a:ext>
              </a:extLst>
            </p:cNvPr>
            <p:cNvSpPr/>
            <p:nvPr/>
          </p:nvSpPr>
          <p:spPr>
            <a:xfrm>
              <a:off x="5919211" y="501405"/>
              <a:ext cx="457200" cy="442024"/>
            </a:xfrm>
            <a:prstGeom prst="arc">
              <a:avLst>
                <a:gd name="adj1" fmla="val 11183841"/>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Arc 10">
              <a:extLst>
                <a:ext uri="{FF2B5EF4-FFF2-40B4-BE49-F238E27FC236}">
                  <a16:creationId xmlns:a16="http://schemas.microsoft.com/office/drawing/2014/main" id="{D1456311-1E92-0843-9C8C-BD947B977E64}"/>
                </a:ext>
              </a:extLst>
            </p:cNvPr>
            <p:cNvSpPr/>
            <p:nvPr/>
          </p:nvSpPr>
          <p:spPr>
            <a:xfrm>
              <a:off x="5919211" y="889331"/>
              <a:ext cx="457200" cy="442024"/>
            </a:xfrm>
            <a:prstGeom prst="arc">
              <a:avLst>
                <a:gd name="adj1" fmla="val 10927775"/>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Arc 12">
              <a:extLst>
                <a:ext uri="{FF2B5EF4-FFF2-40B4-BE49-F238E27FC236}">
                  <a16:creationId xmlns:a16="http://schemas.microsoft.com/office/drawing/2014/main" id="{32E729EC-BC2D-0A44-881A-3E814F546C0E}"/>
                </a:ext>
              </a:extLst>
            </p:cNvPr>
            <p:cNvSpPr/>
            <p:nvPr/>
          </p:nvSpPr>
          <p:spPr>
            <a:xfrm>
              <a:off x="5919211" y="1277257"/>
              <a:ext cx="457200" cy="442024"/>
            </a:xfrm>
            <a:prstGeom prst="arc">
              <a:avLst>
                <a:gd name="adj1" fmla="val 10776383"/>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Arc 14">
              <a:extLst>
                <a:ext uri="{FF2B5EF4-FFF2-40B4-BE49-F238E27FC236}">
                  <a16:creationId xmlns:a16="http://schemas.microsoft.com/office/drawing/2014/main" id="{419AB058-8A32-5848-8235-8ECF568C421C}"/>
                </a:ext>
              </a:extLst>
            </p:cNvPr>
            <p:cNvSpPr/>
            <p:nvPr/>
          </p:nvSpPr>
          <p:spPr>
            <a:xfrm>
              <a:off x="5919211" y="1665183"/>
              <a:ext cx="457200" cy="442024"/>
            </a:xfrm>
            <a:prstGeom prst="arc">
              <a:avLst>
                <a:gd name="adj1" fmla="val 10559944"/>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Arc 16">
              <a:extLst>
                <a:ext uri="{FF2B5EF4-FFF2-40B4-BE49-F238E27FC236}">
                  <a16:creationId xmlns:a16="http://schemas.microsoft.com/office/drawing/2014/main" id="{83874218-4007-6447-AD68-5E72F005F41E}"/>
                </a:ext>
              </a:extLst>
            </p:cNvPr>
            <p:cNvSpPr/>
            <p:nvPr/>
          </p:nvSpPr>
          <p:spPr>
            <a:xfrm>
              <a:off x="5919211" y="2053109"/>
              <a:ext cx="457200" cy="442024"/>
            </a:xfrm>
            <a:prstGeom prst="arc">
              <a:avLst>
                <a:gd name="adj1" fmla="val 10943332"/>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Arc 18">
              <a:extLst>
                <a:ext uri="{FF2B5EF4-FFF2-40B4-BE49-F238E27FC236}">
                  <a16:creationId xmlns:a16="http://schemas.microsoft.com/office/drawing/2014/main" id="{A7745CE2-5998-DE4C-A834-5FDFD2AAA276}"/>
                </a:ext>
              </a:extLst>
            </p:cNvPr>
            <p:cNvSpPr/>
            <p:nvPr/>
          </p:nvSpPr>
          <p:spPr>
            <a:xfrm>
              <a:off x="5919211" y="2441035"/>
              <a:ext cx="457200" cy="442024"/>
            </a:xfrm>
            <a:prstGeom prst="arc">
              <a:avLst>
                <a:gd name="adj1" fmla="val 10858187"/>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Arc 20">
              <a:extLst>
                <a:ext uri="{FF2B5EF4-FFF2-40B4-BE49-F238E27FC236}">
                  <a16:creationId xmlns:a16="http://schemas.microsoft.com/office/drawing/2014/main" id="{58A18529-20A2-F941-94C2-19CE5B6F993B}"/>
                </a:ext>
              </a:extLst>
            </p:cNvPr>
            <p:cNvSpPr/>
            <p:nvPr/>
          </p:nvSpPr>
          <p:spPr>
            <a:xfrm>
              <a:off x="5919211" y="2828961"/>
              <a:ext cx="457200" cy="442024"/>
            </a:xfrm>
            <a:prstGeom prst="arc">
              <a:avLst>
                <a:gd name="adj1" fmla="val 10901771"/>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Arc 22">
              <a:extLst>
                <a:ext uri="{FF2B5EF4-FFF2-40B4-BE49-F238E27FC236}">
                  <a16:creationId xmlns:a16="http://schemas.microsoft.com/office/drawing/2014/main" id="{D9BF593A-AC06-8843-86B3-E80A8964B281}"/>
                </a:ext>
              </a:extLst>
            </p:cNvPr>
            <p:cNvSpPr/>
            <p:nvPr/>
          </p:nvSpPr>
          <p:spPr>
            <a:xfrm>
              <a:off x="5919211" y="3216887"/>
              <a:ext cx="457200" cy="442024"/>
            </a:xfrm>
            <a:prstGeom prst="arc">
              <a:avLst>
                <a:gd name="adj1" fmla="val 10989945"/>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Arc 24">
              <a:extLst>
                <a:ext uri="{FF2B5EF4-FFF2-40B4-BE49-F238E27FC236}">
                  <a16:creationId xmlns:a16="http://schemas.microsoft.com/office/drawing/2014/main" id="{0CF122E7-FBCC-4741-9E84-223B08C0ECAD}"/>
                </a:ext>
              </a:extLst>
            </p:cNvPr>
            <p:cNvSpPr/>
            <p:nvPr/>
          </p:nvSpPr>
          <p:spPr>
            <a:xfrm>
              <a:off x="5919211" y="3604813"/>
              <a:ext cx="457200" cy="442024"/>
            </a:xfrm>
            <a:prstGeom prst="arc">
              <a:avLst>
                <a:gd name="adj1" fmla="val 10775191"/>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Arc 26">
              <a:extLst>
                <a:ext uri="{FF2B5EF4-FFF2-40B4-BE49-F238E27FC236}">
                  <a16:creationId xmlns:a16="http://schemas.microsoft.com/office/drawing/2014/main" id="{31AF152C-933F-C346-B189-FF0598F57560}"/>
                </a:ext>
              </a:extLst>
            </p:cNvPr>
            <p:cNvSpPr/>
            <p:nvPr/>
          </p:nvSpPr>
          <p:spPr>
            <a:xfrm>
              <a:off x="5919211" y="3992739"/>
              <a:ext cx="457200" cy="442024"/>
            </a:xfrm>
            <a:prstGeom prst="arc">
              <a:avLst>
                <a:gd name="adj1" fmla="val 11388784"/>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Arc 28">
              <a:extLst>
                <a:ext uri="{FF2B5EF4-FFF2-40B4-BE49-F238E27FC236}">
                  <a16:creationId xmlns:a16="http://schemas.microsoft.com/office/drawing/2014/main" id="{F7622C6D-5A7D-7346-9049-32E81863A25F}"/>
                </a:ext>
              </a:extLst>
            </p:cNvPr>
            <p:cNvSpPr/>
            <p:nvPr/>
          </p:nvSpPr>
          <p:spPr>
            <a:xfrm>
              <a:off x="5919211" y="4380665"/>
              <a:ext cx="457200" cy="442024"/>
            </a:xfrm>
            <a:prstGeom prst="arc">
              <a:avLst>
                <a:gd name="adj1" fmla="val 11070786"/>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Arc 30">
              <a:extLst>
                <a:ext uri="{FF2B5EF4-FFF2-40B4-BE49-F238E27FC236}">
                  <a16:creationId xmlns:a16="http://schemas.microsoft.com/office/drawing/2014/main" id="{989736B1-B7CB-9A40-AC07-C098A6CF9DA4}"/>
                </a:ext>
              </a:extLst>
            </p:cNvPr>
            <p:cNvSpPr/>
            <p:nvPr/>
          </p:nvSpPr>
          <p:spPr>
            <a:xfrm>
              <a:off x="5919211" y="4768591"/>
              <a:ext cx="457200" cy="442024"/>
            </a:xfrm>
            <a:prstGeom prst="arc">
              <a:avLst>
                <a:gd name="adj1" fmla="val 10954628"/>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Arc 32">
              <a:extLst>
                <a:ext uri="{FF2B5EF4-FFF2-40B4-BE49-F238E27FC236}">
                  <a16:creationId xmlns:a16="http://schemas.microsoft.com/office/drawing/2014/main" id="{B33D0B1D-F754-304C-932A-1DCCA1F3FDED}"/>
                </a:ext>
              </a:extLst>
            </p:cNvPr>
            <p:cNvSpPr/>
            <p:nvPr/>
          </p:nvSpPr>
          <p:spPr>
            <a:xfrm>
              <a:off x="5919211" y="5156517"/>
              <a:ext cx="457200" cy="442024"/>
            </a:xfrm>
            <a:prstGeom prst="arc">
              <a:avLst>
                <a:gd name="adj1" fmla="val 10773194"/>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Arc 34">
              <a:extLst>
                <a:ext uri="{FF2B5EF4-FFF2-40B4-BE49-F238E27FC236}">
                  <a16:creationId xmlns:a16="http://schemas.microsoft.com/office/drawing/2014/main" id="{14B3D2B5-246A-ED45-AA6F-00E42EC539B0}"/>
                </a:ext>
              </a:extLst>
            </p:cNvPr>
            <p:cNvSpPr/>
            <p:nvPr/>
          </p:nvSpPr>
          <p:spPr>
            <a:xfrm>
              <a:off x="5919211" y="5544443"/>
              <a:ext cx="457200" cy="442024"/>
            </a:xfrm>
            <a:prstGeom prst="arc">
              <a:avLst>
                <a:gd name="adj1" fmla="val 11615734"/>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Arc 36">
              <a:extLst>
                <a:ext uri="{FF2B5EF4-FFF2-40B4-BE49-F238E27FC236}">
                  <a16:creationId xmlns:a16="http://schemas.microsoft.com/office/drawing/2014/main" id="{3DFB545A-A3B1-4148-A024-94560022440A}"/>
                </a:ext>
              </a:extLst>
            </p:cNvPr>
            <p:cNvSpPr/>
            <p:nvPr/>
          </p:nvSpPr>
          <p:spPr>
            <a:xfrm>
              <a:off x="5919211" y="5932369"/>
              <a:ext cx="457200" cy="442024"/>
            </a:xfrm>
            <a:prstGeom prst="arc">
              <a:avLst>
                <a:gd name="adj1" fmla="val 11219726"/>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Arc 38">
              <a:extLst>
                <a:ext uri="{FF2B5EF4-FFF2-40B4-BE49-F238E27FC236}">
                  <a16:creationId xmlns:a16="http://schemas.microsoft.com/office/drawing/2014/main" id="{7F0D51CB-EF65-4A47-B7EB-3D6807392F30}"/>
                </a:ext>
              </a:extLst>
            </p:cNvPr>
            <p:cNvSpPr/>
            <p:nvPr/>
          </p:nvSpPr>
          <p:spPr>
            <a:xfrm>
              <a:off x="5919211" y="6320295"/>
              <a:ext cx="457200" cy="442024"/>
            </a:xfrm>
            <a:prstGeom prst="arc">
              <a:avLst>
                <a:gd name="adj1" fmla="val 10683526"/>
                <a:gd name="adj2" fmla="val 0"/>
              </a:avLst>
            </a:prstGeom>
            <a:noFill/>
            <a:ln w="63500">
              <a:gradFill>
                <a:gsLst>
                  <a:gs pos="6000">
                    <a:schemeClr val="tx1"/>
                  </a:gs>
                  <a:gs pos="30000">
                    <a:schemeClr val="bg1"/>
                  </a:gs>
                  <a:gs pos="53000">
                    <a:schemeClr val="bg1">
                      <a:lumMod val="65000"/>
                    </a:schemeClr>
                  </a:gs>
                  <a:gs pos="93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70" name="TextBox 69">
            <a:extLst>
              <a:ext uri="{FF2B5EF4-FFF2-40B4-BE49-F238E27FC236}">
                <a16:creationId xmlns:a16="http://schemas.microsoft.com/office/drawing/2014/main" id="{0F3B8DEA-FFC2-434D-A437-CA43B93FE4BF}"/>
              </a:ext>
            </a:extLst>
          </p:cNvPr>
          <p:cNvSpPr txBox="1"/>
          <p:nvPr/>
        </p:nvSpPr>
        <p:spPr>
          <a:xfrm>
            <a:off x="1205361" y="338272"/>
            <a:ext cx="4282793" cy="3139321"/>
          </a:xfrm>
          <a:prstGeom prst="rect">
            <a:avLst/>
          </a:prstGeom>
          <a:noFill/>
        </p:spPr>
        <p:txBody>
          <a:bodyPr wrap="square" rtlCol="0">
            <a:spAutoFit/>
          </a:bodyPr>
          <a:lstStyle/>
          <a:p>
            <a:r>
              <a:rPr lang="en-GB" dirty="0">
                <a:solidFill>
                  <a:srgbClr val="666666"/>
                </a:solidFill>
              </a:rPr>
              <a:t>Science areas as assigned by Web of Science.</a:t>
            </a:r>
          </a:p>
          <a:p>
            <a:endParaRPr lang="en-GB" dirty="0">
              <a:solidFill>
                <a:srgbClr val="666666"/>
              </a:solidFill>
            </a:endParaRPr>
          </a:p>
          <a:p>
            <a:r>
              <a:rPr lang="en-GB" dirty="0">
                <a:solidFill>
                  <a:srgbClr val="666666"/>
                </a:solidFill>
              </a:rPr>
              <a:t>Do we need to be more sophisticated – tools like </a:t>
            </a:r>
            <a:r>
              <a:rPr lang="en-GB" dirty="0" err="1">
                <a:solidFill>
                  <a:srgbClr val="666666"/>
                </a:solidFill>
              </a:rPr>
              <a:t>SciVal</a:t>
            </a:r>
            <a:r>
              <a:rPr lang="en-GB" dirty="0">
                <a:solidFill>
                  <a:srgbClr val="666666"/>
                </a:solidFill>
              </a:rPr>
              <a:t> (Elsevier) or </a:t>
            </a:r>
            <a:r>
              <a:rPr lang="en-GB" dirty="0" err="1">
                <a:solidFill>
                  <a:srgbClr val="666666"/>
                </a:solidFill>
              </a:rPr>
              <a:t>InCites</a:t>
            </a:r>
            <a:r>
              <a:rPr lang="en-GB" dirty="0">
                <a:solidFill>
                  <a:srgbClr val="666666"/>
                </a:solidFill>
              </a:rPr>
              <a:t> (</a:t>
            </a:r>
            <a:r>
              <a:rPr lang="en-GB" dirty="0" err="1">
                <a:solidFill>
                  <a:srgbClr val="666666"/>
                </a:solidFill>
              </a:rPr>
              <a:t>WoS</a:t>
            </a:r>
            <a:r>
              <a:rPr lang="en-GB" dirty="0">
                <a:solidFill>
                  <a:srgbClr val="666666"/>
                </a:solidFill>
              </a:rPr>
              <a:t>)?</a:t>
            </a:r>
          </a:p>
          <a:p>
            <a:endParaRPr lang="en-GB" dirty="0">
              <a:solidFill>
                <a:srgbClr val="666666"/>
              </a:solidFill>
            </a:endParaRPr>
          </a:p>
          <a:p>
            <a:r>
              <a:rPr lang="en-GB" dirty="0">
                <a:solidFill>
                  <a:srgbClr val="666666"/>
                </a:solidFill>
              </a:rPr>
              <a:t>What are the merits for ESS and ESS Science employees of a greater understanding of our publications?</a:t>
            </a:r>
          </a:p>
          <a:p>
            <a:pPr algn="l"/>
            <a:endParaRPr lang="en-GB" dirty="0">
              <a:solidFill>
                <a:srgbClr val="666666"/>
              </a:solidFill>
            </a:endParaRPr>
          </a:p>
        </p:txBody>
      </p:sp>
      <p:pic>
        <p:nvPicPr>
          <p:cNvPr id="69" name="Picture 68">
            <a:extLst>
              <a:ext uri="{FF2B5EF4-FFF2-40B4-BE49-F238E27FC236}">
                <a16:creationId xmlns:a16="http://schemas.microsoft.com/office/drawing/2014/main" id="{CE57B697-A0D9-2744-95A4-54CFE64E3515}"/>
              </a:ext>
            </a:extLst>
          </p:cNvPr>
          <p:cNvPicPr>
            <a:picLocks noChangeAspect="1"/>
          </p:cNvPicPr>
          <p:nvPr/>
        </p:nvPicPr>
        <p:blipFill>
          <a:blip r:embed="rId3"/>
          <a:stretch>
            <a:fillRect/>
          </a:stretch>
        </p:blipFill>
        <p:spPr>
          <a:xfrm>
            <a:off x="1121432" y="3556216"/>
            <a:ext cx="4449398" cy="2735898"/>
          </a:xfrm>
          <a:prstGeom prst="rect">
            <a:avLst/>
          </a:prstGeom>
        </p:spPr>
      </p:pic>
    </p:spTree>
    <p:extLst>
      <p:ext uri="{BB962C8B-B14F-4D97-AF65-F5344CB8AC3E}">
        <p14:creationId xmlns:p14="http://schemas.microsoft.com/office/powerpoint/2010/main" val="3176012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3849283-D74A-4046-B021-EC957EE8F2F1}"/>
              </a:ext>
            </a:extLst>
          </p:cNvPr>
          <p:cNvSpPr/>
          <p:nvPr/>
        </p:nvSpPr>
        <p:spPr>
          <a:xfrm>
            <a:off x="0" y="0"/>
            <a:ext cx="586577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0" name="Rectangle 19">
            <a:extLst>
              <a:ext uri="{FF2B5EF4-FFF2-40B4-BE49-F238E27FC236}">
                <a16:creationId xmlns:a16="http://schemas.microsoft.com/office/drawing/2014/main" id="{6DA419AB-9BE3-2948-867F-B2863C90FEF4}"/>
              </a:ext>
            </a:extLst>
          </p:cNvPr>
          <p:cNvSpPr/>
          <p:nvPr/>
        </p:nvSpPr>
        <p:spPr>
          <a:xfrm>
            <a:off x="-13657" y="581404"/>
            <a:ext cx="354842" cy="6276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nvGrpSpPr>
          <p:cNvPr id="57" name="Group 56">
            <a:extLst>
              <a:ext uri="{FF2B5EF4-FFF2-40B4-BE49-F238E27FC236}">
                <a16:creationId xmlns:a16="http://schemas.microsoft.com/office/drawing/2014/main" id="{46E140D4-0D04-4442-A5C2-24AC72B0EB98}"/>
              </a:ext>
            </a:extLst>
          </p:cNvPr>
          <p:cNvGrpSpPr/>
          <p:nvPr/>
        </p:nvGrpSpPr>
        <p:grpSpPr>
          <a:xfrm>
            <a:off x="5982928" y="63798"/>
            <a:ext cx="6120000" cy="6708805"/>
            <a:chOff x="5153578" y="0"/>
            <a:chExt cx="5811655" cy="6872264"/>
          </a:xfrm>
          <a:solidFill>
            <a:schemeClr val="bg1"/>
          </a:solidFill>
          <a:effectLst>
            <a:outerShdw blurRad="50800" dist="38100" dir="2700000" algn="tl" rotWithShape="0">
              <a:prstClr val="black">
                <a:alpha val="40000"/>
              </a:prstClr>
            </a:outerShdw>
          </a:effectLst>
        </p:grpSpPr>
        <p:sp>
          <p:nvSpPr>
            <p:cNvPr id="26" name="Rectangle 25">
              <a:extLst>
                <a:ext uri="{FF2B5EF4-FFF2-40B4-BE49-F238E27FC236}">
                  <a16:creationId xmlns:a16="http://schemas.microsoft.com/office/drawing/2014/main" id="{17B47E29-D587-DE4C-8C9B-6CC5B882526C}"/>
                </a:ext>
              </a:extLst>
            </p:cNvPr>
            <p:cNvSpPr/>
            <p:nvPr/>
          </p:nvSpPr>
          <p:spPr>
            <a:xfrm>
              <a:off x="10592508" y="290234"/>
              <a:ext cx="372725" cy="1265663"/>
            </a:xfrm>
            <a:prstGeom prst="rect">
              <a:avLst/>
            </a:prstGeom>
            <a:solidFill>
              <a:srgbClr val="FF8603"/>
            </a:solidFill>
            <a:ln>
              <a:noFill/>
            </a:ln>
            <a:effectLst>
              <a:innerShdw blurRad="195242"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52">
              <a:extLst>
                <a:ext uri="{FF2B5EF4-FFF2-40B4-BE49-F238E27FC236}">
                  <a16:creationId xmlns:a16="http://schemas.microsoft.com/office/drawing/2014/main" id="{DA05ED7E-1D1A-554F-A35C-A53D3EDE9D21}"/>
                </a:ext>
              </a:extLst>
            </p:cNvPr>
            <p:cNvSpPr/>
            <p:nvPr/>
          </p:nvSpPr>
          <p:spPr>
            <a:xfrm>
              <a:off x="5153578" y="0"/>
              <a:ext cx="5801833" cy="6872264"/>
            </a:xfrm>
            <a:custGeom>
              <a:avLst/>
              <a:gdLst>
                <a:gd name="connsiteX0" fmla="*/ 0 w 5801833"/>
                <a:gd name="connsiteY0" fmla="*/ 0 h 6872264"/>
                <a:gd name="connsiteX1" fmla="*/ 5801833 w 5801833"/>
                <a:gd name="connsiteY1" fmla="*/ 0 h 6872264"/>
                <a:gd name="connsiteX2" fmla="*/ 5801833 w 5801833"/>
                <a:gd name="connsiteY2" fmla="*/ 298620 h 6872264"/>
                <a:gd name="connsiteX3" fmla="*/ 5738895 w 5801833"/>
                <a:gd name="connsiteY3" fmla="*/ 311327 h 6872264"/>
                <a:gd name="connsiteX4" fmla="*/ 5731421 w 5801833"/>
                <a:gd name="connsiteY4" fmla="*/ 316365 h 6872264"/>
                <a:gd name="connsiteX5" fmla="*/ 5715561 w 5801833"/>
                <a:gd name="connsiteY5" fmla="*/ 321289 h 6872264"/>
                <a:gd name="connsiteX6" fmla="*/ 5580194 w 5801833"/>
                <a:gd name="connsiteY6" fmla="*/ 525510 h 6872264"/>
                <a:gd name="connsiteX7" fmla="*/ 5580194 w 5801833"/>
                <a:gd name="connsiteY7" fmla="*/ 1347895 h 6872264"/>
                <a:gd name="connsiteX8" fmla="*/ 5801833 w 5801833"/>
                <a:gd name="connsiteY8" fmla="*/ 1569534 h 6872264"/>
                <a:gd name="connsiteX9" fmla="*/ 5801832 w 5801833"/>
                <a:gd name="connsiteY9" fmla="*/ 1569535 h 6872264"/>
                <a:gd name="connsiteX10" fmla="*/ 5801833 w 5801833"/>
                <a:gd name="connsiteY10" fmla="*/ 1569535 h 6872264"/>
                <a:gd name="connsiteX11" fmla="*/ 5801833 w 5801833"/>
                <a:gd name="connsiteY11" fmla="*/ 6872264 h 6872264"/>
                <a:gd name="connsiteX12" fmla="*/ 0 w 5801833"/>
                <a:gd name="connsiteY12" fmla="*/ 6872264 h 687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01833" h="6872264">
                  <a:moveTo>
                    <a:pt x="0" y="0"/>
                  </a:moveTo>
                  <a:lnTo>
                    <a:pt x="5801833" y="0"/>
                  </a:lnTo>
                  <a:lnTo>
                    <a:pt x="5801833" y="298620"/>
                  </a:lnTo>
                  <a:cubicBezTo>
                    <a:pt x="5779508" y="298620"/>
                    <a:pt x="5758239" y="303145"/>
                    <a:pt x="5738895" y="311327"/>
                  </a:cubicBezTo>
                  <a:lnTo>
                    <a:pt x="5731421" y="316365"/>
                  </a:lnTo>
                  <a:lnTo>
                    <a:pt x="5715561" y="321289"/>
                  </a:lnTo>
                  <a:cubicBezTo>
                    <a:pt x="5636011" y="354935"/>
                    <a:pt x="5580194" y="433704"/>
                    <a:pt x="5580194" y="525510"/>
                  </a:cubicBezTo>
                  <a:lnTo>
                    <a:pt x="5580194" y="1347895"/>
                  </a:lnTo>
                  <a:cubicBezTo>
                    <a:pt x="5580194" y="1470303"/>
                    <a:pt x="5679425" y="1569534"/>
                    <a:pt x="5801833" y="1569534"/>
                  </a:cubicBezTo>
                  <a:lnTo>
                    <a:pt x="5801832" y="1569535"/>
                  </a:lnTo>
                  <a:lnTo>
                    <a:pt x="5801833" y="1569535"/>
                  </a:lnTo>
                  <a:lnTo>
                    <a:pt x="5801833" y="6872264"/>
                  </a:lnTo>
                  <a:lnTo>
                    <a:pt x="0" y="687226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a:p>
          </p:txBody>
        </p:sp>
      </p:grpSp>
      <p:grpSp>
        <p:nvGrpSpPr>
          <p:cNvPr id="54" name="Group 53">
            <a:extLst>
              <a:ext uri="{FF2B5EF4-FFF2-40B4-BE49-F238E27FC236}">
                <a16:creationId xmlns:a16="http://schemas.microsoft.com/office/drawing/2014/main" id="{39FAAEF3-1238-4C41-9996-9B587B60B442}"/>
              </a:ext>
            </a:extLst>
          </p:cNvPr>
          <p:cNvGrpSpPr/>
          <p:nvPr/>
        </p:nvGrpSpPr>
        <p:grpSpPr>
          <a:xfrm flipH="1">
            <a:off x="804108" y="87405"/>
            <a:ext cx="5049315" cy="6694880"/>
            <a:chOff x="4114440" y="11151"/>
            <a:chExt cx="5049315" cy="6858000"/>
          </a:xfrm>
          <a:solidFill>
            <a:schemeClr val="bg1"/>
          </a:solidFill>
          <a:effectLst>
            <a:outerShdw blurRad="50800" dist="38100" dir="8100000" algn="tr" rotWithShape="0">
              <a:prstClr val="black">
                <a:alpha val="40000"/>
              </a:prstClr>
            </a:outerShdw>
          </a:effectLst>
        </p:grpSpPr>
        <p:sp>
          <p:nvSpPr>
            <p:cNvPr id="29" name="Rectangle 28">
              <a:extLst>
                <a:ext uri="{FF2B5EF4-FFF2-40B4-BE49-F238E27FC236}">
                  <a16:creationId xmlns:a16="http://schemas.microsoft.com/office/drawing/2014/main" id="{FA00B32D-049D-7B41-AF85-04135505DF6B}"/>
                </a:ext>
              </a:extLst>
            </p:cNvPr>
            <p:cNvSpPr/>
            <p:nvPr/>
          </p:nvSpPr>
          <p:spPr>
            <a:xfrm>
              <a:off x="8791030" y="4857912"/>
              <a:ext cx="372725" cy="1341864"/>
            </a:xfrm>
            <a:prstGeom prst="rect">
              <a:avLst/>
            </a:prstGeom>
            <a:solidFill>
              <a:schemeClr val="accent6"/>
            </a:solidFill>
            <a:ln>
              <a:noFill/>
            </a:ln>
            <a:effectLst>
              <a:innerShdw blurRad="195242"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Freeform 49">
              <a:extLst>
                <a:ext uri="{FF2B5EF4-FFF2-40B4-BE49-F238E27FC236}">
                  <a16:creationId xmlns:a16="http://schemas.microsoft.com/office/drawing/2014/main" id="{B787BDEB-646B-6B4E-A5C8-313FC75A8790}"/>
                </a:ext>
              </a:extLst>
            </p:cNvPr>
            <p:cNvSpPr/>
            <p:nvPr/>
          </p:nvSpPr>
          <p:spPr>
            <a:xfrm>
              <a:off x="4114440" y="11151"/>
              <a:ext cx="5040000" cy="6858000"/>
            </a:xfrm>
            <a:custGeom>
              <a:avLst/>
              <a:gdLst>
                <a:gd name="connsiteX0" fmla="*/ 0 w 5801833"/>
                <a:gd name="connsiteY0" fmla="*/ 0 h 6858000"/>
                <a:gd name="connsiteX1" fmla="*/ 5801833 w 5801833"/>
                <a:gd name="connsiteY1" fmla="*/ 0 h 6858000"/>
                <a:gd name="connsiteX2" fmla="*/ 5801833 w 5801833"/>
                <a:gd name="connsiteY2" fmla="*/ 4847063 h 6858000"/>
                <a:gd name="connsiteX3" fmla="*/ 5738895 w 5801833"/>
                <a:gd name="connsiteY3" fmla="*/ 4859770 h 6858000"/>
                <a:gd name="connsiteX4" fmla="*/ 5727173 w 5801833"/>
                <a:gd name="connsiteY4" fmla="*/ 4867673 h 6858000"/>
                <a:gd name="connsiteX5" fmla="*/ 5711562 w 5801833"/>
                <a:gd name="connsiteY5" fmla="*/ 4872519 h 6858000"/>
                <a:gd name="connsiteX6" fmla="*/ 5576195 w 5801833"/>
                <a:gd name="connsiteY6" fmla="*/ 5076740 h 6858000"/>
                <a:gd name="connsiteX7" fmla="*/ 5576195 w 5801833"/>
                <a:gd name="connsiteY7" fmla="*/ 5899125 h 6858000"/>
                <a:gd name="connsiteX8" fmla="*/ 5797834 w 5801833"/>
                <a:gd name="connsiteY8" fmla="*/ 6120764 h 6858000"/>
                <a:gd name="connsiteX9" fmla="*/ 5797833 w 5801833"/>
                <a:gd name="connsiteY9" fmla="*/ 6120765 h 6858000"/>
                <a:gd name="connsiteX10" fmla="*/ 5801833 w 5801833"/>
                <a:gd name="connsiteY10" fmla="*/ 6120362 h 6858000"/>
                <a:gd name="connsiteX11" fmla="*/ 5801833 w 5801833"/>
                <a:gd name="connsiteY11" fmla="*/ 6858000 h 6858000"/>
                <a:gd name="connsiteX12" fmla="*/ 0 w 5801833"/>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01833" h="6858000">
                  <a:moveTo>
                    <a:pt x="0" y="0"/>
                  </a:moveTo>
                  <a:lnTo>
                    <a:pt x="5801833" y="0"/>
                  </a:lnTo>
                  <a:lnTo>
                    <a:pt x="5801833" y="4847063"/>
                  </a:lnTo>
                  <a:cubicBezTo>
                    <a:pt x="5779508" y="4847063"/>
                    <a:pt x="5758239" y="4851588"/>
                    <a:pt x="5738895" y="4859770"/>
                  </a:cubicBezTo>
                  <a:lnTo>
                    <a:pt x="5727173" y="4867673"/>
                  </a:lnTo>
                  <a:lnTo>
                    <a:pt x="5711562" y="4872519"/>
                  </a:lnTo>
                  <a:cubicBezTo>
                    <a:pt x="5632012" y="4906165"/>
                    <a:pt x="5576195" y="4984934"/>
                    <a:pt x="5576195" y="5076740"/>
                  </a:cubicBezTo>
                  <a:lnTo>
                    <a:pt x="5576195" y="5899125"/>
                  </a:lnTo>
                  <a:cubicBezTo>
                    <a:pt x="5576195" y="6021533"/>
                    <a:pt x="5675426" y="6120764"/>
                    <a:pt x="5797834" y="6120764"/>
                  </a:cubicBezTo>
                  <a:lnTo>
                    <a:pt x="5797833" y="6120765"/>
                  </a:lnTo>
                  <a:lnTo>
                    <a:pt x="5801833" y="6120362"/>
                  </a:lnTo>
                  <a:lnTo>
                    <a:pt x="5801833" y="6858000"/>
                  </a:lnTo>
                  <a:lnTo>
                    <a:pt x="0" y="6858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a:solidFill>
                  <a:schemeClr val="bg1"/>
                </a:solidFill>
              </a:endParaRPr>
            </a:p>
          </p:txBody>
        </p:sp>
      </p:grpSp>
      <p:sp>
        <p:nvSpPr>
          <p:cNvPr id="8" name="TextBox 7">
            <a:extLst>
              <a:ext uri="{FF2B5EF4-FFF2-40B4-BE49-F238E27FC236}">
                <a16:creationId xmlns:a16="http://schemas.microsoft.com/office/drawing/2014/main" id="{429FD1F1-F326-E841-9FD4-43C2ACD337B5}"/>
              </a:ext>
            </a:extLst>
          </p:cNvPr>
          <p:cNvSpPr txBox="1"/>
          <p:nvPr/>
        </p:nvSpPr>
        <p:spPr>
          <a:xfrm>
            <a:off x="10788089" y="5621348"/>
            <a:ext cx="326187" cy="369332"/>
          </a:xfrm>
          <a:prstGeom prst="rect">
            <a:avLst/>
          </a:prstGeom>
          <a:noFill/>
        </p:spPr>
        <p:txBody>
          <a:bodyPr wrap="square" rtlCol="0">
            <a:spAutoFit/>
          </a:bodyPr>
          <a:lstStyle/>
          <a:p>
            <a:pPr algn="l"/>
            <a:r>
              <a:rPr lang="en-GB" dirty="0">
                <a:solidFill>
                  <a:schemeClr val="bg1"/>
                </a:solidFill>
              </a:rPr>
              <a:t>1</a:t>
            </a:r>
          </a:p>
        </p:txBody>
      </p:sp>
      <p:sp>
        <p:nvSpPr>
          <p:cNvPr id="58" name="TextBox 57">
            <a:extLst>
              <a:ext uri="{FF2B5EF4-FFF2-40B4-BE49-F238E27FC236}">
                <a16:creationId xmlns:a16="http://schemas.microsoft.com/office/drawing/2014/main" id="{AC822671-991F-3C4E-B8C0-44064DB83C7E}"/>
              </a:ext>
            </a:extLst>
          </p:cNvPr>
          <p:cNvSpPr txBox="1"/>
          <p:nvPr/>
        </p:nvSpPr>
        <p:spPr>
          <a:xfrm>
            <a:off x="11138302" y="4235764"/>
            <a:ext cx="326187" cy="369332"/>
          </a:xfrm>
          <a:prstGeom prst="rect">
            <a:avLst/>
          </a:prstGeom>
          <a:noFill/>
        </p:spPr>
        <p:txBody>
          <a:bodyPr wrap="square" rtlCol="0">
            <a:spAutoFit/>
          </a:bodyPr>
          <a:lstStyle/>
          <a:p>
            <a:pPr algn="l"/>
            <a:r>
              <a:rPr lang="en-GB" dirty="0">
                <a:solidFill>
                  <a:schemeClr val="bg1"/>
                </a:solidFill>
              </a:rPr>
              <a:t>2</a:t>
            </a:r>
          </a:p>
        </p:txBody>
      </p:sp>
      <p:sp>
        <p:nvSpPr>
          <p:cNvPr id="59" name="TextBox 58">
            <a:extLst>
              <a:ext uri="{FF2B5EF4-FFF2-40B4-BE49-F238E27FC236}">
                <a16:creationId xmlns:a16="http://schemas.microsoft.com/office/drawing/2014/main" id="{F1433815-B0E3-2E46-9369-D8816B2E61FF}"/>
              </a:ext>
            </a:extLst>
          </p:cNvPr>
          <p:cNvSpPr txBox="1"/>
          <p:nvPr/>
        </p:nvSpPr>
        <p:spPr>
          <a:xfrm>
            <a:off x="11488605" y="2516834"/>
            <a:ext cx="326187" cy="369332"/>
          </a:xfrm>
          <a:prstGeom prst="rect">
            <a:avLst/>
          </a:prstGeom>
          <a:noFill/>
        </p:spPr>
        <p:txBody>
          <a:bodyPr wrap="square" rtlCol="0">
            <a:spAutoFit/>
          </a:bodyPr>
          <a:lstStyle/>
          <a:p>
            <a:pPr algn="l"/>
            <a:r>
              <a:rPr lang="en-GB" dirty="0">
                <a:solidFill>
                  <a:schemeClr val="bg1"/>
                </a:solidFill>
              </a:rPr>
              <a:t>3</a:t>
            </a:r>
          </a:p>
        </p:txBody>
      </p:sp>
      <p:sp>
        <p:nvSpPr>
          <p:cNvPr id="60" name="TextBox 59">
            <a:extLst>
              <a:ext uri="{FF2B5EF4-FFF2-40B4-BE49-F238E27FC236}">
                <a16:creationId xmlns:a16="http://schemas.microsoft.com/office/drawing/2014/main" id="{3042642C-7097-6A49-B6BB-65647A66D6E8}"/>
              </a:ext>
            </a:extLst>
          </p:cNvPr>
          <p:cNvSpPr txBox="1"/>
          <p:nvPr/>
        </p:nvSpPr>
        <p:spPr>
          <a:xfrm>
            <a:off x="11858343" y="1114817"/>
            <a:ext cx="326187" cy="369332"/>
          </a:xfrm>
          <a:prstGeom prst="rect">
            <a:avLst/>
          </a:prstGeom>
          <a:noFill/>
        </p:spPr>
        <p:txBody>
          <a:bodyPr wrap="square" rtlCol="0">
            <a:spAutoFit/>
          </a:bodyPr>
          <a:lstStyle/>
          <a:p>
            <a:pPr algn="l"/>
            <a:r>
              <a:rPr lang="en-GB" dirty="0">
                <a:solidFill>
                  <a:schemeClr val="bg1"/>
                </a:solidFill>
              </a:rPr>
              <a:t>4</a:t>
            </a:r>
          </a:p>
        </p:txBody>
      </p:sp>
      <p:grpSp>
        <p:nvGrpSpPr>
          <p:cNvPr id="55" name="Group 54">
            <a:extLst>
              <a:ext uri="{FF2B5EF4-FFF2-40B4-BE49-F238E27FC236}">
                <a16:creationId xmlns:a16="http://schemas.microsoft.com/office/drawing/2014/main" id="{2BAA318E-F7F6-9A4D-BDC9-1163762E20EA}"/>
              </a:ext>
            </a:extLst>
          </p:cNvPr>
          <p:cNvGrpSpPr/>
          <p:nvPr/>
        </p:nvGrpSpPr>
        <p:grpSpPr>
          <a:xfrm flipH="1">
            <a:off x="1059618" y="77893"/>
            <a:ext cx="4793805" cy="6694880"/>
            <a:chOff x="4531306" y="-21699"/>
            <a:chExt cx="5801833" cy="6858000"/>
          </a:xfrm>
          <a:solidFill>
            <a:schemeClr val="bg1"/>
          </a:solidFill>
          <a:effectLst>
            <a:outerShdw blurRad="50800" dist="38100" dir="2700000" algn="tl" rotWithShape="0">
              <a:prstClr val="black">
                <a:alpha val="40000"/>
              </a:prstClr>
            </a:outerShdw>
          </a:effectLst>
        </p:grpSpPr>
        <p:sp>
          <p:nvSpPr>
            <p:cNvPr id="28" name="Rectangle 27">
              <a:extLst>
                <a:ext uri="{FF2B5EF4-FFF2-40B4-BE49-F238E27FC236}">
                  <a16:creationId xmlns:a16="http://schemas.microsoft.com/office/drawing/2014/main" id="{387A5E71-8B02-C349-B030-D0B05AD73F0D}"/>
                </a:ext>
              </a:extLst>
            </p:cNvPr>
            <p:cNvSpPr/>
            <p:nvPr/>
          </p:nvSpPr>
          <p:spPr>
            <a:xfrm>
              <a:off x="9960414" y="3416872"/>
              <a:ext cx="372725" cy="1265663"/>
            </a:xfrm>
            <a:prstGeom prst="rect">
              <a:avLst/>
            </a:prstGeom>
            <a:solidFill>
              <a:schemeClr val="accent3"/>
            </a:solidFill>
            <a:ln>
              <a:noFill/>
            </a:ln>
            <a:effectLst>
              <a:innerShdw blurRad="195242"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50">
              <a:extLst>
                <a:ext uri="{FF2B5EF4-FFF2-40B4-BE49-F238E27FC236}">
                  <a16:creationId xmlns:a16="http://schemas.microsoft.com/office/drawing/2014/main" id="{CB09536F-FEAB-054B-BF9E-0848F6DC39F5}"/>
                </a:ext>
              </a:extLst>
            </p:cNvPr>
            <p:cNvSpPr/>
            <p:nvPr/>
          </p:nvSpPr>
          <p:spPr>
            <a:xfrm>
              <a:off x="4531306" y="-21699"/>
              <a:ext cx="5801833" cy="6858000"/>
            </a:xfrm>
            <a:custGeom>
              <a:avLst/>
              <a:gdLst>
                <a:gd name="connsiteX0" fmla="*/ 0 w 5801833"/>
                <a:gd name="connsiteY0" fmla="*/ 0 h 6858000"/>
                <a:gd name="connsiteX1" fmla="*/ 5801833 w 5801833"/>
                <a:gd name="connsiteY1" fmla="*/ 0 h 6858000"/>
                <a:gd name="connsiteX2" fmla="*/ 5801833 w 5801833"/>
                <a:gd name="connsiteY2" fmla="*/ 3429000 h 6858000"/>
                <a:gd name="connsiteX3" fmla="*/ 5738895 w 5801833"/>
                <a:gd name="connsiteY3" fmla="*/ 3441707 h 6858000"/>
                <a:gd name="connsiteX4" fmla="*/ 5724591 w 5801833"/>
                <a:gd name="connsiteY4" fmla="*/ 3451351 h 6858000"/>
                <a:gd name="connsiteX5" fmla="*/ 5715561 w 5801833"/>
                <a:gd name="connsiteY5" fmla="*/ 3454154 h 6858000"/>
                <a:gd name="connsiteX6" fmla="*/ 5580194 w 5801833"/>
                <a:gd name="connsiteY6" fmla="*/ 3658375 h 6858000"/>
                <a:gd name="connsiteX7" fmla="*/ 5580194 w 5801833"/>
                <a:gd name="connsiteY7" fmla="*/ 4480760 h 6858000"/>
                <a:gd name="connsiteX8" fmla="*/ 5801833 w 5801833"/>
                <a:gd name="connsiteY8" fmla="*/ 4702399 h 6858000"/>
                <a:gd name="connsiteX9" fmla="*/ 5801832 w 5801833"/>
                <a:gd name="connsiteY9" fmla="*/ 4702400 h 6858000"/>
                <a:gd name="connsiteX10" fmla="*/ 5801833 w 5801833"/>
                <a:gd name="connsiteY10" fmla="*/ 4702400 h 6858000"/>
                <a:gd name="connsiteX11" fmla="*/ 5801833 w 5801833"/>
                <a:gd name="connsiteY11" fmla="*/ 6858000 h 6858000"/>
                <a:gd name="connsiteX12" fmla="*/ 0 w 5801833"/>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01833" h="6858000">
                  <a:moveTo>
                    <a:pt x="0" y="0"/>
                  </a:moveTo>
                  <a:lnTo>
                    <a:pt x="5801833" y="0"/>
                  </a:lnTo>
                  <a:lnTo>
                    <a:pt x="5801833" y="3429000"/>
                  </a:lnTo>
                  <a:cubicBezTo>
                    <a:pt x="5779508" y="3429000"/>
                    <a:pt x="5758239" y="3433525"/>
                    <a:pt x="5738895" y="3441707"/>
                  </a:cubicBezTo>
                  <a:lnTo>
                    <a:pt x="5724591" y="3451351"/>
                  </a:lnTo>
                  <a:lnTo>
                    <a:pt x="5715561" y="3454154"/>
                  </a:lnTo>
                  <a:cubicBezTo>
                    <a:pt x="5636011" y="3487800"/>
                    <a:pt x="5580194" y="3566569"/>
                    <a:pt x="5580194" y="3658375"/>
                  </a:cubicBezTo>
                  <a:lnTo>
                    <a:pt x="5580194" y="4480760"/>
                  </a:lnTo>
                  <a:cubicBezTo>
                    <a:pt x="5580194" y="4603168"/>
                    <a:pt x="5679425" y="4702399"/>
                    <a:pt x="5801833" y="4702399"/>
                  </a:cubicBezTo>
                  <a:lnTo>
                    <a:pt x="5801832" y="4702400"/>
                  </a:lnTo>
                  <a:lnTo>
                    <a:pt x="5801833" y="4702400"/>
                  </a:lnTo>
                  <a:lnTo>
                    <a:pt x="5801833" y="6858000"/>
                  </a:lnTo>
                  <a:lnTo>
                    <a:pt x="0" y="6858000"/>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a:solidFill>
                  <a:schemeClr val="bg1"/>
                </a:solidFill>
              </a:endParaRPr>
            </a:p>
          </p:txBody>
        </p:sp>
      </p:grpSp>
      <p:grpSp>
        <p:nvGrpSpPr>
          <p:cNvPr id="56" name="Group 55">
            <a:extLst>
              <a:ext uri="{FF2B5EF4-FFF2-40B4-BE49-F238E27FC236}">
                <a16:creationId xmlns:a16="http://schemas.microsoft.com/office/drawing/2014/main" id="{106C15E6-9451-FB46-8C6D-FE2B50D9F884}"/>
              </a:ext>
            </a:extLst>
          </p:cNvPr>
          <p:cNvGrpSpPr/>
          <p:nvPr/>
        </p:nvGrpSpPr>
        <p:grpSpPr>
          <a:xfrm flipH="1">
            <a:off x="1367585" y="63798"/>
            <a:ext cx="4479277" cy="6694880"/>
            <a:chOff x="4772044" y="14264"/>
            <a:chExt cx="5803584" cy="6858000"/>
          </a:xfrm>
          <a:effectLst>
            <a:outerShdw blurRad="50800" dist="38100" dir="8100000" algn="tr" rotWithShape="0">
              <a:prstClr val="black">
                <a:alpha val="40000"/>
              </a:prstClr>
            </a:outerShdw>
          </a:effectLst>
        </p:grpSpPr>
        <p:sp>
          <p:nvSpPr>
            <p:cNvPr id="27" name="Rectangle 26">
              <a:extLst>
                <a:ext uri="{FF2B5EF4-FFF2-40B4-BE49-F238E27FC236}">
                  <a16:creationId xmlns:a16="http://schemas.microsoft.com/office/drawing/2014/main" id="{4B974930-E767-B247-B189-65D7EF7ED6DE}"/>
                </a:ext>
              </a:extLst>
            </p:cNvPr>
            <p:cNvSpPr/>
            <p:nvPr/>
          </p:nvSpPr>
          <p:spPr>
            <a:xfrm>
              <a:off x="10202903" y="1781733"/>
              <a:ext cx="372725" cy="1265663"/>
            </a:xfrm>
            <a:prstGeom prst="rect">
              <a:avLst/>
            </a:prstGeom>
            <a:solidFill>
              <a:schemeClr val="accent1"/>
            </a:solidFill>
            <a:effectLst>
              <a:innerShdw blurRad="195242"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51">
              <a:extLst>
                <a:ext uri="{FF2B5EF4-FFF2-40B4-BE49-F238E27FC236}">
                  <a16:creationId xmlns:a16="http://schemas.microsoft.com/office/drawing/2014/main" id="{154179B1-1B89-A24D-BCC5-2E0C8223CDD9}"/>
                </a:ext>
              </a:extLst>
            </p:cNvPr>
            <p:cNvSpPr/>
            <p:nvPr/>
          </p:nvSpPr>
          <p:spPr>
            <a:xfrm>
              <a:off x="4772044" y="14264"/>
              <a:ext cx="5801833" cy="6858000"/>
            </a:xfrm>
            <a:custGeom>
              <a:avLst/>
              <a:gdLst>
                <a:gd name="connsiteX0" fmla="*/ 0 w 5801833"/>
                <a:gd name="connsiteY0" fmla="*/ 0 h 6858000"/>
                <a:gd name="connsiteX1" fmla="*/ 5801833 w 5801833"/>
                <a:gd name="connsiteY1" fmla="*/ 0 h 6858000"/>
                <a:gd name="connsiteX2" fmla="*/ 5801833 w 5801833"/>
                <a:gd name="connsiteY2" fmla="*/ 1767469 h 6858000"/>
                <a:gd name="connsiteX3" fmla="*/ 5580194 w 5801833"/>
                <a:gd name="connsiteY3" fmla="*/ 1989108 h 6858000"/>
                <a:gd name="connsiteX4" fmla="*/ 5580194 w 5801833"/>
                <a:gd name="connsiteY4" fmla="*/ 2811493 h 6858000"/>
                <a:gd name="connsiteX5" fmla="*/ 5715561 w 5801833"/>
                <a:gd name="connsiteY5" fmla="*/ 3015715 h 6858000"/>
                <a:gd name="connsiteX6" fmla="*/ 5723642 w 5801833"/>
                <a:gd name="connsiteY6" fmla="*/ 3018223 h 6858000"/>
                <a:gd name="connsiteX7" fmla="*/ 5738896 w 5801833"/>
                <a:gd name="connsiteY7" fmla="*/ 3027478 h 6858000"/>
                <a:gd name="connsiteX8" fmla="*/ 5801833 w 5801833"/>
                <a:gd name="connsiteY8" fmla="*/ 3040184 h 6858000"/>
                <a:gd name="connsiteX9" fmla="*/ 5801833 w 5801833"/>
                <a:gd name="connsiteY9" fmla="*/ 3040185 h 6858000"/>
                <a:gd name="connsiteX10" fmla="*/ 5801833 w 5801833"/>
                <a:gd name="connsiteY10" fmla="*/ 6858000 h 6858000"/>
                <a:gd name="connsiteX11" fmla="*/ 0 w 5801833"/>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01833" h="6858000">
                  <a:moveTo>
                    <a:pt x="0" y="0"/>
                  </a:moveTo>
                  <a:lnTo>
                    <a:pt x="5801833" y="0"/>
                  </a:lnTo>
                  <a:lnTo>
                    <a:pt x="5801833" y="1767469"/>
                  </a:lnTo>
                  <a:cubicBezTo>
                    <a:pt x="5679425" y="1767469"/>
                    <a:pt x="5580194" y="1866700"/>
                    <a:pt x="5580194" y="1989108"/>
                  </a:cubicBezTo>
                  <a:lnTo>
                    <a:pt x="5580194" y="2811493"/>
                  </a:lnTo>
                  <a:cubicBezTo>
                    <a:pt x="5580194" y="2903299"/>
                    <a:pt x="5636011" y="2982068"/>
                    <a:pt x="5715561" y="3015715"/>
                  </a:cubicBezTo>
                  <a:lnTo>
                    <a:pt x="5723642" y="3018223"/>
                  </a:lnTo>
                  <a:lnTo>
                    <a:pt x="5738896" y="3027478"/>
                  </a:lnTo>
                  <a:lnTo>
                    <a:pt x="5801833" y="3040184"/>
                  </a:lnTo>
                  <a:lnTo>
                    <a:pt x="5801833" y="3040185"/>
                  </a:lnTo>
                  <a:lnTo>
                    <a:pt x="5801833" y="6858000"/>
                  </a:lnTo>
                  <a:lnTo>
                    <a:pt x="0" y="685800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a:solidFill>
                  <a:schemeClr val="bg1"/>
                </a:solidFill>
              </a:endParaRPr>
            </a:p>
          </p:txBody>
        </p:sp>
      </p:grpSp>
      <p:sp>
        <p:nvSpPr>
          <p:cNvPr id="21" name="Trapezium 20">
            <a:extLst>
              <a:ext uri="{FF2B5EF4-FFF2-40B4-BE49-F238E27FC236}">
                <a16:creationId xmlns:a16="http://schemas.microsoft.com/office/drawing/2014/main" id="{79D3CE3A-B871-224F-B539-4BDC13089584}"/>
              </a:ext>
            </a:extLst>
          </p:cNvPr>
          <p:cNvSpPr/>
          <p:nvPr/>
        </p:nvSpPr>
        <p:spPr>
          <a:xfrm rot="10025445">
            <a:off x="7726812" y="3994543"/>
            <a:ext cx="2485506" cy="668675"/>
          </a:xfrm>
          <a:prstGeom prst="trapezoid">
            <a:avLst>
              <a:gd name="adj" fmla="val 42139"/>
            </a:avLst>
          </a:prstGeom>
          <a:solidFill>
            <a:srgbClr val="B45E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2" name="Trapezium 21">
            <a:extLst>
              <a:ext uri="{FF2B5EF4-FFF2-40B4-BE49-F238E27FC236}">
                <a16:creationId xmlns:a16="http://schemas.microsoft.com/office/drawing/2014/main" id="{4C7DCFDB-900B-D243-B717-356F18E037CC}"/>
              </a:ext>
            </a:extLst>
          </p:cNvPr>
          <p:cNvSpPr/>
          <p:nvPr/>
        </p:nvSpPr>
        <p:spPr>
          <a:xfrm rot="20792350">
            <a:off x="8155448" y="4069253"/>
            <a:ext cx="1665000" cy="578928"/>
          </a:xfrm>
          <a:prstGeom prst="trapezoid">
            <a:avLst>
              <a:gd name="adj" fmla="val 32763"/>
            </a:avLst>
          </a:prstGeom>
          <a:solidFill>
            <a:srgbClr val="FF86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3" name="Triangle 22">
            <a:extLst>
              <a:ext uri="{FF2B5EF4-FFF2-40B4-BE49-F238E27FC236}">
                <a16:creationId xmlns:a16="http://schemas.microsoft.com/office/drawing/2014/main" id="{E910C80D-214D-CB4B-83D9-8D2291306E1E}"/>
              </a:ext>
            </a:extLst>
          </p:cNvPr>
          <p:cNvSpPr/>
          <p:nvPr/>
        </p:nvSpPr>
        <p:spPr>
          <a:xfrm rot="10017073">
            <a:off x="8427158" y="4072599"/>
            <a:ext cx="1314419" cy="1174867"/>
          </a:xfrm>
          <a:prstGeom prst="triangle">
            <a:avLst>
              <a:gd name="adj" fmla="val 78780"/>
            </a:avLst>
          </a:prstGeom>
          <a:solidFill>
            <a:srgbClr val="FFAD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4" name="Oval 23">
            <a:extLst>
              <a:ext uri="{FF2B5EF4-FFF2-40B4-BE49-F238E27FC236}">
                <a16:creationId xmlns:a16="http://schemas.microsoft.com/office/drawing/2014/main" id="{103CAD8F-8E60-834E-A874-DA9EDB40FDD0}"/>
              </a:ext>
            </a:extLst>
          </p:cNvPr>
          <p:cNvSpPr/>
          <p:nvPr/>
        </p:nvSpPr>
        <p:spPr>
          <a:xfrm>
            <a:off x="7393008" y="5351596"/>
            <a:ext cx="2951304" cy="460475"/>
          </a:xfrm>
          <a:prstGeom prst="ellipse">
            <a:avLst/>
          </a:prstGeom>
          <a:solidFill>
            <a:schemeClr val="tx1">
              <a:alpha val="34989"/>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5" name="Manual Input 60">
            <a:extLst>
              <a:ext uri="{FF2B5EF4-FFF2-40B4-BE49-F238E27FC236}">
                <a16:creationId xmlns:a16="http://schemas.microsoft.com/office/drawing/2014/main" id="{C03622D6-043F-AB46-A743-460AAADC685F}"/>
              </a:ext>
            </a:extLst>
          </p:cNvPr>
          <p:cNvSpPr/>
          <p:nvPr/>
        </p:nvSpPr>
        <p:spPr>
          <a:xfrm rot="10800000">
            <a:off x="7393009" y="1653814"/>
            <a:ext cx="2951303" cy="274194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85 w 10000"/>
              <a:gd name="connsiteY0" fmla="*/ 2569 h 10000"/>
              <a:gd name="connsiteX1" fmla="*/ 10000 w 10000"/>
              <a:gd name="connsiteY1" fmla="*/ 0 h 10000"/>
              <a:gd name="connsiteX2" fmla="*/ 10000 w 10000"/>
              <a:gd name="connsiteY2" fmla="*/ 10000 h 10000"/>
              <a:gd name="connsiteX3" fmla="*/ 0 w 10000"/>
              <a:gd name="connsiteY3" fmla="*/ 10000 h 10000"/>
              <a:gd name="connsiteX4" fmla="*/ 85 w 10000"/>
              <a:gd name="connsiteY4" fmla="*/ 256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85" y="2569"/>
                </a:moveTo>
                <a:lnTo>
                  <a:pt x="10000" y="0"/>
                </a:lnTo>
                <a:lnTo>
                  <a:pt x="10000" y="10000"/>
                </a:lnTo>
                <a:lnTo>
                  <a:pt x="0" y="10000"/>
                </a:lnTo>
                <a:cubicBezTo>
                  <a:pt x="28" y="7523"/>
                  <a:pt x="57" y="5046"/>
                  <a:pt x="85" y="2569"/>
                </a:cubicBezTo>
                <a:close/>
              </a:path>
            </a:pathLst>
          </a:custGeom>
          <a:solidFill>
            <a:srgbClr val="FF86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30" name="TextBox 29">
            <a:extLst>
              <a:ext uri="{FF2B5EF4-FFF2-40B4-BE49-F238E27FC236}">
                <a16:creationId xmlns:a16="http://schemas.microsoft.com/office/drawing/2014/main" id="{4A1BDD0F-B659-B244-AA81-2419153F4812}"/>
              </a:ext>
            </a:extLst>
          </p:cNvPr>
          <p:cNvSpPr txBox="1"/>
          <p:nvPr/>
        </p:nvSpPr>
        <p:spPr>
          <a:xfrm>
            <a:off x="7497060" y="1686556"/>
            <a:ext cx="2743199" cy="1077218"/>
          </a:xfrm>
          <a:prstGeom prst="rect">
            <a:avLst/>
          </a:prstGeom>
          <a:noFill/>
        </p:spPr>
        <p:txBody>
          <a:bodyPr wrap="square" rtlCol="0">
            <a:spAutoFit/>
          </a:bodyPr>
          <a:lstStyle/>
          <a:p>
            <a:pPr algn="ctr"/>
            <a:r>
              <a:rPr lang="en-SE" sz="3200" dirty="0">
                <a:solidFill>
                  <a:schemeClr val="bg1"/>
                </a:solidFill>
              </a:rPr>
              <a:t>C</a:t>
            </a:r>
            <a:r>
              <a:rPr lang="en-SE" sz="2800" dirty="0">
                <a:solidFill>
                  <a:schemeClr val="bg1"/>
                </a:solidFill>
              </a:rPr>
              <a:t>LOSING</a:t>
            </a:r>
          </a:p>
          <a:p>
            <a:pPr algn="ctr"/>
            <a:r>
              <a:rPr lang="en-SE" sz="3200" dirty="0">
                <a:solidFill>
                  <a:schemeClr val="bg1"/>
                </a:solidFill>
              </a:rPr>
              <a:t>R</a:t>
            </a:r>
            <a:r>
              <a:rPr lang="en-SE" sz="2800" dirty="0">
                <a:solidFill>
                  <a:schemeClr val="bg1"/>
                </a:solidFill>
              </a:rPr>
              <a:t>EMARKS</a:t>
            </a:r>
          </a:p>
        </p:txBody>
      </p:sp>
      <p:pic>
        <p:nvPicPr>
          <p:cNvPr id="3" name="Graphic 2" descr="Teacher">
            <a:extLst>
              <a:ext uri="{FF2B5EF4-FFF2-40B4-BE49-F238E27FC236}">
                <a16:creationId xmlns:a16="http://schemas.microsoft.com/office/drawing/2014/main" id="{A5C1E425-12C4-5344-BB9C-B6FC6A7650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11459" y="2961000"/>
            <a:ext cx="914400" cy="914400"/>
          </a:xfrm>
          <a:prstGeom prst="rect">
            <a:avLst/>
          </a:prstGeom>
        </p:spPr>
      </p:pic>
    </p:spTree>
    <p:extLst>
      <p:ext uri="{BB962C8B-B14F-4D97-AF65-F5344CB8AC3E}">
        <p14:creationId xmlns:p14="http://schemas.microsoft.com/office/powerpoint/2010/main" val="4223190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7" name="Graphic 16" descr="Run">
            <a:extLst>
              <a:ext uri="{FF2B5EF4-FFF2-40B4-BE49-F238E27FC236}">
                <a16:creationId xmlns:a16="http://schemas.microsoft.com/office/drawing/2014/main" id="{189DBA1A-682E-9345-9A66-D3BB0DAFF4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34661" y="6200661"/>
            <a:ext cx="657339" cy="657339"/>
          </a:xfrm>
          <a:prstGeom prst="rect">
            <a:avLst/>
          </a:prstGeom>
        </p:spPr>
      </p:pic>
      <p:grpSp>
        <p:nvGrpSpPr>
          <p:cNvPr id="35" name="Group 34">
            <a:extLst>
              <a:ext uri="{FF2B5EF4-FFF2-40B4-BE49-F238E27FC236}">
                <a16:creationId xmlns:a16="http://schemas.microsoft.com/office/drawing/2014/main" id="{DF8287FA-974C-7B4A-B56E-C68E42C78F08}"/>
              </a:ext>
            </a:extLst>
          </p:cNvPr>
          <p:cNvGrpSpPr/>
          <p:nvPr/>
        </p:nvGrpSpPr>
        <p:grpSpPr>
          <a:xfrm>
            <a:off x="317862" y="1199577"/>
            <a:ext cx="11895908" cy="4652583"/>
            <a:chOff x="317862" y="1199577"/>
            <a:chExt cx="11895908" cy="4652583"/>
          </a:xfrm>
        </p:grpSpPr>
        <p:sp>
          <p:nvSpPr>
            <p:cNvPr id="4" name="Freeform 3">
              <a:extLst>
                <a:ext uri="{FF2B5EF4-FFF2-40B4-BE49-F238E27FC236}">
                  <a16:creationId xmlns:a16="http://schemas.microsoft.com/office/drawing/2014/main" id="{BBDF8918-5DEC-9246-9371-15E08F3BDA11}"/>
                </a:ext>
              </a:extLst>
            </p:cNvPr>
            <p:cNvSpPr/>
            <p:nvPr/>
          </p:nvSpPr>
          <p:spPr>
            <a:xfrm>
              <a:off x="317862" y="1199577"/>
              <a:ext cx="11874138" cy="4652583"/>
            </a:xfrm>
            <a:custGeom>
              <a:avLst/>
              <a:gdLst>
                <a:gd name="connsiteX0" fmla="*/ 0 w 11874138"/>
                <a:gd name="connsiteY0" fmla="*/ 0 h 4820194"/>
                <a:gd name="connsiteX1" fmla="*/ 5473338 w 11874138"/>
                <a:gd name="connsiteY1" fmla="*/ 953589 h 4820194"/>
                <a:gd name="connsiteX2" fmla="*/ 5225143 w 11874138"/>
                <a:gd name="connsiteY2" fmla="*/ 2782389 h 4820194"/>
                <a:gd name="connsiteX3" fmla="*/ 11874138 w 11874138"/>
                <a:gd name="connsiteY3" fmla="*/ 3788229 h 4820194"/>
                <a:gd name="connsiteX4" fmla="*/ 11874138 w 11874138"/>
                <a:gd name="connsiteY4" fmla="*/ 4820194 h 4820194"/>
                <a:gd name="connsiteX5" fmla="*/ 4232366 w 11874138"/>
                <a:gd name="connsiteY5" fmla="*/ 3605349 h 4820194"/>
                <a:gd name="connsiteX6" fmla="*/ 4519749 w 11874138"/>
                <a:gd name="connsiteY6" fmla="*/ 1672046 h 4820194"/>
                <a:gd name="connsiteX7" fmla="*/ 0 w 11874138"/>
                <a:gd name="connsiteY7" fmla="*/ 0 h 4820194"/>
                <a:gd name="connsiteX0" fmla="*/ 0 w 11874138"/>
                <a:gd name="connsiteY0" fmla="*/ 15268 h 4835462"/>
                <a:gd name="connsiteX1" fmla="*/ 5473338 w 11874138"/>
                <a:gd name="connsiteY1" fmla="*/ 968857 h 4835462"/>
                <a:gd name="connsiteX2" fmla="*/ 5225143 w 11874138"/>
                <a:gd name="connsiteY2" fmla="*/ 2797657 h 4835462"/>
                <a:gd name="connsiteX3" fmla="*/ 11874138 w 11874138"/>
                <a:gd name="connsiteY3" fmla="*/ 3803497 h 4835462"/>
                <a:gd name="connsiteX4" fmla="*/ 11874138 w 11874138"/>
                <a:gd name="connsiteY4" fmla="*/ 4835462 h 4835462"/>
                <a:gd name="connsiteX5" fmla="*/ 4232366 w 11874138"/>
                <a:gd name="connsiteY5" fmla="*/ 3620617 h 4835462"/>
                <a:gd name="connsiteX6" fmla="*/ 4519749 w 11874138"/>
                <a:gd name="connsiteY6" fmla="*/ 1687314 h 4835462"/>
                <a:gd name="connsiteX7" fmla="*/ 0 w 11874138"/>
                <a:gd name="connsiteY7" fmla="*/ 15268 h 4835462"/>
                <a:gd name="connsiteX0" fmla="*/ 0 w 11874138"/>
                <a:gd name="connsiteY0" fmla="*/ 15268 h 4835462"/>
                <a:gd name="connsiteX1" fmla="*/ 5473338 w 11874138"/>
                <a:gd name="connsiteY1" fmla="*/ 968857 h 4835462"/>
                <a:gd name="connsiteX2" fmla="*/ 5225143 w 11874138"/>
                <a:gd name="connsiteY2" fmla="*/ 2797657 h 4835462"/>
                <a:gd name="connsiteX3" fmla="*/ 11874138 w 11874138"/>
                <a:gd name="connsiteY3" fmla="*/ 3803497 h 4835462"/>
                <a:gd name="connsiteX4" fmla="*/ 11874138 w 11874138"/>
                <a:gd name="connsiteY4" fmla="*/ 4835462 h 4835462"/>
                <a:gd name="connsiteX5" fmla="*/ 4232366 w 11874138"/>
                <a:gd name="connsiteY5" fmla="*/ 3620617 h 4835462"/>
                <a:gd name="connsiteX6" fmla="*/ 4519749 w 11874138"/>
                <a:gd name="connsiteY6" fmla="*/ 1687314 h 4835462"/>
                <a:gd name="connsiteX7" fmla="*/ 0 w 11874138"/>
                <a:gd name="connsiteY7" fmla="*/ 15268 h 4835462"/>
                <a:gd name="connsiteX0" fmla="*/ 0 w 11874138"/>
                <a:gd name="connsiteY0" fmla="*/ 15268 h 4835462"/>
                <a:gd name="connsiteX1" fmla="*/ 5473338 w 11874138"/>
                <a:gd name="connsiteY1" fmla="*/ 968857 h 4835462"/>
                <a:gd name="connsiteX2" fmla="*/ 5225143 w 11874138"/>
                <a:gd name="connsiteY2" fmla="*/ 2797657 h 4835462"/>
                <a:gd name="connsiteX3" fmla="*/ 11874138 w 11874138"/>
                <a:gd name="connsiteY3" fmla="*/ 3803497 h 4835462"/>
                <a:gd name="connsiteX4" fmla="*/ 11874138 w 11874138"/>
                <a:gd name="connsiteY4" fmla="*/ 4835462 h 4835462"/>
                <a:gd name="connsiteX5" fmla="*/ 4232366 w 11874138"/>
                <a:gd name="connsiteY5" fmla="*/ 3620617 h 4835462"/>
                <a:gd name="connsiteX6" fmla="*/ 4519749 w 11874138"/>
                <a:gd name="connsiteY6" fmla="*/ 1687314 h 4835462"/>
                <a:gd name="connsiteX7" fmla="*/ 0 w 11874138"/>
                <a:gd name="connsiteY7" fmla="*/ 15268 h 4835462"/>
                <a:gd name="connsiteX0" fmla="*/ 0 w 11874138"/>
                <a:gd name="connsiteY0" fmla="*/ 15268 h 4835462"/>
                <a:gd name="connsiteX1" fmla="*/ 5473338 w 11874138"/>
                <a:gd name="connsiteY1" fmla="*/ 968857 h 4835462"/>
                <a:gd name="connsiteX2" fmla="*/ 5225143 w 11874138"/>
                <a:gd name="connsiteY2" fmla="*/ 2797657 h 4835462"/>
                <a:gd name="connsiteX3" fmla="*/ 11874138 w 11874138"/>
                <a:gd name="connsiteY3" fmla="*/ 3803497 h 4835462"/>
                <a:gd name="connsiteX4" fmla="*/ 11874138 w 11874138"/>
                <a:gd name="connsiteY4" fmla="*/ 4835462 h 4835462"/>
                <a:gd name="connsiteX5" fmla="*/ 4232366 w 11874138"/>
                <a:gd name="connsiteY5" fmla="*/ 3620617 h 4835462"/>
                <a:gd name="connsiteX6" fmla="*/ 4519749 w 11874138"/>
                <a:gd name="connsiteY6" fmla="*/ 1687314 h 4835462"/>
                <a:gd name="connsiteX7" fmla="*/ 0 w 11874138"/>
                <a:gd name="connsiteY7" fmla="*/ 15268 h 4835462"/>
                <a:gd name="connsiteX0" fmla="*/ 0 w 11874138"/>
                <a:gd name="connsiteY0" fmla="*/ 15268 h 4835462"/>
                <a:gd name="connsiteX1" fmla="*/ 5473338 w 11874138"/>
                <a:gd name="connsiteY1" fmla="*/ 968857 h 4835462"/>
                <a:gd name="connsiteX2" fmla="*/ 5225143 w 11874138"/>
                <a:gd name="connsiteY2" fmla="*/ 2797657 h 4835462"/>
                <a:gd name="connsiteX3" fmla="*/ 11874138 w 11874138"/>
                <a:gd name="connsiteY3" fmla="*/ 3803497 h 4835462"/>
                <a:gd name="connsiteX4" fmla="*/ 11874138 w 11874138"/>
                <a:gd name="connsiteY4" fmla="*/ 4835462 h 4835462"/>
                <a:gd name="connsiteX5" fmla="*/ 4232366 w 11874138"/>
                <a:gd name="connsiteY5" fmla="*/ 3620617 h 4835462"/>
                <a:gd name="connsiteX6" fmla="*/ 4519749 w 11874138"/>
                <a:gd name="connsiteY6" fmla="*/ 1687314 h 4835462"/>
                <a:gd name="connsiteX7" fmla="*/ 0 w 11874138"/>
                <a:gd name="connsiteY7" fmla="*/ 15268 h 4835462"/>
                <a:gd name="connsiteX0" fmla="*/ 0 w 11874138"/>
                <a:gd name="connsiteY0" fmla="*/ 15268 h 4835462"/>
                <a:gd name="connsiteX1" fmla="*/ 5473338 w 11874138"/>
                <a:gd name="connsiteY1" fmla="*/ 968857 h 4835462"/>
                <a:gd name="connsiteX2" fmla="*/ 5225143 w 11874138"/>
                <a:gd name="connsiteY2" fmla="*/ 2797657 h 4835462"/>
                <a:gd name="connsiteX3" fmla="*/ 11874138 w 11874138"/>
                <a:gd name="connsiteY3" fmla="*/ 3803497 h 4835462"/>
                <a:gd name="connsiteX4" fmla="*/ 11874138 w 11874138"/>
                <a:gd name="connsiteY4" fmla="*/ 4835462 h 4835462"/>
                <a:gd name="connsiteX5" fmla="*/ 4232366 w 11874138"/>
                <a:gd name="connsiteY5" fmla="*/ 3620617 h 4835462"/>
                <a:gd name="connsiteX6" fmla="*/ 4519749 w 11874138"/>
                <a:gd name="connsiteY6" fmla="*/ 1687314 h 4835462"/>
                <a:gd name="connsiteX7" fmla="*/ 0 w 11874138"/>
                <a:gd name="connsiteY7" fmla="*/ 15268 h 4835462"/>
                <a:gd name="connsiteX0" fmla="*/ 0 w 11874138"/>
                <a:gd name="connsiteY0" fmla="*/ 15268 h 4835462"/>
                <a:gd name="connsiteX1" fmla="*/ 5473338 w 11874138"/>
                <a:gd name="connsiteY1" fmla="*/ 968857 h 4835462"/>
                <a:gd name="connsiteX2" fmla="*/ 5225143 w 11874138"/>
                <a:gd name="connsiteY2" fmla="*/ 2797657 h 4835462"/>
                <a:gd name="connsiteX3" fmla="*/ 11874138 w 11874138"/>
                <a:gd name="connsiteY3" fmla="*/ 3803497 h 4835462"/>
                <a:gd name="connsiteX4" fmla="*/ 11874138 w 11874138"/>
                <a:gd name="connsiteY4" fmla="*/ 4835462 h 4835462"/>
                <a:gd name="connsiteX5" fmla="*/ 4232366 w 11874138"/>
                <a:gd name="connsiteY5" fmla="*/ 3620617 h 4835462"/>
                <a:gd name="connsiteX6" fmla="*/ 4519749 w 11874138"/>
                <a:gd name="connsiteY6" fmla="*/ 1687314 h 4835462"/>
                <a:gd name="connsiteX7" fmla="*/ 0 w 11874138"/>
                <a:gd name="connsiteY7" fmla="*/ 15268 h 4835462"/>
                <a:gd name="connsiteX0" fmla="*/ 0 w 11874138"/>
                <a:gd name="connsiteY0" fmla="*/ 15268 h 4835462"/>
                <a:gd name="connsiteX1" fmla="*/ 5473338 w 11874138"/>
                <a:gd name="connsiteY1" fmla="*/ 968857 h 4835462"/>
                <a:gd name="connsiteX2" fmla="*/ 5225143 w 11874138"/>
                <a:gd name="connsiteY2" fmla="*/ 2797657 h 4835462"/>
                <a:gd name="connsiteX3" fmla="*/ 11874138 w 11874138"/>
                <a:gd name="connsiteY3" fmla="*/ 3803497 h 4835462"/>
                <a:gd name="connsiteX4" fmla="*/ 11874138 w 11874138"/>
                <a:gd name="connsiteY4" fmla="*/ 4835462 h 4835462"/>
                <a:gd name="connsiteX5" fmla="*/ 4232366 w 11874138"/>
                <a:gd name="connsiteY5" fmla="*/ 3620617 h 4835462"/>
                <a:gd name="connsiteX6" fmla="*/ 4519749 w 11874138"/>
                <a:gd name="connsiteY6" fmla="*/ 1687314 h 4835462"/>
                <a:gd name="connsiteX7" fmla="*/ 0 w 11874138"/>
                <a:gd name="connsiteY7" fmla="*/ 15268 h 4835462"/>
                <a:gd name="connsiteX0" fmla="*/ 0 w 11874138"/>
                <a:gd name="connsiteY0" fmla="*/ 15268 h 4835462"/>
                <a:gd name="connsiteX1" fmla="*/ 5473338 w 11874138"/>
                <a:gd name="connsiteY1" fmla="*/ 968857 h 4835462"/>
                <a:gd name="connsiteX2" fmla="*/ 5225143 w 11874138"/>
                <a:gd name="connsiteY2" fmla="*/ 2797657 h 4835462"/>
                <a:gd name="connsiteX3" fmla="*/ 11874138 w 11874138"/>
                <a:gd name="connsiteY3" fmla="*/ 3803497 h 4835462"/>
                <a:gd name="connsiteX4" fmla="*/ 11874138 w 11874138"/>
                <a:gd name="connsiteY4" fmla="*/ 4835462 h 4835462"/>
                <a:gd name="connsiteX5" fmla="*/ 4232366 w 11874138"/>
                <a:gd name="connsiteY5" fmla="*/ 3620617 h 4835462"/>
                <a:gd name="connsiteX6" fmla="*/ 4519749 w 11874138"/>
                <a:gd name="connsiteY6" fmla="*/ 1687314 h 4835462"/>
                <a:gd name="connsiteX7" fmla="*/ 0 w 11874138"/>
                <a:gd name="connsiteY7" fmla="*/ 15268 h 4835462"/>
                <a:gd name="connsiteX0" fmla="*/ 0 w 11874138"/>
                <a:gd name="connsiteY0" fmla="*/ 15268 h 4835462"/>
                <a:gd name="connsiteX1" fmla="*/ 5473338 w 11874138"/>
                <a:gd name="connsiteY1" fmla="*/ 968857 h 4835462"/>
                <a:gd name="connsiteX2" fmla="*/ 5225143 w 11874138"/>
                <a:gd name="connsiteY2" fmla="*/ 2797657 h 4835462"/>
                <a:gd name="connsiteX3" fmla="*/ 11874138 w 11874138"/>
                <a:gd name="connsiteY3" fmla="*/ 3803497 h 4835462"/>
                <a:gd name="connsiteX4" fmla="*/ 11874138 w 11874138"/>
                <a:gd name="connsiteY4" fmla="*/ 4835462 h 4835462"/>
                <a:gd name="connsiteX5" fmla="*/ 4232366 w 11874138"/>
                <a:gd name="connsiteY5" fmla="*/ 3620617 h 4835462"/>
                <a:gd name="connsiteX6" fmla="*/ 4519749 w 11874138"/>
                <a:gd name="connsiteY6" fmla="*/ 1687314 h 4835462"/>
                <a:gd name="connsiteX7" fmla="*/ 0 w 11874138"/>
                <a:gd name="connsiteY7" fmla="*/ 15268 h 483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74138" h="4835462">
                  <a:moveTo>
                    <a:pt x="0" y="15268"/>
                  </a:moveTo>
                  <a:cubicBezTo>
                    <a:pt x="158931" y="-104475"/>
                    <a:pt x="4602481" y="505126"/>
                    <a:pt x="5473338" y="968857"/>
                  </a:cubicBezTo>
                  <a:cubicBezTo>
                    <a:pt x="6344195" y="1432588"/>
                    <a:pt x="4654731" y="2762823"/>
                    <a:pt x="5225143" y="2797657"/>
                  </a:cubicBezTo>
                  <a:cubicBezTo>
                    <a:pt x="5795555" y="2832491"/>
                    <a:pt x="9683932" y="3324526"/>
                    <a:pt x="11874138" y="3803497"/>
                  </a:cubicBezTo>
                  <a:lnTo>
                    <a:pt x="11874138" y="4835462"/>
                  </a:lnTo>
                  <a:cubicBezTo>
                    <a:pt x="10548258" y="4648228"/>
                    <a:pt x="5863047" y="4145308"/>
                    <a:pt x="4232366" y="3620617"/>
                  </a:cubicBezTo>
                  <a:cubicBezTo>
                    <a:pt x="2601685" y="3095926"/>
                    <a:pt x="5151120" y="2153223"/>
                    <a:pt x="4519749" y="1687314"/>
                  </a:cubicBezTo>
                  <a:cubicBezTo>
                    <a:pt x="3888378" y="1221405"/>
                    <a:pt x="1506583" y="572617"/>
                    <a:pt x="0" y="15268"/>
                  </a:cubicBezTo>
                  <a:close/>
                </a:path>
              </a:pathLst>
            </a:custGeom>
            <a:gradFill flip="none" rotWithShape="1">
              <a:gsLst>
                <a:gs pos="58000">
                  <a:schemeClr val="bg1">
                    <a:lumMod val="50000"/>
                  </a:schemeClr>
                </a:gs>
                <a:gs pos="32000">
                  <a:schemeClr val="bg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Freeform 4">
              <a:extLst>
                <a:ext uri="{FF2B5EF4-FFF2-40B4-BE49-F238E27FC236}">
                  <a16:creationId xmlns:a16="http://schemas.microsoft.com/office/drawing/2014/main" id="{784E585C-1E6A-2849-ABE1-797887667BB4}"/>
                </a:ext>
              </a:extLst>
            </p:cNvPr>
            <p:cNvSpPr/>
            <p:nvPr/>
          </p:nvSpPr>
          <p:spPr>
            <a:xfrm>
              <a:off x="404947" y="1214846"/>
              <a:ext cx="11808823" cy="4101737"/>
            </a:xfrm>
            <a:custGeom>
              <a:avLst/>
              <a:gdLst>
                <a:gd name="connsiteX0" fmla="*/ 0 w 11599817"/>
                <a:gd name="connsiteY0" fmla="*/ 0 h 4062549"/>
                <a:gd name="connsiteX1" fmla="*/ 4937760 w 11599817"/>
                <a:gd name="connsiteY1" fmla="*/ 1214846 h 4062549"/>
                <a:gd name="connsiteX2" fmla="*/ 4206240 w 11599817"/>
                <a:gd name="connsiteY2" fmla="*/ 2769326 h 4062549"/>
                <a:gd name="connsiteX3" fmla="*/ 11599817 w 11599817"/>
                <a:gd name="connsiteY3" fmla="*/ 4062549 h 4062549"/>
                <a:gd name="connsiteX0" fmla="*/ 0 w 11599817"/>
                <a:gd name="connsiteY0" fmla="*/ 0 h 4062549"/>
                <a:gd name="connsiteX1" fmla="*/ 4937760 w 11599817"/>
                <a:gd name="connsiteY1" fmla="*/ 1214846 h 4062549"/>
                <a:gd name="connsiteX2" fmla="*/ 4206240 w 11599817"/>
                <a:gd name="connsiteY2" fmla="*/ 2769326 h 4062549"/>
                <a:gd name="connsiteX3" fmla="*/ 11599817 w 11599817"/>
                <a:gd name="connsiteY3" fmla="*/ 4062549 h 4062549"/>
                <a:gd name="connsiteX0" fmla="*/ 0 w 11599817"/>
                <a:gd name="connsiteY0" fmla="*/ 0 h 4062549"/>
                <a:gd name="connsiteX1" fmla="*/ 4937760 w 11599817"/>
                <a:gd name="connsiteY1" fmla="*/ 1214846 h 4062549"/>
                <a:gd name="connsiteX2" fmla="*/ 4206240 w 11599817"/>
                <a:gd name="connsiteY2" fmla="*/ 2769326 h 4062549"/>
                <a:gd name="connsiteX3" fmla="*/ 11599817 w 11599817"/>
                <a:gd name="connsiteY3" fmla="*/ 4062549 h 4062549"/>
                <a:gd name="connsiteX0" fmla="*/ 0 w 11599817"/>
                <a:gd name="connsiteY0" fmla="*/ 0 h 4062549"/>
                <a:gd name="connsiteX1" fmla="*/ 4937760 w 11599817"/>
                <a:gd name="connsiteY1" fmla="*/ 1214846 h 4062549"/>
                <a:gd name="connsiteX2" fmla="*/ 4206240 w 11599817"/>
                <a:gd name="connsiteY2" fmla="*/ 2769326 h 4062549"/>
                <a:gd name="connsiteX3" fmla="*/ 11599817 w 11599817"/>
                <a:gd name="connsiteY3" fmla="*/ 4062549 h 4062549"/>
                <a:gd name="connsiteX0" fmla="*/ 0 w 11599817"/>
                <a:gd name="connsiteY0" fmla="*/ 0 h 4062549"/>
                <a:gd name="connsiteX1" fmla="*/ 4937760 w 11599817"/>
                <a:gd name="connsiteY1" fmla="*/ 1214846 h 4062549"/>
                <a:gd name="connsiteX2" fmla="*/ 4206240 w 11599817"/>
                <a:gd name="connsiteY2" fmla="*/ 2769326 h 4062549"/>
                <a:gd name="connsiteX3" fmla="*/ 11599817 w 11599817"/>
                <a:gd name="connsiteY3" fmla="*/ 4062549 h 4062549"/>
                <a:gd name="connsiteX0" fmla="*/ 0 w 11599817"/>
                <a:gd name="connsiteY0" fmla="*/ 0 h 4062549"/>
                <a:gd name="connsiteX1" fmla="*/ 4937760 w 11599817"/>
                <a:gd name="connsiteY1" fmla="*/ 1214846 h 4062549"/>
                <a:gd name="connsiteX2" fmla="*/ 4206240 w 11599817"/>
                <a:gd name="connsiteY2" fmla="*/ 2769326 h 4062549"/>
                <a:gd name="connsiteX3" fmla="*/ 11599817 w 11599817"/>
                <a:gd name="connsiteY3" fmla="*/ 4062549 h 4062549"/>
                <a:gd name="connsiteX0" fmla="*/ 0 w 11599817"/>
                <a:gd name="connsiteY0" fmla="*/ 0 h 4062549"/>
                <a:gd name="connsiteX1" fmla="*/ 4781006 w 11599817"/>
                <a:gd name="connsiteY1" fmla="*/ 1280160 h 4062549"/>
                <a:gd name="connsiteX2" fmla="*/ 4206240 w 11599817"/>
                <a:gd name="connsiteY2" fmla="*/ 2769326 h 4062549"/>
                <a:gd name="connsiteX3" fmla="*/ 11599817 w 11599817"/>
                <a:gd name="connsiteY3" fmla="*/ 4062549 h 4062549"/>
                <a:gd name="connsiteX0" fmla="*/ 0 w 11599817"/>
                <a:gd name="connsiteY0" fmla="*/ 0 h 4062549"/>
                <a:gd name="connsiteX1" fmla="*/ 4781006 w 11599817"/>
                <a:gd name="connsiteY1" fmla="*/ 1280160 h 4062549"/>
                <a:gd name="connsiteX2" fmla="*/ 4206240 w 11599817"/>
                <a:gd name="connsiteY2" fmla="*/ 2769326 h 4062549"/>
                <a:gd name="connsiteX3" fmla="*/ 11599817 w 11599817"/>
                <a:gd name="connsiteY3" fmla="*/ 4062549 h 4062549"/>
                <a:gd name="connsiteX0" fmla="*/ 0 w 11599817"/>
                <a:gd name="connsiteY0" fmla="*/ 0 h 4062549"/>
                <a:gd name="connsiteX1" fmla="*/ 4781006 w 11599817"/>
                <a:gd name="connsiteY1" fmla="*/ 1280160 h 4062549"/>
                <a:gd name="connsiteX2" fmla="*/ 4206240 w 11599817"/>
                <a:gd name="connsiteY2" fmla="*/ 2769326 h 4062549"/>
                <a:gd name="connsiteX3" fmla="*/ 11599817 w 11599817"/>
                <a:gd name="connsiteY3" fmla="*/ 4062549 h 4062549"/>
                <a:gd name="connsiteX0" fmla="*/ 0 w 11599817"/>
                <a:gd name="connsiteY0" fmla="*/ 0 h 4062549"/>
                <a:gd name="connsiteX1" fmla="*/ 4781006 w 11599817"/>
                <a:gd name="connsiteY1" fmla="*/ 1280160 h 4062549"/>
                <a:gd name="connsiteX2" fmla="*/ 4454435 w 11599817"/>
                <a:gd name="connsiteY2" fmla="*/ 2926081 h 4062549"/>
                <a:gd name="connsiteX3" fmla="*/ 11599817 w 11599817"/>
                <a:gd name="connsiteY3" fmla="*/ 4062549 h 4062549"/>
                <a:gd name="connsiteX0" fmla="*/ 0 w 11599817"/>
                <a:gd name="connsiteY0" fmla="*/ 0 h 4062549"/>
                <a:gd name="connsiteX1" fmla="*/ 4781006 w 11599817"/>
                <a:gd name="connsiteY1" fmla="*/ 1280160 h 4062549"/>
                <a:gd name="connsiteX2" fmla="*/ 4454435 w 11599817"/>
                <a:gd name="connsiteY2" fmla="*/ 2926081 h 4062549"/>
                <a:gd name="connsiteX3" fmla="*/ 11599817 w 11599817"/>
                <a:gd name="connsiteY3" fmla="*/ 4062549 h 4062549"/>
                <a:gd name="connsiteX0" fmla="*/ 0 w 11756572"/>
                <a:gd name="connsiteY0" fmla="*/ 0 h 4049486"/>
                <a:gd name="connsiteX1" fmla="*/ 4937761 w 11756572"/>
                <a:gd name="connsiteY1" fmla="*/ 1267097 h 4049486"/>
                <a:gd name="connsiteX2" fmla="*/ 4611190 w 11756572"/>
                <a:gd name="connsiteY2" fmla="*/ 2913018 h 4049486"/>
                <a:gd name="connsiteX3" fmla="*/ 11756572 w 11756572"/>
                <a:gd name="connsiteY3" fmla="*/ 4049486 h 4049486"/>
                <a:gd name="connsiteX0" fmla="*/ 0 w 11808823"/>
                <a:gd name="connsiteY0" fmla="*/ 0 h 4101737"/>
                <a:gd name="connsiteX1" fmla="*/ 4990012 w 11808823"/>
                <a:gd name="connsiteY1" fmla="*/ 1319348 h 4101737"/>
                <a:gd name="connsiteX2" fmla="*/ 4663441 w 11808823"/>
                <a:gd name="connsiteY2" fmla="*/ 2965269 h 4101737"/>
                <a:gd name="connsiteX3" fmla="*/ 11808823 w 11808823"/>
                <a:gd name="connsiteY3" fmla="*/ 4101737 h 4101737"/>
              </a:gdLst>
              <a:ahLst/>
              <a:cxnLst>
                <a:cxn ang="0">
                  <a:pos x="connsiteX0" y="connsiteY0"/>
                </a:cxn>
                <a:cxn ang="0">
                  <a:pos x="connsiteX1" y="connsiteY1"/>
                </a:cxn>
                <a:cxn ang="0">
                  <a:pos x="connsiteX2" y="connsiteY2"/>
                </a:cxn>
                <a:cxn ang="0">
                  <a:pos x="connsiteX3" y="connsiteY3"/>
                </a:cxn>
              </a:cxnLst>
              <a:rect l="l" t="t" r="r" b="b"/>
              <a:pathLst>
                <a:path w="11808823" h="4101737">
                  <a:moveTo>
                    <a:pt x="0" y="0"/>
                  </a:moveTo>
                  <a:cubicBezTo>
                    <a:pt x="1645920" y="404949"/>
                    <a:pt x="4212772" y="825137"/>
                    <a:pt x="4990012" y="1319348"/>
                  </a:cubicBezTo>
                  <a:cubicBezTo>
                    <a:pt x="5767252" y="1813560"/>
                    <a:pt x="4010298" y="2383971"/>
                    <a:pt x="4663441" y="2965269"/>
                  </a:cubicBezTo>
                  <a:cubicBezTo>
                    <a:pt x="5316584" y="3546567"/>
                    <a:pt x="9919062" y="3370217"/>
                    <a:pt x="11808823" y="4101737"/>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1" name="Group 50">
            <a:extLst>
              <a:ext uri="{FF2B5EF4-FFF2-40B4-BE49-F238E27FC236}">
                <a16:creationId xmlns:a16="http://schemas.microsoft.com/office/drawing/2014/main" id="{B0C8A383-4089-AE4D-A220-9D191815F634}"/>
              </a:ext>
            </a:extLst>
          </p:cNvPr>
          <p:cNvGrpSpPr/>
          <p:nvPr/>
        </p:nvGrpSpPr>
        <p:grpSpPr>
          <a:xfrm>
            <a:off x="372289" y="148017"/>
            <a:ext cx="1478280" cy="1064623"/>
            <a:chOff x="372289" y="148017"/>
            <a:chExt cx="1478280" cy="1064623"/>
          </a:xfrm>
        </p:grpSpPr>
        <p:pic>
          <p:nvPicPr>
            <p:cNvPr id="13" name="Graphic 12" descr="Woman">
              <a:extLst>
                <a:ext uri="{FF2B5EF4-FFF2-40B4-BE49-F238E27FC236}">
                  <a16:creationId xmlns:a16="http://schemas.microsoft.com/office/drawing/2014/main" id="{130D9F13-BCD9-1B48-8A48-A663530E1D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2289" y="163286"/>
              <a:ext cx="914400" cy="914400"/>
            </a:xfrm>
            <a:prstGeom prst="rect">
              <a:avLst/>
            </a:prstGeom>
          </p:spPr>
        </p:pic>
        <p:grpSp>
          <p:nvGrpSpPr>
            <p:cNvPr id="22" name="Group 21">
              <a:extLst>
                <a:ext uri="{FF2B5EF4-FFF2-40B4-BE49-F238E27FC236}">
                  <a16:creationId xmlns:a16="http://schemas.microsoft.com/office/drawing/2014/main" id="{486960F4-A0DE-864B-8322-D839D7945BF7}"/>
                </a:ext>
              </a:extLst>
            </p:cNvPr>
            <p:cNvGrpSpPr/>
            <p:nvPr/>
          </p:nvGrpSpPr>
          <p:grpSpPr>
            <a:xfrm>
              <a:off x="1203957" y="148017"/>
              <a:ext cx="646612" cy="1064623"/>
              <a:chOff x="5662746" y="986246"/>
              <a:chExt cx="646612" cy="1064623"/>
            </a:xfrm>
          </p:grpSpPr>
          <p:sp>
            <p:nvSpPr>
              <p:cNvPr id="23" name="Rounded Rectangle 22">
                <a:extLst>
                  <a:ext uri="{FF2B5EF4-FFF2-40B4-BE49-F238E27FC236}">
                    <a16:creationId xmlns:a16="http://schemas.microsoft.com/office/drawing/2014/main" id="{FEA8A16B-67F8-3D4E-97B6-DBA645EDFAEB}"/>
                  </a:ext>
                </a:extLst>
              </p:cNvPr>
              <p:cNvSpPr/>
              <p:nvPr/>
            </p:nvSpPr>
            <p:spPr>
              <a:xfrm>
                <a:off x="5662746" y="986246"/>
                <a:ext cx="646612"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2011</a:t>
                </a:r>
              </a:p>
            </p:txBody>
          </p:sp>
          <p:cxnSp>
            <p:nvCxnSpPr>
              <p:cNvPr id="24" name="Straight Connector 23">
                <a:extLst>
                  <a:ext uri="{FF2B5EF4-FFF2-40B4-BE49-F238E27FC236}">
                    <a16:creationId xmlns:a16="http://schemas.microsoft.com/office/drawing/2014/main" id="{3B3C489C-EA7F-084C-83C4-5AB94297F3D3}"/>
                  </a:ext>
                </a:extLst>
              </p:cNvPr>
              <p:cNvCxnSpPr>
                <a:stCxn id="23" idx="2"/>
              </p:cNvCxnSpPr>
              <p:nvPr/>
            </p:nvCxnSpPr>
            <p:spPr>
              <a:xfrm>
                <a:off x="5986052" y="1443446"/>
                <a:ext cx="0" cy="607423"/>
              </a:xfrm>
              <a:prstGeom prst="line">
                <a:avLst/>
              </a:prstGeom>
              <a:ln w="63500">
                <a:solidFill>
                  <a:srgbClr val="003366"/>
                </a:solidFill>
              </a:ln>
            </p:spPr>
            <p:style>
              <a:lnRef idx="1">
                <a:schemeClr val="accent1"/>
              </a:lnRef>
              <a:fillRef idx="0">
                <a:schemeClr val="accent1"/>
              </a:fillRef>
              <a:effectRef idx="0">
                <a:schemeClr val="accent1"/>
              </a:effectRef>
              <a:fontRef idx="minor">
                <a:schemeClr val="tx1"/>
              </a:fontRef>
            </p:style>
          </p:cxnSp>
        </p:grpSp>
      </p:grpSp>
      <p:grpSp>
        <p:nvGrpSpPr>
          <p:cNvPr id="47" name="Group 46">
            <a:extLst>
              <a:ext uri="{FF2B5EF4-FFF2-40B4-BE49-F238E27FC236}">
                <a16:creationId xmlns:a16="http://schemas.microsoft.com/office/drawing/2014/main" id="{8F03ED9A-0461-BF46-A055-2F64B39B30C9}"/>
              </a:ext>
            </a:extLst>
          </p:cNvPr>
          <p:cNvGrpSpPr/>
          <p:nvPr/>
        </p:nvGrpSpPr>
        <p:grpSpPr>
          <a:xfrm>
            <a:off x="224361" y="1707663"/>
            <a:ext cx="2563304" cy="1420424"/>
            <a:chOff x="224361" y="1707663"/>
            <a:chExt cx="2563304" cy="1420424"/>
          </a:xfrm>
        </p:grpSpPr>
        <p:sp>
          <p:nvSpPr>
            <p:cNvPr id="31" name="TextBox 30">
              <a:extLst>
                <a:ext uri="{FF2B5EF4-FFF2-40B4-BE49-F238E27FC236}">
                  <a16:creationId xmlns:a16="http://schemas.microsoft.com/office/drawing/2014/main" id="{AFD24C2B-6473-F54A-8789-2C07B7611F09}"/>
                </a:ext>
              </a:extLst>
            </p:cNvPr>
            <p:cNvSpPr txBox="1"/>
            <p:nvPr/>
          </p:nvSpPr>
          <p:spPr>
            <a:xfrm>
              <a:off x="224361" y="1707663"/>
              <a:ext cx="1959191" cy="369332"/>
            </a:xfrm>
            <a:prstGeom prst="rect">
              <a:avLst/>
            </a:prstGeom>
            <a:noFill/>
          </p:spPr>
          <p:txBody>
            <a:bodyPr wrap="none" rtlCol="0">
              <a:spAutoFit/>
            </a:bodyPr>
            <a:lstStyle/>
            <a:p>
              <a:pPr algn="l"/>
              <a:r>
                <a:rPr lang="en-GB" b="1" dirty="0">
                  <a:solidFill>
                    <a:srgbClr val="083B53"/>
                  </a:solidFill>
                </a:rPr>
                <a:t>Joined Diamond</a:t>
              </a:r>
            </a:p>
          </p:txBody>
        </p:sp>
        <p:sp>
          <p:nvSpPr>
            <p:cNvPr id="40" name="TextBox 39">
              <a:extLst>
                <a:ext uri="{FF2B5EF4-FFF2-40B4-BE49-F238E27FC236}">
                  <a16:creationId xmlns:a16="http://schemas.microsoft.com/office/drawing/2014/main" id="{8C7B76CD-B998-E749-8346-1A75EB6B3025}"/>
                </a:ext>
              </a:extLst>
            </p:cNvPr>
            <p:cNvSpPr txBox="1"/>
            <p:nvPr/>
          </p:nvSpPr>
          <p:spPr>
            <a:xfrm>
              <a:off x="266861" y="2050869"/>
              <a:ext cx="2520804" cy="1077218"/>
            </a:xfrm>
            <a:prstGeom prst="rect">
              <a:avLst/>
            </a:prstGeom>
            <a:noFill/>
          </p:spPr>
          <p:txBody>
            <a:bodyPr wrap="square" rtlCol="0">
              <a:spAutoFit/>
            </a:bodyPr>
            <a:lstStyle/>
            <a:p>
              <a:pPr algn="l"/>
              <a:r>
                <a:rPr lang="en-GB" sz="1600" dirty="0">
                  <a:solidFill>
                    <a:srgbClr val="083B53"/>
                  </a:solidFill>
                </a:rPr>
                <a:t>MX full remote access trialled in 2012</a:t>
              </a:r>
            </a:p>
            <a:p>
              <a:pPr algn="l"/>
              <a:r>
                <a:rPr lang="en-GB" sz="1600" dirty="0">
                  <a:solidFill>
                    <a:srgbClr val="083B53"/>
                  </a:solidFill>
                </a:rPr>
                <a:t>By 2019 half of all users were remote</a:t>
              </a:r>
            </a:p>
          </p:txBody>
        </p:sp>
      </p:grpSp>
      <p:grpSp>
        <p:nvGrpSpPr>
          <p:cNvPr id="53" name="Group 52">
            <a:extLst>
              <a:ext uri="{FF2B5EF4-FFF2-40B4-BE49-F238E27FC236}">
                <a16:creationId xmlns:a16="http://schemas.microsoft.com/office/drawing/2014/main" id="{83C7468F-019A-AC41-9AF6-413A96E2BFC2}"/>
              </a:ext>
            </a:extLst>
          </p:cNvPr>
          <p:cNvGrpSpPr/>
          <p:nvPr/>
        </p:nvGrpSpPr>
        <p:grpSpPr>
          <a:xfrm>
            <a:off x="3194959" y="3949180"/>
            <a:ext cx="3728189" cy="2320728"/>
            <a:chOff x="3194959" y="3949180"/>
            <a:chExt cx="3728189" cy="2320728"/>
          </a:xfrm>
        </p:grpSpPr>
        <p:pic>
          <p:nvPicPr>
            <p:cNvPr id="11" name="Graphic 10" descr="Woman">
              <a:extLst>
                <a:ext uri="{FF2B5EF4-FFF2-40B4-BE49-F238E27FC236}">
                  <a16:creationId xmlns:a16="http://schemas.microsoft.com/office/drawing/2014/main" id="{2CE8C587-7F46-6F42-81FA-C8D63B58CC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52012" y="4212772"/>
              <a:ext cx="914400" cy="914400"/>
            </a:xfrm>
            <a:prstGeom prst="rect">
              <a:avLst/>
            </a:prstGeom>
          </p:spPr>
        </p:pic>
        <p:grpSp>
          <p:nvGrpSpPr>
            <p:cNvPr id="25" name="Group 24">
              <a:extLst>
                <a:ext uri="{FF2B5EF4-FFF2-40B4-BE49-F238E27FC236}">
                  <a16:creationId xmlns:a16="http://schemas.microsoft.com/office/drawing/2014/main" id="{4F5B88B8-C89F-2B48-81AD-FB89FDE45B3D}"/>
                </a:ext>
              </a:extLst>
            </p:cNvPr>
            <p:cNvGrpSpPr/>
            <p:nvPr/>
          </p:nvGrpSpPr>
          <p:grpSpPr>
            <a:xfrm>
              <a:off x="3194959" y="3949180"/>
              <a:ext cx="646612" cy="1064623"/>
              <a:chOff x="5662746" y="986246"/>
              <a:chExt cx="646612" cy="1064623"/>
            </a:xfrm>
          </p:grpSpPr>
          <p:sp>
            <p:nvSpPr>
              <p:cNvPr id="26" name="Rounded Rectangle 25">
                <a:extLst>
                  <a:ext uri="{FF2B5EF4-FFF2-40B4-BE49-F238E27FC236}">
                    <a16:creationId xmlns:a16="http://schemas.microsoft.com/office/drawing/2014/main" id="{26292356-9055-0D4C-B46E-62F50E7E6FBC}"/>
                  </a:ext>
                </a:extLst>
              </p:cNvPr>
              <p:cNvSpPr/>
              <p:nvPr/>
            </p:nvSpPr>
            <p:spPr>
              <a:xfrm>
                <a:off x="5662746" y="986246"/>
                <a:ext cx="646612"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2022</a:t>
                </a:r>
              </a:p>
            </p:txBody>
          </p:sp>
          <p:cxnSp>
            <p:nvCxnSpPr>
              <p:cNvPr id="27" name="Straight Connector 26">
                <a:extLst>
                  <a:ext uri="{FF2B5EF4-FFF2-40B4-BE49-F238E27FC236}">
                    <a16:creationId xmlns:a16="http://schemas.microsoft.com/office/drawing/2014/main" id="{3920087C-7A40-DD42-A8E6-5B40A8A00BB9}"/>
                  </a:ext>
                </a:extLst>
              </p:cNvPr>
              <p:cNvCxnSpPr>
                <a:stCxn id="26" idx="2"/>
              </p:cNvCxnSpPr>
              <p:nvPr/>
            </p:nvCxnSpPr>
            <p:spPr>
              <a:xfrm>
                <a:off x="5986052" y="1443446"/>
                <a:ext cx="0" cy="607423"/>
              </a:xfrm>
              <a:prstGeom prst="line">
                <a:avLst/>
              </a:prstGeom>
              <a:ln w="63500">
                <a:solidFill>
                  <a:srgbClr val="003366"/>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F5C1FAC7-3FED-1347-BAA0-1F64EB0F0F23}"/>
                </a:ext>
              </a:extLst>
            </p:cNvPr>
            <p:cNvGrpSpPr/>
            <p:nvPr/>
          </p:nvGrpSpPr>
          <p:grpSpPr>
            <a:xfrm>
              <a:off x="4402344" y="4895276"/>
              <a:ext cx="2520804" cy="1374632"/>
              <a:chOff x="4402344" y="4895276"/>
              <a:chExt cx="2520804" cy="1374632"/>
            </a:xfrm>
          </p:grpSpPr>
          <p:sp>
            <p:nvSpPr>
              <p:cNvPr id="34" name="TextBox 33">
                <a:extLst>
                  <a:ext uri="{FF2B5EF4-FFF2-40B4-BE49-F238E27FC236}">
                    <a16:creationId xmlns:a16="http://schemas.microsoft.com/office/drawing/2014/main" id="{11B881DF-A770-C741-8296-97C4548B776D}"/>
                  </a:ext>
                </a:extLst>
              </p:cNvPr>
              <p:cNvSpPr txBox="1"/>
              <p:nvPr/>
            </p:nvSpPr>
            <p:spPr>
              <a:xfrm>
                <a:off x="4402344" y="4895276"/>
                <a:ext cx="1332352" cy="369332"/>
              </a:xfrm>
              <a:prstGeom prst="rect">
                <a:avLst/>
              </a:prstGeom>
              <a:noFill/>
            </p:spPr>
            <p:txBody>
              <a:bodyPr wrap="none" rtlCol="0">
                <a:spAutoFit/>
              </a:bodyPr>
              <a:lstStyle/>
              <a:p>
                <a:pPr algn="l"/>
                <a:r>
                  <a:rPr lang="en-GB" b="1" dirty="0">
                    <a:solidFill>
                      <a:srgbClr val="083B53"/>
                    </a:solidFill>
                  </a:rPr>
                  <a:t>STAP 2022</a:t>
                </a:r>
              </a:p>
            </p:txBody>
          </p:sp>
          <p:sp>
            <p:nvSpPr>
              <p:cNvPr id="42" name="TextBox 41">
                <a:extLst>
                  <a:ext uri="{FF2B5EF4-FFF2-40B4-BE49-F238E27FC236}">
                    <a16:creationId xmlns:a16="http://schemas.microsoft.com/office/drawing/2014/main" id="{86632750-5750-4E49-952B-5A65EDA227ED}"/>
                  </a:ext>
                </a:extLst>
              </p:cNvPr>
              <p:cNvSpPr txBox="1"/>
              <p:nvPr/>
            </p:nvSpPr>
            <p:spPr>
              <a:xfrm>
                <a:off x="4402344" y="5192690"/>
                <a:ext cx="2520804" cy="1077218"/>
              </a:xfrm>
              <a:prstGeom prst="rect">
                <a:avLst/>
              </a:prstGeom>
              <a:noFill/>
            </p:spPr>
            <p:txBody>
              <a:bodyPr wrap="square" rtlCol="0">
                <a:spAutoFit/>
              </a:bodyPr>
              <a:lstStyle/>
              <a:p>
                <a:pPr algn="l"/>
                <a:r>
                  <a:rPr lang="en-GB" sz="1600" dirty="0">
                    <a:solidFill>
                      <a:srgbClr val="083B53"/>
                    </a:solidFill>
                  </a:rPr>
                  <a:t>Remote access routine in all fields</a:t>
                </a:r>
              </a:p>
              <a:p>
                <a:pPr algn="l"/>
                <a:r>
                  <a:rPr lang="en-GB" sz="1600" dirty="0">
                    <a:solidFill>
                      <a:srgbClr val="083B53"/>
                    </a:solidFill>
                  </a:rPr>
                  <a:t>New industrial payment model at ISIS</a:t>
                </a:r>
              </a:p>
            </p:txBody>
          </p:sp>
        </p:grpSp>
      </p:grpSp>
      <p:grpSp>
        <p:nvGrpSpPr>
          <p:cNvPr id="2" name="Group 1">
            <a:extLst>
              <a:ext uri="{FF2B5EF4-FFF2-40B4-BE49-F238E27FC236}">
                <a16:creationId xmlns:a16="http://schemas.microsoft.com/office/drawing/2014/main" id="{038DDB15-9197-9048-9540-9636E62C6D0F}"/>
              </a:ext>
            </a:extLst>
          </p:cNvPr>
          <p:cNvGrpSpPr/>
          <p:nvPr/>
        </p:nvGrpSpPr>
        <p:grpSpPr>
          <a:xfrm>
            <a:off x="4866457" y="886737"/>
            <a:ext cx="4050790" cy="1387027"/>
            <a:chOff x="4866457" y="886737"/>
            <a:chExt cx="4050790" cy="1387027"/>
          </a:xfrm>
        </p:grpSpPr>
        <p:grpSp>
          <p:nvGrpSpPr>
            <p:cNvPr id="52" name="Group 51">
              <a:extLst>
                <a:ext uri="{FF2B5EF4-FFF2-40B4-BE49-F238E27FC236}">
                  <a16:creationId xmlns:a16="http://schemas.microsoft.com/office/drawing/2014/main" id="{5C199DC9-BF1A-EC41-A99D-A6E5F7EEA16F}"/>
                </a:ext>
              </a:extLst>
            </p:cNvPr>
            <p:cNvGrpSpPr/>
            <p:nvPr/>
          </p:nvGrpSpPr>
          <p:grpSpPr>
            <a:xfrm>
              <a:off x="5662746" y="886737"/>
              <a:ext cx="3254501" cy="1387027"/>
              <a:chOff x="5662746" y="886737"/>
              <a:chExt cx="3254501" cy="1387027"/>
            </a:xfrm>
          </p:grpSpPr>
          <p:grpSp>
            <p:nvGrpSpPr>
              <p:cNvPr id="21" name="Group 20">
                <a:extLst>
                  <a:ext uri="{FF2B5EF4-FFF2-40B4-BE49-F238E27FC236}">
                    <a16:creationId xmlns:a16="http://schemas.microsoft.com/office/drawing/2014/main" id="{B6880658-68A9-EC42-83A2-B45FF9207E2A}"/>
                  </a:ext>
                </a:extLst>
              </p:cNvPr>
              <p:cNvGrpSpPr/>
              <p:nvPr/>
            </p:nvGrpSpPr>
            <p:grpSpPr>
              <a:xfrm>
                <a:off x="5662746" y="986246"/>
                <a:ext cx="646612" cy="1064623"/>
                <a:chOff x="5662746" y="986246"/>
                <a:chExt cx="646612" cy="1064623"/>
              </a:xfrm>
            </p:grpSpPr>
            <p:sp>
              <p:nvSpPr>
                <p:cNvPr id="14" name="Rounded Rectangle 13">
                  <a:extLst>
                    <a:ext uri="{FF2B5EF4-FFF2-40B4-BE49-F238E27FC236}">
                      <a16:creationId xmlns:a16="http://schemas.microsoft.com/office/drawing/2014/main" id="{C7ACFCAA-6413-0F40-8E99-3801A63E3967}"/>
                    </a:ext>
                  </a:extLst>
                </p:cNvPr>
                <p:cNvSpPr/>
                <p:nvPr/>
              </p:nvSpPr>
              <p:spPr>
                <a:xfrm>
                  <a:off x="5662746" y="986246"/>
                  <a:ext cx="646612"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2019</a:t>
                  </a:r>
                </a:p>
              </p:txBody>
            </p:sp>
            <p:cxnSp>
              <p:nvCxnSpPr>
                <p:cNvPr id="20" name="Straight Connector 19">
                  <a:extLst>
                    <a:ext uri="{FF2B5EF4-FFF2-40B4-BE49-F238E27FC236}">
                      <a16:creationId xmlns:a16="http://schemas.microsoft.com/office/drawing/2014/main" id="{E9BBD405-586F-2348-B1AA-F4FEB5262264}"/>
                    </a:ext>
                  </a:extLst>
                </p:cNvPr>
                <p:cNvCxnSpPr>
                  <a:stCxn id="14" idx="2"/>
                </p:cNvCxnSpPr>
                <p:nvPr/>
              </p:nvCxnSpPr>
              <p:spPr>
                <a:xfrm>
                  <a:off x="5986052" y="1443446"/>
                  <a:ext cx="0" cy="607423"/>
                </a:xfrm>
                <a:prstGeom prst="line">
                  <a:avLst/>
                </a:prstGeom>
                <a:ln w="63500">
                  <a:solidFill>
                    <a:srgbClr val="003366"/>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72415DA-4E3B-B14F-89B2-476495EF09B4}"/>
                  </a:ext>
                </a:extLst>
              </p:cNvPr>
              <p:cNvGrpSpPr/>
              <p:nvPr/>
            </p:nvGrpSpPr>
            <p:grpSpPr>
              <a:xfrm>
                <a:off x="6396443" y="886737"/>
                <a:ext cx="2520804" cy="1387027"/>
                <a:chOff x="6396443" y="886737"/>
                <a:chExt cx="2520804" cy="1387027"/>
              </a:xfrm>
            </p:grpSpPr>
            <p:sp>
              <p:nvSpPr>
                <p:cNvPr id="32" name="TextBox 31">
                  <a:extLst>
                    <a:ext uri="{FF2B5EF4-FFF2-40B4-BE49-F238E27FC236}">
                      <a16:creationId xmlns:a16="http://schemas.microsoft.com/office/drawing/2014/main" id="{82BAEAE7-5EC1-AA47-9766-2422D06D479D}"/>
                    </a:ext>
                  </a:extLst>
                </p:cNvPr>
                <p:cNvSpPr txBox="1"/>
                <p:nvPr/>
              </p:nvSpPr>
              <p:spPr>
                <a:xfrm>
                  <a:off x="6416024" y="886737"/>
                  <a:ext cx="1348446" cy="369332"/>
                </a:xfrm>
                <a:prstGeom prst="rect">
                  <a:avLst/>
                </a:prstGeom>
                <a:noFill/>
              </p:spPr>
              <p:txBody>
                <a:bodyPr wrap="none" rtlCol="0">
                  <a:spAutoFit/>
                </a:bodyPr>
                <a:lstStyle/>
                <a:p>
                  <a:pPr algn="l"/>
                  <a:r>
                    <a:rPr lang="en-GB" b="1" dirty="0">
                      <a:solidFill>
                        <a:srgbClr val="083B53"/>
                      </a:solidFill>
                    </a:rPr>
                    <a:t>Joined ESS</a:t>
                  </a:r>
                </a:p>
              </p:txBody>
            </p:sp>
            <p:sp>
              <p:nvSpPr>
                <p:cNvPr id="41" name="TextBox 40">
                  <a:extLst>
                    <a:ext uri="{FF2B5EF4-FFF2-40B4-BE49-F238E27FC236}">
                      <a16:creationId xmlns:a16="http://schemas.microsoft.com/office/drawing/2014/main" id="{F2F90192-EDC3-CD4C-A032-7D3AC0E0F074}"/>
                    </a:ext>
                  </a:extLst>
                </p:cNvPr>
                <p:cNvSpPr txBox="1"/>
                <p:nvPr/>
              </p:nvSpPr>
              <p:spPr>
                <a:xfrm>
                  <a:off x="6396443" y="1196546"/>
                  <a:ext cx="2520804" cy="1077218"/>
                </a:xfrm>
                <a:prstGeom prst="rect">
                  <a:avLst/>
                </a:prstGeom>
                <a:noFill/>
              </p:spPr>
              <p:txBody>
                <a:bodyPr wrap="square" rtlCol="0">
                  <a:spAutoFit/>
                </a:bodyPr>
                <a:lstStyle/>
                <a:p>
                  <a:pPr algn="l"/>
                  <a:r>
                    <a:rPr lang="en-GB" sz="1600" dirty="0">
                      <a:solidFill>
                        <a:srgbClr val="083B53"/>
                      </a:solidFill>
                    </a:rPr>
                    <a:t>Scientific evaluation and access policy</a:t>
                  </a:r>
                </a:p>
                <a:p>
                  <a:pPr algn="l"/>
                  <a:r>
                    <a:rPr lang="en-GB" sz="1600" dirty="0">
                      <a:solidFill>
                        <a:srgbClr val="083B53"/>
                      </a:solidFill>
                    </a:rPr>
                    <a:t>Access on innovative excellence</a:t>
                  </a:r>
                </a:p>
              </p:txBody>
            </p:sp>
          </p:grpSp>
        </p:grpSp>
        <p:pic>
          <p:nvPicPr>
            <p:cNvPr id="44" name="Graphic 43" descr="Woman">
              <a:extLst>
                <a:ext uri="{FF2B5EF4-FFF2-40B4-BE49-F238E27FC236}">
                  <a16:creationId xmlns:a16="http://schemas.microsoft.com/office/drawing/2014/main" id="{9CEB5086-9A4E-954C-9806-F929514245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66457" y="1008939"/>
              <a:ext cx="914400" cy="914400"/>
            </a:xfrm>
            <a:prstGeom prst="rect">
              <a:avLst/>
            </a:prstGeom>
          </p:spPr>
        </p:pic>
      </p:grpSp>
      <p:grpSp>
        <p:nvGrpSpPr>
          <p:cNvPr id="3" name="Group 2">
            <a:extLst>
              <a:ext uri="{FF2B5EF4-FFF2-40B4-BE49-F238E27FC236}">
                <a16:creationId xmlns:a16="http://schemas.microsoft.com/office/drawing/2014/main" id="{5DFF2E79-04FB-7D4F-B982-6C05A5407A9C}"/>
              </a:ext>
            </a:extLst>
          </p:cNvPr>
          <p:cNvGrpSpPr/>
          <p:nvPr/>
        </p:nvGrpSpPr>
        <p:grpSpPr>
          <a:xfrm>
            <a:off x="8399934" y="3119554"/>
            <a:ext cx="3500319" cy="1374069"/>
            <a:chOff x="8399934" y="3119554"/>
            <a:chExt cx="3500319" cy="1374069"/>
          </a:xfrm>
        </p:grpSpPr>
        <p:grpSp>
          <p:nvGrpSpPr>
            <p:cNvPr id="54" name="Group 53">
              <a:extLst>
                <a:ext uri="{FF2B5EF4-FFF2-40B4-BE49-F238E27FC236}">
                  <a16:creationId xmlns:a16="http://schemas.microsoft.com/office/drawing/2014/main" id="{D378C7A3-EB1D-964E-8464-66643B7436C6}"/>
                </a:ext>
              </a:extLst>
            </p:cNvPr>
            <p:cNvGrpSpPr/>
            <p:nvPr/>
          </p:nvGrpSpPr>
          <p:grpSpPr>
            <a:xfrm>
              <a:off x="8399934" y="3119554"/>
              <a:ext cx="2800694" cy="1374069"/>
              <a:chOff x="8399934" y="3119554"/>
              <a:chExt cx="2800694" cy="1374069"/>
            </a:xfrm>
          </p:grpSpPr>
          <p:grpSp>
            <p:nvGrpSpPr>
              <p:cNvPr id="28" name="Group 27">
                <a:extLst>
                  <a:ext uri="{FF2B5EF4-FFF2-40B4-BE49-F238E27FC236}">
                    <a16:creationId xmlns:a16="http://schemas.microsoft.com/office/drawing/2014/main" id="{2E1A0FE0-1037-124C-AE8C-50B888E56AF2}"/>
                  </a:ext>
                </a:extLst>
              </p:cNvPr>
              <p:cNvGrpSpPr/>
              <p:nvPr/>
            </p:nvGrpSpPr>
            <p:grpSpPr>
              <a:xfrm>
                <a:off x="10554016" y="3429000"/>
                <a:ext cx="646612" cy="1064623"/>
                <a:chOff x="5662746" y="986246"/>
                <a:chExt cx="646612" cy="1064623"/>
              </a:xfrm>
            </p:grpSpPr>
            <p:sp>
              <p:nvSpPr>
                <p:cNvPr id="29" name="Rounded Rectangle 28">
                  <a:extLst>
                    <a:ext uri="{FF2B5EF4-FFF2-40B4-BE49-F238E27FC236}">
                      <a16:creationId xmlns:a16="http://schemas.microsoft.com/office/drawing/2014/main" id="{922DCEF4-40D2-E54E-B676-7B36B8286F41}"/>
                    </a:ext>
                  </a:extLst>
                </p:cNvPr>
                <p:cNvSpPr/>
                <p:nvPr/>
              </p:nvSpPr>
              <p:spPr>
                <a:xfrm>
                  <a:off x="5662746" y="986246"/>
                  <a:ext cx="646612"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2027</a:t>
                  </a:r>
                </a:p>
              </p:txBody>
            </p:sp>
            <p:cxnSp>
              <p:nvCxnSpPr>
                <p:cNvPr id="30" name="Straight Connector 29">
                  <a:extLst>
                    <a:ext uri="{FF2B5EF4-FFF2-40B4-BE49-F238E27FC236}">
                      <a16:creationId xmlns:a16="http://schemas.microsoft.com/office/drawing/2014/main" id="{71BC85D5-A2A5-F14E-8A0A-6D956E95D10A}"/>
                    </a:ext>
                  </a:extLst>
                </p:cNvPr>
                <p:cNvCxnSpPr>
                  <a:stCxn id="29" idx="2"/>
                </p:cNvCxnSpPr>
                <p:nvPr/>
              </p:nvCxnSpPr>
              <p:spPr>
                <a:xfrm>
                  <a:off x="5986052" y="1443446"/>
                  <a:ext cx="0" cy="607423"/>
                </a:xfrm>
                <a:prstGeom prst="line">
                  <a:avLst/>
                </a:prstGeom>
                <a:ln w="63500">
                  <a:solidFill>
                    <a:srgbClr val="003366"/>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F9A1E10C-DC19-BC40-A1EB-4F0C774FA037}"/>
                  </a:ext>
                </a:extLst>
              </p:cNvPr>
              <p:cNvGrpSpPr/>
              <p:nvPr/>
            </p:nvGrpSpPr>
            <p:grpSpPr>
              <a:xfrm>
                <a:off x="8399934" y="3119554"/>
                <a:ext cx="2011192" cy="894221"/>
                <a:chOff x="8399934" y="3119554"/>
                <a:chExt cx="2011192" cy="894221"/>
              </a:xfrm>
            </p:grpSpPr>
            <p:sp>
              <p:nvSpPr>
                <p:cNvPr id="33" name="TextBox 32">
                  <a:extLst>
                    <a:ext uri="{FF2B5EF4-FFF2-40B4-BE49-F238E27FC236}">
                      <a16:creationId xmlns:a16="http://schemas.microsoft.com/office/drawing/2014/main" id="{F3C87D12-EA3F-FC46-B9AA-55106B5D502F}"/>
                    </a:ext>
                  </a:extLst>
                </p:cNvPr>
                <p:cNvSpPr txBox="1"/>
                <p:nvPr/>
              </p:nvSpPr>
              <p:spPr>
                <a:xfrm>
                  <a:off x="8399934" y="3119554"/>
                  <a:ext cx="2011192" cy="369332"/>
                </a:xfrm>
                <a:prstGeom prst="rect">
                  <a:avLst/>
                </a:prstGeom>
                <a:noFill/>
              </p:spPr>
              <p:txBody>
                <a:bodyPr wrap="none" rtlCol="0">
                  <a:spAutoFit/>
                </a:bodyPr>
                <a:lstStyle/>
                <a:p>
                  <a:pPr algn="l"/>
                  <a:r>
                    <a:rPr lang="en-GB" b="1" dirty="0">
                      <a:solidFill>
                        <a:srgbClr val="083B53"/>
                      </a:solidFill>
                    </a:rPr>
                    <a:t>User Programme</a:t>
                  </a:r>
                </a:p>
              </p:txBody>
            </p:sp>
            <p:sp>
              <p:nvSpPr>
                <p:cNvPr id="43" name="TextBox 42">
                  <a:extLst>
                    <a:ext uri="{FF2B5EF4-FFF2-40B4-BE49-F238E27FC236}">
                      <a16:creationId xmlns:a16="http://schemas.microsoft.com/office/drawing/2014/main" id="{D75C19C8-9FE1-4040-B9B2-22BB6339DE64}"/>
                    </a:ext>
                  </a:extLst>
                </p:cNvPr>
                <p:cNvSpPr txBox="1"/>
                <p:nvPr/>
              </p:nvSpPr>
              <p:spPr>
                <a:xfrm>
                  <a:off x="8514260" y="3429000"/>
                  <a:ext cx="1896866" cy="584775"/>
                </a:xfrm>
                <a:prstGeom prst="rect">
                  <a:avLst/>
                </a:prstGeom>
                <a:noFill/>
              </p:spPr>
              <p:txBody>
                <a:bodyPr wrap="square" rtlCol="0">
                  <a:spAutoFit/>
                </a:bodyPr>
                <a:lstStyle/>
                <a:p>
                  <a:pPr algn="r"/>
                  <a:r>
                    <a:rPr lang="en-GB" sz="1600" dirty="0">
                      <a:solidFill>
                        <a:srgbClr val="083B53"/>
                      </a:solidFill>
                    </a:rPr>
                    <a:t>Must be prepared!</a:t>
                  </a:r>
                </a:p>
                <a:p>
                  <a:pPr algn="r"/>
                  <a:r>
                    <a:rPr lang="en-GB" sz="1600" dirty="0">
                      <a:solidFill>
                        <a:srgbClr val="083B53"/>
                      </a:solidFill>
                    </a:rPr>
                    <a:t>EUOM</a:t>
                  </a:r>
                </a:p>
              </p:txBody>
            </p:sp>
          </p:grpSp>
        </p:grpSp>
        <p:pic>
          <p:nvPicPr>
            <p:cNvPr id="45" name="Graphic 44" descr="Woman">
              <a:extLst>
                <a:ext uri="{FF2B5EF4-FFF2-40B4-BE49-F238E27FC236}">
                  <a16:creationId xmlns:a16="http://schemas.microsoft.com/office/drawing/2014/main" id="{C4B9F473-DBC8-FE48-B12C-804CC59054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85853" y="3579223"/>
              <a:ext cx="914400" cy="914400"/>
            </a:xfrm>
            <a:prstGeom prst="rect">
              <a:avLst/>
            </a:prstGeom>
          </p:spPr>
        </p:pic>
      </p:grpSp>
    </p:spTree>
    <p:extLst>
      <p:ext uri="{BB962C8B-B14F-4D97-AF65-F5344CB8AC3E}">
        <p14:creationId xmlns:p14="http://schemas.microsoft.com/office/powerpoint/2010/main" val="2277201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0C3C3FF-CDE7-CB4F-9EB1-94D7B68A4008}"/>
              </a:ext>
            </a:extLst>
          </p:cNvPr>
          <p:cNvGrpSpPr/>
          <p:nvPr/>
        </p:nvGrpSpPr>
        <p:grpSpPr>
          <a:xfrm>
            <a:off x="3685887" y="1453141"/>
            <a:ext cx="4426226" cy="4415647"/>
            <a:chOff x="4518991" y="1934817"/>
            <a:chExt cx="3531101" cy="3522662"/>
          </a:xfrm>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p:grpSpPr>
        <p:sp>
          <p:nvSpPr>
            <p:cNvPr id="2" name="Pie 1">
              <a:extLst>
                <a:ext uri="{FF2B5EF4-FFF2-40B4-BE49-F238E27FC236}">
                  <a16:creationId xmlns:a16="http://schemas.microsoft.com/office/drawing/2014/main" id="{588DB97C-092A-A240-BB85-15B6798CBF44}"/>
                </a:ext>
              </a:extLst>
            </p:cNvPr>
            <p:cNvSpPr/>
            <p:nvPr/>
          </p:nvSpPr>
          <p:spPr>
            <a:xfrm>
              <a:off x="4518991" y="1934817"/>
              <a:ext cx="3352800" cy="3352800"/>
            </a:xfrm>
            <a:prstGeom prst="pie">
              <a:avLst>
                <a:gd name="adj1" fmla="val 10760577"/>
                <a:gd name="adj2" fmla="val 16200000"/>
              </a:avLst>
            </a:prstGeom>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10" name="Pie 9">
              <a:extLst>
                <a:ext uri="{FF2B5EF4-FFF2-40B4-BE49-F238E27FC236}">
                  <a16:creationId xmlns:a16="http://schemas.microsoft.com/office/drawing/2014/main" id="{842EE7E3-93A5-C947-BD95-4AED57A9EBD8}"/>
                </a:ext>
              </a:extLst>
            </p:cNvPr>
            <p:cNvSpPr/>
            <p:nvPr/>
          </p:nvSpPr>
          <p:spPr>
            <a:xfrm rot="16200000">
              <a:off x="4518991" y="2104679"/>
              <a:ext cx="3352800" cy="3352800"/>
            </a:xfrm>
            <a:prstGeom prst="pie">
              <a:avLst>
                <a:gd name="adj1" fmla="val 10760577"/>
                <a:gd name="adj2" fmla="val 16200000"/>
              </a:avLst>
            </a:prstGeom>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11" name="Pie 10">
              <a:extLst>
                <a:ext uri="{FF2B5EF4-FFF2-40B4-BE49-F238E27FC236}">
                  <a16:creationId xmlns:a16="http://schemas.microsoft.com/office/drawing/2014/main" id="{9ABA6B99-E4F1-8F46-96DF-6ADAB38F8572}"/>
                </a:ext>
              </a:extLst>
            </p:cNvPr>
            <p:cNvSpPr/>
            <p:nvPr/>
          </p:nvSpPr>
          <p:spPr>
            <a:xfrm rot="10800000">
              <a:off x="4697292" y="2104678"/>
              <a:ext cx="3352800" cy="3352800"/>
            </a:xfrm>
            <a:prstGeom prst="pie">
              <a:avLst>
                <a:gd name="adj1" fmla="val 10760577"/>
                <a:gd name="adj2" fmla="val 16200000"/>
              </a:avLst>
            </a:prstGeom>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12" name="Pie 11">
              <a:extLst>
                <a:ext uri="{FF2B5EF4-FFF2-40B4-BE49-F238E27FC236}">
                  <a16:creationId xmlns:a16="http://schemas.microsoft.com/office/drawing/2014/main" id="{607CFEE8-5563-9F4A-A21B-6D5BD29ED04E}"/>
                </a:ext>
              </a:extLst>
            </p:cNvPr>
            <p:cNvSpPr/>
            <p:nvPr/>
          </p:nvSpPr>
          <p:spPr>
            <a:xfrm rot="5400000">
              <a:off x="4697292" y="1934817"/>
              <a:ext cx="3352800" cy="3352800"/>
            </a:xfrm>
            <a:prstGeom prst="pie">
              <a:avLst>
                <a:gd name="adj1" fmla="val 10760577"/>
                <a:gd name="adj2" fmla="val 16200000"/>
              </a:avLst>
            </a:prstGeom>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solidFill>
                  <a:schemeClr val="tx1"/>
                </a:solidFill>
              </a:endParaRPr>
            </a:p>
          </p:txBody>
        </p:sp>
      </p:grpSp>
      <p:pic>
        <p:nvPicPr>
          <p:cNvPr id="14" name="Graphic 13" descr="Gauge">
            <a:extLst>
              <a:ext uri="{FF2B5EF4-FFF2-40B4-BE49-F238E27FC236}">
                <a16:creationId xmlns:a16="http://schemas.microsoft.com/office/drawing/2014/main" id="{D23851C1-192D-5247-8251-39BEF2FA5E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17972" y="2152497"/>
            <a:ext cx="1050420" cy="1050420"/>
          </a:xfrm>
          <a:prstGeom prst="rect">
            <a:avLst/>
          </a:prstGeom>
        </p:spPr>
      </p:pic>
      <p:pic>
        <p:nvPicPr>
          <p:cNvPr id="16" name="Graphic 15" descr="Handshake">
            <a:extLst>
              <a:ext uri="{FF2B5EF4-FFF2-40B4-BE49-F238E27FC236}">
                <a16:creationId xmlns:a16="http://schemas.microsoft.com/office/drawing/2014/main" id="{B4CF5E20-AF84-8A48-A477-55C5BC29DA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31918" y="2152497"/>
            <a:ext cx="1050420" cy="1050420"/>
          </a:xfrm>
          <a:prstGeom prst="rect">
            <a:avLst/>
          </a:prstGeom>
        </p:spPr>
      </p:pic>
      <p:pic>
        <p:nvPicPr>
          <p:cNvPr id="18" name="Graphic 17" descr="Social network">
            <a:extLst>
              <a:ext uri="{FF2B5EF4-FFF2-40B4-BE49-F238E27FC236}">
                <a16:creationId xmlns:a16="http://schemas.microsoft.com/office/drawing/2014/main" id="{EC015D24-C282-DF41-A293-F7CF9EEDDB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87175" y="4110481"/>
            <a:ext cx="1050419" cy="1050419"/>
          </a:xfrm>
          <a:prstGeom prst="rect">
            <a:avLst/>
          </a:prstGeom>
        </p:spPr>
      </p:pic>
      <p:pic>
        <p:nvPicPr>
          <p:cNvPr id="22" name="Graphic 21" descr="Run">
            <a:extLst>
              <a:ext uri="{FF2B5EF4-FFF2-40B4-BE49-F238E27FC236}">
                <a16:creationId xmlns:a16="http://schemas.microsoft.com/office/drawing/2014/main" id="{62B49CF4-8622-854B-B263-0F194B38C46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74123" y="4415397"/>
            <a:ext cx="657339" cy="657339"/>
          </a:xfrm>
          <a:prstGeom prst="rect">
            <a:avLst/>
          </a:prstGeom>
        </p:spPr>
      </p:pic>
      <p:sp>
        <p:nvSpPr>
          <p:cNvPr id="25" name="TextBox 24">
            <a:extLst>
              <a:ext uri="{FF2B5EF4-FFF2-40B4-BE49-F238E27FC236}">
                <a16:creationId xmlns:a16="http://schemas.microsoft.com/office/drawing/2014/main" id="{655AF1AD-AE57-3A4D-840B-C585191F182B}"/>
              </a:ext>
            </a:extLst>
          </p:cNvPr>
          <p:cNvSpPr txBox="1"/>
          <p:nvPr/>
        </p:nvSpPr>
        <p:spPr>
          <a:xfrm>
            <a:off x="630336" y="1312116"/>
            <a:ext cx="3545575" cy="707886"/>
          </a:xfrm>
          <a:prstGeom prst="rect">
            <a:avLst/>
          </a:prstGeom>
          <a:noFill/>
        </p:spPr>
        <p:txBody>
          <a:bodyPr wrap="square" rtlCol="0">
            <a:spAutoFit/>
          </a:bodyPr>
          <a:lstStyle/>
          <a:p>
            <a:pPr algn="r"/>
            <a:r>
              <a:rPr lang="en-SE" sz="2000" b="1" dirty="0">
                <a:solidFill>
                  <a:srgbClr val="666666"/>
                </a:solidFill>
              </a:rPr>
              <a:t>How to generate a sense of urgency in stakeholders?</a:t>
            </a:r>
          </a:p>
        </p:txBody>
      </p:sp>
      <p:sp>
        <p:nvSpPr>
          <p:cNvPr id="26" name="TextBox 25">
            <a:extLst>
              <a:ext uri="{FF2B5EF4-FFF2-40B4-BE49-F238E27FC236}">
                <a16:creationId xmlns:a16="http://schemas.microsoft.com/office/drawing/2014/main" id="{DAD2DF8A-CC70-4640-97CD-9C09ADD0E294}"/>
              </a:ext>
            </a:extLst>
          </p:cNvPr>
          <p:cNvSpPr txBox="1"/>
          <p:nvPr/>
        </p:nvSpPr>
        <p:spPr>
          <a:xfrm>
            <a:off x="279272" y="5077163"/>
            <a:ext cx="3896639" cy="707886"/>
          </a:xfrm>
          <a:prstGeom prst="rect">
            <a:avLst/>
          </a:prstGeom>
          <a:noFill/>
        </p:spPr>
        <p:txBody>
          <a:bodyPr wrap="square" rtlCol="0">
            <a:spAutoFit/>
          </a:bodyPr>
          <a:lstStyle/>
          <a:p>
            <a:pPr algn="r"/>
            <a:r>
              <a:rPr lang="en-SE" sz="2000" b="1" dirty="0">
                <a:solidFill>
                  <a:srgbClr val="666666"/>
                </a:solidFill>
              </a:rPr>
              <a:t>How to support and grow a vibrant scientific environment?</a:t>
            </a:r>
          </a:p>
        </p:txBody>
      </p:sp>
      <p:sp>
        <p:nvSpPr>
          <p:cNvPr id="27" name="TextBox 26">
            <a:extLst>
              <a:ext uri="{FF2B5EF4-FFF2-40B4-BE49-F238E27FC236}">
                <a16:creationId xmlns:a16="http://schemas.microsoft.com/office/drawing/2014/main" id="{F665010C-C127-5F45-B17C-BA81E61B4388}"/>
              </a:ext>
            </a:extLst>
          </p:cNvPr>
          <p:cNvSpPr txBox="1"/>
          <p:nvPr/>
        </p:nvSpPr>
        <p:spPr>
          <a:xfrm>
            <a:off x="7582525" y="5160900"/>
            <a:ext cx="4408535" cy="707886"/>
          </a:xfrm>
          <a:prstGeom prst="rect">
            <a:avLst/>
          </a:prstGeom>
          <a:noFill/>
        </p:spPr>
        <p:txBody>
          <a:bodyPr wrap="square" rtlCol="0">
            <a:spAutoFit/>
          </a:bodyPr>
          <a:lstStyle/>
          <a:p>
            <a:pPr algn="l"/>
            <a:r>
              <a:rPr lang="en-SE" sz="2000" b="1" dirty="0">
                <a:solidFill>
                  <a:srgbClr val="666666"/>
                </a:solidFill>
              </a:rPr>
              <a:t>How do we prepare for a future we don’t yet know?</a:t>
            </a:r>
          </a:p>
        </p:txBody>
      </p:sp>
      <p:sp>
        <p:nvSpPr>
          <p:cNvPr id="28" name="TextBox 27">
            <a:extLst>
              <a:ext uri="{FF2B5EF4-FFF2-40B4-BE49-F238E27FC236}">
                <a16:creationId xmlns:a16="http://schemas.microsoft.com/office/drawing/2014/main" id="{026687AE-68F4-764B-88A7-FD51B2E29981}"/>
              </a:ext>
            </a:extLst>
          </p:cNvPr>
          <p:cNvSpPr txBox="1"/>
          <p:nvPr/>
        </p:nvSpPr>
        <p:spPr>
          <a:xfrm>
            <a:off x="7582525" y="1312116"/>
            <a:ext cx="4202726" cy="707886"/>
          </a:xfrm>
          <a:prstGeom prst="rect">
            <a:avLst/>
          </a:prstGeom>
          <a:noFill/>
        </p:spPr>
        <p:txBody>
          <a:bodyPr wrap="square" rtlCol="0">
            <a:spAutoFit/>
          </a:bodyPr>
          <a:lstStyle/>
          <a:p>
            <a:pPr algn="l"/>
            <a:r>
              <a:rPr lang="en-SE" sz="2000" b="1" dirty="0">
                <a:solidFill>
                  <a:srgbClr val="666666"/>
                </a:solidFill>
              </a:rPr>
              <a:t>What strategy and timing are right to avoid disappointment?</a:t>
            </a:r>
          </a:p>
        </p:txBody>
      </p:sp>
      <p:grpSp>
        <p:nvGrpSpPr>
          <p:cNvPr id="3" name="Group 2">
            <a:extLst>
              <a:ext uri="{FF2B5EF4-FFF2-40B4-BE49-F238E27FC236}">
                <a16:creationId xmlns:a16="http://schemas.microsoft.com/office/drawing/2014/main" id="{AE99867B-B155-3446-AC3D-FDE68C1024EF}"/>
              </a:ext>
            </a:extLst>
          </p:cNvPr>
          <p:cNvGrpSpPr/>
          <p:nvPr/>
        </p:nvGrpSpPr>
        <p:grpSpPr>
          <a:xfrm>
            <a:off x="5246770" y="2983928"/>
            <a:ext cx="1206770" cy="1221832"/>
            <a:chOff x="9377745" y="2800485"/>
            <a:chExt cx="1206770" cy="1221832"/>
          </a:xfrm>
          <a:effectLst>
            <a:outerShdw blurRad="127000" dist="50800" sx="102000" sy="102000" algn="ctr" rotWithShape="0">
              <a:prstClr val="black">
                <a:alpha val="40000"/>
              </a:prstClr>
            </a:outerShdw>
          </a:effectLst>
        </p:grpSpPr>
        <p:sp>
          <p:nvSpPr>
            <p:cNvPr id="21" name="Oval 20">
              <a:extLst>
                <a:ext uri="{FF2B5EF4-FFF2-40B4-BE49-F238E27FC236}">
                  <a16:creationId xmlns:a16="http://schemas.microsoft.com/office/drawing/2014/main" id="{AC315603-9843-E44C-B50B-74044AF964AD}"/>
                </a:ext>
              </a:extLst>
            </p:cNvPr>
            <p:cNvSpPr/>
            <p:nvPr/>
          </p:nvSpPr>
          <p:spPr>
            <a:xfrm>
              <a:off x="9377745" y="2800485"/>
              <a:ext cx="1206769" cy="12067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nvGrpSpPr>
            <p:cNvPr id="15" name="Group 14">
              <a:extLst>
                <a:ext uri="{FF2B5EF4-FFF2-40B4-BE49-F238E27FC236}">
                  <a16:creationId xmlns:a16="http://schemas.microsoft.com/office/drawing/2014/main" id="{2C63456E-F6AE-2343-9AA7-0171EC6656BB}"/>
                </a:ext>
              </a:extLst>
            </p:cNvPr>
            <p:cNvGrpSpPr/>
            <p:nvPr/>
          </p:nvGrpSpPr>
          <p:grpSpPr>
            <a:xfrm>
              <a:off x="9377746" y="2815548"/>
              <a:ext cx="1206769" cy="1206769"/>
              <a:chOff x="1222744" y="4859079"/>
              <a:chExt cx="1646552" cy="1646552"/>
            </a:xfrm>
          </p:grpSpPr>
          <p:sp>
            <p:nvSpPr>
              <p:cNvPr id="17" name="Oval 16">
                <a:extLst>
                  <a:ext uri="{FF2B5EF4-FFF2-40B4-BE49-F238E27FC236}">
                    <a16:creationId xmlns:a16="http://schemas.microsoft.com/office/drawing/2014/main" id="{11EE7B53-2083-B54F-935D-EC4B7967DB6D}"/>
                  </a:ext>
                </a:extLst>
              </p:cNvPr>
              <p:cNvSpPr/>
              <p:nvPr/>
            </p:nvSpPr>
            <p:spPr>
              <a:xfrm>
                <a:off x="1222744" y="4859079"/>
                <a:ext cx="1646552" cy="1646552"/>
              </a:xfrm>
              <a:prstGeom prst="ellipse">
                <a:avLst/>
              </a:prstGeom>
              <a:gradFill flip="none" rotWithShape="1">
                <a:gsLst>
                  <a:gs pos="0">
                    <a:schemeClr val="tx1">
                      <a:alpha val="1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9" name="Oval 18">
                <a:extLst>
                  <a:ext uri="{FF2B5EF4-FFF2-40B4-BE49-F238E27FC236}">
                    <a16:creationId xmlns:a16="http://schemas.microsoft.com/office/drawing/2014/main" id="{6342E9EA-C95C-564C-857C-001384AFDB1D}"/>
                  </a:ext>
                </a:extLst>
              </p:cNvPr>
              <p:cNvSpPr>
                <a:spLocks noChangeAspect="1"/>
              </p:cNvSpPr>
              <p:nvPr/>
            </p:nvSpPr>
            <p:spPr>
              <a:xfrm flipH="1">
                <a:off x="1380020" y="5016355"/>
                <a:ext cx="1332000" cy="1332000"/>
              </a:xfrm>
              <a:prstGeom prst="ellipse">
                <a:avLst/>
              </a:prstGeom>
              <a:gradFill flip="none" rotWithShape="1">
                <a:gsLst>
                  <a:gs pos="0">
                    <a:schemeClr val="tx1">
                      <a:alpha val="931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0" name="Graphic 19" descr="Open hand with plant">
                <a:extLst>
                  <a:ext uri="{FF2B5EF4-FFF2-40B4-BE49-F238E27FC236}">
                    <a16:creationId xmlns:a16="http://schemas.microsoft.com/office/drawing/2014/main" id="{8202D2BF-C5D1-B541-A34D-C25D8397007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28558" y="5139803"/>
                <a:ext cx="1044000" cy="1044000"/>
              </a:xfrm>
              <a:prstGeom prst="rect">
                <a:avLst/>
              </a:prstGeom>
              <a:ln>
                <a:noFill/>
              </a:ln>
              <a:effectLst>
                <a:outerShdw blurRad="50800" dist="38100" dir="8100000" algn="tr" rotWithShape="0">
                  <a:prstClr val="black">
                    <a:alpha val="40000"/>
                  </a:prstClr>
                </a:outerShdw>
              </a:effectLst>
            </p:spPr>
          </p:pic>
        </p:grpSp>
      </p:grpSp>
    </p:spTree>
    <p:extLst>
      <p:ext uri="{BB962C8B-B14F-4D97-AF65-F5344CB8AC3E}">
        <p14:creationId xmlns:p14="http://schemas.microsoft.com/office/powerpoint/2010/main" val="1903971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58229899-B81D-444B-BBEA-0334080F8F25}"/>
              </a:ext>
            </a:extLst>
          </p:cNvPr>
          <p:cNvSpPr/>
          <p:nvPr/>
        </p:nvSpPr>
        <p:spPr>
          <a:xfrm>
            <a:off x="4914877" y="1733581"/>
            <a:ext cx="666775" cy="666775"/>
          </a:xfrm>
          <a:custGeom>
            <a:avLst/>
            <a:gdLst>
              <a:gd name="connsiteX0" fmla="*/ 2152675 w 4305350"/>
              <a:gd name="connsiteY0" fmla="*/ 1220415 h 4305349"/>
              <a:gd name="connsiteX1" fmla="*/ 1220416 w 4305350"/>
              <a:gd name="connsiteY1" fmla="*/ 2152674 h 4305349"/>
              <a:gd name="connsiteX2" fmla="*/ 2152675 w 4305350"/>
              <a:gd name="connsiteY2" fmla="*/ 3084933 h 4305349"/>
              <a:gd name="connsiteX3" fmla="*/ 3084934 w 4305350"/>
              <a:gd name="connsiteY3" fmla="*/ 2152674 h 4305349"/>
              <a:gd name="connsiteX4" fmla="*/ 2152675 w 4305350"/>
              <a:gd name="connsiteY4" fmla="*/ 1220415 h 4305349"/>
              <a:gd name="connsiteX5" fmla="*/ 1814258 w 4305350"/>
              <a:gd name="connsiteY5" fmla="*/ 0 h 4305349"/>
              <a:gd name="connsiteX6" fmla="*/ 2491093 w 4305350"/>
              <a:gd name="connsiteY6" fmla="*/ 0 h 4305349"/>
              <a:gd name="connsiteX7" fmla="*/ 2614975 w 4305350"/>
              <a:gd name="connsiteY7" fmla="*/ 783347 h 4305349"/>
              <a:gd name="connsiteX8" fmla="*/ 2618493 w 4305350"/>
              <a:gd name="connsiteY8" fmla="*/ 846419 h 4305349"/>
              <a:gd name="connsiteX9" fmla="*/ 2705532 w 4305350"/>
              <a:gd name="connsiteY9" fmla="*/ 877461 h 4305349"/>
              <a:gd name="connsiteX10" fmla="*/ 2748546 w 4305350"/>
              <a:gd name="connsiteY10" fmla="*/ 897494 h 4305349"/>
              <a:gd name="connsiteX11" fmla="*/ 2793504 w 4305350"/>
              <a:gd name="connsiteY11" fmla="*/ 857253 h 4305349"/>
              <a:gd name="connsiteX12" fmla="*/ 3434819 w 4305350"/>
              <a:gd name="connsiteY12" fmla="*/ 390675 h 4305349"/>
              <a:gd name="connsiteX13" fmla="*/ 3913612 w 4305350"/>
              <a:gd name="connsiteY13" fmla="*/ 869072 h 4305349"/>
              <a:gd name="connsiteX14" fmla="*/ 3447566 w 4305350"/>
              <a:gd name="connsiteY14" fmla="*/ 1510773 h 4305349"/>
              <a:gd name="connsiteX15" fmla="*/ 3424221 w 4305350"/>
              <a:gd name="connsiteY15" fmla="*/ 1536898 h 4305349"/>
              <a:gd name="connsiteX16" fmla="*/ 3432946 w 4305350"/>
              <a:gd name="connsiteY16" fmla="*/ 1552665 h 4305349"/>
              <a:gd name="connsiteX17" fmla="*/ 3487860 w 4305350"/>
              <a:gd name="connsiteY17" fmla="*/ 1688470 h 4305349"/>
              <a:gd name="connsiteX18" fmla="*/ 3522003 w 4305350"/>
              <a:gd name="connsiteY18" fmla="*/ 1690374 h 4305349"/>
              <a:gd name="connsiteX19" fmla="*/ 4305350 w 4305350"/>
              <a:gd name="connsiteY19" fmla="*/ 1814257 h 4305349"/>
              <a:gd name="connsiteX20" fmla="*/ 4305350 w 4305350"/>
              <a:gd name="connsiteY20" fmla="*/ 2491092 h 4305349"/>
              <a:gd name="connsiteX21" fmla="*/ 3522003 w 4305350"/>
              <a:gd name="connsiteY21" fmla="*/ 2614975 h 4305349"/>
              <a:gd name="connsiteX22" fmla="*/ 3487860 w 4305350"/>
              <a:gd name="connsiteY22" fmla="*/ 2616879 h 4305349"/>
              <a:gd name="connsiteX23" fmla="*/ 3432946 w 4305350"/>
              <a:gd name="connsiteY23" fmla="*/ 2752684 h 4305349"/>
              <a:gd name="connsiteX24" fmla="*/ 3424776 w 4305350"/>
              <a:gd name="connsiteY24" fmla="*/ 2767448 h 4305349"/>
              <a:gd name="connsiteX25" fmla="*/ 3448097 w 4305350"/>
              <a:gd name="connsiteY25" fmla="*/ 2793503 h 4305349"/>
              <a:gd name="connsiteX26" fmla="*/ 3914675 w 4305350"/>
              <a:gd name="connsiteY26" fmla="*/ 3434818 h 4305349"/>
              <a:gd name="connsiteX27" fmla="*/ 3436278 w 4305350"/>
              <a:gd name="connsiteY27" fmla="*/ 3913611 h 4305349"/>
              <a:gd name="connsiteX28" fmla="*/ 2794577 w 4305350"/>
              <a:gd name="connsiteY28" fmla="*/ 3447565 h 4305349"/>
              <a:gd name="connsiteX29" fmla="*/ 2749592 w 4305350"/>
              <a:gd name="connsiteY29" fmla="*/ 3407367 h 4305349"/>
              <a:gd name="connsiteX30" fmla="*/ 2705532 w 4305350"/>
              <a:gd name="connsiteY30" fmla="*/ 3427888 h 4305349"/>
              <a:gd name="connsiteX31" fmla="*/ 2618493 w 4305350"/>
              <a:gd name="connsiteY31" fmla="*/ 3458929 h 4305349"/>
              <a:gd name="connsiteX32" fmla="*/ 2614975 w 4305350"/>
              <a:gd name="connsiteY32" fmla="*/ 3522003 h 4305349"/>
              <a:gd name="connsiteX33" fmla="*/ 2491093 w 4305350"/>
              <a:gd name="connsiteY33" fmla="*/ 4305349 h 4305349"/>
              <a:gd name="connsiteX34" fmla="*/ 1814258 w 4305350"/>
              <a:gd name="connsiteY34" fmla="*/ 4305349 h 4305349"/>
              <a:gd name="connsiteX35" fmla="*/ 1690375 w 4305350"/>
              <a:gd name="connsiteY35" fmla="*/ 3522003 h 4305349"/>
              <a:gd name="connsiteX36" fmla="*/ 1686857 w 4305350"/>
              <a:gd name="connsiteY36" fmla="*/ 3458929 h 4305349"/>
              <a:gd name="connsiteX37" fmla="*/ 1599818 w 4305350"/>
              <a:gd name="connsiteY37" fmla="*/ 3427888 h 4305349"/>
              <a:gd name="connsiteX38" fmla="*/ 1556806 w 4305350"/>
              <a:gd name="connsiteY38" fmla="*/ 3407854 h 4305349"/>
              <a:gd name="connsiteX39" fmla="*/ 1511847 w 4305350"/>
              <a:gd name="connsiteY39" fmla="*/ 3448097 h 4305349"/>
              <a:gd name="connsiteX40" fmla="*/ 870532 w 4305350"/>
              <a:gd name="connsiteY40" fmla="*/ 3914674 h 4305349"/>
              <a:gd name="connsiteX41" fmla="*/ 391738 w 4305350"/>
              <a:gd name="connsiteY41" fmla="*/ 3436278 h 4305349"/>
              <a:gd name="connsiteX42" fmla="*/ 857785 w 4305350"/>
              <a:gd name="connsiteY42" fmla="*/ 2794576 h 4305349"/>
              <a:gd name="connsiteX43" fmla="*/ 881130 w 4305350"/>
              <a:gd name="connsiteY43" fmla="*/ 2768451 h 4305349"/>
              <a:gd name="connsiteX44" fmla="*/ 872404 w 4305350"/>
              <a:gd name="connsiteY44" fmla="*/ 2752684 h 4305349"/>
              <a:gd name="connsiteX45" fmla="*/ 817491 w 4305350"/>
              <a:gd name="connsiteY45" fmla="*/ 2616879 h 4305349"/>
              <a:gd name="connsiteX46" fmla="*/ 783348 w 4305350"/>
              <a:gd name="connsiteY46" fmla="*/ 2614975 h 4305349"/>
              <a:gd name="connsiteX47" fmla="*/ 0 w 4305350"/>
              <a:gd name="connsiteY47" fmla="*/ 2491092 h 4305349"/>
              <a:gd name="connsiteX48" fmla="*/ 0 w 4305350"/>
              <a:gd name="connsiteY48" fmla="*/ 1814257 h 4305349"/>
              <a:gd name="connsiteX49" fmla="*/ 783348 w 4305350"/>
              <a:gd name="connsiteY49" fmla="*/ 1690374 h 4305349"/>
              <a:gd name="connsiteX50" fmla="*/ 817490 w 4305350"/>
              <a:gd name="connsiteY50" fmla="*/ 1688470 h 4305349"/>
              <a:gd name="connsiteX51" fmla="*/ 872404 w 4305350"/>
              <a:gd name="connsiteY51" fmla="*/ 1552665 h 4305349"/>
              <a:gd name="connsiteX52" fmla="*/ 880575 w 4305350"/>
              <a:gd name="connsiteY52" fmla="*/ 1537901 h 4305349"/>
              <a:gd name="connsiteX53" fmla="*/ 857253 w 4305350"/>
              <a:gd name="connsiteY53" fmla="*/ 1511846 h 4305349"/>
              <a:gd name="connsiteX54" fmla="*/ 390675 w 4305350"/>
              <a:gd name="connsiteY54" fmla="*/ 870531 h 4305349"/>
              <a:gd name="connsiteX55" fmla="*/ 869072 w 4305350"/>
              <a:gd name="connsiteY55" fmla="*/ 391738 h 4305349"/>
              <a:gd name="connsiteX56" fmla="*/ 1510774 w 4305350"/>
              <a:gd name="connsiteY56" fmla="*/ 857784 h 4305349"/>
              <a:gd name="connsiteX57" fmla="*/ 1555758 w 4305350"/>
              <a:gd name="connsiteY57" fmla="*/ 897982 h 4305349"/>
              <a:gd name="connsiteX58" fmla="*/ 1599818 w 4305350"/>
              <a:gd name="connsiteY58" fmla="*/ 877461 h 4305349"/>
              <a:gd name="connsiteX59" fmla="*/ 1686857 w 4305350"/>
              <a:gd name="connsiteY59" fmla="*/ 846419 h 4305349"/>
              <a:gd name="connsiteX60" fmla="*/ 1690375 w 4305350"/>
              <a:gd name="connsiteY60" fmla="*/ 783347 h 4305349"/>
              <a:gd name="connsiteX61" fmla="*/ 1814258 w 4305350"/>
              <a:gd name="connsiteY61" fmla="*/ 0 h 430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305350" h="4305349">
                <a:moveTo>
                  <a:pt x="2152675" y="1220415"/>
                </a:moveTo>
                <a:cubicBezTo>
                  <a:pt x="1637803" y="1220415"/>
                  <a:pt x="1220416" y="1637802"/>
                  <a:pt x="1220416" y="2152674"/>
                </a:cubicBezTo>
                <a:cubicBezTo>
                  <a:pt x="1220416" y="2667546"/>
                  <a:pt x="1637803" y="3084933"/>
                  <a:pt x="2152675" y="3084933"/>
                </a:cubicBezTo>
                <a:cubicBezTo>
                  <a:pt x="2667547" y="3084933"/>
                  <a:pt x="3084934" y="2667546"/>
                  <a:pt x="3084934" y="2152674"/>
                </a:cubicBezTo>
                <a:cubicBezTo>
                  <a:pt x="3084934" y="1637802"/>
                  <a:pt x="2667547" y="1220415"/>
                  <a:pt x="2152675" y="1220415"/>
                </a:cubicBezTo>
                <a:close/>
                <a:moveTo>
                  <a:pt x="1814258" y="0"/>
                </a:moveTo>
                <a:lnTo>
                  <a:pt x="2491093" y="0"/>
                </a:lnTo>
                <a:cubicBezTo>
                  <a:pt x="2540963" y="0"/>
                  <a:pt x="2585527" y="304928"/>
                  <a:pt x="2614975" y="783347"/>
                </a:cubicBezTo>
                <a:lnTo>
                  <a:pt x="2618493" y="846419"/>
                </a:lnTo>
                <a:lnTo>
                  <a:pt x="2705532" y="877461"/>
                </a:lnTo>
                <a:lnTo>
                  <a:pt x="2748546" y="897494"/>
                </a:lnTo>
                <a:lnTo>
                  <a:pt x="2793504" y="857253"/>
                </a:lnTo>
                <a:cubicBezTo>
                  <a:pt x="3152489" y="539633"/>
                  <a:pt x="3399540" y="355426"/>
                  <a:pt x="3434819" y="390675"/>
                </a:cubicBezTo>
                <a:lnTo>
                  <a:pt x="3913612" y="869072"/>
                </a:lnTo>
                <a:cubicBezTo>
                  <a:pt x="3948890" y="904321"/>
                  <a:pt x="3764888" y="1151525"/>
                  <a:pt x="3447566" y="1510773"/>
                </a:cubicBezTo>
                <a:lnTo>
                  <a:pt x="3424221" y="1536898"/>
                </a:lnTo>
                <a:lnTo>
                  <a:pt x="3432946" y="1552665"/>
                </a:lnTo>
                <a:lnTo>
                  <a:pt x="3487860" y="1688470"/>
                </a:lnTo>
                <a:lnTo>
                  <a:pt x="3522003" y="1690374"/>
                </a:lnTo>
                <a:cubicBezTo>
                  <a:pt x="4000423" y="1719823"/>
                  <a:pt x="4305350" y="1764387"/>
                  <a:pt x="4305350" y="1814257"/>
                </a:cubicBezTo>
                <a:lnTo>
                  <a:pt x="4305350" y="2491092"/>
                </a:lnTo>
                <a:cubicBezTo>
                  <a:pt x="4305350" y="2540963"/>
                  <a:pt x="4000423" y="2585527"/>
                  <a:pt x="3522003" y="2614975"/>
                </a:cubicBezTo>
                <a:lnTo>
                  <a:pt x="3487860" y="2616879"/>
                </a:lnTo>
                <a:lnTo>
                  <a:pt x="3432946" y="2752684"/>
                </a:lnTo>
                <a:lnTo>
                  <a:pt x="3424776" y="2767448"/>
                </a:lnTo>
                <a:lnTo>
                  <a:pt x="3448097" y="2793503"/>
                </a:lnTo>
                <a:cubicBezTo>
                  <a:pt x="3765717" y="3152489"/>
                  <a:pt x="3949924" y="3399540"/>
                  <a:pt x="3914675" y="3434818"/>
                </a:cubicBezTo>
                <a:lnTo>
                  <a:pt x="3436278" y="3913611"/>
                </a:lnTo>
                <a:cubicBezTo>
                  <a:pt x="3401029" y="3948890"/>
                  <a:pt x="3153825" y="3764887"/>
                  <a:pt x="2794577" y="3447565"/>
                </a:cubicBezTo>
                <a:lnTo>
                  <a:pt x="2749592" y="3407367"/>
                </a:lnTo>
                <a:lnTo>
                  <a:pt x="2705532" y="3427888"/>
                </a:lnTo>
                <a:lnTo>
                  <a:pt x="2618493" y="3458929"/>
                </a:lnTo>
                <a:lnTo>
                  <a:pt x="2614975" y="3522003"/>
                </a:lnTo>
                <a:cubicBezTo>
                  <a:pt x="2585527" y="4000422"/>
                  <a:pt x="2540963" y="4305349"/>
                  <a:pt x="2491093" y="4305349"/>
                </a:cubicBezTo>
                <a:lnTo>
                  <a:pt x="1814258" y="4305349"/>
                </a:lnTo>
                <a:cubicBezTo>
                  <a:pt x="1764387" y="4305349"/>
                  <a:pt x="1719823" y="4000422"/>
                  <a:pt x="1690375" y="3522003"/>
                </a:cubicBezTo>
                <a:lnTo>
                  <a:pt x="1686857" y="3458929"/>
                </a:lnTo>
                <a:lnTo>
                  <a:pt x="1599818" y="3427888"/>
                </a:lnTo>
                <a:lnTo>
                  <a:pt x="1556806" y="3407854"/>
                </a:lnTo>
                <a:lnTo>
                  <a:pt x="1511847" y="3448097"/>
                </a:lnTo>
                <a:cubicBezTo>
                  <a:pt x="1152862" y="3765716"/>
                  <a:pt x="905810" y="3949923"/>
                  <a:pt x="870532" y="3914674"/>
                </a:cubicBezTo>
                <a:lnTo>
                  <a:pt x="391738" y="3436278"/>
                </a:lnTo>
                <a:cubicBezTo>
                  <a:pt x="356460" y="3401028"/>
                  <a:pt x="540462" y="3153825"/>
                  <a:pt x="857785" y="2794576"/>
                </a:cubicBezTo>
                <a:lnTo>
                  <a:pt x="881130" y="2768451"/>
                </a:lnTo>
                <a:lnTo>
                  <a:pt x="872404" y="2752684"/>
                </a:lnTo>
                <a:lnTo>
                  <a:pt x="817491" y="2616879"/>
                </a:lnTo>
                <a:lnTo>
                  <a:pt x="783348" y="2614975"/>
                </a:lnTo>
                <a:cubicBezTo>
                  <a:pt x="304928" y="2585527"/>
                  <a:pt x="0" y="2540963"/>
                  <a:pt x="0" y="2491092"/>
                </a:cubicBezTo>
                <a:lnTo>
                  <a:pt x="0" y="1814257"/>
                </a:lnTo>
                <a:cubicBezTo>
                  <a:pt x="0" y="1764387"/>
                  <a:pt x="304928" y="1719823"/>
                  <a:pt x="783348" y="1690374"/>
                </a:cubicBezTo>
                <a:lnTo>
                  <a:pt x="817490" y="1688470"/>
                </a:lnTo>
                <a:lnTo>
                  <a:pt x="872404" y="1552665"/>
                </a:lnTo>
                <a:lnTo>
                  <a:pt x="880575" y="1537901"/>
                </a:lnTo>
                <a:lnTo>
                  <a:pt x="857253" y="1511846"/>
                </a:lnTo>
                <a:cubicBezTo>
                  <a:pt x="539633" y="1152861"/>
                  <a:pt x="355426" y="905810"/>
                  <a:pt x="390675" y="870531"/>
                </a:cubicBezTo>
                <a:lnTo>
                  <a:pt x="869072" y="391738"/>
                </a:lnTo>
                <a:cubicBezTo>
                  <a:pt x="904322" y="356460"/>
                  <a:pt x="1151526" y="540462"/>
                  <a:pt x="1510774" y="857784"/>
                </a:cubicBezTo>
                <a:lnTo>
                  <a:pt x="1555758" y="897982"/>
                </a:lnTo>
                <a:lnTo>
                  <a:pt x="1599818" y="877461"/>
                </a:lnTo>
                <a:lnTo>
                  <a:pt x="1686857" y="846419"/>
                </a:lnTo>
                <a:lnTo>
                  <a:pt x="1690375" y="783347"/>
                </a:lnTo>
                <a:cubicBezTo>
                  <a:pt x="1719823" y="304928"/>
                  <a:pt x="1764387" y="0"/>
                  <a:pt x="1814258" y="0"/>
                </a:cubicBezTo>
                <a:close/>
              </a:path>
            </a:pathLst>
          </a:cu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a:p>
        </p:txBody>
      </p:sp>
      <p:sp>
        <p:nvSpPr>
          <p:cNvPr id="22" name="Freeform 21">
            <a:extLst>
              <a:ext uri="{FF2B5EF4-FFF2-40B4-BE49-F238E27FC236}">
                <a16:creationId xmlns:a16="http://schemas.microsoft.com/office/drawing/2014/main" id="{D8A448C5-CCD3-FC47-A525-D99E6D2EAD48}"/>
              </a:ext>
            </a:extLst>
          </p:cNvPr>
          <p:cNvSpPr/>
          <p:nvPr/>
        </p:nvSpPr>
        <p:spPr>
          <a:xfrm rot="20938931">
            <a:off x="5548298" y="1814074"/>
            <a:ext cx="666775" cy="666775"/>
          </a:xfrm>
          <a:custGeom>
            <a:avLst/>
            <a:gdLst>
              <a:gd name="connsiteX0" fmla="*/ 2152675 w 4305350"/>
              <a:gd name="connsiteY0" fmla="*/ 1220415 h 4305349"/>
              <a:gd name="connsiteX1" fmla="*/ 1220416 w 4305350"/>
              <a:gd name="connsiteY1" fmla="*/ 2152674 h 4305349"/>
              <a:gd name="connsiteX2" fmla="*/ 2152675 w 4305350"/>
              <a:gd name="connsiteY2" fmla="*/ 3084933 h 4305349"/>
              <a:gd name="connsiteX3" fmla="*/ 3084934 w 4305350"/>
              <a:gd name="connsiteY3" fmla="*/ 2152674 h 4305349"/>
              <a:gd name="connsiteX4" fmla="*/ 2152675 w 4305350"/>
              <a:gd name="connsiteY4" fmla="*/ 1220415 h 4305349"/>
              <a:gd name="connsiteX5" fmla="*/ 1814258 w 4305350"/>
              <a:gd name="connsiteY5" fmla="*/ 0 h 4305349"/>
              <a:gd name="connsiteX6" fmla="*/ 2491093 w 4305350"/>
              <a:gd name="connsiteY6" fmla="*/ 0 h 4305349"/>
              <a:gd name="connsiteX7" fmla="*/ 2614975 w 4305350"/>
              <a:gd name="connsiteY7" fmla="*/ 783347 h 4305349"/>
              <a:gd name="connsiteX8" fmla="*/ 2618493 w 4305350"/>
              <a:gd name="connsiteY8" fmla="*/ 846419 h 4305349"/>
              <a:gd name="connsiteX9" fmla="*/ 2705532 w 4305350"/>
              <a:gd name="connsiteY9" fmla="*/ 877461 h 4305349"/>
              <a:gd name="connsiteX10" fmla="*/ 2748546 w 4305350"/>
              <a:gd name="connsiteY10" fmla="*/ 897494 h 4305349"/>
              <a:gd name="connsiteX11" fmla="*/ 2793504 w 4305350"/>
              <a:gd name="connsiteY11" fmla="*/ 857253 h 4305349"/>
              <a:gd name="connsiteX12" fmla="*/ 3434819 w 4305350"/>
              <a:gd name="connsiteY12" fmla="*/ 390675 h 4305349"/>
              <a:gd name="connsiteX13" fmla="*/ 3913612 w 4305350"/>
              <a:gd name="connsiteY13" fmla="*/ 869072 h 4305349"/>
              <a:gd name="connsiteX14" fmla="*/ 3447566 w 4305350"/>
              <a:gd name="connsiteY14" fmla="*/ 1510773 h 4305349"/>
              <a:gd name="connsiteX15" fmla="*/ 3424221 w 4305350"/>
              <a:gd name="connsiteY15" fmla="*/ 1536898 h 4305349"/>
              <a:gd name="connsiteX16" fmla="*/ 3432946 w 4305350"/>
              <a:gd name="connsiteY16" fmla="*/ 1552665 h 4305349"/>
              <a:gd name="connsiteX17" fmla="*/ 3487860 w 4305350"/>
              <a:gd name="connsiteY17" fmla="*/ 1688470 h 4305349"/>
              <a:gd name="connsiteX18" fmla="*/ 3522003 w 4305350"/>
              <a:gd name="connsiteY18" fmla="*/ 1690374 h 4305349"/>
              <a:gd name="connsiteX19" fmla="*/ 4305350 w 4305350"/>
              <a:gd name="connsiteY19" fmla="*/ 1814257 h 4305349"/>
              <a:gd name="connsiteX20" fmla="*/ 4305350 w 4305350"/>
              <a:gd name="connsiteY20" fmla="*/ 2491092 h 4305349"/>
              <a:gd name="connsiteX21" fmla="*/ 3522003 w 4305350"/>
              <a:gd name="connsiteY21" fmla="*/ 2614975 h 4305349"/>
              <a:gd name="connsiteX22" fmla="*/ 3487860 w 4305350"/>
              <a:gd name="connsiteY22" fmla="*/ 2616879 h 4305349"/>
              <a:gd name="connsiteX23" fmla="*/ 3432946 w 4305350"/>
              <a:gd name="connsiteY23" fmla="*/ 2752684 h 4305349"/>
              <a:gd name="connsiteX24" fmla="*/ 3424776 w 4305350"/>
              <a:gd name="connsiteY24" fmla="*/ 2767448 h 4305349"/>
              <a:gd name="connsiteX25" fmla="*/ 3448097 w 4305350"/>
              <a:gd name="connsiteY25" fmla="*/ 2793503 h 4305349"/>
              <a:gd name="connsiteX26" fmla="*/ 3914675 w 4305350"/>
              <a:gd name="connsiteY26" fmla="*/ 3434818 h 4305349"/>
              <a:gd name="connsiteX27" fmla="*/ 3436278 w 4305350"/>
              <a:gd name="connsiteY27" fmla="*/ 3913611 h 4305349"/>
              <a:gd name="connsiteX28" fmla="*/ 2794577 w 4305350"/>
              <a:gd name="connsiteY28" fmla="*/ 3447565 h 4305349"/>
              <a:gd name="connsiteX29" fmla="*/ 2749592 w 4305350"/>
              <a:gd name="connsiteY29" fmla="*/ 3407367 h 4305349"/>
              <a:gd name="connsiteX30" fmla="*/ 2705532 w 4305350"/>
              <a:gd name="connsiteY30" fmla="*/ 3427888 h 4305349"/>
              <a:gd name="connsiteX31" fmla="*/ 2618493 w 4305350"/>
              <a:gd name="connsiteY31" fmla="*/ 3458929 h 4305349"/>
              <a:gd name="connsiteX32" fmla="*/ 2614975 w 4305350"/>
              <a:gd name="connsiteY32" fmla="*/ 3522003 h 4305349"/>
              <a:gd name="connsiteX33" fmla="*/ 2491093 w 4305350"/>
              <a:gd name="connsiteY33" fmla="*/ 4305349 h 4305349"/>
              <a:gd name="connsiteX34" fmla="*/ 1814258 w 4305350"/>
              <a:gd name="connsiteY34" fmla="*/ 4305349 h 4305349"/>
              <a:gd name="connsiteX35" fmla="*/ 1690375 w 4305350"/>
              <a:gd name="connsiteY35" fmla="*/ 3522003 h 4305349"/>
              <a:gd name="connsiteX36" fmla="*/ 1686857 w 4305350"/>
              <a:gd name="connsiteY36" fmla="*/ 3458929 h 4305349"/>
              <a:gd name="connsiteX37" fmla="*/ 1599818 w 4305350"/>
              <a:gd name="connsiteY37" fmla="*/ 3427888 h 4305349"/>
              <a:gd name="connsiteX38" fmla="*/ 1556806 w 4305350"/>
              <a:gd name="connsiteY38" fmla="*/ 3407854 h 4305349"/>
              <a:gd name="connsiteX39" fmla="*/ 1511847 w 4305350"/>
              <a:gd name="connsiteY39" fmla="*/ 3448097 h 4305349"/>
              <a:gd name="connsiteX40" fmla="*/ 870532 w 4305350"/>
              <a:gd name="connsiteY40" fmla="*/ 3914674 h 4305349"/>
              <a:gd name="connsiteX41" fmla="*/ 391738 w 4305350"/>
              <a:gd name="connsiteY41" fmla="*/ 3436278 h 4305349"/>
              <a:gd name="connsiteX42" fmla="*/ 857785 w 4305350"/>
              <a:gd name="connsiteY42" fmla="*/ 2794576 h 4305349"/>
              <a:gd name="connsiteX43" fmla="*/ 881130 w 4305350"/>
              <a:gd name="connsiteY43" fmla="*/ 2768451 h 4305349"/>
              <a:gd name="connsiteX44" fmla="*/ 872404 w 4305350"/>
              <a:gd name="connsiteY44" fmla="*/ 2752684 h 4305349"/>
              <a:gd name="connsiteX45" fmla="*/ 817491 w 4305350"/>
              <a:gd name="connsiteY45" fmla="*/ 2616879 h 4305349"/>
              <a:gd name="connsiteX46" fmla="*/ 783348 w 4305350"/>
              <a:gd name="connsiteY46" fmla="*/ 2614975 h 4305349"/>
              <a:gd name="connsiteX47" fmla="*/ 0 w 4305350"/>
              <a:gd name="connsiteY47" fmla="*/ 2491092 h 4305349"/>
              <a:gd name="connsiteX48" fmla="*/ 0 w 4305350"/>
              <a:gd name="connsiteY48" fmla="*/ 1814257 h 4305349"/>
              <a:gd name="connsiteX49" fmla="*/ 783348 w 4305350"/>
              <a:gd name="connsiteY49" fmla="*/ 1690374 h 4305349"/>
              <a:gd name="connsiteX50" fmla="*/ 817490 w 4305350"/>
              <a:gd name="connsiteY50" fmla="*/ 1688470 h 4305349"/>
              <a:gd name="connsiteX51" fmla="*/ 872404 w 4305350"/>
              <a:gd name="connsiteY51" fmla="*/ 1552665 h 4305349"/>
              <a:gd name="connsiteX52" fmla="*/ 880575 w 4305350"/>
              <a:gd name="connsiteY52" fmla="*/ 1537901 h 4305349"/>
              <a:gd name="connsiteX53" fmla="*/ 857253 w 4305350"/>
              <a:gd name="connsiteY53" fmla="*/ 1511846 h 4305349"/>
              <a:gd name="connsiteX54" fmla="*/ 390675 w 4305350"/>
              <a:gd name="connsiteY54" fmla="*/ 870531 h 4305349"/>
              <a:gd name="connsiteX55" fmla="*/ 869072 w 4305350"/>
              <a:gd name="connsiteY55" fmla="*/ 391738 h 4305349"/>
              <a:gd name="connsiteX56" fmla="*/ 1510774 w 4305350"/>
              <a:gd name="connsiteY56" fmla="*/ 857784 h 4305349"/>
              <a:gd name="connsiteX57" fmla="*/ 1555758 w 4305350"/>
              <a:gd name="connsiteY57" fmla="*/ 897982 h 4305349"/>
              <a:gd name="connsiteX58" fmla="*/ 1599818 w 4305350"/>
              <a:gd name="connsiteY58" fmla="*/ 877461 h 4305349"/>
              <a:gd name="connsiteX59" fmla="*/ 1686857 w 4305350"/>
              <a:gd name="connsiteY59" fmla="*/ 846419 h 4305349"/>
              <a:gd name="connsiteX60" fmla="*/ 1690375 w 4305350"/>
              <a:gd name="connsiteY60" fmla="*/ 783347 h 4305349"/>
              <a:gd name="connsiteX61" fmla="*/ 1814258 w 4305350"/>
              <a:gd name="connsiteY61" fmla="*/ 0 h 430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305350" h="4305349">
                <a:moveTo>
                  <a:pt x="2152675" y="1220415"/>
                </a:moveTo>
                <a:cubicBezTo>
                  <a:pt x="1637803" y="1220415"/>
                  <a:pt x="1220416" y="1637802"/>
                  <a:pt x="1220416" y="2152674"/>
                </a:cubicBezTo>
                <a:cubicBezTo>
                  <a:pt x="1220416" y="2667546"/>
                  <a:pt x="1637803" y="3084933"/>
                  <a:pt x="2152675" y="3084933"/>
                </a:cubicBezTo>
                <a:cubicBezTo>
                  <a:pt x="2667547" y="3084933"/>
                  <a:pt x="3084934" y="2667546"/>
                  <a:pt x="3084934" y="2152674"/>
                </a:cubicBezTo>
                <a:cubicBezTo>
                  <a:pt x="3084934" y="1637802"/>
                  <a:pt x="2667547" y="1220415"/>
                  <a:pt x="2152675" y="1220415"/>
                </a:cubicBezTo>
                <a:close/>
                <a:moveTo>
                  <a:pt x="1814258" y="0"/>
                </a:moveTo>
                <a:lnTo>
                  <a:pt x="2491093" y="0"/>
                </a:lnTo>
                <a:cubicBezTo>
                  <a:pt x="2540963" y="0"/>
                  <a:pt x="2585527" y="304928"/>
                  <a:pt x="2614975" y="783347"/>
                </a:cubicBezTo>
                <a:lnTo>
                  <a:pt x="2618493" y="846419"/>
                </a:lnTo>
                <a:lnTo>
                  <a:pt x="2705532" y="877461"/>
                </a:lnTo>
                <a:lnTo>
                  <a:pt x="2748546" y="897494"/>
                </a:lnTo>
                <a:lnTo>
                  <a:pt x="2793504" y="857253"/>
                </a:lnTo>
                <a:cubicBezTo>
                  <a:pt x="3152489" y="539633"/>
                  <a:pt x="3399540" y="355426"/>
                  <a:pt x="3434819" y="390675"/>
                </a:cubicBezTo>
                <a:lnTo>
                  <a:pt x="3913612" y="869072"/>
                </a:lnTo>
                <a:cubicBezTo>
                  <a:pt x="3948890" y="904321"/>
                  <a:pt x="3764888" y="1151525"/>
                  <a:pt x="3447566" y="1510773"/>
                </a:cubicBezTo>
                <a:lnTo>
                  <a:pt x="3424221" y="1536898"/>
                </a:lnTo>
                <a:lnTo>
                  <a:pt x="3432946" y="1552665"/>
                </a:lnTo>
                <a:lnTo>
                  <a:pt x="3487860" y="1688470"/>
                </a:lnTo>
                <a:lnTo>
                  <a:pt x="3522003" y="1690374"/>
                </a:lnTo>
                <a:cubicBezTo>
                  <a:pt x="4000423" y="1719823"/>
                  <a:pt x="4305350" y="1764387"/>
                  <a:pt x="4305350" y="1814257"/>
                </a:cubicBezTo>
                <a:lnTo>
                  <a:pt x="4305350" y="2491092"/>
                </a:lnTo>
                <a:cubicBezTo>
                  <a:pt x="4305350" y="2540963"/>
                  <a:pt x="4000423" y="2585527"/>
                  <a:pt x="3522003" y="2614975"/>
                </a:cubicBezTo>
                <a:lnTo>
                  <a:pt x="3487860" y="2616879"/>
                </a:lnTo>
                <a:lnTo>
                  <a:pt x="3432946" y="2752684"/>
                </a:lnTo>
                <a:lnTo>
                  <a:pt x="3424776" y="2767448"/>
                </a:lnTo>
                <a:lnTo>
                  <a:pt x="3448097" y="2793503"/>
                </a:lnTo>
                <a:cubicBezTo>
                  <a:pt x="3765717" y="3152489"/>
                  <a:pt x="3949924" y="3399540"/>
                  <a:pt x="3914675" y="3434818"/>
                </a:cubicBezTo>
                <a:lnTo>
                  <a:pt x="3436278" y="3913611"/>
                </a:lnTo>
                <a:cubicBezTo>
                  <a:pt x="3401029" y="3948890"/>
                  <a:pt x="3153825" y="3764887"/>
                  <a:pt x="2794577" y="3447565"/>
                </a:cubicBezTo>
                <a:lnTo>
                  <a:pt x="2749592" y="3407367"/>
                </a:lnTo>
                <a:lnTo>
                  <a:pt x="2705532" y="3427888"/>
                </a:lnTo>
                <a:lnTo>
                  <a:pt x="2618493" y="3458929"/>
                </a:lnTo>
                <a:lnTo>
                  <a:pt x="2614975" y="3522003"/>
                </a:lnTo>
                <a:cubicBezTo>
                  <a:pt x="2585527" y="4000422"/>
                  <a:pt x="2540963" y="4305349"/>
                  <a:pt x="2491093" y="4305349"/>
                </a:cubicBezTo>
                <a:lnTo>
                  <a:pt x="1814258" y="4305349"/>
                </a:lnTo>
                <a:cubicBezTo>
                  <a:pt x="1764387" y="4305349"/>
                  <a:pt x="1719823" y="4000422"/>
                  <a:pt x="1690375" y="3522003"/>
                </a:cubicBezTo>
                <a:lnTo>
                  <a:pt x="1686857" y="3458929"/>
                </a:lnTo>
                <a:lnTo>
                  <a:pt x="1599818" y="3427888"/>
                </a:lnTo>
                <a:lnTo>
                  <a:pt x="1556806" y="3407854"/>
                </a:lnTo>
                <a:lnTo>
                  <a:pt x="1511847" y="3448097"/>
                </a:lnTo>
                <a:cubicBezTo>
                  <a:pt x="1152862" y="3765716"/>
                  <a:pt x="905810" y="3949923"/>
                  <a:pt x="870532" y="3914674"/>
                </a:cubicBezTo>
                <a:lnTo>
                  <a:pt x="391738" y="3436278"/>
                </a:lnTo>
                <a:cubicBezTo>
                  <a:pt x="356460" y="3401028"/>
                  <a:pt x="540462" y="3153825"/>
                  <a:pt x="857785" y="2794576"/>
                </a:cubicBezTo>
                <a:lnTo>
                  <a:pt x="881130" y="2768451"/>
                </a:lnTo>
                <a:lnTo>
                  <a:pt x="872404" y="2752684"/>
                </a:lnTo>
                <a:lnTo>
                  <a:pt x="817491" y="2616879"/>
                </a:lnTo>
                <a:lnTo>
                  <a:pt x="783348" y="2614975"/>
                </a:lnTo>
                <a:cubicBezTo>
                  <a:pt x="304928" y="2585527"/>
                  <a:pt x="0" y="2540963"/>
                  <a:pt x="0" y="2491092"/>
                </a:cubicBezTo>
                <a:lnTo>
                  <a:pt x="0" y="1814257"/>
                </a:lnTo>
                <a:cubicBezTo>
                  <a:pt x="0" y="1764387"/>
                  <a:pt x="304928" y="1719823"/>
                  <a:pt x="783348" y="1690374"/>
                </a:cubicBezTo>
                <a:lnTo>
                  <a:pt x="817490" y="1688470"/>
                </a:lnTo>
                <a:lnTo>
                  <a:pt x="872404" y="1552665"/>
                </a:lnTo>
                <a:lnTo>
                  <a:pt x="880575" y="1537901"/>
                </a:lnTo>
                <a:lnTo>
                  <a:pt x="857253" y="1511846"/>
                </a:lnTo>
                <a:cubicBezTo>
                  <a:pt x="539633" y="1152861"/>
                  <a:pt x="355426" y="905810"/>
                  <a:pt x="390675" y="870531"/>
                </a:cubicBezTo>
                <a:lnTo>
                  <a:pt x="869072" y="391738"/>
                </a:lnTo>
                <a:cubicBezTo>
                  <a:pt x="904322" y="356460"/>
                  <a:pt x="1151526" y="540462"/>
                  <a:pt x="1510774" y="857784"/>
                </a:cubicBezTo>
                <a:lnTo>
                  <a:pt x="1555758" y="897982"/>
                </a:lnTo>
                <a:lnTo>
                  <a:pt x="1599818" y="877461"/>
                </a:lnTo>
                <a:lnTo>
                  <a:pt x="1686857" y="846419"/>
                </a:lnTo>
                <a:lnTo>
                  <a:pt x="1690375" y="783347"/>
                </a:lnTo>
                <a:cubicBezTo>
                  <a:pt x="1719823" y="304928"/>
                  <a:pt x="1764387" y="0"/>
                  <a:pt x="1814258" y="0"/>
                </a:cubicBezTo>
                <a:close/>
              </a:path>
            </a:pathLst>
          </a:cu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a:p>
        </p:txBody>
      </p:sp>
      <p:sp>
        <p:nvSpPr>
          <p:cNvPr id="23" name="Freeform 22">
            <a:extLst>
              <a:ext uri="{FF2B5EF4-FFF2-40B4-BE49-F238E27FC236}">
                <a16:creationId xmlns:a16="http://schemas.microsoft.com/office/drawing/2014/main" id="{5A04A6FF-CCD9-FD47-9DBF-06E839E713B7}"/>
              </a:ext>
            </a:extLst>
          </p:cNvPr>
          <p:cNvSpPr/>
          <p:nvPr/>
        </p:nvSpPr>
        <p:spPr>
          <a:xfrm>
            <a:off x="5938351" y="2324179"/>
            <a:ext cx="819175" cy="819175"/>
          </a:xfrm>
          <a:custGeom>
            <a:avLst/>
            <a:gdLst>
              <a:gd name="connsiteX0" fmla="*/ 2152675 w 4305350"/>
              <a:gd name="connsiteY0" fmla="*/ 1220415 h 4305349"/>
              <a:gd name="connsiteX1" fmla="*/ 1220416 w 4305350"/>
              <a:gd name="connsiteY1" fmla="*/ 2152674 h 4305349"/>
              <a:gd name="connsiteX2" fmla="*/ 2152675 w 4305350"/>
              <a:gd name="connsiteY2" fmla="*/ 3084933 h 4305349"/>
              <a:gd name="connsiteX3" fmla="*/ 3084934 w 4305350"/>
              <a:gd name="connsiteY3" fmla="*/ 2152674 h 4305349"/>
              <a:gd name="connsiteX4" fmla="*/ 2152675 w 4305350"/>
              <a:gd name="connsiteY4" fmla="*/ 1220415 h 4305349"/>
              <a:gd name="connsiteX5" fmla="*/ 1814258 w 4305350"/>
              <a:gd name="connsiteY5" fmla="*/ 0 h 4305349"/>
              <a:gd name="connsiteX6" fmla="*/ 2491093 w 4305350"/>
              <a:gd name="connsiteY6" fmla="*/ 0 h 4305349"/>
              <a:gd name="connsiteX7" fmla="*/ 2614975 w 4305350"/>
              <a:gd name="connsiteY7" fmla="*/ 783347 h 4305349"/>
              <a:gd name="connsiteX8" fmla="*/ 2618493 w 4305350"/>
              <a:gd name="connsiteY8" fmla="*/ 846419 h 4305349"/>
              <a:gd name="connsiteX9" fmla="*/ 2705532 w 4305350"/>
              <a:gd name="connsiteY9" fmla="*/ 877461 h 4305349"/>
              <a:gd name="connsiteX10" fmla="*/ 2748546 w 4305350"/>
              <a:gd name="connsiteY10" fmla="*/ 897494 h 4305349"/>
              <a:gd name="connsiteX11" fmla="*/ 2793504 w 4305350"/>
              <a:gd name="connsiteY11" fmla="*/ 857253 h 4305349"/>
              <a:gd name="connsiteX12" fmla="*/ 3434819 w 4305350"/>
              <a:gd name="connsiteY12" fmla="*/ 390675 h 4305349"/>
              <a:gd name="connsiteX13" fmla="*/ 3913612 w 4305350"/>
              <a:gd name="connsiteY13" fmla="*/ 869072 h 4305349"/>
              <a:gd name="connsiteX14" fmla="*/ 3447566 w 4305350"/>
              <a:gd name="connsiteY14" fmla="*/ 1510773 h 4305349"/>
              <a:gd name="connsiteX15" fmla="*/ 3424221 w 4305350"/>
              <a:gd name="connsiteY15" fmla="*/ 1536898 h 4305349"/>
              <a:gd name="connsiteX16" fmla="*/ 3432946 w 4305350"/>
              <a:gd name="connsiteY16" fmla="*/ 1552665 h 4305349"/>
              <a:gd name="connsiteX17" fmla="*/ 3487860 w 4305350"/>
              <a:gd name="connsiteY17" fmla="*/ 1688470 h 4305349"/>
              <a:gd name="connsiteX18" fmla="*/ 3522003 w 4305350"/>
              <a:gd name="connsiteY18" fmla="*/ 1690374 h 4305349"/>
              <a:gd name="connsiteX19" fmla="*/ 4305350 w 4305350"/>
              <a:gd name="connsiteY19" fmla="*/ 1814257 h 4305349"/>
              <a:gd name="connsiteX20" fmla="*/ 4305350 w 4305350"/>
              <a:gd name="connsiteY20" fmla="*/ 2491092 h 4305349"/>
              <a:gd name="connsiteX21" fmla="*/ 3522003 w 4305350"/>
              <a:gd name="connsiteY21" fmla="*/ 2614975 h 4305349"/>
              <a:gd name="connsiteX22" fmla="*/ 3487860 w 4305350"/>
              <a:gd name="connsiteY22" fmla="*/ 2616879 h 4305349"/>
              <a:gd name="connsiteX23" fmla="*/ 3432946 w 4305350"/>
              <a:gd name="connsiteY23" fmla="*/ 2752684 h 4305349"/>
              <a:gd name="connsiteX24" fmla="*/ 3424776 w 4305350"/>
              <a:gd name="connsiteY24" fmla="*/ 2767448 h 4305349"/>
              <a:gd name="connsiteX25" fmla="*/ 3448097 w 4305350"/>
              <a:gd name="connsiteY25" fmla="*/ 2793503 h 4305349"/>
              <a:gd name="connsiteX26" fmla="*/ 3914675 w 4305350"/>
              <a:gd name="connsiteY26" fmla="*/ 3434818 h 4305349"/>
              <a:gd name="connsiteX27" fmla="*/ 3436278 w 4305350"/>
              <a:gd name="connsiteY27" fmla="*/ 3913611 h 4305349"/>
              <a:gd name="connsiteX28" fmla="*/ 2794577 w 4305350"/>
              <a:gd name="connsiteY28" fmla="*/ 3447565 h 4305349"/>
              <a:gd name="connsiteX29" fmla="*/ 2749592 w 4305350"/>
              <a:gd name="connsiteY29" fmla="*/ 3407367 h 4305349"/>
              <a:gd name="connsiteX30" fmla="*/ 2705532 w 4305350"/>
              <a:gd name="connsiteY30" fmla="*/ 3427888 h 4305349"/>
              <a:gd name="connsiteX31" fmla="*/ 2618493 w 4305350"/>
              <a:gd name="connsiteY31" fmla="*/ 3458929 h 4305349"/>
              <a:gd name="connsiteX32" fmla="*/ 2614975 w 4305350"/>
              <a:gd name="connsiteY32" fmla="*/ 3522003 h 4305349"/>
              <a:gd name="connsiteX33" fmla="*/ 2491093 w 4305350"/>
              <a:gd name="connsiteY33" fmla="*/ 4305349 h 4305349"/>
              <a:gd name="connsiteX34" fmla="*/ 1814258 w 4305350"/>
              <a:gd name="connsiteY34" fmla="*/ 4305349 h 4305349"/>
              <a:gd name="connsiteX35" fmla="*/ 1690375 w 4305350"/>
              <a:gd name="connsiteY35" fmla="*/ 3522003 h 4305349"/>
              <a:gd name="connsiteX36" fmla="*/ 1686857 w 4305350"/>
              <a:gd name="connsiteY36" fmla="*/ 3458929 h 4305349"/>
              <a:gd name="connsiteX37" fmla="*/ 1599818 w 4305350"/>
              <a:gd name="connsiteY37" fmla="*/ 3427888 h 4305349"/>
              <a:gd name="connsiteX38" fmla="*/ 1556806 w 4305350"/>
              <a:gd name="connsiteY38" fmla="*/ 3407854 h 4305349"/>
              <a:gd name="connsiteX39" fmla="*/ 1511847 w 4305350"/>
              <a:gd name="connsiteY39" fmla="*/ 3448097 h 4305349"/>
              <a:gd name="connsiteX40" fmla="*/ 870532 w 4305350"/>
              <a:gd name="connsiteY40" fmla="*/ 3914674 h 4305349"/>
              <a:gd name="connsiteX41" fmla="*/ 391738 w 4305350"/>
              <a:gd name="connsiteY41" fmla="*/ 3436278 h 4305349"/>
              <a:gd name="connsiteX42" fmla="*/ 857785 w 4305350"/>
              <a:gd name="connsiteY42" fmla="*/ 2794576 h 4305349"/>
              <a:gd name="connsiteX43" fmla="*/ 881130 w 4305350"/>
              <a:gd name="connsiteY43" fmla="*/ 2768451 h 4305349"/>
              <a:gd name="connsiteX44" fmla="*/ 872404 w 4305350"/>
              <a:gd name="connsiteY44" fmla="*/ 2752684 h 4305349"/>
              <a:gd name="connsiteX45" fmla="*/ 817491 w 4305350"/>
              <a:gd name="connsiteY45" fmla="*/ 2616879 h 4305349"/>
              <a:gd name="connsiteX46" fmla="*/ 783348 w 4305350"/>
              <a:gd name="connsiteY46" fmla="*/ 2614975 h 4305349"/>
              <a:gd name="connsiteX47" fmla="*/ 0 w 4305350"/>
              <a:gd name="connsiteY47" fmla="*/ 2491092 h 4305349"/>
              <a:gd name="connsiteX48" fmla="*/ 0 w 4305350"/>
              <a:gd name="connsiteY48" fmla="*/ 1814257 h 4305349"/>
              <a:gd name="connsiteX49" fmla="*/ 783348 w 4305350"/>
              <a:gd name="connsiteY49" fmla="*/ 1690374 h 4305349"/>
              <a:gd name="connsiteX50" fmla="*/ 817490 w 4305350"/>
              <a:gd name="connsiteY50" fmla="*/ 1688470 h 4305349"/>
              <a:gd name="connsiteX51" fmla="*/ 872404 w 4305350"/>
              <a:gd name="connsiteY51" fmla="*/ 1552665 h 4305349"/>
              <a:gd name="connsiteX52" fmla="*/ 880575 w 4305350"/>
              <a:gd name="connsiteY52" fmla="*/ 1537901 h 4305349"/>
              <a:gd name="connsiteX53" fmla="*/ 857253 w 4305350"/>
              <a:gd name="connsiteY53" fmla="*/ 1511846 h 4305349"/>
              <a:gd name="connsiteX54" fmla="*/ 390675 w 4305350"/>
              <a:gd name="connsiteY54" fmla="*/ 870531 h 4305349"/>
              <a:gd name="connsiteX55" fmla="*/ 869072 w 4305350"/>
              <a:gd name="connsiteY55" fmla="*/ 391738 h 4305349"/>
              <a:gd name="connsiteX56" fmla="*/ 1510774 w 4305350"/>
              <a:gd name="connsiteY56" fmla="*/ 857784 h 4305349"/>
              <a:gd name="connsiteX57" fmla="*/ 1555758 w 4305350"/>
              <a:gd name="connsiteY57" fmla="*/ 897982 h 4305349"/>
              <a:gd name="connsiteX58" fmla="*/ 1599818 w 4305350"/>
              <a:gd name="connsiteY58" fmla="*/ 877461 h 4305349"/>
              <a:gd name="connsiteX59" fmla="*/ 1686857 w 4305350"/>
              <a:gd name="connsiteY59" fmla="*/ 846419 h 4305349"/>
              <a:gd name="connsiteX60" fmla="*/ 1690375 w 4305350"/>
              <a:gd name="connsiteY60" fmla="*/ 783347 h 4305349"/>
              <a:gd name="connsiteX61" fmla="*/ 1814258 w 4305350"/>
              <a:gd name="connsiteY61" fmla="*/ 0 h 430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305350" h="4305349">
                <a:moveTo>
                  <a:pt x="2152675" y="1220415"/>
                </a:moveTo>
                <a:cubicBezTo>
                  <a:pt x="1637803" y="1220415"/>
                  <a:pt x="1220416" y="1637802"/>
                  <a:pt x="1220416" y="2152674"/>
                </a:cubicBezTo>
                <a:cubicBezTo>
                  <a:pt x="1220416" y="2667546"/>
                  <a:pt x="1637803" y="3084933"/>
                  <a:pt x="2152675" y="3084933"/>
                </a:cubicBezTo>
                <a:cubicBezTo>
                  <a:pt x="2667547" y="3084933"/>
                  <a:pt x="3084934" y="2667546"/>
                  <a:pt x="3084934" y="2152674"/>
                </a:cubicBezTo>
                <a:cubicBezTo>
                  <a:pt x="3084934" y="1637802"/>
                  <a:pt x="2667547" y="1220415"/>
                  <a:pt x="2152675" y="1220415"/>
                </a:cubicBezTo>
                <a:close/>
                <a:moveTo>
                  <a:pt x="1814258" y="0"/>
                </a:moveTo>
                <a:lnTo>
                  <a:pt x="2491093" y="0"/>
                </a:lnTo>
                <a:cubicBezTo>
                  <a:pt x="2540963" y="0"/>
                  <a:pt x="2585527" y="304928"/>
                  <a:pt x="2614975" y="783347"/>
                </a:cubicBezTo>
                <a:lnTo>
                  <a:pt x="2618493" y="846419"/>
                </a:lnTo>
                <a:lnTo>
                  <a:pt x="2705532" y="877461"/>
                </a:lnTo>
                <a:lnTo>
                  <a:pt x="2748546" y="897494"/>
                </a:lnTo>
                <a:lnTo>
                  <a:pt x="2793504" y="857253"/>
                </a:lnTo>
                <a:cubicBezTo>
                  <a:pt x="3152489" y="539633"/>
                  <a:pt x="3399540" y="355426"/>
                  <a:pt x="3434819" y="390675"/>
                </a:cubicBezTo>
                <a:lnTo>
                  <a:pt x="3913612" y="869072"/>
                </a:lnTo>
                <a:cubicBezTo>
                  <a:pt x="3948890" y="904321"/>
                  <a:pt x="3764888" y="1151525"/>
                  <a:pt x="3447566" y="1510773"/>
                </a:cubicBezTo>
                <a:lnTo>
                  <a:pt x="3424221" y="1536898"/>
                </a:lnTo>
                <a:lnTo>
                  <a:pt x="3432946" y="1552665"/>
                </a:lnTo>
                <a:lnTo>
                  <a:pt x="3487860" y="1688470"/>
                </a:lnTo>
                <a:lnTo>
                  <a:pt x="3522003" y="1690374"/>
                </a:lnTo>
                <a:cubicBezTo>
                  <a:pt x="4000423" y="1719823"/>
                  <a:pt x="4305350" y="1764387"/>
                  <a:pt x="4305350" y="1814257"/>
                </a:cubicBezTo>
                <a:lnTo>
                  <a:pt x="4305350" y="2491092"/>
                </a:lnTo>
                <a:cubicBezTo>
                  <a:pt x="4305350" y="2540963"/>
                  <a:pt x="4000423" y="2585527"/>
                  <a:pt x="3522003" y="2614975"/>
                </a:cubicBezTo>
                <a:lnTo>
                  <a:pt x="3487860" y="2616879"/>
                </a:lnTo>
                <a:lnTo>
                  <a:pt x="3432946" y="2752684"/>
                </a:lnTo>
                <a:lnTo>
                  <a:pt x="3424776" y="2767448"/>
                </a:lnTo>
                <a:lnTo>
                  <a:pt x="3448097" y="2793503"/>
                </a:lnTo>
                <a:cubicBezTo>
                  <a:pt x="3765717" y="3152489"/>
                  <a:pt x="3949924" y="3399540"/>
                  <a:pt x="3914675" y="3434818"/>
                </a:cubicBezTo>
                <a:lnTo>
                  <a:pt x="3436278" y="3913611"/>
                </a:lnTo>
                <a:cubicBezTo>
                  <a:pt x="3401029" y="3948890"/>
                  <a:pt x="3153825" y="3764887"/>
                  <a:pt x="2794577" y="3447565"/>
                </a:cubicBezTo>
                <a:lnTo>
                  <a:pt x="2749592" y="3407367"/>
                </a:lnTo>
                <a:lnTo>
                  <a:pt x="2705532" y="3427888"/>
                </a:lnTo>
                <a:lnTo>
                  <a:pt x="2618493" y="3458929"/>
                </a:lnTo>
                <a:lnTo>
                  <a:pt x="2614975" y="3522003"/>
                </a:lnTo>
                <a:cubicBezTo>
                  <a:pt x="2585527" y="4000422"/>
                  <a:pt x="2540963" y="4305349"/>
                  <a:pt x="2491093" y="4305349"/>
                </a:cubicBezTo>
                <a:lnTo>
                  <a:pt x="1814258" y="4305349"/>
                </a:lnTo>
                <a:cubicBezTo>
                  <a:pt x="1764387" y="4305349"/>
                  <a:pt x="1719823" y="4000422"/>
                  <a:pt x="1690375" y="3522003"/>
                </a:cubicBezTo>
                <a:lnTo>
                  <a:pt x="1686857" y="3458929"/>
                </a:lnTo>
                <a:lnTo>
                  <a:pt x="1599818" y="3427888"/>
                </a:lnTo>
                <a:lnTo>
                  <a:pt x="1556806" y="3407854"/>
                </a:lnTo>
                <a:lnTo>
                  <a:pt x="1511847" y="3448097"/>
                </a:lnTo>
                <a:cubicBezTo>
                  <a:pt x="1152862" y="3765716"/>
                  <a:pt x="905810" y="3949923"/>
                  <a:pt x="870532" y="3914674"/>
                </a:cubicBezTo>
                <a:lnTo>
                  <a:pt x="391738" y="3436278"/>
                </a:lnTo>
                <a:cubicBezTo>
                  <a:pt x="356460" y="3401028"/>
                  <a:pt x="540462" y="3153825"/>
                  <a:pt x="857785" y="2794576"/>
                </a:cubicBezTo>
                <a:lnTo>
                  <a:pt x="881130" y="2768451"/>
                </a:lnTo>
                <a:lnTo>
                  <a:pt x="872404" y="2752684"/>
                </a:lnTo>
                <a:lnTo>
                  <a:pt x="817491" y="2616879"/>
                </a:lnTo>
                <a:lnTo>
                  <a:pt x="783348" y="2614975"/>
                </a:lnTo>
                <a:cubicBezTo>
                  <a:pt x="304928" y="2585527"/>
                  <a:pt x="0" y="2540963"/>
                  <a:pt x="0" y="2491092"/>
                </a:cubicBezTo>
                <a:lnTo>
                  <a:pt x="0" y="1814257"/>
                </a:lnTo>
                <a:cubicBezTo>
                  <a:pt x="0" y="1764387"/>
                  <a:pt x="304928" y="1719823"/>
                  <a:pt x="783348" y="1690374"/>
                </a:cubicBezTo>
                <a:lnTo>
                  <a:pt x="817490" y="1688470"/>
                </a:lnTo>
                <a:lnTo>
                  <a:pt x="872404" y="1552665"/>
                </a:lnTo>
                <a:lnTo>
                  <a:pt x="880575" y="1537901"/>
                </a:lnTo>
                <a:lnTo>
                  <a:pt x="857253" y="1511846"/>
                </a:lnTo>
                <a:cubicBezTo>
                  <a:pt x="539633" y="1152861"/>
                  <a:pt x="355426" y="905810"/>
                  <a:pt x="390675" y="870531"/>
                </a:cubicBezTo>
                <a:lnTo>
                  <a:pt x="869072" y="391738"/>
                </a:lnTo>
                <a:cubicBezTo>
                  <a:pt x="904322" y="356460"/>
                  <a:pt x="1151526" y="540462"/>
                  <a:pt x="1510774" y="857784"/>
                </a:cubicBezTo>
                <a:lnTo>
                  <a:pt x="1555758" y="897982"/>
                </a:lnTo>
                <a:lnTo>
                  <a:pt x="1599818" y="877461"/>
                </a:lnTo>
                <a:lnTo>
                  <a:pt x="1686857" y="846419"/>
                </a:lnTo>
                <a:lnTo>
                  <a:pt x="1690375" y="783347"/>
                </a:lnTo>
                <a:cubicBezTo>
                  <a:pt x="1719823" y="304928"/>
                  <a:pt x="1764387" y="0"/>
                  <a:pt x="1814258" y="0"/>
                </a:cubicBezTo>
                <a:close/>
              </a:path>
            </a:pathLst>
          </a:cu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a:p>
        </p:txBody>
      </p:sp>
      <p:sp>
        <p:nvSpPr>
          <p:cNvPr id="24" name="Freeform 23">
            <a:extLst>
              <a:ext uri="{FF2B5EF4-FFF2-40B4-BE49-F238E27FC236}">
                <a16:creationId xmlns:a16="http://schemas.microsoft.com/office/drawing/2014/main" id="{470BF680-2E6A-B542-8F98-AF53F3B3D8C5}"/>
              </a:ext>
            </a:extLst>
          </p:cNvPr>
          <p:cNvSpPr/>
          <p:nvPr/>
        </p:nvSpPr>
        <p:spPr>
          <a:xfrm rot="849186">
            <a:off x="6724057" y="2700359"/>
            <a:ext cx="457283" cy="457283"/>
          </a:xfrm>
          <a:custGeom>
            <a:avLst/>
            <a:gdLst>
              <a:gd name="connsiteX0" fmla="*/ 2152675 w 4305350"/>
              <a:gd name="connsiteY0" fmla="*/ 1220415 h 4305349"/>
              <a:gd name="connsiteX1" fmla="*/ 1220416 w 4305350"/>
              <a:gd name="connsiteY1" fmla="*/ 2152674 h 4305349"/>
              <a:gd name="connsiteX2" fmla="*/ 2152675 w 4305350"/>
              <a:gd name="connsiteY2" fmla="*/ 3084933 h 4305349"/>
              <a:gd name="connsiteX3" fmla="*/ 3084934 w 4305350"/>
              <a:gd name="connsiteY3" fmla="*/ 2152674 h 4305349"/>
              <a:gd name="connsiteX4" fmla="*/ 2152675 w 4305350"/>
              <a:gd name="connsiteY4" fmla="*/ 1220415 h 4305349"/>
              <a:gd name="connsiteX5" fmla="*/ 1814258 w 4305350"/>
              <a:gd name="connsiteY5" fmla="*/ 0 h 4305349"/>
              <a:gd name="connsiteX6" fmla="*/ 2491093 w 4305350"/>
              <a:gd name="connsiteY6" fmla="*/ 0 h 4305349"/>
              <a:gd name="connsiteX7" fmla="*/ 2614975 w 4305350"/>
              <a:gd name="connsiteY7" fmla="*/ 783347 h 4305349"/>
              <a:gd name="connsiteX8" fmla="*/ 2618493 w 4305350"/>
              <a:gd name="connsiteY8" fmla="*/ 846419 h 4305349"/>
              <a:gd name="connsiteX9" fmla="*/ 2705532 w 4305350"/>
              <a:gd name="connsiteY9" fmla="*/ 877461 h 4305349"/>
              <a:gd name="connsiteX10" fmla="*/ 2748546 w 4305350"/>
              <a:gd name="connsiteY10" fmla="*/ 897494 h 4305349"/>
              <a:gd name="connsiteX11" fmla="*/ 2793504 w 4305350"/>
              <a:gd name="connsiteY11" fmla="*/ 857253 h 4305349"/>
              <a:gd name="connsiteX12" fmla="*/ 3434819 w 4305350"/>
              <a:gd name="connsiteY12" fmla="*/ 390675 h 4305349"/>
              <a:gd name="connsiteX13" fmla="*/ 3913612 w 4305350"/>
              <a:gd name="connsiteY13" fmla="*/ 869072 h 4305349"/>
              <a:gd name="connsiteX14" fmla="*/ 3447566 w 4305350"/>
              <a:gd name="connsiteY14" fmla="*/ 1510773 h 4305349"/>
              <a:gd name="connsiteX15" fmla="*/ 3424221 w 4305350"/>
              <a:gd name="connsiteY15" fmla="*/ 1536898 h 4305349"/>
              <a:gd name="connsiteX16" fmla="*/ 3432946 w 4305350"/>
              <a:gd name="connsiteY16" fmla="*/ 1552665 h 4305349"/>
              <a:gd name="connsiteX17" fmla="*/ 3487860 w 4305350"/>
              <a:gd name="connsiteY17" fmla="*/ 1688470 h 4305349"/>
              <a:gd name="connsiteX18" fmla="*/ 3522003 w 4305350"/>
              <a:gd name="connsiteY18" fmla="*/ 1690374 h 4305349"/>
              <a:gd name="connsiteX19" fmla="*/ 4305350 w 4305350"/>
              <a:gd name="connsiteY19" fmla="*/ 1814257 h 4305349"/>
              <a:gd name="connsiteX20" fmla="*/ 4305350 w 4305350"/>
              <a:gd name="connsiteY20" fmla="*/ 2491092 h 4305349"/>
              <a:gd name="connsiteX21" fmla="*/ 3522003 w 4305350"/>
              <a:gd name="connsiteY21" fmla="*/ 2614975 h 4305349"/>
              <a:gd name="connsiteX22" fmla="*/ 3487860 w 4305350"/>
              <a:gd name="connsiteY22" fmla="*/ 2616879 h 4305349"/>
              <a:gd name="connsiteX23" fmla="*/ 3432946 w 4305350"/>
              <a:gd name="connsiteY23" fmla="*/ 2752684 h 4305349"/>
              <a:gd name="connsiteX24" fmla="*/ 3424776 w 4305350"/>
              <a:gd name="connsiteY24" fmla="*/ 2767448 h 4305349"/>
              <a:gd name="connsiteX25" fmla="*/ 3448097 w 4305350"/>
              <a:gd name="connsiteY25" fmla="*/ 2793503 h 4305349"/>
              <a:gd name="connsiteX26" fmla="*/ 3914675 w 4305350"/>
              <a:gd name="connsiteY26" fmla="*/ 3434818 h 4305349"/>
              <a:gd name="connsiteX27" fmla="*/ 3436278 w 4305350"/>
              <a:gd name="connsiteY27" fmla="*/ 3913611 h 4305349"/>
              <a:gd name="connsiteX28" fmla="*/ 2794577 w 4305350"/>
              <a:gd name="connsiteY28" fmla="*/ 3447565 h 4305349"/>
              <a:gd name="connsiteX29" fmla="*/ 2749592 w 4305350"/>
              <a:gd name="connsiteY29" fmla="*/ 3407367 h 4305349"/>
              <a:gd name="connsiteX30" fmla="*/ 2705532 w 4305350"/>
              <a:gd name="connsiteY30" fmla="*/ 3427888 h 4305349"/>
              <a:gd name="connsiteX31" fmla="*/ 2618493 w 4305350"/>
              <a:gd name="connsiteY31" fmla="*/ 3458929 h 4305349"/>
              <a:gd name="connsiteX32" fmla="*/ 2614975 w 4305350"/>
              <a:gd name="connsiteY32" fmla="*/ 3522003 h 4305349"/>
              <a:gd name="connsiteX33" fmla="*/ 2491093 w 4305350"/>
              <a:gd name="connsiteY33" fmla="*/ 4305349 h 4305349"/>
              <a:gd name="connsiteX34" fmla="*/ 1814258 w 4305350"/>
              <a:gd name="connsiteY34" fmla="*/ 4305349 h 4305349"/>
              <a:gd name="connsiteX35" fmla="*/ 1690375 w 4305350"/>
              <a:gd name="connsiteY35" fmla="*/ 3522003 h 4305349"/>
              <a:gd name="connsiteX36" fmla="*/ 1686857 w 4305350"/>
              <a:gd name="connsiteY36" fmla="*/ 3458929 h 4305349"/>
              <a:gd name="connsiteX37" fmla="*/ 1599818 w 4305350"/>
              <a:gd name="connsiteY37" fmla="*/ 3427888 h 4305349"/>
              <a:gd name="connsiteX38" fmla="*/ 1556806 w 4305350"/>
              <a:gd name="connsiteY38" fmla="*/ 3407854 h 4305349"/>
              <a:gd name="connsiteX39" fmla="*/ 1511847 w 4305350"/>
              <a:gd name="connsiteY39" fmla="*/ 3448097 h 4305349"/>
              <a:gd name="connsiteX40" fmla="*/ 870532 w 4305350"/>
              <a:gd name="connsiteY40" fmla="*/ 3914674 h 4305349"/>
              <a:gd name="connsiteX41" fmla="*/ 391738 w 4305350"/>
              <a:gd name="connsiteY41" fmla="*/ 3436278 h 4305349"/>
              <a:gd name="connsiteX42" fmla="*/ 857785 w 4305350"/>
              <a:gd name="connsiteY42" fmla="*/ 2794576 h 4305349"/>
              <a:gd name="connsiteX43" fmla="*/ 881130 w 4305350"/>
              <a:gd name="connsiteY43" fmla="*/ 2768451 h 4305349"/>
              <a:gd name="connsiteX44" fmla="*/ 872404 w 4305350"/>
              <a:gd name="connsiteY44" fmla="*/ 2752684 h 4305349"/>
              <a:gd name="connsiteX45" fmla="*/ 817491 w 4305350"/>
              <a:gd name="connsiteY45" fmla="*/ 2616879 h 4305349"/>
              <a:gd name="connsiteX46" fmla="*/ 783348 w 4305350"/>
              <a:gd name="connsiteY46" fmla="*/ 2614975 h 4305349"/>
              <a:gd name="connsiteX47" fmla="*/ 0 w 4305350"/>
              <a:gd name="connsiteY47" fmla="*/ 2491092 h 4305349"/>
              <a:gd name="connsiteX48" fmla="*/ 0 w 4305350"/>
              <a:gd name="connsiteY48" fmla="*/ 1814257 h 4305349"/>
              <a:gd name="connsiteX49" fmla="*/ 783348 w 4305350"/>
              <a:gd name="connsiteY49" fmla="*/ 1690374 h 4305349"/>
              <a:gd name="connsiteX50" fmla="*/ 817490 w 4305350"/>
              <a:gd name="connsiteY50" fmla="*/ 1688470 h 4305349"/>
              <a:gd name="connsiteX51" fmla="*/ 872404 w 4305350"/>
              <a:gd name="connsiteY51" fmla="*/ 1552665 h 4305349"/>
              <a:gd name="connsiteX52" fmla="*/ 880575 w 4305350"/>
              <a:gd name="connsiteY52" fmla="*/ 1537901 h 4305349"/>
              <a:gd name="connsiteX53" fmla="*/ 857253 w 4305350"/>
              <a:gd name="connsiteY53" fmla="*/ 1511846 h 4305349"/>
              <a:gd name="connsiteX54" fmla="*/ 390675 w 4305350"/>
              <a:gd name="connsiteY54" fmla="*/ 870531 h 4305349"/>
              <a:gd name="connsiteX55" fmla="*/ 869072 w 4305350"/>
              <a:gd name="connsiteY55" fmla="*/ 391738 h 4305349"/>
              <a:gd name="connsiteX56" fmla="*/ 1510774 w 4305350"/>
              <a:gd name="connsiteY56" fmla="*/ 857784 h 4305349"/>
              <a:gd name="connsiteX57" fmla="*/ 1555758 w 4305350"/>
              <a:gd name="connsiteY57" fmla="*/ 897982 h 4305349"/>
              <a:gd name="connsiteX58" fmla="*/ 1599818 w 4305350"/>
              <a:gd name="connsiteY58" fmla="*/ 877461 h 4305349"/>
              <a:gd name="connsiteX59" fmla="*/ 1686857 w 4305350"/>
              <a:gd name="connsiteY59" fmla="*/ 846419 h 4305349"/>
              <a:gd name="connsiteX60" fmla="*/ 1690375 w 4305350"/>
              <a:gd name="connsiteY60" fmla="*/ 783347 h 4305349"/>
              <a:gd name="connsiteX61" fmla="*/ 1814258 w 4305350"/>
              <a:gd name="connsiteY61" fmla="*/ 0 h 430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305350" h="4305349">
                <a:moveTo>
                  <a:pt x="2152675" y="1220415"/>
                </a:moveTo>
                <a:cubicBezTo>
                  <a:pt x="1637803" y="1220415"/>
                  <a:pt x="1220416" y="1637802"/>
                  <a:pt x="1220416" y="2152674"/>
                </a:cubicBezTo>
                <a:cubicBezTo>
                  <a:pt x="1220416" y="2667546"/>
                  <a:pt x="1637803" y="3084933"/>
                  <a:pt x="2152675" y="3084933"/>
                </a:cubicBezTo>
                <a:cubicBezTo>
                  <a:pt x="2667547" y="3084933"/>
                  <a:pt x="3084934" y="2667546"/>
                  <a:pt x="3084934" y="2152674"/>
                </a:cubicBezTo>
                <a:cubicBezTo>
                  <a:pt x="3084934" y="1637802"/>
                  <a:pt x="2667547" y="1220415"/>
                  <a:pt x="2152675" y="1220415"/>
                </a:cubicBezTo>
                <a:close/>
                <a:moveTo>
                  <a:pt x="1814258" y="0"/>
                </a:moveTo>
                <a:lnTo>
                  <a:pt x="2491093" y="0"/>
                </a:lnTo>
                <a:cubicBezTo>
                  <a:pt x="2540963" y="0"/>
                  <a:pt x="2585527" y="304928"/>
                  <a:pt x="2614975" y="783347"/>
                </a:cubicBezTo>
                <a:lnTo>
                  <a:pt x="2618493" y="846419"/>
                </a:lnTo>
                <a:lnTo>
                  <a:pt x="2705532" y="877461"/>
                </a:lnTo>
                <a:lnTo>
                  <a:pt x="2748546" y="897494"/>
                </a:lnTo>
                <a:lnTo>
                  <a:pt x="2793504" y="857253"/>
                </a:lnTo>
                <a:cubicBezTo>
                  <a:pt x="3152489" y="539633"/>
                  <a:pt x="3399540" y="355426"/>
                  <a:pt x="3434819" y="390675"/>
                </a:cubicBezTo>
                <a:lnTo>
                  <a:pt x="3913612" y="869072"/>
                </a:lnTo>
                <a:cubicBezTo>
                  <a:pt x="3948890" y="904321"/>
                  <a:pt x="3764888" y="1151525"/>
                  <a:pt x="3447566" y="1510773"/>
                </a:cubicBezTo>
                <a:lnTo>
                  <a:pt x="3424221" y="1536898"/>
                </a:lnTo>
                <a:lnTo>
                  <a:pt x="3432946" y="1552665"/>
                </a:lnTo>
                <a:lnTo>
                  <a:pt x="3487860" y="1688470"/>
                </a:lnTo>
                <a:lnTo>
                  <a:pt x="3522003" y="1690374"/>
                </a:lnTo>
                <a:cubicBezTo>
                  <a:pt x="4000423" y="1719823"/>
                  <a:pt x="4305350" y="1764387"/>
                  <a:pt x="4305350" y="1814257"/>
                </a:cubicBezTo>
                <a:lnTo>
                  <a:pt x="4305350" y="2491092"/>
                </a:lnTo>
                <a:cubicBezTo>
                  <a:pt x="4305350" y="2540963"/>
                  <a:pt x="4000423" y="2585527"/>
                  <a:pt x="3522003" y="2614975"/>
                </a:cubicBezTo>
                <a:lnTo>
                  <a:pt x="3487860" y="2616879"/>
                </a:lnTo>
                <a:lnTo>
                  <a:pt x="3432946" y="2752684"/>
                </a:lnTo>
                <a:lnTo>
                  <a:pt x="3424776" y="2767448"/>
                </a:lnTo>
                <a:lnTo>
                  <a:pt x="3448097" y="2793503"/>
                </a:lnTo>
                <a:cubicBezTo>
                  <a:pt x="3765717" y="3152489"/>
                  <a:pt x="3949924" y="3399540"/>
                  <a:pt x="3914675" y="3434818"/>
                </a:cubicBezTo>
                <a:lnTo>
                  <a:pt x="3436278" y="3913611"/>
                </a:lnTo>
                <a:cubicBezTo>
                  <a:pt x="3401029" y="3948890"/>
                  <a:pt x="3153825" y="3764887"/>
                  <a:pt x="2794577" y="3447565"/>
                </a:cubicBezTo>
                <a:lnTo>
                  <a:pt x="2749592" y="3407367"/>
                </a:lnTo>
                <a:lnTo>
                  <a:pt x="2705532" y="3427888"/>
                </a:lnTo>
                <a:lnTo>
                  <a:pt x="2618493" y="3458929"/>
                </a:lnTo>
                <a:lnTo>
                  <a:pt x="2614975" y="3522003"/>
                </a:lnTo>
                <a:cubicBezTo>
                  <a:pt x="2585527" y="4000422"/>
                  <a:pt x="2540963" y="4305349"/>
                  <a:pt x="2491093" y="4305349"/>
                </a:cubicBezTo>
                <a:lnTo>
                  <a:pt x="1814258" y="4305349"/>
                </a:lnTo>
                <a:cubicBezTo>
                  <a:pt x="1764387" y="4305349"/>
                  <a:pt x="1719823" y="4000422"/>
                  <a:pt x="1690375" y="3522003"/>
                </a:cubicBezTo>
                <a:lnTo>
                  <a:pt x="1686857" y="3458929"/>
                </a:lnTo>
                <a:lnTo>
                  <a:pt x="1599818" y="3427888"/>
                </a:lnTo>
                <a:lnTo>
                  <a:pt x="1556806" y="3407854"/>
                </a:lnTo>
                <a:lnTo>
                  <a:pt x="1511847" y="3448097"/>
                </a:lnTo>
                <a:cubicBezTo>
                  <a:pt x="1152862" y="3765716"/>
                  <a:pt x="905810" y="3949923"/>
                  <a:pt x="870532" y="3914674"/>
                </a:cubicBezTo>
                <a:lnTo>
                  <a:pt x="391738" y="3436278"/>
                </a:lnTo>
                <a:cubicBezTo>
                  <a:pt x="356460" y="3401028"/>
                  <a:pt x="540462" y="3153825"/>
                  <a:pt x="857785" y="2794576"/>
                </a:cubicBezTo>
                <a:lnTo>
                  <a:pt x="881130" y="2768451"/>
                </a:lnTo>
                <a:lnTo>
                  <a:pt x="872404" y="2752684"/>
                </a:lnTo>
                <a:lnTo>
                  <a:pt x="817491" y="2616879"/>
                </a:lnTo>
                <a:lnTo>
                  <a:pt x="783348" y="2614975"/>
                </a:lnTo>
                <a:cubicBezTo>
                  <a:pt x="304928" y="2585527"/>
                  <a:pt x="0" y="2540963"/>
                  <a:pt x="0" y="2491092"/>
                </a:cubicBezTo>
                <a:lnTo>
                  <a:pt x="0" y="1814257"/>
                </a:lnTo>
                <a:cubicBezTo>
                  <a:pt x="0" y="1764387"/>
                  <a:pt x="304928" y="1719823"/>
                  <a:pt x="783348" y="1690374"/>
                </a:cubicBezTo>
                <a:lnTo>
                  <a:pt x="817490" y="1688470"/>
                </a:lnTo>
                <a:lnTo>
                  <a:pt x="872404" y="1552665"/>
                </a:lnTo>
                <a:lnTo>
                  <a:pt x="880575" y="1537901"/>
                </a:lnTo>
                <a:lnTo>
                  <a:pt x="857253" y="1511846"/>
                </a:lnTo>
                <a:cubicBezTo>
                  <a:pt x="539633" y="1152861"/>
                  <a:pt x="355426" y="905810"/>
                  <a:pt x="390675" y="870531"/>
                </a:cubicBezTo>
                <a:lnTo>
                  <a:pt x="869072" y="391738"/>
                </a:lnTo>
                <a:cubicBezTo>
                  <a:pt x="904322" y="356460"/>
                  <a:pt x="1151526" y="540462"/>
                  <a:pt x="1510774" y="857784"/>
                </a:cubicBezTo>
                <a:lnTo>
                  <a:pt x="1555758" y="897982"/>
                </a:lnTo>
                <a:lnTo>
                  <a:pt x="1599818" y="877461"/>
                </a:lnTo>
                <a:lnTo>
                  <a:pt x="1686857" y="846419"/>
                </a:lnTo>
                <a:lnTo>
                  <a:pt x="1690375" y="783347"/>
                </a:lnTo>
                <a:cubicBezTo>
                  <a:pt x="1719823" y="304928"/>
                  <a:pt x="1764387" y="0"/>
                  <a:pt x="1814258" y="0"/>
                </a:cubicBezTo>
                <a:close/>
              </a:path>
            </a:pathLst>
          </a:cu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a:p>
        </p:txBody>
      </p:sp>
      <p:sp>
        <p:nvSpPr>
          <p:cNvPr id="25" name="Freeform 24">
            <a:extLst>
              <a:ext uri="{FF2B5EF4-FFF2-40B4-BE49-F238E27FC236}">
                <a16:creationId xmlns:a16="http://schemas.microsoft.com/office/drawing/2014/main" id="{47916186-D07E-2440-8581-EB83A08F9356}"/>
              </a:ext>
            </a:extLst>
          </p:cNvPr>
          <p:cNvSpPr/>
          <p:nvPr/>
        </p:nvSpPr>
        <p:spPr>
          <a:xfrm rot="21089760">
            <a:off x="6560114" y="1945468"/>
            <a:ext cx="666775" cy="666775"/>
          </a:xfrm>
          <a:custGeom>
            <a:avLst/>
            <a:gdLst>
              <a:gd name="connsiteX0" fmla="*/ 2152675 w 4305350"/>
              <a:gd name="connsiteY0" fmla="*/ 1220415 h 4305349"/>
              <a:gd name="connsiteX1" fmla="*/ 1220416 w 4305350"/>
              <a:gd name="connsiteY1" fmla="*/ 2152674 h 4305349"/>
              <a:gd name="connsiteX2" fmla="*/ 2152675 w 4305350"/>
              <a:gd name="connsiteY2" fmla="*/ 3084933 h 4305349"/>
              <a:gd name="connsiteX3" fmla="*/ 3084934 w 4305350"/>
              <a:gd name="connsiteY3" fmla="*/ 2152674 h 4305349"/>
              <a:gd name="connsiteX4" fmla="*/ 2152675 w 4305350"/>
              <a:gd name="connsiteY4" fmla="*/ 1220415 h 4305349"/>
              <a:gd name="connsiteX5" fmla="*/ 1814258 w 4305350"/>
              <a:gd name="connsiteY5" fmla="*/ 0 h 4305349"/>
              <a:gd name="connsiteX6" fmla="*/ 2491093 w 4305350"/>
              <a:gd name="connsiteY6" fmla="*/ 0 h 4305349"/>
              <a:gd name="connsiteX7" fmla="*/ 2614975 w 4305350"/>
              <a:gd name="connsiteY7" fmla="*/ 783347 h 4305349"/>
              <a:gd name="connsiteX8" fmla="*/ 2618493 w 4305350"/>
              <a:gd name="connsiteY8" fmla="*/ 846419 h 4305349"/>
              <a:gd name="connsiteX9" fmla="*/ 2705532 w 4305350"/>
              <a:gd name="connsiteY9" fmla="*/ 877461 h 4305349"/>
              <a:gd name="connsiteX10" fmla="*/ 2748546 w 4305350"/>
              <a:gd name="connsiteY10" fmla="*/ 897494 h 4305349"/>
              <a:gd name="connsiteX11" fmla="*/ 2793504 w 4305350"/>
              <a:gd name="connsiteY11" fmla="*/ 857253 h 4305349"/>
              <a:gd name="connsiteX12" fmla="*/ 3434819 w 4305350"/>
              <a:gd name="connsiteY12" fmla="*/ 390675 h 4305349"/>
              <a:gd name="connsiteX13" fmla="*/ 3913612 w 4305350"/>
              <a:gd name="connsiteY13" fmla="*/ 869072 h 4305349"/>
              <a:gd name="connsiteX14" fmla="*/ 3447566 w 4305350"/>
              <a:gd name="connsiteY14" fmla="*/ 1510773 h 4305349"/>
              <a:gd name="connsiteX15" fmla="*/ 3424221 w 4305350"/>
              <a:gd name="connsiteY15" fmla="*/ 1536898 h 4305349"/>
              <a:gd name="connsiteX16" fmla="*/ 3432946 w 4305350"/>
              <a:gd name="connsiteY16" fmla="*/ 1552665 h 4305349"/>
              <a:gd name="connsiteX17" fmla="*/ 3487860 w 4305350"/>
              <a:gd name="connsiteY17" fmla="*/ 1688470 h 4305349"/>
              <a:gd name="connsiteX18" fmla="*/ 3522003 w 4305350"/>
              <a:gd name="connsiteY18" fmla="*/ 1690374 h 4305349"/>
              <a:gd name="connsiteX19" fmla="*/ 4305350 w 4305350"/>
              <a:gd name="connsiteY19" fmla="*/ 1814257 h 4305349"/>
              <a:gd name="connsiteX20" fmla="*/ 4305350 w 4305350"/>
              <a:gd name="connsiteY20" fmla="*/ 2491092 h 4305349"/>
              <a:gd name="connsiteX21" fmla="*/ 3522003 w 4305350"/>
              <a:gd name="connsiteY21" fmla="*/ 2614975 h 4305349"/>
              <a:gd name="connsiteX22" fmla="*/ 3487860 w 4305350"/>
              <a:gd name="connsiteY22" fmla="*/ 2616879 h 4305349"/>
              <a:gd name="connsiteX23" fmla="*/ 3432946 w 4305350"/>
              <a:gd name="connsiteY23" fmla="*/ 2752684 h 4305349"/>
              <a:gd name="connsiteX24" fmla="*/ 3424776 w 4305350"/>
              <a:gd name="connsiteY24" fmla="*/ 2767448 h 4305349"/>
              <a:gd name="connsiteX25" fmla="*/ 3448097 w 4305350"/>
              <a:gd name="connsiteY25" fmla="*/ 2793503 h 4305349"/>
              <a:gd name="connsiteX26" fmla="*/ 3914675 w 4305350"/>
              <a:gd name="connsiteY26" fmla="*/ 3434818 h 4305349"/>
              <a:gd name="connsiteX27" fmla="*/ 3436278 w 4305350"/>
              <a:gd name="connsiteY27" fmla="*/ 3913611 h 4305349"/>
              <a:gd name="connsiteX28" fmla="*/ 2794577 w 4305350"/>
              <a:gd name="connsiteY28" fmla="*/ 3447565 h 4305349"/>
              <a:gd name="connsiteX29" fmla="*/ 2749592 w 4305350"/>
              <a:gd name="connsiteY29" fmla="*/ 3407367 h 4305349"/>
              <a:gd name="connsiteX30" fmla="*/ 2705532 w 4305350"/>
              <a:gd name="connsiteY30" fmla="*/ 3427888 h 4305349"/>
              <a:gd name="connsiteX31" fmla="*/ 2618493 w 4305350"/>
              <a:gd name="connsiteY31" fmla="*/ 3458929 h 4305349"/>
              <a:gd name="connsiteX32" fmla="*/ 2614975 w 4305350"/>
              <a:gd name="connsiteY32" fmla="*/ 3522003 h 4305349"/>
              <a:gd name="connsiteX33" fmla="*/ 2491093 w 4305350"/>
              <a:gd name="connsiteY33" fmla="*/ 4305349 h 4305349"/>
              <a:gd name="connsiteX34" fmla="*/ 1814258 w 4305350"/>
              <a:gd name="connsiteY34" fmla="*/ 4305349 h 4305349"/>
              <a:gd name="connsiteX35" fmla="*/ 1690375 w 4305350"/>
              <a:gd name="connsiteY35" fmla="*/ 3522003 h 4305349"/>
              <a:gd name="connsiteX36" fmla="*/ 1686857 w 4305350"/>
              <a:gd name="connsiteY36" fmla="*/ 3458929 h 4305349"/>
              <a:gd name="connsiteX37" fmla="*/ 1599818 w 4305350"/>
              <a:gd name="connsiteY37" fmla="*/ 3427888 h 4305349"/>
              <a:gd name="connsiteX38" fmla="*/ 1556806 w 4305350"/>
              <a:gd name="connsiteY38" fmla="*/ 3407854 h 4305349"/>
              <a:gd name="connsiteX39" fmla="*/ 1511847 w 4305350"/>
              <a:gd name="connsiteY39" fmla="*/ 3448097 h 4305349"/>
              <a:gd name="connsiteX40" fmla="*/ 870532 w 4305350"/>
              <a:gd name="connsiteY40" fmla="*/ 3914674 h 4305349"/>
              <a:gd name="connsiteX41" fmla="*/ 391738 w 4305350"/>
              <a:gd name="connsiteY41" fmla="*/ 3436278 h 4305349"/>
              <a:gd name="connsiteX42" fmla="*/ 857785 w 4305350"/>
              <a:gd name="connsiteY42" fmla="*/ 2794576 h 4305349"/>
              <a:gd name="connsiteX43" fmla="*/ 881130 w 4305350"/>
              <a:gd name="connsiteY43" fmla="*/ 2768451 h 4305349"/>
              <a:gd name="connsiteX44" fmla="*/ 872404 w 4305350"/>
              <a:gd name="connsiteY44" fmla="*/ 2752684 h 4305349"/>
              <a:gd name="connsiteX45" fmla="*/ 817491 w 4305350"/>
              <a:gd name="connsiteY45" fmla="*/ 2616879 h 4305349"/>
              <a:gd name="connsiteX46" fmla="*/ 783348 w 4305350"/>
              <a:gd name="connsiteY46" fmla="*/ 2614975 h 4305349"/>
              <a:gd name="connsiteX47" fmla="*/ 0 w 4305350"/>
              <a:gd name="connsiteY47" fmla="*/ 2491092 h 4305349"/>
              <a:gd name="connsiteX48" fmla="*/ 0 w 4305350"/>
              <a:gd name="connsiteY48" fmla="*/ 1814257 h 4305349"/>
              <a:gd name="connsiteX49" fmla="*/ 783348 w 4305350"/>
              <a:gd name="connsiteY49" fmla="*/ 1690374 h 4305349"/>
              <a:gd name="connsiteX50" fmla="*/ 817490 w 4305350"/>
              <a:gd name="connsiteY50" fmla="*/ 1688470 h 4305349"/>
              <a:gd name="connsiteX51" fmla="*/ 872404 w 4305350"/>
              <a:gd name="connsiteY51" fmla="*/ 1552665 h 4305349"/>
              <a:gd name="connsiteX52" fmla="*/ 880575 w 4305350"/>
              <a:gd name="connsiteY52" fmla="*/ 1537901 h 4305349"/>
              <a:gd name="connsiteX53" fmla="*/ 857253 w 4305350"/>
              <a:gd name="connsiteY53" fmla="*/ 1511846 h 4305349"/>
              <a:gd name="connsiteX54" fmla="*/ 390675 w 4305350"/>
              <a:gd name="connsiteY54" fmla="*/ 870531 h 4305349"/>
              <a:gd name="connsiteX55" fmla="*/ 869072 w 4305350"/>
              <a:gd name="connsiteY55" fmla="*/ 391738 h 4305349"/>
              <a:gd name="connsiteX56" fmla="*/ 1510774 w 4305350"/>
              <a:gd name="connsiteY56" fmla="*/ 857784 h 4305349"/>
              <a:gd name="connsiteX57" fmla="*/ 1555758 w 4305350"/>
              <a:gd name="connsiteY57" fmla="*/ 897982 h 4305349"/>
              <a:gd name="connsiteX58" fmla="*/ 1599818 w 4305350"/>
              <a:gd name="connsiteY58" fmla="*/ 877461 h 4305349"/>
              <a:gd name="connsiteX59" fmla="*/ 1686857 w 4305350"/>
              <a:gd name="connsiteY59" fmla="*/ 846419 h 4305349"/>
              <a:gd name="connsiteX60" fmla="*/ 1690375 w 4305350"/>
              <a:gd name="connsiteY60" fmla="*/ 783347 h 4305349"/>
              <a:gd name="connsiteX61" fmla="*/ 1814258 w 4305350"/>
              <a:gd name="connsiteY61" fmla="*/ 0 h 430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305350" h="4305349">
                <a:moveTo>
                  <a:pt x="2152675" y="1220415"/>
                </a:moveTo>
                <a:cubicBezTo>
                  <a:pt x="1637803" y="1220415"/>
                  <a:pt x="1220416" y="1637802"/>
                  <a:pt x="1220416" y="2152674"/>
                </a:cubicBezTo>
                <a:cubicBezTo>
                  <a:pt x="1220416" y="2667546"/>
                  <a:pt x="1637803" y="3084933"/>
                  <a:pt x="2152675" y="3084933"/>
                </a:cubicBezTo>
                <a:cubicBezTo>
                  <a:pt x="2667547" y="3084933"/>
                  <a:pt x="3084934" y="2667546"/>
                  <a:pt x="3084934" y="2152674"/>
                </a:cubicBezTo>
                <a:cubicBezTo>
                  <a:pt x="3084934" y="1637802"/>
                  <a:pt x="2667547" y="1220415"/>
                  <a:pt x="2152675" y="1220415"/>
                </a:cubicBezTo>
                <a:close/>
                <a:moveTo>
                  <a:pt x="1814258" y="0"/>
                </a:moveTo>
                <a:lnTo>
                  <a:pt x="2491093" y="0"/>
                </a:lnTo>
                <a:cubicBezTo>
                  <a:pt x="2540963" y="0"/>
                  <a:pt x="2585527" y="304928"/>
                  <a:pt x="2614975" y="783347"/>
                </a:cubicBezTo>
                <a:lnTo>
                  <a:pt x="2618493" y="846419"/>
                </a:lnTo>
                <a:lnTo>
                  <a:pt x="2705532" y="877461"/>
                </a:lnTo>
                <a:lnTo>
                  <a:pt x="2748546" y="897494"/>
                </a:lnTo>
                <a:lnTo>
                  <a:pt x="2793504" y="857253"/>
                </a:lnTo>
                <a:cubicBezTo>
                  <a:pt x="3152489" y="539633"/>
                  <a:pt x="3399540" y="355426"/>
                  <a:pt x="3434819" y="390675"/>
                </a:cubicBezTo>
                <a:lnTo>
                  <a:pt x="3913612" y="869072"/>
                </a:lnTo>
                <a:cubicBezTo>
                  <a:pt x="3948890" y="904321"/>
                  <a:pt x="3764888" y="1151525"/>
                  <a:pt x="3447566" y="1510773"/>
                </a:cubicBezTo>
                <a:lnTo>
                  <a:pt x="3424221" y="1536898"/>
                </a:lnTo>
                <a:lnTo>
                  <a:pt x="3432946" y="1552665"/>
                </a:lnTo>
                <a:lnTo>
                  <a:pt x="3487860" y="1688470"/>
                </a:lnTo>
                <a:lnTo>
                  <a:pt x="3522003" y="1690374"/>
                </a:lnTo>
                <a:cubicBezTo>
                  <a:pt x="4000423" y="1719823"/>
                  <a:pt x="4305350" y="1764387"/>
                  <a:pt x="4305350" y="1814257"/>
                </a:cubicBezTo>
                <a:lnTo>
                  <a:pt x="4305350" y="2491092"/>
                </a:lnTo>
                <a:cubicBezTo>
                  <a:pt x="4305350" y="2540963"/>
                  <a:pt x="4000423" y="2585527"/>
                  <a:pt x="3522003" y="2614975"/>
                </a:cubicBezTo>
                <a:lnTo>
                  <a:pt x="3487860" y="2616879"/>
                </a:lnTo>
                <a:lnTo>
                  <a:pt x="3432946" y="2752684"/>
                </a:lnTo>
                <a:lnTo>
                  <a:pt x="3424776" y="2767448"/>
                </a:lnTo>
                <a:lnTo>
                  <a:pt x="3448097" y="2793503"/>
                </a:lnTo>
                <a:cubicBezTo>
                  <a:pt x="3765717" y="3152489"/>
                  <a:pt x="3949924" y="3399540"/>
                  <a:pt x="3914675" y="3434818"/>
                </a:cubicBezTo>
                <a:lnTo>
                  <a:pt x="3436278" y="3913611"/>
                </a:lnTo>
                <a:cubicBezTo>
                  <a:pt x="3401029" y="3948890"/>
                  <a:pt x="3153825" y="3764887"/>
                  <a:pt x="2794577" y="3447565"/>
                </a:cubicBezTo>
                <a:lnTo>
                  <a:pt x="2749592" y="3407367"/>
                </a:lnTo>
                <a:lnTo>
                  <a:pt x="2705532" y="3427888"/>
                </a:lnTo>
                <a:lnTo>
                  <a:pt x="2618493" y="3458929"/>
                </a:lnTo>
                <a:lnTo>
                  <a:pt x="2614975" y="3522003"/>
                </a:lnTo>
                <a:cubicBezTo>
                  <a:pt x="2585527" y="4000422"/>
                  <a:pt x="2540963" y="4305349"/>
                  <a:pt x="2491093" y="4305349"/>
                </a:cubicBezTo>
                <a:lnTo>
                  <a:pt x="1814258" y="4305349"/>
                </a:lnTo>
                <a:cubicBezTo>
                  <a:pt x="1764387" y="4305349"/>
                  <a:pt x="1719823" y="4000422"/>
                  <a:pt x="1690375" y="3522003"/>
                </a:cubicBezTo>
                <a:lnTo>
                  <a:pt x="1686857" y="3458929"/>
                </a:lnTo>
                <a:lnTo>
                  <a:pt x="1599818" y="3427888"/>
                </a:lnTo>
                <a:lnTo>
                  <a:pt x="1556806" y="3407854"/>
                </a:lnTo>
                <a:lnTo>
                  <a:pt x="1511847" y="3448097"/>
                </a:lnTo>
                <a:cubicBezTo>
                  <a:pt x="1152862" y="3765716"/>
                  <a:pt x="905810" y="3949923"/>
                  <a:pt x="870532" y="3914674"/>
                </a:cubicBezTo>
                <a:lnTo>
                  <a:pt x="391738" y="3436278"/>
                </a:lnTo>
                <a:cubicBezTo>
                  <a:pt x="356460" y="3401028"/>
                  <a:pt x="540462" y="3153825"/>
                  <a:pt x="857785" y="2794576"/>
                </a:cubicBezTo>
                <a:lnTo>
                  <a:pt x="881130" y="2768451"/>
                </a:lnTo>
                <a:lnTo>
                  <a:pt x="872404" y="2752684"/>
                </a:lnTo>
                <a:lnTo>
                  <a:pt x="817491" y="2616879"/>
                </a:lnTo>
                <a:lnTo>
                  <a:pt x="783348" y="2614975"/>
                </a:lnTo>
                <a:cubicBezTo>
                  <a:pt x="304928" y="2585527"/>
                  <a:pt x="0" y="2540963"/>
                  <a:pt x="0" y="2491092"/>
                </a:cubicBezTo>
                <a:lnTo>
                  <a:pt x="0" y="1814257"/>
                </a:lnTo>
                <a:cubicBezTo>
                  <a:pt x="0" y="1764387"/>
                  <a:pt x="304928" y="1719823"/>
                  <a:pt x="783348" y="1690374"/>
                </a:cubicBezTo>
                <a:lnTo>
                  <a:pt x="817490" y="1688470"/>
                </a:lnTo>
                <a:lnTo>
                  <a:pt x="872404" y="1552665"/>
                </a:lnTo>
                <a:lnTo>
                  <a:pt x="880575" y="1537901"/>
                </a:lnTo>
                <a:lnTo>
                  <a:pt x="857253" y="1511846"/>
                </a:lnTo>
                <a:cubicBezTo>
                  <a:pt x="539633" y="1152861"/>
                  <a:pt x="355426" y="905810"/>
                  <a:pt x="390675" y="870531"/>
                </a:cubicBezTo>
                <a:lnTo>
                  <a:pt x="869072" y="391738"/>
                </a:lnTo>
                <a:cubicBezTo>
                  <a:pt x="904322" y="356460"/>
                  <a:pt x="1151526" y="540462"/>
                  <a:pt x="1510774" y="857784"/>
                </a:cubicBezTo>
                <a:lnTo>
                  <a:pt x="1555758" y="897982"/>
                </a:lnTo>
                <a:lnTo>
                  <a:pt x="1599818" y="877461"/>
                </a:lnTo>
                <a:lnTo>
                  <a:pt x="1686857" y="846419"/>
                </a:lnTo>
                <a:lnTo>
                  <a:pt x="1690375" y="783347"/>
                </a:lnTo>
                <a:cubicBezTo>
                  <a:pt x="1719823" y="304928"/>
                  <a:pt x="1764387" y="0"/>
                  <a:pt x="1814258" y="0"/>
                </a:cubicBezTo>
                <a:close/>
              </a:path>
            </a:pathLst>
          </a:cu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a:p>
        </p:txBody>
      </p:sp>
      <p:sp>
        <p:nvSpPr>
          <p:cNvPr id="26" name="Freeform 25">
            <a:extLst>
              <a:ext uri="{FF2B5EF4-FFF2-40B4-BE49-F238E27FC236}">
                <a16:creationId xmlns:a16="http://schemas.microsoft.com/office/drawing/2014/main" id="{6672D0BA-9926-3E47-9DAD-814DA4532D7B}"/>
              </a:ext>
            </a:extLst>
          </p:cNvPr>
          <p:cNvSpPr/>
          <p:nvPr/>
        </p:nvSpPr>
        <p:spPr>
          <a:xfrm>
            <a:off x="6166929" y="1733581"/>
            <a:ext cx="467730" cy="509612"/>
          </a:xfrm>
          <a:custGeom>
            <a:avLst/>
            <a:gdLst>
              <a:gd name="connsiteX0" fmla="*/ 2152675 w 4305350"/>
              <a:gd name="connsiteY0" fmla="*/ 1220415 h 4305349"/>
              <a:gd name="connsiteX1" fmla="*/ 1220416 w 4305350"/>
              <a:gd name="connsiteY1" fmla="*/ 2152674 h 4305349"/>
              <a:gd name="connsiteX2" fmla="*/ 2152675 w 4305350"/>
              <a:gd name="connsiteY2" fmla="*/ 3084933 h 4305349"/>
              <a:gd name="connsiteX3" fmla="*/ 3084934 w 4305350"/>
              <a:gd name="connsiteY3" fmla="*/ 2152674 h 4305349"/>
              <a:gd name="connsiteX4" fmla="*/ 2152675 w 4305350"/>
              <a:gd name="connsiteY4" fmla="*/ 1220415 h 4305349"/>
              <a:gd name="connsiteX5" fmla="*/ 1814258 w 4305350"/>
              <a:gd name="connsiteY5" fmla="*/ 0 h 4305349"/>
              <a:gd name="connsiteX6" fmla="*/ 2491093 w 4305350"/>
              <a:gd name="connsiteY6" fmla="*/ 0 h 4305349"/>
              <a:gd name="connsiteX7" fmla="*/ 2614975 w 4305350"/>
              <a:gd name="connsiteY7" fmla="*/ 783347 h 4305349"/>
              <a:gd name="connsiteX8" fmla="*/ 2618493 w 4305350"/>
              <a:gd name="connsiteY8" fmla="*/ 846419 h 4305349"/>
              <a:gd name="connsiteX9" fmla="*/ 2705532 w 4305350"/>
              <a:gd name="connsiteY9" fmla="*/ 877461 h 4305349"/>
              <a:gd name="connsiteX10" fmla="*/ 2748546 w 4305350"/>
              <a:gd name="connsiteY10" fmla="*/ 897494 h 4305349"/>
              <a:gd name="connsiteX11" fmla="*/ 2793504 w 4305350"/>
              <a:gd name="connsiteY11" fmla="*/ 857253 h 4305349"/>
              <a:gd name="connsiteX12" fmla="*/ 3434819 w 4305350"/>
              <a:gd name="connsiteY12" fmla="*/ 390675 h 4305349"/>
              <a:gd name="connsiteX13" fmla="*/ 3913612 w 4305350"/>
              <a:gd name="connsiteY13" fmla="*/ 869072 h 4305349"/>
              <a:gd name="connsiteX14" fmla="*/ 3447566 w 4305350"/>
              <a:gd name="connsiteY14" fmla="*/ 1510773 h 4305349"/>
              <a:gd name="connsiteX15" fmla="*/ 3424221 w 4305350"/>
              <a:gd name="connsiteY15" fmla="*/ 1536898 h 4305349"/>
              <a:gd name="connsiteX16" fmla="*/ 3432946 w 4305350"/>
              <a:gd name="connsiteY16" fmla="*/ 1552665 h 4305349"/>
              <a:gd name="connsiteX17" fmla="*/ 3487860 w 4305350"/>
              <a:gd name="connsiteY17" fmla="*/ 1688470 h 4305349"/>
              <a:gd name="connsiteX18" fmla="*/ 3522003 w 4305350"/>
              <a:gd name="connsiteY18" fmla="*/ 1690374 h 4305349"/>
              <a:gd name="connsiteX19" fmla="*/ 4305350 w 4305350"/>
              <a:gd name="connsiteY19" fmla="*/ 1814257 h 4305349"/>
              <a:gd name="connsiteX20" fmla="*/ 4305350 w 4305350"/>
              <a:gd name="connsiteY20" fmla="*/ 2491092 h 4305349"/>
              <a:gd name="connsiteX21" fmla="*/ 3522003 w 4305350"/>
              <a:gd name="connsiteY21" fmla="*/ 2614975 h 4305349"/>
              <a:gd name="connsiteX22" fmla="*/ 3487860 w 4305350"/>
              <a:gd name="connsiteY22" fmla="*/ 2616879 h 4305349"/>
              <a:gd name="connsiteX23" fmla="*/ 3432946 w 4305350"/>
              <a:gd name="connsiteY23" fmla="*/ 2752684 h 4305349"/>
              <a:gd name="connsiteX24" fmla="*/ 3424776 w 4305350"/>
              <a:gd name="connsiteY24" fmla="*/ 2767448 h 4305349"/>
              <a:gd name="connsiteX25" fmla="*/ 3448097 w 4305350"/>
              <a:gd name="connsiteY25" fmla="*/ 2793503 h 4305349"/>
              <a:gd name="connsiteX26" fmla="*/ 3914675 w 4305350"/>
              <a:gd name="connsiteY26" fmla="*/ 3434818 h 4305349"/>
              <a:gd name="connsiteX27" fmla="*/ 3436278 w 4305350"/>
              <a:gd name="connsiteY27" fmla="*/ 3913611 h 4305349"/>
              <a:gd name="connsiteX28" fmla="*/ 2794577 w 4305350"/>
              <a:gd name="connsiteY28" fmla="*/ 3447565 h 4305349"/>
              <a:gd name="connsiteX29" fmla="*/ 2749592 w 4305350"/>
              <a:gd name="connsiteY29" fmla="*/ 3407367 h 4305349"/>
              <a:gd name="connsiteX30" fmla="*/ 2705532 w 4305350"/>
              <a:gd name="connsiteY30" fmla="*/ 3427888 h 4305349"/>
              <a:gd name="connsiteX31" fmla="*/ 2618493 w 4305350"/>
              <a:gd name="connsiteY31" fmla="*/ 3458929 h 4305349"/>
              <a:gd name="connsiteX32" fmla="*/ 2614975 w 4305350"/>
              <a:gd name="connsiteY32" fmla="*/ 3522003 h 4305349"/>
              <a:gd name="connsiteX33" fmla="*/ 2491093 w 4305350"/>
              <a:gd name="connsiteY33" fmla="*/ 4305349 h 4305349"/>
              <a:gd name="connsiteX34" fmla="*/ 1814258 w 4305350"/>
              <a:gd name="connsiteY34" fmla="*/ 4305349 h 4305349"/>
              <a:gd name="connsiteX35" fmla="*/ 1690375 w 4305350"/>
              <a:gd name="connsiteY35" fmla="*/ 3522003 h 4305349"/>
              <a:gd name="connsiteX36" fmla="*/ 1686857 w 4305350"/>
              <a:gd name="connsiteY36" fmla="*/ 3458929 h 4305349"/>
              <a:gd name="connsiteX37" fmla="*/ 1599818 w 4305350"/>
              <a:gd name="connsiteY37" fmla="*/ 3427888 h 4305349"/>
              <a:gd name="connsiteX38" fmla="*/ 1556806 w 4305350"/>
              <a:gd name="connsiteY38" fmla="*/ 3407854 h 4305349"/>
              <a:gd name="connsiteX39" fmla="*/ 1511847 w 4305350"/>
              <a:gd name="connsiteY39" fmla="*/ 3448097 h 4305349"/>
              <a:gd name="connsiteX40" fmla="*/ 870532 w 4305350"/>
              <a:gd name="connsiteY40" fmla="*/ 3914674 h 4305349"/>
              <a:gd name="connsiteX41" fmla="*/ 391738 w 4305350"/>
              <a:gd name="connsiteY41" fmla="*/ 3436278 h 4305349"/>
              <a:gd name="connsiteX42" fmla="*/ 857785 w 4305350"/>
              <a:gd name="connsiteY42" fmla="*/ 2794576 h 4305349"/>
              <a:gd name="connsiteX43" fmla="*/ 881130 w 4305350"/>
              <a:gd name="connsiteY43" fmla="*/ 2768451 h 4305349"/>
              <a:gd name="connsiteX44" fmla="*/ 872404 w 4305350"/>
              <a:gd name="connsiteY44" fmla="*/ 2752684 h 4305349"/>
              <a:gd name="connsiteX45" fmla="*/ 817491 w 4305350"/>
              <a:gd name="connsiteY45" fmla="*/ 2616879 h 4305349"/>
              <a:gd name="connsiteX46" fmla="*/ 783348 w 4305350"/>
              <a:gd name="connsiteY46" fmla="*/ 2614975 h 4305349"/>
              <a:gd name="connsiteX47" fmla="*/ 0 w 4305350"/>
              <a:gd name="connsiteY47" fmla="*/ 2491092 h 4305349"/>
              <a:gd name="connsiteX48" fmla="*/ 0 w 4305350"/>
              <a:gd name="connsiteY48" fmla="*/ 1814257 h 4305349"/>
              <a:gd name="connsiteX49" fmla="*/ 783348 w 4305350"/>
              <a:gd name="connsiteY49" fmla="*/ 1690374 h 4305349"/>
              <a:gd name="connsiteX50" fmla="*/ 817490 w 4305350"/>
              <a:gd name="connsiteY50" fmla="*/ 1688470 h 4305349"/>
              <a:gd name="connsiteX51" fmla="*/ 872404 w 4305350"/>
              <a:gd name="connsiteY51" fmla="*/ 1552665 h 4305349"/>
              <a:gd name="connsiteX52" fmla="*/ 880575 w 4305350"/>
              <a:gd name="connsiteY52" fmla="*/ 1537901 h 4305349"/>
              <a:gd name="connsiteX53" fmla="*/ 857253 w 4305350"/>
              <a:gd name="connsiteY53" fmla="*/ 1511846 h 4305349"/>
              <a:gd name="connsiteX54" fmla="*/ 390675 w 4305350"/>
              <a:gd name="connsiteY54" fmla="*/ 870531 h 4305349"/>
              <a:gd name="connsiteX55" fmla="*/ 869072 w 4305350"/>
              <a:gd name="connsiteY55" fmla="*/ 391738 h 4305349"/>
              <a:gd name="connsiteX56" fmla="*/ 1510774 w 4305350"/>
              <a:gd name="connsiteY56" fmla="*/ 857784 h 4305349"/>
              <a:gd name="connsiteX57" fmla="*/ 1555758 w 4305350"/>
              <a:gd name="connsiteY57" fmla="*/ 897982 h 4305349"/>
              <a:gd name="connsiteX58" fmla="*/ 1599818 w 4305350"/>
              <a:gd name="connsiteY58" fmla="*/ 877461 h 4305349"/>
              <a:gd name="connsiteX59" fmla="*/ 1686857 w 4305350"/>
              <a:gd name="connsiteY59" fmla="*/ 846419 h 4305349"/>
              <a:gd name="connsiteX60" fmla="*/ 1690375 w 4305350"/>
              <a:gd name="connsiteY60" fmla="*/ 783347 h 4305349"/>
              <a:gd name="connsiteX61" fmla="*/ 1814258 w 4305350"/>
              <a:gd name="connsiteY61" fmla="*/ 0 h 430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305350" h="4305349">
                <a:moveTo>
                  <a:pt x="2152675" y="1220415"/>
                </a:moveTo>
                <a:cubicBezTo>
                  <a:pt x="1637803" y="1220415"/>
                  <a:pt x="1220416" y="1637802"/>
                  <a:pt x="1220416" y="2152674"/>
                </a:cubicBezTo>
                <a:cubicBezTo>
                  <a:pt x="1220416" y="2667546"/>
                  <a:pt x="1637803" y="3084933"/>
                  <a:pt x="2152675" y="3084933"/>
                </a:cubicBezTo>
                <a:cubicBezTo>
                  <a:pt x="2667547" y="3084933"/>
                  <a:pt x="3084934" y="2667546"/>
                  <a:pt x="3084934" y="2152674"/>
                </a:cubicBezTo>
                <a:cubicBezTo>
                  <a:pt x="3084934" y="1637802"/>
                  <a:pt x="2667547" y="1220415"/>
                  <a:pt x="2152675" y="1220415"/>
                </a:cubicBezTo>
                <a:close/>
                <a:moveTo>
                  <a:pt x="1814258" y="0"/>
                </a:moveTo>
                <a:lnTo>
                  <a:pt x="2491093" y="0"/>
                </a:lnTo>
                <a:cubicBezTo>
                  <a:pt x="2540963" y="0"/>
                  <a:pt x="2585527" y="304928"/>
                  <a:pt x="2614975" y="783347"/>
                </a:cubicBezTo>
                <a:lnTo>
                  <a:pt x="2618493" y="846419"/>
                </a:lnTo>
                <a:lnTo>
                  <a:pt x="2705532" y="877461"/>
                </a:lnTo>
                <a:lnTo>
                  <a:pt x="2748546" y="897494"/>
                </a:lnTo>
                <a:lnTo>
                  <a:pt x="2793504" y="857253"/>
                </a:lnTo>
                <a:cubicBezTo>
                  <a:pt x="3152489" y="539633"/>
                  <a:pt x="3399540" y="355426"/>
                  <a:pt x="3434819" y="390675"/>
                </a:cubicBezTo>
                <a:lnTo>
                  <a:pt x="3913612" y="869072"/>
                </a:lnTo>
                <a:cubicBezTo>
                  <a:pt x="3948890" y="904321"/>
                  <a:pt x="3764888" y="1151525"/>
                  <a:pt x="3447566" y="1510773"/>
                </a:cubicBezTo>
                <a:lnTo>
                  <a:pt x="3424221" y="1536898"/>
                </a:lnTo>
                <a:lnTo>
                  <a:pt x="3432946" y="1552665"/>
                </a:lnTo>
                <a:lnTo>
                  <a:pt x="3487860" y="1688470"/>
                </a:lnTo>
                <a:lnTo>
                  <a:pt x="3522003" y="1690374"/>
                </a:lnTo>
                <a:cubicBezTo>
                  <a:pt x="4000423" y="1719823"/>
                  <a:pt x="4305350" y="1764387"/>
                  <a:pt x="4305350" y="1814257"/>
                </a:cubicBezTo>
                <a:lnTo>
                  <a:pt x="4305350" y="2491092"/>
                </a:lnTo>
                <a:cubicBezTo>
                  <a:pt x="4305350" y="2540963"/>
                  <a:pt x="4000423" y="2585527"/>
                  <a:pt x="3522003" y="2614975"/>
                </a:cubicBezTo>
                <a:lnTo>
                  <a:pt x="3487860" y="2616879"/>
                </a:lnTo>
                <a:lnTo>
                  <a:pt x="3432946" y="2752684"/>
                </a:lnTo>
                <a:lnTo>
                  <a:pt x="3424776" y="2767448"/>
                </a:lnTo>
                <a:lnTo>
                  <a:pt x="3448097" y="2793503"/>
                </a:lnTo>
                <a:cubicBezTo>
                  <a:pt x="3765717" y="3152489"/>
                  <a:pt x="3949924" y="3399540"/>
                  <a:pt x="3914675" y="3434818"/>
                </a:cubicBezTo>
                <a:lnTo>
                  <a:pt x="3436278" y="3913611"/>
                </a:lnTo>
                <a:cubicBezTo>
                  <a:pt x="3401029" y="3948890"/>
                  <a:pt x="3153825" y="3764887"/>
                  <a:pt x="2794577" y="3447565"/>
                </a:cubicBezTo>
                <a:lnTo>
                  <a:pt x="2749592" y="3407367"/>
                </a:lnTo>
                <a:lnTo>
                  <a:pt x="2705532" y="3427888"/>
                </a:lnTo>
                <a:lnTo>
                  <a:pt x="2618493" y="3458929"/>
                </a:lnTo>
                <a:lnTo>
                  <a:pt x="2614975" y="3522003"/>
                </a:lnTo>
                <a:cubicBezTo>
                  <a:pt x="2585527" y="4000422"/>
                  <a:pt x="2540963" y="4305349"/>
                  <a:pt x="2491093" y="4305349"/>
                </a:cubicBezTo>
                <a:lnTo>
                  <a:pt x="1814258" y="4305349"/>
                </a:lnTo>
                <a:cubicBezTo>
                  <a:pt x="1764387" y="4305349"/>
                  <a:pt x="1719823" y="4000422"/>
                  <a:pt x="1690375" y="3522003"/>
                </a:cubicBezTo>
                <a:lnTo>
                  <a:pt x="1686857" y="3458929"/>
                </a:lnTo>
                <a:lnTo>
                  <a:pt x="1599818" y="3427888"/>
                </a:lnTo>
                <a:lnTo>
                  <a:pt x="1556806" y="3407854"/>
                </a:lnTo>
                <a:lnTo>
                  <a:pt x="1511847" y="3448097"/>
                </a:lnTo>
                <a:cubicBezTo>
                  <a:pt x="1152862" y="3765716"/>
                  <a:pt x="905810" y="3949923"/>
                  <a:pt x="870532" y="3914674"/>
                </a:cubicBezTo>
                <a:lnTo>
                  <a:pt x="391738" y="3436278"/>
                </a:lnTo>
                <a:cubicBezTo>
                  <a:pt x="356460" y="3401028"/>
                  <a:pt x="540462" y="3153825"/>
                  <a:pt x="857785" y="2794576"/>
                </a:cubicBezTo>
                <a:lnTo>
                  <a:pt x="881130" y="2768451"/>
                </a:lnTo>
                <a:lnTo>
                  <a:pt x="872404" y="2752684"/>
                </a:lnTo>
                <a:lnTo>
                  <a:pt x="817491" y="2616879"/>
                </a:lnTo>
                <a:lnTo>
                  <a:pt x="783348" y="2614975"/>
                </a:lnTo>
                <a:cubicBezTo>
                  <a:pt x="304928" y="2585527"/>
                  <a:pt x="0" y="2540963"/>
                  <a:pt x="0" y="2491092"/>
                </a:cubicBezTo>
                <a:lnTo>
                  <a:pt x="0" y="1814257"/>
                </a:lnTo>
                <a:cubicBezTo>
                  <a:pt x="0" y="1764387"/>
                  <a:pt x="304928" y="1719823"/>
                  <a:pt x="783348" y="1690374"/>
                </a:cubicBezTo>
                <a:lnTo>
                  <a:pt x="817490" y="1688470"/>
                </a:lnTo>
                <a:lnTo>
                  <a:pt x="872404" y="1552665"/>
                </a:lnTo>
                <a:lnTo>
                  <a:pt x="880575" y="1537901"/>
                </a:lnTo>
                <a:lnTo>
                  <a:pt x="857253" y="1511846"/>
                </a:lnTo>
                <a:cubicBezTo>
                  <a:pt x="539633" y="1152861"/>
                  <a:pt x="355426" y="905810"/>
                  <a:pt x="390675" y="870531"/>
                </a:cubicBezTo>
                <a:lnTo>
                  <a:pt x="869072" y="391738"/>
                </a:lnTo>
                <a:cubicBezTo>
                  <a:pt x="904322" y="356460"/>
                  <a:pt x="1151526" y="540462"/>
                  <a:pt x="1510774" y="857784"/>
                </a:cubicBezTo>
                <a:lnTo>
                  <a:pt x="1555758" y="897982"/>
                </a:lnTo>
                <a:lnTo>
                  <a:pt x="1599818" y="877461"/>
                </a:lnTo>
                <a:lnTo>
                  <a:pt x="1686857" y="846419"/>
                </a:lnTo>
                <a:lnTo>
                  <a:pt x="1690375" y="783347"/>
                </a:lnTo>
                <a:cubicBezTo>
                  <a:pt x="1719823" y="304928"/>
                  <a:pt x="1764387" y="0"/>
                  <a:pt x="1814258" y="0"/>
                </a:cubicBezTo>
                <a:close/>
              </a:path>
            </a:pathLst>
          </a:custGeom>
          <a:solidFill>
            <a:srgbClr val="0432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a:p>
        </p:txBody>
      </p:sp>
      <p:sp>
        <p:nvSpPr>
          <p:cNvPr id="27" name="Freeform 26">
            <a:extLst>
              <a:ext uri="{FF2B5EF4-FFF2-40B4-BE49-F238E27FC236}">
                <a16:creationId xmlns:a16="http://schemas.microsoft.com/office/drawing/2014/main" id="{0D5D050F-28BD-1849-9E71-22FFFF741D3F}"/>
              </a:ext>
            </a:extLst>
          </p:cNvPr>
          <p:cNvSpPr/>
          <p:nvPr/>
        </p:nvSpPr>
        <p:spPr>
          <a:xfrm>
            <a:off x="5273529" y="1085002"/>
            <a:ext cx="777666" cy="777666"/>
          </a:xfrm>
          <a:custGeom>
            <a:avLst/>
            <a:gdLst>
              <a:gd name="connsiteX0" fmla="*/ 2152675 w 4305350"/>
              <a:gd name="connsiteY0" fmla="*/ 1220415 h 4305349"/>
              <a:gd name="connsiteX1" fmla="*/ 1220416 w 4305350"/>
              <a:gd name="connsiteY1" fmla="*/ 2152674 h 4305349"/>
              <a:gd name="connsiteX2" fmla="*/ 2152675 w 4305350"/>
              <a:gd name="connsiteY2" fmla="*/ 3084933 h 4305349"/>
              <a:gd name="connsiteX3" fmla="*/ 3084934 w 4305350"/>
              <a:gd name="connsiteY3" fmla="*/ 2152674 h 4305349"/>
              <a:gd name="connsiteX4" fmla="*/ 2152675 w 4305350"/>
              <a:gd name="connsiteY4" fmla="*/ 1220415 h 4305349"/>
              <a:gd name="connsiteX5" fmla="*/ 1814258 w 4305350"/>
              <a:gd name="connsiteY5" fmla="*/ 0 h 4305349"/>
              <a:gd name="connsiteX6" fmla="*/ 2491093 w 4305350"/>
              <a:gd name="connsiteY6" fmla="*/ 0 h 4305349"/>
              <a:gd name="connsiteX7" fmla="*/ 2614975 w 4305350"/>
              <a:gd name="connsiteY7" fmla="*/ 783347 h 4305349"/>
              <a:gd name="connsiteX8" fmla="*/ 2618493 w 4305350"/>
              <a:gd name="connsiteY8" fmla="*/ 846419 h 4305349"/>
              <a:gd name="connsiteX9" fmla="*/ 2705532 w 4305350"/>
              <a:gd name="connsiteY9" fmla="*/ 877461 h 4305349"/>
              <a:gd name="connsiteX10" fmla="*/ 2748546 w 4305350"/>
              <a:gd name="connsiteY10" fmla="*/ 897494 h 4305349"/>
              <a:gd name="connsiteX11" fmla="*/ 2793504 w 4305350"/>
              <a:gd name="connsiteY11" fmla="*/ 857253 h 4305349"/>
              <a:gd name="connsiteX12" fmla="*/ 3434819 w 4305350"/>
              <a:gd name="connsiteY12" fmla="*/ 390675 h 4305349"/>
              <a:gd name="connsiteX13" fmla="*/ 3913612 w 4305350"/>
              <a:gd name="connsiteY13" fmla="*/ 869072 h 4305349"/>
              <a:gd name="connsiteX14" fmla="*/ 3447566 w 4305350"/>
              <a:gd name="connsiteY14" fmla="*/ 1510773 h 4305349"/>
              <a:gd name="connsiteX15" fmla="*/ 3424221 w 4305350"/>
              <a:gd name="connsiteY15" fmla="*/ 1536898 h 4305349"/>
              <a:gd name="connsiteX16" fmla="*/ 3432946 w 4305350"/>
              <a:gd name="connsiteY16" fmla="*/ 1552665 h 4305349"/>
              <a:gd name="connsiteX17" fmla="*/ 3487860 w 4305350"/>
              <a:gd name="connsiteY17" fmla="*/ 1688470 h 4305349"/>
              <a:gd name="connsiteX18" fmla="*/ 3522003 w 4305350"/>
              <a:gd name="connsiteY18" fmla="*/ 1690374 h 4305349"/>
              <a:gd name="connsiteX19" fmla="*/ 4305350 w 4305350"/>
              <a:gd name="connsiteY19" fmla="*/ 1814257 h 4305349"/>
              <a:gd name="connsiteX20" fmla="*/ 4305350 w 4305350"/>
              <a:gd name="connsiteY20" fmla="*/ 2491092 h 4305349"/>
              <a:gd name="connsiteX21" fmla="*/ 3522003 w 4305350"/>
              <a:gd name="connsiteY21" fmla="*/ 2614975 h 4305349"/>
              <a:gd name="connsiteX22" fmla="*/ 3487860 w 4305350"/>
              <a:gd name="connsiteY22" fmla="*/ 2616879 h 4305349"/>
              <a:gd name="connsiteX23" fmla="*/ 3432946 w 4305350"/>
              <a:gd name="connsiteY23" fmla="*/ 2752684 h 4305349"/>
              <a:gd name="connsiteX24" fmla="*/ 3424776 w 4305350"/>
              <a:gd name="connsiteY24" fmla="*/ 2767448 h 4305349"/>
              <a:gd name="connsiteX25" fmla="*/ 3448097 w 4305350"/>
              <a:gd name="connsiteY25" fmla="*/ 2793503 h 4305349"/>
              <a:gd name="connsiteX26" fmla="*/ 3914675 w 4305350"/>
              <a:gd name="connsiteY26" fmla="*/ 3434818 h 4305349"/>
              <a:gd name="connsiteX27" fmla="*/ 3436278 w 4305350"/>
              <a:gd name="connsiteY27" fmla="*/ 3913611 h 4305349"/>
              <a:gd name="connsiteX28" fmla="*/ 2794577 w 4305350"/>
              <a:gd name="connsiteY28" fmla="*/ 3447565 h 4305349"/>
              <a:gd name="connsiteX29" fmla="*/ 2749592 w 4305350"/>
              <a:gd name="connsiteY29" fmla="*/ 3407367 h 4305349"/>
              <a:gd name="connsiteX30" fmla="*/ 2705532 w 4305350"/>
              <a:gd name="connsiteY30" fmla="*/ 3427888 h 4305349"/>
              <a:gd name="connsiteX31" fmla="*/ 2618493 w 4305350"/>
              <a:gd name="connsiteY31" fmla="*/ 3458929 h 4305349"/>
              <a:gd name="connsiteX32" fmla="*/ 2614975 w 4305350"/>
              <a:gd name="connsiteY32" fmla="*/ 3522003 h 4305349"/>
              <a:gd name="connsiteX33" fmla="*/ 2491093 w 4305350"/>
              <a:gd name="connsiteY33" fmla="*/ 4305349 h 4305349"/>
              <a:gd name="connsiteX34" fmla="*/ 1814258 w 4305350"/>
              <a:gd name="connsiteY34" fmla="*/ 4305349 h 4305349"/>
              <a:gd name="connsiteX35" fmla="*/ 1690375 w 4305350"/>
              <a:gd name="connsiteY35" fmla="*/ 3522003 h 4305349"/>
              <a:gd name="connsiteX36" fmla="*/ 1686857 w 4305350"/>
              <a:gd name="connsiteY36" fmla="*/ 3458929 h 4305349"/>
              <a:gd name="connsiteX37" fmla="*/ 1599818 w 4305350"/>
              <a:gd name="connsiteY37" fmla="*/ 3427888 h 4305349"/>
              <a:gd name="connsiteX38" fmla="*/ 1556806 w 4305350"/>
              <a:gd name="connsiteY38" fmla="*/ 3407854 h 4305349"/>
              <a:gd name="connsiteX39" fmla="*/ 1511847 w 4305350"/>
              <a:gd name="connsiteY39" fmla="*/ 3448097 h 4305349"/>
              <a:gd name="connsiteX40" fmla="*/ 870532 w 4305350"/>
              <a:gd name="connsiteY40" fmla="*/ 3914674 h 4305349"/>
              <a:gd name="connsiteX41" fmla="*/ 391738 w 4305350"/>
              <a:gd name="connsiteY41" fmla="*/ 3436278 h 4305349"/>
              <a:gd name="connsiteX42" fmla="*/ 857785 w 4305350"/>
              <a:gd name="connsiteY42" fmla="*/ 2794576 h 4305349"/>
              <a:gd name="connsiteX43" fmla="*/ 881130 w 4305350"/>
              <a:gd name="connsiteY43" fmla="*/ 2768451 h 4305349"/>
              <a:gd name="connsiteX44" fmla="*/ 872404 w 4305350"/>
              <a:gd name="connsiteY44" fmla="*/ 2752684 h 4305349"/>
              <a:gd name="connsiteX45" fmla="*/ 817491 w 4305350"/>
              <a:gd name="connsiteY45" fmla="*/ 2616879 h 4305349"/>
              <a:gd name="connsiteX46" fmla="*/ 783348 w 4305350"/>
              <a:gd name="connsiteY46" fmla="*/ 2614975 h 4305349"/>
              <a:gd name="connsiteX47" fmla="*/ 0 w 4305350"/>
              <a:gd name="connsiteY47" fmla="*/ 2491092 h 4305349"/>
              <a:gd name="connsiteX48" fmla="*/ 0 w 4305350"/>
              <a:gd name="connsiteY48" fmla="*/ 1814257 h 4305349"/>
              <a:gd name="connsiteX49" fmla="*/ 783348 w 4305350"/>
              <a:gd name="connsiteY49" fmla="*/ 1690374 h 4305349"/>
              <a:gd name="connsiteX50" fmla="*/ 817490 w 4305350"/>
              <a:gd name="connsiteY50" fmla="*/ 1688470 h 4305349"/>
              <a:gd name="connsiteX51" fmla="*/ 872404 w 4305350"/>
              <a:gd name="connsiteY51" fmla="*/ 1552665 h 4305349"/>
              <a:gd name="connsiteX52" fmla="*/ 880575 w 4305350"/>
              <a:gd name="connsiteY52" fmla="*/ 1537901 h 4305349"/>
              <a:gd name="connsiteX53" fmla="*/ 857253 w 4305350"/>
              <a:gd name="connsiteY53" fmla="*/ 1511846 h 4305349"/>
              <a:gd name="connsiteX54" fmla="*/ 390675 w 4305350"/>
              <a:gd name="connsiteY54" fmla="*/ 870531 h 4305349"/>
              <a:gd name="connsiteX55" fmla="*/ 869072 w 4305350"/>
              <a:gd name="connsiteY55" fmla="*/ 391738 h 4305349"/>
              <a:gd name="connsiteX56" fmla="*/ 1510774 w 4305350"/>
              <a:gd name="connsiteY56" fmla="*/ 857784 h 4305349"/>
              <a:gd name="connsiteX57" fmla="*/ 1555758 w 4305350"/>
              <a:gd name="connsiteY57" fmla="*/ 897982 h 4305349"/>
              <a:gd name="connsiteX58" fmla="*/ 1599818 w 4305350"/>
              <a:gd name="connsiteY58" fmla="*/ 877461 h 4305349"/>
              <a:gd name="connsiteX59" fmla="*/ 1686857 w 4305350"/>
              <a:gd name="connsiteY59" fmla="*/ 846419 h 4305349"/>
              <a:gd name="connsiteX60" fmla="*/ 1690375 w 4305350"/>
              <a:gd name="connsiteY60" fmla="*/ 783347 h 4305349"/>
              <a:gd name="connsiteX61" fmla="*/ 1814258 w 4305350"/>
              <a:gd name="connsiteY61" fmla="*/ 0 h 430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305350" h="4305349">
                <a:moveTo>
                  <a:pt x="2152675" y="1220415"/>
                </a:moveTo>
                <a:cubicBezTo>
                  <a:pt x="1637803" y="1220415"/>
                  <a:pt x="1220416" y="1637802"/>
                  <a:pt x="1220416" y="2152674"/>
                </a:cubicBezTo>
                <a:cubicBezTo>
                  <a:pt x="1220416" y="2667546"/>
                  <a:pt x="1637803" y="3084933"/>
                  <a:pt x="2152675" y="3084933"/>
                </a:cubicBezTo>
                <a:cubicBezTo>
                  <a:pt x="2667547" y="3084933"/>
                  <a:pt x="3084934" y="2667546"/>
                  <a:pt x="3084934" y="2152674"/>
                </a:cubicBezTo>
                <a:cubicBezTo>
                  <a:pt x="3084934" y="1637802"/>
                  <a:pt x="2667547" y="1220415"/>
                  <a:pt x="2152675" y="1220415"/>
                </a:cubicBezTo>
                <a:close/>
                <a:moveTo>
                  <a:pt x="1814258" y="0"/>
                </a:moveTo>
                <a:lnTo>
                  <a:pt x="2491093" y="0"/>
                </a:lnTo>
                <a:cubicBezTo>
                  <a:pt x="2540963" y="0"/>
                  <a:pt x="2585527" y="304928"/>
                  <a:pt x="2614975" y="783347"/>
                </a:cubicBezTo>
                <a:lnTo>
                  <a:pt x="2618493" y="846419"/>
                </a:lnTo>
                <a:lnTo>
                  <a:pt x="2705532" y="877461"/>
                </a:lnTo>
                <a:lnTo>
                  <a:pt x="2748546" y="897494"/>
                </a:lnTo>
                <a:lnTo>
                  <a:pt x="2793504" y="857253"/>
                </a:lnTo>
                <a:cubicBezTo>
                  <a:pt x="3152489" y="539633"/>
                  <a:pt x="3399540" y="355426"/>
                  <a:pt x="3434819" y="390675"/>
                </a:cubicBezTo>
                <a:lnTo>
                  <a:pt x="3913612" y="869072"/>
                </a:lnTo>
                <a:cubicBezTo>
                  <a:pt x="3948890" y="904321"/>
                  <a:pt x="3764888" y="1151525"/>
                  <a:pt x="3447566" y="1510773"/>
                </a:cubicBezTo>
                <a:lnTo>
                  <a:pt x="3424221" y="1536898"/>
                </a:lnTo>
                <a:lnTo>
                  <a:pt x="3432946" y="1552665"/>
                </a:lnTo>
                <a:lnTo>
                  <a:pt x="3487860" y="1688470"/>
                </a:lnTo>
                <a:lnTo>
                  <a:pt x="3522003" y="1690374"/>
                </a:lnTo>
                <a:cubicBezTo>
                  <a:pt x="4000423" y="1719823"/>
                  <a:pt x="4305350" y="1764387"/>
                  <a:pt x="4305350" y="1814257"/>
                </a:cubicBezTo>
                <a:lnTo>
                  <a:pt x="4305350" y="2491092"/>
                </a:lnTo>
                <a:cubicBezTo>
                  <a:pt x="4305350" y="2540963"/>
                  <a:pt x="4000423" y="2585527"/>
                  <a:pt x="3522003" y="2614975"/>
                </a:cubicBezTo>
                <a:lnTo>
                  <a:pt x="3487860" y="2616879"/>
                </a:lnTo>
                <a:lnTo>
                  <a:pt x="3432946" y="2752684"/>
                </a:lnTo>
                <a:lnTo>
                  <a:pt x="3424776" y="2767448"/>
                </a:lnTo>
                <a:lnTo>
                  <a:pt x="3448097" y="2793503"/>
                </a:lnTo>
                <a:cubicBezTo>
                  <a:pt x="3765717" y="3152489"/>
                  <a:pt x="3949924" y="3399540"/>
                  <a:pt x="3914675" y="3434818"/>
                </a:cubicBezTo>
                <a:lnTo>
                  <a:pt x="3436278" y="3913611"/>
                </a:lnTo>
                <a:cubicBezTo>
                  <a:pt x="3401029" y="3948890"/>
                  <a:pt x="3153825" y="3764887"/>
                  <a:pt x="2794577" y="3447565"/>
                </a:cubicBezTo>
                <a:lnTo>
                  <a:pt x="2749592" y="3407367"/>
                </a:lnTo>
                <a:lnTo>
                  <a:pt x="2705532" y="3427888"/>
                </a:lnTo>
                <a:lnTo>
                  <a:pt x="2618493" y="3458929"/>
                </a:lnTo>
                <a:lnTo>
                  <a:pt x="2614975" y="3522003"/>
                </a:lnTo>
                <a:cubicBezTo>
                  <a:pt x="2585527" y="4000422"/>
                  <a:pt x="2540963" y="4305349"/>
                  <a:pt x="2491093" y="4305349"/>
                </a:cubicBezTo>
                <a:lnTo>
                  <a:pt x="1814258" y="4305349"/>
                </a:lnTo>
                <a:cubicBezTo>
                  <a:pt x="1764387" y="4305349"/>
                  <a:pt x="1719823" y="4000422"/>
                  <a:pt x="1690375" y="3522003"/>
                </a:cubicBezTo>
                <a:lnTo>
                  <a:pt x="1686857" y="3458929"/>
                </a:lnTo>
                <a:lnTo>
                  <a:pt x="1599818" y="3427888"/>
                </a:lnTo>
                <a:lnTo>
                  <a:pt x="1556806" y="3407854"/>
                </a:lnTo>
                <a:lnTo>
                  <a:pt x="1511847" y="3448097"/>
                </a:lnTo>
                <a:cubicBezTo>
                  <a:pt x="1152862" y="3765716"/>
                  <a:pt x="905810" y="3949923"/>
                  <a:pt x="870532" y="3914674"/>
                </a:cubicBezTo>
                <a:lnTo>
                  <a:pt x="391738" y="3436278"/>
                </a:lnTo>
                <a:cubicBezTo>
                  <a:pt x="356460" y="3401028"/>
                  <a:pt x="540462" y="3153825"/>
                  <a:pt x="857785" y="2794576"/>
                </a:cubicBezTo>
                <a:lnTo>
                  <a:pt x="881130" y="2768451"/>
                </a:lnTo>
                <a:lnTo>
                  <a:pt x="872404" y="2752684"/>
                </a:lnTo>
                <a:lnTo>
                  <a:pt x="817491" y="2616879"/>
                </a:lnTo>
                <a:lnTo>
                  <a:pt x="783348" y="2614975"/>
                </a:lnTo>
                <a:cubicBezTo>
                  <a:pt x="304928" y="2585527"/>
                  <a:pt x="0" y="2540963"/>
                  <a:pt x="0" y="2491092"/>
                </a:cubicBezTo>
                <a:lnTo>
                  <a:pt x="0" y="1814257"/>
                </a:lnTo>
                <a:cubicBezTo>
                  <a:pt x="0" y="1764387"/>
                  <a:pt x="304928" y="1719823"/>
                  <a:pt x="783348" y="1690374"/>
                </a:cubicBezTo>
                <a:lnTo>
                  <a:pt x="817490" y="1688470"/>
                </a:lnTo>
                <a:lnTo>
                  <a:pt x="872404" y="1552665"/>
                </a:lnTo>
                <a:lnTo>
                  <a:pt x="880575" y="1537901"/>
                </a:lnTo>
                <a:lnTo>
                  <a:pt x="857253" y="1511846"/>
                </a:lnTo>
                <a:cubicBezTo>
                  <a:pt x="539633" y="1152861"/>
                  <a:pt x="355426" y="905810"/>
                  <a:pt x="390675" y="870531"/>
                </a:cubicBezTo>
                <a:lnTo>
                  <a:pt x="869072" y="391738"/>
                </a:lnTo>
                <a:cubicBezTo>
                  <a:pt x="904322" y="356460"/>
                  <a:pt x="1151526" y="540462"/>
                  <a:pt x="1510774" y="857784"/>
                </a:cubicBezTo>
                <a:lnTo>
                  <a:pt x="1555758" y="897982"/>
                </a:lnTo>
                <a:lnTo>
                  <a:pt x="1599818" y="877461"/>
                </a:lnTo>
                <a:lnTo>
                  <a:pt x="1686857" y="846419"/>
                </a:lnTo>
                <a:lnTo>
                  <a:pt x="1690375" y="783347"/>
                </a:lnTo>
                <a:cubicBezTo>
                  <a:pt x="1719823" y="304928"/>
                  <a:pt x="1764387" y="0"/>
                  <a:pt x="1814258" y="0"/>
                </a:cubicBezTo>
                <a:close/>
              </a:path>
            </a:pathLst>
          </a:custGeom>
          <a:solidFill>
            <a:srgbClr val="FFCE1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a:p>
        </p:txBody>
      </p:sp>
      <p:sp>
        <p:nvSpPr>
          <p:cNvPr id="28" name="Freeform 27">
            <a:extLst>
              <a:ext uri="{FF2B5EF4-FFF2-40B4-BE49-F238E27FC236}">
                <a16:creationId xmlns:a16="http://schemas.microsoft.com/office/drawing/2014/main" id="{54063FF7-D225-EC4D-BF08-311C9B802F00}"/>
              </a:ext>
            </a:extLst>
          </p:cNvPr>
          <p:cNvSpPr/>
          <p:nvPr/>
        </p:nvSpPr>
        <p:spPr>
          <a:xfrm rot="2384082">
            <a:off x="5995894" y="1463720"/>
            <a:ext cx="377224" cy="377224"/>
          </a:xfrm>
          <a:custGeom>
            <a:avLst/>
            <a:gdLst>
              <a:gd name="connsiteX0" fmla="*/ 2152675 w 4305350"/>
              <a:gd name="connsiteY0" fmla="*/ 1220415 h 4305349"/>
              <a:gd name="connsiteX1" fmla="*/ 1220416 w 4305350"/>
              <a:gd name="connsiteY1" fmla="*/ 2152674 h 4305349"/>
              <a:gd name="connsiteX2" fmla="*/ 2152675 w 4305350"/>
              <a:gd name="connsiteY2" fmla="*/ 3084933 h 4305349"/>
              <a:gd name="connsiteX3" fmla="*/ 3084934 w 4305350"/>
              <a:gd name="connsiteY3" fmla="*/ 2152674 h 4305349"/>
              <a:gd name="connsiteX4" fmla="*/ 2152675 w 4305350"/>
              <a:gd name="connsiteY4" fmla="*/ 1220415 h 4305349"/>
              <a:gd name="connsiteX5" fmla="*/ 1814258 w 4305350"/>
              <a:gd name="connsiteY5" fmla="*/ 0 h 4305349"/>
              <a:gd name="connsiteX6" fmla="*/ 2491093 w 4305350"/>
              <a:gd name="connsiteY6" fmla="*/ 0 h 4305349"/>
              <a:gd name="connsiteX7" fmla="*/ 2614975 w 4305350"/>
              <a:gd name="connsiteY7" fmla="*/ 783347 h 4305349"/>
              <a:gd name="connsiteX8" fmla="*/ 2618493 w 4305350"/>
              <a:gd name="connsiteY8" fmla="*/ 846419 h 4305349"/>
              <a:gd name="connsiteX9" fmla="*/ 2705532 w 4305350"/>
              <a:gd name="connsiteY9" fmla="*/ 877461 h 4305349"/>
              <a:gd name="connsiteX10" fmla="*/ 2748546 w 4305350"/>
              <a:gd name="connsiteY10" fmla="*/ 897494 h 4305349"/>
              <a:gd name="connsiteX11" fmla="*/ 2793504 w 4305350"/>
              <a:gd name="connsiteY11" fmla="*/ 857253 h 4305349"/>
              <a:gd name="connsiteX12" fmla="*/ 3434819 w 4305350"/>
              <a:gd name="connsiteY12" fmla="*/ 390675 h 4305349"/>
              <a:gd name="connsiteX13" fmla="*/ 3913612 w 4305350"/>
              <a:gd name="connsiteY13" fmla="*/ 869072 h 4305349"/>
              <a:gd name="connsiteX14" fmla="*/ 3447566 w 4305350"/>
              <a:gd name="connsiteY14" fmla="*/ 1510773 h 4305349"/>
              <a:gd name="connsiteX15" fmla="*/ 3424221 w 4305350"/>
              <a:gd name="connsiteY15" fmla="*/ 1536898 h 4305349"/>
              <a:gd name="connsiteX16" fmla="*/ 3432946 w 4305350"/>
              <a:gd name="connsiteY16" fmla="*/ 1552665 h 4305349"/>
              <a:gd name="connsiteX17" fmla="*/ 3487860 w 4305350"/>
              <a:gd name="connsiteY17" fmla="*/ 1688470 h 4305349"/>
              <a:gd name="connsiteX18" fmla="*/ 3522003 w 4305350"/>
              <a:gd name="connsiteY18" fmla="*/ 1690374 h 4305349"/>
              <a:gd name="connsiteX19" fmla="*/ 4305350 w 4305350"/>
              <a:gd name="connsiteY19" fmla="*/ 1814257 h 4305349"/>
              <a:gd name="connsiteX20" fmla="*/ 4305350 w 4305350"/>
              <a:gd name="connsiteY20" fmla="*/ 2491092 h 4305349"/>
              <a:gd name="connsiteX21" fmla="*/ 3522003 w 4305350"/>
              <a:gd name="connsiteY21" fmla="*/ 2614975 h 4305349"/>
              <a:gd name="connsiteX22" fmla="*/ 3487860 w 4305350"/>
              <a:gd name="connsiteY22" fmla="*/ 2616879 h 4305349"/>
              <a:gd name="connsiteX23" fmla="*/ 3432946 w 4305350"/>
              <a:gd name="connsiteY23" fmla="*/ 2752684 h 4305349"/>
              <a:gd name="connsiteX24" fmla="*/ 3424776 w 4305350"/>
              <a:gd name="connsiteY24" fmla="*/ 2767448 h 4305349"/>
              <a:gd name="connsiteX25" fmla="*/ 3448097 w 4305350"/>
              <a:gd name="connsiteY25" fmla="*/ 2793503 h 4305349"/>
              <a:gd name="connsiteX26" fmla="*/ 3914675 w 4305350"/>
              <a:gd name="connsiteY26" fmla="*/ 3434818 h 4305349"/>
              <a:gd name="connsiteX27" fmla="*/ 3436278 w 4305350"/>
              <a:gd name="connsiteY27" fmla="*/ 3913611 h 4305349"/>
              <a:gd name="connsiteX28" fmla="*/ 2794577 w 4305350"/>
              <a:gd name="connsiteY28" fmla="*/ 3447565 h 4305349"/>
              <a:gd name="connsiteX29" fmla="*/ 2749592 w 4305350"/>
              <a:gd name="connsiteY29" fmla="*/ 3407367 h 4305349"/>
              <a:gd name="connsiteX30" fmla="*/ 2705532 w 4305350"/>
              <a:gd name="connsiteY30" fmla="*/ 3427888 h 4305349"/>
              <a:gd name="connsiteX31" fmla="*/ 2618493 w 4305350"/>
              <a:gd name="connsiteY31" fmla="*/ 3458929 h 4305349"/>
              <a:gd name="connsiteX32" fmla="*/ 2614975 w 4305350"/>
              <a:gd name="connsiteY32" fmla="*/ 3522003 h 4305349"/>
              <a:gd name="connsiteX33" fmla="*/ 2491093 w 4305350"/>
              <a:gd name="connsiteY33" fmla="*/ 4305349 h 4305349"/>
              <a:gd name="connsiteX34" fmla="*/ 1814258 w 4305350"/>
              <a:gd name="connsiteY34" fmla="*/ 4305349 h 4305349"/>
              <a:gd name="connsiteX35" fmla="*/ 1690375 w 4305350"/>
              <a:gd name="connsiteY35" fmla="*/ 3522003 h 4305349"/>
              <a:gd name="connsiteX36" fmla="*/ 1686857 w 4305350"/>
              <a:gd name="connsiteY36" fmla="*/ 3458929 h 4305349"/>
              <a:gd name="connsiteX37" fmla="*/ 1599818 w 4305350"/>
              <a:gd name="connsiteY37" fmla="*/ 3427888 h 4305349"/>
              <a:gd name="connsiteX38" fmla="*/ 1556806 w 4305350"/>
              <a:gd name="connsiteY38" fmla="*/ 3407854 h 4305349"/>
              <a:gd name="connsiteX39" fmla="*/ 1511847 w 4305350"/>
              <a:gd name="connsiteY39" fmla="*/ 3448097 h 4305349"/>
              <a:gd name="connsiteX40" fmla="*/ 870532 w 4305350"/>
              <a:gd name="connsiteY40" fmla="*/ 3914674 h 4305349"/>
              <a:gd name="connsiteX41" fmla="*/ 391738 w 4305350"/>
              <a:gd name="connsiteY41" fmla="*/ 3436278 h 4305349"/>
              <a:gd name="connsiteX42" fmla="*/ 857785 w 4305350"/>
              <a:gd name="connsiteY42" fmla="*/ 2794576 h 4305349"/>
              <a:gd name="connsiteX43" fmla="*/ 881130 w 4305350"/>
              <a:gd name="connsiteY43" fmla="*/ 2768451 h 4305349"/>
              <a:gd name="connsiteX44" fmla="*/ 872404 w 4305350"/>
              <a:gd name="connsiteY44" fmla="*/ 2752684 h 4305349"/>
              <a:gd name="connsiteX45" fmla="*/ 817491 w 4305350"/>
              <a:gd name="connsiteY45" fmla="*/ 2616879 h 4305349"/>
              <a:gd name="connsiteX46" fmla="*/ 783348 w 4305350"/>
              <a:gd name="connsiteY46" fmla="*/ 2614975 h 4305349"/>
              <a:gd name="connsiteX47" fmla="*/ 0 w 4305350"/>
              <a:gd name="connsiteY47" fmla="*/ 2491092 h 4305349"/>
              <a:gd name="connsiteX48" fmla="*/ 0 w 4305350"/>
              <a:gd name="connsiteY48" fmla="*/ 1814257 h 4305349"/>
              <a:gd name="connsiteX49" fmla="*/ 783348 w 4305350"/>
              <a:gd name="connsiteY49" fmla="*/ 1690374 h 4305349"/>
              <a:gd name="connsiteX50" fmla="*/ 817490 w 4305350"/>
              <a:gd name="connsiteY50" fmla="*/ 1688470 h 4305349"/>
              <a:gd name="connsiteX51" fmla="*/ 872404 w 4305350"/>
              <a:gd name="connsiteY51" fmla="*/ 1552665 h 4305349"/>
              <a:gd name="connsiteX52" fmla="*/ 880575 w 4305350"/>
              <a:gd name="connsiteY52" fmla="*/ 1537901 h 4305349"/>
              <a:gd name="connsiteX53" fmla="*/ 857253 w 4305350"/>
              <a:gd name="connsiteY53" fmla="*/ 1511846 h 4305349"/>
              <a:gd name="connsiteX54" fmla="*/ 390675 w 4305350"/>
              <a:gd name="connsiteY54" fmla="*/ 870531 h 4305349"/>
              <a:gd name="connsiteX55" fmla="*/ 869072 w 4305350"/>
              <a:gd name="connsiteY55" fmla="*/ 391738 h 4305349"/>
              <a:gd name="connsiteX56" fmla="*/ 1510774 w 4305350"/>
              <a:gd name="connsiteY56" fmla="*/ 857784 h 4305349"/>
              <a:gd name="connsiteX57" fmla="*/ 1555758 w 4305350"/>
              <a:gd name="connsiteY57" fmla="*/ 897982 h 4305349"/>
              <a:gd name="connsiteX58" fmla="*/ 1599818 w 4305350"/>
              <a:gd name="connsiteY58" fmla="*/ 877461 h 4305349"/>
              <a:gd name="connsiteX59" fmla="*/ 1686857 w 4305350"/>
              <a:gd name="connsiteY59" fmla="*/ 846419 h 4305349"/>
              <a:gd name="connsiteX60" fmla="*/ 1690375 w 4305350"/>
              <a:gd name="connsiteY60" fmla="*/ 783347 h 4305349"/>
              <a:gd name="connsiteX61" fmla="*/ 1814258 w 4305350"/>
              <a:gd name="connsiteY61" fmla="*/ 0 h 430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305350" h="4305349">
                <a:moveTo>
                  <a:pt x="2152675" y="1220415"/>
                </a:moveTo>
                <a:cubicBezTo>
                  <a:pt x="1637803" y="1220415"/>
                  <a:pt x="1220416" y="1637802"/>
                  <a:pt x="1220416" y="2152674"/>
                </a:cubicBezTo>
                <a:cubicBezTo>
                  <a:pt x="1220416" y="2667546"/>
                  <a:pt x="1637803" y="3084933"/>
                  <a:pt x="2152675" y="3084933"/>
                </a:cubicBezTo>
                <a:cubicBezTo>
                  <a:pt x="2667547" y="3084933"/>
                  <a:pt x="3084934" y="2667546"/>
                  <a:pt x="3084934" y="2152674"/>
                </a:cubicBezTo>
                <a:cubicBezTo>
                  <a:pt x="3084934" y="1637802"/>
                  <a:pt x="2667547" y="1220415"/>
                  <a:pt x="2152675" y="1220415"/>
                </a:cubicBezTo>
                <a:close/>
                <a:moveTo>
                  <a:pt x="1814258" y="0"/>
                </a:moveTo>
                <a:lnTo>
                  <a:pt x="2491093" y="0"/>
                </a:lnTo>
                <a:cubicBezTo>
                  <a:pt x="2540963" y="0"/>
                  <a:pt x="2585527" y="304928"/>
                  <a:pt x="2614975" y="783347"/>
                </a:cubicBezTo>
                <a:lnTo>
                  <a:pt x="2618493" y="846419"/>
                </a:lnTo>
                <a:lnTo>
                  <a:pt x="2705532" y="877461"/>
                </a:lnTo>
                <a:lnTo>
                  <a:pt x="2748546" y="897494"/>
                </a:lnTo>
                <a:lnTo>
                  <a:pt x="2793504" y="857253"/>
                </a:lnTo>
                <a:cubicBezTo>
                  <a:pt x="3152489" y="539633"/>
                  <a:pt x="3399540" y="355426"/>
                  <a:pt x="3434819" y="390675"/>
                </a:cubicBezTo>
                <a:lnTo>
                  <a:pt x="3913612" y="869072"/>
                </a:lnTo>
                <a:cubicBezTo>
                  <a:pt x="3948890" y="904321"/>
                  <a:pt x="3764888" y="1151525"/>
                  <a:pt x="3447566" y="1510773"/>
                </a:cubicBezTo>
                <a:lnTo>
                  <a:pt x="3424221" y="1536898"/>
                </a:lnTo>
                <a:lnTo>
                  <a:pt x="3432946" y="1552665"/>
                </a:lnTo>
                <a:lnTo>
                  <a:pt x="3487860" y="1688470"/>
                </a:lnTo>
                <a:lnTo>
                  <a:pt x="3522003" y="1690374"/>
                </a:lnTo>
                <a:cubicBezTo>
                  <a:pt x="4000423" y="1719823"/>
                  <a:pt x="4305350" y="1764387"/>
                  <a:pt x="4305350" y="1814257"/>
                </a:cubicBezTo>
                <a:lnTo>
                  <a:pt x="4305350" y="2491092"/>
                </a:lnTo>
                <a:cubicBezTo>
                  <a:pt x="4305350" y="2540963"/>
                  <a:pt x="4000423" y="2585527"/>
                  <a:pt x="3522003" y="2614975"/>
                </a:cubicBezTo>
                <a:lnTo>
                  <a:pt x="3487860" y="2616879"/>
                </a:lnTo>
                <a:lnTo>
                  <a:pt x="3432946" y="2752684"/>
                </a:lnTo>
                <a:lnTo>
                  <a:pt x="3424776" y="2767448"/>
                </a:lnTo>
                <a:lnTo>
                  <a:pt x="3448097" y="2793503"/>
                </a:lnTo>
                <a:cubicBezTo>
                  <a:pt x="3765717" y="3152489"/>
                  <a:pt x="3949924" y="3399540"/>
                  <a:pt x="3914675" y="3434818"/>
                </a:cubicBezTo>
                <a:lnTo>
                  <a:pt x="3436278" y="3913611"/>
                </a:lnTo>
                <a:cubicBezTo>
                  <a:pt x="3401029" y="3948890"/>
                  <a:pt x="3153825" y="3764887"/>
                  <a:pt x="2794577" y="3447565"/>
                </a:cubicBezTo>
                <a:lnTo>
                  <a:pt x="2749592" y="3407367"/>
                </a:lnTo>
                <a:lnTo>
                  <a:pt x="2705532" y="3427888"/>
                </a:lnTo>
                <a:lnTo>
                  <a:pt x="2618493" y="3458929"/>
                </a:lnTo>
                <a:lnTo>
                  <a:pt x="2614975" y="3522003"/>
                </a:lnTo>
                <a:cubicBezTo>
                  <a:pt x="2585527" y="4000422"/>
                  <a:pt x="2540963" y="4305349"/>
                  <a:pt x="2491093" y="4305349"/>
                </a:cubicBezTo>
                <a:lnTo>
                  <a:pt x="1814258" y="4305349"/>
                </a:lnTo>
                <a:cubicBezTo>
                  <a:pt x="1764387" y="4305349"/>
                  <a:pt x="1719823" y="4000422"/>
                  <a:pt x="1690375" y="3522003"/>
                </a:cubicBezTo>
                <a:lnTo>
                  <a:pt x="1686857" y="3458929"/>
                </a:lnTo>
                <a:lnTo>
                  <a:pt x="1599818" y="3427888"/>
                </a:lnTo>
                <a:lnTo>
                  <a:pt x="1556806" y="3407854"/>
                </a:lnTo>
                <a:lnTo>
                  <a:pt x="1511847" y="3448097"/>
                </a:lnTo>
                <a:cubicBezTo>
                  <a:pt x="1152862" y="3765716"/>
                  <a:pt x="905810" y="3949923"/>
                  <a:pt x="870532" y="3914674"/>
                </a:cubicBezTo>
                <a:lnTo>
                  <a:pt x="391738" y="3436278"/>
                </a:lnTo>
                <a:cubicBezTo>
                  <a:pt x="356460" y="3401028"/>
                  <a:pt x="540462" y="3153825"/>
                  <a:pt x="857785" y="2794576"/>
                </a:cubicBezTo>
                <a:lnTo>
                  <a:pt x="881130" y="2768451"/>
                </a:lnTo>
                <a:lnTo>
                  <a:pt x="872404" y="2752684"/>
                </a:lnTo>
                <a:lnTo>
                  <a:pt x="817491" y="2616879"/>
                </a:lnTo>
                <a:lnTo>
                  <a:pt x="783348" y="2614975"/>
                </a:lnTo>
                <a:cubicBezTo>
                  <a:pt x="304928" y="2585527"/>
                  <a:pt x="0" y="2540963"/>
                  <a:pt x="0" y="2491092"/>
                </a:cubicBezTo>
                <a:lnTo>
                  <a:pt x="0" y="1814257"/>
                </a:lnTo>
                <a:cubicBezTo>
                  <a:pt x="0" y="1764387"/>
                  <a:pt x="304928" y="1719823"/>
                  <a:pt x="783348" y="1690374"/>
                </a:cubicBezTo>
                <a:lnTo>
                  <a:pt x="817490" y="1688470"/>
                </a:lnTo>
                <a:lnTo>
                  <a:pt x="872404" y="1552665"/>
                </a:lnTo>
                <a:lnTo>
                  <a:pt x="880575" y="1537901"/>
                </a:lnTo>
                <a:lnTo>
                  <a:pt x="857253" y="1511846"/>
                </a:lnTo>
                <a:cubicBezTo>
                  <a:pt x="539633" y="1152861"/>
                  <a:pt x="355426" y="905810"/>
                  <a:pt x="390675" y="870531"/>
                </a:cubicBezTo>
                <a:lnTo>
                  <a:pt x="869072" y="391738"/>
                </a:lnTo>
                <a:cubicBezTo>
                  <a:pt x="904322" y="356460"/>
                  <a:pt x="1151526" y="540462"/>
                  <a:pt x="1510774" y="857784"/>
                </a:cubicBezTo>
                <a:lnTo>
                  <a:pt x="1555758" y="897982"/>
                </a:lnTo>
                <a:lnTo>
                  <a:pt x="1599818" y="877461"/>
                </a:lnTo>
                <a:lnTo>
                  <a:pt x="1686857" y="846419"/>
                </a:lnTo>
                <a:lnTo>
                  <a:pt x="1690375" y="783347"/>
                </a:lnTo>
                <a:cubicBezTo>
                  <a:pt x="1719823" y="304928"/>
                  <a:pt x="1764387" y="0"/>
                  <a:pt x="1814258" y="0"/>
                </a:cubicBezTo>
                <a:close/>
              </a:path>
            </a:pathLst>
          </a:custGeom>
          <a:solidFill>
            <a:srgbClr val="FF4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a:p>
        </p:txBody>
      </p:sp>
      <p:sp>
        <p:nvSpPr>
          <p:cNvPr id="29" name="Freeform 28">
            <a:extLst>
              <a:ext uri="{FF2B5EF4-FFF2-40B4-BE49-F238E27FC236}">
                <a16:creationId xmlns:a16="http://schemas.microsoft.com/office/drawing/2014/main" id="{D0532E33-4C54-3D41-892E-CEBF3520AE64}"/>
              </a:ext>
            </a:extLst>
          </p:cNvPr>
          <p:cNvSpPr/>
          <p:nvPr/>
        </p:nvSpPr>
        <p:spPr>
          <a:xfrm rot="538350">
            <a:off x="6590897" y="1592089"/>
            <a:ext cx="356309" cy="356309"/>
          </a:xfrm>
          <a:custGeom>
            <a:avLst/>
            <a:gdLst>
              <a:gd name="connsiteX0" fmla="*/ 2152675 w 4305350"/>
              <a:gd name="connsiteY0" fmla="*/ 1220415 h 4305349"/>
              <a:gd name="connsiteX1" fmla="*/ 1220416 w 4305350"/>
              <a:gd name="connsiteY1" fmla="*/ 2152674 h 4305349"/>
              <a:gd name="connsiteX2" fmla="*/ 2152675 w 4305350"/>
              <a:gd name="connsiteY2" fmla="*/ 3084933 h 4305349"/>
              <a:gd name="connsiteX3" fmla="*/ 3084934 w 4305350"/>
              <a:gd name="connsiteY3" fmla="*/ 2152674 h 4305349"/>
              <a:gd name="connsiteX4" fmla="*/ 2152675 w 4305350"/>
              <a:gd name="connsiteY4" fmla="*/ 1220415 h 4305349"/>
              <a:gd name="connsiteX5" fmla="*/ 1814258 w 4305350"/>
              <a:gd name="connsiteY5" fmla="*/ 0 h 4305349"/>
              <a:gd name="connsiteX6" fmla="*/ 2491093 w 4305350"/>
              <a:gd name="connsiteY6" fmla="*/ 0 h 4305349"/>
              <a:gd name="connsiteX7" fmla="*/ 2614975 w 4305350"/>
              <a:gd name="connsiteY7" fmla="*/ 783347 h 4305349"/>
              <a:gd name="connsiteX8" fmla="*/ 2618493 w 4305350"/>
              <a:gd name="connsiteY8" fmla="*/ 846419 h 4305349"/>
              <a:gd name="connsiteX9" fmla="*/ 2705532 w 4305350"/>
              <a:gd name="connsiteY9" fmla="*/ 877461 h 4305349"/>
              <a:gd name="connsiteX10" fmla="*/ 2748546 w 4305350"/>
              <a:gd name="connsiteY10" fmla="*/ 897494 h 4305349"/>
              <a:gd name="connsiteX11" fmla="*/ 2793504 w 4305350"/>
              <a:gd name="connsiteY11" fmla="*/ 857253 h 4305349"/>
              <a:gd name="connsiteX12" fmla="*/ 3434819 w 4305350"/>
              <a:gd name="connsiteY12" fmla="*/ 390675 h 4305349"/>
              <a:gd name="connsiteX13" fmla="*/ 3913612 w 4305350"/>
              <a:gd name="connsiteY13" fmla="*/ 869072 h 4305349"/>
              <a:gd name="connsiteX14" fmla="*/ 3447566 w 4305350"/>
              <a:gd name="connsiteY14" fmla="*/ 1510773 h 4305349"/>
              <a:gd name="connsiteX15" fmla="*/ 3424221 w 4305350"/>
              <a:gd name="connsiteY15" fmla="*/ 1536898 h 4305349"/>
              <a:gd name="connsiteX16" fmla="*/ 3432946 w 4305350"/>
              <a:gd name="connsiteY16" fmla="*/ 1552665 h 4305349"/>
              <a:gd name="connsiteX17" fmla="*/ 3487860 w 4305350"/>
              <a:gd name="connsiteY17" fmla="*/ 1688470 h 4305349"/>
              <a:gd name="connsiteX18" fmla="*/ 3522003 w 4305350"/>
              <a:gd name="connsiteY18" fmla="*/ 1690374 h 4305349"/>
              <a:gd name="connsiteX19" fmla="*/ 4305350 w 4305350"/>
              <a:gd name="connsiteY19" fmla="*/ 1814257 h 4305349"/>
              <a:gd name="connsiteX20" fmla="*/ 4305350 w 4305350"/>
              <a:gd name="connsiteY20" fmla="*/ 2491092 h 4305349"/>
              <a:gd name="connsiteX21" fmla="*/ 3522003 w 4305350"/>
              <a:gd name="connsiteY21" fmla="*/ 2614975 h 4305349"/>
              <a:gd name="connsiteX22" fmla="*/ 3487860 w 4305350"/>
              <a:gd name="connsiteY22" fmla="*/ 2616879 h 4305349"/>
              <a:gd name="connsiteX23" fmla="*/ 3432946 w 4305350"/>
              <a:gd name="connsiteY23" fmla="*/ 2752684 h 4305349"/>
              <a:gd name="connsiteX24" fmla="*/ 3424776 w 4305350"/>
              <a:gd name="connsiteY24" fmla="*/ 2767448 h 4305349"/>
              <a:gd name="connsiteX25" fmla="*/ 3448097 w 4305350"/>
              <a:gd name="connsiteY25" fmla="*/ 2793503 h 4305349"/>
              <a:gd name="connsiteX26" fmla="*/ 3914675 w 4305350"/>
              <a:gd name="connsiteY26" fmla="*/ 3434818 h 4305349"/>
              <a:gd name="connsiteX27" fmla="*/ 3436278 w 4305350"/>
              <a:gd name="connsiteY27" fmla="*/ 3913611 h 4305349"/>
              <a:gd name="connsiteX28" fmla="*/ 2794577 w 4305350"/>
              <a:gd name="connsiteY28" fmla="*/ 3447565 h 4305349"/>
              <a:gd name="connsiteX29" fmla="*/ 2749592 w 4305350"/>
              <a:gd name="connsiteY29" fmla="*/ 3407367 h 4305349"/>
              <a:gd name="connsiteX30" fmla="*/ 2705532 w 4305350"/>
              <a:gd name="connsiteY30" fmla="*/ 3427888 h 4305349"/>
              <a:gd name="connsiteX31" fmla="*/ 2618493 w 4305350"/>
              <a:gd name="connsiteY31" fmla="*/ 3458929 h 4305349"/>
              <a:gd name="connsiteX32" fmla="*/ 2614975 w 4305350"/>
              <a:gd name="connsiteY32" fmla="*/ 3522003 h 4305349"/>
              <a:gd name="connsiteX33" fmla="*/ 2491093 w 4305350"/>
              <a:gd name="connsiteY33" fmla="*/ 4305349 h 4305349"/>
              <a:gd name="connsiteX34" fmla="*/ 1814258 w 4305350"/>
              <a:gd name="connsiteY34" fmla="*/ 4305349 h 4305349"/>
              <a:gd name="connsiteX35" fmla="*/ 1690375 w 4305350"/>
              <a:gd name="connsiteY35" fmla="*/ 3522003 h 4305349"/>
              <a:gd name="connsiteX36" fmla="*/ 1686857 w 4305350"/>
              <a:gd name="connsiteY36" fmla="*/ 3458929 h 4305349"/>
              <a:gd name="connsiteX37" fmla="*/ 1599818 w 4305350"/>
              <a:gd name="connsiteY37" fmla="*/ 3427888 h 4305349"/>
              <a:gd name="connsiteX38" fmla="*/ 1556806 w 4305350"/>
              <a:gd name="connsiteY38" fmla="*/ 3407854 h 4305349"/>
              <a:gd name="connsiteX39" fmla="*/ 1511847 w 4305350"/>
              <a:gd name="connsiteY39" fmla="*/ 3448097 h 4305349"/>
              <a:gd name="connsiteX40" fmla="*/ 870532 w 4305350"/>
              <a:gd name="connsiteY40" fmla="*/ 3914674 h 4305349"/>
              <a:gd name="connsiteX41" fmla="*/ 391738 w 4305350"/>
              <a:gd name="connsiteY41" fmla="*/ 3436278 h 4305349"/>
              <a:gd name="connsiteX42" fmla="*/ 857785 w 4305350"/>
              <a:gd name="connsiteY42" fmla="*/ 2794576 h 4305349"/>
              <a:gd name="connsiteX43" fmla="*/ 881130 w 4305350"/>
              <a:gd name="connsiteY43" fmla="*/ 2768451 h 4305349"/>
              <a:gd name="connsiteX44" fmla="*/ 872404 w 4305350"/>
              <a:gd name="connsiteY44" fmla="*/ 2752684 h 4305349"/>
              <a:gd name="connsiteX45" fmla="*/ 817491 w 4305350"/>
              <a:gd name="connsiteY45" fmla="*/ 2616879 h 4305349"/>
              <a:gd name="connsiteX46" fmla="*/ 783348 w 4305350"/>
              <a:gd name="connsiteY46" fmla="*/ 2614975 h 4305349"/>
              <a:gd name="connsiteX47" fmla="*/ 0 w 4305350"/>
              <a:gd name="connsiteY47" fmla="*/ 2491092 h 4305349"/>
              <a:gd name="connsiteX48" fmla="*/ 0 w 4305350"/>
              <a:gd name="connsiteY48" fmla="*/ 1814257 h 4305349"/>
              <a:gd name="connsiteX49" fmla="*/ 783348 w 4305350"/>
              <a:gd name="connsiteY49" fmla="*/ 1690374 h 4305349"/>
              <a:gd name="connsiteX50" fmla="*/ 817490 w 4305350"/>
              <a:gd name="connsiteY50" fmla="*/ 1688470 h 4305349"/>
              <a:gd name="connsiteX51" fmla="*/ 872404 w 4305350"/>
              <a:gd name="connsiteY51" fmla="*/ 1552665 h 4305349"/>
              <a:gd name="connsiteX52" fmla="*/ 880575 w 4305350"/>
              <a:gd name="connsiteY52" fmla="*/ 1537901 h 4305349"/>
              <a:gd name="connsiteX53" fmla="*/ 857253 w 4305350"/>
              <a:gd name="connsiteY53" fmla="*/ 1511846 h 4305349"/>
              <a:gd name="connsiteX54" fmla="*/ 390675 w 4305350"/>
              <a:gd name="connsiteY54" fmla="*/ 870531 h 4305349"/>
              <a:gd name="connsiteX55" fmla="*/ 869072 w 4305350"/>
              <a:gd name="connsiteY55" fmla="*/ 391738 h 4305349"/>
              <a:gd name="connsiteX56" fmla="*/ 1510774 w 4305350"/>
              <a:gd name="connsiteY56" fmla="*/ 857784 h 4305349"/>
              <a:gd name="connsiteX57" fmla="*/ 1555758 w 4305350"/>
              <a:gd name="connsiteY57" fmla="*/ 897982 h 4305349"/>
              <a:gd name="connsiteX58" fmla="*/ 1599818 w 4305350"/>
              <a:gd name="connsiteY58" fmla="*/ 877461 h 4305349"/>
              <a:gd name="connsiteX59" fmla="*/ 1686857 w 4305350"/>
              <a:gd name="connsiteY59" fmla="*/ 846419 h 4305349"/>
              <a:gd name="connsiteX60" fmla="*/ 1690375 w 4305350"/>
              <a:gd name="connsiteY60" fmla="*/ 783347 h 4305349"/>
              <a:gd name="connsiteX61" fmla="*/ 1814258 w 4305350"/>
              <a:gd name="connsiteY61" fmla="*/ 0 h 430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305350" h="4305349">
                <a:moveTo>
                  <a:pt x="2152675" y="1220415"/>
                </a:moveTo>
                <a:cubicBezTo>
                  <a:pt x="1637803" y="1220415"/>
                  <a:pt x="1220416" y="1637802"/>
                  <a:pt x="1220416" y="2152674"/>
                </a:cubicBezTo>
                <a:cubicBezTo>
                  <a:pt x="1220416" y="2667546"/>
                  <a:pt x="1637803" y="3084933"/>
                  <a:pt x="2152675" y="3084933"/>
                </a:cubicBezTo>
                <a:cubicBezTo>
                  <a:pt x="2667547" y="3084933"/>
                  <a:pt x="3084934" y="2667546"/>
                  <a:pt x="3084934" y="2152674"/>
                </a:cubicBezTo>
                <a:cubicBezTo>
                  <a:pt x="3084934" y="1637802"/>
                  <a:pt x="2667547" y="1220415"/>
                  <a:pt x="2152675" y="1220415"/>
                </a:cubicBezTo>
                <a:close/>
                <a:moveTo>
                  <a:pt x="1814258" y="0"/>
                </a:moveTo>
                <a:lnTo>
                  <a:pt x="2491093" y="0"/>
                </a:lnTo>
                <a:cubicBezTo>
                  <a:pt x="2540963" y="0"/>
                  <a:pt x="2585527" y="304928"/>
                  <a:pt x="2614975" y="783347"/>
                </a:cubicBezTo>
                <a:lnTo>
                  <a:pt x="2618493" y="846419"/>
                </a:lnTo>
                <a:lnTo>
                  <a:pt x="2705532" y="877461"/>
                </a:lnTo>
                <a:lnTo>
                  <a:pt x="2748546" y="897494"/>
                </a:lnTo>
                <a:lnTo>
                  <a:pt x="2793504" y="857253"/>
                </a:lnTo>
                <a:cubicBezTo>
                  <a:pt x="3152489" y="539633"/>
                  <a:pt x="3399540" y="355426"/>
                  <a:pt x="3434819" y="390675"/>
                </a:cubicBezTo>
                <a:lnTo>
                  <a:pt x="3913612" y="869072"/>
                </a:lnTo>
                <a:cubicBezTo>
                  <a:pt x="3948890" y="904321"/>
                  <a:pt x="3764888" y="1151525"/>
                  <a:pt x="3447566" y="1510773"/>
                </a:cubicBezTo>
                <a:lnTo>
                  <a:pt x="3424221" y="1536898"/>
                </a:lnTo>
                <a:lnTo>
                  <a:pt x="3432946" y="1552665"/>
                </a:lnTo>
                <a:lnTo>
                  <a:pt x="3487860" y="1688470"/>
                </a:lnTo>
                <a:lnTo>
                  <a:pt x="3522003" y="1690374"/>
                </a:lnTo>
                <a:cubicBezTo>
                  <a:pt x="4000423" y="1719823"/>
                  <a:pt x="4305350" y="1764387"/>
                  <a:pt x="4305350" y="1814257"/>
                </a:cubicBezTo>
                <a:lnTo>
                  <a:pt x="4305350" y="2491092"/>
                </a:lnTo>
                <a:cubicBezTo>
                  <a:pt x="4305350" y="2540963"/>
                  <a:pt x="4000423" y="2585527"/>
                  <a:pt x="3522003" y="2614975"/>
                </a:cubicBezTo>
                <a:lnTo>
                  <a:pt x="3487860" y="2616879"/>
                </a:lnTo>
                <a:lnTo>
                  <a:pt x="3432946" y="2752684"/>
                </a:lnTo>
                <a:lnTo>
                  <a:pt x="3424776" y="2767448"/>
                </a:lnTo>
                <a:lnTo>
                  <a:pt x="3448097" y="2793503"/>
                </a:lnTo>
                <a:cubicBezTo>
                  <a:pt x="3765717" y="3152489"/>
                  <a:pt x="3949924" y="3399540"/>
                  <a:pt x="3914675" y="3434818"/>
                </a:cubicBezTo>
                <a:lnTo>
                  <a:pt x="3436278" y="3913611"/>
                </a:lnTo>
                <a:cubicBezTo>
                  <a:pt x="3401029" y="3948890"/>
                  <a:pt x="3153825" y="3764887"/>
                  <a:pt x="2794577" y="3447565"/>
                </a:cubicBezTo>
                <a:lnTo>
                  <a:pt x="2749592" y="3407367"/>
                </a:lnTo>
                <a:lnTo>
                  <a:pt x="2705532" y="3427888"/>
                </a:lnTo>
                <a:lnTo>
                  <a:pt x="2618493" y="3458929"/>
                </a:lnTo>
                <a:lnTo>
                  <a:pt x="2614975" y="3522003"/>
                </a:lnTo>
                <a:cubicBezTo>
                  <a:pt x="2585527" y="4000422"/>
                  <a:pt x="2540963" y="4305349"/>
                  <a:pt x="2491093" y="4305349"/>
                </a:cubicBezTo>
                <a:lnTo>
                  <a:pt x="1814258" y="4305349"/>
                </a:lnTo>
                <a:cubicBezTo>
                  <a:pt x="1764387" y="4305349"/>
                  <a:pt x="1719823" y="4000422"/>
                  <a:pt x="1690375" y="3522003"/>
                </a:cubicBezTo>
                <a:lnTo>
                  <a:pt x="1686857" y="3458929"/>
                </a:lnTo>
                <a:lnTo>
                  <a:pt x="1599818" y="3427888"/>
                </a:lnTo>
                <a:lnTo>
                  <a:pt x="1556806" y="3407854"/>
                </a:lnTo>
                <a:lnTo>
                  <a:pt x="1511847" y="3448097"/>
                </a:lnTo>
                <a:cubicBezTo>
                  <a:pt x="1152862" y="3765716"/>
                  <a:pt x="905810" y="3949923"/>
                  <a:pt x="870532" y="3914674"/>
                </a:cubicBezTo>
                <a:lnTo>
                  <a:pt x="391738" y="3436278"/>
                </a:lnTo>
                <a:cubicBezTo>
                  <a:pt x="356460" y="3401028"/>
                  <a:pt x="540462" y="3153825"/>
                  <a:pt x="857785" y="2794576"/>
                </a:cubicBezTo>
                <a:lnTo>
                  <a:pt x="881130" y="2768451"/>
                </a:lnTo>
                <a:lnTo>
                  <a:pt x="872404" y="2752684"/>
                </a:lnTo>
                <a:lnTo>
                  <a:pt x="817491" y="2616879"/>
                </a:lnTo>
                <a:lnTo>
                  <a:pt x="783348" y="2614975"/>
                </a:lnTo>
                <a:cubicBezTo>
                  <a:pt x="304928" y="2585527"/>
                  <a:pt x="0" y="2540963"/>
                  <a:pt x="0" y="2491092"/>
                </a:cubicBezTo>
                <a:lnTo>
                  <a:pt x="0" y="1814257"/>
                </a:lnTo>
                <a:cubicBezTo>
                  <a:pt x="0" y="1764387"/>
                  <a:pt x="304928" y="1719823"/>
                  <a:pt x="783348" y="1690374"/>
                </a:cubicBezTo>
                <a:lnTo>
                  <a:pt x="817490" y="1688470"/>
                </a:lnTo>
                <a:lnTo>
                  <a:pt x="872404" y="1552665"/>
                </a:lnTo>
                <a:lnTo>
                  <a:pt x="880575" y="1537901"/>
                </a:lnTo>
                <a:lnTo>
                  <a:pt x="857253" y="1511846"/>
                </a:lnTo>
                <a:cubicBezTo>
                  <a:pt x="539633" y="1152861"/>
                  <a:pt x="355426" y="905810"/>
                  <a:pt x="390675" y="870531"/>
                </a:cubicBezTo>
                <a:lnTo>
                  <a:pt x="869072" y="391738"/>
                </a:lnTo>
                <a:cubicBezTo>
                  <a:pt x="904322" y="356460"/>
                  <a:pt x="1151526" y="540462"/>
                  <a:pt x="1510774" y="857784"/>
                </a:cubicBezTo>
                <a:lnTo>
                  <a:pt x="1555758" y="897982"/>
                </a:lnTo>
                <a:lnTo>
                  <a:pt x="1599818" y="877461"/>
                </a:lnTo>
                <a:lnTo>
                  <a:pt x="1686857" y="846419"/>
                </a:lnTo>
                <a:lnTo>
                  <a:pt x="1690375" y="783347"/>
                </a:lnTo>
                <a:cubicBezTo>
                  <a:pt x="1719823" y="304928"/>
                  <a:pt x="1764387" y="0"/>
                  <a:pt x="1814258" y="0"/>
                </a:cubicBezTo>
                <a:close/>
              </a:path>
            </a:pathLst>
          </a:custGeom>
          <a:solidFill>
            <a:srgbClr val="00FA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a:p>
        </p:txBody>
      </p:sp>
      <p:sp>
        <p:nvSpPr>
          <p:cNvPr id="31" name="Freeform 30">
            <a:extLst>
              <a:ext uri="{FF2B5EF4-FFF2-40B4-BE49-F238E27FC236}">
                <a16:creationId xmlns:a16="http://schemas.microsoft.com/office/drawing/2014/main" id="{16E5C616-3291-A142-83A3-3655CA221EB2}"/>
              </a:ext>
            </a:extLst>
          </p:cNvPr>
          <p:cNvSpPr/>
          <p:nvPr/>
        </p:nvSpPr>
        <p:spPr>
          <a:xfrm rot="20932435">
            <a:off x="7109913" y="2495268"/>
            <a:ext cx="325221" cy="325221"/>
          </a:xfrm>
          <a:custGeom>
            <a:avLst/>
            <a:gdLst>
              <a:gd name="connsiteX0" fmla="*/ 2152675 w 4305350"/>
              <a:gd name="connsiteY0" fmla="*/ 1220415 h 4305349"/>
              <a:gd name="connsiteX1" fmla="*/ 1220416 w 4305350"/>
              <a:gd name="connsiteY1" fmla="*/ 2152674 h 4305349"/>
              <a:gd name="connsiteX2" fmla="*/ 2152675 w 4305350"/>
              <a:gd name="connsiteY2" fmla="*/ 3084933 h 4305349"/>
              <a:gd name="connsiteX3" fmla="*/ 3084934 w 4305350"/>
              <a:gd name="connsiteY3" fmla="*/ 2152674 h 4305349"/>
              <a:gd name="connsiteX4" fmla="*/ 2152675 w 4305350"/>
              <a:gd name="connsiteY4" fmla="*/ 1220415 h 4305349"/>
              <a:gd name="connsiteX5" fmla="*/ 1814258 w 4305350"/>
              <a:gd name="connsiteY5" fmla="*/ 0 h 4305349"/>
              <a:gd name="connsiteX6" fmla="*/ 2491093 w 4305350"/>
              <a:gd name="connsiteY6" fmla="*/ 0 h 4305349"/>
              <a:gd name="connsiteX7" fmla="*/ 2614975 w 4305350"/>
              <a:gd name="connsiteY7" fmla="*/ 783347 h 4305349"/>
              <a:gd name="connsiteX8" fmla="*/ 2618493 w 4305350"/>
              <a:gd name="connsiteY8" fmla="*/ 846419 h 4305349"/>
              <a:gd name="connsiteX9" fmla="*/ 2705532 w 4305350"/>
              <a:gd name="connsiteY9" fmla="*/ 877461 h 4305349"/>
              <a:gd name="connsiteX10" fmla="*/ 2748546 w 4305350"/>
              <a:gd name="connsiteY10" fmla="*/ 897494 h 4305349"/>
              <a:gd name="connsiteX11" fmla="*/ 2793504 w 4305350"/>
              <a:gd name="connsiteY11" fmla="*/ 857253 h 4305349"/>
              <a:gd name="connsiteX12" fmla="*/ 3434819 w 4305350"/>
              <a:gd name="connsiteY12" fmla="*/ 390675 h 4305349"/>
              <a:gd name="connsiteX13" fmla="*/ 3913612 w 4305350"/>
              <a:gd name="connsiteY13" fmla="*/ 869072 h 4305349"/>
              <a:gd name="connsiteX14" fmla="*/ 3447566 w 4305350"/>
              <a:gd name="connsiteY14" fmla="*/ 1510773 h 4305349"/>
              <a:gd name="connsiteX15" fmla="*/ 3424221 w 4305350"/>
              <a:gd name="connsiteY15" fmla="*/ 1536898 h 4305349"/>
              <a:gd name="connsiteX16" fmla="*/ 3432946 w 4305350"/>
              <a:gd name="connsiteY16" fmla="*/ 1552665 h 4305349"/>
              <a:gd name="connsiteX17" fmla="*/ 3487860 w 4305350"/>
              <a:gd name="connsiteY17" fmla="*/ 1688470 h 4305349"/>
              <a:gd name="connsiteX18" fmla="*/ 3522003 w 4305350"/>
              <a:gd name="connsiteY18" fmla="*/ 1690374 h 4305349"/>
              <a:gd name="connsiteX19" fmla="*/ 4305350 w 4305350"/>
              <a:gd name="connsiteY19" fmla="*/ 1814257 h 4305349"/>
              <a:gd name="connsiteX20" fmla="*/ 4305350 w 4305350"/>
              <a:gd name="connsiteY20" fmla="*/ 2491092 h 4305349"/>
              <a:gd name="connsiteX21" fmla="*/ 3522003 w 4305350"/>
              <a:gd name="connsiteY21" fmla="*/ 2614975 h 4305349"/>
              <a:gd name="connsiteX22" fmla="*/ 3487860 w 4305350"/>
              <a:gd name="connsiteY22" fmla="*/ 2616879 h 4305349"/>
              <a:gd name="connsiteX23" fmla="*/ 3432946 w 4305350"/>
              <a:gd name="connsiteY23" fmla="*/ 2752684 h 4305349"/>
              <a:gd name="connsiteX24" fmla="*/ 3424776 w 4305350"/>
              <a:gd name="connsiteY24" fmla="*/ 2767448 h 4305349"/>
              <a:gd name="connsiteX25" fmla="*/ 3448097 w 4305350"/>
              <a:gd name="connsiteY25" fmla="*/ 2793503 h 4305349"/>
              <a:gd name="connsiteX26" fmla="*/ 3914675 w 4305350"/>
              <a:gd name="connsiteY26" fmla="*/ 3434818 h 4305349"/>
              <a:gd name="connsiteX27" fmla="*/ 3436278 w 4305350"/>
              <a:gd name="connsiteY27" fmla="*/ 3913611 h 4305349"/>
              <a:gd name="connsiteX28" fmla="*/ 2794577 w 4305350"/>
              <a:gd name="connsiteY28" fmla="*/ 3447565 h 4305349"/>
              <a:gd name="connsiteX29" fmla="*/ 2749592 w 4305350"/>
              <a:gd name="connsiteY29" fmla="*/ 3407367 h 4305349"/>
              <a:gd name="connsiteX30" fmla="*/ 2705532 w 4305350"/>
              <a:gd name="connsiteY30" fmla="*/ 3427888 h 4305349"/>
              <a:gd name="connsiteX31" fmla="*/ 2618493 w 4305350"/>
              <a:gd name="connsiteY31" fmla="*/ 3458929 h 4305349"/>
              <a:gd name="connsiteX32" fmla="*/ 2614975 w 4305350"/>
              <a:gd name="connsiteY32" fmla="*/ 3522003 h 4305349"/>
              <a:gd name="connsiteX33" fmla="*/ 2491093 w 4305350"/>
              <a:gd name="connsiteY33" fmla="*/ 4305349 h 4305349"/>
              <a:gd name="connsiteX34" fmla="*/ 1814258 w 4305350"/>
              <a:gd name="connsiteY34" fmla="*/ 4305349 h 4305349"/>
              <a:gd name="connsiteX35" fmla="*/ 1690375 w 4305350"/>
              <a:gd name="connsiteY35" fmla="*/ 3522003 h 4305349"/>
              <a:gd name="connsiteX36" fmla="*/ 1686857 w 4305350"/>
              <a:gd name="connsiteY36" fmla="*/ 3458929 h 4305349"/>
              <a:gd name="connsiteX37" fmla="*/ 1599818 w 4305350"/>
              <a:gd name="connsiteY37" fmla="*/ 3427888 h 4305349"/>
              <a:gd name="connsiteX38" fmla="*/ 1556806 w 4305350"/>
              <a:gd name="connsiteY38" fmla="*/ 3407854 h 4305349"/>
              <a:gd name="connsiteX39" fmla="*/ 1511847 w 4305350"/>
              <a:gd name="connsiteY39" fmla="*/ 3448097 h 4305349"/>
              <a:gd name="connsiteX40" fmla="*/ 870532 w 4305350"/>
              <a:gd name="connsiteY40" fmla="*/ 3914674 h 4305349"/>
              <a:gd name="connsiteX41" fmla="*/ 391738 w 4305350"/>
              <a:gd name="connsiteY41" fmla="*/ 3436278 h 4305349"/>
              <a:gd name="connsiteX42" fmla="*/ 857785 w 4305350"/>
              <a:gd name="connsiteY42" fmla="*/ 2794576 h 4305349"/>
              <a:gd name="connsiteX43" fmla="*/ 881130 w 4305350"/>
              <a:gd name="connsiteY43" fmla="*/ 2768451 h 4305349"/>
              <a:gd name="connsiteX44" fmla="*/ 872404 w 4305350"/>
              <a:gd name="connsiteY44" fmla="*/ 2752684 h 4305349"/>
              <a:gd name="connsiteX45" fmla="*/ 817491 w 4305350"/>
              <a:gd name="connsiteY45" fmla="*/ 2616879 h 4305349"/>
              <a:gd name="connsiteX46" fmla="*/ 783348 w 4305350"/>
              <a:gd name="connsiteY46" fmla="*/ 2614975 h 4305349"/>
              <a:gd name="connsiteX47" fmla="*/ 0 w 4305350"/>
              <a:gd name="connsiteY47" fmla="*/ 2491092 h 4305349"/>
              <a:gd name="connsiteX48" fmla="*/ 0 w 4305350"/>
              <a:gd name="connsiteY48" fmla="*/ 1814257 h 4305349"/>
              <a:gd name="connsiteX49" fmla="*/ 783348 w 4305350"/>
              <a:gd name="connsiteY49" fmla="*/ 1690374 h 4305349"/>
              <a:gd name="connsiteX50" fmla="*/ 817490 w 4305350"/>
              <a:gd name="connsiteY50" fmla="*/ 1688470 h 4305349"/>
              <a:gd name="connsiteX51" fmla="*/ 872404 w 4305350"/>
              <a:gd name="connsiteY51" fmla="*/ 1552665 h 4305349"/>
              <a:gd name="connsiteX52" fmla="*/ 880575 w 4305350"/>
              <a:gd name="connsiteY52" fmla="*/ 1537901 h 4305349"/>
              <a:gd name="connsiteX53" fmla="*/ 857253 w 4305350"/>
              <a:gd name="connsiteY53" fmla="*/ 1511846 h 4305349"/>
              <a:gd name="connsiteX54" fmla="*/ 390675 w 4305350"/>
              <a:gd name="connsiteY54" fmla="*/ 870531 h 4305349"/>
              <a:gd name="connsiteX55" fmla="*/ 869072 w 4305350"/>
              <a:gd name="connsiteY55" fmla="*/ 391738 h 4305349"/>
              <a:gd name="connsiteX56" fmla="*/ 1510774 w 4305350"/>
              <a:gd name="connsiteY56" fmla="*/ 857784 h 4305349"/>
              <a:gd name="connsiteX57" fmla="*/ 1555758 w 4305350"/>
              <a:gd name="connsiteY57" fmla="*/ 897982 h 4305349"/>
              <a:gd name="connsiteX58" fmla="*/ 1599818 w 4305350"/>
              <a:gd name="connsiteY58" fmla="*/ 877461 h 4305349"/>
              <a:gd name="connsiteX59" fmla="*/ 1686857 w 4305350"/>
              <a:gd name="connsiteY59" fmla="*/ 846419 h 4305349"/>
              <a:gd name="connsiteX60" fmla="*/ 1690375 w 4305350"/>
              <a:gd name="connsiteY60" fmla="*/ 783347 h 4305349"/>
              <a:gd name="connsiteX61" fmla="*/ 1814258 w 4305350"/>
              <a:gd name="connsiteY61" fmla="*/ 0 h 430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305350" h="4305349">
                <a:moveTo>
                  <a:pt x="2152675" y="1220415"/>
                </a:moveTo>
                <a:cubicBezTo>
                  <a:pt x="1637803" y="1220415"/>
                  <a:pt x="1220416" y="1637802"/>
                  <a:pt x="1220416" y="2152674"/>
                </a:cubicBezTo>
                <a:cubicBezTo>
                  <a:pt x="1220416" y="2667546"/>
                  <a:pt x="1637803" y="3084933"/>
                  <a:pt x="2152675" y="3084933"/>
                </a:cubicBezTo>
                <a:cubicBezTo>
                  <a:pt x="2667547" y="3084933"/>
                  <a:pt x="3084934" y="2667546"/>
                  <a:pt x="3084934" y="2152674"/>
                </a:cubicBezTo>
                <a:cubicBezTo>
                  <a:pt x="3084934" y="1637802"/>
                  <a:pt x="2667547" y="1220415"/>
                  <a:pt x="2152675" y="1220415"/>
                </a:cubicBezTo>
                <a:close/>
                <a:moveTo>
                  <a:pt x="1814258" y="0"/>
                </a:moveTo>
                <a:lnTo>
                  <a:pt x="2491093" y="0"/>
                </a:lnTo>
                <a:cubicBezTo>
                  <a:pt x="2540963" y="0"/>
                  <a:pt x="2585527" y="304928"/>
                  <a:pt x="2614975" y="783347"/>
                </a:cubicBezTo>
                <a:lnTo>
                  <a:pt x="2618493" y="846419"/>
                </a:lnTo>
                <a:lnTo>
                  <a:pt x="2705532" y="877461"/>
                </a:lnTo>
                <a:lnTo>
                  <a:pt x="2748546" y="897494"/>
                </a:lnTo>
                <a:lnTo>
                  <a:pt x="2793504" y="857253"/>
                </a:lnTo>
                <a:cubicBezTo>
                  <a:pt x="3152489" y="539633"/>
                  <a:pt x="3399540" y="355426"/>
                  <a:pt x="3434819" y="390675"/>
                </a:cubicBezTo>
                <a:lnTo>
                  <a:pt x="3913612" y="869072"/>
                </a:lnTo>
                <a:cubicBezTo>
                  <a:pt x="3948890" y="904321"/>
                  <a:pt x="3764888" y="1151525"/>
                  <a:pt x="3447566" y="1510773"/>
                </a:cubicBezTo>
                <a:lnTo>
                  <a:pt x="3424221" y="1536898"/>
                </a:lnTo>
                <a:lnTo>
                  <a:pt x="3432946" y="1552665"/>
                </a:lnTo>
                <a:lnTo>
                  <a:pt x="3487860" y="1688470"/>
                </a:lnTo>
                <a:lnTo>
                  <a:pt x="3522003" y="1690374"/>
                </a:lnTo>
                <a:cubicBezTo>
                  <a:pt x="4000423" y="1719823"/>
                  <a:pt x="4305350" y="1764387"/>
                  <a:pt x="4305350" y="1814257"/>
                </a:cubicBezTo>
                <a:lnTo>
                  <a:pt x="4305350" y="2491092"/>
                </a:lnTo>
                <a:cubicBezTo>
                  <a:pt x="4305350" y="2540963"/>
                  <a:pt x="4000423" y="2585527"/>
                  <a:pt x="3522003" y="2614975"/>
                </a:cubicBezTo>
                <a:lnTo>
                  <a:pt x="3487860" y="2616879"/>
                </a:lnTo>
                <a:lnTo>
                  <a:pt x="3432946" y="2752684"/>
                </a:lnTo>
                <a:lnTo>
                  <a:pt x="3424776" y="2767448"/>
                </a:lnTo>
                <a:lnTo>
                  <a:pt x="3448097" y="2793503"/>
                </a:lnTo>
                <a:cubicBezTo>
                  <a:pt x="3765717" y="3152489"/>
                  <a:pt x="3949924" y="3399540"/>
                  <a:pt x="3914675" y="3434818"/>
                </a:cubicBezTo>
                <a:lnTo>
                  <a:pt x="3436278" y="3913611"/>
                </a:lnTo>
                <a:cubicBezTo>
                  <a:pt x="3401029" y="3948890"/>
                  <a:pt x="3153825" y="3764887"/>
                  <a:pt x="2794577" y="3447565"/>
                </a:cubicBezTo>
                <a:lnTo>
                  <a:pt x="2749592" y="3407367"/>
                </a:lnTo>
                <a:lnTo>
                  <a:pt x="2705532" y="3427888"/>
                </a:lnTo>
                <a:lnTo>
                  <a:pt x="2618493" y="3458929"/>
                </a:lnTo>
                <a:lnTo>
                  <a:pt x="2614975" y="3522003"/>
                </a:lnTo>
                <a:cubicBezTo>
                  <a:pt x="2585527" y="4000422"/>
                  <a:pt x="2540963" y="4305349"/>
                  <a:pt x="2491093" y="4305349"/>
                </a:cubicBezTo>
                <a:lnTo>
                  <a:pt x="1814258" y="4305349"/>
                </a:lnTo>
                <a:cubicBezTo>
                  <a:pt x="1764387" y="4305349"/>
                  <a:pt x="1719823" y="4000422"/>
                  <a:pt x="1690375" y="3522003"/>
                </a:cubicBezTo>
                <a:lnTo>
                  <a:pt x="1686857" y="3458929"/>
                </a:lnTo>
                <a:lnTo>
                  <a:pt x="1599818" y="3427888"/>
                </a:lnTo>
                <a:lnTo>
                  <a:pt x="1556806" y="3407854"/>
                </a:lnTo>
                <a:lnTo>
                  <a:pt x="1511847" y="3448097"/>
                </a:lnTo>
                <a:cubicBezTo>
                  <a:pt x="1152862" y="3765716"/>
                  <a:pt x="905810" y="3949923"/>
                  <a:pt x="870532" y="3914674"/>
                </a:cubicBezTo>
                <a:lnTo>
                  <a:pt x="391738" y="3436278"/>
                </a:lnTo>
                <a:cubicBezTo>
                  <a:pt x="356460" y="3401028"/>
                  <a:pt x="540462" y="3153825"/>
                  <a:pt x="857785" y="2794576"/>
                </a:cubicBezTo>
                <a:lnTo>
                  <a:pt x="881130" y="2768451"/>
                </a:lnTo>
                <a:lnTo>
                  <a:pt x="872404" y="2752684"/>
                </a:lnTo>
                <a:lnTo>
                  <a:pt x="817491" y="2616879"/>
                </a:lnTo>
                <a:lnTo>
                  <a:pt x="783348" y="2614975"/>
                </a:lnTo>
                <a:cubicBezTo>
                  <a:pt x="304928" y="2585527"/>
                  <a:pt x="0" y="2540963"/>
                  <a:pt x="0" y="2491092"/>
                </a:cubicBezTo>
                <a:lnTo>
                  <a:pt x="0" y="1814257"/>
                </a:lnTo>
                <a:cubicBezTo>
                  <a:pt x="0" y="1764387"/>
                  <a:pt x="304928" y="1719823"/>
                  <a:pt x="783348" y="1690374"/>
                </a:cubicBezTo>
                <a:lnTo>
                  <a:pt x="817490" y="1688470"/>
                </a:lnTo>
                <a:lnTo>
                  <a:pt x="872404" y="1552665"/>
                </a:lnTo>
                <a:lnTo>
                  <a:pt x="880575" y="1537901"/>
                </a:lnTo>
                <a:lnTo>
                  <a:pt x="857253" y="1511846"/>
                </a:lnTo>
                <a:cubicBezTo>
                  <a:pt x="539633" y="1152861"/>
                  <a:pt x="355426" y="905810"/>
                  <a:pt x="390675" y="870531"/>
                </a:cubicBezTo>
                <a:lnTo>
                  <a:pt x="869072" y="391738"/>
                </a:lnTo>
                <a:cubicBezTo>
                  <a:pt x="904322" y="356460"/>
                  <a:pt x="1151526" y="540462"/>
                  <a:pt x="1510774" y="857784"/>
                </a:cubicBezTo>
                <a:lnTo>
                  <a:pt x="1555758" y="897982"/>
                </a:lnTo>
                <a:lnTo>
                  <a:pt x="1599818" y="877461"/>
                </a:lnTo>
                <a:lnTo>
                  <a:pt x="1686857" y="846419"/>
                </a:lnTo>
                <a:lnTo>
                  <a:pt x="1690375" y="783347"/>
                </a:lnTo>
                <a:cubicBezTo>
                  <a:pt x="1719823" y="304928"/>
                  <a:pt x="1764387" y="0"/>
                  <a:pt x="1814258" y="0"/>
                </a:cubicBezTo>
                <a:close/>
              </a:path>
            </a:pathLst>
          </a:custGeom>
          <a:solidFill>
            <a:srgbClr val="FFF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a:p>
        </p:txBody>
      </p:sp>
      <p:pic>
        <p:nvPicPr>
          <p:cNvPr id="9" name="Picture 8">
            <a:extLst>
              <a:ext uri="{FF2B5EF4-FFF2-40B4-BE49-F238E27FC236}">
                <a16:creationId xmlns:a16="http://schemas.microsoft.com/office/drawing/2014/main" id="{F481B116-4385-9043-BDF3-DF4A897AD87C}"/>
              </a:ext>
            </a:extLst>
          </p:cNvPr>
          <p:cNvPicPr>
            <a:picLocks noChangeAspect="1"/>
          </p:cNvPicPr>
          <p:nvPr/>
        </p:nvPicPr>
        <p:blipFill>
          <a:blip r:embed="rId2">
            <a:duotone>
              <a:schemeClr val="bg2">
                <a:shade val="45000"/>
                <a:satMod val="135000"/>
              </a:schemeClr>
              <a:prstClr val="white"/>
            </a:duotone>
          </a:blip>
          <a:srcRect/>
          <a:stretch>
            <a:fillRect/>
          </a:stretch>
        </p:blipFill>
        <p:spPr>
          <a:xfrm>
            <a:off x="4466296" y="1219195"/>
            <a:ext cx="2830783" cy="4060825"/>
          </a:xfrm>
          <a:custGeom>
            <a:avLst/>
            <a:gdLst>
              <a:gd name="connsiteX0" fmla="*/ 0 w 2830783"/>
              <a:gd name="connsiteY0" fmla="*/ 364607 h 4060825"/>
              <a:gd name="connsiteX1" fmla="*/ 2830783 w 2830783"/>
              <a:gd name="connsiteY1" fmla="*/ 2219746 h 4060825"/>
              <a:gd name="connsiteX2" fmla="*/ 2830783 w 2830783"/>
              <a:gd name="connsiteY2" fmla="*/ 4060825 h 4060825"/>
              <a:gd name="connsiteX3" fmla="*/ 0 w 2830783"/>
              <a:gd name="connsiteY3" fmla="*/ 4060825 h 4060825"/>
              <a:gd name="connsiteX4" fmla="*/ 2649763 w 2830783"/>
              <a:gd name="connsiteY4" fmla="*/ 0 h 4060825"/>
              <a:gd name="connsiteX5" fmla="*/ 2830783 w 2830783"/>
              <a:gd name="connsiteY5" fmla="*/ 0 h 4060825"/>
              <a:gd name="connsiteX6" fmla="*/ 2830783 w 2830783"/>
              <a:gd name="connsiteY6" fmla="*/ 118631 h 406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0783" h="4060825">
                <a:moveTo>
                  <a:pt x="0" y="364607"/>
                </a:moveTo>
                <a:lnTo>
                  <a:pt x="2830783" y="2219746"/>
                </a:lnTo>
                <a:lnTo>
                  <a:pt x="2830783" y="4060825"/>
                </a:lnTo>
                <a:lnTo>
                  <a:pt x="0" y="4060825"/>
                </a:lnTo>
                <a:close/>
                <a:moveTo>
                  <a:pt x="2649763" y="0"/>
                </a:moveTo>
                <a:lnTo>
                  <a:pt x="2830783" y="0"/>
                </a:lnTo>
                <a:lnTo>
                  <a:pt x="2830783" y="118631"/>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89111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grpId="0" nodeType="clickEffect">
                                  <p:stCondLst>
                                    <p:cond delay="0"/>
                                  </p:stCondLst>
                                  <p:endCondLst>
                                    <p:cond evt="onNext" delay="0">
                                      <p:tgtEl>
                                        <p:sldTgt/>
                                      </p:tgtEl>
                                    </p:cond>
                                  </p:endCondLst>
                                  <p:childTnLst>
                                    <p:animRot by="43200000">
                                      <p:cBhvr>
                                        <p:cTn id="6" dur="5000" fill="hold"/>
                                        <p:tgtEl>
                                          <p:spTgt spid="21"/>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43200000">
                                      <p:cBhvr>
                                        <p:cTn id="8" dur="5000" fill="hold"/>
                                        <p:tgtEl>
                                          <p:spTgt spid="22"/>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43200000">
                                      <p:cBhvr>
                                        <p:cTn id="10" dur="5000" fill="hold"/>
                                        <p:tgtEl>
                                          <p:spTgt spid="26"/>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43200000">
                                      <p:cBhvr>
                                        <p:cTn id="12" dur="5000" fill="hold"/>
                                        <p:tgtEl>
                                          <p:spTgt spid="28"/>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43200000">
                                      <p:cBhvr>
                                        <p:cTn id="14" dur="5000" fill="hold"/>
                                        <p:tgtEl>
                                          <p:spTgt spid="27"/>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43200000">
                                      <p:cBhvr>
                                        <p:cTn id="16" dur="5000" fill="hold"/>
                                        <p:tgtEl>
                                          <p:spTgt spid="29"/>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43200000">
                                      <p:cBhvr>
                                        <p:cTn id="18" dur="5000" fill="hold"/>
                                        <p:tgtEl>
                                          <p:spTgt spid="23"/>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43200000">
                                      <p:cBhvr>
                                        <p:cTn id="20" dur="5000" fill="hold"/>
                                        <p:tgtEl>
                                          <p:spTgt spid="25"/>
                                        </p:tgtEl>
                                        <p:attrNameLst>
                                          <p:attrName>r</p:attrName>
                                        </p:attrNameLst>
                                      </p:cBhvr>
                                    </p:animRot>
                                  </p:childTnLst>
                                </p:cTn>
                              </p:par>
                              <p:par>
                                <p:cTn id="21" presetID="8" presetClass="emph" presetSubtype="0" repeatCount="indefinite" fill="hold" grpId="0" nodeType="withEffect">
                                  <p:stCondLst>
                                    <p:cond delay="0"/>
                                  </p:stCondLst>
                                  <p:endCondLst>
                                    <p:cond evt="onNext" delay="0">
                                      <p:tgtEl>
                                        <p:sldTgt/>
                                      </p:tgtEl>
                                    </p:cond>
                                  </p:endCondLst>
                                  <p:childTnLst>
                                    <p:animRot by="-43200000">
                                      <p:cBhvr>
                                        <p:cTn id="22" dur="5000" fill="hold"/>
                                        <p:tgtEl>
                                          <p:spTgt spid="24"/>
                                        </p:tgtEl>
                                        <p:attrNameLst>
                                          <p:attrName>r</p:attrName>
                                        </p:attrNameLst>
                                      </p:cBhvr>
                                    </p:animRot>
                                  </p:childTnLst>
                                </p:cTn>
                              </p:par>
                              <p:par>
                                <p:cTn id="23" presetID="8" presetClass="emph" presetSubtype="0" repeatCount="indefinite" fill="hold" grpId="0" nodeType="withEffect">
                                  <p:stCondLst>
                                    <p:cond delay="0"/>
                                  </p:stCondLst>
                                  <p:endCondLst>
                                    <p:cond evt="onNext" delay="0">
                                      <p:tgtEl>
                                        <p:sldTgt/>
                                      </p:tgtEl>
                                    </p:cond>
                                  </p:endCondLst>
                                  <p:childTnLst>
                                    <p:animRot by="43200000">
                                      <p:cBhvr>
                                        <p:cTn id="24" dur="5000" fill="hold"/>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P spid="3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755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Trapezium 8">
            <a:extLst>
              <a:ext uri="{FF2B5EF4-FFF2-40B4-BE49-F238E27FC236}">
                <a16:creationId xmlns:a16="http://schemas.microsoft.com/office/drawing/2014/main" id="{D0398A6E-958E-184F-8E95-2542C8D7739E}"/>
              </a:ext>
            </a:extLst>
          </p:cNvPr>
          <p:cNvSpPr/>
          <p:nvPr/>
        </p:nvSpPr>
        <p:spPr>
          <a:xfrm rot="10025445">
            <a:off x="1586387" y="3895140"/>
            <a:ext cx="2485506" cy="668675"/>
          </a:xfrm>
          <a:prstGeom prst="trapezoid">
            <a:avLst>
              <a:gd name="adj" fmla="val 42139"/>
            </a:avLst>
          </a:prstGeom>
          <a:solidFill>
            <a:srgbClr val="5A0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0" name="Trapezium 9">
            <a:extLst>
              <a:ext uri="{FF2B5EF4-FFF2-40B4-BE49-F238E27FC236}">
                <a16:creationId xmlns:a16="http://schemas.microsoft.com/office/drawing/2014/main" id="{BEA40CD9-39FC-AB48-93FD-7E8DADAEBC89}"/>
              </a:ext>
            </a:extLst>
          </p:cNvPr>
          <p:cNvSpPr/>
          <p:nvPr/>
        </p:nvSpPr>
        <p:spPr>
          <a:xfrm rot="20792350">
            <a:off x="2015023" y="3969850"/>
            <a:ext cx="1665000" cy="578928"/>
          </a:xfrm>
          <a:prstGeom prst="trapezoid">
            <a:avLst>
              <a:gd name="adj" fmla="val 32763"/>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1" name="Triangle 10">
            <a:extLst>
              <a:ext uri="{FF2B5EF4-FFF2-40B4-BE49-F238E27FC236}">
                <a16:creationId xmlns:a16="http://schemas.microsoft.com/office/drawing/2014/main" id="{394D40B5-1D5C-304D-962F-BD1C63324491}"/>
              </a:ext>
            </a:extLst>
          </p:cNvPr>
          <p:cNvSpPr/>
          <p:nvPr/>
        </p:nvSpPr>
        <p:spPr>
          <a:xfrm rot="10017073">
            <a:off x="2286733" y="3973196"/>
            <a:ext cx="1314419" cy="1174867"/>
          </a:xfrm>
          <a:prstGeom prst="triangle">
            <a:avLst>
              <a:gd name="adj" fmla="val 78780"/>
            </a:avLst>
          </a:prstGeom>
          <a:solidFill>
            <a:srgbClr val="C81BC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2" name="Oval 11">
            <a:extLst>
              <a:ext uri="{FF2B5EF4-FFF2-40B4-BE49-F238E27FC236}">
                <a16:creationId xmlns:a16="http://schemas.microsoft.com/office/drawing/2014/main" id="{B44A159F-A8CE-C743-97FC-6ED87C8965F8}"/>
              </a:ext>
            </a:extLst>
          </p:cNvPr>
          <p:cNvSpPr/>
          <p:nvPr/>
        </p:nvSpPr>
        <p:spPr>
          <a:xfrm>
            <a:off x="1252583" y="5255605"/>
            <a:ext cx="2951304" cy="460475"/>
          </a:xfrm>
          <a:prstGeom prst="ellipse">
            <a:avLst/>
          </a:prstGeom>
          <a:solidFill>
            <a:schemeClr val="tx1">
              <a:alpha val="34989"/>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 name="Manual Input 60">
            <a:extLst>
              <a:ext uri="{FF2B5EF4-FFF2-40B4-BE49-F238E27FC236}">
                <a16:creationId xmlns:a16="http://schemas.microsoft.com/office/drawing/2014/main" id="{986D96DE-4A49-344E-A852-E9EB3992A8FF}"/>
              </a:ext>
            </a:extLst>
          </p:cNvPr>
          <p:cNvSpPr/>
          <p:nvPr/>
        </p:nvSpPr>
        <p:spPr>
          <a:xfrm rot="10800000">
            <a:off x="1252584" y="1554411"/>
            <a:ext cx="2951303" cy="274194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85 w 10000"/>
              <a:gd name="connsiteY0" fmla="*/ 2569 h 10000"/>
              <a:gd name="connsiteX1" fmla="*/ 10000 w 10000"/>
              <a:gd name="connsiteY1" fmla="*/ 0 h 10000"/>
              <a:gd name="connsiteX2" fmla="*/ 10000 w 10000"/>
              <a:gd name="connsiteY2" fmla="*/ 10000 h 10000"/>
              <a:gd name="connsiteX3" fmla="*/ 0 w 10000"/>
              <a:gd name="connsiteY3" fmla="*/ 10000 h 10000"/>
              <a:gd name="connsiteX4" fmla="*/ 85 w 10000"/>
              <a:gd name="connsiteY4" fmla="*/ 256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85" y="2569"/>
                </a:moveTo>
                <a:lnTo>
                  <a:pt x="10000" y="0"/>
                </a:lnTo>
                <a:lnTo>
                  <a:pt x="10000" y="10000"/>
                </a:lnTo>
                <a:lnTo>
                  <a:pt x="0" y="10000"/>
                </a:lnTo>
                <a:cubicBezTo>
                  <a:pt x="28" y="7523"/>
                  <a:pt x="57" y="5046"/>
                  <a:pt x="85" y="2569"/>
                </a:cubicBezTo>
                <a:close/>
              </a:path>
            </a:pathLst>
          </a:cu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3" name="Trapezium 12">
            <a:extLst>
              <a:ext uri="{FF2B5EF4-FFF2-40B4-BE49-F238E27FC236}">
                <a16:creationId xmlns:a16="http://schemas.microsoft.com/office/drawing/2014/main" id="{0B9E6B7C-BBC4-0346-A694-E5F7077DCBBD}"/>
              </a:ext>
            </a:extLst>
          </p:cNvPr>
          <p:cNvSpPr/>
          <p:nvPr/>
        </p:nvSpPr>
        <p:spPr>
          <a:xfrm rot="10025445">
            <a:off x="4813663" y="3895140"/>
            <a:ext cx="2485506" cy="668675"/>
          </a:xfrm>
          <a:prstGeom prst="trapezoid">
            <a:avLst>
              <a:gd name="adj" fmla="val 42139"/>
            </a:avLst>
          </a:prstGeom>
          <a:solidFill>
            <a:srgbClr val="618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4" name="Trapezium 13">
            <a:extLst>
              <a:ext uri="{FF2B5EF4-FFF2-40B4-BE49-F238E27FC236}">
                <a16:creationId xmlns:a16="http://schemas.microsoft.com/office/drawing/2014/main" id="{A1130BCE-26B0-7348-B701-8DD9427D2629}"/>
              </a:ext>
            </a:extLst>
          </p:cNvPr>
          <p:cNvSpPr/>
          <p:nvPr/>
        </p:nvSpPr>
        <p:spPr>
          <a:xfrm rot="20792350">
            <a:off x="5242299" y="3969850"/>
            <a:ext cx="1665000" cy="578928"/>
          </a:xfrm>
          <a:prstGeom prst="trapezoid">
            <a:avLst>
              <a:gd name="adj" fmla="val 32763"/>
            </a:avLst>
          </a:prstGeom>
          <a:solidFill>
            <a:srgbClr val="84BC2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5" name="Triangle 14">
            <a:extLst>
              <a:ext uri="{FF2B5EF4-FFF2-40B4-BE49-F238E27FC236}">
                <a16:creationId xmlns:a16="http://schemas.microsoft.com/office/drawing/2014/main" id="{37B305A5-A7DF-4449-9C87-527B02FAC022}"/>
              </a:ext>
            </a:extLst>
          </p:cNvPr>
          <p:cNvSpPr/>
          <p:nvPr/>
        </p:nvSpPr>
        <p:spPr>
          <a:xfrm rot="10017073">
            <a:off x="5514009" y="3973196"/>
            <a:ext cx="1314419" cy="1174867"/>
          </a:xfrm>
          <a:prstGeom prst="triangle">
            <a:avLst>
              <a:gd name="adj" fmla="val 78780"/>
            </a:avLst>
          </a:prstGeom>
          <a:solidFill>
            <a:srgbClr val="B4FF2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 name="Oval 15">
            <a:extLst>
              <a:ext uri="{FF2B5EF4-FFF2-40B4-BE49-F238E27FC236}">
                <a16:creationId xmlns:a16="http://schemas.microsoft.com/office/drawing/2014/main" id="{35F7729D-D0E9-D245-85DE-1244348F4994}"/>
              </a:ext>
            </a:extLst>
          </p:cNvPr>
          <p:cNvSpPr/>
          <p:nvPr/>
        </p:nvSpPr>
        <p:spPr>
          <a:xfrm>
            <a:off x="4410383" y="5712918"/>
            <a:ext cx="2951304" cy="460475"/>
          </a:xfrm>
          <a:prstGeom prst="ellipse">
            <a:avLst/>
          </a:prstGeom>
          <a:solidFill>
            <a:schemeClr val="tx1">
              <a:alpha val="34989"/>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7" name="Manual Input 60">
            <a:extLst>
              <a:ext uri="{FF2B5EF4-FFF2-40B4-BE49-F238E27FC236}">
                <a16:creationId xmlns:a16="http://schemas.microsoft.com/office/drawing/2014/main" id="{C3F0F8D8-85F5-8840-B8A0-67746D8663EE}"/>
              </a:ext>
            </a:extLst>
          </p:cNvPr>
          <p:cNvSpPr/>
          <p:nvPr/>
        </p:nvSpPr>
        <p:spPr>
          <a:xfrm rot="10800000">
            <a:off x="4479860" y="1554411"/>
            <a:ext cx="2951303" cy="274194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85 w 10000"/>
              <a:gd name="connsiteY0" fmla="*/ 2569 h 10000"/>
              <a:gd name="connsiteX1" fmla="*/ 10000 w 10000"/>
              <a:gd name="connsiteY1" fmla="*/ 0 h 10000"/>
              <a:gd name="connsiteX2" fmla="*/ 10000 w 10000"/>
              <a:gd name="connsiteY2" fmla="*/ 10000 h 10000"/>
              <a:gd name="connsiteX3" fmla="*/ 0 w 10000"/>
              <a:gd name="connsiteY3" fmla="*/ 10000 h 10000"/>
              <a:gd name="connsiteX4" fmla="*/ 85 w 10000"/>
              <a:gd name="connsiteY4" fmla="*/ 256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85" y="2569"/>
                </a:moveTo>
                <a:lnTo>
                  <a:pt x="10000" y="0"/>
                </a:lnTo>
                <a:lnTo>
                  <a:pt x="10000" y="10000"/>
                </a:lnTo>
                <a:lnTo>
                  <a:pt x="0" y="10000"/>
                </a:lnTo>
                <a:cubicBezTo>
                  <a:pt x="28" y="7523"/>
                  <a:pt x="57" y="5046"/>
                  <a:pt x="85" y="2569"/>
                </a:cubicBezTo>
                <a:close/>
              </a:path>
            </a:pathLst>
          </a:custGeom>
          <a:solidFill>
            <a:srgbClr val="84BC2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8" name="Trapezium 17">
            <a:extLst>
              <a:ext uri="{FF2B5EF4-FFF2-40B4-BE49-F238E27FC236}">
                <a16:creationId xmlns:a16="http://schemas.microsoft.com/office/drawing/2014/main" id="{5C91760C-51F0-EA4B-A712-DC6FBE3F69C9}"/>
              </a:ext>
            </a:extLst>
          </p:cNvPr>
          <p:cNvSpPr/>
          <p:nvPr/>
        </p:nvSpPr>
        <p:spPr>
          <a:xfrm rot="10025445">
            <a:off x="8045915" y="3898552"/>
            <a:ext cx="2485506" cy="668675"/>
          </a:xfrm>
          <a:prstGeom prst="trapezoid">
            <a:avLst>
              <a:gd name="adj" fmla="val 42139"/>
            </a:avLst>
          </a:prstGeom>
          <a:solidFill>
            <a:srgbClr val="047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9" name="Trapezium 18">
            <a:extLst>
              <a:ext uri="{FF2B5EF4-FFF2-40B4-BE49-F238E27FC236}">
                <a16:creationId xmlns:a16="http://schemas.microsoft.com/office/drawing/2014/main" id="{0C38CCBE-4CB3-0140-AE07-FDEC58038745}"/>
              </a:ext>
            </a:extLst>
          </p:cNvPr>
          <p:cNvSpPr/>
          <p:nvPr/>
        </p:nvSpPr>
        <p:spPr>
          <a:xfrm rot="20792350">
            <a:off x="8474551" y="3973262"/>
            <a:ext cx="1665000" cy="578928"/>
          </a:xfrm>
          <a:prstGeom prst="trapezoid">
            <a:avLst>
              <a:gd name="adj" fmla="val 32763"/>
            </a:avLst>
          </a:prstGeom>
          <a:solidFill>
            <a:srgbClr val="00A0E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0" name="Triangle 19">
            <a:extLst>
              <a:ext uri="{FF2B5EF4-FFF2-40B4-BE49-F238E27FC236}">
                <a16:creationId xmlns:a16="http://schemas.microsoft.com/office/drawing/2014/main" id="{8798D7BC-0EA1-4145-B2CD-D95124D15EA8}"/>
              </a:ext>
            </a:extLst>
          </p:cNvPr>
          <p:cNvSpPr/>
          <p:nvPr/>
        </p:nvSpPr>
        <p:spPr>
          <a:xfrm rot="10017073">
            <a:off x="8746261" y="3976608"/>
            <a:ext cx="1314419" cy="1174867"/>
          </a:xfrm>
          <a:prstGeom prst="triangle">
            <a:avLst>
              <a:gd name="adj" fmla="val 78780"/>
            </a:avLst>
          </a:prstGeom>
          <a:solidFill>
            <a:srgbClr val="0CB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1" name="Oval 20">
            <a:extLst>
              <a:ext uri="{FF2B5EF4-FFF2-40B4-BE49-F238E27FC236}">
                <a16:creationId xmlns:a16="http://schemas.microsoft.com/office/drawing/2014/main" id="{C00080B0-4BFB-F243-96AE-E91EBCC01CC5}"/>
              </a:ext>
            </a:extLst>
          </p:cNvPr>
          <p:cNvSpPr/>
          <p:nvPr/>
        </p:nvSpPr>
        <p:spPr>
          <a:xfrm>
            <a:off x="7712111" y="5255605"/>
            <a:ext cx="2951304" cy="460475"/>
          </a:xfrm>
          <a:prstGeom prst="ellipse">
            <a:avLst/>
          </a:prstGeom>
          <a:solidFill>
            <a:schemeClr val="tx1">
              <a:alpha val="34989"/>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2" name="Manual Input 60">
            <a:extLst>
              <a:ext uri="{FF2B5EF4-FFF2-40B4-BE49-F238E27FC236}">
                <a16:creationId xmlns:a16="http://schemas.microsoft.com/office/drawing/2014/main" id="{975C527B-E5F7-AC4A-A2EA-5EBBA40C9754}"/>
              </a:ext>
            </a:extLst>
          </p:cNvPr>
          <p:cNvSpPr/>
          <p:nvPr/>
        </p:nvSpPr>
        <p:spPr>
          <a:xfrm rot="10800000">
            <a:off x="7712112" y="1557823"/>
            <a:ext cx="2951303" cy="274194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85 w 10000"/>
              <a:gd name="connsiteY0" fmla="*/ 2569 h 10000"/>
              <a:gd name="connsiteX1" fmla="*/ 10000 w 10000"/>
              <a:gd name="connsiteY1" fmla="*/ 0 h 10000"/>
              <a:gd name="connsiteX2" fmla="*/ 10000 w 10000"/>
              <a:gd name="connsiteY2" fmla="*/ 10000 h 10000"/>
              <a:gd name="connsiteX3" fmla="*/ 0 w 10000"/>
              <a:gd name="connsiteY3" fmla="*/ 10000 h 10000"/>
              <a:gd name="connsiteX4" fmla="*/ 85 w 10000"/>
              <a:gd name="connsiteY4" fmla="*/ 256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85" y="2569"/>
                </a:moveTo>
                <a:lnTo>
                  <a:pt x="10000" y="0"/>
                </a:lnTo>
                <a:lnTo>
                  <a:pt x="10000" y="10000"/>
                </a:lnTo>
                <a:lnTo>
                  <a:pt x="0" y="10000"/>
                </a:lnTo>
                <a:cubicBezTo>
                  <a:pt x="28" y="7523"/>
                  <a:pt x="57" y="5046"/>
                  <a:pt x="85" y="2569"/>
                </a:cubicBez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3" name="TextBox 22">
            <a:extLst>
              <a:ext uri="{FF2B5EF4-FFF2-40B4-BE49-F238E27FC236}">
                <a16:creationId xmlns:a16="http://schemas.microsoft.com/office/drawing/2014/main" id="{458B95FE-A220-C943-AC55-A51C58BFEDCA}"/>
              </a:ext>
            </a:extLst>
          </p:cNvPr>
          <p:cNvSpPr txBox="1"/>
          <p:nvPr/>
        </p:nvSpPr>
        <p:spPr>
          <a:xfrm>
            <a:off x="1520658" y="1792004"/>
            <a:ext cx="2410798" cy="1077218"/>
          </a:xfrm>
          <a:prstGeom prst="rect">
            <a:avLst/>
          </a:prstGeom>
          <a:noFill/>
        </p:spPr>
        <p:txBody>
          <a:bodyPr wrap="square" rtlCol="0">
            <a:spAutoFit/>
          </a:bodyPr>
          <a:lstStyle/>
          <a:p>
            <a:pPr algn="ctr"/>
            <a:r>
              <a:rPr lang="en-SE" sz="3200" dirty="0">
                <a:solidFill>
                  <a:schemeClr val="bg1"/>
                </a:solidFill>
              </a:rPr>
              <a:t>U</a:t>
            </a:r>
            <a:r>
              <a:rPr lang="en-SE" sz="2800" dirty="0">
                <a:solidFill>
                  <a:schemeClr val="bg1"/>
                </a:solidFill>
              </a:rPr>
              <a:t>SER </a:t>
            </a:r>
            <a:r>
              <a:rPr lang="en-SE" sz="3200" dirty="0">
                <a:solidFill>
                  <a:schemeClr val="bg1"/>
                </a:solidFill>
              </a:rPr>
              <a:t>P</a:t>
            </a:r>
            <a:r>
              <a:rPr lang="en-SE" sz="2800" dirty="0">
                <a:solidFill>
                  <a:schemeClr val="bg1"/>
                </a:solidFill>
              </a:rPr>
              <a:t>ROGRAMME</a:t>
            </a:r>
          </a:p>
        </p:txBody>
      </p:sp>
      <p:sp>
        <p:nvSpPr>
          <p:cNvPr id="24" name="TextBox 23">
            <a:extLst>
              <a:ext uri="{FF2B5EF4-FFF2-40B4-BE49-F238E27FC236}">
                <a16:creationId xmlns:a16="http://schemas.microsoft.com/office/drawing/2014/main" id="{9815ED12-1F1D-FE4E-9DAE-B5D9288F99D3}"/>
              </a:ext>
            </a:extLst>
          </p:cNvPr>
          <p:cNvSpPr txBox="1"/>
          <p:nvPr/>
        </p:nvSpPr>
        <p:spPr>
          <a:xfrm>
            <a:off x="4750112" y="1836786"/>
            <a:ext cx="2410798" cy="1077218"/>
          </a:xfrm>
          <a:prstGeom prst="rect">
            <a:avLst/>
          </a:prstGeom>
          <a:noFill/>
        </p:spPr>
        <p:txBody>
          <a:bodyPr wrap="square" rtlCol="0">
            <a:spAutoFit/>
          </a:bodyPr>
          <a:lstStyle/>
          <a:p>
            <a:pPr algn="ctr"/>
            <a:r>
              <a:rPr lang="en-SE" sz="3200" dirty="0">
                <a:solidFill>
                  <a:schemeClr val="bg1"/>
                </a:solidFill>
              </a:rPr>
              <a:t>S</a:t>
            </a:r>
            <a:r>
              <a:rPr lang="en-SE" sz="2800" dirty="0">
                <a:solidFill>
                  <a:schemeClr val="bg1"/>
                </a:solidFill>
              </a:rPr>
              <a:t>CIENCE </a:t>
            </a:r>
            <a:r>
              <a:rPr lang="en-SE" sz="3200" dirty="0">
                <a:solidFill>
                  <a:schemeClr val="bg1"/>
                </a:solidFill>
              </a:rPr>
              <a:t>F</a:t>
            </a:r>
            <a:r>
              <a:rPr lang="en-SE" sz="2800" dirty="0">
                <a:solidFill>
                  <a:schemeClr val="bg1"/>
                </a:solidFill>
              </a:rPr>
              <a:t>OCUS</a:t>
            </a:r>
          </a:p>
        </p:txBody>
      </p:sp>
      <p:sp>
        <p:nvSpPr>
          <p:cNvPr id="25" name="TextBox 24">
            <a:extLst>
              <a:ext uri="{FF2B5EF4-FFF2-40B4-BE49-F238E27FC236}">
                <a16:creationId xmlns:a16="http://schemas.microsoft.com/office/drawing/2014/main" id="{24BF7C69-A13D-8340-A2C7-84ABD441324F}"/>
              </a:ext>
            </a:extLst>
          </p:cNvPr>
          <p:cNvSpPr txBox="1"/>
          <p:nvPr/>
        </p:nvSpPr>
        <p:spPr>
          <a:xfrm>
            <a:off x="7816163" y="1590565"/>
            <a:ext cx="2743199" cy="1569660"/>
          </a:xfrm>
          <a:prstGeom prst="rect">
            <a:avLst/>
          </a:prstGeom>
          <a:noFill/>
        </p:spPr>
        <p:txBody>
          <a:bodyPr wrap="square" rtlCol="0">
            <a:spAutoFit/>
          </a:bodyPr>
          <a:lstStyle/>
          <a:p>
            <a:pPr algn="ctr"/>
            <a:r>
              <a:rPr lang="en-SE" sz="3200" dirty="0">
                <a:solidFill>
                  <a:schemeClr val="bg1"/>
                </a:solidFill>
              </a:rPr>
              <a:t>K</a:t>
            </a:r>
            <a:r>
              <a:rPr lang="en-SE" sz="2800" dirty="0">
                <a:solidFill>
                  <a:schemeClr val="bg1"/>
                </a:solidFill>
              </a:rPr>
              <a:t>EY </a:t>
            </a:r>
            <a:r>
              <a:rPr lang="en-SE" sz="3200" dirty="0">
                <a:solidFill>
                  <a:schemeClr val="bg1"/>
                </a:solidFill>
              </a:rPr>
              <a:t>P</a:t>
            </a:r>
            <a:r>
              <a:rPr lang="en-SE" sz="2800" dirty="0">
                <a:solidFill>
                  <a:schemeClr val="bg1"/>
                </a:solidFill>
              </a:rPr>
              <a:t>ERFORMANCE </a:t>
            </a:r>
            <a:r>
              <a:rPr lang="en-SE" sz="3200" dirty="0">
                <a:solidFill>
                  <a:schemeClr val="bg1"/>
                </a:solidFill>
              </a:rPr>
              <a:t>I</a:t>
            </a:r>
            <a:r>
              <a:rPr lang="en-SE" sz="2800" dirty="0">
                <a:solidFill>
                  <a:schemeClr val="bg1"/>
                </a:solidFill>
              </a:rPr>
              <a:t>NDICATORS</a:t>
            </a:r>
          </a:p>
        </p:txBody>
      </p:sp>
      <p:pic>
        <p:nvPicPr>
          <p:cNvPr id="26" name="Graphic 25" descr="Bullseye">
            <a:extLst>
              <a:ext uri="{FF2B5EF4-FFF2-40B4-BE49-F238E27FC236}">
                <a16:creationId xmlns:a16="http://schemas.microsoft.com/office/drawing/2014/main" id="{DE91435B-C3EE-B34B-9D35-6823181B88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48028" y="3194145"/>
            <a:ext cx="648000" cy="648000"/>
          </a:xfrm>
          <a:prstGeom prst="rect">
            <a:avLst/>
          </a:prstGeom>
          <a:effectLst/>
        </p:spPr>
      </p:pic>
      <p:pic>
        <p:nvPicPr>
          <p:cNvPr id="27" name="Graphic 26" descr="Users">
            <a:extLst>
              <a:ext uri="{FF2B5EF4-FFF2-40B4-BE49-F238E27FC236}">
                <a16:creationId xmlns:a16="http://schemas.microsoft.com/office/drawing/2014/main" id="{103D09C0-3DED-C34B-B196-FB324300F0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02057" y="3106814"/>
            <a:ext cx="648000" cy="648000"/>
          </a:xfrm>
          <a:prstGeom prst="rect">
            <a:avLst/>
          </a:prstGeom>
          <a:effectLst/>
        </p:spPr>
      </p:pic>
      <p:pic>
        <p:nvPicPr>
          <p:cNvPr id="28" name="Graphic 27" descr="Research">
            <a:extLst>
              <a:ext uri="{FF2B5EF4-FFF2-40B4-BE49-F238E27FC236}">
                <a16:creationId xmlns:a16="http://schemas.microsoft.com/office/drawing/2014/main" id="{5F143F39-52B1-7948-9E51-4B1335A559C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31511" y="3112280"/>
            <a:ext cx="648000" cy="648000"/>
          </a:xfrm>
          <a:prstGeom prst="rect">
            <a:avLst/>
          </a:prstGeom>
          <a:effectLst/>
        </p:spPr>
      </p:pic>
    </p:spTree>
    <p:extLst>
      <p:ext uri="{BB962C8B-B14F-4D97-AF65-F5344CB8AC3E}">
        <p14:creationId xmlns:p14="http://schemas.microsoft.com/office/powerpoint/2010/main" val="3567508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F113F39D-9B6B-6146-977A-A38E347825BD}"/>
              </a:ext>
            </a:extLst>
          </p:cNvPr>
          <p:cNvSpPr/>
          <p:nvPr/>
        </p:nvSpPr>
        <p:spPr>
          <a:xfrm flipH="1">
            <a:off x="5500513" y="1440572"/>
            <a:ext cx="4289127" cy="551997"/>
          </a:xfrm>
          <a:prstGeom prst="ellipse">
            <a:avLst/>
          </a:prstGeom>
          <a:gradFill flip="none" rotWithShape="1">
            <a:gsLst>
              <a:gs pos="0">
                <a:schemeClr val="tx1">
                  <a:alpha val="68000"/>
                </a:schemeClr>
              </a:gs>
              <a:gs pos="59000">
                <a:srgbClr val="F2F2F2">
                  <a:alpha val="0"/>
                </a:srgbClr>
              </a:gs>
            </a:gsLst>
            <a:lin ang="16200000" scaled="1"/>
            <a:tileRect/>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a:extLst>
              <a:ext uri="{FF2B5EF4-FFF2-40B4-BE49-F238E27FC236}">
                <a16:creationId xmlns:a16="http://schemas.microsoft.com/office/drawing/2014/main" id="{B1799982-68A6-CD40-AA4E-8B0DAA8794F7}"/>
              </a:ext>
            </a:extLst>
          </p:cNvPr>
          <p:cNvSpPr/>
          <p:nvPr/>
        </p:nvSpPr>
        <p:spPr>
          <a:xfrm>
            <a:off x="4682926" y="621119"/>
            <a:ext cx="6834129" cy="1476159"/>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0" name="Rectangle 19">
            <a:extLst>
              <a:ext uri="{FF2B5EF4-FFF2-40B4-BE49-F238E27FC236}">
                <a16:creationId xmlns:a16="http://schemas.microsoft.com/office/drawing/2014/main" id="{080E7C47-753D-AD49-91EB-EE827C5D6DFB}"/>
              </a:ext>
            </a:extLst>
          </p:cNvPr>
          <p:cNvSpPr/>
          <p:nvPr/>
        </p:nvSpPr>
        <p:spPr>
          <a:xfrm>
            <a:off x="1044856" y="1848880"/>
            <a:ext cx="2976602" cy="2882829"/>
          </a:xfrm>
          <a:prstGeom prst="rect">
            <a:avLst/>
          </a:prstGeom>
          <a:noFill/>
          <a:ln>
            <a:noFill/>
          </a:ln>
        </p:spPr>
        <p:txBody>
          <a:bodyPr wrap="none" lIns="91440" tIns="45720" rIns="91440" bIns="45720">
            <a:prstTxWarp prst="textArchUp">
              <a:avLst>
                <a:gd name="adj" fmla="val 10857719"/>
              </a:avLst>
            </a:prstTxWarp>
            <a:spAutoFit/>
          </a:bodyPr>
          <a:lstStyle/>
          <a:p>
            <a:pPr algn="ctr"/>
            <a:r>
              <a:rPr lang="en-GB" sz="5400" b="1" dirty="0">
                <a:ln w="6600">
                  <a:solidFill>
                    <a:schemeClr val="accent2"/>
                  </a:solidFill>
                  <a:prstDash val="solid"/>
                </a:ln>
                <a:solidFill>
                  <a:srgbClr val="009DDC"/>
                </a:solidFill>
                <a:effectLst>
                  <a:outerShdw dist="38100" dir="2700000" algn="tl" rotWithShape="0">
                    <a:schemeClr val="accent2"/>
                  </a:outerShdw>
                </a:effectLst>
              </a:rPr>
              <a:t>THE TIME IS NOW</a:t>
            </a:r>
          </a:p>
        </p:txBody>
      </p:sp>
      <p:sp>
        <p:nvSpPr>
          <p:cNvPr id="21" name="Rectangle 20">
            <a:extLst>
              <a:ext uri="{FF2B5EF4-FFF2-40B4-BE49-F238E27FC236}">
                <a16:creationId xmlns:a16="http://schemas.microsoft.com/office/drawing/2014/main" id="{A9B9C584-5267-E046-90FF-9F4E67153D1A}"/>
              </a:ext>
            </a:extLst>
          </p:cNvPr>
          <p:cNvSpPr/>
          <p:nvPr/>
        </p:nvSpPr>
        <p:spPr>
          <a:xfrm rot="10800000">
            <a:off x="1084044" y="2092720"/>
            <a:ext cx="2976602" cy="2882829"/>
          </a:xfrm>
          <a:prstGeom prst="rect">
            <a:avLst/>
          </a:prstGeom>
          <a:noFill/>
          <a:ln>
            <a:noFill/>
          </a:ln>
        </p:spPr>
        <p:txBody>
          <a:bodyPr wrap="none" lIns="91440" tIns="45720" rIns="91440" bIns="45720">
            <a:prstTxWarp prst="textArchUp">
              <a:avLst>
                <a:gd name="adj" fmla="val 10857719"/>
              </a:avLst>
            </a:prstTxWarp>
            <a:spAutoFit/>
          </a:bodyPr>
          <a:lstStyle/>
          <a:p>
            <a:pPr algn="ctr"/>
            <a:r>
              <a:rPr lang="en-GB" sz="5400" b="1" dirty="0">
                <a:ln w="6600">
                  <a:solidFill>
                    <a:srgbClr val="009DDC"/>
                  </a:solidFill>
                  <a:prstDash val="solid"/>
                </a:ln>
                <a:solidFill>
                  <a:srgbClr val="003366"/>
                </a:solidFill>
                <a:effectLst>
                  <a:outerShdw dist="38100" dir="2700000" algn="tl" rotWithShape="0">
                    <a:schemeClr val="accent2"/>
                  </a:outerShdw>
                </a:effectLst>
              </a:rPr>
              <a:t>THE TIME IS NOW</a:t>
            </a:r>
          </a:p>
        </p:txBody>
      </p:sp>
      <p:sp>
        <p:nvSpPr>
          <p:cNvPr id="22" name="Oval 21">
            <a:extLst>
              <a:ext uri="{FF2B5EF4-FFF2-40B4-BE49-F238E27FC236}">
                <a16:creationId xmlns:a16="http://schemas.microsoft.com/office/drawing/2014/main" id="{9844A7B5-EAC7-9C4B-9365-9CADA0347660}"/>
              </a:ext>
            </a:extLst>
          </p:cNvPr>
          <p:cNvSpPr/>
          <p:nvPr/>
        </p:nvSpPr>
        <p:spPr>
          <a:xfrm>
            <a:off x="4019123" y="3283405"/>
            <a:ext cx="254593" cy="254593"/>
          </a:xfrm>
          <a:prstGeom prst="ellipse">
            <a:avLst/>
          </a:prstGeom>
          <a:solidFill>
            <a:srgbClr val="FF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3" name="Oval 22">
            <a:extLst>
              <a:ext uri="{FF2B5EF4-FFF2-40B4-BE49-F238E27FC236}">
                <a16:creationId xmlns:a16="http://schemas.microsoft.com/office/drawing/2014/main" id="{8A595C6D-9803-0A49-AB2A-FEFBA7BE6EAC}"/>
              </a:ext>
            </a:extLst>
          </p:cNvPr>
          <p:cNvSpPr/>
          <p:nvPr/>
        </p:nvSpPr>
        <p:spPr>
          <a:xfrm>
            <a:off x="828303" y="3306934"/>
            <a:ext cx="254593" cy="254593"/>
          </a:xfrm>
          <a:prstGeom prst="ellipse">
            <a:avLst/>
          </a:prstGeom>
          <a:solidFill>
            <a:srgbClr val="FF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nvGrpSpPr>
          <p:cNvPr id="5" name="Group 4">
            <a:extLst>
              <a:ext uri="{FF2B5EF4-FFF2-40B4-BE49-F238E27FC236}">
                <a16:creationId xmlns:a16="http://schemas.microsoft.com/office/drawing/2014/main" id="{0C3EF470-D6BB-1C4E-9433-32D53A75492A}"/>
              </a:ext>
            </a:extLst>
          </p:cNvPr>
          <p:cNvGrpSpPr/>
          <p:nvPr/>
        </p:nvGrpSpPr>
        <p:grpSpPr>
          <a:xfrm>
            <a:off x="1212930" y="2061460"/>
            <a:ext cx="2708060" cy="2708060"/>
            <a:chOff x="2598741" y="651801"/>
            <a:chExt cx="2876920" cy="2876920"/>
          </a:xfrm>
        </p:grpSpPr>
        <p:pic>
          <p:nvPicPr>
            <p:cNvPr id="9" name="Picture 8">
              <a:extLst>
                <a:ext uri="{FF2B5EF4-FFF2-40B4-BE49-F238E27FC236}">
                  <a16:creationId xmlns:a16="http://schemas.microsoft.com/office/drawing/2014/main" id="{F10386AA-6F7F-2B44-9EA9-FB50A9447F6C}"/>
                </a:ext>
              </a:extLst>
            </p:cNvPr>
            <p:cNvPicPr>
              <a:picLocks noChangeAspect="1"/>
            </p:cNvPicPr>
            <p:nvPr/>
          </p:nvPicPr>
          <p:blipFill rotWithShape="1">
            <a:blip r:embed="rId3"/>
            <a:srcRect l="5481" t="4717" r="2802" b="3043"/>
            <a:stretch/>
          </p:blipFill>
          <p:spPr>
            <a:xfrm>
              <a:off x="2738613" y="757422"/>
              <a:ext cx="2644066" cy="2659108"/>
            </a:xfrm>
            <a:prstGeom prst="ellipse">
              <a:avLst/>
            </a:prstGeom>
            <a:ln>
              <a:noFill/>
            </a:ln>
            <a:effectLst>
              <a:outerShdw blurRad="50800" dist="38100" dir="8100000" algn="tr" rotWithShape="0">
                <a:prstClr val="black">
                  <a:alpha val="40000"/>
                </a:prstClr>
              </a:outerShdw>
            </a:effectLst>
          </p:spPr>
        </p:pic>
        <p:sp>
          <p:nvSpPr>
            <p:cNvPr id="4" name="Doughnut 3">
              <a:extLst>
                <a:ext uri="{FF2B5EF4-FFF2-40B4-BE49-F238E27FC236}">
                  <a16:creationId xmlns:a16="http://schemas.microsoft.com/office/drawing/2014/main" id="{EF07466A-0B39-0B40-A67D-4C5C2823E1A4}"/>
                </a:ext>
              </a:extLst>
            </p:cNvPr>
            <p:cNvSpPr/>
            <p:nvPr/>
          </p:nvSpPr>
          <p:spPr>
            <a:xfrm>
              <a:off x="2598741" y="651801"/>
              <a:ext cx="2876920" cy="2876920"/>
            </a:xfrm>
            <a:prstGeom prst="donut">
              <a:avLst>
                <a:gd name="adj" fmla="val 5411"/>
              </a:avLst>
            </a:prstGeom>
            <a:solidFill>
              <a:schemeClr val="bg1"/>
            </a:solidFill>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solidFill>
                  <a:schemeClr val="tx1"/>
                </a:solidFill>
              </a:endParaRPr>
            </a:p>
          </p:txBody>
        </p:sp>
      </p:grpSp>
      <p:sp>
        <p:nvSpPr>
          <p:cNvPr id="100" name="Rounded Rectangle 99">
            <a:extLst>
              <a:ext uri="{FF2B5EF4-FFF2-40B4-BE49-F238E27FC236}">
                <a16:creationId xmlns:a16="http://schemas.microsoft.com/office/drawing/2014/main" id="{131040A3-806F-E247-AE44-2CD97DB90FC8}"/>
              </a:ext>
            </a:extLst>
          </p:cNvPr>
          <p:cNvSpPr/>
          <p:nvPr/>
        </p:nvSpPr>
        <p:spPr>
          <a:xfrm flipH="1">
            <a:off x="5010071" y="958469"/>
            <a:ext cx="1303168" cy="715057"/>
          </a:xfrm>
          <a:prstGeom prst="roundRect">
            <a:avLst>
              <a:gd name="adj" fmla="val 5000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ounded Rectangle 100">
            <a:extLst>
              <a:ext uri="{FF2B5EF4-FFF2-40B4-BE49-F238E27FC236}">
                <a16:creationId xmlns:a16="http://schemas.microsoft.com/office/drawing/2014/main" id="{00397ED7-6059-F643-8EA7-00B4F10C7A6B}"/>
              </a:ext>
            </a:extLst>
          </p:cNvPr>
          <p:cNvSpPr/>
          <p:nvPr/>
        </p:nvSpPr>
        <p:spPr>
          <a:xfrm flipH="1">
            <a:off x="5387694" y="874138"/>
            <a:ext cx="4636784" cy="89923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3366"/>
                </a:solidFill>
              </a:rPr>
              <a:t>Preparation: </a:t>
            </a:r>
          </a:p>
          <a:p>
            <a:pPr algn="ctr"/>
            <a:r>
              <a:rPr lang="en-GB" dirty="0">
                <a:solidFill>
                  <a:srgbClr val="003366"/>
                </a:solidFill>
              </a:rPr>
              <a:t>software, policies, attract users</a:t>
            </a:r>
          </a:p>
        </p:txBody>
      </p:sp>
      <p:sp>
        <p:nvSpPr>
          <p:cNvPr id="103" name="Delay 102">
            <a:extLst>
              <a:ext uri="{FF2B5EF4-FFF2-40B4-BE49-F238E27FC236}">
                <a16:creationId xmlns:a16="http://schemas.microsoft.com/office/drawing/2014/main" id="{F1065B7E-AF12-6B4E-867C-F74EAD0847D8}"/>
              </a:ext>
            </a:extLst>
          </p:cNvPr>
          <p:cNvSpPr/>
          <p:nvPr/>
        </p:nvSpPr>
        <p:spPr>
          <a:xfrm flipH="1">
            <a:off x="5539013" y="965823"/>
            <a:ext cx="513483" cy="715057"/>
          </a:xfrm>
          <a:prstGeom prst="flowChartDelay">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ounded Rectangle 35">
            <a:extLst>
              <a:ext uri="{FF2B5EF4-FFF2-40B4-BE49-F238E27FC236}">
                <a16:creationId xmlns:a16="http://schemas.microsoft.com/office/drawing/2014/main" id="{4C938D3E-4153-5A42-A635-149F505611ED}"/>
              </a:ext>
            </a:extLst>
          </p:cNvPr>
          <p:cNvSpPr/>
          <p:nvPr/>
        </p:nvSpPr>
        <p:spPr>
          <a:xfrm flipH="1">
            <a:off x="10525546" y="902695"/>
            <a:ext cx="125088" cy="5014010"/>
          </a:xfrm>
          <a:prstGeom prst="roundRect">
            <a:avLst/>
          </a:prstGeom>
          <a:solidFill>
            <a:srgbClr val="009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BDFC86B1-ECAC-334E-A54E-758BA75C1DDF}"/>
              </a:ext>
            </a:extLst>
          </p:cNvPr>
          <p:cNvSpPr/>
          <p:nvPr/>
        </p:nvSpPr>
        <p:spPr>
          <a:xfrm flipH="1">
            <a:off x="9670860" y="1204014"/>
            <a:ext cx="237561" cy="2375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F0E44BEE-3AAA-154C-B917-33550982016A}"/>
              </a:ext>
            </a:extLst>
          </p:cNvPr>
          <p:cNvSpPr/>
          <p:nvPr/>
        </p:nvSpPr>
        <p:spPr>
          <a:xfrm flipH="1">
            <a:off x="9773558" y="1070547"/>
            <a:ext cx="513483" cy="51348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Doughnut 104">
            <a:extLst>
              <a:ext uri="{FF2B5EF4-FFF2-40B4-BE49-F238E27FC236}">
                <a16:creationId xmlns:a16="http://schemas.microsoft.com/office/drawing/2014/main" id="{953FA364-5DC1-CF45-A098-4084333D4E0E}"/>
              </a:ext>
            </a:extLst>
          </p:cNvPr>
          <p:cNvSpPr/>
          <p:nvPr/>
        </p:nvSpPr>
        <p:spPr>
          <a:xfrm flipH="1">
            <a:off x="9828141" y="1125130"/>
            <a:ext cx="404317" cy="404317"/>
          </a:xfrm>
          <a:prstGeom prst="donut">
            <a:avLst>
              <a:gd name="adj" fmla="val 1484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6" name="Rounded Rectangle 105">
            <a:extLst>
              <a:ext uri="{FF2B5EF4-FFF2-40B4-BE49-F238E27FC236}">
                <a16:creationId xmlns:a16="http://schemas.microsoft.com/office/drawing/2014/main" id="{B577E92B-2A95-0B45-9E0C-CD55C58C78E7}"/>
              </a:ext>
            </a:extLst>
          </p:cNvPr>
          <p:cNvSpPr/>
          <p:nvPr/>
        </p:nvSpPr>
        <p:spPr>
          <a:xfrm flipH="1">
            <a:off x="10210350" y="1306110"/>
            <a:ext cx="269184" cy="62488"/>
          </a:xfrm>
          <a:prstGeom prst="roundRect">
            <a:avLst/>
          </a:prstGeom>
          <a:solidFill>
            <a:srgbClr val="009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A5F49189-9BC8-B246-8637-7EBB2D6C8DFC}"/>
              </a:ext>
            </a:extLst>
          </p:cNvPr>
          <p:cNvSpPr>
            <a:spLocks noChangeAspect="1"/>
          </p:cNvSpPr>
          <p:nvPr/>
        </p:nvSpPr>
        <p:spPr>
          <a:xfrm flipH="1">
            <a:off x="10493185" y="1234547"/>
            <a:ext cx="195690" cy="195690"/>
          </a:xfrm>
          <a:prstGeom prst="ellipse">
            <a:avLst/>
          </a:prstGeom>
          <a:solidFill>
            <a:schemeClr val="accent2"/>
          </a:solidFill>
          <a:ln w="76200">
            <a:solidFill>
              <a:srgbClr val="009D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D295A194-875E-5F43-B545-1CE44A15F086}"/>
              </a:ext>
            </a:extLst>
          </p:cNvPr>
          <p:cNvSpPr/>
          <p:nvPr/>
        </p:nvSpPr>
        <p:spPr>
          <a:xfrm flipH="1">
            <a:off x="5491549" y="2803202"/>
            <a:ext cx="4289127" cy="551997"/>
          </a:xfrm>
          <a:prstGeom prst="ellipse">
            <a:avLst/>
          </a:prstGeom>
          <a:gradFill flip="none" rotWithShape="1">
            <a:gsLst>
              <a:gs pos="0">
                <a:schemeClr val="tx1">
                  <a:alpha val="68000"/>
                </a:schemeClr>
              </a:gs>
              <a:gs pos="59000">
                <a:srgbClr val="F2F2F2">
                  <a:alpha val="0"/>
                </a:srgbClr>
              </a:gs>
            </a:gsLst>
            <a:lin ang="16200000" scaled="1"/>
            <a:tileRect/>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Rounded Rectangle 117">
            <a:extLst>
              <a:ext uri="{FF2B5EF4-FFF2-40B4-BE49-F238E27FC236}">
                <a16:creationId xmlns:a16="http://schemas.microsoft.com/office/drawing/2014/main" id="{46EF3DCD-1D47-8840-B137-10F432153FB2}"/>
              </a:ext>
            </a:extLst>
          </p:cNvPr>
          <p:cNvSpPr/>
          <p:nvPr/>
        </p:nvSpPr>
        <p:spPr>
          <a:xfrm>
            <a:off x="4673962" y="1983749"/>
            <a:ext cx="6834129" cy="1476159"/>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19" name="Rounded Rectangle 118">
            <a:extLst>
              <a:ext uri="{FF2B5EF4-FFF2-40B4-BE49-F238E27FC236}">
                <a16:creationId xmlns:a16="http://schemas.microsoft.com/office/drawing/2014/main" id="{6A433E68-E270-F34E-806D-DD1D7443BF47}"/>
              </a:ext>
            </a:extLst>
          </p:cNvPr>
          <p:cNvSpPr/>
          <p:nvPr/>
        </p:nvSpPr>
        <p:spPr>
          <a:xfrm flipH="1">
            <a:off x="5001107" y="2321099"/>
            <a:ext cx="1303168" cy="715057"/>
          </a:xfrm>
          <a:prstGeom prst="roundRect">
            <a:avLst>
              <a:gd name="adj" fmla="val 50000"/>
            </a:avLst>
          </a:prstGeom>
          <a:solidFill>
            <a:srgbClr val="009DD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Rounded Rectangle 119">
            <a:extLst>
              <a:ext uri="{FF2B5EF4-FFF2-40B4-BE49-F238E27FC236}">
                <a16:creationId xmlns:a16="http://schemas.microsoft.com/office/drawing/2014/main" id="{AA7B58B9-4DC0-B74D-A536-27FB4043AED4}"/>
              </a:ext>
            </a:extLst>
          </p:cNvPr>
          <p:cNvSpPr/>
          <p:nvPr/>
        </p:nvSpPr>
        <p:spPr>
          <a:xfrm flipH="1">
            <a:off x="5378730" y="2236768"/>
            <a:ext cx="4636784" cy="89923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3366"/>
                </a:solidFill>
              </a:rPr>
              <a:t>In progress: </a:t>
            </a:r>
          </a:p>
          <a:p>
            <a:pPr algn="ctr"/>
            <a:r>
              <a:rPr lang="en-GB" dirty="0">
                <a:solidFill>
                  <a:srgbClr val="003366"/>
                </a:solidFill>
              </a:rPr>
              <a:t>DEMAX users, UOS, </a:t>
            </a:r>
          </a:p>
          <a:p>
            <a:pPr algn="ctr"/>
            <a:r>
              <a:rPr lang="en-GB" dirty="0">
                <a:solidFill>
                  <a:srgbClr val="003366"/>
                </a:solidFill>
              </a:rPr>
              <a:t>User Journey</a:t>
            </a:r>
          </a:p>
        </p:txBody>
      </p:sp>
      <p:sp>
        <p:nvSpPr>
          <p:cNvPr id="121" name="Delay 120">
            <a:extLst>
              <a:ext uri="{FF2B5EF4-FFF2-40B4-BE49-F238E27FC236}">
                <a16:creationId xmlns:a16="http://schemas.microsoft.com/office/drawing/2014/main" id="{E9F11582-5246-8E4F-82B3-3F4AEDC51338}"/>
              </a:ext>
            </a:extLst>
          </p:cNvPr>
          <p:cNvSpPr/>
          <p:nvPr/>
        </p:nvSpPr>
        <p:spPr>
          <a:xfrm flipH="1">
            <a:off x="5530049" y="2328453"/>
            <a:ext cx="513483" cy="715057"/>
          </a:xfrm>
          <a:prstGeom prst="flowChartDelay">
            <a:avLst/>
          </a:prstGeom>
          <a:solidFill>
            <a:srgbClr val="009DD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39896B59-35A8-E648-AA01-B2E755629F14}"/>
              </a:ext>
            </a:extLst>
          </p:cNvPr>
          <p:cNvSpPr/>
          <p:nvPr/>
        </p:nvSpPr>
        <p:spPr>
          <a:xfrm flipH="1">
            <a:off x="9661896" y="2566644"/>
            <a:ext cx="237561" cy="237561"/>
          </a:xfrm>
          <a:prstGeom prst="ellipse">
            <a:avLst/>
          </a:prstGeom>
          <a:solidFill>
            <a:srgbClr val="009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28D8D282-1693-234E-9431-A1709E82A974}"/>
              </a:ext>
            </a:extLst>
          </p:cNvPr>
          <p:cNvSpPr/>
          <p:nvPr/>
        </p:nvSpPr>
        <p:spPr>
          <a:xfrm flipH="1">
            <a:off x="9764594" y="2433177"/>
            <a:ext cx="513483" cy="51348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Doughnut 123">
            <a:extLst>
              <a:ext uri="{FF2B5EF4-FFF2-40B4-BE49-F238E27FC236}">
                <a16:creationId xmlns:a16="http://schemas.microsoft.com/office/drawing/2014/main" id="{EF152A66-E5D5-5541-BA12-901B0529CD04}"/>
              </a:ext>
            </a:extLst>
          </p:cNvPr>
          <p:cNvSpPr/>
          <p:nvPr/>
        </p:nvSpPr>
        <p:spPr>
          <a:xfrm flipH="1">
            <a:off x="9819177" y="2487760"/>
            <a:ext cx="404317" cy="404317"/>
          </a:xfrm>
          <a:prstGeom prst="donut">
            <a:avLst>
              <a:gd name="adj" fmla="val 14843"/>
            </a:avLst>
          </a:prstGeom>
          <a:solidFill>
            <a:srgbClr val="009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5" name="Rounded Rectangle 124">
            <a:extLst>
              <a:ext uri="{FF2B5EF4-FFF2-40B4-BE49-F238E27FC236}">
                <a16:creationId xmlns:a16="http://schemas.microsoft.com/office/drawing/2014/main" id="{6BFB931A-D2E1-FA43-A1B2-B5D5860411DE}"/>
              </a:ext>
            </a:extLst>
          </p:cNvPr>
          <p:cNvSpPr/>
          <p:nvPr/>
        </p:nvSpPr>
        <p:spPr>
          <a:xfrm flipH="1">
            <a:off x="10201386" y="2668740"/>
            <a:ext cx="269184" cy="62488"/>
          </a:xfrm>
          <a:prstGeom prst="roundRect">
            <a:avLst/>
          </a:prstGeom>
          <a:solidFill>
            <a:srgbClr val="009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CFBD4928-9E1E-E24A-AF90-58D9D9E4E871}"/>
              </a:ext>
            </a:extLst>
          </p:cNvPr>
          <p:cNvSpPr>
            <a:spLocks noChangeAspect="1"/>
          </p:cNvSpPr>
          <p:nvPr/>
        </p:nvSpPr>
        <p:spPr>
          <a:xfrm flipH="1">
            <a:off x="10484221" y="2597177"/>
            <a:ext cx="195690" cy="195690"/>
          </a:xfrm>
          <a:prstGeom prst="ellipse">
            <a:avLst/>
          </a:prstGeom>
          <a:solidFill>
            <a:srgbClr val="EDEDED"/>
          </a:solidFill>
          <a:ln w="76200">
            <a:solidFill>
              <a:srgbClr val="009D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7B2BBF57-77D8-6D45-A89F-C535774C3CE1}"/>
              </a:ext>
            </a:extLst>
          </p:cNvPr>
          <p:cNvSpPr/>
          <p:nvPr/>
        </p:nvSpPr>
        <p:spPr>
          <a:xfrm flipH="1">
            <a:off x="5504996" y="4134463"/>
            <a:ext cx="4289127" cy="551997"/>
          </a:xfrm>
          <a:prstGeom prst="ellipse">
            <a:avLst/>
          </a:prstGeom>
          <a:gradFill flip="none" rotWithShape="1">
            <a:gsLst>
              <a:gs pos="0">
                <a:schemeClr val="tx1">
                  <a:alpha val="68000"/>
                </a:schemeClr>
              </a:gs>
              <a:gs pos="59000">
                <a:srgbClr val="F2F2F2">
                  <a:alpha val="0"/>
                </a:srgbClr>
              </a:gs>
            </a:gsLst>
            <a:lin ang="16200000" scaled="1"/>
            <a:tileRect/>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Rounded Rectangle 127">
            <a:extLst>
              <a:ext uri="{FF2B5EF4-FFF2-40B4-BE49-F238E27FC236}">
                <a16:creationId xmlns:a16="http://schemas.microsoft.com/office/drawing/2014/main" id="{A4CEDB9A-3E0B-AD4B-8249-6D4749A402AF}"/>
              </a:ext>
            </a:extLst>
          </p:cNvPr>
          <p:cNvSpPr/>
          <p:nvPr/>
        </p:nvSpPr>
        <p:spPr>
          <a:xfrm>
            <a:off x="4687409" y="3315010"/>
            <a:ext cx="6834129" cy="1476159"/>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29" name="Rounded Rectangle 128">
            <a:extLst>
              <a:ext uri="{FF2B5EF4-FFF2-40B4-BE49-F238E27FC236}">
                <a16:creationId xmlns:a16="http://schemas.microsoft.com/office/drawing/2014/main" id="{4A7EC3B7-B54A-9148-B46E-ECCF96B79CC8}"/>
              </a:ext>
            </a:extLst>
          </p:cNvPr>
          <p:cNvSpPr/>
          <p:nvPr/>
        </p:nvSpPr>
        <p:spPr>
          <a:xfrm flipH="1">
            <a:off x="5014554" y="3652360"/>
            <a:ext cx="1303168" cy="715057"/>
          </a:xfrm>
          <a:prstGeom prst="roundRect">
            <a:avLst>
              <a:gd name="adj" fmla="val 5000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Rounded Rectangle 129">
            <a:extLst>
              <a:ext uri="{FF2B5EF4-FFF2-40B4-BE49-F238E27FC236}">
                <a16:creationId xmlns:a16="http://schemas.microsoft.com/office/drawing/2014/main" id="{8281C1F6-76B6-1741-8AE1-5C3CAEFF994B}"/>
              </a:ext>
            </a:extLst>
          </p:cNvPr>
          <p:cNvSpPr/>
          <p:nvPr/>
        </p:nvSpPr>
        <p:spPr>
          <a:xfrm flipH="1">
            <a:off x="5392177" y="3568029"/>
            <a:ext cx="4636784" cy="89923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3366"/>
                </a:solidFill>
              </a:rPr>
              <a:t>Preparation: </a:t>
            </a:r>
          </a:p>
          <a:p>
            <a:pPr algn="ctr"/>
            <a:r>
              <a:rPr lang="en-GB" dirty="0">
                <a:solidFill>
                  <a:srgbClr val="003366"/>
                </a:solidFill>
              </a:rPr>
              <a:t>science core - SFTs, publication management, KPIs</a:t>
            </a:r>
          </a:p>
        </p:txBody>
      </p:sp>
      <p:sp>
        <p:nvSpPr>
          <p:cNvPr id="131" name="Delay 130">
            <a:extLst>
              <a:ext uri="{FF2B5EF4-FFF2-40B4-BE49-F238E27FC236}">
                <a16:creationId xmlns:a16="http://schemas.microsoft.com/office/drawing/2014/main" id="{AE92F76C-7025-584A-B7A8-EF24B7D5C316}"/>
              </a:ext>
            </a:extLst>
          </p:cNvPr>
          <p:cNvSpPr/>
          <p:nvPr/>
        </p:nvSpPr>
        <p:spPr>
          <a:xfrm flipH="1">
            <a:off x="5543496" y="3659714"/>
            <a:ext cx="513483" cy="715057"/>
          </a:xfrm>
          <a:prstGeom prst="flowChartDelay">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a:extLst>
              <a:ext uri="{FF2B5EF4-FFF2-40B4-BE49-F238E27FC236}">
                <a16:creationId xmlns:a16="http://schemas.microsoft.com/office/drawing/2014/main" id="{6B6255CA-8F14-8C48-AE00-305D8A3F2746}"/>
              </a:ext>
            </a:extLst>
          </p:cNvPr>
          <p:cNvSpPr/>
          <p:nvPr/>
        </p:nvSpPr>
        <p:spPr>
          <a:xfrm flipH="1">
            <a:off x="9675343" y="3897905"/>
            <a:ext cx="237561" cy="2375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id="{C222EB21-C070-A947-9DA7-A26A9BA7CFB7}"/>
              </a:ext>
            </a:extLst>
          </p:cNvPr>
          <p:cNvSpPr/>
          <p:nvPr/>
        </p:nvSpPr>
        <p:spPr>
          <a:xfrm flipH="1">
            <a:off x="9778041" y="3764438"/>
            <a:ext cx="513483" cy="51348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Doughnut 133">
            <a:extLst>
              <a:ext uri="{FF2B5EF4-FFF2-40B4-BE49-F238E27FC236}">
                <a16:creationId xmlns:a16="http://schemas.microsoft.com/office/drawing/2014/main" id="{4DDA0D53-61D1-804F-B5A2-97C9E3E6453D}"/>
              </a:ext>
            </a:extLst>
          </p:cNvPr>
          <p:cNvSpPr/>
          <p:nvPr/>
        </p:nvSpPr>
        <p:spPr>
          <a:xfrm flipH="1">
            <a:off x="9832624" y="3819021"/>
            <a:ext cx="404317" cy="404317"/>
          </a:xfrm>
          <a:prstGeom prst="donut">
            <a:avLst>
              <a:gd name="adj" fmla="val 1484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5" name="Rounded Rectangle 134">
            <a:extLst>
              <a:ext uri="{FF2B5EF4-FFF2-40B4-BE49-F238E27FC236}">
                <a16:creationId xmlns:a16="http://schemas.microsoft.com/office/drawing/2014/main" id="{1DF5C652-85ED-924A-AFB5-11722AC75A75}"/>
              </a:ext>
            </a:extLst>
          </p:cNvPr>
          <p:cNvSpPr/>
          <p:nvPr/>
        </p:nvSpPr>
        <p:spPr>
          <a:xfrm flipH="1">
            <a:off x="10214833" y="4000001"/>
            <a:ext cx="269184" cy="62488"/>
          </a:xfrm>
          <a:prstGeom prst="roundRect">
            <a:avLst/>
          </a:prstGeom>
          <a:solidFill>
            <a:srgbClr val="009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a:extLst>
              <a:ext uri="{FF2B5EF4-FFF2-40B4-BE49-F238E27FC236}">
                <a16:creationId xmlns:a16="http://schemas.microsoft.com/office/drawing/2014/main" id="{9529E927-4DBD-C848-89B1-F8182314B217}"/>
              </a:ext>
            </a:extLst>
          </p:cNvPr>
          <p:cNvSpPr>
            <a:spLocks noChangeAspect="1"/>
          </p:cNvSpPr>
          <p:nvPr/>
        </p:nvSpPr>
        <p:spPr>
          <a:xfrm flipH="1">
            <a:off x="10497668" y="3928438"/>
            <a:ext cx="195690" cy="195690"/>
          </a:xfrm>
          <a:prstGeom prst="ellipse">
            <a:avLst/>
          </a:prstGeom>
          <a:solidFill>
            <a:schemeClr val="accent2"/>
          </a:solidFill>
          <a:ln w="76200">
            <a:solidFill>
              <a:srgbClr val="009D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AB5394F9-6D81-1848-B21E-0CC07421EE82}"/>
              </a:ext>
            </a:extLst>
          </p:cNvPr>
          <p:cNvSpPr/>
          <p:nvPr/>
        </p:nvSpPr>
        <p:spPr>
          <a:xfrm flipH="1">
            <a:off x="5491549" y="5479172"/>
            <a:ext cx="4289127" cy="551997"/>
          </a:xfrm>
          <a:prstGeom prst="ellipse">
            <a:avLst/>
          </a:prstGeom>
          <a:gradFill flip="none" rotWithShape="1">
            <a:gsLst>
              <a:gs pos="0">
                <a:schemeClr val="tx1">
                  <a:alpha val="68000"/>
                </a:schemeClr>
              </a:gs>
              <a:gs pos="59000">
                <a:srgbClr val="F2F2F2">
                  <a:alpha val="0"/>
                </a:srgbClr>
              </a:gs>
            </a:gsLst>
            <a:lin ang="16200000" scaled="1"/>
            <a:tileRect/>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Rounded Rectangle 137">
            <a:extLst>
              <a:ext uri="{FF2B5EF4-FFF2-40B4-BE49-F238E27FC236}">
                <a16:creationId xmlns:a16="http://schemas.microsoft.com/office/drawing/2014/main" id="{8F80FA67-4769-7C4D-9CC0-6CD5F66DA63B}"/>
              </a:ext>
            </a:extLst>
          </p:cNvPr>
          <p:cNvSpPr/>
          <p:nvPr/>
        </p:nvSpPr>
        <p:spPr>
          <a:xfrm>
            <a:off x="4673962" y="4659719"/>
            <a:ext cx="6834129" cy="1476159"/>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39" name="Rounded Rectangle 138">
            <a:extLst>
              <a:ext uri="{FF2B5EF4-FFF2-40B4-BE49-F238E27FC236}">
                <a16:creationId xmlns:a16="http://schemas.microsoft.com/office/drawing/2014/main" id="{4B6C7DFB-75BF-6F43-8A82-47F69929DD5C}"/>
              </a:ext>
            </a:extLst>
          </p:cNvPr>
          <p:cNvSpPr/>
          <p:nvPr/>
        </p:nvSpPr>
        <p:spPr>
          <a:xfrm flipH="1">
            <a:off x="5001107" y="4997069"/>
            <a:ext cx="1303168" cy="715057"/>
          </a:xfrm>
          <a:prstGeom prst="roundRect">
            <a:avLst>
              <a:gd name="adj" fmla="val 50000"/>
            </a:avLst>
          </a:prstGeom>
          <a:solidFill>
            <a:srgbClr val="009DD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Rounded Rectangle 139">
            <a:extLst>
              <a:ext uri="{FF2B5EF4-FFF2-40B4-BE49-F238E27FC236}">
                <a16:creationId xmlns:a16="http://schemas.microsoft.com/office/drawing/2014/main" id="{7094A388-0238-CF44-BBAB-DABC892BE978}"/>
              </a:ext>
            </a:extLst>
          </p:cNvPr>
          <p:cNvSpPr/>
          <p:nvPr/>
        </p:nvSpPr>
        <p:spPr>
          <a:xfrm flipH="1">
            <a:off x="5378730" y="4912738"/>
            <a:ext cx="4636784" cy="89923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3366"/>
                </a:solidFill>
              </a:rPr>
              <a:t>In progress: </a:t>
            </a:r>
          </a:p>
          <a:p>
            <a:pPr algn="ctr"/>
            <a:r>
              <a:rPr lang="en-GB" dirty="0">
                <a:solidFill>
                  <a:srgbClr val="003366"/>
                </a:solidFill>
              </a:rPr>
              <a:t>Promote science, user meeting, </a:t>
            </a:r>
          </a:p>
          <a:p>
            <a:pPr algn="ctr"/>
            <a:r>
              <a:rPr lang="en-GB" dirty="0">
                <a:solidFill>
                  <a:srgbClr val="003366"/>
                </a:solidFill>
              </a:rPr>
              <a:t>science day</a:t>
            </a:r>
          </a:p>
        </p:txBody>
      </p:sp>
      <p:sp>
        <p:nvSpPr>
          <p:cNvPr id="141" name="Delay 140">
            <a:extLst>
              <a:ext uri="{FF2B5EF4-FFF2-40B4-BE49-F238E27FC236}">
                <a16:creationId xmlns:a16="http://schemas.microsoft.com/office/drawing/2014/main" id="{2F9B7EF3-7920-E341-B2F2-79C475257EE8}"/>
              </a:ext>
            </a:extLst>
          </p:cNvPr>
          <p:cNvSpPr/>
          <p:nvPr/>
        </p:nvSpPr>
        <p:spPr>
          <a:xfrm flipH="1">
            <a:off x="5530049" y="5004423"/>
            <a:ext cx="513483" cy="715057"/>
          </a:xfrm>
          <a:prstGeom prst="flowChartDelay">
            <a:avLst/>
          </a:prstGeom>
          <a:solidFill>
            <a:srgbClr val="009DD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a:extLst>
              <a:ext uri="{FF2B5EF4-FFF2-40B4-BE49-F238E27FC236}">
                <a16:creationId xmlns:a16="http://schemas.microsoft.com/office/drawing/2014/main" id="{16118F32-0123-484A-9F20-ECC3DD5733F0}"/>
              </a:ext>
            </a:extLst>
          </p:cNvPr>
          <p:cNvSpPr/>
          <p:nvPr/>
        </p:nvSpPr>
        <p:spPr>
          <a:xfrm flipH="1">
            <a:off x="9661896" y="5242614"/>
            <a:ext cx="237561" cy="237561"/>
          </a:xfrm>
          <a:prstGeom prst="ellipse">
            <a:avLst/>
          </a:prstGeom>
          <a:solidFill>
            <a:srgbClr val="009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 142">
            <a:extLst>
              <a:ext uri="{FF2B5EF4-FFF2-40B4-BE49-F238E27FC236}">
                <a16:creationId xmlns:a16="http://schemas.microsoft.com/office/drawing/2014/main" id="{ED856180-8F26-1947-B5F7-4415AD518669}"/>
              </a:ext>
            </a:extLst>
          </p:cNvPr>
          <p:cNvSpPr/>
          <p:nvPr/>
        </p:nvSpPr>
        <p:spPr>
          <a:xfrm flipH="1">
            <a:off x="9764594" y="5109147"/>
            <a:ext cx="513483" cy="51348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Doughnut 143">
            <a:extLst>
              <a:ext uri="{FF2B5EF4-FFF2-40B4-BE49-F238E27FC236}">
                <a16:creationId xmlns:a16="http://schemas.microsoft.com/office/drawing/2014/main" id="{CAD5D95C-D56C-664E-8F2F-0C801FDCCCF7}"/>
              </a:ext>
            </a:extLst>
          </p:cNvPr>
          <p:cNvSpPr/>
          <p:nvPr/>
        </p:nvSpPr>
        <p:spPr>
          <a:xfrm flipH="1">
            <a:off x="9819177" y="5163730"/>
            <a:ext cx="404317" cy="404317"/>
          </a:xfrm>
          <a:prstGeom prst="donut">
            <a:avLst>
              <a:gd name="adj" fmla="val 14843"/>
            </a:avLst>
          </a:prstGeom>
          <a:solidFill>
            <a:srgbClr val="009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5" name="Rounded Rectangle 144">
            <a:extLst>
              <a:ext uri="{FF2B5EF4-FFF2-40B4-BE49-F238E27FC236}">
                <a16:creationId xmlns:a16="http://schemas.microsoft.com/office/drawing/2014/main" id="{E1BA7E7A-BAB8-CA4F-AB36-A6EEECEC1FF8}"/>
              </a:ext>
            </a:extLst>
          </p:cNvPr>
          <p:cNvSpPr/>
          <p:nvPr/>
        </p:nvSpPr>
        <p:spPr>
          <a:xfrm flipH="1">
            <a:off x="10201386" y="5344710"/>
            <a:ext cx="269184" cy="62488"/>
          </a:xfrm>
          <a:prstGeom prst="roundRect">
            <a:avLst/>
          </a:prstGeom>
          <a:solidFill>
            <a:srgbClr val="009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Oval 145">
            <a:extLst>
              <a:ext uri="{FF2B5EF4-FFF2-40B4-BE49-F238E27FC236}">
                <a16:creationId xmlns:a16="http://schemas.microsoft.com/office/drawing/2014/main" id="{43A78871-32C7-D74D-9FE0-ACD62A93CB0C}"/>
              </a:ext>
            </a:extLst>
          </p:cNvPr>
          <p:cNvSpPr>
            <a:spLocks noChangeAspect="1"/>
          </p:cNvSpPr>
          <p:nvPr/>
        </p:nvSpPr>
        <p:spPr>
          <a:xfrm flipH="1">
            <a:off x="10484221" y="5273147"/>
            <a:ext cx="195690" cy="195690"/>
          </a:xfrm>
          <a:prstGeom prst="ellipse">
            <a:avLst/>
          </a:prstGeom>
          <a:solidFill>
            <a:srgbClr val="EDEDED"/>
          </a:solidFill>
          <a:ln w="76200">
            <a:solidFill>
              <a:srgbClr val="009D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Bullseye">
            <a:extLst>
              <a:ext uri="{FF2B5EF4-FFF2-40B4-BE49-F238E27FC236}">
                <a16:creationId xmlns:a16="http://schemas.microsoft.com/office/drawing/2014/main" id="{40C5660F-6E57-0444-BC19-9DB0B11BD5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58652" y="3757254"/>
            <a:ext cx="504000" cy="504000"/>
          </a:xfrm>
          <a:prstGeom prst="rect">
            <a:avLst/>
          </a:prstGeom>
        </p:spPr>
      </p:pic>
      <p:pic>
        <p:nvPicPr>
          <p:cNvPr id="8" name="Graphic 7" descr="Upward trend">
            <a:extLst>
              <a:ext uri="{FF2B5EF4-FFF2-40B4-BE49-F238E27FC236}">
                <a16:creationId xmlns:a16="http://schemas.microsoft.com/office/drawing/2014/main" id="{94552BD9-CA5A-404E-B5C8-E075F153594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56739" y="5115591"/>
            <a:ext cx="504000" cy="504000"/>
          </a:xfrm>
          <a:prstGeom prst="rect">
            <a:avLst/>
          </a:prstGeom>
        </p:spPr>
      </p:pic>
      <p:pic>
        <p:nvPicPr>
          <p:cNvPr id="11" name="Graphic 10" descr="Checklist">
            <a:extLst>
              <a:ext uri="{FF2B5EF4-FFF2-40B4-BE49-F238E27FC236}">
                <a16:creationId xmlns:a16="http://schemas.microsoft.com/office/drawing/2014/main" id="{4BE5030A-0786-1C42-BB2E-AE9C7E4E164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58652" y="1063997"/>
            <a:ext cx="504000" cy="504000"/>
          </a:xfrm>
          <a:prstGeom prst="rect">
            <a:avLst/>
          </a:prstGeom>
        </p:spPr>
      </p:pic>
      <p:pic>
        <p:nvPicPr>
          <p:cNvPr id="13" name="Graphic 12" descr="Web design">
            <a:extLst>
              <a:ext uri="{FF2B5EF4-FFF2-40B4-BE49-F238E27FC236}">
                <a16:creationId xmlns:a16="http://schemas.microsoft.com/office/drawing/2014/main" id="{3BC07673-A4D7-2E4F-8775-0621BB8875E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46846" y="2422642"/>
            <a:ext cx="504000" cy="504000"/>
          </a:xfrm>
          <a:prstGeom prst="rect">
            <a:avLst/>
          </a:prstGeom>
        </p:spPr>
      </p:pic>
    </p:spTree>
    <p:extLst>
      <p:ext uri="{BB962C8B-B14F-4D97-AF65-F5344CB8AC3E}">
        <p14:creationId xmlns:p14="http://schemas.microsoft.com/office/powerpoint/2010/main" val="2719896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46E140D4-0D04-4442-A5C2-24AC72B0EB98}"/>
              </a:ext>
            </a:extLst>
          </p:cNvPr>
          <p:cNvGrpSpPr/>
          <p:nvPr/>
        </p:nvGrpSpPr>
        <p:grpSpPr>
          <a:xfrm>
            <a:off x="5982928" y="63798"/>
            <a:ext cx="6120000" cy="6708805"/>
            <a:chOff x="5153578" y="0"/>
            <a:chExt cx="5811655" cy="6872264"/>
          </a:xfrm>
          <a:solidFill>
            <a:schemeClr val="bg1"/>
          </a:solidFill>
          <a:effectLst>
            <a:outerShdw blurRad="50800" dist="38100" dir="2700000" algn="tl" rotWithShape="0">
              <a:prstClr val="black">
                <a:alpha val="40000"/>
              </a:prstClr>
            </a:outerShdw>
          </a:effectLst>
        </p:grpSpPr>
        <p:sp>
          <p:nvSpPr>
            <p:cNvPr id="26" name="Rectangle 25">
              <a:extLst>
                <a:ext uri="{FF2B5EF4-FFF2-40B4-BE49-F238E27FC236}">
                  <a16:creationId xmlns:a16="http://schemas.microsoft.com/office/drawing/2014/main" id="{17B47E29-D587-DE4C-8C9B-6CC5B882526C}"/>
                </a:ext>
              </a:extLst>
            </p:cNvPr>
            <p:cNvSpPr/>
            <p:nvPr/>
          </p:nvSpPr>
          <p:spPr>
            <a:xfrm>
              <a:off x="10592508" y="290234"/>
              <a:ext cx="372725" cy="1265663"/>
            </a:xfrm>
            <a:prstGeom prst="rect">
              <a:avLst/>
            </a:prstGeom>
            <a:solidFill>
              <a:schemeClr val="accent5"/>
            </a:solidFill>
            <a:ln>
              <a:noFill/>
            </a:ln>
            <a:effectLst>
              <a:innerShdw blurRad="195242"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52">
              <a:extLst>
                <a:ext uri="{FF2B5EF4-FFF2-40B4-BE49-F238E27FC236}">
                  <a16:creationId xmlns:a16="http://schemas.microsoft.com/office/drawing/2014/main" id="{DA05ED7E-1D1A-554F-A35C-A53D3EDE9D21}"/>
                </a:ext>
              </a:extLst>
            </p:cNvPr>
            <p:cNvSpPr/>
            <p:nvPr/>
          </p:nvSpPr>
          <p:spPr>
            <a:xfrm>
              <a:off x="5153578" y="0"/>
              <a:ext cx="5801833" cy="6872264"/>
            </a:xfrm>
            <a:custGeom>
              <a:avLst/>
              <a:gdLst>
                <a:gd name="connsiteX0" fmla="*/ 0 w 5801833"/>
                <a:gd name="connsiteY0" fmla="*/ 0 h 6872264"/>
                <a:gd name="connsiteX1" fmla="*/ 5801833 w 5801833"/>
                <a:gd name="connsiteY1" fmla="*/ 0 h 6872264"/>
                <a:gd name="connsiteX2" fmla="*/ 5801833 w 5801833"/>
                <a:gd name="connsiteY2" fmla="*/ 298620 h 6872264"/>
                <a:gd name="connsiteX3" fmla="*/ 5738895 w 5801833"/>
                <a:gd name="connsiteY3" fmla="*/ 311327 h 6872264"/>
                <a:gd name="connsiteX4" fmla="*/ 5731421 w 5801833"/>
                <a:gd name="connsiteY4" fmla="*/ 316365 h 6872264"/>
                <a:gd name="connsiteX5" fmla="*/ 5715561 w 5801833"/>
                <a:gd name="connsiteY5" fmla="*/ 321289 h 6872264"/>
                <a:gd name="connsiteX6" fmla="*/ 5580194 w 5801833"/>
                <a:gd name="connsiteY6" fmla="*/ 525510 h 6872264"/>
                <a:gd name="connsiteX7" fmla="*/ 5580194 w 5801833"/>
                <a:gd name="connsiteY7" fmla="*/ 1347895 h 6872264"/>
                <a:gd name="connsiteX8" fmla="*/ 5801833 w 5801833"/>
                <a:gd name="connsiteY8" fmla="*/ 1569534 h 6872264"/>
                <a:gd name="connsiteX9" fmla="*/ 5801832 w 5801833"/>
                <a:gd name="connsiteY9" fmla="*/ 1569535 h 6872264"/>
                <a:gd name="connsiteX10" fmla="*/ 5801833 w 5801833"/>
                <a:gd name="connsiteY10" fmla="*/ 1569535 h 6872264"/>
                <a:gd name="connsiteX11" fmla="*/ 5801833 w 5801833"/>
                <a:gd name="connsiteY11" fmla="*/ 6872264 h 6872264"/>
                <a:gd name="connsiteX12" fmla="*/ 0 w 5801833"/>
                <a:gd name="connsiteY12" fmla="*/ 6872264 h 687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01833" h="6872264">
                  <a:moveTo>
                    <a:pt x="0" y="0"/>
                  </a:moveTo>
                  <a:lnTo>
                    <a:pt x="5801833" y="0"/>
                  </a:lnTo>
                  <a:lnTo>
                    <a:pt x="5801833" y="298620"/>
                  </a:lnTo>
                  <a:cubicBezTo>
                    <a:pt x="5779508" y="298620"/>
                    <a:pt x="5758239" y="303145"/>
                    <a:pt x="5738895" y="311327"/>
                  </a:cubicBezTo>
                  <a:lnTo>
                    <a:pt x="5731421" y="316365"/>
                  </a:lnTo>
                  <a:lnTo>
                    <a:pt x="5715561" y="321289"/>
                  </a:lnTo>
                  <a:cubicBezTo>
                    <a:pt x="5636011" y="354935"/>
                    <a:pt x="5580194" y="433704"/>
                    <a:pt x="5580194" y="525510"/>
                  </a:cubicBezTo>
                  <a:lnTo>
                    <a:pt x="5580194" y="1347895"/>
                  </a:lnTo>
                  <a:cubicBezTo>
                    <a:pt x="5580194" y="1470303"/>
                    <a:pt x="5679425" y="1569534"/>
                    <a:pt x="5801833" y="1569534"/>
                  </a:cubicBezTo>
                  <a:lnTo>
                    <a:pt x="5801832" y="1569535"/>
                  </a:lnTo>
                  <a:lnTo>
                    <a:pt x="5801833" y="1569535"/>
                  </a:lnTo>
                  <a:lnTo>
                    <a:pt x="5801833" y="6872264"/>
                  </a:lnTo>
                  <a:lnTo>
                    <a:pt x="0" y="687226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a:p>
          </p:txBody>
        </p:sp>
      </p:grpSp>
      <p:grpSp>
        <p:nvGrpSpPr>
          <p:cNvPr id="56" name="Group 55">
            <a:extLst>
              <a:ext uri="{FF2B5EF4-FFF2-40B4-BE49-F238E27FC236}">
                <a16:creationId xmlns:a16="http://schemas.microsoft.com/office/drawing/2014/main" id="{106C15E6-9451-FB46-8C6D-FE2B50D9F884}"/>
              </a:ext>
            </a:extLst>
          </p:cNvPr>
          <p:cNvGrpSpPr/>
          <p:nvPr/>
        </p:nvGrpSpPr>
        <p:grpSpPr>
          <a:xfrm>
            <a:off x="5982928" y="78062"/>
            <a:ext cx="5760000" cy="6694880"/>
            <a:chOff x="4772044" y="14264"/>
            <a:chExt cx="5803584" cy="6858000"/>
          </a:xfrm>
        </p:grpSpPr>
        <p:sp>
          <p:nvSpPr>
            <p:cNvPr id="27" name="Rectangle 26">
              <a:extLst>
                <a:ext uri="{FF2B5EF4-FFF2-40B4-BE49-F238E27FC236}">
                  <a16:creationId xmlns:a16="http://schemas.microsoft.com/office/drawing/2014/main" id="{4B974930-E767-B247-B189-65D7EF7ED6DE}"/>
                </a:ext>
              </a:extLst>
            </p:cNvPr>
            <p:cNvSpPr/>
            <p:nvPr/>
          </p:nvSpPr>
          <p:spPr>
            <a:xfrm>
              <a:off x="10202903" y="1781733"/>
              <a:ext cx="372725" cy="1265663"/>
            </a:xfrm>
            <a:prstGeom prst="rect">
              <a:avLst/>
            </a:prstGeom>
            <a:solidFill>
              <a:schemeClr val="accent1"/>
            </a:solidFill>
            <a:effectLst>
              <a:innerShdw blurRad="195242"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51">
              <a:extLst>
                <a:ext uri="{FF2B5EF4-FFF2-40B4-BE49-F238E27FC236}">
                  <a16:creationId xmlns:a16="http://schemas.microsoft.com/office/drawing/2014/main" id="{154179B1-1B89-A24D-BCC5-2E0C8223CDD9}"/>
                </a:ext>
              </a:extLst>
            </p:cNvPr>
            <p:cNvSpPr/>
            <p:nvPr/>
          </p:nvSpPr>
          <p:spPr>
            <a:xfrm>
              <a:off x="4772044" y="14264"/>
              <a:ext cx="5801833" cy="6858000"/>
            </a:xfrm>
            <a:custGeom>
              <a:avLst/>
              <a:gdLst>
                <a:gd name="connsiteX0" fmla="*/ 0 w 5801833"/>
                <a:gd name="connsiteY0" fmla="*/ 0 h 6858000"/>
                <a:gd name="connsiteX1" fmla="*/ 5801833 w 5801833"/>
                <a:gd name="connsiteY1" fmla="*/ 0 h 6858000"/>
                <a:gd name="connsiteX2" fmla="*/ 5801833 w 5801833"/>
                <a:gd name="connsiteY2" fmla="*/ 1767469 h 6858000"/>
                <a:gd name="connsiteX3" fmla="*/ 5580194 w 5801833"/>
                <a:gd name="connsiteY3" fmla="*/ 1989108 h 6858000"/>
                <a:gd name="connsiteX4" fmla="*/ 5580194 w 5801833"/>
                <a:gd name="connsiteY4" fmla="*/ 2811493 h 6858000"/>
                <a:gd name="connsiteX5" fmla="*/ 5715561 w 5801833"/>
                <a:gd name="connsiteY5" fmla="*/ 3015715 h 6858000"/>
                <a:gd name="connsiteX6" fmla="*/ 5723642 w 5801833"/>
                <a:gd name="connsiteY6" fmla="*/ 3018223 h 6858000"/>
                <a:gd name="connsiteX7" fmla="*/ 5738896 w 5801833"/>
                <a:gd name="connsiteY7" fmla="*/ 3027478 h 6858000"/>
                <a:gd name="connsiteX8" fmla="*/ 5801833 w 5801833"/>
                <a:gd name="connsiteY8" fmla="*/ 3040184 h 6858000"/>
                <a:gd name="connsiteX9" fmla="*/ 5801833 w 5801833"/>
                <a:gd name="connsiteY9" fmla="*/ 3040185 h 6858000"/>
                <a:gd name="connsiteX10" fmla="*/ 5801833 w 5801833"/>
                <a:gd name="connsiteY10" fmla="*/ 6858000 h 6858000"/>
                <a:gd name="connsiteX11" fmla="*/ 0 w 5801833"/>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01833" h="6858000">
                  <a:moveTo>
                    <a:pt x="0" y="0"/>
                  </a:moveTo>
                  <a:lnTo>
                    <a:pt x="5801833" y="0"/>
                  </a:lnTo>
                  <a:lnTo>
                    <a:pt x="5801833" y="1767469"/>
                  </a:lnTo>
                  <a:cubicBezTo>
                    <a:pt x="5679425" y="1767469"/>
                    <a:pt x="5580194" y="1866700"/>
                    <a:pt x="5580194" y="1989108"/>
                  </a:cubicBezTo>
                  <a:lnTo>
                    <a:pt x="5580194" y="2811493"/>
                  </a:lnTo>
                  <a:cubicBezTo>
                    <a:pt x="5580194" y="2903299"/>
                    <a:pt x="5636011" y="2982068"/>
                    <a:pt x="5715561" y="3015715"/>
                  </a:cubicBezTo>
                  <a:lnTo>
                    <a:pt x="5723642" y="3018223"/>
                  </a:lnTo>
                  <a:lnTo>
                    <a:pt x="5738896" y="3027478"/>
                  </a:lnTo>
                  <a:lnTo>
                    <a:pt x="5801833" y="3040184"/>
                  </a:lnTo>
                  <a:lnTo>
                    <a:pt x="5801833" y="3040185"/>
                  </a:lnTo>
                  <a:lnTo>
                    <a:pt x="5801833" y="6858000"/>
                  </a:lnTo>
                  <a:lnTo>
                    <a:pt x="0" y="685800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a:solidFill>
                  <a:schemeClr val="bg1"/>
                </a:solidFill>
              </a:endParaRPr>
            </a:p>
          </p:txBody>
        </p:sp>
      </p:grpSp>
      <p:grpSp>
        <p:nvGrpSpPr>
          <p:cNvPr id="55" name="Group 54">
            <a:extLst>
              <a:ext uri="{FF2B5EF4-FFF2-40B4-BE49-F238E27FC236}">
                <a16:creationId xmlns:a16="http://schemas.microsoft.com/office/drawing/2014/main" id="{2BAA318E-F7F6-9A4D-BDC9-1163762E20EA}"/>
              </a:ext>
            </a:extLst>
          </p:cNvPr>
          <p:cNvGrpSpPr/>
          <p:nvPr/>
        </p:nvGrpSpPr>
        <p:grpSpPr>
          <a:xfrm>
            <a:off x="5982928" y="78062"/>
            <a:ext cx="5400000" cy="6694880"/>
            <a:chOff x="4531306" y="-21699"/>
            <a:chExt cx="5801833" cy="6858000"/>
          </a:xfrm>
          <a:solidFill>
            <a:schemeClr val="bg1"/>
          </a:solidFill>
          <a:effectLst>
            <a:outerShdw blurRad="50800" dist="38100" dir="2700000" algn="tl" rotWithShape="0">
              <a:prstClr val="black">
                <a:alpha val="40000"/>
              </a:prstClr>
            </a:outerShdw>
          </a:effectLst>
        </p:grpSpPr>
        <p:sp>
          <p:nvSpPr>
            <p:cNvPr id="28" name="Rectangle 27">
              <a:extLst>
                <a:ext uri="{FF2B5EF4-FFF2-40B4-BE49-F238E27FC236}">
                  <a16:creationId xmlns:a16="http://schemas.microsoft.com/office/drawing/2014/main" id="{387A5E71-8B02-C349-B030-D0B05AD73F0D}"/>
                </a:ext>
              </a:extLst>
            </p:cNvPr>
            <p:cNvSpPr/>
            <p:nvPr/>
          </p:nvSpPr>
          <p:spPr>
            <a:xfrm>
              <a:off x="9960414" y="3416872"/>
              <a:ext cx="372725" cy="1265663"/>
            </a:xfrm>
            <a:prstGeom prst="rect">
              <a:avLst/>
            </a:prstGeom>
            <a:solidFill>
              <a:schemeClr val="accent3"/>
            </a:solidFill>
            <a:ln>
              <a:noFill/>
            </a:ln>
            <a:effectLst>
              <a:innerShdw blurRad="195242"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50">
              <a:extLst>
                <a:ext uri="{FF2B5EF4-FFF2-40B4-BE49-F238E27FC236}">
                  <a16:creationId xmlns:a16="http://schemas.microsoft.com/office/drawing/2014/main" id="{CB09536F-FEAB-054B-BF9E-0848F6DC39F5}"/>
                </a:ext>
              </a:extLst>
            </p:cNvPr>
            <p:cNvSpPr/>
            <p:nvPr/>
          </p:nvSpPr>
          <p:spPr>
            <a:xfrm>
              <a:off x="4531306" y="-21699"/>
              <a:ext cx="5801833" cy="6858000"/>
            </a:xfrm>
            <a:custGeom>
              <a:avLst/>
              <a:gdLst>
                <a:gd name="connsiteX0" fmla="*/ 0 w 5801833"/>
                <a:gd name="connsiteY0" fmla="*/ 0 h 6858000"/>
                <a:gd name="connsiteX1" fmla="*/ 5801833 w 5801833"/>
                <a:gd name="connsiteY1" fmla="*/ 0 h 6858000"/>
                <a:gd name="connsiteX2" fmla="*/ 5801833 w 5801833"/>
                <a:gd name="connsiteY2" fmla="*/ 3429000 h 6858000"/>
                <a:gd name="connsiteX3" fmla="*/ 5738895 w 5801833"/>
                <a:gd name="connsiteY3" fmla="*/ 3441707 h 6858000"/>
                <a:gd name="connsiteX4" fmla="*/ 5724591 w 5801833"/>
                <a:gd name="connsiteY4" fmla="*/ 3451351 h 6858000"/>
                <a:gd name="connsiteX5" fmla="*/ 5715561 w 5801833"/>
                <a:gd name="connsiteY5" fmla="*/ 3454154 h 6858000"/>
                <a:gd name="connsiteX6" fmla="*/ 5580194 w 5801833"/>
                <a:gd name="connsiteY6" fmla="*/ 3658375 h 6858000"/>
                <a:gd name="connsiteX7" fmla="*/ 5580194 w 5801833"/>
                <a:gd name="connsiteY7" fmla="*/ 4480760 h 6858000"/>
                <a:gd name="connsiteX8" fmla="*/ 5801833 w 5801833"/>
                <a:gd name="connsiteY8" fmla="*/ 4702399 h 6858000"/>
                <a:gd name="connsiteX9" fmla="*/ 5801832 w 5801833"/>
                <a:gd name="connsiteY9" fmla="*/ 4702400 h 6858000"/>
                <a:gd name="connsiteX10" fmla="*/ 5801833 w 5801833"/>
                <a:gd name="connsiteY10" fmla="*/ 4702400 h 6858000"/>
                <a:gd name="connsiteX11" fmla="*/ 5801833 w 5801833"/>
                <a:gd name="connsiteY11" fmla="*/ 6858000 h 6858000"/>
                <a:gd name="connsiteX12" fmla="*/ 0 w 5801833"/>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01833" h="6858000">
                  <a:moveTo>
                    <a:pt x="0" y="0"/>
                  </a:moveTo>
                  <a:lnTo>
                    <a:pt x="5801833" y="0"/>
                  </a:lnTo>
                  <a:lnTo>
                    <a:pt x="5801833" y="3429000"/>
                  </a:lnTo>
                  <a:cubicBezTo>
                    <a:pt x="5779508" y="3429000"/>
                    <a:pt x="5758239" y="3433525"/>
                    <a:pt x="5738895" y="3441707"/>
                  </a:cubicBezTo>
                  <a:lnTo>
                    <a:pt x="5724591" y="3451351"/>
                  </a:lnTo>
                  <a:lnTo>
                    <a:pt x="5715561" y="3454154"/>
                  </a:lnTo>
                  <a:cubicBezTo>
                    <a:pt x="5636011" y="3487800"/>
                    <a:pt x="5580194" y="3566569"/>
                    <a:pt x="5580194" y="3658375"/>
                  </a:cubicBezTo>
                  <a:lnTo>
                    <a:pt x="5580194" y="4480760"/>
                  </a:lnTo>
                  <a:cubicBezTo>
                    <a:pt x="5580194" y="4603168"/>
                    <a:pt x="5679425" y="4702399"/>
                    <a:pt x="5801833" y="4702399"/>
                  </a:cubicBezTo>
                  <a:lnTo>
                    <a:pt x="5801832" y="4702400"/>
                  </a:lnTo>
                  <a:lnTo>
                    <a:pt x="5801833" y="4702400"/>
                  </a:lnTo>
                  <a:lnTo>
                    <a:pt x="5801833" y="6858000"/>
                  </a:lnTo>
                  <a:lnTo>
                    <a:pt x="0" y="6858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a:solidFill>
                  <a:schemeClr val="bg1"/>
                </a:solidFill>
              </a:endParaRPr>
            </a:p>
          </p:txBody>
        </p:sp>
      </p:grpSp>
      <p:grpSp>
        <p:nvGrpSpPr>
          <p:cNvPr id="54" name="Group 53">
            <a:extLst>
              <a:ext uri="{FF2B5EF4-FFF2-40B4-BE49-F238E27FC236}">
                <a16:creationId xmlns:a16="http://schemas.microsoft.com/office/drawing/2014/main" id="{39FAAEF3-1238-4C41-9996-9B587B60B442}"/>
              </a:ext>
            </a:extLst>
          </p:cNvPr>
          <p:cNvGrpSpPr/>
          <p:nvPr/>
        </p:nvGrpSpPr>
        <p:grpSpPr>
          <a:xfrm>
            <a:off x="5982928" y="78062"/>
            <a:ext cx="5049315" cy="6694880"/>
            <a:chOff x="4114440" y="11151"/>
            <a:chExt cx="5049315" cy="6858000"/>
          </a:xfrm>
          <a:solidFill>
            <a:schemeClr val="bg1"/>
          </a:solidFill>
          <a:effectLst>
            <a:outerShdw blurRad="50800" dist="38100" dir="2700000" algn="tl" rotWithShape="0">
              <a:prstClr val="black">
                <a:alpha val="40000"/>
              </a:prstClr>
            </a:outerShdw>
          </a:effectLst>
        </p:grpSpPr>
        <p:sp>
          <p:nvSpPr>
            <p:cNvPr id="29" name="Rectangle 28">
              <a:extLst>
                <a:ext uri="{FF2B5EF4-FFF2-40B4-BE49-F238E27FC236}">
                  <a16:creationId xmlns:a16="http://schemas.microsoft.com/office/drawing/2014/main" id="{FA00B32D-049D-7B41-AF85-04135505DF6B}"/>
                </a:ext>
              </a:extLst>
            </p:cNvPr>
            <p:cNvSpPr/>
            <p:nvPr/>
          </p:nvSpPr>
          <p:spPr>
            <a:xfrm>
              <a:off x="8791030" y="4857912"/>
              <a:ext cx="372725" cy="1341864"/>
            </a:xfrm>
            <a:prstGeom prst="rect">
              <a:avLst/>
            </a:prstGeom>
            <a:solidFill>
              <a:schemeClr val="accent6"/>
            </a:solidFill>
            <a:ln>
              <a:noFill/>
            </a:ln>
            <a:effectLst>
              <a:innerShdw blurRad="195242"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Freeform 49">
              <a:extLst>
                <a:ext uri="{FF2B5EF4-FFF2-40B4-BE49-F238E27FC236}">
                  <a16:creationId xmlns:a16="http://schemas.microsoft.com/office/drawing/2014/main" id="{B787BDEB-646B-6B4E-A5C8-313FC75A8790}"/>
                </a:ext>
              </a:extLst>
            </p:cNvPr>
            <p:cNvSpPr/>
            <p:nvPr/>
          </p:nvSpPr>
          <p:spPr>
            <a:xfrm>
              <a:off x="4114440" y="11151"/>
              <a:ext cx="5040000" cy="6858000"/>
            </a:xfrm>
            <a:custGeom>
              <a:avLst/>
              <a:gdLst>
                <a:gd name="connsiteX0" fmla="*/ 0 w 5801833"/>
                <a:gd name="connsiteY0" fmla="*/ 0 h 6858000"/>
                <a:gd name="connsiteX1" fmla="*/ 5801833 w 5801833"/>
                <a:gd name="connsiteY1" fmla="*/ 0 h 6858000"/>
                <a:gd name="connsiteX2" fmla="*/ 5801833 w 5801833"/>
                <a:gd name="connsiteY2" fmla="*/ 4847063 h 6858000"/>
                <a:gd name="connsiteX3" fmla="*/ 5738895 w 5801833"/>
                <a:gd name="connsiteY3" fmla="*/ 4859770 h 6858000"/>
                <a:gd name="connsiteX4" fmla="*/ 5727173 w 5801833"/>
                <a:gd name="connsiteY4" fmla="*/ 4867673 h 6858000"/>
                <a:gd name="connsiteX5" fmla="*/ 5711562 w 5801833"/>
                <a:gd name="connsiteY5" fmla="*/ 4872519 h 6858000"/>
                <a:gd name="connsiteX6" fmla="*/ 5576195 w 5801833"/>
                <a:gd name="connsiteY6" fmla="*/ 5076740 h 6858000"/>
                <a:gd name="connsiteX7" fmla="*/ 5576195 w 5801833"/>
                <a:gd name="connsiteY7" fmla="*/ 5899125 h 6858000"/>
                <a:gd name="connsiteX8" fmla="*/ 5797834 w 5801833"/>
                <a:gd name="connsiteY8" fmla="*/ 6120764 h 6858000"/>
                <a:gd name="connsiteX9" fmla="*/ 5797833 w 5801833"/>
                <a:gd name="connsiteY9" fmla="*/ 6120765 h 6858000"/>
                <a:gd name="connsiteX10" fmla="*/ 5801833 w 5801833"/>
                <a:gd name="connsiteY10" fmla="*/ 6120362 h 6858000"/>
                <a:gd name="connsiteX11" fmla="*/ 5801833 w 5801833"/>
                <a:gd name="connsiteY11" fmla="*/ 6858000 h 6858000"/>
                <a:gd name="connsiteX12" fmla="*/ 0 w 5801833"/>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01833" h="6858000">
                  <a:moveTo>
                    <a:pt x="0" y="0"/>
                  </a:moveTo>
                  <a:lnTo>
                    <a:pt x="5801833" y="0"/>
                  </a:lnTo>
                  <a:lnTo>
                    <a:pt x="5801833" y="4847063"/>
                  </a:lnTo>
                  <a:cubicBezTo>
                    <a:pt x="5779508" y="4847063"/>
                    <a:pt x="5758239" y="4851588"/>
                    <a:pt x="5738895" y="4859770"/>
                  </a:cubicBezTo>
                  <a:lnTo>
                    <a:pt x="5727173" y="4867673"/>
                  </a:lnTo>
                  <a:lnTo>
                    <a:pt x="5711562" y="4872519"/>
                  </a:lnTo>
                  <a:cubicBezTo>
                    <a:pt x="5632012" y="4906165"/>
                    <a:pt x="5576195" y="4984934"/>
                    <a:pt x="5576195" y="5076740"/>
                  </a:cubicBezTo>
                  <a:lnTo>
                    <a:pt x="5576195" y="5899125"/>
                  </a:lnTo>
                  <a:cubicBezTo>
                    <a:pt x="5576195" y="6021533"/>
                    <a:pt x="5675426" y="6120764"/>
                    <a:pt x="5797834" y="6120764"/>
                  </a:cubicBezTo>
                  <a:lnTo>
                    <a:pt x="5797833" y="6120765"/>
                  </a:lnTo>
                  <a:lnTo>
                    <a:pt x="5801833" y="6120362"/>
                  </a:lnTo>
                  <a:lnTo>
                    <a:pt x="5801833" y="6858000"/>
                  </a:lnTo>
                  <a:lnTo>
                    <a:pt x="0" y="6858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a:solidFill>
                  <a:schemeClr val="bg1"/>
                </a:solidFill>
              </a:endParaRPr>
            </a:p>
          </p:txBody>
        </p:sp>
      </p:grpSp>
      <p:sp>
        <p:nvSpPr>
          <p:cNvPr id="8" name="TextBox 7">
            <a:extLst>
              <a:ext uri="{FF2B5EF4-FFF2-40B4-BE49-F238E27FC236}">
                <a16:creationId xmlns:a16="http://schemas.microsoft.com/office/drawing/2014/main" id="{429FD1F1-F326-E841-9FD4-43C2ACD337B5}"/>
              </a:ext>
            </a:extLst>
          </p:cNvPr>
          <p:cNvSpPr txBox="1"/>
          <p:nvPr/>
        </p:nvSpPr>
        <p:spPr>
          <a:xfrm>
            <a:off x="10788089" y="5621348"/>
            <a:ext cx="326187" cy="369332"/>
          </a:xfrm>
          <a:prstGeom prst="rect">
            <a:avLst/>
          </a:prstGeom>
          <a:noFill/>
        </p:spPr>
        <p:txBody>
          <a:bodyPr wrap="square" rtlCol="0">
            <a:spAutoFit/>
          </a:bodyPr>
          <a:lstStyle/>
          <a:p>
            <a:pPr algn="l"/>
            <a:r>
              <a:rPr lang="en-GB" dirty="0">
                <a:solidFill>
                  <a:schemeClr val="bg1"/>
                </a:solidFill>
              </a:rPr>
              <a:t>1</a:t>
            </a:r>
          </a:p>
        </p:txBody>
      </p:sp>
      <p:sp>
        <p:nvSpPr>
          <p:cNvPr id="58" name="TextBox 57">
            <a:extLst>
              <a:ext uri="{FF2B5EF4-FFF2-40B4-BE49-F238E27FC236}">
                <a16:creationId xmlns:a16="http://schemas.microsoft.com/office/drawing/2014/main" id="{AC822671-991F-3C4E-B8C0-44064DB83C7E}"/>
              </a:ext>
            </a:extLst>
          </p:cNvPr>
          <p:cNvSpPr txBox="1"/>
          <p:nvPr/>
        </p:nvSpPr>
        <p:spPr>
          <a:xfrm>
            <a:off x="11138302" y="4235764"/>
            <a:ext cx="326187" cy="369332"/>
          </a:xfrm>
          <a:prstGeom prst="rect">
            <a:avLst/>
          </a:prstGeom>
          <a:noFill/>
        </p:spPr>
        <p:txBody>
          <a:bodyPr wrap="square" rtlCol="0">
            <a:spAutoFit/>
          </a:bodyPr>
          <a:lstStyle/>
          <a:p>
            <a:pPr algn="l"/>
            <a:r>
              <a:rPr lang="en-GB" dirty="0">
                <a:solidFill>
                  <a:schemeClr val="bg1"/>
                </a:solidFill>
              </a:rPr>
              <a:t>2</a:t>
            </a:r>
          </a:p>
        </p:txBody>
      </p:sp>
      <p:sp>
        <p:nvSpPr>
          <p:cNvPr id="59" name="TextBox 58">
            <a:extLst>
              <a:ext uri="{FF2B5EF4-FFF2-40B4-BE49-F238E27FC236}">
                <a16:creationId xmlns:a16="http://schemas.microsoft.com/office/drawing/2014/main" id="{F1433815-B0E3-2E46-9369-D8816B2E61FF}"/>
              </a:ext>
            </a:extLst>
          </p:cNvPr>
          <p:cNvSpPr txBox="1"/>
          <p:nvPr/>
        </p:nvSpPr>
        <p:spPr>
          <a:xfrm>
            <a:off x="11488605" y="2516834"/>
            <a:ext cx="326187" cy="369332"/>
          </a:xfrm>
          <a:prstGeom prst="rect">
            <a:avLst/>
          </a:prstGeom>
          <a:noFill/>
        </p:spPr>
        <p:txBody>
          <a:bodyPr wrap="square" rtlCol="0">
            <a:spAutoFit/>
          </a:bodyPr>
          <a:lstStyle/>
          <a:p>
            <a:pPr algn="l"/>
            <a:r>
              <a:rPr lang="en-GB" dirty="0">
                <a:solidFill>
                  <a:schemeClr val="bg1"/>
                </a:solidFill>
              </a:rPr>
              <a:t>3</a:t>
            </a:r>
          </a:p>
        </p:txBody>
      </p:sp>
      <p:sp>
        <p:nvSpPr>
          <p:cNvPr id="60" name="TextBox 59">
            <a:extLst>
              <a:ext uri="{FF2B5EF4-FFF2-40B4-BE49-F238E27FC236}">
                <a16:creationId xmlns:a16="http://schemas.microsoft.com/office/drawing/2014/main" id="{3042642C-7097-6A49-B6BB-65647A66D6E8}"/>
              </a:ext>
            </a:extLst>
          </p:cNvPr>
          <p:cNvSpPr txBox="1"/>
          <p:nvPr/>
        </p:nvSpPr>
        <p:spPr>
          <a:xfrm>
            <a:off x="11858343" y="1114817"/>
            <a:ext cx="326187" cy="369332"/>
          </a:xfrm>
          <a:prstGeom prst="rect">
            <a:avLst/>
          </a:prstGeom>
          <a:noFill/>
        </p:spPr>
        <p:txBody>
          <a:bodyPr wrap="square" rtlCol="0">
            <a:spAutoFit/>
          </a:bodyPr>
          <a:lstStyle/>
          <a:p>
            <a:pPr algn="l"/>
            <a:r>
              <a:rPr lang="en-GB" dirty="0">
                <a:solidFill>
                  <a:schemeClr val="bg1"/>
                </a:solidFill>
              </a:rPr>
              <a:t>4</a:t>
            </a:r>
          </a:p>
        </p:txBody>
      </p:sp>
      <p:sp>
        <p:nvSpPr>
          <p:cNvPr id="67" name="Rectangle 66">
            <a:extLst>
              <a:ext uri="{FF2B5EF4-FFF2-40B4-BE49-F238E27FC236}">
                <a16:creationId xmlns:a16="http://schemas.microsoft.com/office/drawing/2014/main" id="{4DF90C24-6C91-1F4C-8D92-6C36EA0CF7BC}"/>
              </a:ext>
            </a:extLst>
          </p:cNvPr>
          <p:cNvSpPr/>
          <p:nvPr/>
        </p:nvSpPr>
        <p:spPr>
          <a:xfrm>
            <a:off x="0" y="0"/>
            <a:ext cx="6096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68" name="Rectangle 67">
            <a:extLst>
              <a:ext uri="{FF2B5EF4-FFF2-40B4-BE49-F238E27FC236}">
                <a16:creationId xmlns:a16="http://schemas.microsoft.com/office/drawing/2014/main" id="{FDE308B7-1A3A-4E4C-A0F3-7AD38D23077F}"/>
              </a:ext>
            </a:extLst>
          </p:cNvPr>
          <p:cNvSpPr/>
          <p:nvPr/>
        </p:nvSpPr>
        <p:spPr>
          <a:xfrm>
            <a:off x="-13657" y="581404"/>
            <a:ext cx="354842" cy="6276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69" name="Trapezium 68">
            <a:extLst>
              <a:ext uri="{FF2B5EF4-FFF2-40B4-BE49-F238E27FC236}">
                <a16:creationId xmlns:a16="http://schemas.microsoft.com/office/drawing/2014/main" id="{7F9641D9-63DF-2E45-9948-B958E4A78B05}"/>
              </a:ext>
            </a:extLst>
          </p:cNvPr>
          <p:cNvSpPr/>
          <p:nvPr/>
        </p:nvSpPr>
        <p:spPr>
          <a:xfrm rot="10025445">
            <a:off x="7464605" y="3540292"/>
            <a:ext cx="2485506" cy="668675"/>
          </a:xfrm>
          <a:prstGeom prst="trapezoid">
            <a:avLst>
              <a:gd name="adj" fmla="val 42139"/>
            </a:avLst>
          </a:prstGeom>
          <a:solidFill>
            <a:srgbClr val="5A0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0" name="Trapezium 69">
            <a:extLst>
              <a:ext uri="{FF2B5EF4-FFF2-40B4-BE49-F238E27FC236}">
                <a16:creationId xmlns:a16="http://schemas.microsoft.com/office/drawing/2014/main" id="{18711A75-6FF7-764A-A05E-54CFE0E7352C}"/>
              </a:ext>
            </a:extLst>
          </p:cNvPr>
          <p:cNvSpPr/>
          <p:nvPr/>
        </p:nvSpPr>
        <p:spPr>
          <a:xfrm rot="20792350">
            <a:off x="7893241" y="3615002"/>
            <a:ext cx="1665000" cy="578928"/>
          </a:xfrm>
          <a:prstGeom prst="trapezoid">
            <a:avLst>
              <a:gd name="adj" fmla="val 32763"/>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1" name="Triangle 70">
            <a:extLst>
              <a:ext uri="{FF2B5EF4-FFF2-40B4-BE49-F238E27FC236}">
                <a16:creationId xmlns:a16="http://schemas.microsoft.com/office/drawing/2014/main" id="{E7BF198B-0121-8B43-A150-8C46747324C1}"/>
              </a:ext>
            </a:extLst>
          </p:cNvPr>
          <p:cNvSpPr/>
          <p:nvPr/>
        </p:nvSpPr>
        <p:spPr>
          <a:xfrm rot="10017073">
            <a:off x="8164951" y="3618348"/>
            <a:ext cx="1314419" cy="1174867"/>
          </a:xfrm>
          <a:prstGeom prst="triangle">
            <a:avLst>
              <a:gd name="adj" fmla="val 78780"/>
            </a:avLst>
          </a:prstGeom>
          <a:solidFill>
            <a:srgbClr val="C81BC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2" name="Oval 71">
            <a:extLst>
              <a:ext uri="{FF2B5EF4-FFF2-40B4-BE49-F238E27FC236}">
                <a16:creationId xmlns:a16="http://schemas.microsoft.com/office/drawing/2014/main" id="{9EF17751-110D-DC44-957D-89107A11D829}"/>
              </a:ext>
            </a:extLst>
          </p:cNvPr>
          <p:cNvSpPr/>
          <p:nvPr/>
        </p:nvSpPr>
        <p:spPr>
          <a:xfrm>
            <a:off x="7130801" y="4900757"/>
            <a:ext cx="2951304" cy="460475"/>
          </a:xfrm>
          <a:prstGeom prst="ellipse">
            <a:avLst/>
          </a:prstGeom>
          <a:solidFill>
            <a:schemeClr val="tx1">
              <a:alpha val="34989"/>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3" name="Manual Input 60">
            <a:extLst>
              <a:ext uri="{FF2B5EF4-FFF2-40B4-BE49-F238E27FC236}">
                <a16:creationId xmlns:a16="http://schemas.microsoft.com/office/drawing/2014/main" id="{71411352-504B-BF47-B970-8F80B5EE4BC7}"/>
              </a:ext>
            </a:extLst>
          </p:cNvPr>
          <p:cNvSpPr/>
          <p:nvPr/>
        </p:nvSpPr>
        <p:spPr>
          <a:xfrm rot="10800000">
            <a:off x="7130802" y="1199563"/>
            <a:ext cx="2951303" cy="274194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85 w 10000"/>
              <a:gd name="connsiteY0" fmla="*/ 2569 h 10000"/>
              <a:gd name="connsiteX1" fmla="*/ 10000 w 10000"/>
              <a:gd name="connsiteY1" fmla="*/ 0 h 10000"/>
              <a:gd name="connsiteX2" fmla="*/ 10000 w 10000"/>
              <a:gd name="connsiteY2" fmla="*/ 10000 h 10000"/>
              <a:gd name="connsiteX3" fmla="*/ 0 w 10000"/>
              <a:gd name="connsiteY3" fmla="*/ 10000 h 10000"/>
              <a:gd name="connsiteX4" fmla="*/ 85 w 10000"/>
              <a:gd name="connsiteY4" fmla="*/ 256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85" y="2569"/>
                </a:moveTo>
                <a:lnTo>
                  <a:pt x="10000" y="0"/>
                </a:lnTo>
                <a:lnTo>
                  <a:pt x="10000" y="10000"/>
                </a:lnTo>
                <a:lnTo>
                  <a:pt x="0" y="10000"/>
                </a:lnTo>
                <a:cubicBezTo>
                  <a:pt x="28" y="7523"/>
                  <a:pt x="57" y="5046"/>
                  <a:pt x="85" y="2569"/>
                </a:cubicBezTo>
                <a:close/>
              </a:path>
            </a:pathLst>
          </a:cu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4" name="TextBox 73">
            <a:extLst>
              <a:ext uri="{FF2B5EF4-FFF2-40B4-BE49-F238E27FC236}">
                <a16:creationId xmlns:a16="http://schemas.microsoft.com/office/drawing/2014/main" id="{024B2633-31C8-F84B-83C6-6C10FAF5371C}"/>
              </a:ext>
            </a:extLst>
          </p:cNvPr>
          <p:cNvSpPr txBox="1"/>
          <p:nvPr/>
        </p:nvSpPr>
        <p:spPr>
          <a:xfrm>
            <a:off x="7398876" y="1437156"/>
            <a:ext cx="2410798" cy="1077218"/>
          </a:xfrm>
          <a:prstGeom prst="rect">
            <a:avLst/>
          </a:prstGeom>
          <a:noFill/>
        </p:spPr>
        <p:txBody>
          <a:bodyPr wrap="square" rtlCol="0">
            <a:spAutoFit/>
          </a:bodyPr>
          <a:lstStyle/>
          <a:p>
            <a:pPr algn="ctr"/>
            <a:r>
              <a:rPr lang="en-SE" sz="3200" dirty="0">
                <a:solidFill>
                  <a:schemeClr val="bg1"/>
                </a:solidFill>
              </a:rPr>
              <a:t>U</a:t>
            </a:r>
            <a:r>
              <a:rPr lang="en-SE" sz="2800" dirty="0">
                <a:solidFill>
                  <a:schemeClr val="bg1"/>
                </a:solidFill>
              </a:rPr>
              <a:t>SER </a:t>
            </a:r>
            <a:r>
              <a:rPr lang="en-SE" sz="3200" dirty="0">
                <a:solidFill>
                  <a:schemeClr val="bg1"/>
                </a:solidFill>
              </a:rPr>
              <a:t>P</a:t>
            </a:r>
            <a:r>
              <a:rPr lang="en-SE" sz="2800" dirty="0">
                <a:solidFill>
                  <a:schemeClr val="bg1"/>
                </a:solidFill>
              </a:rPr>
              <a:t>ROGRAMME</a:t>
            </a:r>
          </a:p>
        </p:txBody>
      </p:sp>
      <p:pic>
        <p:nvPicPr>
          <p:cNvPr id="75" name="Graphic 74" descr="Users">
            <a:extLst>
              <a:ext uri="{FF2B5EF4-FFF2-40B4-BE49-F238E27FC236}">
                <a16:creationId xmlns:a16="http://schemas.microsoft.com/office/drawing/2014/main" id="{1E6C36B9-C7D3-D049-9AEF-1D558DCBF4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80275" y="2751966"/>
            <a:ext cx="648000" cy="648000"/>
          </a:xfrm>
          <a:prstGeom prst="rect">
            <a:avLst/>
          </a:prstGeom>
          <a:effectLst/>
        </p:spPr>
      </p:pic>
    </p:spTree>
    <p:extLst>
      <p:ext uri="{BB962C8B-B14F-4D97-AF65-F5344CB8AC3E}">
        <p14:creationId xmlns:p14="http://schemas.microsoft.com/office/powerpoint/2010/main" val="707477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8" name="Oval 67">
            <a:extLst>
              <a:ext uri="{FF2B5EF4-FFF2-40B4-BE49-F238E27FC236}">
                <a16:creationId xmlns:a16="http://schemas.microsoft.com/office/drawing/2014/main" id="{9E93722B-093F-844C-A5B7-2FB4C290B73A}"/>
              </a:ext>
            </a:extLst>
          </p:cNvPr>
          <p:cNvSpPr/>
          <p:nvPr/>
        </p:nvSpPr>
        <p:spPr>
          <a:xfrm>
            <a:off x="7485758" y="1122522"/>
            <a:ext cx="2501217" cy="2501217"/>
          </a:xfrm>
          <a:prstGeom prst="ellipse">
            <a:avLst/>
          </a:prstGeom>
          <a:solidFill>
            <a:srgbClr val="049EDC"/>
          </a:solidFill>
          <a:ln>
            <a:noFill/>
          </a:ln>
          <a:effectLst>
            <a:outerShdw blurRad="44450" dist="27940" dir="5400000" algn="ctr">
              <a:srgbClr val="000000">
                <a:alpha val="32000"/>
              </a:srgbClr>
            </a:outerShdw>
            <a:reflection blurRad="6350" stA="50000" endA="300" endPos="61000" dist="1270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Scientific Evaluation and Access Policy</a:t>
            </a:r>
          </a:p>
        </p:txBody>
      </p:sp>
      <p:sp>
        <p:nvSpPr>
          <p:cNvPr id="69" name="Oval 68">
            <a:extLst>
              <a:ext uri="{FF2B5EF4-FFF2-40B4-BE49-F238E27FC236}">
                <a16:creationId xmlns:a16="http://schemas.microsoft.com/office/drawing/2014/main" id="{0470790E-CC8F-9B41-94ED-4912364E60CC}"/>
              </a:ext>
            </a:extLst>
          </p:cNvPr>
          <p:cNvSpPr/>
          <p:nvPr/>
        </p:nvSpPr>
        <p:spPr>
          <a:xfrm>
            <a:off x="6234075" y="3291939"/>
            <a:ext cx="2501217" cy="2501217"/>
          </a:xfrm>
          <a:prstGeom prst="ellipse">
            <a:avLst/>
          </a:prstGeom>
          <a:solidFill>
            <a:srgbClr val="005D95"/>
          </a:solidFill>
          <a:ln>
            <a:noFill/>
          </a:ln>
          <a:effectLst>
            <a:outerShdw blurRad="44450" dist="27940" dir="5400000" algn="ctr">
              <a:srgbClr val="000000">
                <a:alpha val="32000"/>
              </a:srgbClr>
            </a:outerShdw>
            <a:reflection blurRad="97961" stA="50000" endA="300" endPos="38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Policy for User Scientific Publications</a:t>
            </a:r>
          </a:p>
        </p:txBody>
      </p:sp>
      <p:sp>
        <p:nvSpPr>
          <p:cNvPr id="70" name="Oval 69">
            <a:extLst>
              <a:ext uri="{FF2B5EF4-FFF2-40B4-BE49-F238E27FC236}">
                <a16:creationId xmlns:a16="http://schemas.microsoft.com/office/drawing/2014/main" id="{53A88827-2BC4-0A46-8288-018B6334553F}"/>
              </a:ext>
            </a:extLst>
          </p:cNvPr>
          <p:cNvSpPr/>
          <p:nvPr/>
        </p:nvSpPr>
        <p:spPr>
          <a:xfrm>
            <a:off x="8735292" y="3291939"/>
            <a:ext cx="2501217" cy="2501217"/>
          </a:xfrm>
          <a:prstGeom prst="ellipse">
            <a:avLst/>
          </a:prstGeom>
          <a:solidFill>
            <a:srgbClr val="003366"/>
          </a:solidFill>
          <a:ln>
            <a:noFill/>
          </a:ln>
          <a:effectLst>
            <a:outerShdw blurRad="44450" dist="27940" dir="5400000" algn="ctr">
              <a:srgbClr val="000000">
                <a:alpha val="32000"/>
              </a:srgbClr>
            </a:outerShdw>
            <a:reflection blurRad="97961" stA="50000" endA="300" endPos="38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Policy for Scientific Data</a:t>
            </a:r>
          </a:p>
        </p:txBody>
      </p:sp>
      <p:sp>
        <p:nvSpPr>
          <p:cNvPr id="14" name="Rounded Rectangle 13">
            <a:extLst>
              <a:ext uri="{FF2B5EF4-FFF2-40B4-BE49-F238E27FC236}">
                <a16:creationId xmlns:a16="http://schemas.microsoft.com/office/drawing/2014/main" id="{153DE20C-2D06-794F-BC7A-87477B423B31}"/>
              </a:ext>
            </a:extLst>
          </p:cNvPr>
          <p:cNvSpPr/>
          <p:nvPr/>
        </p:nvSpPr>
        <p:spPr>
          <a:xfrm flipH="1">
            <a:off x="-285173" y="922712"/>
            <a:ext cx="6510708" cy="1476159"/>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0" name="Rounded Rectangle 19">
            <a:extLst>
              <a:ext uri="{FF2B5EF4-FFF2-40B4-BE49-F238E27FC236}">
                <a16:creationId xmlns:a16="http://schemas.microsoft.com/office/drawing/2014/main" id="{0A9C7149-170C-BE40-BAA2-2C0C95484EB2}"/>
              </a:ext>
            </a:extLst>
          </p:cNvPr>
          <p:cNvSpPr/>
          <p:nvPr/>
        </p:nvSpPr>
        <p:spPr>
          <a:xfrm>
            <a:off x="540245" y="963136"/>
            <a:ext cx="119168" cy="5014010"/>
          </a:xfrm>
          <a:prstGeom prst="roundRect">
            <a:avLst/>
          </a:prstGeom>
          <a:solidFill>
            <a:srgbClr val="009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ed Rectangle 26">
            <a:extLst>
              <a:ext uri="{FF2B5EF4-FFF2-40B4-BE49-F238E27FC236}">
                <a16:creationId xmlns:a16="http://schemas.microsoft.com/office/drawing/2014/main" id="{99A91132-A4D5-0342-8B97-2E74ACCFD454}"/>
              </a:ext>
            </a:extLst>
          </p:cNvPr>
          <p:cNvSpPr/>
          <p:nvPr/>
        </p:nvSpPr>
        <p:spPr>
          <a:xfrm flipH="1">
            <a:off x="-276633" y="2285342"/>
            <a:ext cx="6510708" cy="1476159"/>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36" name="Oval 35">
            <a:extLst>
              <a:ext uri="{FF2B5EF4-FFF2-40B4-BE49-F238E27FC236}">
                <a16:creationId xmlns:a16="http://schemas.microsoft.com/office/drawing/2014/main" id="{A707F82F-A9BB-024D-A5D5-27FB9A4CAFE6}"/>
              </a:ext>
            </a:extLst>
          </p:cNvPr>
          <p:cNvSpPr/>
          <p:nvPr/>
        </p:nvSpPr>
        <p:spPr>
          <a:xfrm>
            <a:off x="1356222" y="5445475"/>
            <a:ext cx="4086147" cy="551997"/>
          </a:xfrm>
          <a:prstGeom prst="ellipse">
            <a:avLst/>
          </a:prstGeom>
          <a:gradFill flip="none" rotWithShape="1">
            <a:gsLst>
              <a:gs pos="0">
                <a:schemeClr val="tx1">
                  <a:alpha val="68000"/>
                </a:schemeClr>
              </a:gs>
              <a:gs pos="59000">
                <a:srgbClr val="F2F2F2">
                  <a:alpha val="0"/>
                </a:srgbClr>
              </a:gs>
            </a:gsLst>
            <a:lin ang="16200000" scaled="1"/>
            <a:tileRect/>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ounded Rectangle 36">
            <a:extLst>
              <a:ext uri="{FF2B5EF4-FFF2-40B4-BE49-F238E27FC236}">
                <a16:creationId xmlns:a16="http://schemas.microsoft.com/office/drawing/2014/main" id="{4EC7FDA5-47AF-7946-95CF-9995DDE696AA}"/>
              </a:ext>
            </a:extLst>
          </p:cNvPr>
          <p:cNvSpPr/>
          <p:nvPr/>
        </p:nvSpPr>
        <p:spPr>
          <a:xfrm flipH="1">
            <a:off x="-289444" y="3616603"/>
            <a:ext cx="6510708" cy="1476159"/>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38" name="Rounded Rectangle 37">
            <a:extLst>
              <a:ext uri="{FF2B5EF4-FFF2-40B4-BE49-F238E27FC236}">
                <a16:creationId xmlns:a16="http://schemas.microsoft.com/office/drawing/2014/main" id="{3262D8B4-9CCB-5E4C-BF46-11995A44F222}"/>
              </a:ext>
            </a:extLst>
          </p:cNvPr>
          <p:cNvSpPr/>
          <p:nvPr/>
        </p:nvSpPr>
        <p:spPr>
          <a:xfrm>
            <a:off x="4797754" y="4667688"/>
            <a:ext cx="1241496" cy="900000"/>
          </a:xfrm>
          <a:prstGeom prst="roundRect">
            <a:avLst>
              <a:gd name="adj" fmla="val 5000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ounded Rectangle 38">
            <a:extLst>
              <a:ext uri="{FF2B5EF4-FFF2-40B4-BE49-F238E27FC236}">
                <a16:creationId xmlns:a16="http://schemas.microsoft.com/office/drawing/2014/main" id="{736CA9BB-6B13-384C-9C92-33CAD86A1452}"/>
              </a:ext>
            </a:extLst>
          </p:cNvPr>
          <p:cNvSpPr/>
          <p:nvPr/>
        </p:nvSpPr>
        <p:spPr>
          <a:xfrm>
            <a:off x="1132498" y="4414171"/>
            <a:ext cx="4417351" cy="13641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3366"/>
                </a:solidFill>
              </a:rPr>
              <a:t>      </a:t>
            </a:r>
          </a:p>
        </p:txBody>
      </p:sp>
      <p:sp>
        <p:nvSpPr>
          <p:cNvPr id="41" name="Delay 40">
            <a:extLst>
              <a:ext uri="{FF2B5EF4-FFF2-40B4-BE49-F238E27FC236}">
                <a16:creationId xmlns:a16="http://schemas.microsoft.com/office/drawing/2014/main" id="{91580646-AF08-0B44-ACD6-22A6B3432D81}"/>
              </a:ext>
            </a:extLst>
          </p:cNvPr>
          <p:cNvSpPr/>
          <p:nvPr/>
        </p:nvSpPr>
        <p:spPr>
          <a:xfrm>
            <a:off x="4903420" y="4669239"/>
            <a:ext cx="489183" cy="908513"/>
          </a:xfrm>
          <a:prstGeom prst="flowChartDelay">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6F197CC8-FA60-6741-9306-48576491576B}"/>
              </a:ext>
            </a:extLst>
          </p:cNvPr>
          <p:cNvGrpSpPr/>
          <p:nvPr/>
        </p:nvGrpSpPr>
        <p:grpSpPr>
          <a:xfrm>
            <a:off x="854239" y="4724634"/>
            <a:ext cx="898022" cy="785524"/>
            <a:chOff x="879850" y="5092762"/>
            <a:chExt cx="587021" cy="513483"/>
          </a:xfrm>
        </p:grpSpPr>
        <p:sp>
          <p:nvSpPr>
            <p:cNvPr id="42" name="Oval 41">
              <a:extLst>
                <a:ext uri="{FF2B5EF4-FFF2-40B4-BE49-F238E27FC236}">
                  <a16:creationId xmlns:a16="http://schemas.microsoft.com/office/drawing/2014/main" id="{23339418-990A-C840-8268-EF01ECEBC5B7}"/>
                </a:ext>
              </a:extLst>
            </p:cNvPr>
            <p:cNvSpPr/>
            <p:nvPr/>
          </p:nvSpPr>
          <p:spPr>
            <a:xfrm>
              <a:off x="1240552" y="5226229"/>
              <a:ext cx="226319" cy="2375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31598EC3-B5FB-8448-84AD-BA74C23DB671}"/>
                </a:ext>
              </a:extLst>
            </p:cNvPr>
            <p:cNvSpPr/>
            <p:nvPr/>
          </p:nvSpPr>
          <p:spPr>
            <a:xfrm>
              <a:off x="879850" y="5092762"/>
              <a:ext cx="489183" cy="51348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Doughnut 43">
              <a:extLst>
                <a:ext uri="{FF2B5EF4-FFF2-40B4-BE49-F238E27FC236}">
                  <a16:creationId xmlns:a16="http://schemas.microsoft.com/office/drawing/2014/main" id="{A44536C6-7DA3-A941-866A-03A871BB1766}"/>
                </a:ext>
              </a:extLst>
            </p:cNvPr>
            <p:cNvSpPr/>
            <p:nvPr/>
          </p:nvSpPr>
          <p:spPr>
            <a:xfrm>
              <a:off x="931850" y="5147345"/>
              <a:ext cx="385183" cy="404317"/>
            </a:xfrm>
            <a:prstGeom prst="donut">
              <a:avLst>
                <a:gd name="adj" fmla="val 1484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45" name="Rounded Rectangle 44">
            <a:extLst>
              <a:ext uri="{FF2B5EF4-FFF2-40B4-BE49-F238E27FC236}">
                <a16:creationId xmlns:a16="http://schemas.microsoft.com/office/drawing/2014/main" id="{782ED6DA-7119-B54B-A83E-F23F7908478E}"/>
              </a:ext>
            </a:extLst>
          </p:cNvPr>
          <p:cNvSpPr/>
          <p:nvPr/>
        </p:nvSpPr>
        <p:spPr>
          <a:xfrm>
            <a:off x="696467" y="5087173"/>
            <a:ext cx="256445" cy="62488"/>
          </a:xfrm>
          <a:prstGeom prst="roundRect">
            <a:avLst/>
          </a:prstGeom>
          <a:solidFill>
            <a:srgbClr val="009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820A4259-12AD-4D46-8D33-37731D3D0DEB}"/>
              </a:ext>
            </a:extLst>
          </p:cNvPr>
          <p:cNvSpPr>
            <a:spLocks noChangeAspect="1"/>
          </p:cNvSpPr>
          <p:nvPr/>
        </p:nvSpPr>
        <p:spPr>
          <a:xfrm>
            <a:off x="497033" y="5015610"/>
            <a:ext cx="186429" cy="195690"/>
          </a:xfrm>
          <a:prstGeom prst="ellipse">
            <a:avLst/>
          </a:prstGeom>
          <a:solidFill>
            <a:schemeClr val="accent2"/>
          </a:solidFill>
          <a:ln w="76200">
            <a:solidFill>
              <a:srgbClr val="009D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ounded Rectangle 47">
            <a:extLst>
              <a:ext uri="{FF2B5EF4-FFF2-40B4-BE49-F238E27FC236}">
                <a16:creationId xmlns:a16="http://schemas.microsoft.com/office/drawing/2014/main" id="{8E12E3C5-ADD7-A948-BD48-BEC095389EB8}"/>
              </a:ext>
            </a:extLst>
          </p:cNvPr>
          <p:cNvSpPr/>
          <p:nvPr/>
        </p:nvSpPr>
        <p:spPr>
          <a:xfrm flipH="1">
            <a:off x="-179793" y="4972870"/>
            <a:ext cx="6510708" cy="1476159"/>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5" name="TextBox 4">
            <a:extLst>
              <a:ext uri="{FF2B5EF4-FFF2-40B4-BE49-F238E27FC236}">
                <a16:creationId xmlns:a16="http://schemas.microsoft.com/office/drawing/2014/main" id="{18EB9B9D-2C8B-8D45-94F1-EDB6EF9E5D8D}"/>
              </a:ext>
            </a:extLst>
          </p:cNvPr>
          <p:cNvSpPr txBox="1"/>
          <p:nvPr/>
        </p:nvSpPr>
        <p:spPr>
          <a:xfrm>
            <a:off x="1752156" y="4657845"/>
            <a:ext cx="3523149" cy="923330"/>
          </a:xfrm>
          <a:prstGeom prst="rect">
            <a:avLst/>
          </a:prstGeom>
          <a:noFill/>
        </p:spPr>
        <p:txBody>
          <a:bodyPr wrap="square" rtlCol="0">
            <a:spAutoFit/>
          </a:bodyPr>
          <a:lstStyle/>
          <a:p>
            <a:r>
              <a:rPr lang="en-GB" dirty="0">
                <a:solidFill>
                  <a:srgbClr val="003366"/>
                </a:solidFill>
              </a:rPr>
              <a:t>Small redraft after </a:t>
            </a:r>
            <a:r>
              <a:rPr lang="en-GB" dirty="0" err="1">
                <a:solidFill>
                  <a:srgbClr val="003366"/>
                </a:solidFill>
              </a:rPr>
              <a:t>PaNOSC</a:t>
            </a:r>
            <a:r>
              <a:rPr lang="en-GB" dirty="0">
                <a:solidFill>
                  <a:srgbClr val="003366"/>
                </a:solidFill>
              </a:rPr>
              <a:t> recommendations.</a:t>
            </a:r>
          </a:p>
          <a:p>
            <a:r>
              <a:rPr lang="en-GB" dirty="0">
                <a:solidFill>
                  <a:srgbClr val="003366"/>
                </a:solidFill>
              </a:rPr>
              <a:t>Presentation at this SAC.</a:t>
            </a:r>
            <a:endParaRPr lang="en-SE" dirty="0">
              <a:solidFill>
                <a:srgbClr val="666666"/>
              </a:solidFill>
            </a:endParaRPr>
          </a:p>
        </p:txBody>
      </p:sp>
      <p:sp>
        <p:nvSpPr>
          <p:cNvPr id="61" name="Oval 60">
            <a:extLst>
              <a:ext uri="{FF2B5EF4-FFF2-40B4-BE49-F238E27FC236}">
                <a16:creationId xmlns:a16="http://schemas.microsoft.com/office/drawing/2014/main" id="{A16362D2-AA96-4144-B522-698B96A3699E}"/>
              </a:ext>
            </a:extLst>
          </p:cNvPr>
          <p:cNvSpPr/>
          <p:nvPr/>
        </p:nvSpPr>
        <p:spPr>
          <a:xfrm>
            <a:off x="1387341" y="3662165"/>
            <a:ext cx="4086147" cy="551997"/>
          </a:xfrm>
          <a:prstGeom prst="ellipse">
            <a:avLst/>
          </a:prstGeom>
          <a:gradFill flip="none" rotWithShape="1">
            <a:gsLst>
              <a:gs pos="0">
                <a:schemeClr val="tx1">
                  <a:alpha val="68000"/>
                </a:schemeClr>
              </a:gs>
              <a:gs pos="59000">
                <a:srgbClr val="F2F2F2">
                  <a:alpha val="0"/>
                </a:srgbClr>
              </a:gs>
            </a:gsLst>
            <a:lin ang="16200000" scaled="1"/>
            <a:tileRect/>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ounded Rectangle 61">
            <a:extLst>
              <a:ext uri="{FF2B5EF4-FFF2-40B4-BE49-F238E27FC236}">
                <a16:creationId xmlns:a16="http://schemas.microsoft.com/office/drawing/2014/main" id="{0E0ABF3E-0FFE-DA4F-97A3-0227FEFD4F3B}"/>
              </a:ext>
            </a:extLst>
          </p:cNvPr>
          <p:cNvSpPr/>
          <p:nvPr/>
        </p:nvSpPr>
        <p:spPr>
          <a:xfrm>
            <a:off x="4828873" y="2884378"/>
            <a:ext cx="1241496" cy="900000"/>
          </a:xfrm>
          <a:prstGeom prst="roundRect">
            <a:avLst>
              <a:gd name="adj" fmla="val 50000"/>
            </a:avLst>
          </a:prstGeom>
          <a:solidFill>
            <a:srgbClr val="005D9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ounded Rectangle 62">
            <a:extLst>
              <a:ext uri="{FF2B5EF4-FFF2-40B4-BE49-F238E27FC236}">
                <a16:creationId xmlns:a16="http://schemas.microsoft.com/office/drawing/2014/main" id="{D5F5266A-E3F5-FD47-9568-75FDC3295C67}"/>
              </a:ext>
            </a:extLst>
          </p:cNvPr>
          <p:cNvSpPr/>
          <p:nvPr/>
        </p:nvSpPr>
        <p:spPr>
          <a:xfrm>
            <a:off x="1163617" y="2630861"/>
            <a:ext cx="4417351" cy="13641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3366"/>
                </a:solidFill>
              </a:rPr>
              <a:t>      </a:t>
            </a:r>
          </a:p>
        </p:txBody>
      </p:sp>
      <p:sp>
        <p:nvSpPr>
          <p:cNvPr id="64" name="Delay 63">
            <a:extLst>
              <a:ext uri="{FF2B5EF4-FFF2-40B4-BE49-F238E27FC236}">
                <a16:creationId xmlns:a16="http://schemas.microsoft.com/office/drawing/2014/main" id="{C7A2A988-F68A-D34D-B519-221E508630FD}"/>
              </a:ext>
            </a:extLst>
          </p:cNvPr>
          <p:cNvSpPr/>
          <p:nvPr/>
        </p:nvSpPr>
        <p:spPr>
          <a:xfrm>
            <a:off x="4934539" y="2885929"/>
            <a:ext cx="489183" cy="908513"/>
          </a:xfrm>
          <a:prstGeom prst="flowChartDelay">
            <a:avLst/>
          </a:prstGeom>
          <a:solidFill>
            <a:srgbClr val="005D9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251E7D27-594D-3D45-B30C-33BAC8C8D25B}"/>
              </a:ext>
            </a:extLst>
          </p:cNvPr>
          <p:cNvSpPr/>
          <p:nvPr/>
        </p:nvSpPr>
        <p:spPr>
          <a:xfrm>
            <a:off x="1437158" y="3145501"/>
            <a:ext cx="346222" cy="363420"/>
          </a:xfrm>
          <a:prstGeom prst="ellipse">
            <a:avLst/>
          </a:prstGeom>
          <a:solidFill>
            <a:srgbClr val="005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83B92D87-6A8E-9040-BA04-718BABA92FCB}"/>
              </a:ext>
            </a:extLst>
          </p:cNvPr>
          <p:cNvSpPr/>
          <p:nvPr/>
        </p:nvSpPr>
        <p:spPr>
          <a:xfrm>
            <a:off x="885358" y="2941324"/>
            <a:ext cx="748350" cy="785524"/>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Doughnut 74">
            <a:extLst>
              <a:ext uri="{FF2B5EF4-FFF2-40B4-BE49-F238E27FC236}">
                <a16:creationId xmlns:a16="http://schemas.microsoft.com/office/drawing/2014/main" id="{6B3E9FC1-19CA-764C-9ABA-CA03CE664096}"/>
              </a:ext>
            </a:extLst>
          </p:cNvPr>
          <p:cNvSpPr/>
          <p:nvPr/>
        </p:nvSpPr>
        <p:spPr>
          <a:xfrm>
            <a:off x="964907" y="3024825"/>
            <a:ext cx="589251" cy="618522"/>
          </a:xfrm>
          <a:prstGeom prst="donut">
            <a:avLst>
              <a:gd name="adj" fmla="val 14843"/>
            </a:avLst>
          </a:prstGeom>
          <a:solidFill>
            <a:srgbClr val="005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6" name="Rounded Rectangle 75">
            <a:extLst>
              <a:ext uri="{FF2B5EF4-FFF2-40B4-BE49-F238E27FC236}">
                <a16:creationId xmlns:a16="http://schemas.microsoft.com/office/drawing/2014/main" id="{2408423C-C32A-8344-86AB-14467C7F32F5}"/>
              </a:ext>
            </a:extLst>
          </p:cNvPr>
          <p:cNvSpPr/>
          <p:nvPr/>
        </p:nvSpPr>
        <p:spPr>
          <a:xfrm>
            <a:off x="727586" y="3303863"/>
            <a:ext cx="256445" cy="62488"/>
          </a:xfrm>
          <a:prstGeom prst="roundRect">
            <a:avLst/>
          </a:prstGeom>
          <a:solidFill>
            <a:srgbClr val="009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B6E81B5D-C39F-2A42-BC90-8FE10D5D2F86}"/>
              </a:ext>
            </a:extLst>
          </p:cNvPr>
          <p:cNvSpPr>
            <a:spLocks noChangeAspect="1"/>
          </p:cNvSpPr>
          <p:nvPr/>
        </p:nvSpPr>
        <p:spPr>
          <a:xfrm>
            <a:off x="528152" y="3232300"/>
            <a:ext cx="186429" cy="195690"/>
          </a:xfrm>
          <a:prstGeom prst="ellipse">
            <a:avLst/>
          </a:prstGeom>
          <a:solidFill>
            <a:srgbClr val="005D95"/>
          </a:solidFill>
          <a:ln w="76200">
            <a:solidFill>
              <a:srgbClr val="009D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Box 77">
            <a:extLst>
              <a:ext uri="{FF2B5EF4-FFF2-40B4-BE49-F238E27FC236}">
                <a16:creationId xmlns:a16="http://schemas.microsoft.com/office/drawing/2014/main" id="{32765A5E-526F-0141-AAB2-99A76A5BFFBC}"/>
              </a:ext>
            </a:extLst>
          </p:cNvPr>
          <p:cNvSpPr txBox="1"/>
          <p:nvPr/>
        </p:nvSpPr>
        <p:spPr>
          <a:xfrm>
            <a:off x="1775737" y="2902251"/>
            <a:ext cx="3523149" cy="923330"/>
          </a:xfrm>
          <a:prstGeom prst="rect">
            <a:avLst/>
          </a:prstGeom>
          <a:noFill/>
        </p:spPr>
        <p:txBody>
          <a:bodyPr wrap="square" rtlCol="0">
            <a:spAutoFit/>
          </a:bodyPr>
          <a:lstStyle/>
          <a:p>
            <a:r>
              <a:rPr lang="en-GB" dirty="0">
                <a:solidFill>
                  <a:schemeClr val="accent2"/>
                </a:solidFill>
              </a:rPr>
              <a:t>Drafted with accompanying guidelines for all ESS.</a:t>
            </a:r>
          </a:p>
          <a:p>
            <a:r>
              <a:rPr lang="en-GB" dirty="0">
                <a:solidFill>
                  <a:srgbClr val="003366"/>
                </a:solidFill>
              </a:rPr>
              <a:t>Presentation at this SAC.</a:t>
            </a:r>
            <a:endParaRPr lang="en-SE" dirty="0">
              <a:solidFill>
                <a:srgbClr val="666666"/>
              </a:solidFill>
            </a:endParaRPr>
          </a:p>
        </p:txBody>
      </p:sp>
      <p:sp>
        <p:nvSpPr>
          <p:cNvPr id="79" name="Oval 78">
            <a:extLst>
              <a:ext uri="{FF2B5EF4-FFF2-40B4-BE49-F238E27FC236}">
                <a16:creationId xmlns:a16="http://schemas.microsoft.com/office/drawing/2014/main" id="{3AA4A10B-26CD-7840-A509-497A91095611}"/>
              </a:ext>
            </a:extLst>
          </p:cNvPr>
          <p:cNvSpPr/>
          <p:nvPr/>
        </p:nvSpPr>
        <p:spPr>
          <a:xfrm>
            <a:off x="1356117" y="1971152"/>
            <a:ext cx="4086147" cy="551997"/>
          </a:xfrm>
          <a:prstGeom prst="ellipse">
            <a:avLst/>
          </a:prstGeom>
          <a:gradFill flip="none" rotWithShape="1">
            <a:gsLst>
              <a:gs pos="0">
                <a:schemeClr val="tx1">
                  <a:alpha val="68000"/>
                </a:schemeClr>
              </a:gs>
              <a:gs pos="59000">
                <a:srgbClr val="F2F2F2">
                  <a:alpha val="0"/>
                </a:srgbClr>
              </a:gs>
            </a:gsLst>
            <a:lin ang="16200000" scaled="1"/>
            <a:tileRect/>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ounded Rectangle 79">
            <a:extLst>
              <a:ext uri="{FF2B5EF4-FFF2-40B4-BE49-F238E27FC236}">
                <a16:creationId xmlns:a16="http://schemas.microsoft.com/office/drawing/2014/main" id="{BF184144-EB5F-2249-BC2B-E46AA73AF317}"/>
              </a:ext>
            </a:extLst>
          </p:cNvPr>
          <p:cNvSpPr/>
          <p:nvPr/>
        </p:nvSpPr>
        <p:spPr>
          <a:xfrm>
            <a:off x="4797649" y="1193365"/>
            <a:ext cx="1241496" cy="900000"/>
          </a:xfrm>
          <a:prstGeom prst="roundRect">
            <a:avLst>
              <a:gd name="adj" fmla="val 50000"/>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ounded Rectangle 80">
            <a:extLst>
              <a:ext uri="{FF2B5EF4-FFF2-40B4-BE49-F238E27FC236}">
                <a16:creationId xmlns:a16="http://schemas.microsoft.com/office/drawing/2014/main" id="{F46467AE-028B-5E4E-88CD-4F06DA57F337}"/>
              </a:ext>
            </a:extLst>
          </p:cNvPr>
          <p:cNvSpPr/>
          <p:nvPr/>
        </p:nvSpPr>
        <p:spPr>
          <a:xfrm>
            <a:off x="1132393" y="939848"/>
            <a:ext cx="4417351" cy="13641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3366"/>
                </a:solidFill>
              </a:rPr>
              <a:t>      </a:t>
            </a:r>
          </a:p>
        </p:txBody>
      </p:sp>
      <p:sp>
        <p:nvSpPr>
          <p:cNvPr id="82" name="Delay 81">
            <a:extLst>
              <a:ext uri="{FF2B5EF4-FFF2-40B4-BE49-F238E27FC236}">
                <a16:creationId xmlns:a16="http://schemas.microsoft.com/office/drawing/2014/main" id="{62940D4B-C159-904A-A544-B8838BD9C044}"/>
              </a:ext>
            </a:extLst>
          </p:cNvPr>
          <p:cNvSpPr/>
          <p:nvPr/>
        </p:nvSpPr>
        <p:spPr>
          <a:xfrm>
            <a:off x="4903315" y="1194916"/>
            <a:ext cx="489183" cy="908513"/>
          </a:xfrm>
          <a:prstGeom prst="flowChartDelay">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DAE42C67-2FD5-EA4D-B622-A88F3E5DF8A0}"/>
              </a:ext>
            </a:extLst>
          </p:cNvPr>
          <p:cNvSpPr/>
          <p:nvPr/>
        </p:nvSpPr>
        <p:spPr>
          <a:xfrm>
            <a:off x="1405934" y="1454488"/>
            <a:ext cx="346222" cy="3634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BD8DB33F-6559-DE4D-8894-C573AABE0ED8}"/>
              </a:ext>
            </a:extLst>
          </p:cNvPr>
          <p:cNvSpPr/>
          <p:nvPr/>
        </p:nvSpPr>
        <p:spPr>
          <a:xfrm>
            <a:off x="854134" y="1250311"/>
            <a:ext cx="748350" cy="785524"/>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Doughnut 85">
            <a:extLst>
              <a:ext uri="{FF2B5EF4-FFF2-40B4-BE49-F238E27FC236}">
                <a16:creationId xmlns:a16="http://schemas.microsoft.com/office/drawing/2014/main" id="{7849B877-6E91-D847-90F9-D057BF9ECBF8}"/>
              </a:ext>
            </a:extLst>
          </p:cNvPr>
          <p:cNvSpPr/>
          <p:nvPr/>
        </p:nvSpPr>
        <p:spPr>
          <a:xfrm>
            <a:off x="933683" y="1333812"/>
            <a:ext cx="589251" cy="618522"/>
          </a:xfrm>
          <a:prstGeom prst="donut">
            <a:avLst>
              <a:gd name="adj" fmla="val 1484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7" name="Rounded Rectangle 86">
            <a:extLst>
              <a:ext uri="{FF2B5EF4-FFF2-40B4-BE49-F238E27FC236}">
                <a16:creationId xmlns:a16="http://schemas.microsoft.com/office/drawing/2014/main" id="{873AB1E8-C045-DC40-B443-001EF953D43A}"/>
              </a:ext>
            </a:extLst>
          </p:cNvPr>
          <p:cNvSpPr/>
          <p:nvPr/>
        </p:nvSpPr>
        <p:spPr>
          <a:xfrm>
            <a:off x="696362" y="1612850"/>
            <a:ext cx="256445" cy="62488"/>
          </a:xfrm>
          <a:prstGeom prst="roundRect">
            <a:avLst/>
          </a:prstGeom>
          <a:solidFill>
            <a:srgbClr val="009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47709FFF-541A-5C48-9687-C71F70F61016}"/>
              </a:ext>
            </a:extLst>
          </p:cNvPr>
          <p:cNvSpPr>
            <a:spLocks noChangeAspect="1"/>
          </p:cNvSpPr>
          <p:nvPr/>
        </p:nvSpPr>
        <p:spPr>
          <a:xfrm>
            <a:off x="496928" y="1541287"/>
            <a:ext cx="186429" cy="195690"/>
          </a:xfrm>
          <a:prstGeom prst="ellipse">
            <a:avLst/>
          </a:prstGeom>
          <a:solidFill>
            <a:schemeClr val="accent1">
              <a:lumMod val="40000"/>
              <a:lumOff val="60000"/>
            </a:schemeClr>
          </a:solidFill>
          <a:ln w="76200">
            <a:solidFill>
              <a:srgbClr val="009D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TextBox 88">
            <a:extLst>
              <a:ext uri="{FF2B5EF4-FFF2-40B4-BE49-F238E27FC236}">
                <a16:creationId xmlns:a16="http://schemas.microsoft.com/office/drawing/2014/main" id="{7D3483B6-A2C5-7B44-9039-29B3BE8EBB92}"/>
              </a:ext>
            </a:extLst>
          </p:cNvPr>
          <p:cNvSpPr txBox="1"/>
          <p:nvPr/>
        </p:nvSpPr>
        <p:spPr>
          <a:xfrm>
            <a:off x="1724974" y="1406814"/>
            <a:ext cx="3523149" cy="369332"/>
          </a:xfrm>
          <a:prstGeom prst="rect">
            <a:avLst/>
          </a:prstGeom>
          <a:noFill/>
        </p:spPr>
        <p:txBody>
          <a:bodyPr wrap="square" rtlCol="0">
            <a:spAutoFit/>
          </a:bodyPr>
          <a:lstStyle/>
          <a:p>
            <a:r>
              <a:rPr lang="en-GB" dirty="0">
                <a:solidFill>
                  <a:srgbClr val="003366"/>
                </a:solidFill>
              </a:rPr>
              <a:t>Awaiting ESS Council review.</a:t>
            </a:r>
            <a:endParaRPr lang="en-SE" dirty="0">
              <a:solidFill>
                <a:srgbClr val="666666"/>
              </a:solidFill>
            </a:endParaRPr>
          </a:p>
        </p:txBody>
      </p:sp>
      <p:pic>
        <p:nvPicPr>
          <p:cNvPr id="90" name="Graphic 89" descr="Checklist">
            <a:extLst>
              <a:ext uri="{FF2B5EF4-FFF2-40B4-BE49-F238E27FC236}">
                <a16:creationId xmlns:a16="http://schemas.microsoft.com/office/drawing/2014/main" id="{A3064DF9-3AB6-B94F-9D1F-6CE29AAC3E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88498" y="1374574"/>
            <a:ext cx="504000" cy="504000"/>
          </a:xfrm>
          <a:prstGeom prst="rect">
            <a:avLst/>
          </a:prstGeom>
        </p:spPr>
      </p:pic>
      <p:pic>
        <p:nvPicPr>
          <p:cNvPr id="91" name="Graphic 90" descr="Checklist">
            <a:extLst>
              <a:ext uri="{FF2B5EF4-FFF2-40B4-BE49-F238E27FC236}">
                <a16:creationId xmlns:a16="http://schemas.microsoft.com/office/drawing/2014/main" id="{9B9E05A5-ADB5-B744-8176-0542BD740F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14397" y="3108346"/>
            <a:ext cx="504000" cy="504000"/>
          </a:xfrm>
          <a:prstGeom prst="rect">
            <a:avLst/>
          </a:prstGeom>
        </p:spPr>
      </p:pic>
      <p:pic>
        <p:nvPicPr>
          <p:cNvPr id="92" name="Graphic 91" descr="Checklist">
            <a:extLst>
              <a:ext uri="{FF2B5EF4-FFF2-40B4-BE49-F238E27FC236}">
                <a16:creationId xmlns:a16="http://schemas.microsoft.com/office/drawing/2014/main" id="{3CA577BE-F4B7-CD4E-8459-1BB63964A0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03315" y="4897661"/>
            <a:ext cx="504000" cy="504000"/>
          </a:xfrm>
          <a:prstGeom prst="rect">
            <a:avLst/>
          </a:prstGeom>
        </p:spPr>
      </p:pic>
    </p:spTree>
    <p:extLst>
      <p:ext uri="{BB962C8B-B14F-4D97-AF65-F5344CB8AC3E}">
        <p14:creationId xmlns:p14="http://schemas.microsoft.com/office/powerpoint/2010/main" val="520234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FB8EADFC-23A3-DD43-AA36-DBDEDBEB524D}"/>
              </a:ext>
            </a:extLst>
          </p:cNvPr>
          <p:cNvSpPr txBox="1"/>
          <p:nvPr/>
        </p:nvSpPr>
        <p:spPr>
          <a:xfrm>
            <a:off x="3657523" y="4203248"/>
            <a:ext cx="3068739" cy="1692771"/>
          </a:xfrm>
          <a:prstGeom prst="rect">
            <a:avLst/>
          </a:prstGeom>
          <a:noFill/>
        </p:spPr>
        <p:txBody>
          <a:bodyPr wrap="square" rtlCol="0">
            <a:spAutoFit/>
          </a:bodyPr>
          <a:lstStyle/>
          <a:p>
            <a:pPr marL="285750" indent="-285750" algn="l">
              <a:buFont typeface="Arial" panose="020B0604020202020204" pitchFamily="34" charset="0"/>
              <a:buChar char="•"/>
            </a:pPr>
            <a:r>
              <a:rPr lang="en-GB" sz="1300" dirty="0">
                <a:solidFill>
                  <a:srgbClr val="666666"/>
                </a:solidFill>
              </a:rPr>
              <a:t>Instrument scientists will </a:t>
            </a:r>
            <a:r>
              <a:rPr lang="en-GB" sz="1300" b="1" dirty="0">
                <a:solidFill>
                  <a:srgbClr val="666666"/>
                </a:solidFill>
              </a:rPr>
              <a:t>schedule</a:t>
            </a:r>
            <a:r>
              <a:rPr lang="en-GB" sz="1300" dirty="0">
                <a:solidFill>
                  <a:srgbClr val="666666"/>
                </a:solidFill>
              </a:rPr>
              <a:t> the accepted experiments</a:t>
            </a:r>
          </a:p>
          <a:p>
            <a:pPr marL="285750" indent="-285750" algn="l">
              <a:buFont typeface="Arial" panose="020B0604020202020204" pitchFamily="34" charset="0"/>
              <a:buChar char="•"/>
            </a:pPr>
            <a:r>
              <a:rPr lang="en-GB" sz="1300" dirty="0">
                <a:solidFill>
                  <a:srgbClr val="666666"/>
                </a:solidFill>
              </a:rPr>
              <a:t>Scheduling will cover the </a:t>
            </a:r>
            <a:r>
              <a:rPr lang="en-GB" sz="1300" b="1" dirty="0">
                <a:solidFill>
                  <a:srgbClr val="666666"/>
                </a:solidFill>
              </a:rPr>
              <a:t>instrument, a local contact, required sample environments </a:t>
            </a:r>
            <a:r>
              <a:rPr lang="en-GB" sz="1300" dirty="0">
                <a:solidFill>
                  <a:srgbClr val="666666"/>
                </a:solidFill>
              </a:rPr>
              <a:t>and</a:t>
            </a:r>
            <a:r>
              <a:rPr lang="en-GB" sz="1300" b="1" dirty="0">
                <a:solidFill>
                  <a:srgbClr val="666666"/>
                </a:solidFill>
              </a:rPr>
              <a:t> user labs</a:t>
            </a:r>
          </a:p>
          <a:p>
            <a:pPr marL="285750" indent="-285750" algn="l">
              <a:buFont typeface="Arial" panose="020B0604020202020204" pitchFamily="34" charset="0"/>
              <a:buChar char="•"/>
            </a:pPr>
            <a:r>
              <a:rPr lang="en-GB" sz="1300" dirty="0">
                <a:solidFill>
                  <a:srgbClr val="666666"/>
                </a:solidFill>
              </a:rPr>
              <a:t>The user and all those involved will be notified of the final schedule</a:t>
            </a:r>
          </a:p>
        </p:txBody>
      </p:sp>
      <p:sp>
        <p:nvSpPr>
          <p:cNvPr id="51" name="TextBox 50">
            <a:extLst>
              <a:ext uri="{FF2B5EF4-FFF2-40B4-BE49-F238E27FC236}">
                <a16:creationId xmlns:a16="http://schemas.microsoft.com/office/drawing/2014/main" id="{80A112CD-B5FD-D44F-AE93-DBE1981A73F4}"/>
              </a:ext>
            </a:extLst>
          </p:cNvPr>
          <p:cNvSpPr txBox="1"/>
          <p:nvPr/>
        </p:nvSpPr>
        <p:spPr>
          <a:xfrm>
            <a:off x="8923922" y="1598940"/>
            <a:ext cx="3226647" cy="1892826"/>
          </a:xfrm>
          <a:prstGeom prst="rect">
            <a:avLst/>
          </a:prstGeom>
          <a:noFill/>
        </p:spPr>
        <p:txBody>
          <a:bodyPr wrap="square" rtlCol="0">
            <a:spAutoFit/>
          </a:bodyPr>
          <a:lstStyle/>
          <a:p>
            <a:pPr marL="285750" indent="-285750" algn="l">
              <a:buFont typeface="Arial" panose="020B0604020202020204" pitchFamily="34" charset="0"/>
              <a:buChar char="•"/>
            </a:pPr>
            <a:r>
              <a:rPr lang="en-GB" sz="1300" dirty="0">
                <a:solidFill>
                  <a:srgbClr val="666666"/>
                </a:solidFill>
              </a:rPr>
              <a:t>User to provide </a:t>
            </a:r>
            <a:r>
              <a:rPr lang="en-GB" sz="1300" b="1" dirty="0">
                <a:solidFill>
                  <a:srgbClr val="666666"/>
                </a:solidFill>
              </a:rPr>
              <a:t>feedback</a:t>
            </a:r>
            <a:r>
              <a:rPr lang="en-GB" sz="1300" dirty="0">
                <a:solidFill>
                  <a:srgbClr val="666666"/>
                </a:solidFill>
              </a:rPr>
              <a:t> about their experiment</a:t>
            </a:r>
          </a:p>
          <a:p>
            <a:pPr marL="285750" indent="-285750" algn="l">
              <a:buFont typeface="Arial" panose="020B0604020202020204" pitchFamily="34" charset="0"/>
              <a:buChar char="•"/>
            </a:pPr>
            <a:r>
              <a:rPr lang="en-GB" sz="1300" dirty="0">
                <a:solidFill>
                  <a:srgbClr val="666666"/>
                </a:solidFill>
              </a:rPr>
              <a:t>User will provide a brief </a:t>
            </a:r>
            <a:r>
              <a:rPr lang="en-GB" sz="1300" b="1" dirty="0">
                <a:solidFill>
                  <a:srgbClr val="666666"/>
                </a:solidFill>
              </a:rPr>
              <a:t>scientific</a:t>
            </a:r>
            <a:r>
              <a:rPr lang="en-GB" sz="1300" dirty="0">
                <a:solidFill>
                  <a:srgbClr val="666666"/>
                </a:solidFill>
              </a:rPr>
              <a:t> </a:t>
            </a:r>
            <a:r>
              <a:rPr lang="en-GB" sz="1300" b="1" dirty="0">
                <a:solidFill>
                  <a:srgbClr val="666666"/>
                </a:solidFill>
              </a:rPr>
              <a:t>report</a:t>
            </a:r>
            <a:r>
              <a:rPr lang="en-GB" sz="1300" dirty="0">
                <a:solidFill>
                  <a:srgbClr val="666666"/>
                </a:solidFill>
              </a:rPr>
              <a:t> of their results</a:t>
            </a:r>
          </a:p>
          <a:p>
            <a:pPr marL="285750" indent="-285750" algn="l">
              <a:buFont typeface="Arial" panose="020B0604020202020204" pitchFamily="34" charset="0"/>
              <a:buChar char="•"/>
            </a:pPr>
            <a:r>
              <a:rPr lang="en-GB" sz="1300" dirty="0">
                <a:solidFill>
                  <a:srgbClr val="666666"/>
                </a:solidFill>
              </a:rPr>
              <a:t>User expenses </a:t>
            </a:r>
            <a:r>
              <a:rPr lang="en-GB" sz="1300" b="1" dirty="0">
                <a:solidFill>
                  <a:srgbClr val="666666"/>
                </a:solidFill>
              </a:rPr>
              <a:t>reimbursed</a:t>
            </a:r>
            <a:r>
              <a:rPr lang="en-GB" sz="1300" dirty="0">
                <a:solidFill>
                  <a:srgbClr val="666666"/>
                </a:solidFill>
              </a:rPr>
              <a:t> and invoiced costs paid</a:t>
            </a:r>
          </a:p>
          <a:p>
            <a:pPr marL="285750" indent="-285750" algn="l">
              <a:buFont typeface="Arial" panose="020B0604020202020204" pitchFamily="34" charset="0"/>
              <a:buChar char="•"/>
            </a:pPr>
            <a:r>
              <a:rPr lang="en-GB" sz="1300" dirty="0">
                <a:solidFill>
                  <a:srgbClr val="666666"/>
                </a:solidFill>
              </a:rPr>
              <a:t>User costs reported against the experiment</a:t>
            </a:r>
          </a:p>
          <a:p>
            <a:pPr marL="285750" indent="-285750" algn="l">
              <a:buFont typeface="Arial" panose="020B0604020202020204" pitchFamily="34" charset="0"/>
              <a:buChar char="•"/>
            </a:pPr>
            <a:r>
              <a:rPr lang="en-GB" sz="1300" b="1" dirty="0">
                <a:solidFill>
                  <a:srgbClr val="666666"/>
                </a:solidFill>
              </a:rPr>
              <a:t>KPIs</a:t>
            </a:r>
            <a:r>
              <a:rPr lang="en-GB" sz="1300" dirty="0">
                <a:solidFill>
                  <a:srgbClr val="666666"/>
                </a:solidFill>
              </a:rPr>
              <a:t> reported to management</a:t>
            </a:r>
          </a:p>
        </p:txBody>
      </p:sp>
      <p:sp>
        <p:nvSpPr>
          <p:cNvPr id="3" name="Chevron 2">
            <a:extLst>
              <a:ext uri="{FF2B5EF4-FFF2-40B4-BE49-F238E27FC236}">
                <a16:creationId xmlns:a16="http://schemas.microsoft.com/office/drawing/2014/main" id="{267D8EE4-E683-D24A-AC4F-778CC162B0FE}"/>
              </a:ext>
            </a:extLst>
          </p:cNvPr>
          <p:cNvSpPr/>
          <p:nvPr/>
        </p:nvSpPr>
        <p:spPr>
          <a:xfrm>
            <a:off x="456301" y="3597577"/>
            <a:ext cx="1874192" cy="531951"/>
          </a:xfrm>
          <a:prstGeom prst="chevron">
            <a:avLst/>
          </a:prstGeom>
          <a:solidFill>
            <a:srgbClr val="049E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Registration</a:t>
            </a:r>
          </a:p>
        </p:txBody>
      </p:sp>
      <p:sp>
        <p:nvSpPr>
          <p:cNvPr id="42" name="Chevron 41">
            <a:extLst>
              <a:ext uri="{FF2B5EF4-FFF2-40B4-BE49-F238E27FC236}">
                <a16:creationId xmlns:a16="http://schemas.microsoft.com/office/drawing/2014/main" id="{8C9952D5-5E3D-3942-895C-608D9C852EB8}"/>
              </a:ext>
            </a:extLst>
          </p:cNvPr>
          <p:cNvSpPr/>
          <p:nvPr/>
        </p:nvSpPr>
        <p:spPr>
          <a:xfrm>
            <a:off x="2218679" y="3597577"/>
            <a:ext cx="1874192" cy="531951"/>
          </a:xfrm>
          <a:prstGeom prst="chevron">
            <a:avLst/>
          </a:prstGeom>
          <a:solidFill>
            <a:srgbClr val="0088C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Proposal</a:t>
            </a:r>
          </a:p>
        </p:txBody>
      </p:sp>
      <p:sp>
        <p:nvSpPr>
          <p:cNvPr id="43" name="Chevron 42">
            <a:extLst>
              <a:ext uri="{FF2B5EF4-FFF2-40B4-BE49-F238E27FC236}">
                <a16:creationId xmlns:a16="http://schemas.microsoft.com/office/drawing/2014/main" id="{423E990C-213A-9D49-92A5-C14E3EB0FD09}"/>
              </a:ext>
            </a:extLst>
          </p:cNvPr>
          <p:cNvSpPr/>
          <p:nvPr/>
        </p:nvSpPr>
        <p:spPr>
          <a:xfrm>
            <a:off x="3981056" y="3597577"/>
            <a:ext cx="1874192" cy="531951"/>
          </a:xfrm>
          <a:prstGeom prst="chevron">
            <a:avLst/>
          </a:prstGeom>
          <a:solidFill>
            <a:srgbClr val="0372A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Scheduling</a:t>
            </a:r>
          </a:p>
        </p:txBody>
      </p:sp>
      <p:sp>
        <p:nvSpPr>
          <p:cNvPr id="44" name="Chevron 43">
            <a:extLst>
              <a:ext uri="{FF2B5EF4-FFF2-40B4-BE49-F238E27FC236}">
                <a16:creationId xmlns:a16="http://schemas.microsoft.com/office/drawing/2014/main" id="{7690943A-D656-584C-A299-1F12358870EE}"/>
              </a:ext>
            </a:extLst>
          </p:cNvPr>
          <p:cNvSpPr/>
          <p:nvPr/>
        </p:nvSpPr>
        <p:spPr>
          <a:xfrm>
            <a:off x="5743434" y="3597577"/>
            <a:ext cx="1874192" cy="531951"/>
          </a:xfrm>
          <a:prstGeom prst="chevron">
            <a:avLst/>
          </a:prstGeom>
          <a:solidFill>
            <a:srgbClr val="005D9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Planning</a:t>
            </a:r>
            <a:endParaRPr lang="en-GB" sz="1400" dirty="0">
              <a:solidFill>
                <a:schemeClr val="tx1"/>
              </a:solidFill>
            </a:endParaRPr>
          </a:p>
        </p:txBody>
      </p:sp>
      <p:sp>
        <p:nvSpPr>
          <p:cNvPr id="45" name="Chevron 44">
            <a:extLst>
              <a:ext uri="{FF2B5EF4-FFF2-40B4-BE49-F238E27FC236}">
                <a16:creationId xmlns:a16="http://schemas.microsoft.com/office/drawing/2014/main" id="{4EF729CC-D107-F64F-9D89-D050E00E4CF9}"/>
              </a:ext>
            </a:extLst>
          </p:cNvPr>
          <p:cNvSpPr/>
          <p:nvPr/>
        </p:nvSpPr>
        <p:spPr>
          <a:xfrm>
            <a:off x="7505812" y="3597577"/>
            <a:ext cx="1874192" cy="531951"/>
          </a:xfrm>
          <a:prstGeom prst="chevron">
            <a:avLst/>
          </a:prstGeom>
          <a:solidFill>
            <a:srgbClr val="00487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Performing &amp; Analysing</a:t>
            </a:r>
          </a:p>
        </p:txBody>
      </p:sp>
      <p:sp>
        <p:nvSpPr>
          <p:cNvPr id="46" name="Chevron 45">
            <a:extLst>
              <a:ext uri="{FF2B5EF4-FFF2-40B4-BE49-F238E27FC236}">
                <a16:creationId xmlns:a16="http://schemas.microsoft.com/office/drawing/2014/main" id="{87B82338-8B5E-164E-9D18-3B2824D42317}"/>
              </a:ext>
            </a:extLst>
          </p:cNvPr>
          <p:cNvSpPr/>
          <p:nvPr/>
        </p:nvSpPr>
        <p:spPr>
          <a:xfrm>
            <a:off x="9268191" y="3597577"/>
            <a:ext cx="1874192" cy="531951"/>
          </a:xfrm>
          <a:prstGeom prst="chevron">
            <a:avLst/>
          </a:prstGeom>
          <a:solidFill>
            <a:srgbClr val="0033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Wrap-up &amp; Harvesting</a:t>
            </a:r>
          </a:p>
        </p:txBody>
      </p:sp>
      <p:sp>
        <p:nvSpPr>
          <p:cNvPr id="7" name="TextBox 6">
            <a:extLst>
              <a:ext uri="{FF2B5EF4-FFF2-40B4-BE49-F238E27FC236}">
                <a16:creationId xmlns:a16="http://schemas.microsoft.com/office/drawing/2014/main" id="{D292F4A0-7B39-E149-863B-B78DC3D4BE2C}"/>
              </a:ext>
            </a:extLst>
          </p:cNvPr>
          <p:cNvSpPr txBox="1"/>
          <p:nvPr/>
        </p:nvSpPr>
        <p:spPr>
          <a:xfrm>
            <a:off x="456301" y="4206569"/>
            <a:ext cx="2868466" cy="2092881"/>
          </a:xfrm>
          <a:prstGeom prst="rect">
            <a:avLst/>
          </a:prstGeom>
          <a:noFill/>
        </p:spPr>
        <p:txBody>
          <a:bodyPr wrap="square" rtlCol="0">
            <a:spAutoFit/>
          </a:bodyPr>
          <a:lstStyle/>
          <a:p>
            <a:pPr marL="285750" indent="-285750" algn="l">
              <a:buFont typeface="Arial" panose="020B0604020202020204" pitchFamily="34" charset="0"/>
              <a:buChar char="•"/>
            </a:pPr>
            <a:r>
              <a:rPr lang="en-GB" sz="1300" dirty="0">
                <a:solidFill>
                  <a:srgbClr val="666666"/>
                </a:solidFill>
              </a:rPr>
              <a:t>Users </a:t>
            </a:r>
            <a:r>
              <a:rPr lang="en-GB" sz="1300" b="1" dirty="0">
                <a:solidFill>
                  <a:srgbClr val="666666"/>
                </a:solidFill>
              </a:rPr>
              <a:t>register</a:t>
            </a:r>
            <a:r>
              <a:rPr lang="en-GB" sz="1300" dirty="0">
                <a:solidFill>
                  <a:srgbClr val="666666"/>
                </a:solidFill>
              </a:rPr>
              <a:t> with their personal information</a:t>
            </a:r>
          </a:p>
          <a:p>
            <a:pPr marL="285750" indent="-285750" algn="l">
              <a:buFont typeface="Arial" panose="020B0604020202020204" pitchFamily="34" charset="0"/>
              <a:buChar char="•"/>
            </a:pPr>
            <a:r>
              <a:rPr lang="en-GB" sz="1300" dirty="0">
                <a:solidFill>
                  <a:srgbClr val="666666"/>
                </a:solidFill>
              </a:rPr>
              <a:t>By registering users ESS has a database of contact details for potential users</a:t>
            </a:r>
          </a:p>
          <a:p>
            <a:pPr marL="285750" indent="-285750" algn="l">
              <a:buFont typeface="Arial" panose="020B0604020202020204" pitchFamily="34" charset="0"/>
              <a:buChar char="•"/>
            </a:pPr>
            <a:r>
              <a:rPr lang="en-GB" sz="1300" dirty="0">
                <a:solidFill>
                  <a:srgbClr val="666666"/>
                </a:solidFill>
              </a:rPr>
              <a:t>Users provide sufficient personal data for </a:t>
            </a:r>
            <a:r>
              <a:rPr lang="en-GB" sz="1300" b="1" dirty="0">
                <a:solidFill>
                  <a:srgbClr val="666666"/>
                </a:solidFill>
              </a:rPr>
              <a:t>physical access </a:t>
            </a:r>
            <a:r>
              <a:rPr lang="en-GB" sz="1300" dirty="0">
                <a:solidFill>
                  <a:srgbClr val="666666"/>
                </a:solidFill>
              </a:rPr>
              <a:t>to site and </a:t>
            </a:r>
            <a:r>
              <a:rPr lang="en-GB" sz="1300" b="1" dirty="0">
                <a:solidFill>
                  <a:srgbClr val="666666"/>
                </a:solidFill>
              </a:rPr>
              <a:t>digital access</a:t>
            </a:r>
            <a:r>
              <a:rPr lang="en-GB" sz="1300" dirty="0">
                <a:solidFill>
                  <a:srgbClr val="666666"/>
                </a:solidFill>
              </a:rPr>
              <a:t> to systems</a:t>
            </a:r>
          </a:p>
          <a:p>
            <a:pPr marL="285750" indent="-285750" algn="l">
              <a:buFont typeface="Arial" panose="020B0604020202020204" pitchFamily="34" charset="0"/>
              <a:buChar char="•"/>
            </a:pPr>
            <a:r>
              <a:rPr lang="en-GB" sz="1300" dirty="0">
                <a:solidFill>
                  <a:srgbClr val="666666"/>
                </a:solidFill>
              </a:rPr>
              <a:t>User profile will link to radiation </a:t>
            </a:r>
            <a:r>
              <a:rPr lang="en-GB" sz="1300" b="1" dirty="0">
                <a:solidFill>
                  <a:srgbClr val="666666"/>
                </a:solidFill>
              </a:rPr>
              <a:t>dosimetry records</a:t>
            </a:r>
          </a:p>
        </p:txBody>
      </p:sp>
      <p:sp>
        <p:nvSpPr>
          <p:cNvPr id="47" name="TextBox 46">
            <a:extLst>
              <a:ext uri="{FF2B5EF4-FFF2-40B4-BE49-F238E27FC236}">
                <a16:creationId xmlns:a16="http://schemas.microsoft.com/office/drawing/2014/main" id="{AE9B59E2-F2C0-6D49-9CB6-4AE0C3222D3C}"/>
              </a:ext>
            </a:extLst>
          </p:cNvPr>
          <p:cNvSpPr txBox="1"/>
          <p:nvPr/>
        </p:nvSpPr>
        <p:spPr>
          <a:xfrm>
            <a:off x="1903200" y="2027820"/>
            <a:ext cx="3127026" cy="1492716"/>
          </a:xfrm>
          <a:prstGeom prst="rect">
            <a:avLst/>
          </a:prstGeom>
          <a:noFill/>
        </p:spPr>
        <p:txBody>
          <a:bodyPr wrap="square" rtlCol="0">
            <a:spAutoFit/>
          </a:bodyPr>
          <a:lstStyle/>
          <a:p>
            <a:pPr marL="285750" indent="-285750" algn="l">
              <a:buFont typeface="Arial" panose="020B0604020202020204" pitchFamily="34" charset="0"/>
              <a:buChar char="•"/>
            </a:pPr>
            <a:r>
              <a:rPr lang="en-GB" sz="1300" dirty="0">
                <a:solidFill>
                  <a:srgbClr val="666666"/>
                </a:solidFill>
              </a:rPr>
              <a:t>Users will propose the scientific experiments they wish to carry out</a:t>
            </a:r>
          </a:p>
          <a:p>
            <a:pPr marL="285750" indent="-285750" algn="l">
              <a:buFont typeface="Arial" panose="020B0604020202020204" pitchFamily="34" charset="0"/>
              <a:buChar char="•"/>
            </a:pPr>
            <a:r>
              <a:rPr lang="en-GB" sz="1300" dirty="0">
                <a:solidFill>
                  <a:srgbClr val="666666"/>
                </a:solidFill>
              </a:rPr>
              <a:t>This will be </a:t>
            </a:r>
            <a:r>
              <a:rPr lang="en-GB" sz="1300" b="1" dirty="0">
                <a:solidFill>
                  <a:srgbClr val="666666"/>
                </a:solidFill>
              </a:rPr>
              <a:t>reviewed</a:t>
            </a:r>
            <a:r>
              <a:rPr lang="en-GB" sz="1300" dirty="0">
                <a:solidFill>
                  <a:srgbClr val="666666"/>
                </a:solidFill>
              </a:rPr>
              <a:t> for </a:t>
            </a:r>
            <a:r>
              <a:rPr lang="en-GB" sz="1300" b="1" dirty="0">
                <a:solidFill>
                  <a:srgbClr val="666666"/>
                </a:solidFill>
              </a:rPr>
              <a:t>feasibility, safety and excellence</a:t>
            </a:r>
          </a:p>
          <a:p>
            <a:pPr marL="285750" indent="-285750" algn="l">
              <a:buFont typeface="Arial" panose="020B0604020202020204" pitchFamily="34" charset="0"/>
              <a:buChar char="•"/>
            </a:pPr>
            <a:r>
              <a:rPr lang="en-GB" sz="1300" dirty="0">
                <a:solidFill>
                  <a:srgbClr val="666666"/>
                </a:solidFill>
              </a:rPr>
              <a:t>The users will be notified of the success or otherwise for the proposal</a:t>
            </a:r>
          </a:p>
        </p:txBody>
      </p:sp>
      <p:sp>
        <p:nvSpPr>
          <p:cNvPr id="49" name="TextBox 48">
            <a:extLst>
              <a:ext uri="{FF2B5EF4-FFF2-40B4-BE49-F238E27FC236}">
                <a16:creationId xmlns:a16="http://schemas.microsoft.com/office/drawing/2014/main" id="{4B966BDF-3FC1-BC4C-9861-8475971A59F2}"/>
              </a:ext>
            </a:extLst>
          </p:cNvPr>
          <p:cNvSpPr txBox="1"/>
          <p:nvPr/>
        </p:nvSpPr>
        <p:spPr>
          <a:xfrm>
            <a:off x="5277006" y="1398885"/>
            <a:ext cx="3226647" cy="2092881"/>
          </a:xfrm>
          <a:prstGeom prst="rect">
            <a:avLst/>
          </a:prstGeom>
          <a:noFill/>
        </p:spPr>
        <p:txBody>
          <a:bodyPr wrap="square" rtlCol="0">
            <a:spAutoFit/>
          </a:bodyPr>
          <a:lstStyle/>
          <a:p>
            <a:pPr marL="285750" indent="-285750" algn="l">
              <a:buFont typeface="Arial" panose="020B0604020202020204" pitchFamily="34" charset="0"/>
              <a:buChar char="•"/>
            </a:pPr>
            <a:r>
              <a:rPr lang="en-GB" sz="1300" dirty="0">
                <a:solidFill>
                  <a:srgbClr val="666666"/>
                </a:solidFill>
              </a:rPr>
              <a:t>The user will provide arrival details for the scientists who are </a:t>
            </a:r>
            <a:r>
              <a:rPr lang="en-GB" sz="1300" b="1" dirty="0">
                <a:solidFill>
                  <a:srgbClr val="666666"/>
                </a:solidFill>
              </a:rPr>
              <a:t>coming</a:t>
            </a:r>
            <a:r>
              <a:rPr lang="en-GB" sz="1300" dirty="0">
                <a:solidFill>
                  <a:srgbClr val="666666"/>
                </a:solidFill>
              </a:rPr>
              <a:t> to ESS</a:t>
            </a:r>
          </a:p>
          <a:p>
            <a:pPr marL="285750" indent="-285750" algn="l">
              <a:buFont typeface="Arial" panose="020B0604020202020204" pitchFamily="34" charset="0"/>
              <a:buChar char="•"/>
            </a:pPr>
            <a:r>
              <a:rPr lang="en-GB" sz="1300" dirty="0">
                <a:solidFill>
                  <a:srgbClr val="666666"/>
                </a:solidFill>
              </a:rPr>
              <a:t>The visiting users will complete </a:t>
            </a:r>
            <a:r>
              <a:rPr lang="en-GB" sz="1300" b="1" dirty="0">
                <a:solidFill>
                  <a:srgbClr val="666666"/>
                </a:solidFill>
              </a:rPr>
              <a:t>safety documentation </a:t>
            </a:r>
            <a:r>
              <a:rPr lang="en-GB" sz="1300" dirty="0">
                <a:solidFill>
                  <a:srgbClr val="666666"/>
                </a:solidFill>
              </a:rPr>
              <a:t>and</a:t>
            </a:r>
            <a:r>
              <a:rPr lang="en-GB" sz="1300" b="1" dirty="0">
                <a:solidFill>
                  <a:srgbClr val="666666"/>
                </a:solidFill>
              </a:rPr>
              <a:t> carry out training</a:t>
            </a:r>
          </a:p>
          <a:p>
            <a:pPr marL="285750" indent="-285750" algn="l">
              <a:buFont typeface="Arial" panose="020B0604020202020204" pitchFamily="34" charset="0"/>
              <a:buChar char="•"/>
            </a:pPr>
            <a:r>
              <a:rPr lang="en-GB" sz="1300" dirty="0">
                <a:solidFill>
                  <a:srgbClr val="666666"/>
                </a:solidFill>
              </a:rPr>
              <a:t>The user will book required </a:t>
            </a:r>
            <a:r>
              <a:rPr lang="en-GB" sz="1300" b="1" dirty="0">
                <a:solidFill>
                  <a:srgbClr val="666666"/>
                </a:solidFill>
              </a:rPr>
              <a:t>accommodation </a:t>
            </a:r>
          </a:p>
          <a:p>
            <a:pPr marL="285750" indent="-285750" algn="l">
              <a:buFont typeface="Arial" panose="020B0604020202020204" pitchFamily="34" charset="0"/>
              <a:buChar char="•"/>
            </a:pPr>
            <a:r>
              <a:rPr lang="en-GB" sz="1300" dirty="0">
                <a:solidFill>
                  <a:srgbClr val="666666"/>
                </a:solidFill>
              </a:rPr>
              <a:t>The user will ship their</a:t>
            </a:r>
            <a:r>
              <a:rPr lang="en-GB" sz="1300" b="1" dirty="0">
                <a:solidFill>
                  <a:srgbClr val="666666"/>
                </a:solidFill>
              </a:rPr>
              <a:t> samples</a:t>
            </a:r>
          </a:p>
          <a:p>
            <a:pPr marL="285750" indent="-285750" algn="l">
              <a:buFont typeface="Arial" panose="020B0604020202020204" pitchFamily="34" charset="0"/>
              <a:buChar char="•"/>
            </a:pPr>
            <a:r>
              <a:rPr lang="en-GB" sz="1300" b="1" dirty="0">
                <a:solidFill>
                  <a:srgbClr val="666666"/>
                </a:solidFill>
              </a:rPr>
              <a:t>Access cards </a:t>
            </a:r>
            <a:r>
              <a:rPr lang="en-GB" sz="1300" dirty="0">
                <a:solidFill>
                  <a:srgbClr val="666666"/>
                </a:solidFill>
              </a:rPr>
              <a:t>and any other required materials will be prepared</a:t>
            </a:r>
          </a:p>
        </p:txBody>
      </p:sp>
      <p:sp>
        <p:nvSpPr>
          <p:cNvPr id="50" name="TextBox 49">
            <a:extLst>
              <a:ext uri="{FF2B5EF4-FFF2-40B4-BE49-F238E27FC236}">
                <a16:creationId xmlns:a16="http://schemas.microsoft.com/office/drawing/2014/main" id="{54E9E4AB-4B0B-124D-AC2B-D064B8334338}"/>
              </a:ext>
            </a:extLst>
          </p:cNvPr>
          <p:cNvSpPr txBox="1"/>
          <p:nvPr/>
        </p:nvSpPr>
        <p:spPr>
          <a:xfrm>
            <a:off x="7055497" y="4210540"/>
            <a:ext cx="3226647" cy="1692771"/>
          </a:xfrm>
          <a:prstGeom prst="rect">
            <a:avLst/>
          </a:prstGeom>
          <a:noFill/>
        </p:spPr>
        <p:txBody>
          <a:bodyPr wrap="square" rtlCol="0">
            <a:spAutoFit/>
          </a:bodyPr>
          <a:lstStyle/>
          <a:p>
            <a:pPr marL="285750" indent="-285750" algn="l">
              <a:buFont typeface="Arial" panose="020B0604020202020204" pitchFamily="34" charset="0"/>
              <a:buChar char="•"/>
            </a:pPr>
            <a:r>
              <a:rPr lang="en-GB" sz="1300" dirty="0">
                <a:solidFill>
                  <a:srgbClr val="666666"/>
                </a:solidFill>
              </a:rPr>
              <a:t>User have access to </a:t>
            </a:r>
            <a:r>
              <a:rPr lang="en-GB" sz="1300" b="1" dirty="0">
                <a:solidFill>
                  <a:srgbClr val="666666"/>
                </a:solidFill>
              </a:rPr>
              <a:t>requested labs </a:t>
            </a:r>
            <a:r>
              <a:rPr lang="en-GB" sz="1300" dirty="0">
                <a:solidFill>
                  <a:srgbClr val="666666"/>
                </a:solidFill>
              </a:rPr>
              <a:t>and prepare before instrument time</a:t>
            </a:r>
          </a:p>
          <a:p>
            <a:pPr marL="285750" indent="-285750" algn="l">
              <a:buFont typeface="Arial" panose="020B0604020202020204" pitchFamily="34" charset="0"/>
              <a:buChar char="•"/>
            </a:pPr>
            <a:r>
              <a:rPr lang="en-GB" sz="1300" dirty="0">
                <a:solidFill>
                  <a:srgbClr val="666666"/>
                </a:solidFill>
              </a:rPr>
              <a:t>The user will collect data at the awarded instrument with the samples declared on the proposal</a:t>
            </a:r>
          </a:p>
          <a:p>
            <a:pPr marL="285750" indent="-285750" algn="l">
              <a:buFont typeface="Arial" panose="020B0604020202020204" pitchFamily="34" charset="0"/>
              <a:buChar char="•"/>
            </a:pPr>
            <a:r>
              <a:rPr lang="en-GB" sz="1300" dirty="0">
                <a:solidFill>
                  <a:srgbClr val="666666"/>
                </a:solidFill>
              </a:rPr>
              <a:t>The user has access to </a:t>
            </a:r>
            <a:r>
              <a:rPr lang="en-GB" sz="1300" b="1" dirty="0">
                <a:solidFill>
                  <a:srgbClr val="666666"/>
                </a:solidFill>
              </a:rPr>
              <a:t>automatic</a:t>
            </a:r>
            <a:r>
              <a:rPr lang="en-GB" sz="1300" dirty="0">
                <a:solidFill>
                  <a:srgbClr val="666666"/>
                </a:solidFill>
              </a:rPr>
              <a:t> and </a:t>
            </a:r>
            <a:r>
              <a:rPr lang="en-GB" sz="1300" b="1" dirty="0">
                <a:solidFill>
                  <a:srgbClr val="666666"/>
                </a:solidFill>
              </a:rPr>
              <a:t>manual data processing </a:t>
            </a:r>
            <a:r>
              <a:rPr lang="en-GB" sz="1300" dirty="0">
                <a:solidFill>
                  <a:srgbClr val="666666"/>
                </a:solidFill>
              </a:rPr>
              <a:t>of their data</a:t>
            </a:r>
          </a:p>
        </p:txBody>
      </p:sp>
      <p:grpSp>
        <p:nvGrpSpPr>
          <p:cNvPr id="11" name="Group 10">
            <a:extLst>
              <a:ext uri="{FF2B5EF4-FFF2-40B4-BE49-F238E27FC236}">
                <a16:creationId xmlns:a16="http://schemas.microsoft.com/office/drawing/2014/main" id="{43788129-BA9E-C945-9418-234F8AC40DE3}"/>
              </a:ext>
            </a:extLst>
          </p:cNvPr>
          <p:cNvGrpSpPr/>
          <p:nvPr/>
        </p:nvGrpSpPr>
        <p:grpSpPr>
          <a:xfrm>
            <a:off x="4974699" y="2158741"/>
            <a:ext cx="296214" cy="279244"/>
            <a:chOff x="4092872" y="1395034"/>
            <a:chExt cx="296214" cy="279244"/>
          </a:xfrm>
        </p:grpSpPr>
        <p:sp>
          <p:nvSpPr>
            <p:cNvPr id="20" name="Oval 19">
              <a:extLst>
                <a:ext uri="{FF2B5EF4-FFF2-40B4-BE49-F238E27FC236}">
                  <a16:creationId xmlns:a16="http://schemas.microsoft.com/office/drawing/2014/main" id="{D8EB0AC8-9524-D944-9172-AC16E182D8FC}"/>
                </a:ext>
              </a:extLst>
            </p:cNvPr>
            <p:cNvSpPr/>
            <p:nvPr/>
          </p:nvSpPr>
          <p:spPr>
            <a:xfrm>
              <a:off x="4092872" y="1395034"/>
              <a:ext cx="296214" cy="279244"/>
            </a:xfrm>
            <a:prstGeom prst="ellipse">
              <a:avLst/>
            </a:prstGeom>
            <a:solidFill>
              <a:srgbClr val="99BE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2" name="Graphic 21" descr="Tick">
              <a:extLst>
                <a:ext uri="{FF2B5EF4-FFF2-40B4-BE49-F238E27FC236}">
                  <a16:creationId xmlns:a16="http://schemas.microsoft.com/office/drawing/2014/main" id="{3D4E4833-8CA2-3548-BAB3-A958F57276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26418" y="1426658"/>
              <a:ext cx="229122" cy="215996"/>
            </a:xfrm>
            <a:prstGeom prst="rect">
              <a:avLst/>
            </a:prstGeom>
          </p:spPr>
        </p:pic>
      </p:grpSp>
      <p:pic>
        <p:nvPicPr>
          <p:cNvPr id="14" name="Graphic 13" descr="Flag">
            <a:extLst>
              <a:ext uri="{FF2B5EF4-FFF2-40B4-BE49-F238E27FC236}">
                <a16:creationId xmlns:a16="http://schemas.microsoft.com/office/drawing/2014/main" id="{AA17DACB-4C8A-7540-AB8A-FB7AA6A808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95699" y="5356803"/>
            <a:ext cx="389963" cy="3899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5" name="Graphic 34" descr="Flag">
            <a:extLst>
              <a:ext uri="{FF2B5EF4-FFF2-40B4-BE49-F238E27FC236}">
                <a16:creationId xmlns:a16="http://schemas.microsoft.com/office/drawing/2014/main" id="{DC85AD0E-F976-4140-A59C-962627415F8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01646" y="5834004"/>
            <a:ext cx="389963" cy="3899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6" name="Graphic 35" descr="Flag">
            <a:extLst>
              <a:ext uri="{FF2B5EF4-FFF2-40B4-BE49-F238E27FC236}">
                <a16:creationId xmlns:a16="http://schemas.microsoft.com/office/drawing/2014/main" id="{EADFD6C0-5E92-024D-BAA0-E5F88ACE2A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92203" y="2033210"/>
            <a:ext cx="389963" cy="3899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7" name="Graphic 36" descr="Flag">
            <a:extLst>
              <a:ext uri="{FF2B5EF4-FFF2-40B4-BE49-F238E27FC236}">
                <a16:creationId xmlns:a16="http://schemas.microsoft.com/office/drawing/2014/main" id="{40989076-88BC-3D4E-B3AD-150B2277CC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67164" y="2488169"/>
            <a:ext cx="389963" cy="3899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8" name="Graphic 37" descr="Flag">
            <a:extLst>
              <a:ext uri="{FF2B5EF4-FFF2-40B4-BE49-F238E27FC236}">
                <a16:creationId xmlns:a16="http://schemas.microsoft.com/office/drawing/2014/main" id="{9CB64047-5ECA-C447-B93E-FF9C8D06D7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49789" y="4459885"/>
            <a:ext cx="389963" cy="3899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9" name="Graphic 38" descr="Flag">
            <a:extLst>
              <a:ext uri="{FF2B5EF4-FFF2-40B4-BE49-F238E27FC236}">
                <a16:creationId xmlns:a16="http://schemas.microsoft.com/office/drawing/2014/main" id="{3FFC38C5-CAC4-1C45-9E90-6BBCE2ECF5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31081" y="2555598"/>
            <a:ext cx="389963" cy="3899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0" name="Graphic 39" descr="Gauge">
            <a:extLst>
              <a:ext uri="{FF2B5EF4-FFF2-40B4-BE49-F238E27FC236}">
                <a16:creationId xmlns:a16="http://schemas.microsoft.com/office/drawing/2014/main" id="{EB4D71C0-F0B5-BE4E-A7EF-D3BE13CE2E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41580" y="5807580"/>
            <a:ext cx="1050420" cy="1050420"/>
          </a:xfrm>
          <a:prstGeom prst="rect">
            <a:avLst/>
          </a:prstGeom>
        </p:spPr>
      </p:pic>
      <p:grpSp>
        <p:nvGrpSpPr>
          <p:cNvPr id="52" name="Group 51">
            <a:extLst>
              <a:ext uri="{FF2B5EF4-FFF2-40B4-BE49-F238E27FC236}">
                <a16:creationId xmlns:a16="http://schemas.microsoft.com/office/drawing/2014/main" id="{4549F761-275F-3542-8B06-323754A30BF1}"/>
              </a:ext>
            </a:extLst>
          </p:cNvPr>
          <p:cNvGrpSpPr/>
          <p:nvPr/>
        </p:nvGrpSpPr>
        <p:grpSpPr>
          <a:xfrm>
            <a:off x="4955845" y="2598888"/>
            <a:ext cx="296214" cy="279244"/>
            <a:chOff x="4092872" y="1395034"/>
            <a:chExt cx="296214" cy="279244"/>
          </a:xfrm>
        </p:grpSpPr>
        <p:sp>
          <p:nvSpPr>
            <p:cNvPr id="53" name="Oval 52">
              <a:extLst>
                <a:ext uri="{FF2B5EF4-FFF2-40B4-BE49-F238E27FC236}">
                  <a16:creationId xmlns:a16="http://schemas.microsoft.com/office/drawing/2014/main" id="{93AE5B72-3A34-9148-A43C-628C101F6D68}"/>
                </a:ext>
              </a:extLst>
            </p:cNvPr>
            <p:cNvSpPr/>
            <p:nvPr/>
          </p:nvSpPr>
          <p:spPr>
            <a:xfrm>
              <a:off x="4092872" y="1395034"/>
              <a:ext cx="296214" cy="279244"/>
            </a:xfrm>
            <a:prstGeom prst="ellipse">
              <a:avLst/>
            </a:prstGeom>
            <a:solidFill>
              <a:srgbClr val="99BE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54" name="Graphic 53" descr="Tick">
              <a:extLst>
                <a:ext uri="{FF2B5EF4-FFF2-40B4-BE49-F238E27FC236}">
                  <a16:creationId xmlns:a16="http://schemas.microsoft.com/office/drawing/2014/main" id="{147F09D3-91F9-9141-B9AE-30E75A6E6F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26418" y="1426658"/>
              <a:ext cx="229122" cy="215996"/>
            </a:xfrm>
            <a:prstGeom prst="rect">
              <a:avLst/>
            </a:prstGeom>
          </p:spPr>
        </p:pic>
      </p:grpSp>
      <p:grpSp>
        <p:nvGrpSpPr>
          <p:cNvPr id="55" name="Group 54">
            <a:extLst>
              <a:ext uri="{FF2B5EF4-FFF2-40B4-BE49-F238E27FC236}">
                <a16:creationId xmlns:a16="http://schemas.microsoft.com/office/drawing/2014/main" id="{4A20EE4A-6EE6-C24F-BC85-CBCAD47CABCF}"/>
              </a:ext>
            </a:extLst>
          </p:cNvPr>
          <p:cNvGrpSpPr/>
          <p:nvPr/>
        </p:nvGrpSpPr>
        <p:grpSpPr>
          <a:xfrm>
            <a:off x="4955845" y="3047760"/>
            <a:ext cx="296214" cy="279244"/>
            <a:chOff x="4092872" y="1395034"/>
            <a:chExt cx="296214" cy="279244"/>
          </a:xfrm>
        </p:grpSpPr>
        <p:sp>
          <p:nvSpPr>
            <p:cNvPr id="56" name="Oval 55">
              <a:extLst>
                <a:ext uri="{FF2B5EF4-FFF2-40B4-BE49-F238E27FC236}">
                  <a16:creationId xmlns:a16="http://schemas.microsoft.com/office/drawing/2014/main" id="{65F7DE57-6601-274D-9C7E-A0EE010CBDB8}"/>
                </a:ext>
              </a:extLst>
            </p:cNvPr>
            <p:cNvSpPr/>
            <p:nvPr/>
          </p:nvSpPr>
          <p:spPr>
            <a:xfrm>
              <a:off x="4092872" y="1395034"/>
              <a:ext cx="296214" cy="279244"/>
            </a:xfrm>
            <a:prstGeom prst="ellipse">
              <a:avLst/>
            </a:prstGeom>
            <a:solidFill>
              <a:srgbClr val="99BE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57" name="Graphic 56" descr="Tick">
              <a:extLst>
                <a:ext uri="{FF2B5EF4-FFF2-40B4-BE49-F238E27FC236}">
                  <a16:creationId xmlns:a16="http://schemas.microsoft.com/office/drawing/2014/main" id="{3561C841-6388-6744-AEC2-C1842E244F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26418" y="1426658"/>
              <a:ext cx="229122" cy="215996"/>
            </a:xfrm>
            <a:prstGeom prst="rect">
              <a:avLst/>
            </a:prstGeom>
          </p:spPr>
        </p:pic>
      </p:grpSp>
      <p:grpSp>
        <p:nvGrpSpPr>
          <p:cNvPr id="58" name="Group 57">
            <a:extLst>
              <a:ext uri="{FF2B5EF4-FFF2-40B4-BE49-F238E27FC236}">
                <a16:creationId xmlns:a16="http://schemas.microsoft.com/office/drawing/2014/main" id="{8CFE4597-5809-5040-A086-0748058D4ED3}"/>
              </a:ext>
            </a:extLst>
          </p:cNvPr>
          <p:cNvGrpSpPr/>
          <p:nvPr/>
        </p:nvGrpSpPr>
        <p:grpSpPr>
          <a:xfrm>
            <a:off x="8419691" y="1638576"/>
            <a:ext cx="296214" cy="279244"/>
            <a:chOff x="4092872" y="1395034"/>
            <a:chExt cx="296214" cy="279244"/>
          </a:xfrm>
        </p:grpSpPr>
        <p:sp>
          <p:nvSpPr>
            <p:cNvPr id="59" name="Oval 58">
              <a:extLst>
                <a:ext uri="{FF2B5EF4-FFF2-40B4-BE49-F238E27FC236}">
                  <a16:creationId xmlns:a16="http://schemas.microsoft.com/office/drawing/2014/main" id="{0F9ACB87-571A-8544-BBF0-E58E7DD701A0}"/>
                </a:ext>
              </a:extLst>
            </p:cNvPr>
            <p:cNvSpPr/>
            <p:nvPr/>
          </p:nvSpPr>
          <p:spPr>
            <a:xfrm>
              <a:off x="4092872" y="1395034"/>
              <a:ext cx="296214" cy="279244"/>
            </a:xfrm>
            <a:prstGeom prst="ellipse">
              <a:avLst/>
            </a:prstGeom>
            <a:solidFill>
              <a:srgbClr val="99BE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60" name="Graphic 59" descr="Tick">
              <a:extLst>
                <a:ext uri="{FF2B5EF4-FFF2-40B4-BE49-F238E27FC236}">
                  <a16:creationId xmlns:a16="http://schemas.microsoft.com/office/drawing/2014/main" id="{AC365A57-9469-B244-AB6B-8F6D7E6407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26418" y="1426658"/>
              <a:ext cx="229122" cy="215996"/>
            </a:xfrm>
            <a:prstGeom prst="rect">
              <a:avLst/>
            </a:prstGeom>
          </p:spPr>
        </p:pic>
      </p:grpSp>
      <p:grpSp>
        <p:nvGrpSpPr>
          <p:cNvPr id="64" name="Group 63">
            <a:extLst>
              <a:ext uri="{FF2B5EF4-FFF2-40B4-BE49-F238E27FC236}">
                <a16:creationId xmlns:a16="http://schemas.microsoft.com/office/drawing/2014/main" id="{F61896B7-F3B4-C54B-9CAF-CFA9A3E5F415}"/>
              </a:ext>
            </a:extLst>
          </p:cNvPr>
          <p:cNvGrpSpPr/>
          <p:nvPr/>
        </p:nvGrpSpPr>
        <p:grpSpPr>
          <a:xfrm>
            <a:off x="3201122" y="4459885"/>
            <a:ext cx="296214" cy="279244"/>
            <a:chOff x="4092872" y="1395034"/>
            <a:chExt cx="296214" cy="279244"/>
          </a:xfrm>
        </p:grpSpPr>
        <p:sp>
          <p:nvSpPr>
            <p:cNvPr id="65" name="Oval 64">
              <a:extLst>
                <a:ext uri="{FF2B5EF4-FFF2-40B4-BE49-F238E27FC236}">
                  <a16:creationId xmlns:a16="http://schemas.microsoft.com/office/drawing/2014/main" id="{35963D4B-1AA8-784B-9897-809F8EF9783F}"/>
                </a:ext>
              </a:extLst>
            </p:cNvPr>
            <p:cNvSpPr/>
            <p:nvPr/>
          </p:nvSpPr>
          <p:spPr>
            <a:xfrm>
              <a:off x="4092872" y="1395034"/>
              <a:ext cx="296214" cy="279244"/>
            </a:xfrm>
            <a:prstGeom prst="ellipse">
              <a:avLst/>
            </a:prstGeom>
            <a:solidFill>
              <a:srgbClr val="99BE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66" name="Graphic 65" descr="Tick">
              <a:extLst>
                <a:ext uri="{FF2B5EF4-FFF2-40B4-BE49-F238E27FC236}">
                  <a16:creationId xmlns:a16="http://schemas.microsoft.com/office/drawing/2014/main" id="{E3E85753-B65B-6B40-82DB-E99F3A9975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26418" y="1426658"/>
              <a:ext cx="229122" cy="215996"/>
            </a:xfrm>
            <a:prstGeom prst="rect">
              <a:avLst/>
            </a:prstGeom>
          </p:spPr>
        </p:pic>
      </p:grpSp>
      <p:sp>
        <p:nvSpPr>
          <p:cNvPr id="41" name="Rubrik 1">
            <a:extLst>
              <a:ext uri="{FF2B5EF4-FFF2-40B4-BE49-F238E27FC236}">
                <a16:creationId xmlns:a16="http://schemas.microsoft.com/office/drawing/2014/main" id="{4F071837-09CF-874D-B278-A18880C7CFB9}"/>
              </a:ext>
            </a:extLst>
          </p:cNvPr>
          <p:cNvSpPr>
            <a:spLocks noGrp="1"/>
          </p:cNvSpPr>
          <p:nvPr>
            <p:ph type="title"/>
          </p:nvPr>
        </p:nvSpPr>
        <p:spPr>
          <a:xfrm>
            <a:off x="1103709" y="265373"/>
            <a:ext cx="9360000" cy="657339"/>
          </a:xfrm>
        </p:spPr>
        <p:txBody>
          <a:bodyPr/>
          <a:lstStyle/>
          <a:p>
            <a:r>
              <a:rPr lang="en-GB" dirty="0">
                <a:solidFill>
                  <a:schemeClr val="tx1">
                    <a:lumMod val="50000"/>
                    <a:lumOff val="50000"/>
                  </a:schemeClr>
                </a:solidFill>
              </a:rPr>
              <a:t>Core Function 1: User Programme</a:t>
            </a:r>
          </a:p>
        </p:txBody>
      </p:sp>
    </p:spTree>
    <p:extLst>
      <p:ext uri="{BB962C8B-B14F-4D97-AF65-F5344CB8AC3E}">
        <p14:creationId xmlns:p14="http://schemas.microsoft.com/office/powerpoint/2010/main" val="287049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50F3BF-E73D-E741-BD40-04941AC3D4ED}"/>
              </a:ext>
            </a:extLst>
          </p:cNvPr>
          <p:cNvSpPr/>
          <p:nvPr/>
        </p:nvSpPr>
        <p:spPr>
          <a:xfrm>
            <a:off x="493879" y="4225544"/>
            <a:ext cx="2739398" cy="572475"/>
          </a:xfrm>
          <a:prstGeom prst="rect">
            <a:avLst/>
          </a:prstGeom>
          <a:solidFill>
            <a:schemeClr val="accent5">
              <a:lumMod val="20000"/>
              <a:lumOff val="80000"/>
            </a:schemeClr>
          </a:solidFill>
          <a:ln w="28575">
            <a:solidFill>
              <a:srgbClr val="FF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F73C0405-0743-AA42-B2C0-0E51B39735EF}"/>
              </a:ext>
            </a:extLst>
          </p:cNvPr>
          <p:cNvGrpSpPr/>
          <p:nvPr/>
        </p:nvGrpSpPr>
        <p:grpSpPr>
          <a:xfrm>
            <a:off x="456301" y="1398885"/>
            <a:ext cx="11694268" cy="4992898"/>
            <a:chOff x="497732" y="1583272"/>
            <a:chExt cx="11694268" cy="4992898"/>
          </a:xfrm>
        </p:grpSpPr>
        <p:sp>
          <p:nvSpPr>
            <p:cNvPr id="48" name="TextBox 47">
              <a:extLst>
                <a:ext uri="{FF2B5EF4-FFF2-40B4-BE49-F238E27FC236}">
                  <a16:creationId xmlns:a16="http://schemas.microsoft.com/office/drawing/2014/main" id="{FB8EADFC-23A3-DD43-AA36-DBDEDBEB524D}"/>
                </a:ext>
              </a:extLst>
            </p:cNvPr>
            <p:cNvSpPr txBox="1"/>
            <p:nvPr/>
          </p:nvSpPr>
          <p:spPr>
            <a:xfrm>
              <a:off x="3698954" y="4387635"/>
              <a:ext cx="3068739" cy="1692771"/>
            </a:xfrm>
            <a:prstGeom prst="rect">
              <a:avLst/>
            </a:prstGeom>
            <a:noFill/>
          </p:spPr>
          <p:txBody>
            <a:bodyPr wrap="square" rtlCol="0">
              <a:spAutoFit/>
            </a:bodyPr>
            <a:lstStyle/>
            <a:p>
              <a:pPr marL="285750" indent="-285750" algn="l">
                <a:buFont typeface="Arial" panose="020B0604020202020204" pitchFamily="34" charset="0"/>
                <a:buChar char="•"/>
              </a:pPr>
              <a:r>
                <a:rPr lang="en-GB" sz="1300" dirty="0">
                  <a:solidFill>
                    <a:srgbClr val="666666"/>
                  </a:solidFill>
                </a:rPr>
                <a:t>Instrument scientists will </a:t>
              </a:r>
              <a:r>
                <a:rPr lang="en-GB" sz="1300" b="1" dirty="0">
                  <a:solidFill>
                    <a:srgbClr val="666666"/>
                  </a:solidFill>
                </a:rPr>
                <a:t>schedule</a:t>
              </a:r>
              <a:r>
                <a:rPr lang="en-GB" sz="1300" dirty="0">
                  <a:solidFill>
                    <a:srgbClr val="666666"/>
                  </a:solidFill>
                </a:rPr>
                <a:t> the accepted experiments</a:t>
              </a:r>
            </a:p>
            <a:p>
              <a:pPr marL="285750" indent="-285750" algn="l">
                <a:buFont typeface="Arial" panose="020B0604020202020204" pitchFamily="34" charset="0"/>
                <a:buChar char="•"/>
              </a:pPr>
              <a:r>
                <a:rPr lang="en-GB" sz="1300" dirty="0">
                  <a:solidFill>
                    <a:srgbClr val="666666"/>
                  </a:solidFill>
                </a:rPr>
                <a:t>Scheduling will cover the </a:t>
              </a:r>
              <a:r>
                <a:rPr lang="en-GB" sz="1300" b="1" dirty="0">
                  <a:solidFill>
                    <a:srgbClr val="666666"/>
                  </a:solidFill>
                </a:rPr>
                <a:t>instrument, a local contact, required sample environments </a:t>
              </a:r>
              <a:r>
                <a:rPr lang="en-GB" sz="1300" dirty="0">
                  <a:solidFill>
                    <a:srgbClr val="666666"/>
                  </a:solidFill>
                </a:rPr>
                <a:t>and</a:t>
              </a:r>
              <a:r>
                <a:rPr lang="en-GB" sz="1300" b="1" dirty="0">
                  <a:solidFill>
                    <a:srgbClr val="666666"/>
                  </a:solidFill>
                </a:rPr>
                <a:t> user labs</a:t>
              </a:r>
            </a:p>
            <a:p>
              <a:pPr marL="285750" indent="-285750" algn="l">
                <a:buFont typeface="Arial" panose="020B0604020202020204" pitchFamily="34" charset="0"/>
                <a:buChar char="•"/>
              </a:pPr>
              <a:r>
                <a:rPr lang="en-GB" sz="1300" dirty="0">
                  <a:solidFill>
                    <a:srgbClr val="666666"/>
                  </a:solidFill>
                </a:rPr>
                <a:t>The user and all those involved will be notified of the final schedule</a:t>
              </a:r>
            </a:p>
          </p:txBody>
        </p:sp>
        <p:sp>
          <p:nvSpPr>
            <p:cNvPr id="51" name="TextBox 50">
              <a:extLst>
                <a:ext uri="{FF2B5EF4-FFF2-40B4-BE49-F238E27FC236}">
                  <a16:creationId xmlns:a16="http://schemas.microsoft.com/office/drawing/2014/main" id="{80A112CD-B5FD-D44F-AE93-DBE1981A73F4}"/>
                </a:ext>
              </a:extLst>
            </p:cNvPr>
            <p:cNvSpPr txBox="1"/>
            <p:nvPr/>
          </p:nvSpPr>
          <p:spPr>
            <a:xfrm>
              <a:off x="8965353" y="1783327"/>
              <a:ext cx="3226647" cy="1892826"/>
            </a:xfrm>
            <a:prstGeom prst="rect">
              <a:avLst/>
            </a:prstGeom>
            <a:noFill/>
          </p:spPr>
          <p:txBody>
            <a:bodyPr wrap="square" rtlCol="0">
              <a:spAutoFit/>
            </a:bodyPr>
            <a:lstStyle/>
            <a:p>
              <a:pPr marL="285750" indent="-285750" algn="l">
                <a:buFont typeface="Arial" panose="020B0604020202020204" pitchFamily="34" charset="0"/>
                <a:buChar char="•"/>
              </a:pPr>
              <a:r>
                <a:rPr lang="en-GB" sz="1300" dirty="0">
                  <a:solidFill>
                    <a:srgbClr val="666666"/>
                  </a:solidFill>
                </a:rPr>
                <a:t>User to provide </a:t>
              </a:r>
              <a:r>
                <a:rPr lang="en-GB" sz="1300" b="1" dirty="0">
                  <a:solidFill>
                    <a:srgbClr val="666666"/>
                  </a:solidFill>
                </a:rPr>
                <a:t>feedback</a:t>
              </a:r>
              <a:r>
                <a:rPr lang="en-GB" sz="1300" dirty="0">
                  <a:solidFill>
                    <a:srgbClr val="666666"/>
                  </a:solidFill>
                </a:rPr>
                <a:t> about their experiment</a:t>
              </a:r>
            </a:p>
            <a:p>
              <a:pPr marL="285750" indent="-285750" algn="l">
                <a:buFont typeface="Arial" panose="020B0604020202020204" pitchFamily="34" charset="0"/>
                <a:buChar char="•"/>
              </a:pPr>
              <a:r>
                <a:rPr lang="en-GB" sz="1300" dirty="0">
                  <a:solidFill>
                    <a:srgbClr val="666666"/>
                  </a:solidFill>
                </a:rPr>
                <a:t>User will provide a brief </a:t>
              </a:r>
              <a:r>
                <a:rPr lang="en-GB" sz="1300" b="1" dirty="0">
                  <a:solidFill>
                    <a:srgbClr val="666666"/>
                  </a:solidFill>
                </a:rPr>
                <a:t>scientific</a:t>
              </a:r>
              <a:r>
                <a:rPr lang="en-GB" sz="1300" dirty="0">
                  <a:solidFill>
                    <a:srgbClr val="666666"/>
                  </a:solidFill>
                </a:rPr>
                <a:t> </a:t>
              </a:r>
              <a:r>
                <a:rPr lang="en-GB" sz="1300" b="1" dirty="0">
                  <a:solidFill>
                    <a:srgbClr val="666666"/>
                  </a:solidFill>
                </a:rPr>
                <a:t>report</a:t>
              </a:r>
              <a:r>
                <a:rPr lang="en-GB" sz="1300" dirty="0">
                  <a:solidFill>
                    <a:srgbClr val="666666"/>
                  </a:solidFill>
                </a:rPr>
                <a:t> of their results</a:t>
              </a:r>
            </a:p>
            <a:p>
              <a:pPr marL="285750" indent="-285750" algn="l">
                <a:buFont typeface="Arial" panose="020B0604020202020204" pitchFamily="34" charset="0"/>
                <a:buChar char="•"/>
              </a:pPr>
              <a:r>
                <a:rPr lang="en-GB" sz="1300" dirty="0">
                  <a:solidFill>
                    <a:srgbClr val="666666"/>
                  </a:solidFill>
                </a:rPr>
                <a:t>User expenses </a:t>
              </a:r>
              <a:r>
                <a:rPr lang="en-GB" sz="1300" b="1" dirty="0">
                  <a:solidFill>
                    <a:srgbClr val="666666"/>
                  </a:solidFill>
                </a:rPr>
                <a:t>reimbursed</a:t>
              </a:r>
              <a:r>
                <a:rPr lang="en-GB" sz="1300" dirty="0">
                  <a:solidFill>
                    <a:srgbClr val="666666"/>
                  </a:solidFill>
                </a:rPr>
                <a:t> and invoiced costs paid</a:t>
              </a:r>
            </a:p>
            <a:p>
              <a:pPr marL="285750" indent="-285750" algn="l">
                <a:buFont typeface="Arial" panose="020B0604020202020204" pitchFamily="34" charset="0"/>
                <a:buChar char="•"/>
              </a:pPr>
              <a:r>
                <a:rPr lang="en-GB" sz="1300" dirty="0">
                  <a:solidFill>
                    <a:srgbClr val="666666"/>
                  </a:solidFill>
                </a:rPr>
                <a:t>User costs reported against the experiment</a:t>
              </a:r>
            </a:p>
            <a:p>
              <a:pPr marL="285750" indent="-285750" algn="l">
                <a:buFont typeface="Arial" panose="020B0604020202020204" pitchFamily="34" charset="0"/>
                <a:buChar char="•"/>
              </a:pPr>
              <a:r>
                <a:rPr lang="en-GB" sz="1300" b="1" dirty="0">
                  <a:solidFill>
                    <a:srgbClr val="666666"/>
                  </a:solidFill>
                </a:rPr>
                <a:t>KPIs</a:t>
              </a:r>
              <a:r>
                <a:rPr lang="en-GB" sz="1300" dirty="0">
                  <a:solidFill>
                    <a:srgbClr val="666666"/>
                  </a:solidFill>
                </a:rPr>
                <a:t> reported to management</a:t>
              </a:r>
            </a:p>
          </p:txBody>
        </p:sp>
        <p:grpSp>
          <p:nvGrpSpPr>
            <p:cNvPr id="4" name="Group 3">
              <a:extLst>
                <a:ext uri="{FF2B5EF4-FFF2-40B4-BE49-F238E27FC236}">
                  <a16:creationId xmlns:a16="http://schemas.microsoft.com/office/drawing/2014/main" id="{6BDE5E26-2052-B84C-A614-0E2BF1348557}"/>
                </a:ext>
              </a:extLst>
            </p:cNvPr>
            <p:cNvGrpSpPr/>
            <p:nvPr/>
          </p:nvGrpSpPr>
          <p:grpSpPr>
            <a:xfrm>
              <a:off x="497732" y="3781964"/>
              <a:ext cx="10686083" cy="531951"/>
              <a:chOff x="595822" y="1200082"/>
              <a:chExt cx="10356881" cy="531951"/>
            </a:xfrm>
          </p:grpSpPr>
          <p:sp>
            <p:nvSpPr>
              <p:cNvPr id="3" name="Chevron 2">
                <a:extLst>
                  <a:ext uri="{FF2B5EF4-FFF2-40B4-BE49-F238E27FC236}">
                    <a16:creationId xmlns:a16="http://schemas.microsoft.com/office/drawing/2014/main" id="{267D8EE4-E683-D24A-AC4F-778CC162B0FE}"/>
                  </a:ext>
                </a:extLst>
              </p:cNvPr>
              <p:cNvSpPr/>
              <p:nvPr/>
            </p:nvSpPr>
            <p:spPr>
              <a:xfrm>
                <a:off x="595822" y="1200082"/>
                <a:ext cx="1816455" cy="531951"/>
              </a:xfrm>
              <a:prstGeom prst="chevron">
                <a:avLst/>
              </a:prstGeom>
              <a:solidFill>
                <a:srgbClr val="049E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Registration</a:t>
                </a:r>
              </a:p>
            </p:txBody>
          </p:sp>
          <p:sp>
            <p:nvSpPr>
              <p:cNvPr id="42" name="Chevron 41">
                <a:extLst>
                  <a:ext uri="{FF2B5EF4-FFF2-40B4-BE49-F238E27FC236}">
                    <a16:creationId xmlns:a16="http://schemas.microsoft.com/office/drawing/2014/main" id="{8C9952D5-5E3D-3942-895C-608D9C852EB8}"/>
                  </a:ext>
                </a:extLst>
              </p:cNvPr>
              <p:cNvSpPr/>
              <p:nvPr/>
            </p:nvSpPr>
            <p:spPr>
              <a:xfrm>
                <a:off x="2303907" y="1200082"/>
                <a:ext cx="1816455" cy="531951"/>
              </a:xfrm>
              <a:prstGeom prst="chevron">
                <a:avLst/>
              </a:prstGeom>
              <a:solidFill>
                <a:srgbClr val="0088C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Proposal</a:t>
                </a:r>
              </a:p>
            </p:txBody>
          </p:sp>
          <p:sp>
            <p:nvSpPr>
              <p:cNvPr id="43" name="Chevron 42">
                <a:extLst>
                  <a:ext uri="{FF2B5EF4-FFF2-40B4-BE49-F238E27FC236}">
                    <a16:creationId xmlns:a16="http://schemas.microsoft.com/office/drawing/2014/main" id="{423E990C-213A-9D49-92A5-C14E3EB0FD09}"/>
                  </a:ext>
                </a:extLst>
              </p:cNvPr>
              <p:cNvSpPr/>
              <p:nvPr/>
            </p:nvSpPr>
            <p:spPr>
              <a:xfrm>
                <a:off x="4011992" y="1200082"/>
                <a:ext cx="1816455" cy="531951"/>
              </a:xfrm>
              <a:prstGeom prst="chevron">
                <a:avLst/>
              </a:prstGeom>
              <a:solidFill>
                <a:srgbClr val="0372A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Scheduling</a:t>
                </a:r>
              </a:p>
            </p:txBody>
          </p:sp>
          <p:sp>
            <p:nvSpPr>
              <p:cNvPr id="44" name="Chevron 43">
                <a:extLst>
                  <a:ext uri="{FF2B5EF4-FFF2-40B4-BE49-F238E27FC236}">
                    <a16:creationId xmlns:a16="http://schemas.microsoft.com/office/drawing/2014/main" id="{7690943A-D656-584C-A299-1F12358870EE}"/>
                  </a:ext>
                </a:extLst>
              </p:cNvPr>
              <p:cNvSpPr/>
              <p:nvPr/>
            </p:nvSpPr>
            <p:spPr>
              <a:xfrm>
                <a:off x="5720077" y="1200082"/>
                <a:ext cx="1816455" cy="531951"/>
              </a:xfrm>
              <a:prstGeom prst="chevron">
                <a:avLst/>
              </a:prstGeom>
              <a:solidFill>
                <a:srgbClr val="005D9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Planning</a:t>
                </a:r>
                <a:endParaRPr lang="en-GB" sz="1400" dirty="0">
                  <a:solidFill>
                    <a:schemeClr val="tx1"/>
                  </a:solidFill>
                </a:endParaRPr>
              </a:p>
            </p:txBody>
          </p:sp>
          <p:sp>
            <p:nvSpPr>
              <p:cNvPr id="45" name="Chevron 44">
                <a:extLst>
                  <a:ext uri="{FF2B5EF4-FFF2-40B4-BE49-F238E27FC236}">
                    <a16:creationId xmlns:a16="http://schemas.microsoft.com/office/drawing/2014/main" id="{4EF729CC-D107-F64F-9D89-D050E00E4CF9}"/>
                  </a:ext>
                </a:extLst>
              </p:cNvPr>
              <p:cNvSpPr/>
              <p:nvPr/>
            </p:nvSpPr>
            <p:spPr>
              <a:xfrm>
                <a:off x="7428162" y="1200082"/>
                <a:ext cx="1816455" cy="531951"/>
              </a:xfrm>
              <a:prstGeom prst="chevron">
                <a:avLst/>
              </a:prstGeom>
              <a:solidFill>
                <a:srgbClr val="00487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Performing &amp; Analysing</a:t>
                </a:r>
              </a:p>
            </p:txBody>
          </p:sp>
          <p:sp>
            <p:nvSpPr>
              <p:cNvPr id="46" name="Chevron 45">
                <a:extLst>
                  <a:ext uri="{FF2B5EF4-FFF2-40B4-BE49-F238E27FC236}">
                    <a16:creationId xmlns:a16="http://schemas.microsoft.com/office/drawing/2014/main" id="{87B82338-8B5E-164E-9D18-3B2824D42317}"/>
                  </a:ext>
                </a:extLst>
              </p:cNvPr>
              <p:cNvSpPr/>
              <p:nvPr/>
            </p:nvSpPr>
            <p:spPr>
              <a:xfrm>
                <a:off x="9136248" y="1200082"/>
                <a:ext cx="1816455" cy="531951"/>
              </a:xfrm>
              <a:prstGeom prst="chevron">
                <a:avLst/>
              </a:prstGeom>
              <a:solidFill>
                <a:srgbClr val="0033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Wrap-up &amp; Harvesting</a:t>
                </a:r>
              </a:p>
            </p:txBody>
          </p:sp>
        </p:grpSp>
        <p:sp>
          <p:nvSpPr>
            <p:cNvPr id="7" name="TextBox 6">
              <a:extLst>
                <a:ext uri="{FF2B5EF4-FFF2-40B4-BE49-F238E27FC236}">
                  <a16:creationId xmlns:a16="http://schemas.microsoft.com/office/drawing/2014/main" id="{D292F4A0-7B39-E149-863B-B78DC3D4BE2C}"/>
                </a:ext>
              </a:extLst>
            </p:cNvPr>
            <p:cNvSpPr txBox="1"/>
            <p:nvPr/>
          </p:nvSpPr>
          <p:spPr>
            <a:xfrm>
              <a:off x="497732" y="4390956"/>
              <a:ext cx="2868466" cy="2185214"/>
            </a:xfrm>
            <a:prstGeom prst="rect">
              <a:avLst/>
            </a:prstGeom>
            <a:noFill/>
          </p:spPr>
          <p:txBody>
            <a:bodyPr wrap="square" rtlCol="0">
              <a:spAutoFit/>
            </a:bodyPr>
            <a:lstStyle/>
            <a:p>
              <a:pPr marL="285750" indent="-285750" algn="l">
                <a:buFont typeface="Arial" panose="020B0604020202020204" pitchFamily="34" charset="0"/>
                <a:buChar char="•"/>
              </a:pPr>
              <a:r>
                <a:rPr lang="en-GB" sz="1600" b="1" dirty="0">
                  <a:solidFill>
                    <a:srgbClr val="FF7D00"/>
                  </a:solidFill>
                </a:rPr>
                <a:t>Users register with their personal information</a:t>
              </a:r>
            </a:p>
            <a:p>
              <a:pPr marL="285750" indent="-285750" algn="l">
                <a:buFont typeface="Arial" panose="020B0604020202020204" pitchFamily="34" charset="0"/>
                <a:buChar char="•"/>
              </a:pPr>
              <a:r>
                <a:rPr lang="en-GB" sz="1300" dirty="0">
                  <a:solidFill>
                    <a:srgbClr val="666666"/>
                  </a:solidFill>
                </a:rPr>
                <a:t>By registering users ESS has a database of contact details for potential users</a:t>
              </a:r>
            </a:p>
            <a:p>
              <a:pPr marL="285750" indent="-285750" algn="l">
                <a:buFont typeface="Arial" panose="020B0604020202020204" pitchFamily="34" charset="0"/>
                <a:buChar char="•"/>
              </a:pPr>
              <a:r>
                <a:rPr lang="en-GB" sz="1300" dirty="0">
                  <a:solidFill>
                    <a:srgbClr val="666666"/>
                  </a:solidFill>
                </a:rPr>
                <a:t>Users provide sufficient personal data for </a:t>
              </a:r>
              <a:r>
                <a:rPr lang="en-GB" sz="1300" b="1" dirty="0">
                  <a:solidFill>
                    <a:srgbClr val="666666"/>
                  </a:solidFill>
                </a:rPr>
                <a:t>physical access </a:t>
              </a:r>
              <a:r>
                <a:rPr lang="en-GB" sz="1300" dirty="0">
                  <a:solidFill>
                    <a:srgbClr val="666666"/>
                  </a:solidFill>
                </a:rPr>
                <a:t>to site and </a:t>
              </a:r>
              <a:r>
                <a:rPr lang="en-GB" sz="1300" b="1" dirty="0">
                  <a:solidFill>
                    <a:srgbClr val="666666"/>
                  </a:solidFill>
                </a:rPr>
                <a:t>digital access</a:t>
              </a:r>
              <a:r>
                <a:rPr lang="en-GB" sz="1300" dirty="0">
                  <a:solidFill>
                    <a:srgbClr val="666666"/>
                  </a:solidFill>
                </a:rPr>
                <a:t> to systems</a:t>
              </a:r>
            </a:p>
            <a:p>
              <a:pPr marL="285750" indent="-285750" algn="l">
                <a:buFont typeface="Arial" panose="020B0604020202020204" pitchFamily="34" charset="0"/>
                <a:buChar char="•"/>
              </a:pPr>
              <a:r>
                <a:rPr lang="en-GB" sz="1300" dirty="0">
                  <a:solidFill>
                    <a:srgbClr val="666666"/>
                  </a:solidFill>
                </a:rPr>
                <a:t>User profile will link to radiation </a:t>
              </a:r>
              <a:r>
                <a:rPr lang="en-GB" sz="1300" b="1" dirty="0">
                  <a:solidFill>
                    <a:srgbClr val="666666"/>
                  </a:solidFill>
                </a:rPr>
                <a:t>dosimetry records</a:t>
              </a:r>
            </a:p>
          </p:txBody>
        </p:sp>
        <p:sp>
          <p:nvSpPr>
            <p:cNvPr id="47" name="TextBox 46">
              <a:extLst>
                <a:ext uri="{FF2B5EF4-FFF2-40B4-BE49-F238E27FC236}">
                  <a16:creationId xmlns:a16="http://schemas.microsoft.com/office/drawing/2014/main" id="{AE9B59E2-F2C0-6D49-9CB6-4AE0C3222D3C}"/>
                </a:ext>
              </a:extLst>
            </p:cNvPr>
            <p:cNvSpPr txBox="1"/>
            <p:nvPr/>
          </p:nvSpPr>
          <p:spPr>
            <a:xfrm>
              <a:off x="1944631" y="2212207"/>
              <a:ext cx="3127026" cy="1492716"/>
            </a:xfrm>
            <a:prstGeom prst="rect">
              <a:avLst/>
            </a:prstGeom>
            <a:noFill/>
          </p:spPr>
          <p:txBody>
            <a:bodyPr wrap="square" rtlCol="0">
              <a:spAutoFit/>
            </a:bodyPr>
            <a:lstStyle/>
            <a:p>
              <a:pPr marL="285750" indent="-285750" algn="l">
                <a:buFont typeface="Arial" panose="020B0604020202020204" pitchFamily="34" charset="0"/>
                <a:buChar char="•"/>
              </a:pPr>
              <a:r>
                <a:rPr lang="en-GB" sz="1300" dirty="0">
                  <a:solidFill>
                    <a:srgbClr val="666666"/>
                  </a:solidFill>
                </a:rPr>
                <a:t>Users will propose the scientific experiments they wish to carry out</a:t>
              </a:r>
            </a:p>
            <a:p>
              <a:pPr marL="285750" indent="-285750" algn="l">
                <a:buFont typeface="Arial" panose="020B0604020202020204" pitchFamily="34" charset="0"/>
                <a:buChar char="•"/>
              </a:pPr>
              <a:r>
                <a:rPr lang="en-GB" sz="1300" dirty="0">
                  <a:solidFill>
                    <a:srgbClr val="666666"/>
                  </a:solidFill>
                </a:rPr>
                <a:t>This will be </a:t>
              </a:r>
              <a:r>
                <a:rPr lang="en-GB" sz="1300" b="1" dirty="0">
                  <a:solidFill>
                    <a:srgbClr val="666666"/>
                  </a:solidFill>
                </a:rPr>
                <a:t>reviewed</a:t>
              </a:r>
              <a:r>
                <a:rPr lang="en-GB" sz="1300" dirty="0">
                  <a:solidFill>
                    <a:srgbClr val="666666"/>
                  </a:solidFill>
                </a:rPr>
                <a:t> for </a:t>
              </a:r>
              <a:r>
                <a:rPr lang="en-GB" sz="1300" b="1" dirty="0">
                  <a:solidFill>
                    <a:srgbClr val="666666"/>
                  </a:solidFill>
                </a:rPr>
                <a:t>feasibility, safety and excellence</a:t>
              </a:r>
            </a:p>
            <a:p>
              <a:pPr marL="285750" indent="-285750" algn="l">
                <a:buFont typeface="Arial" panose="020B0604020202020204" pitchFamily="34" charset="0"/>
                <a:buChar char="•"/>
              </a:pPr>
              <a:r>
                <a:rPr lang="en-GB" sz="1300" dirty="0">
                  <a:solidFill>
                    <a:srgbClr val="666666"/>
                  </a:solidFill>
                </a:rPr>
                <a:t>The users will be notified of the success or otherwise for the proposal</a:t>
              </a:r>
            </a:p>
          </p:txBody>
        </p:sp>
        <p:sp>
          <p:nvSpPr>
            <p:cNvPr id="49" name="TextBox 48">
              <a:extLst>
                <a:ext uri="{FF2B5EF4-FFF2-40B4-BE49-F238E27FC236}">
                  <a16:creationId xmlns:a16="http://schemas.microsoft.com/office/drawing/2014/main" id="{4B966BDF-3FC1-BC4C-9861-8475971A59F2}"/>
                </a:ext>
              </a:extLst>
            </p:cNvPr>
            <p:cNvSpPr txBox="1"/>
            <p:nvPr/>
          </p:nvSpPr>
          <p:spPr>
            <a:xfrm>
              <a:off x="5318437" y="1583272"/>
              <a:ext cx="3226647" cy="2092881"/>
            </a:xfrm>
            <a:prstGeom prst="rect">
              <a:avLst/>
            </a:prstGeom>
            <a:noFill/>
          </p:spPr>
          <p:txBody>
            <a:bodyPr wrap="square" rtlCol="0">
              <a:spAutoFit/>
            </a:bodyPr>
            <a:lstStyle/>
            <a:p>
              <a:pPr marL="285750" indent="-285750" algn="l">
                <a:buFont typeface="Arial" panose="020B0604020202020204" pitchFamily="34" charset="0"/>
                <a:buChar char="•"/>
              </a:pPr>
              <a:r>
                <a:rPr lang="en-GB" sz="1300" dirty="0">
                  <a:solidFill>
                    <a:srgbClr val="666666"/>
                  </a:solidFill>
                </a:rPr>
                <a:t>The user will provide arrival details for the scientists who are </a:t>
              </a:r>
              <a:r>
                <a:rPr lang="en-GB" sz="1300" b="1" dirty="0">
                  <a:solidFill>
                    <a:srgbClr val="666666"/>
                  </a:solidFill>
                </a:rPr>
                <a:t>coming</a:t>
              </a:r>
              <a:r>
                <a:rPr lang="en-GB" sz="1300" dirty="0">
                  <a:solidFill>
                    <a:srgbClr val="666666"/>
                  </a:solidFill>
                </a:rPr>
                <a:t> to ESS</a:t>
              </a:r>
            </a:p>
            <a:p>
              <a:pPr marL="285750" indent="-285750" algn="l">
                <a:buFont typeface="Arial" panose="020B0604020202020204" pitchFamily="34" charset="0"/>
                <a:buChar char="•"/>
              </a:pPr>
              <a:r>
                <a:rPr lang="en-GB" sz="1300" dirty="0">
                  <a:solidFill>
                    <a:srgbClr val="666666"/>
                  </a:solidFill>
                </a:rPr>
                <a:t>The visiting users will complete </a:t>
              </a:r>
              <a:r>
                <a:rPr lang="en-GB" sz="1300" b="1" dirty="0">
                  <a:solidFill>
                    <a:srgbClr val="666666"/>
                  </a:solidFill>
                </a:rPr>
                <a:t>safety documentation </a:t>
              </a:r>
              <a:r>
                <a:rPr lang="en-GB" sz="1300" dirty="0">
                  <a:solidFill>
                    <a:srgbClr val="666666"/>
                  </a:solidFill>
                </a:rPr>
                <a:t>and</a:t>
              </a:r>
              <a:r>
                <a:rPr lang="en-GB" sz="1300" b="1" dirty="0">
                  <a:solidFill>
                    <a:srgbClr val="666666"/>
                  </a:solidFill>
                </a:rPr>
                <a:t> carry out training</a:t>
              </a:r>
            </a:p>
            <a:p>
              <a:pPr marL="285750" indent="-285750" algn="l">
                <a:buFont typeface="Arial" panose="020B0604020202020204" pitchFamily="34" charset="0"/>
                <a:buChar char="•"/>
              </a:pPr>
              <a:r>
                <a:rPr lang="en-GB" sz="1300" dirty="0">
                  <a:solidFill>
                    <a:srgbClr val="666666"/>
                  </a:solidFill>
                </a:rPr>
                <a:t>The user will book required </a:t>
              </a:r>
              <a:r>
                <a:rPr lang="en-GB" sz="1300" b="1" dirty="0">
                  <a:solidFill>
                    <a:srgbClr val="666666"/>
                  </a:solidFill>
                </a:rPr>
                <a:t>accommodation </a:t>
              </a:r>
            </a:p>
            <a:p>
              <a:pPr marL="285750" indent="-285750" algn="l">
                <a:buFont typeface="Arial" panose="020B0604020202020204" pitchFamily="34" charset="0"/>
                <a:buChar char="•"/>
              </a:pPr>
              <a:r>
                <a:rPr lang="en-GB" sz="1300" dirty="0">
                  <a:solidFill>
                    <a:srgbClr val="666666"/>
                  </a:solidFill>
                </a:rPr>
                <a:t>The user will ship their</a:t>
              </a:r>
              <a:r>
                <a:rPr lang="en-GB" sz="1300" b="1" dirty="0">
                  <a:solidFill>
                    <a:srgbClr val="666666"/>
                  </a:solidFill>
                </a:rPr>
                <a:t> samples</a:t>
              </a:r>
            </a:p>
            <a:p>
              <a:pPr marL="285750" indent="-285750" algn="l">
                <a:buFont typeface="Arial" panose="020B0604020202020204" pitchFamily="34" charset="0"/>
                <a:buChar char="•"/>
              </a:pPr>
              <a:r>
                <a:rPr lang="en-GB" sz="1300" b="1" dirty="0">
                  <a:solidFill>
                    <a:srgbClr val="666666"/>
                  </a:solidFill>
                </a:rPr>
                <a:t>Access cards </a:t>
              </a:r>
              <a:r>
                <a:rPr lang="en-GB" sz="1300" dirty="0">
                  <a:solidFill>
                    <a:srgbClr val="666666"/>
                  </a:solidFill>
                </a:rPr>
                <a:t>and any other required materials will be prepared</a:t>
              </a:r>
            </a:p>
          </p:txBody>
        </p:sp>
        <p:sp>
          <p:nvSpPr>
            <p:cNvPr id="50" name="TextBox 49">
              <a:extLst>
                <a:ext uri="{FF2B5EF4-FFF2-40B4-BE49-F238E27FC236}">
                  <a16:creationId xmlns:a16="http://schemas.microsoft.com/office/drawing/2014/main" id="{54E9E4AB-4B0B-124D-AC2B-D064B8334338}"/>
                </a:ext>
              </a:extLst>
            </p:cNvPr>
            <p:cNvSpPr txBox="1"/>
            <p:nvPr/>
          </p:nvSpPr>
          <p:spPr>
            <a:xfrm>
              <a:off x="7096929" y="4394927"/>
              <a:ext cx="3226647" cy="1692771"/>
            </a:xfrm>
            <a:prstGeom prst="rect">
              <a:avLst/>
            </a:prstGeom>
            <a:noFill/>
          </p:spPr>
          <p:txBody>
            <a:bodyPr wrap="square" rtlCol="0">
              <a:spAutoFit/>
            </a:bodyPr>
            <a:lstStyle/>
            <a:p>
              <a:pPr marL="285750" indent="-285750" algn="l">
                <a:buFont typeface="Arial" panose="020B0604020202020204" pitchFamily="34" charset="0"/>
                <a:buChar char="•"/>
              </a:pPr>
              <a:r>
                <a:rPr lang="en-GB" sz="1300" dirty="0">
                  <a:solidFill>
                    <a:srgbClr val="666666"/>
                  </a:solidFill>
                </a:rPr>
                <a:t>User have access to </a:t>
              </a:r>
              <a:r>
                <a:rPr lang="en-GB" sz="1300" b="1" dirty="0">
                  <a:solidFill>
                    <a:srgbClr val="666666"/>
                  </a:solidFill>
                </a:rPr>
                <a:t>requested labs </a:t>
              </a:r>
              <a:r>
                <a:rPr lang="en-GB" sz="1300" dirty="0">
                  <a:solidFill>
                    <a:srgbClr val="666666"/>
                  </a:solidFill>
                </a:rPr>
                <a:t>and prepare before instrument time</a:t>
              </a:r>
            </a:p>
            <a:p>
              <a:pPr marL="285750" indent="-285750" algn="l">
                <a:buFont typeface="Arial" panose="020B0604020202020204" pitchFamily="34" charset="0"/>
                <a:buChar char="•"/>
              </a:pPr>
              <a:r>
                <a:rPr lang="en-GB" sz="1300" dirty="0">
                  <a:solidFill>
                    <a:srgbClr val="666666"/>
                  </a:solidFill>
                </a:rPr>
                <a:t>The user will collect data at the awarded instrument with the samples declared on the proposal</a:t>
              </a:r>
            </a:p>
            <a:p>
              <a:pPr marL="285750" indent="-285750" algn="l">
                <a:buFont typeface="Arial" panose="020B0604020202020204" pitchFamily="34" charset="0"/>
                <a:buChar char="•"/>
              </a:pPr>
              <a:r>
                <a:rPr lang="en-GB" sz="1300" dirty="0">
                  <a:solidFill>
                    <a:srgbClr val="666666"/>
                  </a:solidFill>
                </a:rPr>
                <a:t>The user has access to </a:t>
              </a:r>
              <a:r>
                <a:rPr lang="en-GB" sz="1300" b="1" dirty="0">
                  <a:solidFill>
                    <a:srgbClr val="666666"/>
                  </a:solidFill>
                </a:rPr>
                <a:t>automatic</a:t>
              </a:r>
              <a:r>
                <a:rPr lang="en-GB" sz="1300" dirty="0">
                  <a:solidFill>
                    <a:srgbClr val="666666"/>
                  </a:solidFill>
                </a:rPr>
                <a:t> and </a:t>
              </a:r>
              <a:r>
                <a:rPr lang="en-GB" sz="1300" b="1" dirty="0">
                  <a:solidFill>
                    <a:srgbClr val="666666"/>
                  </a:solidFill>
                </a:rPr>
                <a:t>manual data processing </a:t>
              </a:r>
              <a:r>
                <a:rPr lang="en-GB" sz="1300" dirty="0">
                  <a:solidFill>
                    <a:srgbClr val="666666"/>
                  </a:solidFill>
                </a:rPr>
                <a:t>of their data</a:t>
              </a:r>
            </a:p>
          </p:txBody>
        </p:sp>
      </p:grpSp>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50000"/>
                    <a:lumOff val="50000"/>
                  </a:schemeClr>
                </a:solidFill>
              </a:rPr>
              <a:t>Core Function 1: User Programme</a:t>
            </a:r>
          </a:p>
        </p:txBody>
      </p:sp>
      <p:grpSp>
        <p:nvGrpSpPr>
          <p:cNvPr id="11" name="Group 10">
            <a:extLst>
              <a:ext uri="{FF2B5EF4-FFF2-40B4-BE49-F238E27FC236}">
                <a16:creationId xmlns:a16="http://schemas.microsoft.com/office/drawing/2014/main" id="{43788129-BA9E-C945-9418-234F8AC40DE3}"/>
              </a:ext>
            </a:extLst>
          </p:cNvPr>
          <p:cNvGrpSpPr/>
          <p:nvPr/>
        </p:nvGrpSpPr>
        <p:grpSpPr>
          <a:xfrm>
            <a:off x="4974699" y="2158741"/>
            <a:ext cx="296214" cy="279244"/>
            <a:chOff x="4092872" y="1395034"/>
            <a:chExt cx="296214" cy="279244"/>
          </a:xfrm>
        </p:grpSpPr>
        <p:sp>
          <p:nvSpPr>
            <p:cNvPr id="20" name="Oval 19">
              <a:extLst>
                <a:ext uri="{FF2B5EF4-FFF2-40B4-BE49-F238E27FC236}">
                  <a16:creationId xmlns:a16="http://schemas.microsoft.com/office/drawing/2014/main" id="{D8EB0AC8-9524-D944-9172-AC16E182D8FC}"/>
                </a:ext>
              </a:extLst>
            </p:cNvPr>
            <p:cNvSpPr/>
            <p:nvPr/>
          </p:nvSpPr>
          <p:spPr>
            <a:xfrm>
              <a:off x="4092872" y="1395034"/>
              <a:ext cx="296214" cy="279244"/>
            </a:xfrm>
            <a:prstGeom prst="ellipse">
              <a:avLst/>
            </a:prstGeom>
            <a:solidFill>
              <a:srgbClr val="99BE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2" name="Graphic 21" descr="Tick">
              <a:extLst>
                <a:ext uri="{FF2B5EF4-FFF2-40B4-BE49-F238E27FC236}">
                  <a16:creationId xmlns:a16="http://schemas.microsoft.com/office/drawing/2014/main" id="{3D4E4833-8CA2-3548-BAB3-A958F57276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26418" y="1426658"/>
              <a:ext cx="229122" cy="215996"/>
            </a:xfrm>
            <a:prstGeom prst="rect">
              <a:avLst/>
            </a:prstGeom>
          </p:spPr>
        </p:pic>
      </p:grpSp>
      <p:pic>
        <p:nvPicPr>
          <p:cNvPr id="14" name="Graphic 13" descr="Flag">
            <a:extLst>
              <a:ext uri="{FF2B5EF4-FFF2-40B4-BE49-F238E27FC236}">
                <a16:creationId xmlns:a16="http://schemas.microsoft.com/office/drawing/2014/main" id="{AA17DACB-4C8A-7540-AB8A-FB7AA6A808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95699" y="5356803"/>
            <a:ext cx="389963" cy="3899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5" name="Graphic 34" descr="Flag">
            <a:extLst>
              <a:ext uri="{FF2B5EF4-FFF2-40B4-BE49-F238E27FC236}">
                <a16:creationId xmlns:a16="http://schemas.microsoft.com/office/drawing/2014/main" id="{DC85AD0E-F976-4140-A59C-962627415F8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28012" y="5823807"/>
            <a:ext cx="389963" cy="3899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6" name="Graphic 35" descr="Flag">
            <a:extLst>
              <a:ext uri="{FF2B5EF4-FFF2-40B4-BE49-F238E27FC236}">
                <a16:creationId xmlns:a16="http://schemas.microsoft.com/office/drawing/2014/main" id="{EADFD6C0-5E92-024D-BAA0-E5F88ACE2A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92203" y="2033210"/>
            <a:ext cx="389963" cy="3899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7" name="Graphic 36" descr="Flag">
            <a:extLst>
              <a:ext uri="{FF2B5EF4-FFF2-40B4-BE49-F238E27FC236}">
                <a16:creationId xmlns:a16="http://schemas.microsoft.com/office/drawing/2014/main" id="{40989076-88BC-3D4E-B3AD-150B2277CC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67164" y="2488169"/>
            <a:ext cx="389963" cy="3899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8" name="Graphic 37" descr="Flag">
            <a:extLst>
              <a:ext uri="{FF2B5EF4-FFF2-40B4-BE49-F238E27FC236}">
                <a16:creationId xmlns:a16="http://schemas.microsoft.com/office/drawing/2014/main" id="{9CB64047-5ECA-C447-B93E-FF9C8D06D7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31280" y="4544148"/>
            <a:ext cx="389963" cy="3899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9" name="Graphic 38" descr="Flag">
            <a:extLst>
              <a:ext uri="{FF2B5EF4-FFF2-40B4-BE49-F238E27FC236}">
                <a16:creationId xmlns:a16="http://schemas.microsoft.com/office/drawing/2014/main" id="{3FFC38C5-CAC4-1C45-9E90-6BBCE2ECF5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31081" y="2555598"/>
            <a:ext cx="389963" cy="3899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0" name="Graphic 39" descr="Gauge">
            <a:extLst>
              <a:ext uri="{FF2B5EF4-FFF2-40B4-BE49-F238E27FC236}">
                <a16:creationId xmlns:a16="http://schemas.microsoft.com/office/drawing/2014/main" id="{EB4D71C0-F0B5-BE4E-A7EF-D3BE13CE2E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41580" y="5807580"/>
            <a:ext cx="1050420" cy="1050420"/>
          </a:xfrm>
          <a:prstGeom prst="rect">
            <a:avLst/>
          </a:prstGeom>
        </p:spPr>
      </p:pic>
      <p:grpSp>
        <p:nvGrpSpPr>
          <p:cNvPr id="52" name="Group 51">
            <a:extLst>
              <a:ext uri="{FF2B5EF4-FFF2-40B4-BE49-F238E27FC236}">
                <a16:creationId xmlns:a16="http://schemas.microsoft.com/office/drawing/2014/main" id="{4549F761-275F-3542-8B06-323754A30BF1}"/>
              </a:ext>
            </a:extLst>
          </p:cNvPr>
          <p:cNvGrpSpPr/>
          <p:nvPr/>
        </p:nvGrpSpPr>
        <p:grpSpPr>
          <a:xfrm>
            <a:off x="4955845" y="2598888"/>
            <a:ext cx="296214" cy="279244"/>
            <a:chOff x="4092872" y="1395034"/>
            <a:chExt cx="296214" cy="279244"/>
          </a:xfrm>
        </p:grpSpPr>
        <p:sp>
          <p:nvSpPr>
            <p:cNvPr id="53" name="Oval 52">
              <a:extLst>
                <a:ext uri="{FF2B5EF4-FFF2-40B4-BE49-F238E27FC236}">
                  <a16:creationId xmlns:a16="http://schemas.microsoft.com/office/drawing/2014/main" id="{93AE5B72-3A34-9148-A43C-628C101F6D68}"/>
                </a:ext>
              </a:extLst>
            </p:cNvPr>
            <p:cNvSpPr/>
            <p:nvPr/>
          </p:nvSpPr>
          <p:spPr>
            <a:xfrm>
              <a:off x="4092872" y="1395034"/>
              <a:ext cx="296214" cy="279244"/>
            </a:xfrm>
            <a:prstGeom prst="ellipse">
              <a:avLst/>
            </a:prstGeom>
            <a:solidFill>
              <a:srgbClr val="99BE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54" name="Graphic 53" descr="Tick">
              <a:extLst>
                <a:ext uri="{FF2B5EF4-FFF2-40B4-BE49-F238E27FC236}">
                  <a16:creationId xmlns:a16="http://schemas.microsoft.com/office/drawing/2014/main" id="{147F09D3-91F9-9141-B9AE-30E75A6E6F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26418" y="1426658"/>
              <a:ext cx="229122" cy="215996"/>
            </a:xfrm>
            <a:prstGeom prst="rect">
              <a:avLst/>
            </a:prstGeom>
          </p:spPr>
        </p:pic>
      </p:grpSp>
      <p:grpSp>
        <p:nvGrpSpPr>
          <p:cNvPr id="55" name="Group 54">
            <a:extLst>
              <a:ext uri="{FF2B5EF4-FFF2-40B4-BE49-F238E27FC236}">
                <a16:creationId xmlns:a16="http://schemas.microsoft.com/office/drawing/2014/main" id="{4A20EE4A-6EE6-C24F-BC85-CBCAD47CABCF}"/>
              </a:ext>
            </a:extLst>
          </p:cNvPr>
          <p:cNvGrpSpPr/>
          <p:nvPr/>
        </p:nvGrpSpPr>
        <p:grpSpPr>
          <a:xfrm>
            <a:off x="4955845" y="3047760"/>
            <a:ext cx="296214" cy="279244"/>
            <a:chOff x="4092872" y="1395034"/>
            <a:chExt cx="296214" cy="279244"/>
          </a:xfrm>
        </p:grpSpPr>
        <p:sp>
          <p:nvSpPr>
            <p:cNvPr id="56" name="Oval 55">
              <a:extLst>
                <a:ext uri="{FF2B5EF4-FFF2-40B4-BE49-F238E27FC236}">
                  <a16:creationId xmlns:a16="http://schemas.microsoft.com/office/drawing/2014/main" id="{65F7DE57-6601-274D-9C7E-A0EE010CBDB8}"/>
                </a:ext>
              </a:extLst>
            </p:cNvPr>
            <p:cNvSpPr/>
            <p:nvPr/>
          </p:nvSpPr>
          <p:spPr>
            <a:xfrm>
              <a:off x="4092872" y="1395034"/>
              <a:ext cx="296214" cy="279244"/>
            </a:xfrm>
            <a:prstGeom prst="ellipse">
              <a:avLst/>
            </a:prstGeom>
            <a:solidFill>
              <a:srgbClr val="99BE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57" name="Graphic 56" descr="Tick">
              <a:extLst>
                <a:ext uri="{FF2B5EF4-FFF2-40B4-BE49-F238E27FC236}">
                  <a16:creationId xmlns:a16="http://schemas.microsoft.com/office/drawing/2014/main" id="{3561C841-6388-6744-AEC2-C1842E244F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26418" y="1426658"/>
              <a:ext cx="229122" cy="215996"/>
            </a:xfrm>
            <a:prstGeom prst="rect">
              <a:avLst/>
            </a:prstGeom>
          </p:spPr>
        </p:pic>
      </p:grpSp>
      <p:grpSp>
        <p:nvGrpSpPr>
          <p:cNvPr id="58" name="Group 57">
            <a:extLst>
              <a:ext uri="{FF2B5EF4-FFF2-40B4-BE49-F238E27FC236}">
                <a16:creationId xmlns:a16="http://schemas.microsoft.com/office/drawing/2014/main" id="{8CFE4597-5809-5040-A086-0748058D4ED3}"/>
              </a:ext>
            </a:extLst>
          </p:cNvPr>
          <p:cNvGrpSpPr/>
          <p:nvPr/>
        </p:nvGrpSpPr>
        <p:grpSpPr>
          <a:xfrm>
            <a:off x="8419691" y="1638576"/>
            <a:ext cx="296214" cy="279244"/>
            <a:chOff x="4092872" y="1395034"/>
            <a:chExt cx="296214" cy="279244"/>
          </a:xfrm>
        </p:grpSpPr>
        <p:sp>
          <p:nvSpPr>
            <p:cNvPr id="59" name="Oval 58">
              <a:extLst>
                <a:ext uri="{FF2B5EF4-FFF2-40B4-BE49-F238E27FC236}">
                  <a16:creationId xmlns:a16="http://schemas.microsoft.com/office/drawing/2014/main" id="{0F9ACB87-571A-8544-BBF0-E58E7DD701A0}"/>
                </a:ext>
              </a:extLst>
            </p:cNvPr>
            <p:cNvSpPr/>
            <p:nvPr/>
          </p:nvSpPr>
          <p:spPr>
            <a:xfrm>
              <a:off x="4092872" y="1395034"/>
              <a:ext cx="296214" cy="279244"/>
            </a:xfrm>
            <a:prstGeom prst="ellipse">
              <a:avLst/>
            </a:prstGeom>
            <a:solidFill>
              <a:srgbClr val="99BE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60" name="Graphic 59" descr="Tick">
              <a:extLst>
                <a:ext uri="{FF2B5EF4-FFF2-40B4-BE49-F238E27FC236}">
                  <a16:creationId xmlns:a16="http://schemas.microsoft.com/office/drawing/2014/main" id="{AC365A57-9469-B244-AB6B-8F6D7E6407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26418" y="1426658"/>
              <a:ext cx="229122" cy="215996"/>
            </a:xfrm>
            <a:prstGeom prst="rect">
              <a:avLst/>
            </a:prstGeom>
          </p:spPr>
        </p:pic>
      </p:grpSp>
      <p:grpSp>
        <p:nvGrpSpPr>
          <p:cNvPr id="64" name="Group 63">
            <a:extLst>
              <a:ext uri="{FF2B5EF4-FFF2-40B4-BE49-F238E27FC236}">
                <a16:creationId xmlns:a16="http://schemas.microsoft.com/office/drawing/2014/main" id="{F61896B7-F3B4-C54B-9CAF-CFA9A3E5F415}"/>
              </a:ext>
            </a:extLst>
          </p:cNvPr>
          <p:cNvGrpSpPr/>
          <p:nvPr/>
        </p:nvGrpSpPr>
        <p:grpSpPr>
          <a:xfrm>
            <a:off x="3289448" y="4404526"/>
            <a:ext cx="296214" cy="279244"/>
            <a:chOff x="4092872" y="1395034"/>
            <a:chExt cx="296214" cy="279244"/>
          </a:xfrm>
        </p:grpSpPr>
        <p:sp>
          <p:nvSpPr>
            <p:cNvPr id="65" name="Oval 64">
              <a:extLst>
                <a:ext uri="{FF2B5EF4-FFF2-40B4-BE49-F238E27FC236}">
                  <a16:creationId xmlns:a16="http://schemas.microsoft.com/office/drawing/2014/main" id="{35963D4B-1AA8-784B-9897-809F8EF9783F}"/>
                </a:ext>
              </a:extLst>
            </p:cNvPr>
            <p:cNvSpPr/>
            <p:nvPr/>
          </p:nvSpPr>
          <p:spPr>
            <a:xfrm>
              <a:off x="4092872" y="1395034"/>
              <a:ext cx="296214" cy="279244"/>
            </a:xfrm>
            <a:prstGeom prst="ellipse">
              <a:avLst/>
            </a:prstGeom>
            <a:solidFill>
              <a:srgbClr val="99BE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66" name="Graphic 65" descr="Tick">
              <a:extLst>
                <a:ext uri="{FF2B5EF4-FFF2-40B4-BE49-F238E27FC236}">
                  <a16:creationId xmlns:a16="http://schemas.microsoft.com/office/drawing/2014/main" id="{E3E85753-B65B-6B40-82DB-E99F3A9975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26418" y="1426658"/>
              <a:ext cx="229122" cy="215996"/>
            </a:xfrm>
            <a:prstGeom prst="rect">
              <a:avLst/>
            </a:prstGeom>
          </p:spPr>
        </p:pic>
      </p:grpSp>
    </p:spTree>
    <p:extLst>
      <p:ext uri="{BB962C8B-B14F-4D97-AF65-F5344CB8AC3E}">
        <p14:creationId xmlns:p14="http://schemas.microsoft.com/office/powerpoint/2010/main" val="823463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tema">
  <a:themeElements>
    <a:clrScheme name="ESS 1">
      <a:dk1>
        <a:srgbClr val="000000"/>
      </a:dk1>
      <a:lt1>
        <a:srgbClr val="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ES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solidFill>
              <a:srgbClr val="666666"/>
            </a:solidFill>
          </a:defRPr>
        </a:defPPr>
      </a:lstStyle>
    </a:txDef>
  </a:objectDefaults>
  <a:extraClrSchemeLst/>
  <a:extLst>
    <a:ext uri="{05A4C25C-085E-4340-85A3-A5531E510DB2}">
      <thm15:themeFamily xmlns:thm15="http://schemas.microsoft.com/office/thememl/2012/main" name="Presentation5" id="{C8E05FD6-4408-40A1-AAFA-F1913A6B3D38}" vid="{2ACFAA60-6D1B-4172-9AA5-52CCB5CBBC4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Office-tema</Template>
  <TotalTime>34732</TotalTime>
  <Words>2701</Words>
  <Application>Microsoft Macintosh PowerPoint</Application>
  <PresentationFormat>Widescreen</PresentationFormat>
  <Paragraphs>468</Paragraphs>
  <Slides>37</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Segoe UI</vt:lpstr>
      <vt:lpstr>Segoe UI Light</vt:lpstr>
      <vt:lpstr>Segoe UI Semibold</vt:lpstr>
      <vt:lpstr>Wingdings</vt:lpstr>
      <vt:lpstr>Office-tema</vt:lpstr>
      <vt:lpstr>Scientific Coordination and User Office</vt:lpstr>
      <vt:lpstr>Agenda</vt:lpstr>
      <vt:lpstr>PowerPoint Presentation</vt:lpstr>
      <vt:lpstr>PowerPoint Presentation</vt:lpstr>
      <vt:lpstr>PowerPoint Presentation</vt:lpstr>
      <vt:lpstr>PowerPoint Presentation</vt:lpstr>
      <vt:lpstr>PowerPoint Presentation</vt:lpstr>
      <vt:lpstr>Core Function 1: User Programme</vt:lpstr>
      <vt:lpstr>Core Function 1: User Programme</vt:lpstr>
      <vt:lpstr>Core Function 1: User Programme</vt:lpstr>
      <vt:lpstr>Core Function 1: User Programme</vt:lpstr>
      <vt:lpstr>PowerPoint Presentation</vt:lpstr>
      <vt:lpstr>Core Function 1: User Programme</vt:lpstr>
      <vt:lpstr>Core Function 1: User Programme</vt:lpstr>
      <vt:lpstr>Core Function 1: User Programme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Arno Hiess</dc:creator>
  <cp:lastModifiedBy>Carina Lobley</cp:lastModifiedBy>
  <cp:revision>222</cp:revision>
  <cp:lastPrinted>2019-03-08T10:27:30Z</cp:lastPrinted>
  <dcterms:created xsi:type="dcterms:W3CDTF">2021-05-18T07:41:35Z</dcterms:created>
  <dcterms:modified xsi:type="dcterms:W3CDTF">2022-04-28T17:04:01Z</dcterms:modified>
</cp:coreProperties>
</file>