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7" r:id="rId2"/>
    <p:sldId id="279" r:id="rId3"/>
    <p:sldId id="287" r:id="rId4"/>
    <p:sldId id="268" r:id="rId5"/>
    <p:sldId id="278" r:id="rId6"/>
    <p:sldId id="280" r:id="rId7"/>
    <p:sldId id="285" r:id="rId8"/>
    <p:sldId id="286" r:id="rId9"/>
    <p:sldId id="283" r:id="rId10"/>
    <p:sldId id="259" r:id="rId1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57D7"/>
    <a:srgbClr val="0094CA"/>
    <a:srgbClr val="666666"/>
    <a:srgbClr val="CCCCCC"/>
    <a:srgbClr val="FECC99"/>
    <a:srgbClr val="FEE6CC"/>
    <a:srgbClr val="CCDFDB"/>
    <a:srgbClr val="E5F0EC"/>
    <a:srgbClr val="D7E59A"/>
    <a:srgbClr val="EBF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82" autoAdjust="0"/>
    <p:restoredTop sz="93358" autoAdjust="0"/>
  </p:normalViewPr>
  <p:slideViewPr>
    <p:cSldViewPr snapToGrid="0" snapToObjects="1">
      <p:cViewPr varScale="1">
        <p:scale>
          <a:sx n="86" d="100"/>
          <a:sy n="86" d="100"/>
        </p:scale>
        <p:origin x="58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annaleung/Desktop/Chart%20STAP%20chem%20updat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legend>
      <c:legendPos val="r"/>
      <c:overlay val="0"/>
      <c:spPr>
        <a:noFill/>
        <a:ln>
          <a:noFill/>
        </a:ln>
        <a:effectLst/>
      </c:spPr>
      <c:txPr>
        <a:bodyPr rot="0" spcFirstLastPara="1" vertOverflow="ellipsis" vert="horz" wrap="square" anchor="ctr" anchorCtr="0"/>
        <a:lstStyle/>
        <a:p>
          <a:pPr>
            <a:defRPr sz="1600" b="0" i="0" u="none" strike="noStrike" kern="1200" baseline="0">
              <a:ln>
                <a:noFill/>
              </a:ln>
              <a:solidFill>
                <a:schemeClr val="tx1">
                  <a:lumMod val="75000"/>
                  <a:lumOff val="25000"/>
                </a:schemeClr>
              </a:solidFill>
              <a:latin typeface="Segoe UI" panose="020B0502040204020203" pitchFamily="34" charset="0"/>
              <a:ea typeface="+mn-ea"/>
              <a:cs typeface="Segoe UI" panose="020B0502040204020203"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34903754516276"/>
          <c:y val="0.12431641204973325"/>
          <c:w val="0.72407092778469473"/>
          <c:h val="0.52653104952482765"/>
        </c:manualLayout>
      </c:layout>
      <c:barChart>
        <c:barDir val="col"/>
        <c:grouping val="percentStacked"/>
        <c:varyColors val="0"/>
        <c:ser>
          <c:idx val="0"/>
          <c:order val="0"/>
          <c:tx>
            <c:strRef>
              <c:f>Blad1!$A$2</c:f>
              <c:strCache>
                <c:ptCount val="1"/>
                <c:pt idx="0">
                  <c:v>Lipids</c:v>
                </c:pt>
              </c:strCache>
            </c:strRef>
          </c:tx>
          <c:spPr>
            <a:solidFill>
              <a:schemeClr val="accent1">
                <a:lumMod val="50000"/>
              </a:schemeClr>
            </a:solidFill>
            <a:ln>
              <a:noFill/>
            </a:ln>
            <a:effectLst/>
          </c:spPr>
          <c:invertIfNegative val="0"/>
          <c:cat>
            <c:strRef>
              <c:f>Blad1!$B$1:$D$1</c:f>
              <c:strCache>
                <c:ptCount val="3"/>
                <c:pt idx="0">
                  <c:v>2019</c:v>
                </c:pt>
                <c:pt idx="1">
                  <c:v>2020</c:v>
                </c:pt>
                <c:pt idx="2">
                  <c:v>2022</c:v>
                </c:pt>
              </c:strCache>
            </c:strRef>
          </c:cat>
          <c:val>
            <c:numRef>
              <c:f>Blad1!$B$2:$D$2</c:f>
              <c:numCache>
                <c:formatCode>General</c:formatCode>
                <c:ptCount val="3"/>
                <c:pt idx="0">
                  <c:v>0.4</c:v>
                </c:pt>
                <c:pt idx="1">
                  <c:v>0.5</c:v>
                </c:pt>
                <c:pt idx="2">
                  <c:v>0.33333333333333331</c:v>
                </c:pt>
              </c:numCache>
            </c:numRef>
          </c:val>
          <c:extLst>
            <c:ext xmlns:c16="http://schemas.microsoft.com/office/drawing/2014/chart" uri="{C3380CC4-5D6E-409C-BE32-E72D297353CC}">
              <c16:uniqueId val="{00000000-D9C4-C648-8325-B0ABFAF288AD}"/>
            </c:ext>
          </c:extLst>
        </c:ser>
        <c:ser>
          <c:idx val="1"/>
          <c:order val="1"/>
          <c:tx>
            <c:strRef>
              <c:f>Blad1!$A$3</c:f>
              <c:strCache>
                <c:ptCount val="1"/>
                <c:pt idx="0">
                  <c:v>Surfactants</c:v>
                </c:pt>
              </c:strCache>
            </c:strRef>
          </c:tx>
          <c:spPr>
            <a:solidFill>
              <a:schemeClr val="accent5"/>
            </a:solidFill>
            <a:ln>
              <a:noFill/>
            </a:ln>
            <a:effectLst/>
          </c:spPr>
          <c:invertIfNegative val="0"/>
          <c:cat>
            <c:strRef>
              <c:f>Blad1!$B$1:$D$1</c:f>
              <c:strCache>
                <c:ptCount val="3"/>
                <c:pt idx="0">
                  <c:v>2019</c:v>
                </c:pt>
                <c:pt idx="1">
                  <c:v>2020</c:v>
                </c:pt>
                <c:pt idx="2">
                  <c:v>2022</c:v>
                </c:pt>
              </c:strCache>
            </c:strRef>
          </c:cat>
          <c:val>
            <c:numRef>
              <c:f>Blad1!$B$3:$D$3</c:f>
              <c:numCache>
                <c:formatCode>General</c:formatCode>
                <c:ptCount val="3"/>
                <c:pt idx="0">
                  <c:v>0.4</c:v>
                </c:pt>
                <c:pt idx="1">
                  <c:v>0.33333333333333331</c:v>
                </c:pt>
                <c:pt idx="2">
                  <c:v>0.1111111111111111</c:v>
                </c:pt>
              </c:numCache>
            </c:numRef>
          </c:val>
          <c:extLst>
            <c:ext xmlns:c16="http://schemas.microsoft.com/office/drawing/2014/chart" uri="{C3380CC4-5D6E-409C-BE32-E72D297353CC}">
              <c16:uniqueId val="{00000001-D9C4-C648-8325-B0ABFAF288AD}"/>
            </c:ext>
          </c:extLst>
        </c:ser>
        <c:ser>
          <c:idx val="2"/>
          <c:order val="2"/>
          <c:tx>
            <c:strRef>
              <c:f>Blad1!$A$4</c:f>
              <c:strCache>
                <c:ptCount val="1"/>
                <c:pt idx="0">
                  <c:v>Monomers</c:v>
                </c:pt>
              </c:strCache>
            </c:strRef>
          </c:tx>
          <c:spPr>
            <a:solidFill>
              <a:srgbClr val="7030A0"/>
            </a:solidFill>
            <a:ln>
              <a:noFill/>
            </a:ln>
            <a:effectLst/>
          </c:spPr>
          <c:invertIfNegative val="0"/>
          <c:cat>
            <c:strRef>
              <c:f>Blad1!$B$1:$D$1</c:f>
              <c:strCache>
                <c:ptCount val="3"/>
                <c:pt idx="0">
                  <c:v>2019</c:v>
                </c:pt>
                <c:pt idx="1">
                  <c:v>2020</c:v>
                </c:pt>
                <c:pt idx="2">
                  <c:v>2022</c:v>
                </c:pt>
              </c:strCache>
            </c:strRef>
          </c:cat>
          <c:val>
            <c:numRef>
              <c:f>Blad1!$B$4:$D$4</c:f>
              <c:numCache>
                <c:formatCode>General</c:formatCode>
                <c:ptCount val="3"/>
                <c:pt idx="0">
                  <c:v>0.2</c:v>
                </c:pt>
                <c:pt idx="1">
                  <c:v>0</c:v>
                </c:pt>
                <c:pt idx="2">
                  <c:v>0.1111111111111111</c:v>
                </c:pt>
              </c:numCache>
            </c:numRef>
          </c:val>
          <c:extLst>
            <c:ext xmlns:c16="http://schemas.microsoft.com/office/drawing/2014/chart" uri="{C3380CC4-5D6E-409C-BE32-E72D297353CC}">
              <c16:uniqueId val="{00000002-D9C4-C648-8325-B0ABFAF288AD}"/>
            </c:ext>
          </c:extLst>
        </c:ser>
        <c:ser>
          <c:idx val="3"/>
          <c:order val="3"/>
          <c:tx>
            <c:strRef>
              <c:f>Blad1!$A$5</c:f>
              <c:strCache>
                <c:ptCount val="1"/>
                <c:pt idx="0">
                  <c:v>Sugars</c:v>
                </c:pt>
              </c:strCache>
            </c:strRef>
          </c:tx>
          <c:spPr>
            <a:solidFill>
              <a:schemeClr val="accent1"/>
            </a:solidFill>
            <a:ln>
              <a:noFill/>
            </a:ln>
            <a:effectLst/>
          </c:spPr>
          <c:invertIfNegative val="0"/>
          <c:cat>
            <c:strRef>
              <c:f>Blad1!$B$1:$D$1</c:f>
              <c:strCache>
                <c:ptCount val="3"/>
                <c:pt idx="0">
                  <c:v>2019</c:v>
                </c:pt>
                <c:pt idx="1">
                  <c:v>2020</c:v>
                </c:pt>
                <c:pt idx="2">
                  <c:v>2022</c:v>
                </c:pt>
              </c:strCache>
            </c:strRef>
          </c:cat>
          <c:val>
            <c:numRef>
              <c:f>Blad1!$B$5:$D$5</c:f>
              <c:numCache>
                <c:formatCode>General</c:formatCode>
                <c:ptCount val="3"/>
                <c:pt idx="0">
                  <c:v>0</c:v>
                </c:pt>
                <c:pt idx="1">
                  <c:v>0</c:v>
                </c:pt>
                <c:pt idx="2">
                  <c:v>0.1111111111111111</c:v>
                </c:pt>
              </c:numCache>
            </c:numRef>
          </c:val>
          <c:extLst>
            <c:ext xmlns:c16="http://schemas.microsoft.com/office/drawing/2014/chart" uri="{C3380CC4-5D6E-409C-BE32-E72D297353CC}">
              <c16:uniqueId val="{00000003-D9C4-C648-8325-B0ABFAF288AD}"/>
            </c:ext>
          </c:extLst>
        </c:ser>
        <c:ser>
          <c:idx val="4"/>
          <c:order val="4"/>
          <c:tx>
            <c:strRef>
              <c:f>Blad1!$A$6</c:f>
              <c:strCache>
                <c:ptCount val="1"/>
                <c:pt idx="0">
                  <c:v>Aromatics</c:v>
                </c:pt>
              </c:strCache>
            </c:strRef>
          </c:tx>
          <c:spPr>
            <a:solidFill>
              <a:srgbClr val="166617"/>
            </a:solidFill>
            <a:ln>
              <a:noFill/>
            </a:ln>
            <a:effectLst/>
          </c:spPr>
          <c:invertIfNegative val="0"/>
          <c:cat>
            <c:strRef>
              <c:f>Blad1!$B$1:$D$1</c:f>
              <c:strCache>
                <c:ptCount val="3"/>
                <c:pt idx="0">
                  <c:v>2019</c:v>
                </c:pt>
                <c:pt idx="1">
                  <c:v>2020</c:v>
                </c:pt>
                <c:pt idx="2">
                  <c:v>2022</c:v>
                </c:pt>
              </c:strCache>
            </c:strRef>
          </c:cat>
          <c:val>
            <c:numRef>
              <c:f>Blad1!$B$6:$D$6</c:f>
              <c:numCache>
                <c:formatCode>General</c:formatCode>
                <c:ptCount val="3"/>
                <c:pt idx="0">
                  <c:v>0</c:v>
                </c:pt>
                <c:pt idx="1">
                  <c:v>0</c:v>
                </c:pt>
                <c:pt idx="2">
                  <c:v>0.1111111111111111</c:v>
                </c:pt>
              </c:numCache>
            </c:numRef>
          </c:val>
          <c:extLst>
            <c:ext xmlns:c16="http://schemas.microsoft.com/office/drawing/2014/chart" uri="{C3380CC4-5D6E-409C-BE32-E72D297353CC}">
              <c16:uniqueId val="{00000004-D9C4-C648-8325-B0ABFAF288AD}"/>
            </c:ext>
          </c:extLst>
        </c:ser>
        <c:ser>
          <c:idx val="5"/>
          <c:order val="5"/>
          <c:tx>
            <c:strRef>
              <c:f>Blad1!$A$7</c:f>
              <c:strCache>
                <c:ptCount val="1"/>
                <c:pt idx="0">
                  <c:v>Organometallics</c:v>
                </c:pt>
              </c:strCache>
            </c:strRef>
          </c:tx>
          <c:spPr>
            <a:solidFill>
              <a:srgbClr val="E457D7"/>
            </a:solidFill>
            <a:ln>
              <a:noFill/>
            </a:ln>
            <a:effectLst/>
          </c:spPr>
          <c:invertIfNegative val="0"/>
          <c:cat>
            <c:strRef>
              <c:f>Blad1!$B$1:$D$1</c:f>
              <c:strCache>
                <c:ptCount val="3"/>
                <c:pt idx="0">
                  <c:v>2019</c:v>
                </c:pt>
                <c:pt idx="1">
                  <c:v>2020</c:v>
                </c:pt>
                <c:pt idx="2">
                  <c:v>2022</c:v>
                </c:pt>
              </c:strCache>
            </c:strRef>
          </c:cat>
          <c:val>
            <c:numRef>
              <c:f>Blad1!$B$7:$D$7</c:f>
              <c:numCache>
                <c:formatCode>General</c:formatCode>
                <c:ptCount val="3"/>
                <c:pt idx="0">
                  <c:v>0</c:v>
                </c:pt>
                <c:pt idx="1">
                  <c:v>0</c:v>
                </c:pt>
                <c:pt idx="2">
                  <c:v>0.1111111111111111</c:v>
                </c:pt>
              </c:numCache>
            </c:numRef>
          </c:val>
          <c:extLst>
            <c:ext xmlns:c16="http://schemas.microsoft.com/office/drawing/2014/chart" uri="{C3380CC4-5D6E-409C-BE32-E72D297353CC}">
              <c16:uniqueId val="{00000005-D9C4-C648-8325-B0ABFAF288AD}"/>
            </c:ext>
          </c:extLst>
        </c:ser>
        <c:ser>
          <c:idx val="6"/>
          <c:order val="6"/>
          <c:tx>
            <c:strRef>
              <c:f>Blad1!$A$8</c:f>
              <c:strCache>
                <c:ptCount val="1"/>
                <c:pt idx="0">
                  <c:v>Other</c:v>
                </c:pt>
              </c:strCache>
            </c:strRef>
          </c:tx>
          <c:spPr>
            <a:solidFill>
              <a:schemeClr val="accent3"/>
            </a:solidFill>
            <a:ln>
              <a:noFill/>
            </a:ln>
            <a:effectLst/>
          </c:spPr>
          <c:invertIfNegative val="0"/>
          <c:cat>
            <c:strRef>
              <c:f>Blad1!$B$1:$D$1</c:f>
              <c:strCache>
                <c:ptCount val="3"/>
                <c:pt idx="0">
                  <c:v>2019</c:v>
                </c:pt>
                <c:pt idx="1">
                  <c:v>2020</c:v>
                </c:pt>
                <c:pt idx="2">
                  <c:v>2022</c:v>
                </c:pt>
              </c:strCache>
            </c:strRef>
          </c:cat>
          <c:val>
            <c:numRef>
              <c:f>Blad1!$B$8:$D$8</c:f>
              <c:numCache>
                <c:formatCode>General</c:formatCode>
                <c:ptCount val="3"/>
                <c:pt idx="0">
                  <c:v>0.1</c:v>
                </c:pt>
                <c:pt idx="1">
                  <c:v>0.33333333333333331</c:v>
                </c:pt>
                <c:pt idx="2">
                  <c:v>0.1111111111111111</c:v>
                </c:pt>
              </c:numCache>
            </c:numRef>
          </c:val>
          <c:extLst>
            <c:ext xmlns:c16="http://schemas.microsoft.com/office/drawing/2014/chart" uri="{C3380CC4-5D6E-409C-BE32-E72D297353CC}">
              <c16:uniqueId val="{00000006-D9C4-C648-8325-B0ABFAF288AD}"/>
            </c:ext>
          </c:extLst>
        </c:ser>
        <c:dLbls>
          <c:showLegendKey val="0"/>
          <c:showVal val="0"/>
          <c:showCatName val="0"/>
          <c:showSerName val="0"/>
          <c:showPercent val="0"/>
          <c:showBubbleSize val="0"/>
        </c:dLbls>
        <c:gapWidth val="150"/>
        <c:overlap val="100"/>
        <c:axId val="241519136"/>
        <c:axId val="241333536"/>
      </c:barChart>
      <c:catAx>
        <c:axId val="24151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crossAx val="241333536"/>
        <c:crosses val="autoZero"/>
        <c:auto val="1"/>
        <c:lblAlgn val="ctr"/>
        <c:lblOffset val="100"/>
        <c:noMultiLvlLbl val="0"/>
      </c:catAx>
      <c:valAx>
        <c:axId val="24133353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41519136"/>
        <c:crosses val="autoZero"/>
        <c:crossBetween val="between"/>
      </c:valAx>
      <c:spPr>
        <a:noFill/>
        <a:ln>
          <a:noFill/>
        </a:ln>
        <a:effectLst/>
      </c:spPr>
    </c:plotArea>
    <c:legend>
      <c:legendPos val="b"/>
      <c:layout>
        <c:manualLayout>
          <c:xMode val="edge"/>
          <c:yMode val="edge"/>
          <c:x val="7.7297693347102283E-3"/>
          <c:y val="0.76377301188600522"/>
          <c:w val="0.98454024212262159"/>
          <c:h val="0.2362269881139947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16F17-FF12-814E-936A-620B3383A43B}" type="datetimeFigureOut">
              <a:rPr lang="sv-SE" smtClean="0"/>
              <a:t>2022-04-28</a:t>
            </a:fld>
            <a:endParaRPr/>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5A434-646A-2746-9BDC-885B2382B33E}" type="slidenum">
              <a:rPr lang="sv-SE" smtClean="0"/>
              <a:t>‹#›</a:t>
            </a:fld>
            <a:endParaRPr/>
          </a:p>
        </p:txBody>
      </p:sp>
    </p:spTree>
    <p:extLst>
      <p:ext uri="{BB962C8B-B14F-4D97-AF65-F5344CB8AC3E}">
        <p14:creationId xmlns:p14="http://schemas.microsoft.com/office/powerpoint/2010/main" val="223182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2</a:t>
            </a:fld>
            <a:endParaRPr lang="sv-SE"/>
          </a:p>
        </p:txBody>
      </p:sp>
    </p:spTree>
    <p:extLst>
      <p:ext uri="{BB962C8B-B14F-4D97-AF65-F5344CB8AC3E}">
        <p14:creationId xmlns:p14="http://schemas.microsoft.com/office/powerpoint/2010/main" val="655427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Hydrotrope</a:t>
            </a:r>
            <a:r>
              <a:rPr lang="en-GB" dirty="0"/>
              <a:t>: solubilises hydrophobic compounds in aqueous solutions by means other than micellar solubilisation. Weak van der Waals interactions with solute </a:t>
            </a:r>
            <a:r>
              <a:rPr lang="en-GB" dirty="0" err="1"/>
              <a:t>ie</a:t>
            </a:r>
            <a:r>
              <a:rPr lang="en-GB" dirty="0"/>
              <a:t> dipole-dipole</a:t>
            </a:r>
          </a:p>
        </p:txBody>
      </p:sp>
      <p:sp>
        <p:nvSpPr>
          <p:cNvPr id="4" name="Slide Number Placeholder 3"/>
          <p:cNvSpPr>
            <a:spLocks noGrp="1"/>
          </p:cNvSpPr>
          <p:nvPr>
            <p:ph type="sldNum" sz="quarter" idx="5"/>
          </p:nvPr>
        </p:nvSpPr>
        <p:spPr/>
        <p:txBody>
          <a:bodyPr/>
          <a:lstStyle/>
          <a:p>
            <a:fld id="{3AE5A434-646A-2746-9BDC-885B2382B33E}" type="slidenum">
              <a:rPr lang="sv-SE" smtClean="0"/>
              <a:t>3</a:t>
            </a:fld>
            <a:endParaRPr lang="sv-SE"/>
          </a:p>
        </p:txBody>
      </p:sp>
    </p:spTree>
    <p:extLst>
      <p:ext uri="{BB962C8B-B14F-4D97-AF65-F5344CB8AC3E}">
        <p14:creationId xmlns:p14="http://schemas.microsoft.com/office/powerpoint/2010/main" val="2119467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Synthesising </a:t>
            </a:r>
            <a:r>
              <a:rPr lang="en-GB" dirty="0" err="1"/>
              <a:t>protiated</a:t>
            </a:r>
            <a:r>
              <a:rPr lang="en-GB" dirty="0"/>
              <a:t> and deuterated sugar surfactants for characterisation using rheological measurements, SANS, SAXS, DLS: linking the macroscopic response of the system to the molecular organisation of the surfactants. It was known that the surfactants prone to forming the most elongated micelles are thus the most viscous aqueous solutions are those with long (alkyl greater than or equal to 16C) so C16 was selected. Alpha and beta. Alpha: short cylindrical micelles, Newtonian behaviour. Beta: WLM; Non-Newtonian. Can mix to tailor the shape of the micelles and thus the resulting rheological behaviour. High </a:t>
            </a:r>
            <a:r>
              <a:rPr lang="en-GB" dirty="0" err="1"/>
              <a:t>Krafft</a:t>
            </a:r>
            <a:r>
              <a:rPr lang="en-GB" dirty="0"/>
              <a:t> point of both surfactants a problem (27 C). Added a degree of unsaturation to the C16 chain to reduce the </a:t>
            </a:r>
            <a:r>
              <a:rPr lang="en-GB" dirty="0" err="1"/>
              <a:t>Krafft</a:t>
            </a:r>
            <a:r>
              <a:rPr lang="en-GB" dirty="0"/>
              <a:t> point to (below 4 C); interesting </a:t>
            </a:r>
            <a:r>
              <a:rPr lang="en-GB" dirty="0" err="1"/>
              <a:t>rhelogical</a:t>
            </a:r>
            <a:r>
              <a:rPr lang="en-GB" dirty="0"/>
              <a:t> behaviour </a:t>
            </a:r>
            <a:r>
              <a:rPr lang="en-GB" dirty="0" err="1"/>
              <a:t>maintainted</a:t>
            </a:r>
            <a:r>
              <a:rPr lang="en-GB" dirty="0"/>
              <a:t> (small differences in cross-section/flexibility).</a:t>
            </a:r>
          </a:p>
        </p:txBody>
      </p:sp>
      <p:sp>
        <p:nvSpPr>
          <p:cNvPr id="4" name="Slide Number Placeholder 3"/>
          <p:cNvSpPr>
            <a:spLocks noGrp="1"/>
          </p:cNvSpPr>
          <p:nvPr>
            <p:ph type="sldNum" sz="quarter" idx="5"/>
          </p:nvPr>
        </p:nvSpPr>
        <p:spPr/>
        <p:txBody>
          <a:bodyPr/>
          <a:lstStyle/>
          <a:p>
            <a:fld id="{3AE5A434-646A-2746-9BDC-885B2382B33E}" type="slidenum">
              <a:rPr lang="sv-SE" smtClean="0"/>
              <a:t>4</a:t>
            </a:fld>
            <a:endParaRPr lang="sv-SE"/>
          </a:p>
        </p:txBody>
      </p:sp>
    </p:spTree>
    <p:extLst>
      <p:ext uri="{BB962C8B-B14F-4D97-AF65-F5344CB8AC3E}">
        <p14:creationId xmlns:p14="http://schemas.microsoft.com/office/powerpoint/2010/main" val="2716416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Glucosides: low solubility under the desired conditions for rheology measurements</a:t>
            </a:r>
          </a:p>
        </p:txBody>
      </p:sp>
      <p:sp>
        <p:nvSpPr>
          <p:cNvPr id="4" name="Slide Number Placeholder 3"/>
          <p:cNvSpPr>
            <a:spLocks noGrp="1"/>
          </p:cNvSpPr>
          <p:nvPr>
            <p:ph type="sldNum" sz="quarter" idx="5"/>
          </p:nvPr>
        </p:nvSpPr>
        <p:spPr/>
        <p:txBody>
          <a:bodyPr/>
          <a:lstStyle/>
          <a:p>
            <a:fld id="{3AE5A434-646A-2746-9BDC-885B2382B33E}" type="slidenum">
              <a:rPr lang="sv-SE" smtClean="0"/>
              <a:t>5</a:t>
            </a:fld>
            <a:endParaRPr lang="sv-SE"/>
          </a:p>
        </p:txBody>
      </p:sp>
    </p:spTree>
    <p:extLst>
      <p:ext uri="{BB962C8B-B14F-4D97-AF65-F5344CB8AC3E}">
        <p14:creationId xmlns:p14="http://schemas.microsoft.com/office/powerpoint/2010/main" val="3601334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Shown on a log scale, so even though the differences in the data are not that big, they are noteworthy since, with the exception of the alkyne which differs by one hydrogen atom, they are all identical in chemical composition. </a:t>
            </a:r>
            <a:r>
              <a:rPr lang="sv-SE" sz="1200" b="0" i="0" u="none" strike="noStrike" kern="1200" dirty="0" err="1">
                <a:solidFill>
                  <a:schemeClr val="tx1"/>
                </a:solidFill>
                <a:effectLst/>
                <a:latin typeface="+mn-lt"/>
                <a:ea typeface="+mn-ea"/>
                <a:cs typeface="+mn-cs"/>
              </a:rPr>
              <a:t>Differences</a:t>
            </a:r>
            <a:r>
              <a:rPr lang="sv-SE" sz="1200" b="0" i="0" u="none" strike="noStrike" kern="1200" dirty="0">
                <a:solidFill>
                  <a:schemeClr val="tx1"/>
                </a:solidFill>
                <a:effectLst/>
                <a:latin typeface="+mn-lt"/>
                <a:ea typeface="+mn-ea"/>
                <a:cs typeface="+mn-cs"/>
              </a:rPr>
              <a:t>: in </a:t>
            </a:r>
            <a:r>
              <a:rPr lang="sv-SE" sz="1200" b="0" i="0" u="none" strike="noStrike" kern="1200" dirty="0" err="1">
                <a:solidFill>
                  <a:schemeClr val="tx1"/>
                </a:solidFill>
                <a:effectLst/>
                <a:latin typeface="+mn-lt"/>
                <a:ea typeface="+mn-ea"/>
                <a:cs typeface="+mn-cs"/>
              </a:rPr>
              <a:t>frequency</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response</a:t>
            </a:r>
            <a:r>
              <a:rPr lang="sv-SE" sz="1200" b="0" i="0" u="none" strike="noStrike" kern="1200" dirty="0">
                <a:solidFill>
                  <a:schemeClr val="tx1"/>
                </a:solidFill>
                <a:effectLst/>
                <a:latin typeface="+mn-lt"/>
                <a:ea typeface="+mn-ea"/>
                <a:cs typeface="+mn-cs"/>
              </a:rPr>
              <a:t>. Cis-11 is a gel </a:t>
            </a:r>
            <a:r>
              <a:rPr lang="sv-SE" sz="1200" b="0" i="0" u="none" strike="noStrike" kern="1200" dirty="0" err="1">
                <a:solidFill>
                  <a:schemeClr val="tx1"/>
                </a:solidFill>
                <a:effectLst/>
                <a:latin typeface="+mn-lt"/>
                <a:ea typeface="+mn-ea"/>
                <a:cs typeface="+mn-cs"/>
              </a:rPr>
              <a:t>while</a:t>
            </a:r>
            <a:r>
              <a:rPr lang="sv-SE" sz="1200" b="0" i="0" u="none" strike="noStrike" kern="1200" dirty="0">
                <a:solidFill>
                  <a:schemeClr val="tx1"/>
                </a:solidFill>
                <a:effectLst/>
                <a:latin typeface="+mn-lt"/>
                <a:ea typeface="+mn-ea"/>
                <a:cs typeface="+mn-cs"/>
              </a:rPr>
              <a:t> trans-11 is a </a:t>
            </a:r>
            <a:r>
              <a:rPr lang="sv-SE" sz="1200" b="0" i="0" u="none" strike="noStrike" kern="1200" dirty="0" err="1">
                <a:solidFill>
                  <a:schemeClr val="tx1"/>
                </a:solidFill>
                <a:effectLst/>
                <a:latin typeface="+mn-lt"/>
                <a:ea typeface="+mn-ea"/>
                <a:cs typeface="+mn-cs"/>
              </a:rPr>
              <a:t>viscoelastic</a:t>
            </a:r>
            <a:r>
              <a:rPr lang="sv-SE" sz="1200" b="0" i="0" u="none" strike="noStrike" kern="1200" dirty="0">
                <a:solidFill>
                  <a:schemeClr val="tx1"/>
                </a:solidFill>
                <a:effectLst/>
                <a:latin typeface="+mn-lt"/>
                <a:ea typeface="+mn-ea"/>
                <a:cs typeface="+mn-cs"/>
              </a:rPr>
              <a:t> gel.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dirty="0" err="1">
                <a:solidFill>
                  <a:schemeClr val="tx1"/>
                </a:solidFill>
                <a:effectLst/>
                <a:latin typeface="+mn-lt"/>
                <a:ea typeface="+mn-ea"/>
                <a:cs typeface="+mn-cs"/>
              </a:rPr>
              <a:t>Hopefully</a:t>
            </a:r>
            <a:r>
              <a:rPr lang="sv-SE" sz="1200" b="0" i="0" u="none" strike="noStrike" kern="1200" dirty="0">
                <a:solidFill>
                  <a:schemeClr val="tx1"/>
                </a:solidFill>
                <a:effectLst/>
                <a:latin typeface="+mn-lt"/>
                <a:ea typeface="+mn-ea"/>
                <a:cs typeface="+mn-cs"/>
              </a:rPr>
              <a:t>, SANS data </a:t>
            </a:r>
            <a:r>
              <a:rPr lang="sv-SE" sz="1200" b="0" i="0" u="none" strike="noStrike" kern="1200" dirty="0" err="1">
                <a:solidFill>
                  <a:schemeClr val="tx1"/>
                </a:solidFill>
                <a:effectLst/>
                <a:latin typeface="+mn-lt"/>
                <a:ea typeface="+mn-ea"/>
                <a:cs typeface="+mn-cs"/>
              </a:rPr>
              <a:t>will</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confirm</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that</a:t>
            </a:r>
            <a:r>
              <a:rPr lang="sv-SE" sz="1200" b="0" i="0" u="none" strike="noStrike" kern="1200" dirty="0">
                <a:solidFill>
                  <a:schemeClr val="tx1"/>
                </a:solidFill>
                <a:effectLst/>
                <a:latin typeface="+mn-lt"/>
                <a:ea typeface="+mn-ea"/>
                <a:cs typeface="+mn-cs"/>
              </a:rPr>
              <a:t> the </a:t>
            </a:r>
            <a:r>
              <a:rPr lang="sv-SE" sz="1200" b="0" i="0" u="none" strike="noStrike" kern="1200" dirty="0" err="1">
                <a:solidFill>
                  <a:schemeClr val="tx1"/>
                </a:solidFill>
                <a:effectLst/>
                <a:latin typeface="+mn-lt"/>
                <a:ea typeface="+mn-ea"/>
                <a:cs typeface="+mn-cs"/>
              </a:rPr>
              <a:t>structure</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of</a:t>
            </a:r>
            <a:r>
              <a:rPr lang="sv-SE" sz="1200" b="0" i="0" u="none" strike="noStrike" kern="1200" dirty="0">
                <a:solidFill>
                  <a:schemeClr val="tx1"/>
                </a:solidFill>
                <a:effectLst/>
                <a:latin typeface="+mn-lt"/>
                <a:ea typeface="+mn-ea"/>
                <a:cs typeface="+mn-cs"/>
              </a:rPr>
              <a:t> the </a:t>
            </a:r>
            <a:r>
              <a:rPr lang="sv-SE" sz="1200" b="0" i="0" u="none" strike="noStrike" kern="1200" dirty="0" err="1">
                <a:solidFill>
                  <a:schemeClr val="tx1"/>
                </a:solidFill>
                <a:effectLst/>
                <a:latin typeface="+mn-lt"/>
                <a:ea typeface="+mn-ea"/>
                <a:cs typeface="+mn-cs"/>
              </a:rPr>
              <a:t>micelles</a:t>
            </a:r>
            <a:r>
              <a:rPr lang="sv-SE" sz="1200" b="0" i="0" u="none" strike="noStrike" kern="1200" dirty="0">
                <a:solidFill>
                  <a:schemeClr val="tx1"/>
                </a:solidFill>
                <a:effectLst/>
                <a:latin typeface="+mn-lt"/>
                <a:ea typeface="+mn-ea"/>
                <a:cs typeface="+mn-cs"/>
              </a:rPr>
              <a:t> form </a:t>
            </a:r>
            <a:r>
              <a:rPr lang="sv-SE" sz="1200" b="0" i="0" u="none" strike="noStrike" kern="1200" dirty="0" err="1">
                <a:solidFill>
                  <a:schemeClr val="tx1"/>
                </a:solidFill>
                <a:effectLst/>
                <a:latin typeface="+mn-lt"/>
                <a:ea typeface="+mn-ea"/>
                <a:cs typeface="+mn-cs"/>
              </a:rPr>
              <a:t>are</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correlated</a:t>
            </a:r>
            <a:r>
              <a:rPr lang="sv-SE" sz="1200" b="0" i="0" u="none" strike="noStrike" kern="1200" dirty="0">
                <a:solidFill>
                  <a:schemeClr val="tx1"/>
                </a:solidFill>
                <a:effectLst/>
                <a:latin typeface="+mn-lt"/>
                <a:ea typeface="+mn-ea"/>
                <a:cs typeface="+mn-cs"/>
              </a:rPr>
              <a:t> to the </a:t>
            </a:r>
            <a:r>
              <a:rPr lang="sv-SE" sz="1200" b="0" i="0" u="none" strike="noStrike" kern="1200" dirty="0" err="1">
                <a:solidFill>
                  <a:schemeClr val="tx1"/>
                </a:solidFill>
                <a:effectLst/>
                <a:latin typeface="+mn-lt"/>
                <a:ea typeface="+mn-ea"/>
                <a:cs typeface="+mn-cs"/>
              </a:rPr>
              <a:t>rheology</a:t>
            </a:r>
            <a:r>
              <a:rPr lang="sv-SE" sz="1200" b="0" i="0" u="none" strike="noStrike" kern="1200" dirty="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6</a:t>
            </a:fld>
            <a:endParaRPr lang="sv-SE"/>
          </a:p>
        </p:txBody>
      </p:sp>
    </p:spTree>
    <p:extLst>
      <p:ext uri="{BB962C8B-B14F-4D97-AF65-F5344CB8AC3E}">
        <p14:creationId xmlns:p14="http://schemas.microsoft.com/office/powerpoint/2010/main" val="377258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7</a:t>
            </a:fld>
            <a:endParaRPr lang="sv-SE"/>
          </a:p>
        </p:txBody>
      </p:sp>
    </p:spTree>
    <p:extLst>
      <p:ext uri="{BB962C8B-B14F-4D97-AF65-F5344CB8AC3E}">
        <p14:creationId xmlns:p14="http://schemas.microsoft.com/office/powerpoint/2010/main" val="4044009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Building blocks in ionic assembly to construct more complexly-built polymer colloids, relevant as delivery vehicles (drugs, other </a:t>
            </a:r>
            <a:r>
              <a:rPr lang="en-GB" dirty="0" err="1"/>
              <a:t>bioactives</a:t>
            </a:r>
            <a:r>
              <a:rPr lang="en-GB" dirty="0"/>
              <a:t>)</a:t>
            </a:r>
          </a:p>
        </p:txBody>
      </p:sp>
      <p:sp>
        <p:nvSpPr>
          <p:cNvPr id="4" name="Slide Number Placeholder 3"/>
          <p:cNvSpPr>
            <a:spLocks noGrp="1"/>
          </p:cNvSpPr>
          <p:nvPr>
            <p:ph type="sldNum" sz="quarter" idx="5"/>
          </p:nvPr>
        </p:nvSpPr>
        <p:spPr/>
        <p:txBody>
          <a:bodyPr/>
          <a:lstStyle/>
          <a:p>
            <a:fld id="{3AE5A434-646A-2746-9BDC-885B2382B33E}" type="slidenum">
              <a:rPr lang="sv-SE" smtClean="0"/>
              <a:t>9</a:t>
            </a:fld>
            <a:endParaRPr lang="sv-SE"/>
          </a:p>
        </p:txBody>
      </p:sp>
    </p:spTree>
    <p:extLst>
      <p:ext uri="{BB962C8B-B14F-4D97-AF65-F5344CB8AC3E}">
        <p14:creationId xmlns:p14="http://schemas.microsoft.com/office/powerpoint/2010/main" val="1153818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irst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105BBA5-0B01-43EB-96EC-725AF28E5A8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ktangel 5">
            <a:extLst>
              <a:ext uri="{FF2B5EF4-FFF2-40B4-BE49-F238E27FC236}">
                <a16:creationId xmlns:a16="http://schemas.microsoft.com/office/drawing/2014/main" id="{BB3141B3-566C-47FF-8C29-67289995D2FA}"/>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Bildobjekt 6">
            <a:extLst>
              <a:ext uri="{FF2B5EF4-FFF2-40B4-BE49-F238E27FC236}">
                <a16:creationId xmlns:a16="http://schemas.microsoft.com/office/drawing/2014/main" id="{B965145F-CDA4-4965-A7C5-ACBA59393460}"/>
              </a:ext>
            </a:extLst>
          </p:cNvPr>
          <p:cNvPicPr>
            <a:picLocks noChangeAspect="1"/>
          </p:cNvPicPr>
          <p:nvPr userDrawn="1"/>
        </p:nvPicPr>
        <p:blipFill>
          <a:blip r:embed="rId2"/>
          <a:stretch>
            <a:fillRect/>
          </a:stretch>
        </p:blipFill>
        <p:spPr>
          <a:xfrm>
            <a:off x="1703069" y="1048935"/>
            <a:ext cx="8872165" cy="4760129"/>
          </a:xfrm>
          <a:prstGeom prst="rect">
            <a:avLst/>
          </a:prstGeom>
        </p:spPr>
      </p:pic>
    </p:spTree>
    <p:extLst>
      <p:ext uri="{BB962C8B-B14F-4D97-AF65-F5344CB8AC3E}">
        <p14:creationId xmlns:p14="http://schemas.microsoft.com/office/powerpoint/2010/main" val="128748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fld id="{7FB5F453-3430-A84B-B61B-4BDE3D392FA1}" type="datetime1">
              <a:rPr lang="sv-SE" smtClean="0"/>
              <a:t>2022-04-28</a:t>
            </a:fld>
            <a:endParaRPr lang="sv-SE" dirty="0"/>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7" name="Platshållare för diagram 6">
            <a:extLst>
              <a:ext uri="{FF2B5EF4-FFF2-40B4-BE49-F238E27FC236}">
                <a16:creationId xmlns:a16="http://schemas.microsoft.com/office/drawing/2014/main" id="{FA784AEE-BB11-4271-AB33-DE0774105604}"/>
              </a:ext>
            </a:extLst>
          </p:cNvPr>
          <p:cNvSpPr>
            <a:spLocks noGrp="1"/>
          </p:cNvSpPr>
          <p:nvPr>
            <p:ph type="chart" sz="quarter" idx="15"/>
          </p:nvPr>
        </p:nvSpPr>
        <p:spPr>
          <a:xfrm>
            <a:off x="1103313" y="1657350"/>
            <a:ext cx="7767637" cy="4445000"/>
          </a:xfrm>
        </p:spPr>
        <p:txBody>
          <a:bodyPr/>
          <a:lstStyle>
            <a:lvl1pPr algn="ctr">
              <a:defRPr sz="800" cap="all" baseline="0"/>
            </a:lvl1pPr>
          </a:lstStyle>
          <a:p>
            <a:r>
              <a:rPr lang="en-US"/>
              <a:t>Click icon to add chart</a:t>
            </a:r>
            <a:endParaRPr lang="sv-SE"/>
          </a:p>
        </p:txBody>
      </p:sp>
    </p:spTree>
    <p:extLst>
      <p:ext uri="{BB962C8B-B14F-4D97-AF65-F5344CB8AC3E}">
        <p14:creationId xmlns:p14="http://schemas.microsoft.com/office/powerpoint/2010/main" val="13175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8" name="Platshållare för tabell 7">
            <a:extLst>
              <a:ext uri="{FF2B5EF4-FFF2-40B4-BE49-F238E27FC236}">
                <a16:creationId xmlns:a16="http://schemas.microsoft.com/office/drawing/2014/main" id="{489D1BD7-202A-4115-BE6C-1B053CFFDE1E}"/>
              </a:ext>
            </a:extLst>
          </p:cNvPr>
          <p:cNvSpPr>
            <a:spLocks noGrp="1"/>
          </p:cNvSpPr>
          <p:nvPr>
            <p:ph type="tbl" sz="quarter" idx="15"/>
          </p:nvPr>
        </p:nvSpPr>
        <p:spPr>
          <a:xfrm>
            <a:off x="1103313" y="1614488"/>
            <a:ext cx="9359900" cy="4406900"/>
          </a:xfrm>
        </p:spPr>
        <p:txBody>
          <a:bodyPr/>
          <a:lstStyle>
            <a:lvl1pPr algn="ctr">
              <a:defRPr sz="800" cap="all" baseline="0"/>
            </a:lvl1pPr>
          </a:lstStyle>
          <a:p>
            <a:r>
              <a:rPr lang="en-US"/>
              <a:t>Click icon to add table</a:t>
            </a:r>
            <a:endParaRPr lang="sv-SE"/>
          </a:p>
        </p:txBody>
      </p:sp>
      <p:sp>
        <p:nvSpPr>
          <p:cNvPr id="12" name="Platshållare för datum 3">
            <a:extLst>
              <a:ext uri="{FF2B5EF4-FFF2-40B4-BE49-F238E27FC236}">
                <a16:creationId xmlns:a16="http://schemas.microsoft.com/office/drawing/2014/main" id="{EF177138-95E5-674B-B010-143A8CD1453A}"/>
              </a:ext>
            </a:extLst>
          </p:cNvPr>
          <p:cNvSpPr>
            <a:spLocks noGrp="1"/>
          </p:cNvSpPr>
          <p:nvPr>
            <p:ph type="dt" sz="half" idx="10"/>
          </p:nvPr>
        </p:nvSpPr>
        <p:spPr>
          <a:xfrm>
            <a:off x="1195647" y="6475270"/>
            <a:ext cx="832658" cy="365125"/>
          </a:xfrm>
        </p:spPr>
        <p:txBody>
          <a:bodyPr/>
          <a:lstStyle/>
          <a:p>
            <a:fld id="{D7C1E280-B1D0-CB41-813C-F37C5EFB9315}" type="datetime1">
              <a:rPr lang="sv-SE" smtClean="0"/>
              <a:t>2022-04-28</a:t>
            </a:fld>
            <a:endParaRPr lang="sv-SE" dirty="0"/>
          </a:p>
        </p:txBody>
      </p:sp>
    </p:spTree>
    <p:extLst>
      <p:ext uri="{BB962C8B-B14F-4D97-AF65-F5344CB8AC3E}">
        <p14:creationId xmlns:p14="http://schemas.microsoft.com/office/powerpoint/2010/main" val="42251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388593"/>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Tree>
    <p:extLst>
      <p:ext uri="{BB962C8B-B14F-4D97-AF65-F5344CB8AC3E}">
        <p14:creationId xmlns:p14="http://schemas.microsoft.com/office/powerpoint/2010/main" val="39497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2"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3" name="Underrubrik 2">
            <a:extLst>
              <a:ext uri="{FF2B5EF4-FFF2-40B4-BE49-F238E27FC236}">
                <a16:creationId xmlns:a16="http://schemas.microsoft.com/office/drawing/2014/main" id="{81DF3056-F3A8-2949-876C-528413E342C4}"/>
              </a:ext>
            </a:extLst>
          </p:cNvPr>
          <p:cNvSpPr>
            <a:spLocks noGrp="1"/>
          </p:cNvSpPr>
          <p:nvPr>
            <p:ph type="subTitle" idx="1"/>
          </p:nvPr>
        </p:nvSpPr>
        <p:spPr>
          <a:xfrm>
            <a:off x="1930395" y="3883393"/>
            <a:ext cx="8640000" cy="921363"/>
          </a:xfrm>
          <a:prstGeom prst="rect">
            <a:avLst/>
          </a:prstGeom>
        </p:spPr>
        <p:txBody>
          <a:bodyPr lIns="90000">
            <a:noAutofit/>
          </a:bodyPr>
          <a:lstStyle>
            <a:lvl1pPr marL="0" indent="0" algn="l">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5" name="Platshållare för text 14">
            <a:extLst>
              <a:ext uri="{FF2B5EF4-FFF2-40B4-BE49-F238E27FC236}">
                <a16:creationId xmlns:a16="http://schemas.microsoft.com/office/drawing/2014/main" id="{EA5DA2EE-60AD-41D0-96B0-DDF02E0AE545}"/>
              </a:ext>
            </a:extLst>
          </p:cNvPr>
          <p:cNvSpPr>
            <a:spLocks noGrp="1"/>
          </p:cNvSpPr>
          <p:nvPr>
            <p:ph type="body" sz="quarter" idx="10" hasCustomPrompt="1"/>
          </p:nvPr>
        </p:nvSpPr>
        <p:spPr>
          <a:xfrm>
            <a:off x="1930395" y="5605695"/>
            <a:ext cx="6290892" cy="459883"/>
          </a:xfrm>
          <a:prstGeom prst="rect">
            <a:avLst/>
          </a:prstGeom>
        </p:spPr>
        <p:txBody>
          <a:bodyPr lIns="90000" tIns="18000" bIns="36000" anchor="b" anchorCtr="0">
            <a:noAutofit/>
          </a:bodyPr>
          <a:lstStyle>
            <a:lvl1pPr marL="0" indent="0">
              <a:lnSpc>
                <a:spcPct val="100000"/>
              </a:lnSpc>
              <a:spcBef>
                <a:spcPts val="0"/>
              </a:spcBef>
              <a:buFontTx/>
              <a:buNone/>
              <a:defRPr sz="1200" b="1" strike="noStrike" cap="all" spc="120" baseline="0">
                <a:solidFill>
                  <a:schemeClr val="bg1"/>
                </a:solidFill>
              </a:defRPr>
            </a:lvl1pPr>
          </a:lstStyle>
          <a:p>
            <a:pPr lvl="0"/>
            <a:r>
              <a:rPr lang="sv-SE"/>
              <a:t>presented by &lt;name nameson&gt;</a:t>
            </a:r>
          </a:p>
        </p:txBody>
      </p:sp>
      <p:sp>
        <p:nvSpPr>
          <p:cNvPr id="10" name="Platshållare för datum 3">
            <a:extLst>
              <a:ext uri="{FF2B5EF4-FFF2-40B4-BE49-F238E27FC236}">
                <a16:creationId xmlns:a16="http://schemas.microsoft.com/office/drawing/2014/main" id="{5CE429DE-35D4-F144-9881-2C3DD8ABB666}"/>
              </a:ext>
            </a:extLst>
          </p:cNvPr>
          <p:cNvSpPr>
            <a:spLocks noGrp="1"/>
          </p:cNvSpPr>
          <p:nvPr>
            <p:ph type="dt" sz="half" idx="10"/>
          </p:nvPr>
        </p:nvSpPr>
        <p:spPr>
          <a:xfrm>
            <a:off x="1930395" y="6096663"/>
            <a:ext cx="1241068" cy="365125"/>
          </a:xfrm>
        </p:spPr>
        <p:txBody>
          <a:bodyPr/>
          <a:lstStyle>
            <a:lvl1pPr>
              <a:defRPr sz="1200"/>
            </a:lvl1pPr>
          </a:lstStyle>
          <a:p>
            <a:fld id="{6518CA4F-08F5-C74E-A640-6654FB11098C}" type="datetime1">
              <a:rPr lang="sv-SE" smtClean="0"/>
              <a:t>2022-04-28</a:t>
            </a:fld>
            <a:endParaRPr lang="sv-SE" dirty="0"/>
          </a:p>
        </p:txBody>
      </p:sp>
    </p:spTree>
    <p:extLst>
      <p:ext uri="{BB962C8B-B14F-4D97-AF65-F5344CB8AC3E}">
        <p14:creationId xmlns:p14="http://schemas.microsoft.com/office/powerpoint/2010/main" val="14013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BCCEAFE-E21B-43CF-80C4-FF01C3F9D479}"/>
              </a:ext>
            </a:extLst>
          </p:cNvPr>
          <p:cNvSpPr/>
          <p:nvPr userDrawn="1"/>
        </p:nvSpPr>
        <p:spPr>
          <a:xfrm>
            <a:off x="0" y="16274"/>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lvl1pPr>
              <a:defRPr>
                <a:solidFill>
                  <a:schemeClr val="bg1"/>
                </a:solidFill>
              </a:defRPr>
            </a:lvl1pPr>
          </a:lstStyle>
          <a:p>
            <a:r>
              <a:rPr lang="sv-SE"/>
              <a:t>PRESENTATION TITLE/FOOTER</a:t>
            </a:r>
            <a:endParaRPr lang="sv-SE" dirty="0"/>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lvl1pPr>
              <a:defRPr>
                <a:solidFill>
                  <a:schemeClr val="bg1"/>
                </a:solidFill>
              </a:defRPr>
            </a:lvl1pPr>
          </a:lstStyle>
          <a:p>
            <a:fld id="{F7283078-D760-1647-8B80-66BA8B52336D}" type="slidenum">
              <a:rPr lang="sv-SE" smtClean="0"/>
              <a:pPr/>
              <a:t>‹#›</a:t>
            </a:fld>
            <a:endParaRPr lang="sv-SE"/>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Bildobjekt 11">
            <a:extLst>
              <a:ext uri="{FF2B5EF4-FFF2-40B4-BE49-F238E27FC236}">
                <a16:creationId xmlns:a16="http://schemas.microsoft.com/office/drawing/2014/main" id="{6426DF26-09C3-4DAE-B43E-0C11D6A63538}"/>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1" name="Platshållare för text 10">
            <a:extLst>
              <a:ext uri="{FF2B5EF4-FFF2-40B4-BE49-F238E27FC236}">
                <a16:creationId xmlns:a16="http://schemas.microsoft.com/office/drawing/2014/main" id="{5C48DF05-1B09-4DA6-AC56-07304871CCD2}"/>
              </a:ext>
            </a:extLst>
          </p:cNvPr>
          <p:cNvSpPr>
            <a:spLocks noGrp="1"/>
          </p:cNvSpPr>
          <p:nvPr>
            <p:ph type="body" sz="quarter" idx="13"/>
          </p:nvPr>
        </p:nvSpPr>
        <p:spPr>
          <a:xfrm>
            <a:off x="1195647" y="1640719"/>
            <a:ext cx="10042073" cy="4375520"/>
          </a:xfrm>
        </p:spPr>
        <p:txBody>
          <a:bodyPr>
            <a:noAutofit/>
          </a:bodyPr>
          <a:lstStyle>
            <a:lvl1pPr marL="457200" indent="-457200">
              <a:buClr>
                <a:schemeClr val="bg1"/>
              </a:buClr>
              <a:buFont typeface="+mj-lt"/>
              <a:buAutoNum type="arabicPeriod"/>
              <a:defRPr>
                <a:solidFill>
                  <a:schemeClr val="bg1"/>
                </a:solidFill>
              </a:defRPr>
            </a:lvl1pPr>
            <a:lvl2pPr marL="82550" indent="0">
              <a:buNone/>
              <a:defRPr/>
            </a:lvl2pPr>
          </a:lstStyle>
          <a:p>
            <a:pPr lvl="0"/>
            <a:r>
              <a:rPr lang="en-US"/>
              <a:t>Edit Master text styles</a:t>
            </a:r>
          </a:p>
        </p:txBody>
      </p:sp>
      <p:sp>
        <p:nvSpPr>
          <p:cNvPr id="14" name="Platshållare för datum 3">
            <a:extLst>
              <a:ext uri="{FF2B5EF4-FFF2-40B4-BE49-F238E27FC236}">
                <a16:creationId xmlns:a16="http://schemas.microsoft.com/office/drawing/2014/main" id="{04D3287D-3E21-D845-8766-C307E6765306}"/>
              </a:ext>
            </a:extLst>
          </p:cNvPr>
          <p:cNvSpPr>
            <a:spLocks noGrp="1"/>
          </p:cNvSpPr>
          <p:nvPr>
            <p:ph type="dt" sz="half" idx="10"/>
          </p:nvPr>
        </p:nvSpPr>
        <p:spPr>
          <a:xfrm>
            <a:off x="1195647" y="6475270"/>
            <a:ext cx="832658" cy="365125"/>
          </a:xfrm>
        </p:spPr>
        <p:txBody>
          <a:bodyPr/>
          <a:lstStyle/>
          <a:p>
            <a:fld id="{015F9F60-6466-3B48-B52C-A5A0B6806475}" type="datetime1">
              <a:rPr lang="sv-SE" smtClean="0"/>
              <a:t>2022-04-28</a:t>
            </a:fld>
            <a:endParaRPr lang="sv-SE" dirty="0"/>
          </a:p>
        </p:txBody>
      </p:sp>
    </p:spTree>
    <p:extLst>
      <p:ext uri="{BB962C8B-B14F-4D97-AF65-F5344CB8AC3E}">
        <p14:creationId xmlns:p14="http://schemas.microsoft.com/office/powerpoint/2010/main" val="15398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breaker sli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50D024A-8F85-4618-9506-0F493B263A92}"/>
              </a:ext>
            </a:extLst>
          </p:cNvPr>
          <p:cNvSpPr/>
          <p:nvPr userDrawn="1"/>
        </p:nvSpPr>
        <p:spPr>
          <a:xfrm>
            <a:off x="0" y="0"/>
            <a:ext cx="64777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ktangel 7">
            <a:extLst>
              <a:ext uri="{FF2B5EF4-FFF2-40B4-BE49-F238E27FC236}">
                <a16:creationId xmlns:a16="http://schemas.microsoft.com/office/drawing/2014/main" id="{628E18C2-A66E-436E-89DA-1C5D481CB4B4}"/>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6477712" y="0"/>
            <a:ext cx="5714288" cy="6858000"/>
          </a:xfrm>
          <a:solidFill>
            <a:srgbClr val="ECECEC"/>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3" name="Platshållare för text 2">
            <a:extLst>
              <a:ext uri="{FF2B5EF4-FFF2-40B4-BE49-F238E27FC236}">
                <a16:creationId xmlns:a16="http://schemas.microsoft.com/office/drawing/2014/main" id="{F55DE042-7DE8-4583-986C-40823753078B}"/>
              </a:ext>
            </a:extLst>
          </p:cNvPr>
          <p:cNvSpPr>
            <a:spLocks noGrp="1"/>
          </p:cNvSpPr>
          <p:nvPr>
            <p:ph type="body" sz="quarter" idx="13" hasCustomPrompt="1"/>
          </p:nvPr>
        </p:nvSpPr>
        <p:spPr>
          <a:xfrm>
            <a:off x="1230491" y="1051132"/>
            <a:ext cx="4255909" cy="829149"/>
          </a:xfrm>
        </p:spPr>
        <p:txBody>
          <a:bodyPr rIns="18000" anchor="b" anchorCtr="0"/>
          <a:lstStyle>
            <a:lvl1pPr marL="0" indent="0">
              <a:buFontTx/>
              <a:buNone/>
              <a:defRPr sz="4800">
                <a:solidFill>
                  <a:schemeClr val="bg1"/>
                </a:solidFill>
                <a:latin typeface="+mn-lt"/>
              </a:defRPr>
            </a:lvl1pPr>
            <a:lvl2pPr marL="82550" indent="0">
              <a:buNone/>
              <a:defRPr/>
            </a:lvl2pPr>
          </a:lstStyle>
          <a:p>
            <a:pPr lvl="0"/>
            <a:r>
              <a:rPr lang="sv-SE"/>
              <a:t># (chapter)</a:t>
            </a:r>
          </a:p>
        </p:txBody>
      </p:sp>
      <p:sp>
        <p:nvSpPr>
          <p:cNvPr id="11" name="Platshållare för text 2">
            <a:extLst>
              <a:ext uri="{FF2B5EF4-FFF2-40B4-BE49-F238E27FC236}">
                <a16:creationId xmlns:a16="http://schemas.microsoft.com/office/drawing/2014/main" id="{1DC53C5B-9DC3-4646-B6B3-DD59404D44D0}"/>
              </a:ext>
            </a:extLst>
          </p:cNvPr>
          <p:cNvSpPr>
            <a:spLocks noGrp="1"/>
          </p:cNvSpPr>
          <p:nvPr>
            <p:ph type="body" sz="quarter" idx="14" hasCustomPrompt="1"/>
          </p:nvPr>
        </p:nvSpPr>
        <p:spPr>
          <a:xfrm>
            <a:off x="1230491" y="2169209"/>
            <a:ext cx="4255909" cy="2462613"/>
          </a:xfrm>
        </p:spPr>
        <p:txBody>
          <a:bodyPr rIns="18000" anchor="t" anchorCtr="0"/>
          <a:lstStyle>
            <a:lvl1pPr marL="0" indent="0">
              <a:spcBef>
                <a:spcPts val="0"/>
              </a:spcBef>
              <a:buFontTx/>
              <a:buNone/>
              <a:defRPr sz="4200">
                <a:solidFill>
                  <a:schemeClr val="bg1"/>
                </a:solidFill>
                <a:latin typeface="Segoe UI Semibold" panose="020B0702040204020203" pitchFamily="34" charset="0"/>
                <a:cs typeface="Segoe UI Semibold" panose="020B0702040204020203" pitchFamily="34" charset="0"/>
              </a:defRPr>
            </a:lvl1pPr>
            <a:lvl2pPr marL="82550" indent="0">
              <a:buNone/>
              <a:defRPr/>
            </a:lvl2pPr>
          </a:lstStyle>
          <a:p>
            <a:pPr lvl="0"/>
            <a:r>
              <a:rPr lang="sv-SE"/>
              <a:t>Headline</a:t>
            </a:r>
          </a:p>
        </p:txBody>
      </p:sp>
    </p:spTree>
    <p:extLst>
      <p:ext uri="{BB962C8B-B14F-4D97-AF65-F5344CB8AC3E}">
        <p14:creationId xmlns:p14="http://schemas.microsoft.com/office/powerpoint/2010/main" val="32546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innehåll 2">
            <a:extLst>
              <a:ext uri="{FF2B5EF4-FFF2-40B4-BE49-F238E27FC236}">
                <a16:creationId xmlns:a16="http://schemas.microsoft.com/office/drawing/2014/main" id="{5917406D-4BE3-3B4C-BCFF-41B4F0FAB441}"/>
              </a:ext>
            </a:extLst>
          </p:cNvPr>
          <p:cNvSpPr>
            <a:spLocks noGrp="1"/>
          </p:cNvSpPr>
          <p:nvPr>
            <p:ph idx="1"/>
          </p:nvPr>
        </p:nvSpPr>
        <p:spPr>
          <a:xfrm>
            <a:off x="1094400" y="1562400"/>
            <a:ext cx="9365782"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3" name="Platshållare för datum 3">
            <a:extLst>
              <a:ext uri="{FF2B5EF4-FFF2-40B4-BE49-F238E27FC236}">
                <a16:creationId xmlns:a16="http://schemas.microsoft.com/office/drawing/2014/main" id="{3E8E36C4-8565-B94E-A90D-FF5DD7F86A6D}"/>
              </a:ext>
            </a:extLst>
          </p:cNvPr>
          <p:cNvSpPr>
            <a:spLocks noGrp="1"/>
          </p:cNvSpPr>
          <p:nvPr>
            <p:ph type="dt" sz="half" idx="10"/>
          </p:nvPr>
        </p:nvSpPr>
        <p:spPr>
          <a:xfrm>
            <a:off x="1195647" y="6475270"/>
            <a:ext cx="832658" cy="365125"/>
          </a:xfrm>
        </p:spPr>
        <p:txBody>
          <a:bodyPr/>
          <a:lstStyle/>
          <a:p>
            <a:fld id="{515DECC9-8B69-F542-8DE1-E35565C0BD00}" type="datetime1">
              <a:rPr lang="sv-SE" smtClean="0"/>
              <a:t>2022-04-28</a:t>
            </a:fld>
            <a:endParaRPr lang="sv-SE" dirty="0"/>
          </a:p>
        </p:txBody>
      </p:sp>
    </p:spTree>
    <p:extLst>
      <p:ext uri="{BB962C8B-B14F-4D97-AF65-F5344CB8AC3E}">
        <p14:creationId xmlns:p14="http://schemas.microsoft.com/office/powerpoint/2010/main" val="1280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in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58775" indent="-215900">
              <a:lnSpc>
                <a:spcPct val="100000"/>
              </a:lnSpc>
              <a:tabLst/>
              <a:defRPr/>
            </a:lvl2pPr>
            <a:lvl3pPr marL="449263" indent="-196850">
              <a:lnSpc>
                <a:spcPct val="100000"/>
              </a:lnSpc>
              <a:tabLst/>
              <a:defRPr/>
            </a:lvl3pPr>
            <a:lvl4pPr marL="541338"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innehåll 2">
            <a:extLst>
              <a:ext uri="{FF2B5EF4-FFF2-40B4-BE49-F238E27FC236}">
                <a16:creationId xmlns:a16="http://schemas.microsoft.com/office/drawing/2014/main" id="{BA21051E-3C35-41FB-8E6B-797DB8F26971}"/>
              </a:ext>
            </a:extLst>
          </p:cNvPr>
          <p:cNvSpPr>
            <a:spLocks noGrp="1"/>
          </p:cNvSpPr>
          <p:nvPr>
            <p:ph idx="13"/>
          </p:nvPr>
        </p:nvSpPr>
        <p:spPr>
          <a:xfrm>
            <a:off x="6373692"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2865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1" name="Platshållare för datum 3">
            <a:extLst>
              <a:ext uri="{FF2B5EF4-FFF2-40B4-BE49-F238E27FC236}">
                <a16:creationId xmlns:a16="http://schemas.microsoft.com/office/drawing/2014/main" id="{154C1432-4F85-1F42-8016-9B83B89CC804}"/>
              </a:ext>
            </a:extLst>
          </p:cNvPr>
          <p:cNvSpPr>
            <a:spLocks noGrp="1"/>
          </p:cNvSpPr>
          <p:nvPr>
            <p:ph type="dt" sz="half" idx="10"/>
          </p:nvPr>
        </p:nvSpPr>
        <p:spPr>
          <a:xfrm>
            <a:off x="1195647" y="6475270"/>
            <a:ext cx="832658" cy="365125"/>
          </a:xfrm>
        </p:spPr>
        <p:txBody>
          <a:bodyPr/>
          <a:lstStyle/>
          <a:p>
            <a:fld id="{9E2624DD-AC92-CD4D-9E6C-394A3E2A5EA0}" type="datetime1">
              <a:rPr lang="sv-SE" smtClean="0"/>
              <a:t>2022-04-28</a:t>
            </a:fld>
            <a:endParaRPr lang="sv-SE" dirty="0"/>
          </a:p>
        </p:txBody>
      </p:sp>
    </p:spTree>
    <p:extLst>
      <p:ext uri="{BB962C8B-B14F-4D97-AF65-F5344CB8AC3E}">
        <p14:creationId xmlns:p14="http://schemas.microsoft.com/office/powerpoint/2010/main" val="213510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n 3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3255409" cy="4768062"/>
          </a:xfrm>
        </p:spPr>
        <p:txBody>
          <a:bodyPr lIns="0" rIns="18000"/>
          <a:lstStyle>
            <a:lvl1pPr>
              <a:lnSpc>
                <a:spcPct val="100000"/>
              </a:lnSpc>
              <a:defRPr/>
            </a:lvl1pPr>
            <a:lvl2pPr marL="360000" indent="-216000">
              <a:lnSpc>
                <a:spcPct val="100000"/>
              </a:lnSpc>
              <a:tabLst/>
              <a:defRPr/>
            </a:lvl2pPr>
            <a:lvl3pPr marL="449263" indent="-196850">
              <a:lnSpc>
                <a:spcPct val="100000"/>
              </a:lnSpc>
              <a:tabLst/>
              <a:defRPr/>
            </a:lvl3pPr>
            <a:lvl4pPr marL="541338" indent="-180975">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3" name="Platshållare för innehåll 2">
            <a:extLst>
              <a:ext uri="{FF2B5EF4-FFF2-40B4-BE49-F238E27FC236}">
                <a16:creationId xmlns:a16="http://schemas.microsoft.com/office/drawing/2014/main" id="{B2D0E559-A900-41F3-93C5-387A7764A152}"/>
              </a:ext>
            </a:extLst>
          </p:cNvPr>
          <p:cNvSpPr>
            <a:spLocks noGrp="1"/>
          </p:cNvSpPr>
          <p:nvPr>
            <p:ph idx="15"/>
          </p:nvPr>
        </p:nvSpPr>
        <p:spPr>
          <a:xfrm>
            <a:off x="4605297"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39750" indent="-19685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7" name="Platshållare för innehåll 2">
            <a:extLst>
              <a:ext uri="{FF2B5EF4-FFF2-40B4-BE49-F238E27FC236}">
                <a16:creationId xmlns:a16="http://schemas.microsoft.com/office/drawing/2014/main" id="{E4E99B3B-ADB3-4D1A-9A7F-AA1B8528E6C7}"/>
              </a:ext>
            </a:extLst>
          </p:cNvPr>
          <p:cNvSpPr>
            <a:spLocks noGrp="1"/>
          </p:cNvSpPr>
          <p:nvPr>
            <p:ph idx="16"/>
          </p:nvPr>
        </p:nvSpPr>
        <p:spPr>
          <a:xfrm>
            <a:off x="8116194"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datum 3">
            <a:extLst>
              <a:ext uri="{FF2B5EF4-FFF2-40B4-BE49-F238E27FC236}">
                <a16:creationId xmlns:a16="http://schemas.microsoft.com/office/drawing/2014/main" id="{F91A8E7B-C629-D343-8A83-7EB0ADF6087A}"/>
              </a:ext>
            </a:extLst>
          </p:cNvPr>
          <p:cNvSpPr>
            <a:spLocks noGrp="1"/>
          </p:cNvSpPr>
          <p:nvPr>
            <p:ph type="dt" sz="half" idx="10"/>
          </p:nvPr>
        </p:nvSpPr>
        <p:spPr>
          <a:xfrm>
            <a:off x="1195647" y="6475270"/>
            <a:ext cx="832658" cy="365125"/>
          </a:xfrm>
        </p:spPr>
        <p:txBody>
          <a:bodyPr/>
          <a:lstStyle/>
          <a:p>
            <a:fld id="{0FAAB618-4980-D143-8B7F-11B1F39DB0FF}" type="datetime1">
              <a:rPr lang="sv-SE" smtClean="0"/>
              <a:t>2022-04-28</a:t>
            </a:fld>
            <a:endParaRPr lang="sv-SE" dirty="0"/>
          </a:p>
        </p:txBody>
      </p:sp>
    </p:spTree>
    <p:extLst>
      <p:ext uri="{BB962C8B-B14F-4D97-AF65-F5344CB8AC3E}">
        <p14:creationId xmlns:p14="http://schemas.microsoft.com/office/powerpoint/2010/main" val="266766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6B191E2-1C71-4B4C-B562-DD793673C24E}"/>
              </a:ext>
            </a:extLst>
          </p:cNvPr>
          <p:cNvSpPr>
            <a:spLocks noGrp="1"/>
          </p:cNvSpPr>
          <p:nvPr>
            <p:ph type="pic" sz="quarter" idx="15" hasCustomPrompt="1"/>
          </p:nvPr>
        </p:nvSpPr>
        <p:spPr>
          <a:xfrm>
            <a:off x="6373813" y="1562100"/>
            <a:ext cx="4994275" cy="4768850"/>
          </a:xfrm>
          <a:solidFill>
            <a:schemeClr val="bg1">
              <a:lumMod val="85000"/>
            </a:schemeClr>
          </a:solidFill>
        </p:spPr>
        <p:txBody>
          <a:bodyPr>
            <a:normAutofit/>
          </a:bodyPr>
          <a:lstStyle>
            <a:lvl1pPr marL="0" indent="0" algn="ctr">
              <a:buFontTx/>
              <a:buNone/>
              <a:defRPr sz="800">
                <a:solidFill>
                  <a:srgbClr val="666666"/>
                </a:solidFill>
              </a:defRPr>
            </a:lvl1pPr>
          </a:lstStyle>
          <a:p>
            <a:r>
              <a:rPr lang="sv-SE"/>
              <a:t>INSERT IMAGE</a:t>
            </a: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TITLE/FOOTER</a:t>
            </a:r>
            <a:endParaRPr lang="sv-SE" dirty="0"/>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1" name="Rektangel 10">
            <a:extLst>
              <a:ext uri="{FF2B5EF4-FFF2-40B4-BE49-F238E27FC236}">
                <a16:creationId xmlns:a16="http://schemas.microsoft.com/office/drawing/2014/main" id="{BC4F3A85-66E6-412A-97CD-99D922EFBEE2}"/>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Bildobjekt 12">
            <a:extLst>
              <a:ext uri="{FF2B5EF4-FFF2-40B4-BE49-F238E27FC236}">
                <a16:creationId xmlns:a16="http://schemas.microsoft.com/office/drawing/2014/main" id="{506E76ED-0FF0-4A03-8EB9-06B57B12EC11}"/>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datum 3">
            <a:extLst>
              <a:ext uri="{FF2B5EF4-FFF2-40B4-BE49-F238E27FC236}">
                <a16:creationId xmlns:a16="http://schemas.microsoft.com/office/drawing/2014/main" id="{5D496E45-863B-704B-B14F-5E0F58578D86}"/>
              </a:ext>
            </a:extLst>
          </p:cNvPr>
          <p:cNvSpPr>
            <a:spLocks noGrp="1"/>
          </p:cNvSpPr>
          <p:nvPr>
            <p:ph type="dt" sz="half" idx="10"/>
          </p:nvPr>
        </p:nvSpPr>
        <p:spPr>
          <a:xfrm>
            <a:off x="1195647" y="6475270"/>
            <a:ext cx="832658" cy="365125"/>
          </a:xfrm>
        </p:spPr>
        <p:txBody>
          <a:bodyPr/>
          <a:lstStyle/>
          <a:p>
            <a:fld id="{C1113B16-E3DB-FD43-A568-D3FF0BE85C2F}" type="datetime1">
              <a:rPr lang="sv-SE" smtClean="0"/>
              <a:t>2022-04-28</a:t>
            </a:fld>
            <a:endParaRPr lang="sv-SE" dirty="0"/>
          </a:p>
        </p:txBody>
      </p:sp>
    </p:spTree>
    <p:extLst>
      <p:ext uri="{BB962C8B-B14F-4D97-AF65-F5344CB8AC3E}">
        <p14:creationId xmlns:p14="http://schemas.microsoft.com/office/powerpoint/2010/main" val="106655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Full width">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0" y="0"/>
            <a:ext cx="12192000" cy="6858000"/>
          </a:xfrm>
          <a:solidFill>
            <a:schemeClr val="bg1">
              <a:lumMod val="85000"/>
            </a:schemeClr>
          </a:solidFill>
        </p:spPr>
        <p:txBody>
          <a:bodyPr>
            <a:normAutofit/>
          </a:bodyPr>
          <a:lstStyle>
            <a:lvl1pPr algn="ctr">
              <a:defRPr sz="800"/>
            </a:lvl1pPr>
          </a:lstStyle>
          <a:p>
            <a:r>
              <a:rPr lang="sv-SE" dirty="0"/>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5" name="Rubrik 1">
            <a:extLst>
              <a:ext uri="{FF2B5EF4-FFF2-40B4-BE49-F238E27FC236}">
                <a16:creationId xmlns:a16="http://schemas.microsoft.com/office/drawing/2014/main" id="{8F5BB748-C0D0-CB4F-BA93-7488E4BA7050}"/>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dirty="0"/>
              <a:t>Image </a:t>
            </a:r>
            <a:r>
              <a:rPr lang="sv-SE" dirty="0" err="1"/>
              <a:t>title</a:t>
            </a:r>
            <a:endParaRPr lang="sv-SE" dirty="0"/>
          </a:p>
        </p:txBody>
      </p:sp>
    </p:spTree>
    <p:extLst>
      <p:ext uri="{BB962C8B-B14F-4D97-AF65-F5344CB8AC3E}">
        <p14:creationId xmlns:p14="http://schemas.microsoft.com/office/powerpoint/2010/main" val="53286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532B06-EA3A-AA45-A1FA-C8E1873FD090}"/>
              </a:ext>
            </a:extLst>
          </p:cNvPr>
          <p:cNvSpPr>
            <a:spLocks noGrp="1"/>
          </p:cNvSpPr>
          <p:nvPr>
            <p:ph type="title"/>
          </p:nvPr>
        </p:nvSpPr>
        <p:spPr>
          <a:xfrm>
            <a:off x="1103709" y="281999"/>
            <a:ext cx="9478393" cy="657340"/>
          </a:xfrm>
          <a:prstGeom prst="rect">
            <a:avLst/>
          </a:prstGeom>
        </p:spPr>
        <p:txBody>
          <a:bodyPr vert="horz" lIns="90000" tIns="45720" rIns="91440" bIns="45720" rtlCol="0" anchor="t" anchorCtr="0">
            <a:noAutofit/>
          </a:bodyPr>
          <a:lstStyle/>
          <a:p>
            <a:r>
              <a:rPr lang="sv-SE"/>
              <a:t>Klicka här för att ändra mall för rubrikformat</a:t>
            </a:r>
          </a:p>
        </p:txBody>
      </p:sp>
      <p:sp>
        <p:nvSpPr>
          <p:cNvPr id="4" name="Platshållare för datum 3">
            <a:extLst>
              <a:ext uri="{FF2B5EF4-FFF2-40B4-BE49-F238E27FC236}">
                <a16:creationId xmlns:a16="http://schemas.microsoft.com/office/drawing/2014/main" id="{66E4D6F2-5CFB-9D4E-AED8-120937FE2576}"/>
              </a:ext>
            </a:extLst>
          </p:cNvPr>
          <p:cNvSpPr>
            <a:spLocks noGrp="1"/>
          </p:cNvSpPr>
          <p:nvPr>
            <p:ph type="dt" sz="half" idx="2"/>
          </p:nvPr>
        </p:nvSpPr>
        <p:spPr>
          <a:xfrm>
            <a:off x="1195647" y="6483583"/>
            <a:ext cx="832658" cy="365125"/>
          </a:xfrm>
          <a:prstGeom prst="rect">
            <a:avLst/>
          </a:prstGeom>
        </p:spPr>
        <p:txBody>
          <a:bodyPr vert="horz" lIns="91440" tIns="45720" rIns="91440" bIns="45720" rtlCol="0" anchor="ctr"/>
          <a:lstStyle>
            <a:lvl1pPr algn="l">
              <a:defRPr sz="800" spc="80" baseline="0">
                <a:solidFill>
                  <a:srgbClr val="CCCCCC"/>
                </a:solidFill>
              </a:defRPr>
            </a:lvl1pPr>
          </a:lstStyle>
          <a:p>
            <a:fld id="{8CE3F16E-3B0F-C34E-AD21-123F325A9072}" type="datetime1">
              <a:rPr lang="sv-SE" smtClean="0"/>
              <a:t>2022-04-28</a:t>
            </a:fld>
            <a:endParaRPr lang="sv-SE"/>
          </a:p>
        </p:txBody>
      </p:sp>
      <p:sp>
        <p:nvSpPr>
          <p:cNvPr id="5" name="Platshållare för sidfot 4">
            <a:extLst>
              <a:ext uri="{FF2B5EF4-FFF2-40B4-BE49-F238E27FC236}">
                <a16:creationId xmlns:a16="http://schemas.microsoft.com/office/drawing/2014/main" id="{515FD9D7-4C35-3343-B008-A413FF500A93}"/>
              </a:ext>
            </a:extLst>
          </p:cNvPr>
          <p:cNvSpPr>
            <a:spLocks noGrp="1"/>
          </p:cNvSpPr>
          <p:nvPr>
            <p:ph type="ftr" sz="quarter" idx="3"/>
          </p:nvPr>
        </p:nvSpPr>
        <p:spPr>
          <a:xfrm>
            <a:off x="2053244" y="6483583"/>
            <a:ext cx="4114800" cy="365125"/>
          </a:xfrm>
          <a:prstGeom prst="rect">
            <a:avLst/>
          </a:prstGeom>
        </p:spPr>
        <p:txBody>
          <a:bodyPr vert="horz" lIns="91440" tIns="45720" rIns="91440" bIns="45720" rtlCol="0" anchor="ctr"/>
          <a:lstStyle>
            <a:lvl1pPr algn="l">
              <a:defRPr sz="800" cap="all" spc="80" baseline="0">
                <a:solidFill>
                  <a:srgbClr val="CCCCCC"/>
                </a:solidFill>
              </a:defRPr>
            </a:lvl1pPr>
          </a:lstStyle>
          <a:p>
            <a:r>
              <a:rPr lang="sv-SE"/>
              <a:t>PRESENTATION TITLE/FOOTER</a:t>
            </a:r>
          </a:p>
        </p:txBody>
      </p:sp>
      <p:sp>
        <p:nvSpPr>
          <p:cNvPr id="6" name="Platshållare för bildnummer 5">
            <a:extLst>
              <a:ext uri="{FF2B5EF4-FFF2-40B4-BE49-F238E27FC236}">
                <a16:creationId xmlns:a16="http://schemas.microsoft.com/office/drawing/2014/main" id="{AF6B396D-270A-E047-8DAD-6D51B53CAD64}"/>
              </a:ext>
            </a:extLst>
          </p:cNvPr>
          <p:cNvSpPr>
            <a:spLocks noGrp="1"/>
          </p:cNvSpPr>
          <p:nvPr>
            <p:ph type="sldNum" sz="quarter" idx="4"/>
          </p:nvPr>
        </p:nvSpPr>
        <p:spPr>
          <a:xfrm>
            <a:off x="8735292" y="6483583"/>
            <a:ext cx="2743200" cy="365125"/>
          </a:xfrm>
          <a:prstGeom prst="rect">
            <a:avLst/>
          </a:prstGeom>
        </p:spPr>
        <p:txBody>
          <a:bodyPr vert="horz" lIns="91440" tIns="45720" rIns="91440" bIns="45720" rtlCol="0" anchor="ctr"/>
          <a:lstStyle>
            <a:lvl1pPr algn="r">
              <a:defRPr sz="800" b="1">
                <a:solidFill>
                  <a:schemeClr val="accent1"/>
                </a:solidFill>
              </a:defRPr>
            </a:lvl1pPr>
          </a:lstStyle>
          <a:p>
            <a:fld id="{F7283078-D760-1647-8B80-66BA8B52336D}" type="slidenum">
              <a:rPr lang="sv-SE" smtClean="0"/>
              <a:pPr/>
              <a:t>‹#›</a:t>
            </a:fld>
            <a:endParaRPr lang="sv-SE"/>
          </a:p>
        </p:txBody>
      </p:sp>
      <p:sp>
        <p:nvSpPr>
          <p:cNvPr id="11" name="Platshållare för text 2">
            <a:extLst>
              <a:ext uri="{FF2B5EF4-FFF2-40B4-BE49-F238E27FC236}">
                <a16:creationId xmlns:a16="http://schemas.microsoft.com/office/drawing/2014/main" id="{CD0A89FF-22DC-4B6A-B9ED-60B2F32ED89E}"/>
              </a:ext>
            </a:extLst>
          </p:cNvPr>
          <p:cNvSpPr>
            <a:spLocks noGrp="1"/>
          </p:cNvSpPr>
          <p:nvPr>
            <p:ph type="body" idx="1"/>
          </p:nvPr>
        </p:nvSpPr>
        <p:spPr>
          <a:xfrm>
            <a:off x="1095894" y="1561865"/>
            <a:ext cx="9561022" cy="4565397"/>
          </a:xfrm>
          <a:prstGeom prst="rect">
            <a:avLst/>
          </a:prstGeom>
        </p:spPr>
        <p:txBody>
          <a:bodyPr vert="horz" lIns="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2584875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65" r:id="rId3"/>
    <p:sldLayoutId id="2147483667" r:id="rId4"/>
    <p:sldLayoutId id="2147483669" r:id="rId5"/>
    <p:sldLayoutId id="2147483650" r:id="rId6"/>
    <p:sldLayoutId id="2147483668" r:id="rId7"/>
    <p:sldLayoutId id="2147483662" r:id="rId8"/>
    <p:sldLayoutId id="2147483664" r:id="rId9"/>
    <p:sldLayoutId id="2147483663" r:id="rId10"/>
    <p:sldLayoutId id="2147483666" r:id="rId11"/>
    <p:sldLayoutId id="21474836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p:titleStyle>
    <p:body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hyperlink" Target="https://doi.org/10.3390/ijms22189678"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hyperlink" Target="https://doi.org/10.1016/j.jcis.2020.07.077"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doi.org/10.1016/j.jcis.2020.11.063" TargetMode="External"/><Relationship Id="rId3" Type="http://schemas.openxmlformats.org/officeDocument/2006/relationships/image" Target="../media/image11.jpeg"/><Relationship Id="rId7"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 Id="rId9" Type="http://schemas.openxmlformats.org/officeDocument/2006/relationships/hyperlink" Target="https://doi.org/10.1016/j.jcis.2020.08.11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6.tiff"/><Relationship Id="rId5" Type="http://schemas.openxmlformats.org/officeDocument/2006/relationships/image" Target="../media/image13.jp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3.jp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tif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4.tiff"/><Relationship Id="rId5" Type="http://schemas.openxmlformats.org/officeDocument/2006/relationships/hyperlink" Target="https://dx.doi.org/10.1021/acsomega.0c02823" TargetMode="External"/><Relationship Id="rId4" Type="http://schemas.openxmlformats.org/officeDocument/2006/relationships/image" Target="../media/image2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GB" dirty="0"/>
              <a:t>Chemical Deuteration Update</a:t>
            </a:r>
          </a:p>
        </p:txBody>
      </p:sp>
      <p:sp>
        <p:nvSpPr>
          <p:cNvPr id="3" name="Underrubrik 2">
            <a:extLst>
              <a:ext uri="{FF2B5EF4-FFF2-40B4-BE49-F238E27FC236}">
                <a16:creationId xmlns:a16="http://schemas.microsoft.com/office/drawing/2014/main" id="{9D51EF2D-F832-4781-89C3-3F5E4843BF42}"/>
              </a:ext>
            </a:extLst>
          </p:cNvPr>
          <p:cNvSpPr>
            <a:spLocks noGrp="1"/>
          </p:cNvSpPr>
          <p:nvPr>
            <p:ph type="subTitle" idx="1"/>
          </p:nvPr>
        </p:nvSpPr>
        <p:spPr/>
        <p:txBody>
          <a:bodyPr/>
          <a:lstStyle/>
          <a:p>
            <a:r>
              <a:rPr lang="en-GB" dirty="0"/>
              <a:t>Sample and Users STAP 2-3</a:t>
            </a:r>
            <a:r>
              <a:rPr lang="en-GB" baseline="30000" dirty="0"/>
              <a:t>rd</a:t>
            </a:r>
            <a:r>
              <a:rPr lang="en-GB" dirty="0"/>
              <a:t> May 2022</a:t>
            </a:r>
          </a:p>
        </p:txBody>
      </p:sp>
      <p:sp>
        <p:nvSpPr>
          <p:cNvPr id="4" name="Platshållare för text 3">
            <a:extLst>
              <a:ext uri="{FF2B5EF4-FFF2-40B4-BE49-F238E27FC236}">
                <a16:creationId xmlns:a16="http://schemas.microsoft.com/office/drawing/2014/main" id="{D26DA0E2-82BB-493E-9B68-2D93A245C5B3}"/>
              </a:ext>
            </a:extLst>
          </p:cNvPr>
          <p:cNvSpPr>
            <a:spLocks noGrp="1"/>
          </p:cNvSpPr>
          <p:nvPr>
            <p:ph type="body" sz="quarter" idx="10"/>
          </p:nvPr>
        </p:nvSpPr>
        <p:spPr/>
        <p:txBody>
          <a:bodyPr/>
          <a:lstStyle/>
          <a:p>
            <a:r>
              <a:rPr lang="en-GB" dirty="0"/>
              <a:t>PRESENTED BY anna </a:t>
            </a:r>
            <a:r>
              <a:rPr lang="en-GB" dirty="0" err="1"/>
              <a:t>leung</a:t>
            </a:r>
            <a:endParaRPr lang="en-GB" dirty="0"/>
          </a:p>
        </p:txBody>
      </p:sp>
    </p:spTree>
    <p:extLst>
      <p:ext uri="{BB962C8B-B14F-4D97-AF65-F5344CB8AC3E}">
        <p14:creationId xmlns:p14="http://schemas.microsoft.com/office/powerpoint/2010/main" val="214199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ubrik 18">
            <a:extLst>
              <a:ext uri="{FF2B5EF4-FFF2-40B4-BE49-F238E27FC236}">
                <a16:creationId xmlns:a16="http://schemas.microsoft.com/office/drawing/2014/main" id="{0452FAA5-FC34-4228-A2D3-B27D03D2DC26}"/>
              </a:ext>
            </a:extLst>
          </p:cNvPr>
          <p:cNvSpPr>
            <a:spLocks noGrp="1"/>
          </p:cNvSpPr>
          <p:nvPr>
            <p:ph type="title"/>
          </p:nvPr>
        </p:nvSpPr>
        <p:spPr>
          <a:xfrm>
            <a:off x="487483" y="273687"/>
            <a:ext cx="9360000" cy="657339"/>
          </a:xfrm>
        </p:spPr>
        <p:txBody>
          <a:bodyPr/>
          <a:lstStyle/>
          <a:p>
            <a:r>
              <a:rPr lang="en-GB" sz="3200" dirty="0">
                <a:solidFill>
                  <a:schemeClr val="tx1">
                    <a:lumMod val="75000"/>
                    <a:lumOff val="25000"/>
                  </a:schemeClr>
                </a:solidFill>
              </a:rPr>
              <a:t>Proposal call ‘2b’ – chemical deuteration</a:t>
            </a:r>
          </a:p>
        </p:txBody>
      </p:sp>
      <p:sp>
        <p:nvSpPr>
          <p:cNvPr id="5" name="Platshållare för bildnummer 4">
            <a:extLst>
              <a:ext uri="{FF2B5EF4-FFF2-40B4-BE49-F238E27FC236}">
                <a16:creationId xmlns:a16="http://schemas.microsoft.com/office/drawing/2014/main" id="{FC4C838D-0A5E-487E-BAD3-9D49788F1F25}"/>
              </a:ext>
            </a:extLst>
          </p:cNvPr>
          <p:cNvSpPr>
            <a:spLocks noGrp="1"/>
          </p:cNvSpPr>
          <p:nvPr>
            <p:ph type="sldNum" sz="quarter" idx="12"/>
          </p:nvPr>
        </p:nvSpPr>
        <p:spPr/>
        <p:txBody>
          <a:bodyPr/>
          <a:lstStyle/>
          <a:p>
            <a:fld id="{F7283078-D760-1647-8B80-66BA8B52336D}" type="slidenum">
              <a:rPr lang="sv-SE" smtClean="0">
                <a:solidFill>
                  <a:srgbClr val="CCCCCC"/>
                </a:solidFill>
              </a:rPr>
              <a:pPr/>
              <a:t>10</a:t>
            </a:fld>
            <a:endParaRPr lang="sv-SE" dirty="0">
              <a:solidFill>
                <a:srgbClr val="CCCCCC"/>
              </a:solidFill>
            </a:endParaRPr>
          </a:p>
        </p:txBody>
      </p:sp>
      <p:sp>
        <p:nvSpPr>
          <p:cNvPr id="20" name="Platshållare för text 19">
            <a:extLst>
              <a:ext uri="{FF2B5EF4-FFF2-40B4-BE49-F238E27FC236}">
                <a16:creationId xmlns:a16="http://schemas.microsoft.com/office/drawing/2014/main" id="{FBD1C61F-64BC-4E57-AD04-948DF858B651}"/>
              </a:ext>
            </a:extLst>
          </p:cNvPr>
          <p:cNvSpPr>
            <a:spLocks noGrp="1"/>
          </p:cNvSpPr>
          <p:nvPr>
            <p:ph type="body" sz="quarter" idx="14"/>
          </p:nvPr>
        </p:nvSpPr>
        <p:spPr>
          <a:xfrm>
            <a:off x="515104" y="987484"/>
            <a:ext cx="10437817" cy="507076"/>
          </a:xfrm>
        </p:spPr>
        <p:txBody>
          <a:bodyPr/>
          <a:lstStyle/>
          <a:p>
            <a:r>
              <a:rPr lang="en-GB" dirty="0"/>
              <a:t>Molecule classes requested (by number/proportion of proposals), by proposal round</a:t>
            </a:r>
          </a:p>
          <a:p>
            <a:r>
              <a:rPr lang="en-GB" dirty="0"/>
              <a:t>*Excluding in-house proposals</a:t>
            </a:r>
          </a:p>
        </p:txBody>
      </p:sp>
      <p:graphicFrame>
        <p:nvGraphicFramePr>
          <p:cNvPr id="13" name="Diagram 12">
            <a:extLst>
              <a:ext uri="{FF2B5EF4-FFF2-40B4-BE49-F238E27FC236}">
                <a16:creationId xmlns:a16="http://schemas.microsoft.com/office/drawing/2014/main" id="{B52E02DE-3A52-CB46-94EC-8998D1152EE0}"/>
              </a:ext>
            </a:extLst>
          </p:cNvPr>
          <p:cNvGraphicFramePr/>
          <p:nvPr>
            <p:extLst>
              <p:ext uri="{D42A27DB-BD31-4B8C-83A1-F6EECF244321}">
                <p14:modId xmlns:p14="http://schemas.microsoft.com/office/powerpoint/2010/main" val="2635126052"/>
              </p:ext>
            </p:extLst>
          </p:nvPr>
        </p:nvGraphicFramePr>
        <p:xfrm>
          <a:off x="1323341" y="2076932"/>
          <a:ext cx="5667247" cy="37534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77BF5BB4-2A6C-D04D-934B-F27FA7896E76}"/>
              </a:ext>
            </a:extLst>
          </p:cNvPr>
          <p:cNvGraphicFramePr>
            <a:graphicFrameLocks/>
          </p:cNvGraphicFramePr>
          <p:nvPr>
            <p:extLst>
              <p:ext uri="{D42A27DB-BD31-4B8C-83A1-F6EECF244321}">
                <p14:modId xmlns:p14="http://schemas.microsoft.com/office/powerpoint/2010/main" val="1072775023"/>
              </p:ext>
            </p:extLst>
          </p:nvPr>
        </p:nvGraphicFramePr>
        <p:xfrm>
          <a:off x="2313623" y="1838062"/>
          <a:ext cx="7533860" cy="42937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708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6839E1E-756B-40C0-9051-B6C149B2DDF8}"/>
              </a:ext>
            </a:extLst>
          </p:cNvPr>
          <p:cNvSpPr>
            <a:spLocks noGrp="1"/>
          </p:cNvSpPr>
          <p:nvPr>
            <p:ph type="title"/>
          </p:nvPr>
        </p:nvSpPr>
        <p:spPr>
          <a:xfrm>
            <a:off x="422020" y="311099"/>
            <a:ext cx="10702112" cy="941202"/>
          </a:xfrm>
        </p:spPr>
        <p:txBody>
          <a:bodyPr/>
          <a:lstStyle/>
          <a:p>
            <a:r>
              <a:rPr lang="en-GB" sz="3200" dirty="0">
                <a:solidFill>
                  <a:schemeClr val="tx1">
                    <a:lumMod val="75000"/>
                    <a:lumOff val="25000"/>
                  </a:schemeClr>
                </a:solidFill>
              </a:rPr>
              <a:t>Science highlight from the first proposal call: </a:t>
            </a:r>
            <a:br>
              <a:rPr lang="en-GB" sz="2600" dirty="0">
                <a:solidFill>
                  <a:schemeClr val="tx1">
                    <a:lumMod val="75000"/>
                    <a:lumOff val="25000"/>
                  </a:schemeClr>
                </a:solidFill>
              </a:rPr>
            </a:br>
            <a:r>
              <a:rPr lang="en-GB" sz="2000" dirty="0">
                <a:solidFill>
                  <a:schemeClr val="tx1">
                    <a:lumMod val="75000"/>
                    <a:lumOff val="25000"/>
                  </a:schemeClr>
                </a:solidFill>
              </a:rPr>
              <a:t>Adaptive laboratory evolution of </a:t>
            </a:r>
            <a:r>
              <a:rPr lang="en-GB" sz="2000" i="1" dirty="0">
                <a:solidFill>
                  <a:schemeClr val="tx1">
                    <a:lumMod val="75000"/>
                    <a:lumOff val="25000"/>
                  </a:schemeClr>
                </a:solidFill>
              </a:rPr>
              <a:t>E. coli</a:t>
            </a:r>
            <a:r>
              <a:rPr lang="en-GB" sz="2000" dirty="0">
                <a:solidFill>
                  <a:schemeClr val="tx1">
                    <a:lumMod val="75000"/>
                    <a:lumOff val="25000"/>
                  </a:schemeClr>
                </a:solidFill>
              </a:rPr>
              <a:t> allowing use of pyruvate as carbon source</a:t>
            </a:r>
          </a:p>
        </p:txBody>
      </p:sp>
      <p:sp>
        <p:nvSpPr>
          <p:cNvPr id="7" name="Platshållare för innehåll 6">
            <a:extLst>
              <a:ext uri="{FF2B5EF4-FFF2-40B4-BE49-F238E27FC236}">
                <a16:creationId xmlns:a16="http://schemas.microsoft.com/office/drawing/2014/main" id="{762752E2-2F80-4819-B076-C4D61E38A681}"/>
              </a:ext>
            </a:extLst>
          </p:cNvPr>
          <p:cNvSpPr>
            <a:spLocks noGrp="1"/>
          </p:cNvSpPr>
          <p:nvPr>
            <p:ph idx="1"/>
          </p:nvPr>
        </p:nvSpPr>
        <p:spPr>
          <a:xfrm>
            <a:off x="451441" y="3596363"/>
            <a:ext cx="6115480" cy="2834306"/>
          </a:xfrm>
        </p:spPr>
        <p:txBody>
          <a:bodyPr/>
          <a:lstStyle/>
          <a:p>
            <a:pPr>
              <a:buFont typeface="Arial" panose="020B0604020202020204" pitchFamily="34" charset="0"/>
              <a:buChar char="•"/>
            </a:pPr>
            <a:r>
              <a:rPr lang="en-GB" sz="1800" dirty="0">
                <a:solidFill>
                  <a:schemeClr val="tx1">
                    <a:lumMod val="75000"/>
                    <a:lumOff val="25000"/>
                  </a:schemeClr>
                </a:solidFill>
              </a:rPr>
              <a:t>Deuterated pyruvate can be produced cheaply, and </a:t>
            </a:r>
            <a:r>
              <a:rPr lang="en-GB" sz="1800" i="1" dirty="0">
                <a:solidFill>
                  <a:schemeClr val="tx1">
                    <a:lumMod val="75000"/>
                    <a:lumOff val="25000"/>
                  </a:schemeClr>
                </a:solidFill>
              </a:rPr>
              <a:t>in situ</a:t>
            </a:r>
            <a:r>
              <a:rPr lang="en-GB" sz="1800" dirty="0">
                <a:solidFill>
                  <a:schemeClr val="tx1">
                    <a:lumMod val="75000"/>
                    <a:lumOff val="25000"/>
                  </a:schemeClr>
                </a:solidFill>
              </a:rPr>
              <a:t>, unlike classic carbon sources (glycerol-</a:t>
            </a:r>
            <a:r>
              <a:rPr lang="en-GB" sz="1800" i="1" dirty="0">
                <a:solidFill>
                  <a:schemeClr val="tx1">
                    <a:lumMod val="75000"/>
                    <a:lumOff val="25000"/>
                  </a:schemeClr>
                </a:solidFill>
              </a:rPr>
              <a:t>d</a:t>
            </a:r>
            <a:r>
              <a:rPr lang="en-GB" sz="1800" baseline="-25000" dirty="0">
                <a:solidFill>
                  <a:schemeClr val="tx1">
                    <a:lumMod val="75000"/>
                    <a:lumOff val="25000"/>
                  </a:schemeClr>
                </a:solidFill>
              </a:rPr>
              <a:t>8</a:t>
            </a:r>
            <a:r>
              <a:rPr lang="en-GB" sz="1800" dirty="0">
                <a:solidFill>
                  <a:schemeClr val="tx1">
                    <a:lumMod val="75000"/>
                    <a:lumOff val="25000"/>
                  </a:schemeClr>
                </a:solidFill>
              </a:rPr>
              <a:t>; glucose-</a:t>
            </a:r>
            <a:r>
              <a:rPr lang="en-GB" sz="1800" i="1" dirty="0">
                <a:solidFill>
                  <a:schemeClr val="tx1">
                    <a:lumMod val="75000"/>
                    <a:lumOff val="25000"/>
                  </a:schemeClr>
                </a:solidFill>
              </a:rPr>
              <a:t>d</a:t>
            </a:r>
            <a:r>
              <a:rPr lang="en-GB" sz="1800" baseline="-25000" dirty="0">
                <a:solidFill>
                  <a:schemeClr val="tx1">
                    <a:lumMod val="75000"/>
                    <a:lumOff val="25000"/>
                  </a:schemeClr>
                </a:solidFill>
              </a:rPr>
              <a:t>7</a:t>
            </a:r>
            <a:r>
              <a:rPr lang="en-GB" sz="1800" dirty="0">
                <a:solidFill>
                  <a:schemeClr val="tx1">
                    <a:lumMod val="75000"/>
                    <a:lumOff val="25000"/>
                  </a:schemeClr>
                </a:solidFill>
              </a:rPr>
              <a:t>)</a:t>
            </a:r>
          </a:p>
          <a:p>
            <a:pPr>
              <a:buFont typeface="Arial" panose="020B0604020202020204" pitchFamily="34" charset="0"/>
              <a:buChar char="•"/>
            </a:pPr>
            <a:r>
              <a:rPr lang="en-GB" sz="1800" dirty="0">
                <a:solidFill>
                  <a:schemeClr val="tx1">
                    <a:lumMod val="75000"/>
                    <a:lumOff val="25000"/>
                  </a:schemeClr>
                </a:solidFill>
              </a:rPr>
              <a:t>However, </a:t>
            </a:r>
            <a:r>
              <a:rPr lang="en-GB" sz="1800" i="1" dirty="0">
                <a:solidFill>
                  <a:schemeClr val="tx1">
                    <a:lumMod val="75000"/>
                    <a:lumOff val="25000"/>
                  </a:schemeClr>
                </a:solidFill>
              </a:rPr>
              <a:t>E. coli</a:t>
            </a:r>
            <a:r>
              <a:rPr lang="en-GB" sz="1800" dirty="0">
                <a:solidFill>
                  <a:schemeClr val="tx1">
                    <a:lumMod val="75000"/>
                    <a:lumOff val="25000"/>
                  </a:schemeClr>
                </a:solidFill>
              </a:rPr>
              <a:t> typically grows poorly when pyruvate is used as carbon source</a:t>
            </a:r>
          </a:p>
          <a:p>
            <a:pPr>
              <a:buFont typeface="Arial" panose="020B0604020202020204" pitchFamily="34" charset="0"/>
              <a:buChar char="•"/>
            </a:pPr>
            <a:r>
              <a:rPr lang="en-GB" sz="1800" dirty="0">
                <a:solidFill>
                  <a:schemeClr val="tx1">
                    <a:lumMod val="75000"/>
                    <a:lumOff val="25000"/>
                  </a:schemeClr>
                </a:solidFill>
              </a:rPr>
              <a:t>Characterization of </a:t>
            </a:r>
            <a:r>
              <a:rPr lang="en-GB" sz="1800" i="1" dirty="0">
                <a:solidFill>
                  <a:schemeClr val="tx1">
                    <a:lumMod val="75000"/>
                    <a:lumOff val="25000"/>
                  </a:schemeClr>
                </a:solidFill>
              </a:rPr>
              <a:t>E. coli</a:t>
            </a:r>
            <a:r>
              <a:rPr lang="en-GB" sz="1800" dirty="0">
                <a:solidFill>
                  <a:schemeClr val="tx1">
                    <a:lumMod val="75000"/>
                    <a:lumOff val="25000"/>
                  </a:schemeClr>
                </a:solidFill>
              </a:rPr>
              <a:t> strains with enhanced growth in pyruvate media revealed genetic changes for adaptation</a:t>
            </a:r>
          </a:p>
          <a:p>
            <a:pPr>
              <a:buFont typeface="Arial" panose="020B0604020202020204" pitchFamily="34" charset="0"/>
              <a:buChar char="•"/>
            </a:pPr>
            <a:r>
              <a:rPr lang="en-GB" sz="1800" dirty="0">
                <a:solidFill>
                  <a:schemeClr val="tx1">
                    <a:lumMod val="75000"/>
                    <a:lumOff val="25000"/>
                  </a:schemeClr>
                </a:solidFill>
              </a:rPr>
              <a:t>One of the improved strains was used to make highly deuterated triose-phosphate isomerase for neutron crystallography</a:t>
            </a:r>
          </a:p>
        </p:txBody>
      </p:sp>
      <p:sp>
        <p:nvSpPr>
          <p:cNvPr id="8" name="Platshållare för text 7">
            <a:extLst>
              <a:ext uri="{FF2B5EF4-FFF2-40B4-BE49-F238E27FC236}">
                <a16:creationId xmlns:a16="http://schemas.microsoft.com/office/drawing/2014/main" id="{4C2AF575-E0B9-46E1-9056-42B34ED44057}"/>
              </a:ext>
            </a:extLst>
          </p:cNvPr>
          <p:cNvSpPr>
            <a:spLocks noGrp="1"/>
          </p:cNvSpPr>
          <p:nvPr>
            <p:ph type="body" sz="quarter" idx="14"/>
          </p:nvPr>
        </p:nvSpPr>
        <p:spPr/>
        <p:txBody>
          <a:bodyPr/>
          <a:lstStyle/>
          <a:p>
            <a:endParaRPr lang="en-GB" dirty="0"/>
          </a:p>
          <a:p>
            <a:endParaRPr lang="sv-SE" dirty="0"/>
          </a:p>
        </p:txBody>
      </p:sp>
      <p:pic>
        <p:nvPicPr>
          <p:cNvPr id="16" name="Picture 15">
            <a:extLst>
              <a:ext uri="{FF2B5EF4-FFF2-40B4-BE49-F238E27FC236}">
                <a16:creationId xmlns:a16="http://schemas.microsoft.com/office/drawing/2014/main" id="{E6712D95-553E-BE48-84D9-8F5CE79B6C59}"/>
              </a:ext>
            </a:extLst>
          </p:cNvPr>
          <p:cNvPicPr>
            <a:picLocks noChangeAspect="1"/>
          </p:cNvPicPr>
          <p:nvPr/>
        </p:nvPicPr>
        <p:blipFill rotWithShape="1">
          <a:blip r:embed="rId3"/>
          <a:srcRect t="-1" b="1273"/>
          <a:stretch/>
        </p:blipFill>
        <p:spPr>
          <a:xfrm>
            <a:off x="1162552" y="1405605"/>
            <a:ext cx="5209173" cy="1817973"/>
          </a:xfrm>
          <a:prstGeom prst="rect">
            <a:avLst/>
          </a:prstGeom>
        </p:spPr>
      </p:pic>
      <p:pic>
        <p:nvPicPr>
          <p:cNvPr id="18" name="Picture 17">
            <a:extLst>
              <a:ext uri="{FF2B5EF4-FFF2-40B4-BE49-F238E27FC236}">
                <a16:creationId xmlns:a16="http://schemas.microsoft.com/office/drawing/2014/main" id="{4AC20AA6-2C05-7E4B-979D-1A8FEE25EDD4}"/>
              </a:ext>
            </a:extLst>
          </p:cNvPr>
          <p:cNvPicPr>
            <a:picLocks noChangeAspect="1"/>
          </p:cNvPicPr>
          <p:nvPr/>
        </p:nvPicPr>
        <p:blipFill>
          <a:blip r:embed="rId4"/>
          <a:stretch>
            <a:fillRect/>
          </a:stretch>
        </p:blipFill>
        <p:spPr>
          <a:xfrm>
            <a:off x="7126079" y="3465000"/>
            <a:ext cx="3998053" cy="2965669"/>
          </a:xfrm>
          <a:prstGeom prst="rect">
            <a:avLst/>
          </a:prstGeom>
        </p:spPr>
      </p:pic>
      <p:sp>
        <p:nvSpPr>
          <p:cNvPr id="2" name="TextBox 1">
            <a:extLst>
              <a:ext uri="{FF2B5EF4-FFF2-40B4-BE49-F238E27FC236}">
                <a16:creationId xmlns:a16="http://schemas.microsoft.com/office/drawing/2014/main" id="{AE95906C-B3A7-FE44-89B1-3980701EB9FB}"/>
              </a:ext>
            </a:extLst>
          </p:cNvPr>
          <p:cNvSpPr txBox="1"/>
          <p:nvPr/>
        </p:nvSpPr>
        <p:spPr>
          <a:xfrm>
            <a:off x="2108429" y="6430669"/>
            <a:ext cx="8526591" cy="584775"/>
          </a:xfrm>
          <a:prstGeom prst="rect">
            <a:avLst/>
          </a:prstGeom>
          <a:noFill/>
        </p:spPr>
        <p:txBody>
          <a:bodyPr wrap="square" rtlCol="0">
            <a:spAutoFit/>
          </a:bodyPr>
          <a:lstStyle/>
          <a:p>
            <a:r>
              <a:rPr lang="sv-SE" sz="1400" dirty="0" err="1">
                <a:solidFill>
                  <a:schemeClr val="tx1">
                    <a:lumMod val="75000"/>
                    <a:lumOff val="25000"/>
                  </a:schemeClr>
                </a:solidFill>
              </a:rPr>
              <a:t>Kelpšas</a:t>
            </a:r>
            <a:r>
              <a:rPr lang="sv-SE" sz="1400" dirty="0">
                <a:solidFill>
                  <a:schemeClr val="tx1">
                    <a:lumMod val="75000"/>
                    <a:lumOff val="25000"/>
                  </a:schemeClr>
                </a:solidFill>
              </a:rPr>
              <a:t>, V.; </a:t>
            </a:r>
            <a:r>
              <a:rPr lang="sv-SE" sz="1400" dirty="0" err="1">
                <a:solidFill>
                  <a:schemeClr val="tx1">
                    <a:lumMod val="75000"/>
                    <a:lumOff val="25000"/>
                  </a:schemeClr>
                </a:solidFill>
              </a:rPr>
              <a:t>Leung</a:t>
            </a:r>
            <a:r>
              <a:rPr lang="sv-SE" sz="1400" dirty="0">
                <a:solidFill>
                  <a:schemeClr val="tx1">
                    <a:lumMod val="75000"/>
                    <a:lumOff val="25000"/>
                  </a:schemeClr>
                </a:solidFill>
              </a:rPr>
              <a:t>, A.; von Wachenfeldt, C. </a:t>
            </a:r>
            <a:r>
              <a:rPr lang="sv-SE" sz="1400" i="1" dirty="0" err="1">
                <a:solidFill>
                  <a:schemeClr val="tx1">
                    <a:lumMod val="75000"/>
                    <a:lumOff val="25000"/>
                  </a:schemeClr>
                </a:solidFill>
              </a:rPr>
              <a:t>Int</a:t>
            </a:r>
            <a:r>
              <a:rPr lang="sv-SE" sz="1400" i="1" dirty="0">
                <a:solidFill>
                  <a:schemeClr val="tx1">
                    <a:lumMod val="75000"/>
                    <a:lumOff val="25000"/>
                  </a:schemeClr>
                </a:solidFill>
              </a:rPr>
              <a:t>. J. Mol. </a:t>
            </a:r>
            <a:r>
              <a:rPr lang="sv-SE" sz="1400" i="1" dirty="0" err="1">
                <a:solidFill>
                  <a:schemeClr val="tx1">
                    <a:lumMod val="75000"/>
                    <a:lumOff val="25000"/>
                  </a:schemeClr>
                </a:solidFill>
              </a:rPr>
              <a:t>Sci</a:t>
            </a:r>
            <a:r>
              <a:rPr lang="sv-SE" sz="1400" i="1" dirty="0">
                <a:solidFill>
                  <a:schemeClr val="tx1">
                    <a:lumMod val="75000"/>
                    <a:lumOff val="25000"/>
                  </a:schemeClr>
                </a:solidFill>
              </a:rPr>
              <a:t>. </a:t>
            </a:r>
            <a:r>
              <a:rPr lang="sv-SE" sz="1400" b="1" dirty="0">
                <a:solidFill>
                  <a:schemeClr val="tx1">
                    <a:lumMod val="75000"/>
                    <a:lumOff val="25000"/>
                  </a:schemeClr>
                </a:solidFill>
              </a:rPr>
              <a:t>2021</a:t>
            </a:r>
            <a:r>
              <a:rPr lang="sv-SE" sz="1400" dirty="0">
                <a:solidFill>
                  <a:schemeClr val="tx1">
                    <a:lumMod val="75000"/>
                    <a:lumOff val="25000"/>
                  </a:schemeClr>
                </a:solidFill>
              </a:rPr>
              <a:t>, </a:t>
            </a:r>
            <a:r>
              <a:rPr lang="sv-SE" sz="1400" i="1" dirty="0">
                <a:solidFill>
                  <a:schemeClr val="tx1">
                    <a:lumMod val="75000"/>
                    <a:lumOff val="25000"/>
                  </a:schemeClr>
                </a:solidFill>
              </a:rPr>
              <a:t>22</a:t>
            </a:r>
            <a:r>
              <a:rPr lang="sv-SE" sz="1400" dirty="0">
                <a:solidFill>
                  <a:schemeClr val="tx1">
                    <a:lumMod val="75000"/>
                    <a:lumOff val="25000"/>
                  </a:schemeClr>
                </a:solidFill>
              </a:rPr>
              <a:t>, 9678</a:t>
            </a:r>
            <a:r>
              <a:rPr lang="sv-SE" sz="1400" dirty="0"/>
              <a:t>. </a:t>
            </a:r>
            <a:r>
              <a:rPr lang="en-GB" sz="1400" dirty="0">
                <a:hlinkClick r:id="rId5"/>
              </a:rPr>
              <a:t>https://doi.org/10.3390/ijms22189678</a:t>
            </a:r>
            <a:endParaRPr lang="sv-SE" sz="1400" dirty="0"/>
          </a:p>
          <a:p>
            <a:pPr algn="l"/>
            <a:endParaRPr lang="en-GB" dirty="0">
              <a:solidFill>
                <a:srgbClr val="666666"/>
              </a:solidFill>
            </a:endParaRPr>
          </a:p>
        </p:txBody>
      </p:sp>
      <p:sp>
        <p:nvSpPr>
          <p:cNvPr id="11" name="Rectangle 10">
            <a:extLst>
              <a:ext uri="{FF2B5EF4-FFF2-40B4-BE49-F238E27FC236}">
                <a16:creationId xmlns:a16="http://schemas.microsoft.com/office/drawing/2014/main" id="{E8EB9B17-9ED2-1F4D-80ED-A36C28EF1132}"/>
              </a:ext>
            </a:extLst>
          </p:cNvPr>
          <p:cNvSpPr/>
          <p:nvPr/>
        </p:nvSpPr>
        <p:spPr>
          <a:xfrm>
            <a:off x="1133131" y="1274601"/>
            <a:ext cx="5209172" cy="2095442"/>
          </a:xfrm>
          <a:prstGeom prst="rect">
            <a:avLst/>
          </a:prstGeom>
          <a:noFill/>
          <a:ln>
            <a:solidFill>
              <a:srgbClr val="0094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12" name="Picture 11">
            <a:extLst>
              <a:ext uri="{FF2B5EF4-FFF2-40B4-BE49-F238E27FC236}">
                <a16:creationId xmlns:a16="http://schemas.microsoft.com/office/drawing/2014/main" id="{3D86188D-E062-6D41-96B0-F2FDBB1E351F}"/>
              </a:ext>
            </a:extLst>
          </p:cNvPr>
          <p:cNvPicPr>
            <a:picLocks noChangeAspect="1"/>
          </p:cNvPicPr>
          <p:nvPr/>
        </p:nvPicPr>
        <p:blipFill>
          <a:blip r:embed="rId6"/>
          <a:stretch>
            <a:fillRect/>
          </a:stretch>
        </p:blipFill>
        <p:spPr>
          <a:xfrm>
            <a:off x="7596210" y="1342603"/>
            <a:ext cx="3413911" cy="1976474"/>
          </a:xfrm>
          <a:prstGeom prst="rect">
            <a:avLst/>
          </a:prstGeom>
        </p:spPr>
      </p:pic>
      <p:sp>
        <p:nvSpPr>
          <p:cNvPr id="4" name="Slide Number Placeholder 3">
            <a:extLst>
              <a:ext uri="{FF2B5EF4-FFF2-40B4-BE49-F238E27FC236}">
                <a16:creationId xmlns:a16="http://schemas.microsoft.com/office/drawing/2014/main" id="{6A66034E-2C34-F24E-BD70-7385129C2A58}"/>
              </a:ext>
            </a:extLst>
          </p:cNvPr>
          <p:cNvSpPr>
            <a:spLocks noGrp="1"/>
          </p:cNvSpPr>
          <p:nvPr>
            <p:ph type="sldNum" sz="quarter" idx="12"/>
          </p:nvPr>
        </p:nvSpPr>
        <p:spPr/>
        <p:txBody>
          <a:bodyPr/>
          <a:lstStyle/>
          <a:p>
            <a:fld id="{F7283078-D760-1647-8B80-66BA8B52336D}" type="slidenum">
              <a:rPr lang="sv-SE" smtClean="0"/>
              <a:t>2</a:t>
            </a:fld>
            <a:endParaRPr lang="sv-SE"/>
          </a:p>
        </p:txBody>
      </p:sp>
    </p:spTree>
    <p:extLst>
      <p:ext uri="{BB962C8B-B14F-4D97-AF65-F5344CB8AC3E}">
        <p14:creationId xmlns:p14="http://schemas.microsoft.com/office/powerpoint/2010/main" val="377499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6839E1E-756B-40C0-9051-B6C149B2DDF8}"/>
              </a:ext>
            </a:extLst>
          </p:cNvPr>
          <p:cNvSpPr>
            <a:spLocks noGrp="1"/>
          </p:cNvSpPr>
          <p:nvPr>
            <p:ph type="title"/>
          </p:nvPr>
        </p:nvSpPr>
        <p:spPr>
          <a:xfrm>
            <a:off x="438985" y="304863"/>
            <a:ext cx="10702112" cy="941202"/>
          </a:xfrm>
        </p:spPr>
        <p:txBody>
          <a:bodyPr/>
          <a:lstStyle/>
          <a:p>
            <a:r>
              <a:rPr lang="en-GB" sz="3200" dirty="0">
                <a:solidFill>
                  <a:schemeClr val="tx1">
                    <a:lumMod val="75000"/>
                    <a:lumOff val="25000"/>
                  </a:schemeClr>
                </a:solidFill>
              </a:rPr>
              <a:t>Science highlight from the second proposal call: </a:t>
            </a:r>
            <a:br>
              <a:rPr lang="en-GB" sz="2800" dirty="0">
                <a:solidFill>
                  <a:schemeClr val="tx1">
                    <a:lumMod val="75000"/>
                    <a:lumOff val="25000"/>
                  </a:schemeClr>
                </a:solidFill>
              </a:rPr>
            </a:br>
            <a:r>
              <a:rPr lang="en-GB" sz="2000" dirty="0">
                <a:solidFill>
                  <a:schemeClr val="tx1">
                    <a:lumMod val="75000"/>
                    <a:lumOff val="25000"/>
                  </a:schemeClr>
                </a:solidFill>
              </a:rPr>
              <a:t>Effect of choline salicylate, a hydrotropic salt, on the micellization of surfactants in DES</a:t>
            </a:r>
          </a:p>
        </p:txBody>
      </p:sp>
      <p:pic>
        <p:nvPicPr>
          <p:cNvPr id="6" name="Content Placeholder 5">
            <a:extLst>
              <a:ext uri="{FF2B5EF4-FFF2-40B4-BE49-F238E27FC236}">
                <a16:creationId xmlns:a16="http://schemas.microsoft.com/office/drawing/2014/main" id="{516BC837-5309-A941-A640-1E7FDDE7C480}"/>
              </a:ext>
            </a:extLst>
          </p:cNvPr>
          <p:cNvPicPr>
            <a:picLocks noGrp="1" noChangeAspect="1"/>
          </p:cNvPicPr>
          <p:nvPr>
            <p:ph idx="1"/>
          </p:nvPr>
        </p:nvPicPr>
        <p:blipFill>
          <a:blip r:embed="rId3"/>
          <a:stretch>
            <a:fillRect/>
          </a:stretch>
        </p:blipFill>
        <p:spPr>
          <a:xfrm>
            <a:off x="1306909" y="1392891"/>
            <a:ext cx="4915332" cy="1923709"/>
          </a:xfrm>
        </p:spPr>
      </p:pic>
      <p:sp>
        <p:nvSpPr>
          <p:cNvPr id="8" name="Platshållare för text 7">
            <a:extLst>
              <a:ext uri="{FF2B5EF4-FFF2-40B4-BE49-F238E27FC236}">
                <a16:creationId xmlns:a16="http://schemas.microsoft.com/office/drawing/2014/main" id="{4C2AF575-E0B9-46E1-9056-42B34ED44057}"/>
              </a:ext>
            </a:extLst>
          </p:cNvPr>
          <p:cNvSpPr>
            <a:spLocks noGrp="1"/>
          </p:cNvSpPr>
          <p:nvPr>
            <p:ph type="body" sz="quarter" idx="14"/>
          </p:nvPr>
        </p:nvSpPr>
        <p:spPr/>
        <p:txBody>
          <a:bodyPr/>
          <a:lstStyle/>
          <a:p>
            <a:endParaRPr lang="en-GB" dirty="0"/>
          </a:p>
          <a:p>
            <a:endParaRPr lang="sv-SE" dirty="0"/>
          </a:p>
        </p:txBody>
      </p:sp>
      <p:sp>
        <p:nvSpPr>
          <p:cNvPr id="2" name="TextBox 1">
            <a:extLst>
              <a:ext uri="{FF2B5EF4-FFF2-40B4-BE49-F238E27FC236}">
                <a16:creationId xmlns:a16="http://schemas.microsoft.com/office/drawing/2014/main" id="{AE95906C-B3A7-FE44-89B1-3980701EB9FB}"/>
              </a:ext>
            </a:extLst>
          </p:cNvPr>
          <p:cNvSpPr txBox="1"/>
          <p:nvPr/>
        </p:nvSpPr>
        <p:spPr>
          <a:xfrm>
            <a:off x="1367340" y="6430669"/>
            <a:ext cx="10272702" cy="800219"/>
          </a:xfrm>
          <a:prstGeom prst="rect">
            <a:avLst/>
          </a:prstGeom>
          <a:noFill/>
        </p:spPr>
        <p:txBody>
          <a:bodyPr wrap="square" rtlCol="0">
            <a:spAutoFit/>
          </a:bodyPr>
          <a:lstStyle/>
          <a:p>
            <a:r>
              <a:rPr lang="sv-SE" sz="1400" dirty="0">
                <a:solidFill>
                  <a:schemeClr val="tx1">
                    <a:lumMod val="75000"/>
                    <a:lumOff val="25000"/>
                  </a:schemeClr>
                </a:solidFill>
              </a:rPr>
              <a:t>Sanchez-Fernandez, A., </a:t>
            </a:r>
            <a:r>
              <a:rPr lang="sv-SE" sz="1400" dirty="0" err="1">
                <a:solidFill>
                  <a:schemeClr val="tx1">
                    <a:lumMod val="75000"/>
                    <a:lumOff val="25000"/>
                  </a:schemeClr>
                </a:solidFill>
              </a:rPr>
              <a:t>Leung</a:t>
            </a:r>
            <a:r>
              <a:rPr lang="sv-SE" sz="1400" dirty="0">
                <a:solidFill>
                  <a:schemeClr val="tx1">
                    <a:lumMod val="75000"/>
                    <a:lumOff val="25000"/>
                  </a:schemeClr>
                </a:solidFill>
              </a:rPr>
              <a:t>, A.; E.; Kelley, E. G., Jackson, A. J. </a:t>
            </a:r>
            <a:r>
              <a:rPr lang="sv-SE" sz="1400" i="1" dirty="0">
                <a:solidFill>
                  <a:schemeClr val="tx1">
                    <a:lumMod val="75000"/>
                    <a:lumOff val="25000"/>
                  </a:schemeClr>
                </a:solidFill>
              </a:rPr>
              <a:t>JCIS </a:t>
            </a:r>
            <a:r>
              <a:rPr lang="sv-SE" sz="1400" b="1" dirty="0">
                <a:solidFill>
                  <a:schemeClr val="tx1">
                    <a:lumMod val="75000"/>
                    <a:lumOff val="25000"/>
                  </a:schemeClr>
                </a:solidFill>
              </a:rPr>
              <a:t>2021</a:t>
            </a:r>
            <a:r>
              <a:rPr lang="sv-SE" sz="1400" dirty="0">
                <a:solidFill>
                  <a:schemeClr val="tx1">
                    <a:lumMod val="75000"/>
                    <a:lumOff val="25000"/>
                  </a:schemeClr>
                </a:solidFill>
              </a:rPr>
              <a:t>, </a:t>
            </a:r>
            <a:r>
              <a:rPr lang="sv-SE" sz="1400" i="1" dirty="0">
                <a:solidFill>
                  <a:schemeClr val="tx1">
                    <a:lumMod val="75000"/>
                    <a:lumOff val="25000"/>
                  </a:schemeClr>
                </a:solidFill>
              </a:rPr>
              <a:t>581</a:t>
            </a:r>
            <a:r>
              <a:rPr lang="sv-SE" sz="1400" dirty="0">
                <a:solidFill>
                  <a:schemeClr val="tx1">
                    <a:lumMod val="75000"/>
                    <a:lumOff val="25000"/>
                  </a:schemeClr>
                </a:solidFill>
              </a:rPr>
              <a:t>, 292.</a:t>
            </a:r>
            <a:r>
              <a:rPr lang="sv-SE" sz="1400" dirty="0"/>
              <a:t> </a:t>
            </a:r>
            <a:r>
              <a:rPr lang="sv-SE" sz="1400" dirty="0">
                <a:hlinkClick r:id="rId4"/>
              </a:rPr>
              <a:t>https://doi.org/10.1016/j.jcis.2020.07.077</a:t>
            </a:r>
            <a:r>
              <a:rPr lang="sv-SE" sz="1400" dirty="0"/>
              <a:t> </a:t>
            </a:r>
          </a:p>
          <a:p>
            <a:endParaRPr lang="sv-SE" sz="1400" dirty="0"/>
          </a:p>
          <a:p>
            <a:pPr algn="l"/>
            <a:endParaRPr lang="en-GB" dirty="0">
              <a:solidFill>
                <a:srgbClr val="666666"/>
              </a:solidFill>
            </a:endParaRPr>
          </a:p>
        </p:txBody>
      </p:sp>
      <p:sp>
        <p:nvSpPr>
          <p:cNvPr id="11" name="Rectangle 10">
            <a:extLst>
              <a:ext uri="{FF2B5EF4-FFF2-40B4-BE49-F238E27FC236}">
                <a16:creationId xmlns:a16="http://schemas.microsoft.com/office/drawing/2014/main" id="{E8EB9B17-9ED2-1F4D-80ED-A36C28EF1132}"/>
              </a:ext>
            </a:extLst>
          </p:cNvPr>
          <p:cNvSpPr/>
          <p:nvPr/>
        </p:nvSpPr>
        <p:spPr>
          <a:xfrm>
            <a:off x="1139669" y="1307025"/>
            <a:ext cx="5209172" cy="2095442"/>
          </a:xfrm>
          <a:prstGeom prst="rect">
            <a:avLst/>
          </a:prstGeom>
          <a:noFill/>
          <a:ln>
            <a:solidFill>
              <a:srgbClr val="0094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4" name="Slide Number Placeholder 3">
            <a:extLst>
              <a:ext uri="{FF2B5EF4-FFF2-40B4-BE49-F238E27FC236}">
                <a16:creationId xmlns:a16="http://schemas.microsoft.com/office/drawing/2014/main" id="{C5F44CD7-1C4E-694A-8648-44539A557C02}"/>
              </a:ext>
            </a:extLst>
          </p:cNvPr>
          <p:cNvSpPr>
            <a:spLocks noGrp="1"/>
          </p:cNvSpPr>
          <p:nvPr>
            <p:ph type="sldNum" sz="quarter" idx="12"/>
          </p:nvPr>
        </p:nvSpPr>
        <p:spPr/>
        <p:txBody>
          <a:bodyPr/>
          <a:lstStyle/>
          <a:p>
            <a:fld id="{F7283078-D760-1647-8B80-66BA8B52336D}" type="slidenum">
              <a:rPr lang="sv-SE" smtClean="0"/>
              <a:t>3</a:t>
            </a:fld>
            <a:endParaRPr lang="sv-SE" dirty="0"/>
          </a:p>
        </p:txBody>
      </p:sp>
      <p:sp>
        <p:nvSpPr>
          <p:cNvPr id="10" name="Platshållare för innehåll 6">
            <a:extLst>
              <a:ext uri="{FF2B5EF4-FFF2-40B4-BE49-F238E27FC236}">
                <a16:creationId xmlns:a16="http://schemas.microsoft.com/office/drawing/2014/main" id="{5ED3DECD-6F9C-DD43-8DA9-65826118B65C}"/>
              </a:ext>
            </a:extLst>
          </p:cNvPr>
          <p:cNvSpPr txBox="1">
            <a:spLocks/>
          </p:cNvSpPr>
          <p:nvPr/>
        </p:nvSpPr>
        <p:spPr>
          <a:xfrm>
            <a:off x="451441" y="3596363"/>
            <a:ext cx="6115480" cy="2834306"/>
          </a:xfrm>
          <a:prstGeom prst="rect">
            <a:avLst/>
          </a:prstGeom>
        </p:spPr>
        <p:txBody>
          <a:bodyPr vert="horz" lIns="0" tIns="45720" rIns="18000" bIns="45720" rtlCol="0">
            <a:noAutofit/>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60000" indent="-216000" algn="l" defTabSz="914400" rtl="0" eaLnBrk="1" latinLnBrk="0" hangingPunct="1">
              <a:lnSpc>
                <a:spcPct val="100000"/>
              </a:lnSpc>
              <a:spcBef>
                <a:spcPts val="1000"/>
              </a:spcBef>
              <a:buClr>
                <a:srgbClr val="666666"/>
              </a:buClr>
              <a:buFont typeface="Wingdings" panose="05000000000000000000" pitchFamily="2" charset="2"/>
              <a:buChar char=""/>
              <a:tabLst/>
              <a:defRPr sz="2000" kern="1200">
                <a:solidFill>
                  <a:srgbClr val="666666"/>
                </a:solidFill>
                <a:latin typeface="+mn-lt"/>
                <a:ea typeface="+mn-ea"/>
                <a:cs typeface="+mn-cs"/>
              </a:defRPr>
            </a:lvl2pPr>
            <a:lvl3pPr marL="450000" indent="-198000" algn="l" defTabSz="914400" rtl="0" eaLnBrk="1" latinLnBrk="0" hangingPunct="1">
              <a:lnSpc>
                <a:spcPct val="100000"/>
              </a:lnSpc>
              <a:spcBef>
                <a:spcPts val="1000"/>
              </a:spcBef>
              <a:buClr>
                <a:srgbClr val="666666"/>
              </a:buClr>
              <a:buFont typeface="Arial" panose="020B0604020202020204" pitchFamily="34" charset="0"/>
              <a:buChar char="−"/>
              <a:tabLst/>
              <a:defRPr sz="1800" kern="1200">
                <a:solidFill>
                  <a:srgbClr val="666666"/>
                </a:solidFill>
                <a:latin typeface="+mn-lt"/>
                <a:ea typeface="+mn-ea"/>
                <a:cs typeface="+mn-cs"/>
              </a:defRPr>
            </a:lvl3pPr>
            <a:lvl4pPr marL="540000" indent="-180000" algn="l" defTabSz="914400" rtl="0" eaLnBrk="1" latinLnBrk="0" hangingPunct="1">
              <a:lnSpc>
                <a:spcPct val="100000"/>
              </a:lnSpc>
              <a:spcBef>
                <a:spcPts val="1000"/>
              </a:spcBef>
              <a:buClr>
                <a:srgbClr val="666666"/>
              </a:buClr>
              <a:buFont typeface="Arial" panose="020B0604020202020204" pitchFamily="34" charset="0"/>
              <a:buChar char="−"/>
              <a:tabLst/>
              <a:defRPr sz="1600" kern="1200">
                <a:solidFill>
                  <a:srgbClr val="666666"/>
                </a:solidFill>
                <a:latin typeface="+mn-lt"/>
                <a:ea typeface="+mn-ea"/>
                <a:cs typeface="+mn-cs"/>
              </a:defRPr>
            </a:lvl4pPr>
            <a:lvl5pPr marL="630000" indent="-162000" algn="l" defTabSz="914400" rtl="0" eaLnBrk="1" latinLnBrk="0" hangingPunct="1">
              <a:lnSpc>
                <a:spcPct val="100000"/>
              </a:lnSpc>
              <a:spcBef>
                <a:spcPts val="1000"/>
              </a:spcBef>
              <a:buClr>
                <a:srgbClr val="666666"/>
              </a:buClr>
              <a:buFont typeface="Arial" panose="020B0604020202020204" pitchFamily="34" charset="0"/>
              <a:buChar char="−"/>
              <a:tabLst/>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GB" sz="1800" dirty="0">
                <a:solidFill>
                  <a:schemeClr val="tx1">
                    <a:lumMod val="75000"/>
                    <a:lumOff val="25000"/>
                  </a:schemeClr>
                </a:solidFill>
              </a:rPr>
              <a:t>The self-assembly of ionic surfactants in deep eutectic solvents (DES) is affected by specific-ion interactions </a:t>
            </a:r>
          </a:p>
          <a:p>
            <a:pPr>
              <a:buFont typeface="Arial" panose="020B0604020202020204" pitchFamily="34" charset="0"/>
              <a:buChar char="•"/>
            </a:pPr>
            <a:r>
              <a:rPr lang="en-GB" sz="1800" dirty="0">
                <a:solidFill>
                  <a:schemeClr val="tx1">
                    <a:lumMod val="75000"/>
                    <a:lumOff val="25000"/>
                  </a:schemeClr>
                </a:solidFill>
              </a:rPr>
              <a:t>Choline salicylate, a hydrotropic salt, affects the self-induced micellar growth of </a:t>
            </a:r>
            <a:r>
              <a:rPr lang="en-GB" sz="1800" dirty="0" err="1">
                <a:solidFill>
                  <a:schemeClr val="tx1">
                    <a:lumMod val="75000"/>
                    <a:lumOff val="25000"/>
                  </a:schemeClr>
                </a:solidFill>
              </a:rPr>
              <a:t>hexadecyltrimethyl</a:t>
            </a:r>
            <a:r>
              <a:rPr lang="en-GB" sz="1800" dirty="0">
                <a:solidFill>
                  <a:schemeClr val="tx1">
                    <a:lumMod val="75000"/>
                    <a:lumOff val="25000"/>
                  </a:schemeClr>
                </a:solidFill>
              </a:rPr>
              <a:t> ammonium chloride in choline </a:t>
            </a:r>
            <a:r>
              <a:rPr lang="en-GB" sz="1800" dirty="0" err="1">
                <a:solidFill>
                  <a:schemeClr val="tx1">
                    <a:lumMod val="75000"/>
                    <a:lumOff val="25000"/>
                  </a:schemeClr>
                </a:solidFill>
              </a:rPr>
              <a:t>chloride:glycerol</a:t>
            </a:r>
            <a:r>
              <a:rPr lang="en-GB" sz="1800" dirty="0">
                <a:solidFill>
                  <a:schemeClr val="tx1">
                    <a:lumMod val="75000"/>
                    <a:lumOff val="25000"/>
                  </a:schemeClr>
                </a:solidFill>
              </a:rPr>
              <a:t>, resulting in the formation of semiflexible cylinders (worm-like aggregates)</a:t>
            </a:r>
          </a:p>
          <a:p>
            <a:pPr>
              <a:buFont typeface="Arial" panose="020B0604020202020204" pitchFamily="34" charset="0"/>
              <a:buChar char="•"/>
            </a:pPr>
            <a:r>
              <a:rPr lang="en-GB" sz="1800" dirty="0">
                <a:solidFill>
                  <a:schemeClr val="tx1">
                    <a:lumMod val="75000"/>
                    <a:lumOff val="25000"/>
                  </a:schemeClr>
                </a:solidFill>
              </a:rPr>
              <a:t>Contrast-variation SANS confirmed that the binding of the </a:t>
            </a:r>
            <a:r>
              <a:rPr lang="en-GB" sz="1800" dirty="0" err="1">
                <a:solidFill>
                  <a:schemeClr val="tx1">
                    <a:lumMod val="75000"/>
                    <a:lumOff val="25000"/>
                  </a:schemeClr>
                </a:solidFill>
              </a:rPr>
              <a:t>hydrotrope</a:t>
            </a:r>
            <a:r>
              <a:rPr lang="en-GB" sz="1800" dirty="0">
                <a:solidFill>
                  <a:schemeClr val="tx1">
                    <a:lumMod val="75000"/>
                    <a:lumOff val="25000"/>
                  </a:schemeClr>
                </a:solidFill>
              </a:rPr>
              <a:t> to the micelle induces micelle growth in DES, with increased micellar elongation with the addition of more salt </a:t>
            </a:r>
          </a:p>
        </p:txBody>
      </p:sp>
      <p:pic>
        <p:nvPicPr>
          <p:cNvPr id="14" name="Picture 13">
            <a:extLst>
              <a:ext uri="{FF2B5EF4-FFF2-40B4-BE49-F238E27FC236}">
                <a16:creationId xmlns:a16="http://schemas.microsoft.com/office/drawing/2014/main" id="{81E1C324-6F04-914C-B34F-F6B41FAC9216}"/>
              </a:ext>
            </a:extLst>
          </p:cNvPr>
          <p:cNvPicPr>
            <a:picLocks noChangeAspect="1"/>
          </p:cNvPicPr>
          <p:nvPr/>
        </p:nvPicPr>
        <p:blipFill>
          <a:blip r:embed="rId5"/>
          <a:stretch>
            <a:fillRect/>
          </a:stretch>
        </p:blipFill>
        <p:spPr>
          <a:xfrm>
            <a:off x="6772079" y="4050893"/>
            <a:ext cx="5101548" cy="1989283"/>
          </a:xfrm>
          <a:prstGeom prst="rect">
            <a:avLst/>
          </a:prstGeom>
        </p:spPr>
      </p:pic>
      <p:grpSp>
        <p:nvGrpSpPr>
          <p:cNvPr id="16" name="Group 15">
            <a:extLst>
              <a:ext uri="{FF2B5EF4-FFF2-40B4-BE49-F238E27FC236}">
                <a16:creationId xmlns:a16="http://schemas.microsoft.com/office/drawing/2014/main" id="{795DA6A8-D8FB-9640-A975-0766993C7604}"/>
              </a:ext>
            </a:extLst>
          </p:cNvPr>
          <p:cNvGrpSpPr/>
          <p:nvPr/>
        </p:nvGrpSpPr>
        <p:grpSpPr>
          <a:xfrm>
            <a:off x="7085853" y="1289189"/>
            <a:ext cx="4554189" cy="2336652"/>
            <a:chOff x="6643295" y="3624828"/>
            <a:chExt cx="4554189" cy="2336652"/>
          </a:xfrm>
        </p:grpSpPr>
        <p:pic>
          <p:nvPicPr>
            <p:cNvPr id="12" name="Picture 11">
              <a:extLst>
                <a:ext uri="{FF2B5EF4-FFF2-40B4-BE49-F238E27FC236}">
                  <a16:creationId xmlns:a16="http://schemas.microsoft.com/office/drawing/2014/main" id="{D4830AA3-5DF3-3A45-A7A1-4A25BF06CC14}"/>
                </a:ext>
              </a:extLst>
            </p:cNvPr>
            <p:cNvPicPr>
              <a:picLocks noChangeAspect="1"/>
            </p:cNvPicPr>
            <p:nvPr/>
          </p:nvPicPr>
          <p:blipFill>
            <a:blip r:embed="rId6"/>
            <a:stretch>
              <a:fillRect/>
            </a:stretch>
          </p:blipFill>
          <p:spPr>
            <a:xfrm>
              <a:off x="7620911" y="3624828"/>
              <a:ext cx="2518769" cy="1682798"/>
            </a:xfrm>
            <a:prstGeom prst="rect">
              <a:avLst/>
            </a:prstGeom>
          </p:spPr>
        </p:pic>
        <p:sp>
          <p:nvSpPr>
            <p:cNvPr id="15" name="TextBox 14">
              <a:extLst>
                <a:ext uri="{FF2B5EF4-FFF2-40B4-BE49-F238E27FC236}">
                  <a16:creationId xmlns:a16="http://schemas.microsoft.com/office/drawing/2014/main" id="{F8BB6FF2-462D-DA45-B235-4C84380D8933}"/>
                </a:ext>
              </a:extLst>
            </p:cNvPr>
            <p:cNvSpPr txBox="1"/>
            <p:nvPr/>
          </p:nvSpPr>
          <p:spPr>
            <a:xfrm>
              <a:off x="6643295" y="5499815"/>
              <a:ext cx="4554189" cy="461665"/>
            </a:xfrm>
            <a:prstGeom prst="rect">
              <a:avLst/>
            </a:prstGeom>
            <a:noFill/>
          </p:spPr>
          <p:txBody>
            <a:bodyPr wrap="square" rtlCol="0">
              <a:spAutoFit/>
            </a:bodyPr>
            <a:lstStyle/>
            <a:p>
              <a:pPr algn="l"/>
              <a:r>
                <a:rPr lang="en-GB" sz="1200" dirty="0">
                  <a:solidFill>
                    <a:schemeClr val="tx1">
                      <a:lumMod val="75000"/>
                      <a:lumOff val="25000"/>
                    </a:schemeClr>
                  </a:solidFill>
                </a:rPr>
                <a:t>Schematic representation of the structures used to describe micelle morphology: (a) prolate ellipsoid; (b) cylinder; (c) semiflexible cylinder.</a:t>
              </a:r>
            </a:p>
          </p:txBody>
        </p:sp>
      </p:grpSp>
    </p:spTree>
    <p:extLst>
      <p:ext uri="{BB962C8B-B14F-4D97-AF65-F5344CB8AC3E}">
        <p14:creationId xmlns:p14="http://schemas.microsoft.com/office/powerpoint/2010/main" val="141289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a:xfrm>
            <a:off x="443346" y="246744"/>
            <a:ext cx="9360000" cy="657339"/>
          </a:xfrm>
        </p:spPr>
        <p:txBody>
          <a:bodyPr/>
          <a:lstStyle/>
          <a:p>
            <a:r>
              <a:rPr lang="en-GB" sz="3200" dirty="0">
                <a:solidFill>
                  <a:schemeClr val="tx1">
                    <a:lumMod val="75000"/>
                    <a:lumOff val="25000"/>
                  </a:schemeClr>
                </a:solidFill>
              </a:rPr>
              <a:t>Team</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4</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443346" y="1122218"/>
            <a:ext cx="11319164" cy="5208244"/>
          </a:xfrm>
        </p:spPr>
        <p:txBody>
          <a:bodyPr/>
          <a:lstStyle/>
          <a:p>
            <a:pPr marL="72000" indent="-72000">
              <a:spcBef>
                <a:spcPts val="600"/>
              </a:spcBef>
              <a:spcAft>
                <a:spcPts val="600"/>
              </a:spcAft>
            </a:pPr>
            <a:r>
              <a:rPr lang="en-GB" dirty="0">
                <a:solidFill>
                  <a:schemeClr val="tx1">
                    <a:lumMod val="75000"/>
                    <a:lumOff val="25000"/>
                  </a:schemeClr>
                </a:solidFill>
              </a:rPr>
              <a:t>Jia-Fei Poon joined the team in February 2021, shared between the Department of Food Technology, Engineering and Nutrition, Lund University (supervised by Professor Marie </a:t>
            </a:r>
            <a:r>
              <a:rPr lang="en-GB" dirty="0" err="1">
                <a:solidFill>
                  <a:schemeClr val="tx1">
                    <a:lumMod val="75000"/>
                    <a:lumOff val="25000"/>
                  </a:schemeClr>
                </a:solidFill>
              </a:rPr>
              <a:t>Wahlgren</a:t>
            </a:r>
            <a:r>
              <a:rPr lang="en-GB" dirty="0">
                <a:solidFill>
                  <a:schemeClr val="tx1">
                    <a:lumMod val="75000"/>
                    <a:lumOff val="25000"/>
                  </a:schemeClr>
                </a:solidFill>
              </a:rPr>
              <a:t>)</a:t>
            </a:r>
          </a:p>
          <a:p>
            <a:pPr marL="72000" indent="-72000">
              <a:spcBef>
                <a:spcPts val="600"/>
              </a:spcBef>
              <a:spcAft>
                <a:spcPts val="600"/>
              </a:spcAft>
            </a:pPr>
            <a:endParaRPr lang="en-GB" dirty="0">
              <a:solidFill>
                <a:schemeClr val="tx1">
                  <a:lumMod val="75000"/>
                  <a:lumOff val="25000"/>
                </a:schemeClr>
              </a:solidFill>
            </a:endParaRPr>
          </a:p>
          <a:p>
            <a:pPr marL="144000" lvl="1" indent="0">
              <a:spcBef>
                <a:spcPts val="300"/>
              </a:spcBef>
              <a:spcAft>
                <a:spcPts val="300"/>
              </a:spcAft>
              <a:buNone/>
            </a:pPr>
            <a:r>
              <a:rPr lang="en-GB" b="1" dirty="0">
                <a:solidFill>
                  <a:schemeClr val="tx1">
                    <a:lumMod val="75000"/>
                    <a:lumOff val="25000"/>
                  </a:schemeClr>
                </a:solidFill>
              </a:rPr>
              <a:t>Synthesis and Analysis of a Library of Sugar-based Surfactants</a:t>
            </a:r>
            <a:endParaRPr lang="en-GB" dirty="0">
              <a:solidFill>
                <a:schemeClr val="tx1">
                  <a:lumMod val="75000"/>
                  <a:lumOff val="25000"/>
                </a:schemeClr>
              </a:solidFill>
            </a:endParaRPr>
          </a:p>
          <a:p>
            <a:pPr marL="144000" lvl="1" indent="0">
              <a:spcBef>
                <a:spcPts val="300"/>
              </a:spcBef>
              <a:spcAft>
                <a:spcPts val="300"/>
              </a:spcAft>
              <a:buNone/>
            </a:pPr>
            <a:r>
              <a:rPr lang="en-GB" dirty="0">
                <a:solidFill>
                  <a:schemeClr val="tx1">
                    <a:lumMod val="75000"/>
                    <a:lumOff val="25000"/>
                  </a:schemeClr>
                </a:solidFill>
              </a:rPr>
              <a:t>Previous work: investigations into the effect of the anomeric configuration and tail unsaturation of  </a:t>
            </a:r>
            <a:r>
              <a:rPr lang="en-GB" dirty="0" err="1">
                <a:solidFill>
                  <a:schemeClr val="tx1">
                    <a:lumMod val="75000"/>
                    <a:lumOff val="25000"/>
                  </a:schemeClr>
                </a:solidFill>
              </a:rPr>
              <a:t>maltoside</a:t>
            </a:r>
            <a:r>
              <a:rPr lang="en-GB" dirty="0">
                <a:solidFill>
                  <a:schemeClr val="tx1">
                    <a:lumMod val="75000"/>
                    <a:lumOff val="25000"/>
                  </a:schemeClr>
                </a:solidFill>
              </a:rPr>
              <a:t> surfactants on rheological behaviour</a:t>
            </a:r>
          </a:p>
          <a:p>
            <a:pPr marL="144000" lvl="1" indent="0">
              <a:spcBef>
                <a:spcPts val="300"/>
              </a:spcBef>
              <a:spcAft>
                <a:spcPts val="300"/>
              </a:spcAft>
              <a:buNone/>
            </a:pPr>
            <a:endParaRPr lang="en-GB" dirty="0">
              <a:solidFill>
                <a:schemeClr val="tx1">
                  <a:lumMod val="75000"/>
                  <a:lumOff val="25000"/>
                </a:schemeClr>
              </a:solidFill>
            </a:endParaRPr>
          </a:p>
          <a:p>
            <a:pPr marL="144000" lvl="1" indent="0">
              <a:spcBef>
                <a:spcPts val="300"/>
              </a:spcBef>
              <a:spcAft>
                <a:spcPts val="300"/>
              </a:spcAft>
              <a:buNone/>
            </a:pPr>
            <a:endParaRPr lang="en-GB" dirty="0">
              <a:solidFill>
                <a:schemeClr val="tx1">
                  <a:lumMod val="75000"/>
                  <a:lumOff val="25000"/>
                </a:schemeClr>
              </a:solidFill>
            </a:endParaRPr>
          </a:p>
          <a:p>
            <a:pPr marL="144000" lvl="1" indent="0">
              <a:spcBef>
                <a:spcPts val="300"/>
              </a:spcBef>
              <a:spcAft>
                <a:spcPts val="300"/>
              </a:spcAft>
              <a:buNone/>
            </a:pPr>
            <a:endParaRPr lang="en-GB" dirty="0">
              <a:solidFill>
                <a:schemeClr val="tx1">
                  <a:lumMod val="75000"/>
                  <a:lumOff val="25000"/>
                </a:schemeClr>
              </a:solidFill>
            </a:endParaRPr>
          </a:p>
          <a:p>
            <a:pPr marL="142875" lvl="1" indent="0">
              <a:buNone/>
            </a:pPr>
            <a:endParaRPr lang="en-US" dirty="0"/>
          </a:p>
          <a:p>
            <a:pPr marL="142875" lvl="1" indent="0">
              <a:spcBef>
                <a:spcPts val="600"/>
              </a:spcBef>
              <a:spcAft>
                <a:spcPts val="600"/>
              </a:spcAft>
              <a:buNone/>
            </a:pPr>
            <a:endParaRPr lang="en-US" dirty="0">
              <a:solidFill>
                <a:schemeClr val="tx1">
                  <a:lumMod val="75000"/>
                  <a:lumOff val="25000"/>
                </a:schemeClr>
              </a:solidFill>
            </a:endParaRPr>
          </a:p>
        </p:txBody>
      </p:sp>
      <p:pic>
        <p:nvPicPr>
          <p:cNvPr id="11" name="Picture 10">
            <a:extLst>
              <a:ext uri="{FF2B5EF4-FFF2-40B4-BE49-F238E27FC236}">
                <a16:creationId xmlns:a16="http://schemas.microsoft.com/office/drawing/2014/main" id="{36F41167-0374-E34C-AA2A-C7740AF1707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91863" y="154526"/>
            <a:ext cx="704238" cy="924077"/>
          </a:xfrm>
          <a:prstGeom prst="rect">
            <a:avLst/>
          </a:prstGeom>
        </p:spPr>
      </p:pic>
      <p:pic>
        <p:nvPicPr>
          <p:cNvPr id="12" name="Picture 11">
            <a:extLst>
              <a:ext uri="{FF2B5EF4-FFF2-40B4-BE49-F238E27FC236}">
                <a16:creationId xmlns:a16="http://schemas.microsoft.com/office/drawing/2014/main" id="{BE90FE46-B22D-334A-BF1C-122236ED236B}"/>
              </a:ext>
            </a:extLst>
          </p:cNvPr>
          <p:cNvPicPr>
            <a:picLocks noChangeAspect="1"/>
          </p:cNvPicPr>
          <p:nvPr/>
        </p:nvPicPr>
        <p:blipFill>
          <a:blip r:embed="rId4"/>
          <a:stretch>
            <a:fillRect/>
          </a:stretch>
        </p:blipFill>
        <p:spPr>
          <a:xfrm>
            <a:off x="8892413" y="193268"/>
            <a:ext cx="625644" cy="789017"/>
          </a:xfrm>
          <a:prstGeom prst="rect">
            <a:avLst/>
          </a:prstGeom>
        </p:spPr>
      </p:pic>
      <p:pic>
        <p:nvPicPr>
          <p:cNvPr id="13" name="Picture 12">
            <a:extLst>
              <a:ext uri="{FF2B5EF4-FFF2-40B4-BE49-F238E27FC236}">
                <a16:creationId xmlns:a16="http://schemas.microsoft.com/office/drawing/2014/main" id="{D3BB767A-B376-6749-B2A3-8FCFD0B20EFF}"/>
              </a:ext>
            </a:extLst>
          </p:cNvPr>
          <p:cNvPicPr>
            <a:picLocks noChangeAspect="1"/>
          </p:cNvPicPr>
          <p:nvPr/>
        </p:nvPicPr>
        <p:blipFill rotWithShape="1">
          <a:blip r:embed="rId5"/>
          <a:srcRect l="16624" t="27159"/>
          <a:stretch/>
        </p:blipFill>
        <p:spPr>
          <a:xfrm>
            <a:off x="9518057" y="299540"/>
            <a:ext cx="1236535" cy="576471"/>
          </a:xfrm>
          <a:prstGeom prst="rect">
            <a:avLst/>
          </a:prstGeom>
        </p:spPr>
      </p:pic>
      <p:pic>
        <p:nvPicPr>
          <p:cNvPr id="17" name="Picture 16">
            <a:extLst>
              <a:ext uri="{FF2B5EF4-FFF2-40B4-BE49-F238E27FC236}">
                <a16:creationId xmlns:a16="http://schemas.microsoft.com/office/drawing/2014/main" id="{9F405487-ABCA-FA41-B21E-EB8A786755D2}"/>
              </a:ext>
            </a:extLst>
          </p:cNvPr>
          <p:cNvPicPr>
            <a:picLocks noChangeAspect="1"/>
          </p:cNvPicPr>
          <p:nvPr/>
        </p:nvPicPr>
        <p:blipFill>
          <a:blip r:embed="rId6"/>
          <a:stretch>
            <a:fillRect/>
          </a:stretch>
        </p:blipFill>
        <p:spPr>
          <a:xfrm>
            <a:off x="1668084" y="3608744"/>
            <a:ext cx="4171252" cy="2021943"/>
          </a:xfrm>
          <a:prstGeom prst="rect">
            <a:avLst/>
          </a:prstGeom>
        </p:spPr>
      </p:pic>
      <p:pic>
        <p:nvPicPr>
          <p:cNvPr id="19" name="Picture 18">
            <a:extLst>
              <a:ext uri="{FF2B5EF4-FFF2-40B4-BE49-F238E27FC236}">
                <a16:creationId xmlns:a16="http://schemas.microsoft.com/office/drawing/2014/main" id="{66F57C2C-2C07-8445-BCDC-7F759A6B027B}"/>
              </a:ext>
            </a:extLst>
          </p:cNvPr>
          <p:cNvPicPr>
            <a:picLocks noChangeAspect="1"/>
          </p:cNvPicPr>
          <p:nvPr/>
        </p:nvPicPr>
        <p:blipFill>
          <a:blip r:embed="rId7"/>
          <a:stretch>
            <a:fillRect/>
          </a:stretch>
        </p:blipFill>
        <p:spPr>
          <a:xfrm>
            <a:off x="6034018" y="3656506"/>
            <a:ext cx="5062819" cy="1974181"/>
          </a:xfrm>
          <a:prstGeom prst="rect">
            <a:avLst/>
          </a:prstGeom>
        </p:spPr>
      </p:pic>
      <p:sp>
        <p:nvSpPr>
          <p:cNvPr id="3" name="TextBox 2">
            <a:extLst>
              <a:ext uri="{FF2B5EF4-FFF2-40B4-BE49-F238E27FC236}">
                <a16:creationId xmlns:a16="http://schemas.microsoft.com/office/drawing/2014/main" id="{6BEA42B7-7287-EE47-A903-BCA1230B414A}"/>
              </a:ext>
            </a:extLst>
          </p:cNvPr>
          <p:cNvSpPr txBox="1"/>
          <p:nvPr/>
        </p:nvSpPr>
        <p:spPr>
          <a:xfrm>
            <a:off x="443346" y="5876092"/>
            <a:ext cx="11499272" cy="1231106"/>
          </a:xfrm>
          <a:prstGeom prst="rect">
            <a:avLst/>
          </a:prstGeom>
          <a:noFill/>
        </p:spPr>
        <p:txBody>
          <a:bodyPr wrap="square" rtlCol="0">
            <a:spAutoFit/>
          </a:bodyPr>
          <a:lstStyle/>
          <a:p>
            <a:r>
              <a:rPr lang="en-GB" sz="1400" dirty="0">
                <a:solidFill>
                  <a:schemeClr val="tx1">
                    <a:lumMod val="75000"/>
                    <a:lumOff val="25000"/>
                  </a:schemeClr>
                </a:solidFill>
              </a:rPr>
              <a:t>J. Larsson, A.E. Leung, C Lang, B. Wu, M. </a:t>
            </a:r>
            <a:r>
              <a:rPr lang="en-GB" sz="1400" dirty="0" err="1">
                <a:solidFill>
                  <a:schemeClr val="tx1">
                    <a:lumMod val="75000"/>
                    <a:lumOff val="25000"/>
                  </a:schemeClr>
                </a:solidFill>
              </a:rPr>
              <a:t>Wahlgren</a:t>
            </a:r>
            <a:r>
              <a:rPr lang="en-GB" sz="1400" dirty="0">
                <a:solidFill>
                  <a:schemeClr val="tx1">
                    <a:lumMod val="75000"/>
                    <a:lumOff val="25000"/>
                  </a:schemeClr>
                </a:solidFill>
              </a:rPr>
              <a:t>, T. </a:t>
            </a:r>
            <a:r>
              <a:rPr lang="en-GB" sz="1400" dirty="0" err="1">
                <a:solidFill>
                  <a:schemeClr val="tx1">
                    <a:lumMod val="75000"/>
                    <a:lumOff val="25000"/>
                  </a:schemeClr>
                </a:solidFill>
              </a:rPr>
              <a:t>Nylander</a:t>
            </a:r>
            <a:r>
              <a:rPr lang="en-GB" sz="1400" dirty="0">
                <a:solidFill>
                  <a:schemeClr val="tx1">
                    <a:lumMod val="75000"/>
                    <a:lumOff val="25000"/>
                  </a:schemeClr>
                </a:solidFill>
              </a:rPr>
              <a:t>, S. </a:t>
            </a:r>
            <a:r>
              <a:rPr lang="en-GB" sz="1400" dirty="0" err="1">
                <a:solidFill>
                  <a:schemeClr val="tx1">
                    <a:lumMod val="75000"/>
                    <a:lumOff val="25000"/>
                  </a:schemeClr>
                </a:solidFill>
              </a:rPr>
              <a:t>Ulvenlund</a:t>
            </a:r>
            <a:r>
              <a:rPr lang="en-GB" sz="1400" dirty="0">
                <a:solidFill>
                  <a:schemeClr val="tx1">
                    <a:lumMod val="75000"/>
                    <a:lumOff val="25000"/>
                  </a:schemeClr>
                </a:solidFill>
              </a:rPr>
              <a:t>, A. Sanchez-Fernandez,</a:t>
            </a:r>
            <a:r>
              <a:rPr lang="en-GB" sz="1400" i="1" dirty="0">
                <a:solidFill>
                  <a:schemeClr val="tx1">
                    <a:lumMod val="75000"/>
                    <a:lumOff val="25000"/>
                  </a:schemeClr>
                </a:solidFill>
              </a:rPr>
              <a:t> JCIS </a:t>
            </a:r>
            <a:r>
              <a:rPr lang="en-GB" sz="1400" dirty="0">
                <a:solidFill>
                  <a:schemeClr val="tx1">
                    <a:lumMod val="75000"/>
                    <a:lumOff val="25000"/>
                  </a:schemeClr>
                </a:solidFill>
              </a:rPr>
              <a:t>585, 178-183 (2021) </a:t>
            </a:r>
            <a:r>
              <a:rPr lang="en-GB" sz="1400" u="sng" dirty="0">
                <a:solidFill>
                  <a:schemeClr val="tx1">
                    <a:lumMod val="75000"/>
                    <a:lumOff val="25000"/>
                  </a:schemeClr>
                </a:solidFill>
                <a:hlinkClick r:id="rId8">
                  <a:extLst>
                    <a:ext uri="{A12FA001-AC4F-418D-AE19-62706E023703}">
                      <ahyp:hlinkClr xmlns:ahyp="http://schemas.microsoft.com/office/drawing/2018/hyperlinkcolor" val="tx"/>
                    </a:ext>
                  </a:extLst>
                </a:hlinkClick>
              </a:rPr>
              <a:t>https://doi.org/10.1016/j.jcis.2020.11.063</a:t>
            </a:r>
            <a:r>
              <a:rPr lang="en-GB" sz="1400" dirty="0">
                <a:solidFill>
                  <a:schemeClr val="tx1">
                    <a:lumMod val="75000"/>
                    <a:lumOff val="25000"/>
                  </a:schemeClr>
                </a:solidFill>
              </a:rPr>
              <a:t> </a:t>
            </a:r>
            <a:endParaRPr lang="en-SE" sz="1400">
              <a:solidFill>
                <a:schemeClr val="tx1">
                  <a:lumMod val="75000"/>
                  <a:lumOff val="25000"/>
                </a:schemeClr>
              </a:solidFill>
            </a:endParaRPr>
          </a:p>
          <a:p>
            <a:r>
              <a:rPr lang="en-GB" sz="1400" dirty="0">
                <a:solidFill>
                  <a:schemeClr val="tx1">
                    <a:lumMod val="75000"/>
                    <a:lumOff val="25000"/>
                  </a:schemeClr>
                </a:solidFill>
              </a:rPr>
              <a:t>J. Larsson, A. Sanchez-Fernandez, A.E. Leung, R. </a:t>
            </a:r>
            <a:r>
              <a:rPr lang="en-GB" sz="1400" dirty="0" err="1">
                <a:solidFill>
                  <a:schemeClr val="tx1">
                    <a:lumMod val="75000"/>
                    <a:lumOff val="25000"/>
                  </a:schemeClr>
                </a:solidFill>
              </a:rPr>
              <a:t>Schweins</a:t>
            </a:r>
            <a:r>
              <a:rPr lang="en-GB" sz="1400" dirty="0">
                <a:solidFill>
                  <a:schemeClr val="tx1">
                    <a:lumMod val="75000"/>
                    <a:lumOff val="25000"/>
                  </a:schemeClr>
                </a:solidFill>
              </a:rPr>
              <a:t>, B. Wu, T. </a:t>
            </a:r>
            <a:r>
              <a:rPr lang="en-GB" sz="1400" dirty="0" err="1">
                <a:solidFill>
                  <a:schemeClr val="tx1">
                    <a:lumMod val="75000"/>
                    <a:lumOff val="25000"/>
                  </a:schemeClr>
                </a:solidFill>
              </a:rPr>
              <a:t>Nylander</a:t>
            </a:r>
            <a:r>
              <a:rPr lang="en-GB" sz="1400" dirty="0">
                <a:solidFill>
                  <a:schemeClr val="tx1">
                    <a:lumMod val="75000"/>
                    <a:lumOff val="25000"/>
                  </a:schemeClr>
                </a:solidFill>
              </a:rPr>
              <a:t>, S. </a:t>
            </a:r>
            <a:r>
              <a:rPr lang="en-GB" sz="1400" dirty="0" err="1">
                <a:solidFill>
                  <a:schemeClr val="tx1">
                    <a:lumMod val="75000"/>
                    <a:lumOff val="25000"/>
                  </a:schemeClr>
                </a:solidFill>
              </a:rPr>
              <a:t>Ulvenlund</a:t>
            </a:r>
            <a:r>
              <a:rPr lang="en-GB" sz="1400" dirty="0">
                <a:solidFill>
                  <a:schemeClr val="tx1">
                    <a:lumMod val="75000"/>
                    <a:lumOff val="25000"/>
                  </a:schemeClr>
                </a:solidFill>
              </a:rPr>
              <a:t>, M. </a:t>
            </a:r>
            <a:r>
              <a:rPr lang="en-GB" sz="1400" dirty="0" err="1">
                <a:solidFill>
                  <a:schemeClr val="tx1">
                    <a:lumMod val="75000"/>
                    <a:lumOff val="25000"/>
                  </a:schemeClr>
                </a:solidFill>
              </a:rPr>
              <a:t>Wahlgren</a:t>
            </a:r>
            <a:r>
              <a:rPr lang="en-GB" sz="1400" dirty="0">
                <a:solidFill>
                  <a:schemeClr val="tx1">
                    <a:lumMod val="75000"/>
                    <a:lumOff val="25000"/>
                  </a:schemeClr>
                </a:solidFill>
              </a:rPr>
              <a:t>, </a:t>
            </a:r>
            <a:r>
              <a:rPr lang="en-GB" sz="1400" i="1" dirty="0">
                <a:solidFill>
                  <a:schemeClr val="tx1">
                    <a:lumMod val="75000"/>
                    <a:lumOff val="25000"/>
                  </a:schemeClr>
                </a:solidFill>
              </a:rPr>
              <a:t>JCIS </a:t>
            </a:r>
            <a:r>
              <a:rPr lang="en-GB" sz="1400" dirty="0">
                <a:solidFill>
                  <a:schemeClr val="tx1">
                    <a:lumMod val="75000"/>
                    <a:lumOff val="25000"/>
                  </a:schemeClr>
                </a:solidFill>
              </a:rPr>
              <a:t>581, 895-904 (2021) </a:t>
            </a:r>
            <a:r>
              <a:rPr lang="en-GB" sz="1400" u="sng" dirty="0">
                <a:solidFill>
                  <a:schemeClr val="tx1">
                    <a:lumMod val="75000"/>
                    <a:lumOff val="25000"/>
                  </a:schemeClr>
                </a:solidFill>
                <a:hlinkClick r:id="rId9">
                  <a:extLst>
                    <a:ext uri="{A12FA001-AC4F-418D-AE19-62706E023703}">
                      <ahyp:hlinkClr xmlns:ahyp="http://schemas.microsoft.com/office/drawing/2018/hyperlinkcolor" val="tx"/>
                    </a:ext>
                  </a:extLst>
                </a:hlinkClick>
              </a:rPr>
              <a:t>https://doi.org/10.1016/j.jcis.2020.08.116</a:t>
            </a:r>
            <a:endParaRPr lang="en-GB" sz="1400" u="sng" dirty="0">
              <a:solidFill>
                <a:schemeClr val="tx1">
                  <a:lumMod val="75000"/>
                  <a:lumOff val="25000"/>
                </a:schemeClr>
              </a:solidFill>
            </a:endParaRPr>
          </a:p>
          <a:p>
            <a:pPr algn="l"/>
            <a:endParaRPr lang="en-GB" dirty="0">
              <a:solidFill>
                <a:srgbClr val="666666"/>
              </a:solidFill>
            </a:endParaRPr>
          </a:p>
        </p:txBody>
      </p:sp>
    </p:spTree>
    <p:extLst>
      <p:ext uri="{BB962C8B-B14F-4D97-AF65-F5344CB8AC3E}">
        <p14:creationId xmlns:p14="http://schemas.microsoft.com/office/powerpoint/2010/main" val="107453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a:xfrm>
            <a:off x="450771" y="252209"/>
            <a:ext cx="9360000" cy="657339"/>
          </a:xfrm>
        </p:spPr>
        <p:txBody>
          <a:bodyPr/>
          <a:lstStyle/>
          <a:p>
            <a:pPr marL="72000" lvl="1" indent="-72000">
              <a:spcBef>
                <a:spcPts val="600"/>
              </a:spcBef>
              <a:spcAft>
                <a:spcPts val="600"/>
              </a:spcAft>
              <a:buNone/>
            </a:pPr>
            <a:r>
              <a:rPr lang="en-US" sz="3200" dirty="0">
                <a:solidFill>
                  <a:schemeClr val="tx1">
                    <a:lumMod val="75000"/>
                    <a:lumOff val="25000"/>
                  </a:schemeClr>
                </a:solidFill>
                <a:latin typeface="+mj-lt"/>
              </a:rPr>
              <a:t>This work:</a:t>
            </a:r>
            <a:endParaRPr lang="en-GB" sz="3200" dirty="0">
              <a:solidFill>
                <a:schemeClr val="tx1">
                  <a:lumMod val="75000"/>
                  <a:lumOff val="25000"/>
                </a:schemeClr>
              </a:solidFill>
              <a:latin typeface="+mj-lt"/>
            </a:endParaRP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5</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528727" y="1284392"/>
            <a:ext cx="11319164" cy="5208244"/>
          </a:xfrm>
        </p:spPr>
        <p:txBody>
          <a:bodyPr/>
          <a:lstStyle/>
          <a:p>
            <a:pPr marL="144000" lvl="1" indent="0">
              <a:spcBef>
                <a:spcPts val="300"/>
              </a:spcBef>
              <a:spcAft>
                <a:spcPts val="300"/>
              </a:spcAft>
              <a:buNone/>
            </a:pPr>
            <a:r>
              <a:rPr lang="en-US" dirty="0">
                <a:solidFill>
                  <a:schemeClr val="tx1">
                    <a:lumMod val="75000"/>
                    <a:lumOff val="25000"/>
                  </a:schemeClr>
                </a:solidFill>
              </a:rPr>
              <a:t>Investigations into the location and configuration of unsaturation</a:t>
            </a:r>
            <a:endParaRPr lang="en-GB" dirty="0">
              <a:solidFill>
                <a:schemeClr val="tx1">
                  <a:lumMod val="75000"/>
                  <a:lumOff val="25000"/>
                </a:schemeClr>
              </a:solidFill>
            </a:endParaRPr>
          </a:p>
          <a:p>
            <a:pPr marL="144000" lvl="1" indent="0">
              <a:spcBef>
                <a:spcPts val="300"/>
              </a:spcBef>
              <a:spcAft>
                <a:spcPts val="300"/>
              </a:spcAft>
              <a:buNone/>
            </a:pPr>
            <a:endParaRPr lang="en-GB" dirty="0">
              <a:solidFill>
                <a:schemeClr val="tx1">
                  <a:lumMod val="75000"/>
                  <a:lumOff val="25000"/>
                </a:schemeClr>
              </a:solidFill>
            </a:endParaRPr>
          </a:p>
          <a:p>
            <a:pPr marL="144000" lvl="1" indent="0">
              <a:spcBef>
                <a:spcPts val="300"/>
              </a:spcBef>
              <a:spcAft>
                <a:spcPts val="300"/>
              </a:spcAft>
              <a:buNone/>
            </a:pPr>
            <a:endParaRPr lang="en-GB" dirty="0">
              <a:solidFill>
                <a:schemeClr val="tx1">
                  <a:lumMod val="75000"/>
                  <a:lumOff val="25000"/>
                </a:schemeClr>
              </a:solidFill>
            </a:endParaRPr>
          </a:p>
          <a:p>
            <a:pPr marL="144000" lvl="1" indent="0">
              <a:spcBef>
                <a:spcPts val="300"/>
              </a:spcBef>
              <a:spcAft>
                <a:spcPts val="300"/>
              </a:spcAft>
              <a:buNone/>
            </a:pPr>
            <a:endParaRPr lang="en-GB" dirty="0">
              <a:solidFill>
                <a:schemeClr val="tx1">
                  <a:lumMod val="75000"/>
                  <a:lumOff val="25000"/>
                </a:schemeClr>
              </a:solidFill>
            </a:endParaRPr>
          </a:p>
          <a:p>
            <a:pPr marL="144000" lvl="1" indent="0">
              <a:spcBef>
                <a:spcPts val="300"/>
              </a:spcBef>
              <a:spcAft>
                <a:spcPts val="300"/>
              </a:spcAft>
              <a:buNone/>
            </a:pPr>
            <a:endParaRPr lang="en-GB" dirty="0">
              <a:solidFill>
                <a:schemeClr val="tx1">
                  <a:lumMod val="75000"/>
                  <a:lumOff val="25000"/>
                </a:schemeClr>
              </a:solidFill>
            </a:endParaRPr>
          </a:p>
          <a:p>
            <a:pPr marL="144000" lvl="1" indent="0">
              <a:spcBef>
                <a:spcPts val="300"/>
              </a:spcBef>
              <a:spcAft>
                <a:spcPts val="300"/>
              </a:spcAft>
              <a:buNone/>
            </a:pPr>
            <a:endParaRPr lang="en-GB" dirty="0">
              <a:solidFill>
                <a:schemeClr val="tx1">
                  <a:lumMod val="75000"/>
                  <a:lumOff val="25000"/>
                </a:schemeClr>
              </a:solidFill>
            </a:endParaRPr>
          </a:p>
          <a:p>
            <a:pPr marL="144000" lvl="1" indent="0">
              <a:spcBef>
                <a:spcPts val="300"/>
              </a:spcBef>
              <a:spcAft>
                <a:spcPts val="300"/>
              </a:spcAft>
              <a:buNone/>
            </a:pPr>
            <a:endParaRPr lang="en-GB" dirty="0">
              <a:solidFill>
                <a:schemeClr val="tx1">
                  <a:lumMod val="75000"/>
                  <a:lumOff val="25000"/>
                </a:schemeClr>
              </a:solidFill>
            </a:endParaRPr>
          </a:p>
          <a:p>
            <a:pPr marL="144000" lvl="1" indent="0">
              <a:spcBef>
                <a:spcPts val="300"/>
              </a:spcBef>
              <a:spcAft>
                <a:spcPts val="300"/>
              </a:spcAft>
              <a:buNone/>
            </a:pPr>
            <a:endParaRPr lang="en-GB" dirty="0">
              <a:solidFill>
                <a:schemeClr val="tx1">
                  <a:lumMod val="75000"/>
                  <a:lumOff val="25000"/>
                </a:schemeClr>
              </a:solidFill>
            </a:endParaRPr>
          </a:p>
          <a:p>
            <a:pPr marL="144000" lvl="1" indent="0">
              <a:spcBef>
                <a:spcPts val="300"/>
              </a:spcBef>
              <a:spcAft>
                <a:spcPts val="300"/>
              </a:spcAft>
              <a:buNone/>
            </a:pPr>
            <a:endParaRPr lang="en-GB" dirty="0">
              <a:solidFill>
                <a:schemeClr val="tx1">
                  <a:lumMod val="75000"/>
                  <a:lumOff val="25000"/>
                </a:schemeClr>
              </a:solidFill>
            </a:endParaRPr>
          </a:p>
          <a:p>
            <a:pPr marL="144000" lvl="1" indent="0">
              <a:spcBef>
                <a:spcPts val="300"/>
              </a:spcBef>
              <a:spcAft>
                <a:spcPts val="300"/>
              </a:spcAft>
              <a:buNone/>
            </a:pPr>
            <a:endParaRPr lang="en-GB" dirty="0">
              <a:solidFill>
                <a:schemeClr val="tx1">
                  <a:lumMod val="75000"/>
                  <a:lumOff val="25000"/>
                </a:schemeClr>
              </a:solidFill>
            </a:endParaRPr>
          </a:p>
          <a:p>
            <a:pPr lvl="1"/>
            <a:endParaRPr lang="en-US" dirty="0"/>
          </a:p>
          <a:p>
            <a:pPr marL="142875" lvl="1" indent="0">
              <a:buNone/>
            </a:pPr>
            <a:endParaRPr lang="en-US" dirty="0"/>
          </a:p>
        </p:txBody>
      </p:sp>
      <p:pic>
        <p:nvPicPr>
          <p:cNvPr id="14" name="Picture 13">
            <a:extLst>
              <a:ext uri="{FF2B5EF4-FFF2-40B4-BE49-F238E27FC236}">
                <a16:creationId xmlns:a16="http://schemas.microsoft.com/office/drawing/2014/main" id="{A5A02602-D17A-9941-AFB9-4A99630615F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91863" y="154526"/>
            <a:ext cx="704238" cy="924077"/>
          </a:xfrm>
          <a:prstGeom prst="rect">
            <a:avLst/>
          </a:prstGeom>
        </p:spPr>
      </p:pic>
      <p:pic>
        <p:nvPicPr>
          <p:cNvPr id="15" name="Picture 14">
            <a:extLst>
              <a:ext uri="{FF2B5EF4-FFF2-40B4-BE49-F238E27FC236}">
                <a16:creationId xmlns:a16="http://schemas.microsoft.com/office/drawing/2014/main" id="{0C437409-3CC0-9C4B-B889-6BF9FDE31DF9}"/>
              </a:ext>
            </a:extLst>
          </p:cNvPr>
          <p:cNvPicPr>
            <a:picLocks noChangeAspect="1"/>
          </p:cNvPicPr>
          <p:nvPr/>
        </p:nvPicPr>
        <p:blipFill>
          <a:blip r:embed="rId4"/>
          <a:stretch>
            <a:fillRect/>
          </a:stretch>
        </p:blipFill>
        <p:spPr>
          <a:xfrm>
            <a:off x="8892413" y="193268"/>
            <a:ext cx="625644" cy="789017"/>
          </a:xfrm>
          <a:prstGeom prst="rect">
            <a:avLst/>
          </a:prstGeom>
        </p:spPr>
      </p:pic>
      <p:pic>
        <p:nvPicPr>
          <p:cNvPr id="16" name="Picture 15">
            <a:extLst>
              <a:ext uri="{FF2B5EF4-FFF2-40B4-BE49-F238E27FC236}">
                <a16:creationId xmlns:a16="http://schemas.microsoft.com/office/drawing/2014/main" id="{9DB91B4B-1439-F542-A8C7-B38B832DCC79}"/>
              </a:ext>
            </a:extLst>
          </p:cNvPr>
          <p:cNvPicPr>
            <a:picLocks noChangeAspect="1"/>
          </p:cNvPicPr>
          <p:nvPr/>
        </p:nvPicPr>
        <p:blipFill rotWithShape="1">
          <a:blip r:embed="rId5"/>
          <a:srcRect l="16624" t="27159"/>
          <a:stretch/>
        </p:blipFill>
        <p:spPr>
          <a:xfrm>
            <a:off x="9518057" y="299540"/>
            <a:ext cx="1236535" cy="576471"/>
          </a:xfrm>
          <a:prstGeom prst="rect">
            <a:avLst/>
          </a:prstGeom>
        </p:spPr>
      </p:pic>
      <p:grpSp>
        <p:nvGrpSpPr>
          <p:cNvPr id="32" name="Group 31">
            <a:extLst>
              <a:ext uri="{FF2B5EF4-FFF2-40B4-BE49-F238E27FC236}">
                <a16:creationId xmlns:a16="http://schemas.microsoft.com/office/drawing/2014/main" id="{F85F984B-40C0-1644-86A6-5C23F6949F7C}"/>
              </a:ext>
            </a:extLst>
          </p:cNvPr>
          <p:cNvGrpSpPr/>
          <p:nvPr/>
        </p:nvGrpSpPr>
        <p:grpSpPr>
          <a:xfrm>
            <a:off x="1839971" y="1916913"/>
            <a:ext cx="8296353" cy="4740919"/>
            <a:chOff x="576853" y="2227411"/>
            <a:chExt cx="7256767" cy="4103051"/>
          </a:xfrm>
        </p:grpSpPr>
        <p:pic>
          <p:nvPicPr>
            <p:cNvPr id="11" name="Picture 10">
              <a:extLst>
                <a:ext uri="{FF2B5EF4-FFF2-40B4-BE49-F238E27FC236}">
                  <a16:creationId xmlns:a16="http://schemas.microsoft.com/office/drawing/2014/main" id="{2392ED02-9014-F04E-904F-D971712E8751}"/>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40171"/>
            <a:stretch/>
          </p:blipFill>
          <p:spPr>
            <a:xfrm>
              <a:off x="576853" y="2227411"/>
              <a:ext cx="7256767" cy="4103051"/>
            </a:xfrm>
            <a:prstGeom prst="rect">
              <a:avLst/>
            </a:prstGeom>
            <a:ln>
              <a:noFill/>
              <a:prstDash val="dash"/>
            </a:ln>
          </p:spPr>
        </p:pic>
        <p:sp>
          <p:nvSpPr>
            <p:cNvPr id="18" name="TextBox 17">
              <a:extLst>
                <a:ext uri="{FF2B5EF4-FFF2-40B4-BE49-F238E27FC236}">
                  <a16:creationId xmlns:a16="http://schemas.microsoft.com/office/drawing/2014/main" id="{7D4D277D-5252-4F49-AF9D-009F3541700E}"/>
                </a:ext>
              </a:extLst>
            </p:cNvPr>
            <p:cNvSpPr txBox="1"/>
            <p:nvPr/>
          </p:nvSpPr>
          <p:spPr>
            <a:xfrm>
              <a:off x="2290811" y="2994653"/>
              <a:ext cx="848374" cy="276999"/>
            </a:xfrm>
            <a:prstGeom prst="rect">
              <a:avLst/>
            </a:prstGeom>
            <a:noFill/>
          </p:spPr>
          <p:txBody>
            <a:bodyPr wrap="none" rtlCol="0">
              <a:spAutoFit/>
            </a:bodyPr>
            <a:lstStyle/>
            <a:p>
              <a:r>
                <a:rPr lang="sv-SE" sz="1200" dirty="0">
                  <a:solidFill>
                    <a:srgbClr val="0094CA"/>
                  </a:solidFill>
                </a:rPr>
                <a:t>G</a:t>
              </a:r>
              <a:r>
                <a:rPr lang="sv-SE" sz="1200" baseline="-25000" dirty="0">
                  <a:solidFill>
                    <a:srgbClr val="0094CA"/>
                  </a:solidFill>
                </a:rPr>
                <a:t>2</a:t>
              </a:r>
              <a:r>
                <a:rPr lang="sv-SE" sz="1200" dirty="0">
                  <a:solidFill>
                    <a:srgbClr val="0094CA"/>
                  </a:solidFill>
                </a:rPr>
                <a:t>-6-trans</a:t>
              </a:r>
              <a:endParaRPr lang="en-GB" sz="1200" dirty="0">
                <a:solidFill>
                  <a:srgbClr val="0094CA"/>
                </a:solidFill>
              </a:endParaRPr>
            </a:p>
          </p:txBody>
        </p:sp>
        <p:sp>
          <p:nvSpPr>
            <p:cNvPr id="19" name="TextBox 18">
              <a:extLst>
                <a:ext uri="{FF2B5EF4-FFF2-40B4-BE49-F238E27FC236}">
                  <a16:creationId xmlns:a16="http://schemas.microsoft.com/office/drawing/2014/main" id="{2D0F3499-70D5-0B40-A953-FD3F6FDAE5C2}"/>
                </a:ext>
              </a:extLst>
            </p:cNvPr>
            <p:cNvSpPr txBox="1"/>
            <p:nvPr/>
          </p:nvSpPr>
          <p:spPr>
            <a:xfrm>
              <a:off x="2290811" y="4064609"/>
              <a:ext cx="821122" cy="276999"/>
            </a:xfrm>
            <a:prstGeom prst="rect">
              <a:avLst/>
            </a:prstGeom>
            <a:noFill/>
          </p:spPr>
          <p:txBody>
            <a:bodyPr wrap="none" rtlCol="0">
              <a:spAutoFit/>
            </a:bodyPr>
            <a:lstStyle/>
            <a:p>
              <a:r>
                <a:rPr lang="sv-SE" sz="1200" dirty="0">
                  <a:solidFill>
                    <a:srgbClr val="0094CA"/>
                  </a:solidFill>
                </a:rPr>
                <a:t>G</a:t>
              </a:r>
              <a:r>
                <a:rPr lang="sv-SE" sz="1200" baseline="-25000" dirty="0">
                  <a:solidFill>
                    <a:srgbClr val="0094CA"/>
                  </a:solidFill>
                </a:rPr>
                <a:t>2</a:t>
              </a:r>
              <a:r>
                <a:rPr lang="sv-SE" sz="1200" dirty="0">
                  <a:solidFill>
                    <a:srgbClr val="0094CA"/>
                  </a:solidFill>
                </a:rPr>
                <a:t>-9-trans</a:t>
              </a:r>
              <a:endParaRPr lang="en-GB" sz="1200" dirty="0">
                <a:solidFill>
                  <a:srgbClr val="0094CA"/>
                </a:solidFill>
              </a:endParaRPr>
            </a:p>
          </p:txBody>
        </p:sp>
        <p:sp>
          <p:nvSpPr>
            <p:cNvPr id="20" name="TextBox 19">
              <a:extLst>
                <a:ext uri="{FF2B5EF4-FFF2-40B4-BE49-F238E27FC236}">
                  <a16:creationId xmlns:a16="http://schemas.microsoft.com/office/drawing/2014/main" id="{ECA65D01-BEC6-794E-BB04-4DAA5347D0D1}"/>
                </a:ext>
              </a:extLst>
            </p:cNvPr>
            <p:cNvSpPr txBox="1"/>
            <p:nvPr/>
          </p:nvSpPr>
          <p:spPr>
            <a:xfrm>
              <a:off x="2290545" y="4956118"/>
              <a:ext cx="899670" cy="276999"/>
            </a:xfrm>
            <a:prstGeom prst="rect">
              <a:avLst/>
            </a:prstGeom>
            <a:noFill/>
          </p:spPr>
          <p:txBody>
            <a:bodyPr wrap="none" rtlCol="0">
              <a:spAutoFit/>
            </a:bodyPr>
            <a:lstStyle/>
            <a:p>
              <a:r>
                <a:rPr lang="sv-SE" sz="1200" dirty="0">
                  <a:solidFill>
                    <a:srgbClr val="0094CA"/>
                  </a:solidFill>
                </a:rPr>
                <a:t>G</a:t>
              </a:r>
              <a:r>
                <a:rPr lang="sv-SE" sz="1200" baseline="-25000" dirty="0">
                  <a:solidFill>
                    <a:srgbClr val="0094CA"/>
                  </a:solidFill>
                </a:rPr>
                <a:t>2</a:t>
              </a:r>
              <a:r>
                <a:rPr lang="sv-SE" sz="1200" dirty="0">
                  <a:solidFill>
                    <a:srgbClr val="0094CA"/>
                  </a:solidFill>
                </a:rPr>
                <a:t>-11-trans</a:t>
              </a:r>
              <a:endParaRPr lang="en-GB" sz="1200" dirty="0">
                <a:solidFill>
                  <a:srgbClr val="0094CA"/>
                </a:solidFill>
              </a:endParaRPr>
            </a:p>
          </p:txBody>
        </p:sp>
        <p:sp>
          <p:nvSpPr>
            <p:cNvPr id="21" name="TextBox 20">
              <a:extLst>
                <a:ext uri="{FF2B5EF4-FFF2-40B4-BE49-F238E27FC236}">
                  <a16:creationId xmlns:a16="http://schemas.microsoft.com/office/drawing/2014/main" id="{7B07C0F5-6877-B549-9CDB-2BBE5F231596}"/>
                </a:ext>
              </a:extLst>
            </p:cNvPr>
            <p:cNvSpPr txBox="1"/>
            <p:nvPr/>
          </p:nvSpPr>
          <p:spPr>
            <a:xfrm>
              <a:off x="2290545" y="5886235"/>
              <a:ext cx="910827" cy="276999"/>
            </a:xfrm>
            <a:prstGeom prst="rect">
              <a:avLst/>
            </a:prstGeom>
            <a:noFill/>
          </p:spPr>
          <p:txBody>
            <a:bodyPr wrap="none" rtlCol="0">
              <a:spAutoFit/>
            </a:bodyPr>
            <a:lstStyle/>
            <a:p>
              <a:r>
                <a:rPr lang="sv-SE" sz="1200" dirty="0">
                  <a:solidFill>
                    <a:srgbClr val="0094CA"/>
                  </a:solidFill>
                </a:rPr>
                <a:t>G</a:t>
              </a:r>
              <a:r>
                <a:rPr lang="sv-SE" sz="1200" baseline="-25000" dirty="0">
                  <a:solidFill>
                    <a:srgbClr val="0094CA"/>
                  </a:solidFill>
                </a:rPr>
                <a:t>2</a:t>
              </a:r>
              <a:r>
                <a:rPr lang="sv-SE" sz="1200" dirty="0">
                  <a:solidFill>
                    <a:srgbClr val="0094CA"/>
                  </a:solidFill>
                </a:rPr>
                <a:t>-9-alkyne</a:t>
              </a:r>
              <a:endParaRPr lang="en-GB" sz="1200" dirty="0">
                <a:solidFill>
                  <a:srgbClr val="0094CA"/>
                </a:solidFill>
              </a:endParaRPr>
            </a:p>
          </p:txBody>
        </p:sp>
        <p:sp>
          <p:nvSpPr>
            <p:cNvPr id="22" name="TextBox 21">
              <a:extLst>
                <a:ext uri="{FF2B5EF4-FFF2-40B4-BE49-F238E27FC236}">
                  <a16:creationId xmlns:a16="http://schemas.microsoft.com/office/drawing/2014/main" id="{AF73B149-4BEF-DD4C-BB47-85972E928575}"/>
                </a:ext>
              </a:extLst>
            </p:cNvPr>
            <p:cNvSpPr txBox="1"/>
            <p:nvPr/>
          </p:nvSpPr>
          <p:spPr>
            <a:xfrm>
              <a:off x="6245700" y="4054409"/>
              <a:ext cx="667170" cy="276999"/>
            </a:xfrm>
            <a:prstGeom prst="rect">
              <a:avLst/>
            </a:prstGeom>
            <a:noFill/>
          </p:spPr>
          <p:txBody>
            <a:bodyPr wrap="none" rtlCol="0">
              <a:spAutoFit/>
            </a:bodyPr>
            <a:lstStyle/>
            <a:p>
              <a:r>
                <a:rPr lang="sv-SE" sz="1200" dirty="0">
                  <a:solidFill>
                    <a:srgbClr val="0094CA"/>
                  </a:solidFill>
                </a:rPr>
                <a:t>G</a:t>
              </a:r>
              <a:r>
                <a:rPr lang="sv-SE" sz="1200" baseline="-25000" dirty="0">
                  <a:solidFill>
                    <a:srgbClr val="0094CA"/>
                  </a:solidFill>
                </a:rPr>
                <a:t>2</a:t>
              </a:r>
              <a:r>
                <a:rPr lang="sv-SE" sz="1200" dirty="0">
                  <a:solidFill>
                    <a:srgbClr val="0094CA"/>
                  </a:solidFill>
                </a:rPr>
                <a:t>-9-cis</a:t>
              </a:r>
              <a:endParaRPr lang="en-GB" sz="1200" dirty="0">
                <a:solidFill>
                  <a:srgbClr val="0094CA"/>
                </a:solidFill>
              </a:endParaRPr>
            </a:p>
          </p:txBody>
        </p:sp>
        <p:sp>
          <p:nvSpPr>
            <p:cNvPr id="23" name="TextBox 22">
              <a:extLst>
                <a:ext uri="{FF2B5EF4-FFF2-40B4-BE49-F238E27FC236}">
                  <a16:creationId xmlns:a16="http://schemas.microsoft.com/office/drawing/2014/main" id="{DB78F6BA-A35B-B241-8F9C-F5E00815ECCF}"/>
                </a:ext>
              </a:extLst>
            </p:cNvPr>
            <p:cNvSpPr txBox="1"/>
            <p:nvPr/>
          </p:nvSpPr>
          <p:spPr>
            <a:xfrm>
              <a:off x="6227634" y="4911114"/>
              <a:ext cx="745717" cy="276999"/>
            </a:xfrm>
            <a:prstGeom prst="rect">
              <a:avLst/>
            </a:prstGeom>
            <a:noFill/>
          </p:spPr>
          <p:txBody>
            <a:bodyPr wrap="none" rtlCol="0">
              <a:spAutoFit/>
            </a:bodyPr>
            <a:lstStyle/>
            <a:p>
              <a:r>
                <a:rPr lang="sv-SE" sz="1200" dirty="0">
                  <a:solidFill>
                    <a:srgbClr val="0094CA"/>
                  </a:solidFill>
                </a:rPr>
                <a:t>G</a:t>
              </a:r>
              <a:r>
                <a:rPr lang="sv-SE" sz="1200" baseline="-25000" dirty="0">
                  <a:solidFill>
                    <a:srgbClr val="0094CA"/>
                  </a:solidFill>
                </a:rPr>
                <a:t>2</a:t>
              </a:r>
              <a:r>
                <a:rPr lang="sv-SE" sz="1200" dirty="0">
                  <a:solidFill>
                    <a:srgbClr val="0094CA"/>
                  </a:solidFill>
                </a:rPr>
                <a:t>-11-cis</a:t>
              </a:r>
              <a:endParaRPr lang="en-GB" sz="1200" dirty="0">
                <a:solidFill>
                  <a:srgbClr val="0094CA"/>
                </a:solidFill>
              </a:endParaRPr>
            </a:p>
          </p:txBody>
        </p:sp>
        <p:sp>
          <p:nvSpPr>
            <p:cNvPr id="24" name="TextBox 23">
              <a:extLst>
                <a:ext uri="{FF2B5EF4-FFF2-40B4-BE49-F238E27FC236}">
                  <a16:creationId xmlns:a16="http://schemas.microsoft.com/office/drawing/2014/main" id="{C41D61BA-648E-7248-A532-7FF86036C74E}"/>
                </a:ext>
              </a:extLst>
            </p:cNvPr>
            <p:cNvSpPr txBox="1"/>
            <p:nvPr/>
          </p:nvSpPr>
          <p:spPr>
            <a:xfrm>
              <a:off x="6249884" y="2971680"/>
              <a:ext cx="667170" cy="276999"/>
            </a:xfrm>
            <a:prstGeom prst="rect">
              <a:avLst/>
            </a:prstGeom>
            <a:noFill/>
          </p:spPr>
          <p:txBody>
            <a:bodyPr wrap="none" rtlCol="0">
              <a:spAutoFit/>
            </a:bodyPr>
            <a:lstStyle/>
            <a:p>
              <a:r>
                <a:rPr lang="sv-SE" sz="1200" dirty="0">
                  <a:solidFill>
                    <a:srgbClr val="0094CA"/>
                  </a:solidFill>
                </a:rPr>
                <a:t>G</a:t>
              </a:r>
              <a:r>
                <a:rPr lang="sv-SE" sz="1200" baseline="-25000" dirty="0">
                  <a:solidFill>
                    <a:srgbClr val="0094CA"/>
                  </a:solidFill>
                </a:rPr>
                <a:t>2</a:t>
              </a:r>
              <a:r>
                <a:rPr lang="sv-SE" sz="1200" dirty="0">
                  <a:solidFill>
                    <a:srgbClr val="0094CA"/>
                  </a:solidFill>
                </a:rPr>
                <a:t>-6-cis</a:t>
              </a:r>
              <a:endParaRPr lang="en-GB" sz="1200" dirty="0">
                <a:solidFill>
                  <a:srgbClr val="0094CA"/>
                </a:solidFill>
              </a:endParaRPr>
            </a:p>
          </p:txBody>
        </p:sp>
        <p:sp>
          <p:nvSpPr>
            <p:cNvPr id="25" name="TextBox 24">
              <a:extLst>
                <a:ext uri="{FF2B5EF4-FFF2-40B4-BE49-F238E27FC236}">
                  <a16:creationId xmlns:a16="http://schemas.microsoft.com/office/drawing/2014/main" id="{3A3EEE07-59BD-704D-89C6-0F661B33BFDF}"/>
                </a:ext>
              </a:extLst>
            </p:cNvPr>
            <p:cNvSpPr txBox="1"/>
            <p:nvPr/>
          </p:nvSpPr>
          <p:spPr>
            <a:xfrm>
              <a:off x="6341446" y="5937281"/>
              <a:ext cx="518091" cy="276999"/>
            </a:xfrm>
            <a:prstGeom prst="rect">
              <a:avLst/>
            </a:prstGeom>
            <a:noFill/>
          </p:spPr>
          <p:txBody>
            <a:bodyPr wrap="none" rtlCol="0">
              <a:spAutoFit/>
            </a:bodyPr>
            <a:lstStyle/>
            <a:p>
              <a:r>
                <a:rPr lang="sv-SE" sz="1200" dirty="0">
                  <a:solidFill>
                    <a:srgbClr val="0094CA"/>
                  </a:solidFill>
                </a:rPr>
                <a:t>G</a:t>
              </a:r>
              <a:r>
                <a:rPr lang="sv-SE" sz="1200" baseline="-25000" dirty="0">
                  <a:solidFill>
                    <a:srgbClr val="0094CA"/>
                  </a:solidFill>
                </a:rPr>
                <a:t>2</a:t>
              </a:r>
              <a:r>
                <a:rPr lang="sv-SE" sz="1200" dirty="0">
                  <a:solidFill>
                    <a:srgbClr val="0094CA"/>
                  </a:solidFill>
                </a:rPr>
                <a:t>C</a:t>
              </a:r>
              <a:r>
                <a:rPr lang="sv-SE" sz="1200" baseline="-25000" dirty="0">
                  <a:solidFill>
                    <a:srgbClr val="0094CA"/>
                  </a:solidFill>
                </a:rPr>
                <a:t>18</a:t>
              </a:r>
              <a:endParaRPr lang="en-GB" sz="1200" baseline="-25000" dirty="0">
                <a:solidFill>
                  <a:srgbClr val="0094CA"/>
                </a:solidFill>
              </a:endParaRPr>
            </a:p>
          </p:txBody>
        </p:sp>
      </p:grpSp>
    </p:spTree>
    <p:extLst>
      <p:ext uri="{BB962C8B-B14F-4D97-AF65-F5344CB8AC3E}">
        <p14:creationId xmlns:p14="http://schemas.microsoft.com/office/powerpoint/2010/main" val="298620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3475A-47EA-F046-9D81-6E9863055190}"/>
              </a:ext>
            </a:extLst>
          </p:cNvPr>
          <p:cNvSpPr>
            <a:spLocks noGrp="1"/>
          </p:cNvSpPr>
          <p:nvPr>
            <p:ph type="title"/>
          </p:nvPr>
        </p:nvSpPr>
        <p:spPr>
          <a:xfrm>
            <a:off x="478123" y="254275"/>
            <a:ext cx="9360000" cy="657339"/>
          </a:xfrm>
        </p:spPr>
        <p:txBody>
          <a:bodyPr/>
          <a:lstStyle/>
          <a:p>
            <a:r>
              <a:rPr lang="en-GB" sz="3200" dirty="0">
                <a:solidFill>
                  <a:schemeClr val="tx1">
                    <a:lumMod val="75000"/>
                    <a:lumOff val="25000"/>
                  </a:schemeClr>
                </a:solidFill>
              </a:rPr>
              <a:t>Rheology</a:t>
            </a:r>
            <a:r>
              <a:rPr lang="en-GB" sz="3600" dirty="0">
                <a:solidFill>
                  <a:schemeClr val="tx1">
                    <a:lumMod val="75000"/>
                    <a:lumOff val="25000"/>
                  </a:schemeClr>
                </a:solidFill>
              </a:rPr>
              <a:t> </a:t>
            </a:r>
          </a:p>
        </p:txBody>
      </p:sp>
      <p:sp>
        <p:nvSpPr>
          <p:cNvPr id="4" name="Slide Number Placeholder 3">
            <a:extLst>
              <a:ext uri="{FF2B5EF4-FFF2-40B4-BE49-F238E27FC236}">
                <a16:creationId xmlns:a16="http://schemas.microsoft.com/office/drawing/2014/main" id="{484EFA35-E2DB-8844-BCF1-EFFF342C3028}"/>
              </a:ext>
            </a:extLst>
          </p:cNvPr>
          <p:cNvSpPr>
            <a:spLocks noGrp="1"/>
          </p:cNvSpPr>
          <p:nvPr>
            <p:ph type="sldNum" sz="quarter" idx="12"/>
          </p:nvPr>
        </p:nvSpPr>
        <p:spPr/>
        <p:txBody>
          <a:bodyPr/>
          <a:lstStyle/>
          <a:p>
            <a:fld id="{F7283078-D760-1647-8B80-66BA8B52336D}" type="slidenum">
              <a:rPr lang="sv-SE" smtClean="0"/>
              <a:t>6</a:t>
            </a:fld>
            <a:endParaRPr lang="sv-SE"/>
          </a:p>
        </p:txBody>
      </p:sp>
      <p:sp>
        <p:nvSpPr>
          <p:cNvPr id="5" name="Content Placeholder 4">
            <a:extLst>
              <a:ext uri="{FF2B5EF4-FFF2-40B4-BE49-F238E27FC236}">
                <a16:creationId xmlns:a16="http://schemas.microsoft.com/office/drawing/2014/main" id="{E9362352-32E3-BF45-B02D-D94F12D1F8A8}"/>
              </a:ext>
            </a:extLst>
          </p:cNvPr>
          <p:cNvSpPr>
            <a:spLocks noGrp="1"/>
          </p:cNvSpPr>
          <p:nvPr>
            <p:ph idx="1"/>
          </p:nvPr>
        </p:nvSpPr>
        <p:spPr>
          <a:xfrm>
            <a:off x="429998" y="995115"/>
            <a:ext cx="10930730" cy="5845279"/>
          </a:xfrm>
        </p:spPr>
        <p:txBody>
          <a:bodyPr/>
          <a:lstStyle/>
          <a:p>
            <a:pPr marL="144000" lvl="1" indent="0">
              <a:spcBef>
                <a:spcPts val="300"/>
              </a:spcBef>
              <a:spcAft>
                <a:spcPts val="300"/>
              </a:spcAft>
              <a:buNone/>
            </a:pPr>
            <a:endParaRPr lang="en-GB" dirty="0">
              <a:solidFill>
                <a:schemeClr val="tx1">
                  <a:lumMod val="75000"/>
                  <a:lumOff val="25000"/>
                </a:schemeClr>
              </a:solidFill>
            </a:endParaRPr>
          </a:p>
          <a:p>
            <a:pPr marL="144000" lvl="1" indent="0">
              <a:spcBef>
                <a:spcPts val="300"/>
              </a:spcBef>
              <a:spcAft>
                <a:spcPts val="300"/>
              </a:spcAft>
              <a:buNone/>
            </a:pPr>
            <a:r>
              <a:rPr lang="en-GB" dirty="0">
                <a:solidFill>
                  <a:schemeClr val="tx1">
                    <a:lumMod val="75000"/>
                    <a:lumOff val="25000"/>
                  </a:schemeClr>
                </a:solidFill>
              </a:rPr>
              <a:t>Structure-property relationships will be established using linear and oscillatory rheology in combination with DLS, SAXS and SANS</a:t>
            </a:r>
          </a:p>
          <a:p>
            <a:pPr marL="144000" lvl="1" indent="0">
              <a:spcBef>
                <a:spcPts val="300"/>
              </a:spcBef>
              <a:spcAft>
                <a:spcPts val="300"/>
              </a:spcAft>
              <a:buNone/>
            </a:pPr>
            <a:endParaRPr lang="en-GB" dirty="0">
              <a:solidFill>
                <a:schemeClr val="tx1">
                  <a:lumMod val="75000"/>
                  <a:lumOff val="25000"/>
                </a:schemeClr>
              </a:solidFill>
            </a:endParaRPr>
          </a:p>
          <a:p>
            <a:pPr marL="144000" lvl="1" indent="0">
              <a:spcBef>
                <a:spcPts val="300"/>
              </a:spcBef>
              <a:spcAft>
                <a:spcPts val="300"/>
              </a:spcAft>
              <a:buNone/>
            </a:pPr>
            <a:r>
              <a:rPr lang="en-GB" dirty="0">
                <a:solidFill>
                  <a:schemeClr val="tx1">
                    <a:lumMod val="75000"/>
                    <a:lumOff val="25000"/>
                  </a:schemeClr>
                </a:solidFill>
              </a:rPr>
              <a:t>		Linear rheology					  Oscillatory rheology			</a:t>
            </a:r>
          </a:p>
          <a:p>
            <a:pPr marL="144000" lvl="1" indent="0">
              <a:spcBef>
                <a:spcPts val="300"/>
              </a:spcBef>
              <a:spcAft>
                <a:spcPts val="300"/>
              </a:spcAft>
              <a:buNone/>
            </a:pPr>
            <a:endParaRPr lang="en-GB" dirty="0">
              <a:solidFill>
                <a:srgbClr val="FF0000"/>
              </a:solidFill>
            </a:endParaRPr>
          </a:p>
          <a:p>
            <a:pPr marL="144000" lvl="1" indent="0">
              <a:spcBef>
                <a:spcPts val="300"/>
              </a:spcBef>
              <a:spcAft>
                <a:spcPts val="300"/>
              </a:spcAft>
              <a:buNone/>
            </a:pPr>
            <a:endParaRPr lang="en-GB" dirty="0">
              <a:solidFill>
                <a:srgbClr val="FF0000"/>
              </a:solidFill>
            </a:endParaRPr>
          </a:p>
          <a:p>
            <a:pPr marL="144000" lvl="1" indent="0">
              <a:spcBef>
                <a:spcPts val="300"/>
              </a:spcBef>
              <a:spcAft>
                <a:spcPts val="300"/>
              </a:spcAft>
              <a:buNone/>
            </a:pPr>
            <a:endParaRPr lang="en-GB" dirty="0">
              <a:solidFill>
                <a:srgbClr val="FF0000"/>
              </a:solidFill>
            </a:endParaRPr>
          </a:p>
          <a:p>
            <a:pPr marL="144000" lvl="1" indent="0">
              <a:spcBef>
                <a:spcPts val="300"/>
              </a:spcBef>
              <a:spcAft>
                <a:spcPts val="300"/>
              </a:spcAft>
              <a:buNone/>
            </a:pPr>
            <a:endParaRPr lang="en-GB" dirty="0">
              <a:solidFill>
                <a:srgbClr val="FF0000"/>
              </a:solidFill>
            </a:endParaRPr>
          </a:p>
          <a:p>
            <a:pPr marL="144000" lvl="1" indent="0">
              <a:spcBef>
                <a:spcPts val="300"/>
              </a:spcBef>
              <a:spcAft>
                <a:spcPts val="300"/>
              </a:spcAft>
              <a:buNone/>
            </a:pPr>
            <a:endParaRPr lang="en-GB" dirty="0">
              <a:solidFill>
                <a:srgbClr val="FF0000"/>
              </a:solidFill>
            </a:endParaRPr>
          </a:p>
          <a:p>
            <a:pPr marL="144000" lvl="1" indent="0">
              <a:spcBef>
                <a:spcPts val="300"/>
              </a:spcBef>
              <a:spcAft>
                <a:spcPts val="300"/>
              </a:spcAft>
              <a:buNone/>
            </a:pPr>
            <a:endParaRPr lang="en-GB" dirty="0">
              <a:solidFill>
                <a:srgbClr val="FF0000"/>
              </a:solidFill>
            </a:endParaRPr>
          </a:p>
          <a:p>
            <a:pPr marL="144000" lvl="1" indent="0">
              <a:spcBef>
                <a:spcPts val="300"/>
              </a:spcBef>
              <a:spcAft>
                <a:spcPts val="300"/>
              </a:spcAft>
              <a:buNone/>
            </a:pPr>
            <a:endParaRPr lang="en-GB" dirty="0">
              <a:solidFill>
                <a:srgbClr val="FF0000"/>
              </a:solidFill>
            </a:endParaRPr>
          </a:p>
          <a:p>
            <a:pPr marL="144000" lvl="1" indent="0">
              <a:spcBef>
                <a:spcPts val="300"/>
              </a:spcBef>
              <a:spcAft>
                <a:spcPts val="300"/>
              </a:spcAft>
              <a:buNone/>
            </a:pPr>
            <a:endParaRPr lang="en-GB" dirty="0">
              <a:solidFill>
                <a:srgbClr val="FF0000"/>
              </a:solidFill>
            </a:endParaRPr>
          </a:p>
          <a:p>
            <a:pPr marL="144000" lvl="1" indent="0">
              <a:spcBef>
                <a:spcPts val="300"/>
              </a:spcBef>
              <a:spcAft>
                <a:spcPts val="300"/>
              </a:spcAft>
              <a:buNone/>
            </a:pPr>
            <a:endParaRPr lang="en-GB" dirty="0">
              <a:solidFill>
                <a:srgbClr val="FF0000"/>
              </a:solidFill>
            </a:endParaRPr>
          </a:p>
          <a:p>
            <a:endParaRPr lang="en-GB" dirty="0"/>
          </a:p>
        </p:txBody>
      </p:sp>
      <p:pic>
        <p:nvPicPr>
          <p:cNvPr id="9" name="Picture 8">
            <a:extLst>
              <a:ext uri="{FF2B5EF4-FFF2-40B4-BE49-F238E27FC236}">
                <a16:creationId xmlns:a16="http://schemas.microsoft.com/office/drawing/2014/main" id="{AE87DF3B-566F-C64A-A6C0-58BE9876AA1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6999" y="2694034"/>
            <a:ext cx="5441413" cy="4163966"/>
          </a:xfrm>
          <a:prstGeom prst="rect">
            <a:avLst/>
          </a:prstGeom>
        </p:spPr>
      </p:pic>
      <p:pic>
        <p:nvPicPr>
          <p:cNvPr id="7" name="Picture 6">
            <a:extLst>
              <a:ext uri="{FF2B5EF4-FFF2-40B4-BE49-F238E27FC236}">
                <a16:creationId xmlns:a16="http://schemas.microsoft.com/office/drawing/2014/main" id="{70C66680-5C1D-8F46-B665-3CDDA21E8EF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191863" y="154526"/>
            <a:ext cx="704238" cy="924077"/>
          </a:xfrm>
          <a:prstGeom prst="rect">
            <a:avLst/>
          </a:prstGeom>
        </p:spPr>
      </p:pic>
      <p:pic>
        <p:nvPicPr>
          <p:cNvPr id="8" name="Picture 7">
            <a:extLst>
              <a:ext uri="{FF2B5EF4-FFF2-40B4-BE49-F238E27FC236}">
                <a16:creationId xmlns:a16="http://schemas.microsoft.com/office/drawing/2014/main" id="{6C31F327-F664-BC4D-9B50-E49698A073AD}"/>
              </a:ext>
            </a:extLst>
          </p:cNvPr>
          <p:cNvPicPr>
            <a:picLocks noChangeAspect="1"/>
          </p:cNvPicPr>
          <p:nvPr/>
        </p:nvPicPr>
        <p:blipFill>
          <a:blip r:embed="rId5"/>
          <a:stretch>
            <a:fillRect/>
          </a:stretch>
        </p:blipFill>
        <p:spPr>
          <a:xfrm>
            <a:off x="8892413" y="193268"/>
            <a:ext cx="625644" cy="789017"/>
          </a:xfrm>
          <a:prstGeom prst="rect">
            <a:avLst/>
          </a:prstGeom>
        </p:spPr>
      </p:pic>
      <p:pic>
        <p:nvPicPr>
          <p:cNvPr id="10" name="Picture 9">
            <a:extLst>
              <a:ext uri="{FF2B5EF4-FFF2-40B4-BE49-F238E27FC236}">
                <a16:creationId xmlns:a16="http://schemas.microsoft.com/office/drawing/2014/main" id="{2536B785-1E6A-B64C-BF8C-7CF9DE6FCBEC}"/>
              </a:ext>
            </a:extLst>
          </p:cNvPr>
          <p:cNvPicPr>
            <a:picLocks noChangeAspect="1"/>
          </p:cNvPicPr>
          <p:nvPr/>
        </p:nvPicPr>
        <p:blipFill rotWithShape="1">
          <a:blip r:embed="rId6"/>
          <a:srcRect l="16624" t="27159"/>
          <a:stretch/>
        </p:blipFill>
        <p:spPr>
          <a:xfrm>
            <a:off x="9518057" y="299540"/>
            <a:ext cx="1236535" cy="576471"/>
          </a:xfrm>
          <a:prstGeom prst="rect">
            <a:avLst/>
          </a:prstGeom>
        </p:spPr>
      </p:pic>
      <p:pic>
        <p:nvPicPr>
          <p:cNvPr id="11" name="Picture 10">
            <a:extLst>
              <a:ext uri="{FF2B5EF4-FFF2-40B4-BE49-F238E27FC236}">
                <a16:creationId xmlns:a16="http://schemas.microsoft.com/office/drawing/2014/main" id="{3004C82C-6114-8945-B333-F128AFC9586F}"/>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6325849" y="2677611"/>
            <a:ext cx="5479505" cy="4193969"/>
          </a:xfrm>
          <a:prstGeom prst="rect">
            <a:avLst/>
          </a:prstGeom>
        </p:spPr>
      </p:pic>
    </p:spTree>
    <p:extLst>
      <p:ext uri="{BB962C8B-B14F-4D97-AF65-F5344CB8AC3E}">
        <p14:creationId xmlns:p14="http://schemas.microsoft.com/office/powerpoint/2010/main" val="64385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a:xfrm>
            <a:off x="443346" y="259105"/>
            <a:ext cx="9360000" cy="657339"/>
          </a:xfrm>
        </p:spPr>
        <p:txBody>
          <a:bodyPr/>
          <a:lstStyle/>
          <a:p>
            <a:r>
              <a:rPr lang="en-GB" sz="3200" dirty="0">
                <a:solidFill>
                  <a:schemeClr val="tx1">
                    <a:lumMod val="75000"/>
                    <a:lumOff val="25000"/>
                  </a:schemeClr>
                </a:solidFill>
              </a:rPr>
              <a:t>Collaborative research projects</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7</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443346" y="1122218"/>
            <a:ext cx="11319164" cy="5208244"/>
          </a:xfrm>
        </p:spPr>
        <p:txBody>
          <a:bodyPr/>
          <a:lstStyle/>
          <a:p>
            <a:pPr marL="144000" lvl="1" indent="0">
              <a:spcBef>
                <a:spcPts val="300"/>
              </a:spcBef>
              <a:spcAft>
                <a:spcPts val="300"/>
              </a:spcAft>
              <a:buNone/>
            </a:pPr>
            <a:r>
              <a:rPr lang="en-GB" b="1" dirty="0">
                <a:solidFill>
                  <a:schemeClr val="tx1">
                    <a:lumMod val="75000"/>
                    <a:lumOff val="25000"/>
                  </a:schemeClr>
                </a:solidFill>
              </a:rPr>
              <a:t>Photo-switchable fluids</a:t>
            </a:r>
          </a:p>
          <a:p>
            <a:pPr marL="144000" lvl="1" indent="0">
              <a:spcBef>
                <a:spcPts val="300"/>
              </a:spcBef>
              <a:spcAft>
                <a:spcPts val="300"/>
              </a:spcAft>
              <a:buNone/>
            </a:pPr>
            <a:r>
              <a:rPr lang="en-GB" i="1" dirty="0">
                <a:solidFill>
                  <a:schemeClr val="tx1">
                    <a:lumMod val="75000"/>
                    <a:lumOff val="25000"/>
                  </a:schemeClr>
                </a:solidFill>
              </a:rPr>
              <a:t>(with Dr Adrian Sanchez-Fernandez, </a:t>
            </a:r>
            <a:r>
              <a:rPr lang="en-GB" i="1" dirty="0" err="1">
                <a:solidFill>
                  <a:schemeClr val="tx1">
                    <a:lumMod val="75000"/>
                    <a:lumOff val="25000"/>
                  </a:schemeClr>
                </a:solidFill>
              </a:rPr>
              <a:t>CiQUS</a:t>
            </a:r>
            <a:r>
              <a:rPr lang="en-GB" i="1" dirty="0">
                <a:solidFill>
                  <a:schemeClr val="tx1">
                    <a:lumMod val="75000"/>
                    <a:lumOff val="25000"/>
                  </a:schemeClr>
                </a:solidFill>
              </a:rPr>
              <a:t>, University de Santiago de Compostela)</a:t>
            </a:r>
          </a:p>
          <a:p>
            <a:pPr marL="144000" lvl="1" indent="0">
              <a:spcBef>
                <a:spcPts val="300"/>
              </a:spcBef>
              <a:spcAft>
                <a:spcPts val="300"/>
              </a:spcAft>
              <a:buNone/>
            </a:pPr>
            <a:endParaRPr lang="en-GB" baseline="30000" dirty="0">
              <a:solidFill>
                <a:schemeClr val="tx1">
                  <a:lumMod val="75000"/>
                  <a:lumOff val="25000"/>
                </a:schemeClr>
              </a:solidFill>
            </a:endParaRPr>
          </a:p>
          <a:p>
            <a:pPr marL="144000" lvl="1" indent="0">
              <a:spcBef>
                <a:spcPts val="300"/>
              </a:spcBef>
              <a:spcAft>
                <a:spcPts val="300"/>
              </a:spcAft>
              <a:buNone/>
            </a:pPr>
            <a:r>
              <a:rPr lang="en-GB" dirty="0">
                <a:solidFill>
                  <a:schemeClr val="tx1">
                    <a:lumMod val="75000"/>
                    <a:lumOff val="25000"/>
                  </a:schemeClr>
                </a:solidFill>
              </a:rPr>
              <a:t>Development of new responsive systems using simple molecular switches                                                             where the switch is part of the solvent instead of part of the dispersed particles</a:t>
            </a:r>
          </a:p>
          <a:p>
            <a:pPr marL="144000" lvl="1" indent="0">
              <a:spcBef>
                <a:spcPts val="300"/>
              </a:spcBef>
              <a:spcAft>
                <a:spcPts val="300"/>
              </a:spcAft>
              <a:buNone/>
            </a:pPr>
            <a:endParaRPr lang="en-GB" dirty="0">
              <a:solidFill>
                <a:schemeClr val="tx1">
                  <a:lumMod val="75000"/>
                  <a:lumOff val="25000"/>
                </a:schemeClr>
              </a:solidFill>
            </a:endParaRPr>
          </a:p>
          <a:p>
            <a:pPr marL="144000" lvl="1" indent="0">
              <a:spcBef>
                <a:spcPts val="300"/>
              </a:spcBef>
              <a:spcAft>
                <a:spcPts val="300"/>
              </a:spcAft>
              <a:buNone/>
            </a:pPr>
            <a:r>
              <a:rPr lang="en-GB" dirty="0">
                <a:solidFill>
                  <a:schemeClr val="tx1">
                    <a:lumMod val="75000"/>
                    <a:lumOff val="25000"/>
                  </a:schemeClr>
                </a:solidFill>
              </a:rPr>
              <a:t>Synthesis of novel </a:t>
            </a:r>
            <a:r>
              <a:rPr lang="en-GB" dirty="0" err="1">
                <a:solidFill>
                  <a:schemeClr val="tx1">
                    <a:lumMod val="75000"/>
                    <a:lumOff val="25000"/>
                  </a:schemeClr>
                </a:solidFill>
              </a:rPr>
              <a:t>photoresponsive</a:t>
            </a:r>
            <a:r>
              <a:rPr lang="en-GB" dirty="0">
                <a:solidFill>
                  <a:schemeClr val="tx1">
                    <a:lumMod val="75000"/>
                    <a:lumOff val="25000"/>
                  </a:schemeClr>
                </a:solidFill>
              </a:rPr>
              <a:t> molecules which undergo either reversible or                                                                 irreversible isomerisation when exposed to light (and a corresponding change in                                        viscosity)</a:t>
            </a:r>
          </a:p>
          <a:p>
            <a:pPr marL="144000" lvl="1" indent="0">
              <a:spcBef>
                <a:spcPts val="300"/>
              </a:spcBef>
              <a:spcAft>
                <a:spcPts val="300"/>
              </a:spcAft>
              <a:buNone/>
            </a:pPr>
            <a:endParaRPr lang="en-GB" dirty="0">
              <a:solidFill>
                <a:schemeClr val="tx1">
                  <a:lumMod val="75000"/>
                  <a:lumOff val="25000"/>
                </a:schemeClr>
              </a:solidFill>
            </a:endParaRPr>
          </a:p>
          <a:p>
            <a:pPr marL="142875" lvl="1" indent="0">
              <a:buNone/>
            </a:pPr>
            <a:endParaRPr lang="en-US" dirty="0"/>
          </a:p>
          <a:p>
            <a:pPr marL="142875" lvl="1" indent="0">
              <a:spcBef>
                <a:spcPts val="600"/>
              </a:spcBef>
              <a:spcAft>
                <a:spcPts val="600"/>
              </a:spcAft>
              <a:buNone/>
            </a:pPr>
            <a:endParaRPr lang="en-US" dirty="0">
              <a:solidFill>
                <a:schemeClr val="tx1">
                  <a:lumMod val="75000"/>
                  <a:lumOff val="25000"/>
                </a:schemeClr>
              </a:solidFill>
            </a:endParaRPr>
          </a:p>
          <a:p>
            <a:pPr marL="142875" lvl="1" indent="0">
              <a:spcBef>
                <a:spcPts val="600"/>
              </a:spcBef>
              <a:spcAft>
                <a:spcPts val="600"/>
              </a:spcAft>
              <a:buNone/>
            </a:pPr>
            <a:endParaRPr lang="en-US" dirty="0">
              <a:solidFill>
                <a:schemeClr val="tx1">
                  <a:lumMod val="75000"/>
                  <a:lumOff val="25000"/>
                </a:schemeClr>
              </a:solidFill>
            </a:endParaRPr>
          </a:p>
          <a:p>
            <a:pPr marL="142875" lvl="1" indent="0">
              <a:spcBef>
                <a:spcPts val="600"/>
              </a:spcBef>
              <a:spcAft>
                <a:spcPts val="600"/>
              </a:spcAft>
              <a:buNone/>
            </a:pPr>
            <a:endParaRPr lang="en-US" dirty="0">
              <a:solidFill>
                <a:schemeClr val="tx1">
                  <a:lumMod val="75000"/>
                  <a:lumOff val="25000"/>
                </a:schemeClr>
              </a:solidFill>
            </a:endParaRPr>
          </a:p>
          <a:p>
            <a:pPr marL="142875" lvl="1" indent="0">
              <a:spcBef>
                <a:spcPts val="600"/>
              </a:spcBef>
              <a:spcAft>
                <a:spcPts val="600"/>
              </a:spcAft>
              <a:buNone/>
            </a:pPr>
            <a:endParaRPr lang="en-US" dirty="0">
              <a:solidFill>
                <a:schemeClr val="tx1">
                  <a:lumMod val="75000"/>
                  <a:lumOff val="25000"/>
                </a:schemeClr>
              </a:solidFill>
            </a:endParaRPr>
          </a:p>
          <a:p>
            <a:pPr marL="142875" lvl="1" indent="0">
              <a:spcBef>
                <a:spcPts val="600"/>
              </a:spcBef>
              <a:spcAft>
                <a:spcPts val="600"/>
              </a:spcAft>
              <a:buNone/>
            </a:pPr>
            <a:endParaRPr lang="en-US" dirty="0">
              <a:solidFill>
                <a:schemeClr val="tx1">
                  <a:lumMod val="75000"/>
                  <a:lumOff val="25000"/>
                </a:schemeClr>
              </a:solidFill>
            </a:endParaRPr>
          </a:p>
        </p:txBody>
      </p:sp>
      <p:pic>
        <p:nvPicPr>
          <p:cNvPr id="11" name="Picture 10">
            <a:extLst>
              <a:ext uri="{FF2B5EF4-FFF2-40B4-BE49-F238E27FC236}">
                <a16:creationId xmlns:a16="http://schemas.microsoft.com/office/drawing/2014/main" id="{8EC2CA52-CFA3-0D40-9AAA-835734865BA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91863" y="154526"/>
            <a:ext cx="704238" cy="924077"/>
          </a:xfrm>
          <a:prstGeom prst="rect">
            <a:avLst/>
          </a:prstGeom>
        </p:spPr>
      </p:pic>
      <p:pic>
        <p:nvPicPr>
          <p:cNvPr id="12" name="Picture 11">
            <a:extLst>
              <a:ext uri="{FF2B5EF4-FFF2-40B4-BE49-F238E27FC236}">
                <a16:creationId xmlns:a16="http://schemas.microsoft.com/office/drawing/2014/main" id="{E19C9CC5-1DCB-D540-B7AC-18FBC112CF9C}"/>
              </a:ext>
            </a:extLst>
          </p:cNvPr>
          <p:cNvPicPr>
            <a:picLocks noChangeAspect="1"/>
          </p:cNvPicPr>
          <p:nvPr/>
        </p:nvPicPr>
        <p:blipFill>
          <a:blip r:embed="rId4"/>
          <a:stretch>
            <a:fillRect/>
          </a:stretch>
        </p:blipFill>
        <p:spPr>
          <a:xfrm>
            <a:off x="8892413" y="193268"/>
            <a:ext cx="625644" cy="789017"/>
          </a:xfrm>
          <a:prstGeom prst="rect">
            <a:avLst/>
          </a:prstGeom>
        </p:spPr>
      </p:pic>
      <p:pic>
        <p:nvPicPr>
          <p:cNvPr id="13" name="Picture 12">
            <a:extLst>
              <a:ext uri="{FF2B5EF4-FFF2-40B4-BE49-F238E27FC236}">
                <a16:creationId xmlns:a16="http://schemas.microsoft.com/office/drawing/2014/main" id="{76B9343F-F36D-E148-9522-3341D8ECC207}"/>
              </a:ext>
            </a:extLst>
          </p:cNvPr>
          <p:cNvPicPr>
            <a:picLocks noChangeAspect="1"/>
          </p:cNvPicPr>
          <p:nvPr/>
        </p:nvPicPr>
        <p:blipFill rotWithShape="1">
          <a:blip r:embed="rId5"/>
          <a:srcRect l="16624" t="27159"/>
          <a:stretch/>
        </p:blipFill>
        <p:spPr>
          <a:xfrm>
            <a:off x="9518057" y="299540"/>
            <a:ext cx="1236535" cy="576471"/>
          </a:xfrm>
          <a:prstGeom prst="rect">
            <a:avLst/>
          </a:prstGeom>
        </p:spPr>
      </p:pic>
      <p:pic>
        <p:nvPicPr>
          <p:cNvPr id="18" name="Picture 17">
            <a:extLst>
              <a:ext uri="{FF2B5EF4-FFF2-40B4-BE49-F238E27FC236}">
                <a16:creationId xmlns:a16="http://schemas.microsoft.com/office/drawing/2014/main" id="{CB390B20-5645-864D-9CB3-9F7017C649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64132" y="1668111"/>
            <a:ext cx="1980920" cy="3331485"/>
          </a:xfrm>
          <a:prstGeom prst="rect">
            <a:avLst/>
          </a:prstGeom>
        </p:spPr>
      </p:pic>
    </p:spTree>
    <p:extLst>
      <p:ext uri="{BB962C8B-B14F-4D97-AF65-F5344CB8AC3E}">
        <p14:creationId xmlns:p14="http://schemas.microsoft.com/office/powerpoint/2010/main" val="77759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a:xfrm>
            <a:off x="443346" y="259105"/>
            <a:ext cx="9360000" cy="657339"/>
          </a:xfrm>
        </p:spPr>
        <p:txBody>
          <a:bodyPr/>
          <a:lstStyle/>
          <a:p>
            <a:r>
              <a:rPr lang="en-GB" sz="3200" dirty="0">
                <a:solidFill>
                  <a:schemeClr val="tx1">
                    <a:lumMod val="75000"/>
                    <a:lumOff val="25000"/>
                  </a:schemeClr>
                </a:solidFill>
              </a:rPr>
              <a:t>Collaborative research projects</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8</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443346" y="1122218"/>
            <a:ext cx="11319164" cy="5208244"/>
          </a:xfrm>
        </p:spPr>
        <p:txBody>
          <a:bodyPr/>
          <a:lstStyle/>
          <a:p>
            <a:pPr marL="144000" lvl="1" indent="0">
              <a:spcBef>
                <a:spcPts val="300"/>
              </a:spcBef>
              <a:spcAft>
                <a:spcPts val="300"/>
              </a:spcAft>
              <a:buNone/>
            </a:pPr>
            <a:r>
              <a:rPr lang="en-GB" b="1" dirty="0">
                <a:solidFill>
                  <a:schemeClr val="tx1">
                    <a:lumMod val="75000"/>
                    <a:lumOff val="25000"/>
                  </a:schemeClr>
                </a:solidFill>
              </a:rPr>
              <a:t>Hydrophobic deep eutectic solvents</a:t>
            </a:r>
          </a:p>
          <a:p>
            <a:pPr marL="144000" lvl="1" indent="0">
              <a:spcBef>
                <a:spcPts val="300"/>
              </a:spcBef>
              <a:spcAft>
                <a:spcPts val="300"/>
              </a:spcAft>
              <a:buNone/>
            </a:pPr>
            <a:r>
              <a:rPr lang="en-GB" i="1" dirty="0">
                <a:solidFill>
                  <a:schemeClr val="tx1">
                    <a:lumMod val="75000"/>
                    <a:lumOff val="25000"/>
                  </a:schemeClr>
                </a:solidFill>
              </a:rPr>
              <a:t>(with Dr Adrian Sanchez-Fernandez, </a:t>
            </a:r>
            <a:r>
              <a:rPr lang="en-GB" i="1" dirty="0" err="1">
                <a:solidFill>
                  <a:schemeClr val="tx1">
                    <a:lumMod val="75000"/>
                    <a:lumOff val="25000"/>
                  </a:schemeClr>
                </a:solidFill>
              </a:rPr>
              <a:t>CiQUS</a:t>
            </a:r>
            <a:r>
              <a:rPr lang="en-GB" i="1" dirty="0">
                <a:solidFill>
                  <a:schemeClr val="tx1">
                    <a:lumMod val="75000"/>
                    <a:lumOff val="25000"/>
                  </a:schemeClr>
                </a:solidFill>
              </a:rPr>
              <a:t>, University de Santiago de Compostela)</a:t>
            </a:r>
          </a:p>
          <a:p>
            <a:pPr marL="144000" lvl="1" indent="0">
              <a:spcBef>
                <a:spcPts val="300"/>
              </a:spcBef>
              <a:spcAft>
                <a:spcPts val="300"/>
              </a:spcAft>
              <a:buNone/>
            </a:pPr>
            <a:r>
              <a:rPr lang="en-GB" dirty="0">
                <a:solidFill>
                  <a:schemeClr val="tx1">
                    <a:lumMod val="75000"/>
                    <a:lumOff val="25000"/>
                  </a:schemeClr>
                </a:solidFill>
              </a:rPr>
              <a:t>Decanoic acid-</a:t>
            </a:r>
            <a:r>
              <a:rPr lang="en-GB" i="1" dirty="0">
                <a:solidFill>
                  <a:schemeClr val="tx1">
                    <a:lumMod val="75000"/>
                    <a:lumOff val="25000"/>
                  </a:schemeClr>
                </a:solidFill>
              </a:rPr>
              <a:t>d</a:t>
            </a:r>
            <a:r>
              <a:rPr lang="en-GB" baseline="-25000" dirty="0">
                <a:solidFill>
                  <a:schemeClr val="tx1">
                    <a:lumMod val="75000"/>
                    <a:lumOff val="25000"/>
                  </a:schemeClr>
                </a:solidFill>
              </a:rPr>
              <a:t>19</a:t>
            </a:r>
            <a:r>
              <a:rPr lang="en-GB" dirty="0">
                <a:solidFill>
                  <a:schemeClr val="tx1">
                    <a:lumMod val="75000"/>
                    <a:lumOff val="25000"/>
                  </a:schemeClr>
                </a:solidFill>
              </a:rPr>
              <a:t>:tetrabutylammonium chloride-</a:t>
            </a:r>
            <a:r>
              <a:rPr lang="en-GB" i="1" dirty="0">
                <a:solidFill>
                  <a:schemeClr val="tx1">
                    <a:lumMod val="75000"/>
                    <a:lumOff val="25000"/>
                  </a:schemeClr>
                </a:solidFill>
              </a:rPr>
              <a:t>d</a:t>
            </a:r>
            <a:r>
              <a:rPr lang="en-GB" i="1" baseline="-25000" dirty="0">
                <a:solidFill>
                  <a:schemeClr val="tx1">
                    <a:lumMod val="75000"/>
                    <a:lumOff val="25000"/>
                  </a:schemeClr>
                </a:solidFill>
              </a:rPr>
              <a:t>32</a:t>
            </a:r>
            <a:r>
              <a:rPr lang="en-GB" dirty="0">
                <a:solidFill>
                  <a:schemeClr val="tx1">
                    <a:lumMod val="75000"/>
                    <a:lumOff val="25000"/>
                  </a:schemeClr>
                </a:solidFill>
              </a:rPr>
              <a:t>, a DES with inverse polarity. Of interest for CO</a:t>
            </a:r>
            <a:r>
              <a:rPr lang="en-GB" baseline="-25000" dirty="0">
                <a:solidFill>
                  <a:schemeClr val="tx1">
                    <a:lumMod val="75000"/>
                    <a:lumOff val="25000"/>
                  </a:schemeClr>
                </a:solidFill>
              </a:rPr>
              <a:t>2</a:t>
            </a:r>
            <a:r>
              <a:rPr lang="en-GB" dirty="0">
                <a:solidFill>
                  <a:schemeClr val="tx1">
                    <a:lumMod val="75000"/>
                    <a:lumOff val="25000"/>
                  </a:schemeClr>
                </a:solidFill>
              </a:rPr>
              <a:t> capture, extraction from aqueous solutions, as a solvent for catalysis                           </a:t>
            </a:r>
          </a:p>
          <a:p>
            <a:pPr marL="144000" lvl="1" indent="0">
              <a:spcBef>
                <a:spcPts val="300"/>
              </a:spcBef>
              <a:spcAft>
                <a:spcPts val="300"/>
              </a:spcAft>
              <a:buNone/>
            </a:pPr>
            <a:endParaRPr lang="en-GB" dirty="0">
              <a:solidFill>
                <a:schemeClr val="tx1">
                  <a:lumMod val="75000"/>
                  <a:lumOff val="25000"/>
                </a:schemeClr>
              </a:solidFill>
            </a:endParaRPr>
          </a:p>
          <a:p>
            <a:pPr marL="144000" lvl="1" indent="0">
              <a:spcBef>
                <a:spcPts val="300"/>
              </a:spcBef>
              <a:spcAft>
                <a:spcPts val="300"/>
              </a:spcAft>
              <a:buNone/>
            </a:pPr>
            <a:r>
              <a:rPr lang="en-GB" dirty="0">
                <a:solidFill>
                  <a:schemeClr val="tx1">
                    <a:lumMod val="75000"/>
                    <a:lumOff val="25000"/>
                  </a:schemeClr>
                </a:solidFill>
              </a:rPr>
              <a:t>   </a:t>
            </a:r>
          </a:p>
          <a:p>
            <a:pPr marL="144000" lvl="1" indent="0">
              <a:spcBef>
                <a:spcPts val="300"/>
              </a:spcBef>
              <a:spcAft>
                <a:spcPts val="300"/>
              </a:spcAft>
              <a:buNone/>
            </a:pPr>
            <a:r>
              <a:rPr lang="en-GB" dirty="0">
                <a:solidFill>
                  <a:schemeClr val="tx1">
                    <a:lumMod val="75000"/>
                    <a:lumOff val="25000"/>
                  </a:schemeClr>
                </a:solidFill>
              </a:rPr>
              <a:t> </a:t>
            </a:r>
          </a:p>
          <a:p>
            <a:pPr marL="144000" lvl="1" indent="0">
              <a:spcBef>
                <a:spcPts val="300"/>
              </a:spcBef>
              <a:spcAft>
                <a:spcPts val="300"/>
              </a:spcAft>
              <a:buNone/>
            </a:pPr>
            <a:endParaRPr lang="en-GB" dirty="0">
              <a:solidFill>
                <a:schemeClr val="tx1">
                  <a:lumMod val="75000"/>
                  <a:lumOff val="25000"/>
                </a:schemeClr>
              </a:solidFill>
            </a:endParaRPr>
          </a:p>
          <a:p>
            <a:pPr marL="144000" lvl="1" indent="0">
              <a:spcBef>
                <a:spcPts val="300"/>
              </a:spcBef>
              <a:spcAft>
                <a:spcPts val="300"/>
              </a:spcAft>
              <a:buNone/>
            </a:pPr>
            <a:r>
              <a:rPr lang="en-GB" b="1" dirty="0">
                <a:solidFill>
                  <a:schemeClr val="tx1">
                    <a:lumMod val="75000"/>
                    <a:lumOff val="25000"/>
                  </a:schemeClr>
                </a:solidFill>
              </a:rPr>
              <a:t>Modifiers</a:t>
            </a:r>
          </a:p>
          <a:p>
            <a:pPr marL="144000" lvl="1" indent="0">
              <a:spcBef>
                <a:spcPts val="300"/>
              </a:spcBef>
              <a:spcAft>
                <a:spcPts val="300"/>
              </a:spcAft>
              <a:buNone/>
            </a:pPr>
            <a:r>
              <a:rPr lang="en-GB" i="1" dirty="0">
                <a:solidFill>
                  <a:schemeClr val="tx1">
                    <a:lumMod val="75000"/>
                    <a:lumOff val="25000"/>
                  </a:schemeClr>
                </a:solidFill>
              </a:rPr>
              <a:t>(with Professor Tommy </a:t>
            </a:r>
            <a:r>
              <a:rPr lang="en-GB" i="1" dirty="0" err="1">
                <a:solidFill>
                  <a:schemeClr val="tx1">
                    <a:lumMod val="75000"/>
                    <a:lumOff val="25000"/>
                  </a:schemeClr>
                </a:solidFill>
              </a:rPr>
              <a:t>Nylander</a:t>
            </a:r>
            <a:r>
              <a:rPr lang="en-GB" i="1" dirty="0">
                <a:solidFill>
                  <a:schemeClr val="tx1">
                    <a:lumMod val="75000"/>
                    <a:lumOff val="25000"/>
                  </a:schemeClr>
                </a:solidFill>
              </a:rPr>
              <a:t>, Lund University)</a:t>
            </a:r>
          </a:p>
          <a:p>
            <a:pPr marL="144000" lvl="1" indent="0">
              <a:spcBef>
                <a:spcPts val="300"/>
              </a:spcBef>
              <a:spcAft>
                <a:spcPts val="300"/>
              </a:spcAft>
              <a:buNone/>
            </a:pPr>
            <a:r>
              <a:rPr lang="en-GB" i="1" dirty="0">
                <a:solidFill>
                  <a:schemeClr val="tx1">
                    <a:lumMod val="75000"/>
                    <a:lumOff val="25000"/>
                  </a:schemeClr>
                </a:solidFill>
              </a:rPr>
              <a:t>N</a:t>
            </a:r>
            <a:r>
              <a:rPr lang="en-GB" dirty="0">
                <a:solidFill>
                  <a:schemeClr val="tx1">
                    <a:lumMod val="75000"/>
                    <a:lumOff val="25000"/>
                  </a:schemeClr>
                </a:solidFill>
              </a:rPr>
              <a:t>-octenyl-</a:t>
            </a:r>
            <a:r>
              <a:rPr lang="en-GB" i="1" dirty="0">
                <a:solidFill>
                  <a:schemeClr val="tx1">
                    <a:lumMod val="75000"/>
                    <a:lumOff val="25000"/>
                  </a:schemeClr>
                </a:solidFill>
              </a:rPr>
              <a:t>d</a:t>
            </a:r>
            <a:r>
              <a:rPr lang="en-GB" baseline="-25000" dirty="0">
                <a:solidFill>
                  <a:schemeClr val="tx1">
                    <a:lumMod val="75000"/>
                    <a:lumOff val="25000"/>
                  </a:schemeClr>
                </a:solidFill>
              </a:rPr>
              <a:t>15</a:t>
            </a:r>
            <a:r>
              <a:rPr lang="en-GB" dirty="0">
                <a:solidFill>
                  <a:schemeClr val="tx1">
                    <a:lumMod val="75000"/>
                    <a:lumOff val="25000"/>
                  </a:schemeClr>
                </a:solidFill>
              </a:rPr>
              <a:t>-succinic anhydride,                                                                                                                                        used to modify native starch to                                                                                                                                        increase surface hydrophobicity and                                                                                                                             extend its utility as a stabiliser of                                                                                                                                          oil-in-water food emulsions</a:t>
            </a:r>
          </a:p>
          <a:p>
            <a:pPr marL="144000" lvl="1" indent="0">
              <a:spcBef>
                <a:spcPts val="300"/>
              </a:spcBef>
              <a:spcAft>
                <a:spcPts val="300"/>
              </a:spcAft>
              <a:buNone/>
            </a:pPr>
            <a:endParaRPr lang="en-GB" sz="2800" dirty="0">
              <a:solidFill>
                <a:schemeClr val="tx1">
                  <a:lumMod val="75000"/>
                  <a:lumOff val="25000"/>
                </a:schemeClr>
              </a:solidFill>
            </a:endParaRPr>
          </a:p>
          <a:p>
            <a:pPr marL="144000" lvl="1" indent="0">
              <a:spcBef>
                <a:spcPts val="300"/>
              </a:spcBef>
              <a:spcAft>
                <a:spcPts val="300"/>
              </a:spcAft>
              <a:buNone/>
            </a:pPr>
            <a:endParaRPr lang="en-GB" dirty="0">
              <a:solidFill>
                <a:schemeClr val="tx1">
                  <a:lumMod val="75000"/>
                  <a:lumOff val="25000"/>
                </a:schemeClr>
              </a:solidFill>
            </a:endParaRPr>
          </a:p>
          <a:p>
            <a:pPr marL="144000" lvl="1" indent="0">
              <a:spcBef>
                <a:spcPts val="300"/>
              </a:spcBef>
              <a:spcAft>
                <a:spcPts val="300"/>
              </a:spcAft>
              <a:buNone/>
            </a:pPr>
            <a:endParaRPr lang="en-GB" dirty="0">
              <a:solidFill>
                <a:schemeClr val="tx1">
                  <a:lumMod val="75000"/>
                  <a:lumOff val="25000"/>
                </a:schemeClr>
              </a:solidFill>
            </a:endParaRPr>
          </a:p>
          <a:p>
            <a:pPr marL="144000" lvl="1" indent="0">
              <a:spcBef>
                <a:spcPts val="300"/>
              </a:spcBef>
              <a:spcAft>
                <a:spcPts val="300"/>
              </a:spcAft>
              <a:buNone/>
            </a:pPr>
            <a:endParaRPr lang="en-GB" dirty="0">
              <a:solidFill>
                <a:schemeClr val="tx1">
                  <a:lumMod val="75000"/>
                  <a:lumOff val="25000"/>
                </a:schemeClr>
              </a:solidFill>
            </a:endParaRPr>
          </a:p>
          <a:p>
            <a:pPr marL="144000" lvl="1" indent="0">
              <a:spcBef>
                <a:spcPts val="300"/>
              </a:spcBef>
              <a:spcAft>
                <a:spcPts val="300"/>
              </a:spcAft>
              <a:buNone/>
            </a:pPr>
            <a:endParaRPr lang="en-GB" dirty="0">
              <a:solidFill>
                <a:schemeClr val="tx1">
                  <a:lumMod val="75000"/>
                  <a:lumOff val="25000"/>
                </a:schemeClr>
              </a:solidFill>
            </a:endParaRPr>
          </a:p>
          <a:p>
            <a:pPr marL="144000" lvl="1" indent="0">
              <a:spcBef>
                <a:spcPts val="300"/>
              </a:spcBef>
              <a:spcAft>
                <a:spcPts val="300"/>
              </a:spcAft>
              <a:buNone/>
            </a:pPr>
            <a:endParaRPr lang="en-GB" dirty="0">
              <a:solidFill>
                <a:schemeClr val="tx1">
                  <a:lumMod val="75000"/>
                  <a:lumOff val="25000"/>
                </a:schemeClr>
              </a:solidFill>
            </a:endParaRPr>
          </a:p>
          <a:p>
            <a:pPr marL="142875" lvl="1" indent="0">
              <a:buNone/>
            </a:pPr>
            <a:endParaRPr lang="en-US" dirty="0"/>
          </a:p>
          <a:p>
            <a:pPr marL="142875" lvl="1" indent="0">
              <a:spcBef>
                <a:spcPts val="600"/>
              </a:spcBef>
              <a:spcAft>
                <a:spcPts val="600"/>
              </a:spcAft>
              <a:buNone/>
            </a:pPr>
            <a:endParaRPr lang="en-US" dirty="0">
              <a:solidFill>
                <a:schemeClr val="tx1">
                  <a:lumMod val="75000"/>
                  <a:lumOff val="25000"/>
                </a:schemeClr>
              </a:solidFill>
            </a:endParaRPr>
          </a:p>
          <a:p>
            <a:pPr marL="142875" lvl="1" indent="0">
              <a:spcBef>
                <a:spcPts val="600"/>
              </a:spcBef>
              <a:spcAft>
                <a:spcPts val="600"/>
              </a:spcAft>
              <a:buNone/>
            </a:pPr>
            <a:endParaRPr lang="en-US" dirty="0">
              <a:solidFill>
                <a:schemeClr val="tx1">
                  <a:lumMod val="75000"/>
                  <a:lumOff val="25000"/>
                </a:schemeClr>
              </a:solidFill>
            </a:endParaRPr>
          </a:p>
          <a:p>
            <a:pPr marL="142875" lvl="1" indent="0">
              <a:spcBef>
                <a:spcPts val="600"/>
              </a:spcBef>
              <a:spcAft>
                <a:spcPts val="600"/>
              </a:spcAft>
              <a:buNone/>
            </a:pPr>
            <a:endParaRPr lang="en-US" dirty="0">
              <a:solidFill>
                <a:schemeClr val="tx1">
                  <a:lumMod val="75000"/>
                  <a:lumOff val="25000"/>
                </a:schemeClr>
              </a:solidFill>
            </a:endParaRPr>
          </a:p>
          <a:p>
            <a:pPr marL="142875" lvl="1" indent="0">
              <a:spcBef>
                <a:spcPts val="600"/>
              </a:spcBef>
              <a:spcAft>
                <a:spcPts val="600"/>
              </a:spcAft>
              <a:buNone/>
            </a:pPr>
            <a:endParaRPr lang="en-US" dirty="0">
              <a:solidFill>
                <a:schemeClr val="tx1">
                  <a:lumMod val="75000"/>
                  <a:lumOff val="25000"/>
                </a:schemeClr>
              </a:solidFill>
            </a:endParaRPr>
          </a:p>
          <a:p>
            <a:pPr marL="142875" lvl="1" indent="0">
              <a:spcBef>
                <a:spcPts val="600"/>
              </a:spcBef>
              <a:spcAft>
                <a:spcPts val="600"/>
              </a:spcAft>
              <a:buNone/>
            </a:pPr>
            <a:endParaRPr lang="en-US" dirty="0">
              <a:solidFill>
                <a:schemeClr val="tx1">
                  <a:lumMod val="75000"/>
                  <a:lumOff val="25000"/>
                </a:schemeClr>
              </a:solidFill>
            </a:endParaRPr>
          </a:p>
        </p:txBody>
      </p:sp>
      <p:pic>
        <p:nvPicPr>
          <p:cNvPr id="4" name="Picture 3">
            <a:extLst>
              <a:ext uri="{FF2B5EF4-FFF2-40B4-BE49-F238E27FC236}">
                <a16:creationId xmlns:a16="http://schemas.microsoft.com/office/drawing/2014/main" id="{0F066BC2-2D2F-844F-AC8C-D9A4714844A2}"/>
              </a:ext>
            </a:extLst>
          </p:cNvPr>
          <p:cNvPicPr>
            <a:picLocks noChangeAspect="1"/>
          </p:cNvPicPr>
          <p:nvPr/>
        </p:nvPicPr>
        <p:blipFill>
          <a:blip r:embed="rId2"/>
          <a:stretch>
            <a:fillRect/>
          </a:stretch>
        </p:blipFill>
        <p:spPr>
          <a:xfrm>
            <a:off x="1416050" y="2622550"/>
            <a:ext cx="9359900" cy="1612900"/>
          </a:xfrm>
          <a:prstGeom prst="rect">
            <a:avLst/>
          </a:prstGeom>
        </p:spPr>
      </p:pic>
      <p:pic>
        <p:nvPicPr>
          <p:cNvPr id="11" name="Picture 10">
            <a:extLst>
              <a:ext uri="{FF2B5EF4-FFF2-40B4-BE49-F238E27FC236}">
                <a16:creationId xmlns:a16="http://schemas.microsoft.com/office/drawing/2014/main" id="{557F824E-3DCE-8044-A820-E1F0D24C3310}"/>
              </a:ext>
            </a:extLst>
          </p:cNvPr>
          <p:cNvPicPr>
            <a:picLocks noChangeAspect="1"/>
          </p:cNvPicPr>
          <p:nvPr/>
        </p:nvPicPr>
        <p:blipFill>
          <a:blip r:embed="rId3"/>
          <a:stretch>
            <a:fillRect/>
          </a:stretch>
        </p:blipFill>
        <p:spPr>
          <a:xfrm>
            <a:off x="5414242" y="4935395"/>
            <a:ext cx="6642100" cy="1905000"/>
          </a:xfrm>
          <a:prstGeom prst="rect">
            <a:avLst/>
          </a:prstGeom>
        </p:spPr>
      </p:pic>
    </p:spTree>
    <p:extLst>
      <p:ext uri="{BB962C8B-B14F-4D97-AF65-F5344CB8AC3E}">
        <p14:creationId xmlns:p14="http://schemas.microsoft.com/office/powerpoint/2010/main" val="169603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4806FC-693C-3F4F-94DF-E58DA5FE59CE}"/>
              </a:ext>
            </a:extLst>
          </p:cNvPr>
          <p:cNvPicPr>
            <a:picLocks noChangeAspect="1"/>
          </p:cNvPicPr>
          <p:nvPr/>
        </p:nvPicPr>
        <p:blipFill>
          <a:blip r:embed="rId3"/>
          <a:stretch>
            <a:fillRect/>
          </a:stretch>
        </p:blipFill>
        <p:spPr>
          <a:xfrm>
            <a:off x="2003862" y="4805665"/>
            <a:ext cx="8597900" cy="1676400"/>
          </a:xfrm>
          <a:prstGeom prst="rect">
            <a:avLst/>
          </a:prstGeom>
        </p:spPr>
      </p:pic>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a:xfrm>
            <a:off x="443346" y="259105"/>
            <a:ext cx="9360000" cy="657339"/>
          </a:xfrm>
        </p:spPr>
        <p:txBody>
          <a:bodyPr/>
          <a:lstStyle/>
          <a:p>
            <a:r>
              <a:rPr lang="en-GB" sz="3200" dirty="0">
                <a:solidFill>
                  <a:schemeClr val="tx1">
                    <a:lumMod val="75000"/>
                    <a:lumOff val="25000"/>
                  </a:schemeClr>
                </a:solidFill>
              </a:rPr>
              <a:t>Collaborative research projects</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9</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443346" y="1122218"/>
            <a:ext cx="11319164" cy="5208244"/>
          </a:xfrm>
        </p:spPr>
        <p:txBody>
          <a:bodyPr/>
          <a:lstStyle/>
          <a:p>
            <a:pPr marL="144000" lvl="1" indent="0">
              <a:spcBef>
                <a:spcPts val="300"/>
              </a:spcBef>
              <a:spcAft>
                <a:spcPts val="300"/>
              </a:spcAft>
              <a:buNone/>
            </a:pPr>
            <a:r>
              <a:rPr lang="en-GB" b="1" dirty="0">
                <a:solidFill>
                  <a:schemeClr val="tx1">
                    <a:lumMod val="75000"/>
                    <a:lumOff val="25000"/>
                  </a:schemeClr>
                </a:solidFill>
              </a:rPr>
              <a:t>Lipids</a:t>
            </a:r>
          </a:p>
          <a:p>
            <a:pPr marL="144000" lvl="1" indent="0">
              <a:spcBef>
                <a:spcPts val="300"/>
              </a:spcBef>
              <a:spcAft>
                <a:spcPts val="300"/>
              </a:spcAft>
              <a:buNone/>
            </a:pPr>
            <a:r>
              <a:rPr lang="en-GB" i="1" dirty="0">
                <a:solidFill>
                  <a:schemeClr val="tx1">
                    <a:lumMod val="75000"/>
                    <a:lumOff val="25000"/>
                  </a:schemeClr>
                </a:solidFill>
              </a:rPr>
              <a:t>(with Dr </a:t>
            </a:r>
            <a:r>
              <a:rPr lang="en-GB" i="1" dirty="0" err="1">
                <a:solidFill>
                  <a:schemeClr val="tx1">
                    <a:lumMod val="75000"/>
                    <a:lumOff val="25000"/>
                  </a:schemeClr>
                </a:solidFill>
              </a:rPr>
              <a:t>Michihiro</a:t>
            </a:r>
            <a:r>
              <a:rPr lang="en-GB" i="1" dirty="0">
                <a:solidFill>
                  <a:schemeClr val="tx1">
                    <a:lumMod val="75000"/>
                    <a:lumOff val="25000"/>
                  </a:schemeClr>
                </a:solidFill>
              </a:rPr>
              <a:t> Nagao, NIST/University of Maryland)</a:t>
            </a:r>
          </a:p>
          <a:p>
            <a:pPr marL="144000" lvl="1" indent="0">
              <a:spcBef>
                <a:spcPts val="300"/>
              </a:spcBef>
              <a:spcAft>
                <a:spcPts val="300"/>
              </a:spcAft>
              <a:buNone/>
            </a:pPr>
            <a:r>
              <a:rPr lang="en-GB" dirty="0">
                <a:solidFill>
                  <a:schemeClr val="tx1">
                    <a:lumMod val="75000"/>
                    <a:lumOff val="25000"/>
                  </a:schemeClr>
                </a:solidFill>
              </a:rPr>
              <a:t>1-Stearoyl-</a:t>
            </a:r>
            <a:r>
              <a:rPr lang="en-GB" i="1" dirty="0">
                <a:solidFill>
                  <a:schemeClr val="tx1">
                    <a:lumMod val="75000"/>
                    <a:lumOff val="25000"/>
                  </a:schemeClr>
                </a:solidFill>
              </a:rPr>
              <a:t>d</a:t>
            </a:r>
            <a:r>
              <a:rPr lang="en-GB" baseline="-25000" dirty="0">
                <a:solidFill>
                  <a:schemeClr val="tx1">
                    <a:lumMod val="75000"/>
                    <a:lumOff val="25000"/>
                  </a:schemeClr>
                </a:solidFill>
              </a:rPr>
              <a:t>35</a:t>
            </a:r>
            <a:r>
              <a:rPr lang="en-GB" dirty="0">
                <a:solidFill>
                  <a:schemeClr val="tx1">
                    <a:lumMod val="75000"/>
                    <a:lumOff val="25000"/>
                  </a:schemeClr>
                </a:solidFill>
              </a:rPr>
              <a:t>-2-oleoyl-</a:t>
            </a:r>
            <a:r>
              <a:rPr lang="en-GB" i="1" dirty="0">
                <a:solidFill>
                  <a:schemeClr val="tx1">
                    <a:lumMod val="75000"/>
                    <a:lumOff val="25000"/>
                  </a:schemeClr>
                </a:solidFill>
              </a:rPr>
              <a:t>d</a:t>
            </a:r>
            <a:r>
              <a:rPr lang="en-GB" baseline="-25000" dirty="0">
                <a:solidFill>
                  <a:schemeClr val="tx1">
                    <a:lumMod val="75000"/>
                    <a:lumOff val="25000"/>
                  </a:schemeClr>
                </a:solidFill>
              </a:rPr>
              <a:t>32</a:t>
            </a:r>
            <a:r>
              <a:rPr lang="en-GB" dirty="0">
                <a:solidFill>
                  <a:schemeClr val="tx1">
                    <a:lumMod val="75000"/>
                    <a:lumOff val="25000"/>
                  </a:schemeClr>
                </a:solidFill>
              </a:rPr>
              <a:t>-</a:t>
            </a:r>
            <a:r>
              <a:rPr lang="en-GB" i="1" dirty="0">
                <a:solidFill>
                  <a:schemeClr val="tx1">
                    <a:lumMod val="75000"/>
                    <a:lumOff val="25000"/>
                  </a:schemeClr>
                </a:solidFill>
              </a:rPr>
              <a:t>sn</a:t>
            </a:r>
            <a:r>
              <a:rPr lang="en-GB" dirty="0">
                <a:solidFill>
                  <a:schemeClr val="tx1">
                    <a:lumMod val="75000"/>
                    <a:lumOff val="25000"/>
                  </a:schemeClr>
                </a:solidFill>
              </a:rPr>
              <a:t>-glycero-phosphocholine (SOPC-</a:t>
            </a:r>
            <a:r>
              <a:rPr lang="en-GB" i="1" dirty="0">
                <a:solidFill>
                  <a:schemeClr val="tx1">
                    <a:lumMod val="75000"/>
                    <a:lumOff val="25000"/>
                  </a:schemeClr>
                </a:solidFill>
              </a:rPr>
              <a:t>d</a:t>
            </a:r>
            <a:r>
              <a:rPr lang="en-GB" baseline="-25000" dirty="0">
                <a:solidFill>
                  <a:schemeClr val="tx1">
                    <a:lumMod val="75000"/>
                    <a:lumOff val="25000"/>
                  </a:schemeClr>
                </a:solidFill>
              </a:rPr>
              <a:t>67</a:t>
            </a:r>
            <a:r>
              <a:rPr lang="en-GB" dirty="0">
                <a:solidFill>
                  <a:schemeClr val="tx1">
                    <a:lumMod val="75000"/>
                    <a:lumOff val="25000"/>
                  </a:schemeClr>
                </a:solidFill>
              </a:rPr>
              <a:t>) synthesised                                                    using the method established for POPC-</a:t>
            </a:r>
            <a:r>
              <a:rPr lang="en-GB" i="1" dirty="0">
                <a:solidFill>
                  <a:schemeClr val="tx1">
                    <a:lumMod val="75000"/>
                    <a:lumOff val="25000"/>
                  </a:schemeClr>
                </a:solidFill>
              </a:rPr>
              <a:t>d</a:t>
            </a:r>
            <a:r>
              <a:rPr lang="en-GB" baseline="-25000" dirty="0">
                <a:solidFill>
                  <a:schemeClr val="tx1">
                    <a:lumMod val="75000"/>
                    <a:lumOff val="25000"/>
                  </a:schemeClr>
                </a:solidFill>
              </a:rPr>
              <a:t>63</a:t>
            </a:r>
            <a:r>
              <a:rPr lang="en-GB" dirty="0">
                <a:solidFill>
                  <a:schemeClr val="tx1">
                    <a:lumMod val="75000"/>
                    <a:lumOff val="25000"/>
                  </a:schemeClr>
                </a:solidFill>
              </a:rPr>
              <a:t>;</a:t>
            </a:r>
            <a:r>
              <a:rPr lang="en-GB" baseline="30000" dirty="0">
                <a:solidFill>
                  <a:schemeClr val="tx1">
                    <a:lumMod val="75000"/>
                    <a:lumOff val="25000"/>
                  </a:schemeClr>
                </a:solidFill>
              </a:rPr>
              <a:t>1</a:t>
            </a:r>
            <a:r>
              <a:rPr lang="en-GB" dirty="0">
                <a:solidFill>
                  <a:schemeClr val="tx1">
                    <a:lumMod val="75000"/>
                    <a:lumOff val="25000"/>
                  </a:schemeClr>
                </a:solidFill>
              </a:rPr>
              <a:t> provided along with POPC-</a:t>
            </a:r>
            <a:r>
              <a:rPr lang="en-GB" i="1" dirty="0">
                <a:solidFill>
                  <a:schemeClr val="tx1">
                    <a:lumMod val="75000"/>
                    <a:lumOff val="25000"/>
                  </a:schemeClr>
                </a:solidFill>
              </a:rPr>
              <a:t>d</a:t>
            </a:r>
            <a:r>
              <a:rPr lang="en-GB" baseline="-25000" dirty="0">
                <a:solidFill>
                  <a:schemeClr val="tx1">
                    <a:lumMod val="75000"/>
                    <a:lumOff val="25000"/>
                  </a:schemeClr>
                </a:solidFill>
              </a:rPr>
              <a:t>63</a:t>
            </a:r>
            <a:r>
              <a:rPr lang="en-GB" dirty="0">
                <a:solidFill>
                  <a:schemeClr val="tx1">
                    <a:lumMod val="75000"/>
                    <a:lumOff val="25000"/>
                  </a:schemeClr>
                </a:solidFill>
              </a:rPr>
              <a:t> for                                                         NSE measurements of thickness fluctuations and acyl tail dynamics in model                                                        lipid bilayers</a:t>
            </a:r>
          </a:p>
          <a:p>
            <a:pPr marL="144000" lvl="1" indent="0">
              <a:spcBef>
                <a:spcPts val="300"/>
              </a:spcBef>
              <a:spcAft>
                <a:spcPts val="300"/>
              </a:spcAft>
              <a:buNone/>
            </a:pPr>
            <a:endParaRPr lang="en-GB" dirty="0">
              <a:solidFill>
                <a:schemeClr val="tx1">
                  <a:lumMod val="75000"/>
                  <a:lumOff val="25000"/>
                </a:schemeClr>
              </a:solidFill>
            </a:endParaRPr>
          </a:p>
          <a:p>
            <a:pPr marL="144000" lvl="1" indent="0">
              <a:spcBef>
                <a:spcPts val="300"/>
              </a:spcBef>
              <a:spcAft>
                <a:spcPts val="300"/>
              </a:spcAft>
              <a:buNone/>
            </a:pPr>
            <a:r>
              <a:rPr lang="en-GB" b="1" dirty="0">
                <a:solidFill>
                  <a:schemeClr val="tx1">
                    <a:lumMod val="75000"/>
                    <a:lumOff val="25000"/>
                  </a:schemeClr>
                </a:solidFill>
              </a:rPr>
              <a:t>Monomers</a:t>
            </a:r>
          </a:p>
          <a:p>
            <a:pPr marL="144000" lvl="1" indent="0">
              <a:spcBef>
                <a:spcPts val="300"/>
              </a:spcBef>
              <a:spcAft>
                <a:spcPts val="300"/>
              </a:spcAft>
              <a:buNone/>
            </a:pPr>
            <a:r>
              <a:rPr lang="en-GB" i="1" dirty="0">
                <a:solidFill>
                  <a:schemeClr val="tx1">
                    <a:lumMod val="75000"/>
                    <a:lumOff val="25000"/>
                  </a:schemeClr>
                </a:solidFill>
              </a:rPr>
              <a:t>(with Professor Michael </a:t>
            </a:r>
            <a:r>
              <a:rPr lang="en-GB" i="1" dirty="0" err="1">
                <a:solidFill>
                  <a:schemeClr val="tx1">
                    <a:lumMod val="75000"/>
                    <a:lumOff val="25000"/>
                  </a:schemeClr>
                </a:solidFill>
              </a:rPr>
              <a:t>Gradzielski</a:t>
            </a:r>
            <a:r>
              <a:rPr lang="en-GB" i="1" dirty="0">
                <a:solidFill>
                  <a:schemeClr val="tx1">
                    <a:lumMod val="75000"/>
                    <a:lumOff val="25000"/>
                  </a:schemeClr>
                </a:solidFill>
              </a:rPr>
              <a:t>, Technical University Berlin) </a:t>
            </a:r>
            <a:endParaRPr lang="en-GB" sz="2800" i="1" dirty="0">
              <a:solidFill>
                <a:schemeClr val="tx1">
                  <a:lumMod val="75000"/>
                  <a:lumOff val="25000"/>
                </a:schemeClr>
              </a:solidFill>
            </a:endParaRPr>
          </a:p>
          <a:p>
            <a:pPr marL="144000" lvl="1" indent="0">
              <a:spcBef>
                <a:spcPts val="300"/>
              </a:spcBef>
              <a:spcAft>
                <a:spcPts val="300"/>
              </a:spcAft>
              <a:buNone/>
            </a:pPr>
            <a:r>
              <a:rPr lang="en-GB" i="1" dirty="0">
                <a:solidFill>
                  <a:schemeClr val="tx1">
                    <a:lumMod val="75000"/>
                    <a:lumOff val="25000"/>
                  </a:schemeClr>
                </a:solidFill>
              </a:rPr>
              <a:t>n</a:t>
            </a:r>
            <a:r>
              <a:rPr lang="en-GB" dirty="0">
                <a:solidFill>
                  <a:schemeClr val="tx1">
                    <a:lumMod val="75000"/>
                    <a:lumOff val="25000"/>
                  </a:schemeClr>
                </a:solidFill>
              </a:rPr>
              <a:t>-Octyl-</a:t>
            </a:r>
            <a:r>
              <a:rPr lang="en-GB" i="1" dirty="0">
                <a:solidFill>
                  <a:schemeClr val="tx1">
                    <a:lumMod val="75000"/>
                    <a:lumOff val="25000"/>
                  </a:schemeClr>
                </a:solidFill>
              </a:rPr>
              <a:t>d</a:t>
            </a:r>
            <a:r>
              <a:rPr lang="en-GB" baseline="-25000" dirty="0">
                <a:solidFill>
                  <a:schemeClr val="tx1">
                    <a:lumMod val="75000"/>
                    <a:lumOff val="25000"/>
                  </a:schemeClr>
                </a:solidFill>
              </a:rPr>
              <a:t>15</a:t>
            </a:r>
            <a:r>
              <a:rPr lang="en-GB" dirty="0">
                <a:solidFill>
                  <a:schemeClr val="tx1">
                    <a:lumMod val="75000"/>
                    <a:lumOff val="25000"/>
                  </a:schemeClr>
                </a:solidFill>
              </a:rPr>
              <a:t> acrylate, </a:t>
            </a:r>
            <a:r>
              <a:rPr lang="en-GB" i="1" dirty="0">
                <a:solidFill>
                  <a:schemeClr val="tx1">
                    <a:lumMod val="75000"/>
                    <a:lumOff val="25000"/>
                  </a:schemeClr>
                </a:solidFill>
              </a:rPr>
              <a:t>n</a:t>
            </a:r>
            <a:r>
              <a:rPr lang="en-GB" dirty="0">
                <a:solidFill>
                  <a:schemeClr val="tx1">
                    <a:lumMod val="75000"/>
                    <a:lumOff val="25000"/>
                  </a:schemeClr>
                </a:solidFill>
              </a:rPr>
              <a:t>-dodecyl-</a:t>
            </a:r>
            <a:r>
              <a:rPr lang="en-GB" i="1" dirty="0">
                <a:solidFill>
                  <a:schemeClr val="tx1">
                    <a:lumMod val="75000"/>
                    <a:lumOff val="25000"/>
                  </a:schemeClr>
                </a:solidFill>
              </a:rPr>
              <a:t>d</a:t>
            </a:r>
            <a:r>
              <a:rPr lang="en-GB" baseline="-25000" dirty="0">
                <a:solidFill>
                  <a:schemeClr val="tx1">
                    <a:lumMod val="75000"/>
                    <a:lumOff val="25000"/>
                  </a:schemeClr>
                </a:solidFill>
              </a:rPr>
              <a:t>23</a:t>
            </a:r>
            <a:r>
              <a:rPr lang="en-GB" dirty="0">
                <a:solidFill>
                  <a:schemeClr val="tx1">
                    <a:lumMod val="75000"/>
                    <a:lumOff val="25000"/>
                  </a:schemeClr>
                </a:solidFill>
              </a:rPr>
              <a:t> acrylate and </a:t>
            </a:r>
            <a:r>
              <a:rPr lang="en-GB" i="1" dirty="0">
                <a:solidFill>
                  <a:schemeClr val="tx1">
                    <a:lumMod val="75000"/>
                    <a:lumOff val="25000"/>
                  </a:schemeClr>
                </a:solidFill>
              </a:rPr>
              <a:t>n</a:t>
            </a:r>
            <a:r>
              <a:rPr lang="en-GB" dirty="0">
                <a:solidFill>
                  <a:schemeClr val="tx1">
                    <a:lumMod val="75000"/>
                    <a:lumOff val="25000"/>
                  </a:schemeClr>
                </a:solidFill>
              </a:rPr>
              <a:t>-hexadecyl-</a:t>
            </a:r>
            <a:r>
              <a:rPr lang="en-GB" i="1" dirty="0">
                <a:solidFill>
                  <a:schemeClr val="tx1">
                    <a:lumMod val="75000"/>
                    <a:lumOff val="25000"/>
                  </a:schemeClr>
                </a:solidFill>
              </a:rPr>
              <a:t>d</a:t>
            </a:r>
            <a:r>
              <a:rPr lang="en-GB" baseline="-25000" dirty="0">
                <a:solidFill>
                  <a:schemeClr val="tx1">
                    <a:lumMod val="75000"/>
                    <a:lumOff val="25000"/>
                  </a:schemeClr>
                </a:solidFill>
              </a:rPr>
              <a:t>31</a:t>
            </a:r>
            <a:r>
              <a:rPr lang="en-GB" dirty="0">
                <a:solidFill>
                  <a:schemeClr val="tx1">
                    <a:lumMod val="75000"/>
                    <a:lumOff val="25000"/>
                  </a:schemeClr>
                </a:solidFill>
              </a:rPr>
              <a:t> acrylate synthesised for use in the synthesis of well-defined amphiphilic block co-polymers</a:t>
            </a:r>
          </a:p>
          <a:p>
            <a:pPr marL="144000" lvl="1" indent="0">
              <a:spcBef>
                <a:spcPts val="300"/>
              </a:spcBef>
              <a:spcAft>
                <a:spcPts val="300"/>
              </a:spcAft>
              <a:buNone/>
            </a:pPr>
            <a:endParaRPr lang="en-GB" dirty="0">
              <a:solidFill>
                <a:schemeClr val="tx1">
                  <a:lumMod val="75000"/>
                  <a:lumOff val="25000"/>
                </a:schemeClr>
              </a:solidFill>
            </a:endParaRPr>
          </a:p>
          <a:p>
            <a:pPr marL="144000" lvl="1" indent="0">
              <a:spcBef>
                <a:spcPts val="300"/>
              </a:spcBef>
              <a:spcAft>
                <a:spcPts val="300"/>
              </a:spcAft>
              <a:buNone/>
            </a:pPr>
            <a:endParaRPr lang="en-GB" dirty="0">
              <a:solidFill>
                <a:schemeClr val="tx1">
                  <a:lumMod val="75000"/>
                  <a:lumOff val="25000"/>
                </a:schemeClr>
              </a:solidFill>
            </a:endParaRPr>
          </a:p>
          <a:p>
            <a:pPr marL="144000" lvl="1" indent="0">
              <a:spcBef>
                <a:spcPts val="300"/>
              </a:spcBef>
              <a:spcAft>
                <a:spcPts val="300"/>
              </a:spcAft>
              <a:buNone/>
            </a:pPr>
            <a:endParaRPr lang="en-GB" dirty="0">
              <a:solidFill>
                <a:schemeClr val="tx1">
                  <a:lumMod val="75000"/>
                  <a:lumOff val="25000"/>
                </a:schemeClr>
              </a:solidFill>
            </a:endParaRPr>
          </a:p>
          <a:p>
            <a:pPr marL="142875" lvl="1" indent="0">
              <a:buNone/>
            </a:pPr>
            <a:endParaRPr lang="en-US" dirty="0"/>
          </a:p>
          <a:p>
            <a:pPr marL="142875" lvl="1" indent="0">
              <a:spcBef>
                <a:spcPts val="600"/>
              </a:spcBef>
              <a:spcAft>
                <a:spcPts val="600"/>
              </a:spcAft>
              <a:buNone/>
            </a:pPr>
            <a:endParaRPr lang="en-US" dirty="0">
              <a:solidFill>
                <a:schemeClr val="tx1">
                  <a:lumMod val="75000"/>
                  <a:lumOff val="25000"/>
                </a:schemeClr>
              </a:solidFill>
            </a:endParaRPr>
          </a:p>
          <a:p>
            <a:pPr marL="142875" lvl="1" indent="0">
              <a:spcBef>
                <a:spcPts val="600"/>
              </a:spcBef>
              <a:spcAft>
                <a:spcPts val="600"/>
              </a:spcAft>
              <a:buNone/>
            </a:pPr>
            <a:endParaRPr lang="en-US" dirty="0">
              <a:solidFill>
                <a:schemeClr val="tx1">
                  <a:lumMod val="75000"/>
                  <a:lumOff val="25000"/>
                </a:schemeClr>
              </a:solidFill>
            </a:endParaRPr>
          </a:p>
          <a:p>
            <a:pPr marL="142875" lvl="1" indent="0">
              <a:spcBef>
                <a:spcPts val="600"/>
              </a:spcBef>
              <a:spcAft>
                <a:spcPts val="600"/>
              </a:spcAft>
              <a:buNone/>
            </a:pPr>
            <a:endParaRPr lang="en-US" dirty="0">
              <a:solidFill>
                <a:schemeClr val="tx1">
                  <a:lumMod val="75000"/>
                  <a:lumOff val="25000"/>
                </a:schemeClr>
              </a:solidFill>
            </a:endParaRPr>
          </a:p>
          <a:p>
            <a:pPr marL="142875" lvl="1" indent="0">
              <a:spcBef>
                <a:spcPts val="600"/>
              </a:spcBef>
              <a:spcAft>
                <a:spcPts val="600"/>
              </a:spcAft>
              <a:buNone/>
            </a:pPr>
            <a:endParaRPr lang="en-US" dirty="0">
              <a:solidFill>
                <a:schemeClr val="tx1">
                  <a:lumMod val="75000"/>
                  <a:lumOff val="25000"/>
                </a:schemeClr>
              </a:solidFill>
            </a:endParaRPr>
          </a:p>
          <a:p>
            <a:pPr marL="142875" lvl="1" indent="0">
              <a:spcBef>
                <a:spcPts val="600"/>
              </a:spcBef>
              <a:spcAft>
                <a:spcPts val="600"/>
              </a:spcAft>
              <a:buNone/>
            </a:pPr>
            <a:endParaRPr lang="en-US" dirty="0">
              <a:solidFill>
                <a:schemeClr val="tx1">
                  <a:lumMod val="75000"/>
                  <a:lumOff val="25000"/>
                </a:schemeClr>
              </a:solidFill>
            </a:endParaRPr>
          </a:p>
        </p:txBody>
      </p:sp>
      <p:pic>
        <p:nvPicPr>
          <p:cNvPr id="18" name="Picture 17">
            <a:extLst>
              <a:ext uri="{FF2B5EF4-FFF2-40B4-BE49-F238E27FC236}">
                <a16:creationId xmlns:a16="http://schemas.microsoft.com/office/drawing/2014/main" id="{F4AFE7BB-7C1D-E248-80AF-0668A42E1D7B}"/>
              </a:ext>
            </a:extLst>
          </p:cNvPr>
          <p:cNvPicPr>
            <a:picLocks noChangeAspect="1"/>
          </p:cNvPicPr>
          <p:nvPr/>
        </p:nvPicPr>
        <p:blipFill rotWithShape="1">
          <a:blip r:embed="rId4"/>
          <a:srcRect t="23973" b="23346"/>
          <a:stretch/>
        </p:blipFill>
        <p:spPr>
          <a:xfrm>
            <a:off x="8942629" y="327662"/>
            <a:ext cx="1913965" cy="1008307"/>
          </a:xfrm>
          <a:prstGeom prst="rect">
            <a:avLst/>
          </a:prstGeom>
        </p:spPr>
      </p:pic>
      <p:sp>
        <p:nvSpPr>
          <p:cNvPr id="10" name="TextBox 9">
            <a:extLst>
              <a:ext uri="{FF2B5EF4-FFF2-40B4-BE49-F238E27FC236}">
                <a16:creationId xmlns:a16="http://schemas.microsoft.com/office/drawing/2014/main" id="{308D6B06-6E9D-FA41-B584-486117D63A82}"/>
              </a:ext>
            </a:extLst>
          </p:cNvPr>
          <p:cNvSpPr txBox="1"/>
          <p:nvPr/>
        </p:nvSpPr>
        <p:spPr>
          <a:xfrm>
            <a:off x="2648074" y="6475270"/>
            <a:ext cx="8526591" cy="523220"/>
          </a:xfrm>
          <a:prstGeom prst="rect">
            <a:avLst/>
          </a:prstGeom>
          <a:noFill/>
        </p:spPr>
        <p:txBody>
          <a:bodyPr wrap="square" rtlCol="0">
            <a:spAutoFit/>
          </a:bodyPr>
          <a:lstStyle/>
          <a:p>
            <a:r>
              <a:rPr lang="sv-SE" sz="1400" dirty="0" err="1">
                <a:solidFill>
                  <a:schemeClr val="tx1">
                    <a:lumMod val="75000"/>
                    <a:lumOff val="25000"/>
                  </a:schemeClr>
                </a:solidFill>
              </a:rPr>
              <a:t>Bogojevic</a:t>
            </a:r>
            <a:r>
              <a:rPr lang="sv-SE" sz="1400" dirty="0">
                <a:solidFill>
                  <a:schemeClr val="tx1">
                    <a:lumMod val="75000"/>
                    <a:lumOff val="25000"/>
                  </a:schemeClr>
                </a:solidFill>
              </a:rPr>
              <a:t>, O., </a:t>
            </a:r>
            <a:r>
              <a:rPr lang="sv-SE" sz="1400" dirty="0" err="1">
                <a:solidFill>
                  <a:schemeClr val="tx1">
                    <a:lumMod val="75000"/>
                    <a:lumOff val="25000"/>
                  </a:schemeClr>
                </a:solidFill>
              </a:rPr>
              <a:t>Leung</a:t>
            </a:r>
            <a:r>
              <a:rPr lang="sv-SE" sz="1400" dirty="0">
                <a:solidFill>
                  <a:schemeClr val="tx1">
                    <a:lumMod val="75000"/>
                    <a:lumOff val="25000"/>
                  </a:schemeClr>
                </a:solidFill>
              </a:rPr>
              <a:t>, A. E.,</a:t>
            </a:r>
            <a:r>
              <a:rPr lang="sv-SE" sz="1400" i="1" dirty="0">
                <a:solidFill>
                  <a:schemeClr val="tx1">
                    <a:lumMod val="75000"/>
                    <a:lumOff val="25000"/>
                  </a:schemeClr>
                </a:solidFill>
              </a:rPr>
              <a:t> ACS Omega </a:t>
            </a:r>
            <a:r>
              <a:rPr lang="sv-SE" sz="1400" b="1" dirty="0">
                <a:solidFill>
                  <a:schemeClr val="tx1">
                    <a:lumMod val="75000"/>
                    <a:lumOff val="25000"/>
                  </a:schemeClr>
                </a:solidFill>
              </a:rPr>
              <a:t>2020</a:t>
            </a:r>
            <a:r>
              <a:rPr lang="sv-SE" sz="1400" dirty="0">
                <a:solidFill>
                  <a:schemeClr val="tx1">
                    <a:lumMod val="75000"/>
                    <a:lumOff val="25000"/>
                  </a:schemeClr>
                </a:solidFill>
              </a:rPr>
              <a:t>,</a:t>
            </a:r>
            <a:r>
              <a:rPr lang="sv-SE" sz="1400" i="1" dirty="0">
                <a:solidFill>
                  <a:schemeClr val="tx1">
                    <a:lumMod val="75000"/>
                    <a:lumOff val="25000"/>
                  </a:schemeClr>
                </a:solidFill>
              </a:rPr>
              <a:t> 5</a:t>
            </a:r>
            <a:r>
              <a:rPr lang="sv-SE" sz="1400" dirty="0">
                <a:solidFill>
                  <a:schemeClr val="tx1">
                    <a:lumMod val="75000"/>
                    <a:lumOff val="25000"/>
                  </a:schemeClr>
                </a:solidFill>
              </a:rPr>
              <a:t>, 22395</a:t>
            </a:r>
            <a:r>
              <a:rPr lang="sv-SE" sz="1400" dirty="0"/>
              <a:t>. </a:t>
            </a:r>
            <a:r>
              <a:rPr lang="sv-SE" sz="1400" dirty="0">
                <a:hlinkClick r:id="rId5"/>
              </a:rPr>
              <a:t>https://dx.doi.org/10.1021/acsomega.0c02823</a:t>
            </a:r>
            <a:r>
              <a:rPr lang="sv-SE" sz="1400" dirty="0"/>
              <a:t> </a:t>
            </a:r>
          </a:p>
          <a:p>
            <a:r>
              <a:rPr lang="en-GB" sz="1400" dirty="0">
                <a:solidFill>
                  <a:srgbClr val="666666"/>
                </a:solidFill>
              </a:rPr>
              <a:t> </a:t>
            </a:r>
          </a:p>
        </p:txBody>
      </p:sp>
      <p:pic>
        <p:nvPicPr>
          <p:cNvPr id="11" name="Picture 10">
            <a:extLst>
              <a:ext uri="{FF2B5EF4-FFF2-40B4-BE49-F238E27FC236}">
                <a16:creationId xmlns:a16="http://schemas.microsoft.com/office/drawing/2014/main" id="{1E6BD887-B3F5-4E42-871F-EBA538979873}"/>
              </a:ext>
            </a:extLst>
          </p:cNvPr>
          <p:cNvPicPr>
            <a:picLocks noChangeAspect="1"/>
          </p:cNvPicPr>
          <p:nvPr/>
        </p:nvPicPr>
        <p:blipFill>
          <a:blip r:embed="rId6"/>
          <a:stretch>
            <a:fillRect/>
          </a:stretch>
        </p:blipFill>
        <p:spPr>
          <a:xfrm>
            <a:off x="9019310" y="1435807"/>
            <a:ext cx="2743200" cy="2209800"/>
          </a:xfrm>
          <a:prstGeom prst="rect">
            <a:avLst/>
          </a:prstGeom>
        </p:spPr>
      </p:pic>
    </p:spTree>
    <p:extLst>
      <p:ext uri="{BB962C8B-B14F-4D97-AF65-F5344CB8AC3E}">
        <p14:creationId xmlns:p14="http://schemas.microsoft.com/office/powerpoint/2010/main" val="60908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ESS 1">
      <a:dk1>
        <a:srgbClr val="000000"/>
      </a:dk1>
      <a:lt1>
        <a:srgbClr val="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ES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rgbClr val="666666"/>
            </a:solidFill>
          </a:defRPr>
        </a:defPPr>
      </a:lstStyle>
    </a:txDef>
  </a:objectDefaults>
  <a:extraClrSchemeLst/>
  <a:extLst>
    <a:ext uri="{05A4C25C-085E-4340-85A3-A5531E510DB2}">
      <thm15:themeFamily xmlns:thm15="http://schemas.microsoft.com/office/thememl/2012/main" name="Presentation5" id="{C8E05FD6-4408-40A1-AAFA-F1913A6B3D38}" vid="{2ACFAA60-6D1B-4172-9AA5-52CCB5CBBC4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Office-tema</Template>
  <TotalTime>1756</TotalTime>
  <Words>1124</Words>
  <Application>Microsoft Macintosh PowerPoint</Application>
  <PresentationFormat>Widescreen</PresentationFormat>
  <Paragraphs>132</Paragraphs>
  <Slides>10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Segoe UI</vt:lpstr>
      <vt:lpstr>Segoe UI Light</vt:lpstr>
      <vt:lpstr>Segoe UI Semibold</vt:lpstr>
      <vt:lpstr>Wingdings</vt:lpstr>
      <vt:lpstr>Office-tema</vt:lpstr>
      <vt:lpstr>Chemical Deuteration Update</vt:lpstr>
      <vt:lpstr>Science highlight from the first proposal call:  Adaptive laboratory evolution of E. coli allowing use of pyruvate as carbon source</vt:lpstr>
      <vt:lpstr>Science highlight from the second proposal call:  Effect of choline salicylate, a hydrotropic salt, on the micellization of surfactants in DES</vt:lpstr>
      <vt:lpstr>Team</vt:lpstr>
      <vt:lpstr>This work:</vt:lpstr>
      <vt:lpstr>Rheology </vt:lpstr>
      <vt:lpstr>Collaborative research projects</vt:lpstr>
      <vt:lpstr>Collaborative research projects</vt:lpstr>
      <vt:lpstr>Collaborative research projects</vt:lpstr>
      <vt:lpstr>Proposal call ‘2b’ – chemical deuteration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84</cp:revision>
  <cp:lastPrinted>2019-03-08T10:27:30Z</cp:lastPrinted>
  <dcterms:created xsi:type="dcterms:W3CDTF">2022-04-11T12:01:58Z</dcterms:created>
  <dcterms:modified xsi:type="dcterms:W3CDTF">2022-04-28T07:54:19Z</dcterms:modified>
</cp:coreProperties>
</file>