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700" r:id="rId3"/>
  </p:sldMasterIdLst>
  <p:notesMasterIdLst>
    <p:notesMasterId r:id="rId23"/>
  </p:notesMasterIdLst>
  <p:sldIdLst>
    <p:sldId id="256" r:id="rId4"/>
    <p:sldId id="1173" r:id="rId5"/>
    <p:sldId id="1166" r:id="rId6"/>
    <p:sldId id="1185" r:id="rId7"/>
    <p:sldId id="1168" r:id="rId8"/>
    <p:sldId id="1161" r:id="rId9"/>
    <p:sldId id="1186" r:id="rId10"/>
    <p:sldId id="1177" r:id="rId11"/>
    <p:sldId id="1179" r:id="rId12"/>
    <p:sldId id="1193" r:id="rId13"/>
    <p:sldId id="1172" r:id="rId14"/>
    <p:sldId id="1189" r:id="rId15"/>
    <p:sldId id="1164" r:id="rId16"/>
    <p:sldId id="1180" r:id="rId17"/>
    <p:sldId id="1190" r:id="rId18"/>
    <p:sldId id="1192" r:id="rId19"/>
    <p:sldId id="274" r:id="rId20"/>
    <p:sldId id="1187" r:id="rId21"/>
    <p:sldId id="1188" r:id="rId22"/>
  </p:sldIdLst>
  <p:sldSz cx="9144000" cy="5143500" type="screen16x9"/>
  <p:notesSz cx="6881813" cy="10002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3"/>
    <p:restoredTop sz="94028" autoAdjust="0"/>
  </p:normalViewPr>
  <p:slideViewPr>
    <p:cSldViewPr snapToGrid="0">
      <p:cViewPr varScale="1">
        <p:scale>
          <a:sx n="141" d="100"/>
          <a:sy n="141" d="100"/>
        </p:scale>
        <p:origin x="58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 dirty="0">
                <a:latin typeface="Arial"/>
              </a:rPr>
              <a:t>Click to move the slide</a:t>
            </a: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notes' format</a:t>
            </a:r>
          </a:p>
        </p:txBody>
      </p:sp>
      <p:sp>
        <p:nvSpPr>
          <p:cNvPr id="22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 dirty="0">
                <a:latin typeface="Times New Roman"/>
              </a:rPr>
              <a:t>&lt;header&gt;</a:t>
            </a:r>
          </a:p>
        </p:txBody>
      </p:sp>
      <p:sp>
        <p:nvSpPr>
          <p:cNvPr id="23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 dirty="0">
                <a:latin typeface="Times New Roman"/>
              </a:rPr>
              <a:t>&lt;date/time&gt;</a:t>
            </a:r>
          </a:p>
        </p:txBody>
      </p:sp>
      <p:sp>
        <p:nvSpPr>
          <p:cNvPr id="23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GB" sz="1400" b="0" strike="noStrike" spc="-1" dirty="0">
                <a:latin typeface="Times New Roman"/>
              </a:rPr>
              <a:t>&lt;footer&gt;</a:t>
            </a:r>
          </a:p>
        </p:txBody>
      </p:sp>
      <p:sp>
        <p:nvSpPr>
          <p:cNvPr id="23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2B2EA716-6242-4B80-9239-5F5010844FE2}" type="slidenum">
              <a:rPr lang="en-GB" sz="1400" b="0" strike="noStrike" spc="-1">
                <a:latin typeface="Times New Roman"/>
              </a:rPr>
              <a:t>‹#›</a:t>
            </a:fld>
            <a:endParaRPr lang="en-GB" sz="1400" b="0" strike="noStrike" spc="-1" dirty="0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B2EA716-6242-4B80-9239-5F5010844FE2}" type="slidenum">
              <a:rPr lang="en-GB" sz="1400" b="0" strike="noStrike" spc="-1" smtClean="0">
                <a:latin typeface="Times New Roman"/>
              </a:rPr>
              <a:t>3</a:t>
            </a:fld>
            <a:endParaRPr lang="en-GB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074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B2EA716-6242-4B80-9239-5F5010844FE2}" type="slidenum">
              <a:rPr lang="en-GB" sz="1400" b="0" strike="noStrike" spc="-1" smtClean="0">
                <a:latin typeface="Times New Roman"/>
              </a:rPr>
              <a:t>7</a:t>
            </a:fld>
            <a:endParaRPr lang="en-GB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6137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B2EA716-6242-4B80-9239-5F5010844FE2}" type="slidenum">
              <a:rPr lang="en-GB" sz="1400" b="0" strike="noStrike" spc="-1" smtClean="0">
                <a:latin typeface="Times New Roman"/>
              </a:rPr>
              <a:t>14</a:t>
            </a:fld>
            <a:endParaRPr lang="en-GB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611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2B2EA716-6242-4B80-9239-5F5010844FE2}" type="slidenum">
              <a:rPr lang="en-GB" sz="1400" b="0" strike="noStrike" spc="-1" smtClean="0">
                <a:latin typeface="Times New Roman"/>
              </a:rPr>
              <a:t>15</a:t>
            </a:fld>
            <a:endParaRPr lang="en-GB" sz="1400" b="0" strike="noStrike" spc="-1" dirty="0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9931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09538" y="750888"/>
            <a:ext cx="6667500" cy="3751262"/>
          </a:xfrm>
          <a:prstGeom prst="rect">
            <a:avLst/>
          </a:prstGeom>
        </p:spPr>
      </p:sp>
      <p:sp>
        <p:nvSpPr>
          <p:cNvPr id="431" name="PlaceHolder 2"/>
          <p:cNvSpPr>
            <a:spLocks noGrp="1"/>
          </p:cNvSpPr>
          <p:nvPr>
            <p:ph type="body"/>
          </p:nvPr>
        </p:nvSpPr>
        <p:spPr>
          <a:xfrm>
            <a:off x="918360" y="4752000"/>
            <a:ext cx="5044680" cy="44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GB" sz="2000" b="0" strike="noStrike" spc="-1" dirty="0">
              <a:latin typeface="Arial"/>
            </a:endParaRPr>
          </a:p>
        </p:txBody>
      </p:sp>
      <p:sp>
        <p:nvSpPr>
          <p:cNvPr id="432" name="CustomShape 3"/>
          <p:cNvSpPr/>
          <p:nvPr/>
        </p:nvSpPr>
        <p:spPr>
          <a:xfrm>
            <a:off x="3899160" y="9502200"/>
            <a:ext cx="2981880" cy="5000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480" tIns="48240" rIns="96480" bIns="48240" anchor="b">
            <a:noAutofit/>
          </a:bodyPr>
          <a:lstStyle/>
          <a:p>
            <a:pPr algn="r">
              <a:lnSpc>
                <a:spcPct val="100000"/>
              </a:lnSpc>
            </a:pPr>
            <a:fld id="{6D6D1B75-F3C1-4BFF-9B93-B7F405EAB9D1}" type="slidenum">
              <a:rPr lang="en-GB" sz="1000" b="0" strike="noStrike" spc="-1">
                <a:solidFill>
                  <a:srgbClr val="000000"/>
                </a:solidFill>
                <a:latin typeface="+mn-lt"/>
                <a:ea typeface="ヒラギノ角ゴ Pro W3"/>
              </a:rPr>
              <a:t>17</a:t>
            </a:fld>
            <a:endParaRPr lang="en-GB" sz="1000" b="0" strike="noStrike" spc="-1" dirty="0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4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5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stomShape 1" hidden="1"/>
          <p:cNvSpPr/>
          <p:nvPr/>
        </p:nvSpPr>
        <p:spPr>
          <a:xfrm>
            <a:off x="0" y="10594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" name="Bild 14"/>
          <p:cNvPicPr/>
          <p:nvPr/>
        </p:nvPicPr>
        <p:blipFill>
          <a:blip r:embed="rId14"/>
          <a:stretch/>
        </p:blipFill>
        <p:spPr>
          <a:xfrm>
            <a:off x="828000" y="214200"/>
            <a:ext cx="1014480" cy="360720"/>
          </a:xfrm>
          <a:prstGeom prst="rect">
            <a:avLst/>
          </a:prstGeom>
          <a:ln>
            <a:noFill/>
          </a:ln>
        </p:spPr>
      </p:pic>
      <p:pic>
        <p:nvPicPr>
          <p:cNvPr id="2" name="Picture 8"/>
          <p:cNvPicPr/>
          <p:nvPr/>
        </p:nvPicPr>
        <p:blipFill>
          <a:blip r:embed="rId15"/>
          <a:stretch/>
        </p:blipFill>
        <p:spPr>
          <a:xfrm>
            <a:off x="7720560" y="133200"/>
            <a:ext cx="1064160" cy="572040"/>
          </a:xfrm>
          <a:prstGeom prst="rect">
            <a:avLst/>
          </a:prstGeom>
          <a:ln>
            <a:noFill/>
          </a:ln>
        </p:spPr>
      </p:pic>
      <p:sp>
        <p:nvSpPr>
          <p:cNvPr id="3" name="CustomShape 2" hidden="1"/>
          <p:cNvSpPr/>
          <p:nvPr/>
        </p:nvSpPr>
        <p:spPr>
          <a:xfrm>
            <a:off x="361800" y="4968000"/>
            <a:ext cx="497124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Estia ICEB 18/11/2020 – Sven Schütz</a:t>
            </a:r>
            <a:endParaRPr lang="en-GB" sz="800" b="0" strike="noStrike" spc="-1" dirty="0">
              <a:latin typeface="Arial"/>
            </a:endParaRPr>
          </a:p>
        </p:txBody>
      </p:sp>
      <p:sp>
        <p:nvSpPr>
          <p:cNvPr id="4" name="CustomShape 3" hidden="1"/>
          <p:cNvSpPr/>
          <p:nvPr/>
        </p:nvSpPr>
        <p:spPr>
          <a:xfrm>
            <a:off x="7801200" y="4968000"/>
            <a:ext cx="98028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B200EA0C-65DC-436A-80EC-010C35056257}" type="slidenum">
              <a:rPr lang="en-GB" sz="8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‹#›</a:t>
            </a:fld>
            <a:endParaRPr lang="en-GB" sz="800" b="0" strike="noStrike" spc="-1" dirty="0">
              <a:latin typeface="Arial"/>
            </a:endParaRPr>
          </a:p>
        </p:txBody>
      </p:sp>
      <p:pic>
        <p:nvPicPr>
          <p:cNvPr id="5" name="Picture 2"/>
          <p:cNvPicPr/>
          <p:nvPr/>
        </p:nvPicPr>
        <p:blipFill>
          <a:blip r:embed="rId16"/>
          <a:srcRect l="-140" t="13862" r="2" b="14426"/>
          <a:stretch/>
        </p:blipFill>
        <p:spPr>
          <a:xfrm>
            <a:off x="3260520" y="195480"/>
            <a:ext cx="5055120" cy="2375640"/>
          </a:xfrm>
          <a:prstGeom prst="rect">
            <a:avLst/>
          </a:prstGeom>
          <a:ln>
            <a:noFill/>
          </a:ln>
        </p:spPr>
      </p:pic>
      <p:sp>
        <p:nvSpPr>
          <p:cNvPr id="6" name="CustomShape 4"/>
          <p:cNvSpPr/>
          <p:nvPr/>
        </p:nvSpPr>
        <p:spPr>
          <a:xfrm>
            <a:off x="0" y="195480"/>
            <a:ext cx="3152160" cy="2375640"/>
          </a:xfrm>
          <a:prstGeom prst="rect">
            <a:avLst/>
          </a:prstGeom>
          <a:solidFill>
            <a:srgbClr val="E5E5E5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" name="Bild 24"/>
          <p:cNvPicPr/>
          <p:nvPr/>
        </p:nvPicPr>
        <p:blipFill>
          <a:blip r:embed="rId14"/>
          <a:stretch/>
        </p:blipFill>
        <p:spPr>
          <a:xfrm>
            <a:off x="830160" y="411480"/>
            <a:ext cx="1219680" cy="433800"/>
          </a:xfrm>
          <a:prstGeom prst="rect">
            <a:avLst/>
          </a:prstGeom>
          <a:ln>
            <a:noFill/>
          </a:ln>
        </p:spPr>
      </p:pic>
      <p:sp>
        <p:nvSpPr>
          <p:cNvPr id="8" name="CustomShape 5"/>
          <p:cNvSpPr/>
          <p:nvPr/>
        </p:nvSpPr>
        <p:spPr>
          <a:xfrm>
            <a:off x="828000" y="45316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6"/>
          <p:cNvSpPr/>
          <p:nvPr/>
        </p:nvSpPr>
        <p:spPr>
          <a:xfrm>
            <a:off x="5796000" y="2397600"/>
            <a:ext cx="2519640" cy="173520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900" b="1" strike="noStrike" spc="26" dirty="0">
                <a:solidFill>
                  <a:srgbClr val="505150"/>
                </a:solidFill>
                <a:latin typeface="Calibri"/>
                <a:ea typeface="ヒラギノ角ゴ Pro W3"/>
              </a:rPr>
              <a:t>WIR SCHAFFEN WISSEN – HEUTE FÜR MORGEN</a:t>
            </a:r>
            <a:endParaRPr lang="en-GB" sz="900" b="0" strike="noStrike" spc="-1" dirty="0">
              <a:latin typeface="Arial"/>
            </a:endParaRPr>
          </a:p>
        </p:txBody>
      </p:sp>
      <p:sp>
        <p:nvSpPr>
          <p:cNvPr id="10" name="CustomShape 7"/>
          <p:cNvSpPr/>
          <p:nvPr/>
        </p:nvSpPr>
        <p:spPr>
          <a:xfrm>
            <a:off x="8424000" y="195480"/>
            <a:ext cx="719280" cy="2375640"/>
          </a:xfrm>
          <a:prstGeom prst="rect">
            <a:avLst/>
          </a:prstGeom>
          <a:solidFill>
            <a:srgbClr val="E5E5E5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1" name="Picture 8"/>
          <p:cNvPicPr/>
          <p:nvPr/>
        </p:nvPicPr>
        <p:blipFill>
          <a:blip r:embed="rId15"/>
          <a:stretch/>
        </p:blipFill>
        <p:spPr>
          <a:xfrm>
            <a:off x="899640" y="1092960"/>
            <a:ext cx="1079280" cy="580320"/>
          </a:xfrm>
          <a:prstGeom prst="rect">
            <a:avLst/>
          </a:prstGeom>
          <a:ln>
            <a:noFill/>
          </a:ln>
        </p:spPr>
      </p:pic>
      <p:pic>
        <p:nvPicPr>
          <p:cNvPr id="12" name="Picture 2"/>
          <p:cNvPicPr/>
          <p:nvPr/>
        </p:nvPicPr>
        <p:blipFill>
          <a:blip r:embed="rId17"/>
          <a:stretch/>
        </p:blipFill>
        <p:spPr>
          <a:xfrm>
            <a:off x="830160" y="1823760"/>
            <a:ext cx="1219680" cy="685800"/>
          </a:xfrm>
          <a:prstGeom prst="rect">
            <a:avLst/>
          </a:prstGeom>
          <a:ln>
            <a:noFill/>
          </a:ln>
        </p:spPr>
      </p:pic>
      <p:sp>
        <p:nvSpPr>
          <p:cNvPr id="13" name="PlaceHolder 8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4" name="PlaceHolder 9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0" y="10594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5" name="Bild 14"/>
          <p:cNvPicPr/>
          <p:nvPr/>
        </p:nvPicPr>
        <p:blipFill>
          <a:blip r:embed="rId14"/>
          <a:stretch/>
        </p:blipFill>
        <p:spPr>
          <a:xfrm>
            <a:off x="828000" y="214200"/>
            <a:ext cx="1014480" cy="360720"/>
          </a:xfrm>
          <a:prstGeom prst="rect">
            <a:avLst/>
          </a:prstGeom>
          <a:ln>
            <a:noFill/>
          </a:ln>
        </p:spPr>
      </p:pic>
      <p:pic>
        <p:nvPicPr>
          <p:cNvPr id="96" name="Picture 8"/>
          <p:cNvPicPr/>
          <p:nvPr/>
        </p:nvPicPr>
        <p:blipFill>
          <a:blip r:embed="rId15"/>
          <a:stretch/>
        </p:blipFill>
        <p:spPr>
          <a:xfrm>
            <a:off x="7720560" y="133200"/>
            <a:ext cx="1064160" cy="572040"/>
          </a:xfrm>
          <a:prstGeom prst="rect">
            <a:avLst/>
          </a:prstGeom>
          <a:ln>
            <a:noFill/>
          </a:ln>
        </p:spPr>
      </p:pic>
      <p:sp>
        <p:nvSpPr>
          <p:cNvPr id="97" name="CustomShape 2"/>
          <p:cNvSpPr/>
          <p:nvPr/>
        </p:nvSpPr>
        <p:spPr>
          <a:xfrm>
            <a:off x="361800" y="4968000"/>
            <a:ext cx="497124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STAP meeting 03.05.2022 – Alessandra Luchini</a:t>
            </a:r>
            <a:r>
              <a:rPr lang="en-GB" sz="800" b="0" strike="noStrike" spc="-1" baseline="0" dirty="0">
                <a:solidFill>
                  <a:srgbClr val="000000"/>
                </a:solidFill>
                <a:latin typeface="Calibri"/>
                <a:ea typeface="ヒラギノ角ゴ Pro W3"/>
              </a:rPr>
              <a:t> </a:t>
            </a: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&amp; Sven Schütz</a:t>
            </a:r>
            <a:endParaRPr lang="en-GB" sz="800" b="0" strike="noStrike" spc="-1" dirty="0">
              <a:latin typeface="+mn-lt"/>
            </a:endParaRPr>
          </a:p>
        </p:txBody>
      </p:sp>
      <p:sp>
        <p:nvSpPr>
          <p:cNvPr id="98" name="CustomShape 3"/>
          <p:cNvSpPr/>
          <p:nvPr/>
        </p:nvSpPr>
        <p:spPr>
          <a:xfrm>
            <a:off x="7801200" y="4968000"/>
            <a:ext cx="98028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4DF4BBDD-C9C5-44DF-86B3-73063E6DA59D}" type="slidenum">
              <a:rPr lang="en-GB" sz="8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‹#›</a:t>
            </a:fld>
            <a:endParaRPr lang="en-GB" sz="800" b="0" strike="noStrike" spc="-1" dirty="0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00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 hidden="1"/>
          <p:cNvSpPr/>
          <p:nvPr/>
        </p:nvSpPr>
        <p:spPr>
          <a:xfrm>
            <a:off x="0" y="1059480"/>
            <a:ext cx="611280" cy="611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1" name="Bild 14"/>
          <p:cNvPicPr/>
          <p:nvPr/>
        </p:nvPicPr>
        <p:blipFill>
          <a:blip r:embed="rId14"/>
          <a:stretch/>
        </p:blipFill>
        <p:spPr>
          <a:xfrm>
            <a:off x="828000" y="214200"/>
            <a:ext cx="1014480" cy="360720"/>
          </a:xfrm>
          <a:prstGeom prst="rect">
            <a:avLst/>
          </a:prstGeom>
          <a:ln>
            <a:noFill/>
          </a:ln>
        </p:spPr>
      </p:pic>
      <p:pic>
        <p:nvPicPr>
          <p:cNvPr id="182" name="Picture 8"/>
          <p:cNvPicPr/>
          <p:nvPr/>
        </p:nvPicPr>
        <p:blipFill>
          <a:blip r:embed="rId15"/>
          <a:stretch/>
        </p:blipFill>
        <p:spPr>
          <a:xfrm>
            <a:off x="7720560" y="133200"/>
            <a:ext cx="1064160" cy="572040"/>
          </a:xfrm>
          <a:prstGeom prst="rect">
            <a:avLst/>
          </a:prstGeom>
          <a:ln>
            <a:noFill/>
          </a:ln>
        </p:spPr>
      </p:pic>
      <p:sp>
        <p:nvSpPr>
          <p:cNvPr id="183" name="CustomShape 2" hidden="1"/>
          <p:cNvSpPr/>
          <p:nvPr/>
        </p:nvSpPr>
        <p:spPr>
          <a:xfrm>
            <a:off x="361800" y="4968000"/>
            <a:ext cx="497124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Estia ICEB 18/11/2020 – Sven Schütz</a:t>
            </a:r>
            <a:endParaRPr lang="en-GB" sz="800" b="0" strike="noStrike" spc="-1" dirty="0">
              <a:latin typeface="Arial"/>
            </a:endParaRPr>
          </a:p>
        </p:txBody>
      </p:sp>
      <p:sp>
        <p:nvSpPr>
          <p:cNvPr id="184" name="CustomShape 3" hidden="1"/>
          <p:cNvSpPr/>
          <p:nvPr/>
        </p:nvSpPr>
        <p:spPr>
          <a:xfrm>
            <a:off x="7801200" y="4968000"/>
            <a:ext cx="980280" cy="14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GB" sz="8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2AD7A035-2548-46C2-8994-6AA4DD63502C}" type="slidenum">
              <a:rPr lang="en-GB" sz="8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‹#›</a:t>
            </a:fld>
            <a:endParaRPr lang="en-GB" sz="800" b="0" strike="noStrike" spc="-1" dirty="0">
              <a:latin typeface="Arial"/>
            </a:endParaRPr>
          </a:p>
        </p:txBody>
      </p:sp>
      <p:pic>
        <p:nvPicPr>
          <p:cNvPr id="185" name="Picture 2"/>
          <p:cNvPicPr/>
          <p:nvPr/>
        </p:nvPicPr>
        <p:blipFill>
          <a:blip r:embed="rId16"/>
          <a:srcRect l="-2" t="13686" r="643" b="11424"/>
          <a:stretch/>
        </p:blipFill>
        <p:spPr>
          <a:xfrm>
            <a:off x="826920" y="765000"/>
            <a:ext cx="8316360" cy="4182840"/>
          </a:xfrm>
          <a:prstGeom prst="rect">
            <a:avLst/>
          </a:prstGeom>
          <a:ln>
            <a:noFill/>
          </a:ln>
        </p:spPr>
      </p:pic>
      <p:pic>
        <p:nvPicPr>
          <p:cNvPr id="186" name="Bild 14"/>
          <p:cNvPicPr/>
          <p:nvPr/>
        </p:nvPicPr>
        <p:blipFill>
          <a:blip r:embed="rId14"/>
          <a:stretch/>
        </p:blipFill>
        <p:spPr>
          <a:xfrm>
            <a:off x="826920" y="214200"/>
            <a:ext cx="1014480" cy="360720"/>
          </a:xfrm>
          <a:prstGeom prst="rect">
            <a:avLst/>
          </a:prstGeom>
          <a:ln>
            <a:noFill/>
          </a:ln>
        </p:spPr>
      </p:pic>
      <p:sp>
        <p:nvSpPr>
          <p:cNvPr id="187" name="CustomShape 4"/>
          <p:cNvSpPr/>
          <p:nvPr/>
        </p:nvSpPr>
        <p:spPr>
          <a:xfrm>
            <a:off x="0" y="765000"/>
            <a:ext cx="647280" cy="647280"/>
          </a:xfrm>
          <a:prstGeom prst="rect">
            <a:avLst/>
          </a:prstGeom>
          <a:solidFill>
            <a:srgbClr val="B9B9B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8" name="Picture 8"/>
          <p:cNvPicPr/>
          <p:nvPr/>
        </p:nvPicPr>
        <p:blipFill>
          <a:blip r:embed="rId15"/>
          <a:stretch/>
        </p:blipFill>
        <p:spPr>
          <a:xfrm>
            <a:off x="7720560" y="133200"/>
            <a:ext cx="1064160" cy="572040"/>
          </a:xfrm>
          <a:prstGeom prst="rect">
            <a:avLst/>
          </a:prstGeom>
          <a:ln>
            <a:noFill/>
          </a:ln>
        </p:spPr>
      </p:pic>
      <p:sp>
        <p:nvSpPr>
          <p:cNvPr id="189" name="PlaceHolder 5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190" name="PlaceHolder 6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814320" y="3273840"/>
            <a:ext cx="7968600" cy="809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500" b="0" strike="noStrike" spc="-1" dirty="0">
                <a:solidFill>
                  <a:srgbClr val="686868"/>
                </a:solidFill>
                <a:latin typeface="Georgia"/>
                <a:ea typeface="ヒラギノ角ゴ Pro W3"/>
              </a:rPr>
              <a:t>Estia – Project Update</a:t>
            </a:r>
            <a:endParaRPr lang="en-GB" sz="2500" b="0" strike="noStrike" spc="-1" dirty="0"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>
            <a:off x="828000" y="2946600"/>
            <a:ext cx="7954920" cy="272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Alessandra Luchini &amp; Sven Schütz  ::  </a:t>
            </a:r>
            <a:r>
              <a:rPr lang="en-GB" sz="1500" b="1" spc="-1" dirty="0">
                <a:solidFill>
                  <a:srgbClr val="969696"/>
                </a:solidFill>
                <a:latin typeface="Calibri"/>
                <a:ea typeface="ヒラギノ角ゴ Pro W3"/>
              </a:rPr>
              <a:t>ESTIA Core Team  </a:t>
            </a: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::  Paul Scherrer Institut</a:t>
            </a:r>
            <a:endParaRPr lang="en-GB" sz="1500" b="0" strike="noStrike" spc="-1" dirty="0">
              <a:latin typeface="Arial"/>
            </a:endParaRPr>
          </a:p>
        </p:txBody>
      </p:sp>
      <p:sp>
        <p:nvSpPr>
          <p:cNvPr id="235" name="CustomShape 3"/>
          <p:cNvSpPr/>
          <p:nvPr/>
        </p:nvSpPr>
        <p:spPr>
          <a:xfrm>
            <a:off x="828720" y="4150440"/>
            <a:ext cx="5571360" cy="292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 </a:t>
            </a:r>
            <a:r>
              <a:rPr lang="en-GB" sz="1500" b="1" spc="-1" dirty="0">
                <a:solidFill>
                  <a:srgbClr val="969696"/>
                </a:solidFill>
                <a:latin typeface="Calibri"/>
                <a:ea typeface="ヒラギノ角ゴ Pro W3"/>
              </a:rPr>
              <a:t>STAP</a:t>
            </a:r>
            <a:r>
              <a:rPr lang="en-GB" sz="1500" b="1" strike="noStrike" spc="-1" dirty="0">
                <a:solidFill>
                  <a:srgbClr val="969696"/>
                </a:solidFill>
                <a:latin typeface="Calibri"/>
                <a:ea typeface="ヒラギノ角ゴ Pro W3"/>
              </a:rPr>
              <a:t> meeting 03/05/2022</a:t>
            </a:r>
            <a:endParaRPr lang="en-GB" sz="15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ESTIA-Middle Focus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79A8D-3E8A-6B44-AC5A-153DF5AEE0EC}"/>
              </a:ext>
            </a:extLst>
          </p:cNvPr>
          <p:cNvSpPr txBox="1"/>
          <p:nvPr/>
        </p:nvSpPr>
        <p:spPr>
          <a:xfrm>
            <a:off x="644482" y="733331"/>
            <a:ext cx="5348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b="1" dirty="0"/>
              <a:t>Overview of the current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6C040E-3BD9-B84F-923A-69BE203DC566}"/>
              </a:ext>
            </a:extLst>
          </p:cNvPr>
          <p:cNvSpPr txBox="1"/>
          <p:nvPr/>
        </p:nvSpPr>
        <p:spPr>
          <a:xfrm>
            <a:off x="5441133" y="1071885"/>
            <a:ext cx="370286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Procurement of the polarisers, FOM and spin flipper</a:t>
            </a:r>
            <a:r>
              <a:rPr lang="en-CH" sz="1600" dirty="0"/>
              <a:t>: documentation is in preparation. The procurement will include final design and manifacture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Polarisers/FOM motorised support:</a:t>
            </a:r>
            <a:r>
              <a:rPr lang="en-CH" sz="1600" dirty="0"/>
              <a:t> design is completed (procurement will start ed soon)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Mask changer</a:t>
            </a:r>
            <a:r>
              <a:rPr lang="en-CH" sz="1600" dirty="0"/>
              <a:t>: Design completed (IDR in March) including motorised support. Procurement is ongoing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ACB1A-0B5B-4443-9A5D-7626CF4C73D7}"/>
              </a:ext>
            </a:extLst>
          </p:cNvPr>
          <p:cNvSpPr txBox="1"/>
          <p:nvPr/>
        </p:nvSpPr>
        <p:spPr>
          <a:xfrm>
            <a:off x="153909" y="4472412"/>
            <a:ext cx="8528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IDR for the complete MF is planned for beginning of June. SubTG3 in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3301C-431C-FD48-BF19-3A2223292B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9" b="14090"/>
          <a:stretch/>
        </p:blipFill>
        <p:spPr>
          <a:xfrm>
            <a:off x="733331" y="1321806"/>
            <a:ext cx="4644427" cy="26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706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A8852-47BB-2A4C-9524-1DF00A3C1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345953" y="1256468"/>
            <a:ext cx="8283271" cy="3668152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9F044B1A-B433-2946-B1A2-A3DB0168EF8B}"/>
              </a:ext>
            </a:extLst>
          </p:cNvPr>
          <p:cNvSpPr/>
          <p:nvPr/>
        </p:nvSpPr>
        <p:spPr>
          <a:xfrm rot="16200000">
            <a:off x="5779970" y="-90508"/>
            <a:ext cx="398982" cy="254598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F3561-7B81-3E48-B659-66F4AE4C9020}"/>
              </a:ext>
            </a:extLst>
          </p:cNvPr>
          <p:cNvSpPr txBox="1"/>
          <p:nvPr/>
        </p:nvSpPr>
        <p:spPr>
          <a:xfrm>
            <a:off x="2701080" y="644437"/>
            <a:ext cx="5983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Call for tender published in February. Negotiation is in progress.</a:t>
            </a:r>
          </a:p>
        </p:txBody>
      </p:sp>
    </p:spTree>
    <p:extLst>
      <p:ext uri="{BB962C8B-B14F-4D97-AF65-F5344CB8AC3E}">
        <p14:creationId xmlns:p14="http://schemas.microsoft.com/office/powerpoint/2010/main" val="271690614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A8852-47BB-2A4C-9524-1DF00A3C1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345953" y="1256468"/>
            <a:ext cx="8283271" cy="3668152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9F044B1A-B433-2946-B1A2-A3DB0168EF8B}"/>
              </a:ext>
            </a:extLst>
          </p:cNvPr>
          <p:cNvSpPr/>
          <p:nvPr/>
        </p:nvSpPr>
        <p:spPr>
          <a:xfrm rot="16200000">
            <a:off x="5422943" y="1175083"/>
            <a:ext cx="969597" cy="896468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F3561-7B81-3E48-B659-66F4AE4C9020}"/>
              </a:ext>
            </a:extLst>
          </p:cNvPr>
          <p:cNvSpPr txBox="1"/>
          <p:nvPr/>
        </p:nvSpPr>
        <p:spPr>
          <a:xfrm>
            <a:off x="3841196" y="716990"/>
            <a:ext cx="5029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Sample stage and detector arm design is progressing</a:t>
            </a:r>
          </a:p>
        </p:txBody>
      </p:sp>
    </p:spTree>
    <p:extLst>
      <p:ext uri="{BB962C8B-B14F-4D97-AF65-F5344CB8AC3E}">
        <p14:creationId xmlns:p14="http://schemas.microsoft.com/office/powerpoint/2010/main" val="27128870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648A8-842E-BB40-A159-EC2591665075}"/>
              </a:ext>
            </a:extLst>
          </p:cNvPr>
          <p:cNvSpPr txBox="1"/>
          <p:nvPr/>
        </p:nvSpPr>
        <p:spPr>
          <a:xfrm>
            <a:off x="856698" y="636177"/>
            <a:ext cx="42479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b="1" dirty="0"/>
              <a:t>Overview of the current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70EB9F-4015-3840-A76B-1C0A64D47B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931907" y="1013902"/>
            <a:ext cx="7735040" cy="340483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CF0681C-3DCE-7142-8DF1-C2722C794268}"/>
              </a:ext>
            </a:extLst>
          </p:cNvPr>
          <p:cNvCxnSpPr>
            <a:cxnSpLocks/>
          </p:cNvCxnSpPr>
          <p:nvPr/>
        </p:nvCxnSpPr>
        <p:spPr>
          <a:xfrm flipV="1">
            <a:off x="742384" y="2571750"/>
            <a:ext cx="968721" cy="2891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766B96A-1946-0141-B8BB-A0C03498E9FA}"/>
              </a:ext>
            </a:extLst>
          </p:cNvPr>
          <p:cNvSpPr txBox="1"/>
          <p:nvPr/>
        </p:nvSpPr>
        <p:spPr>
          <a:xfrm>
            <a:off x="0" y="2792085"/>
            <a:ext cx="1077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Detector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63BEEDF-33F2-2C42-9FE6-10CB04B8413B}"/>
              </a:ext>
            </a:extLst>
          </p:cNvPr>
          <p:cNvCxnSpPr>
            <a:cxnSpLocks/>
          </p:cNvCxnSpPr>
          <p:nvPr/>
        </p:nvCxnSpPr>
        <p:spPr>
          <a:xfrm flipV="1">
            <a:off x="742384" y="3460318"/>
            <a:ext cx="765018" cy="67767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E84B550-97CA-D74F-8083-79F584EA0BD8}"/>
              </a:ext>
            </a:extLst>
          </p:cNvPr>
          <p:cNvSpPr txBox="1"/>
          <p:nvPr/>
        </p:nvSpPr>
        <p:spPr>
          <a:xfrm>
            <a:off x="165799" y="4070267"/>
            <a:ext cx="1201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Detector electronics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CB525E-286F-2A48-A897-4B9AF5985873}"/>
              </a:ext>
            </a:extLst>
          </p:cNvPr>
          <p:cNvCxnSpPr>
            <a:cxnSpLocks/>
          </p:cNvCxnSpPr>
          <p:nvPr/>
        </p:nvCxnSpPr>
        <p:spPr>
          <a:xfrm flipH="1">
            <a:off x="3499717" y="1293980"/>
            <a:ext cx="357059" cy="3743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507BF0D-F93E-ED47-8276-B6E7825DAA60}"/>
              </a:ext>
            </a:extLst>
          </p:cNvPr>
          <p:cNvSpPr txBox="1"/>
          <p:nvPr/>
        </p:nvSpPr>
        <p:spPr>
          <a:xfrm>
            <a:off x="3499717" y="969250"/>
            <a:ext cx="1201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</a:t>
            </a:r>
            <a:r>
              <a:rPr lang="en-CH" sz="1600" dirty="0"/>
              <a:t>light tube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68332B1-9435-B945-A145-A7718FB8A34C}"/>
              </a:ext>
            </a:extLst>
          </p:cNvPr>
          <p:cNvCxnSpPr>
            <a:cxnSpLocks/>
          </p:cNvCxnSpPr>
          <p:nvPr/>
        </p:nvCxnSpPr>
        <p:spPr>
          <a:xfrm flipH="1">
            <a:off x="5535014" y="1394516"/>
            <a:ext cx="465757" cy="6692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E95A9D5-1CF6-2B4F-91EE-A28B0BD228EF}"/>
              </a:ext>
            </a:extLst>
          </p:cNvPr>
          <p:cNvSpPr txBox="1"/>
          <p:nvPr/>
        </p:nvSpPr>
        <p:spPr>
          <a:xfrm>
            <a:off x="4799427" y="1034932"/>
            <a:ext cx="2544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Analysers</a:t>
            </a:r>
            <a:r>
              <a:rPr lang="en-US" sz="1600" dirty="0"/>
              <a:t> + Guide field</a:t>
            </a:r>
            <a:endParaRPr lang="en-CH" sz="16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498D91F-D7F0-0840-8BFE-B8BE8819F049}"/>
              </a:ext>
            </a:extLst>
          </p:cNvPr>
          <p:cNvCxnSpPr>
            <a:cxnSpLocks/>
          </p:cNvCxnSpPr>
          <p:nvPr/>
        </p:nvCxnSpPr>
        <p:spPr>
          <a:xfrm>
            <a:off x="7333859" y="1841738"/>
            <a:ext cx="0" cy="28764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DC95EBE-1FDF-D94E-BE15-5DD3AB20137A}"/>
              </a:ext>
            </a:extLst>
          </p:cNvPr>
          <p:cNvSpPr txBox="1"/>
          <p:nvPr/>
        </p:nvSpPr>
        <p:spPr>
          <a:xfrm>
            <a:off x="6727510" y="1483599"/>
            <a:ext cx="1212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Spin-flipper</a:t>
            </a:r>
            <a:endParaRPr lang="en-CH" sz="1600" dirty="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59A01C-3C81-FD4E-A6BD-6F5ADEBCE5C9}"/>
              </a:ext>
            </a:extLst>
          </p:cNvPr>
          <p:cNvCxnSpPr>
            <a:cxnSpLocks/>
          </p:cNvCxnSpPr>
          <p:nvPr/>
        </p:nvCxnSpPr>
        <p:spPr>
          <a:xfrm flipV="1">
            <a:off x="7735754" y="4137991"/>
            <a:ext cx="0" cy="4594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36F52A1-D95A-5B4F-807C-85E638B3D605}"/>
              </a:ext>
            </a:extLst>
          </p:cNvPr>
          <p:cNvSpPr txBox="1"/>
          <p:nvPr/>
        </p:nvSpPr>
        <p:spPr>
          <a:xfrm>
            <a:off x="7129566" y="4563336"/>
            <a:ext cx="1621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Sample stage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38784910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46635-6131-5C4E-94EF-1999FF7666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86" t="9228" r="16435" b="13976"/>
          <a:stretch/>
        </p:blipFill>
        <p:spPr>
          <a:xfrm>
            <a:off x="3150100" y="726481"/>
            <a:ext cx="2864770" cy="42607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31A050-205F-6F4D-A7DC-8BA6BCFEF1FD}"/>
              </a:ext>
            </a:extLst>
          </p:cNvPr>
          <p:cNvSpPr txBox="1"/>
          <p:nvPr/>
        </p:nvSpPr>
        <p:spPr>
          <a:xfrm>
            <a:off x="230321" y="2163112"/>
            <a:ext cx="2378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Hexapod </a:t>
            </a:r>
            <a:r>
              <a:rPr lang="en-GB" sz="1600" dirty="0"/>
              <a:t>(L2 interface):</a:t>
            </a:r>
          </a:p>
          <a:p>
            <a:r>
              <a:rPr lang="en-GB" sz="1600" dirty="0"/>
              <a:t>Different products under evaluation for procurement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A12323-53D1-5B41-BB0A-BD0D247DAD3B}"/>
              </a:ext>
            </a:extLst>
          </p:cNvPr>
          <p:cNvCxnSpPr>
            <a:cxnSpLocks/>
          </p:cNvCxnSpPr>
          <p:nvPr/>
        </p:nvCxnSpPr>
        <p:spPr>
          <a:xfrm>
            <a:off x="2254488" y="2736364"/>
            <a:ext cx="1658976" cy="20925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E8BBBA9-BE46-0649-9C33-8285095DECA8}"/>
              </a:ext>
            </a:extLst>
          </p:cNvPr>
          <p:cNvSpPr txBox="1"/>
          <p:nvPr/>
        </p:nvSpPr>
        <p:spPr>
          <a:xfrm>
            <a:off x="1208389" y="4573739"/>
            <a:ext cx="1796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Omega stage</a:t>
            </a:r>
          </a:p>
        </p:txBody>
      </p:sp>
      <p:sp>
        <p:nvSpPr>
          <p:cNvPr id="26" name="CustomShape 1">
            <a:extLst>
              <a:ext uri="{FF2B5EF4-FFF2-40B4-BE49-F238E27FC236}">
                <a16:creationId xmlns:a16="http://schemas.microsoft.com/office/drawing/2014/main" id="{736DA063-1067-BB44-B46C-2D43FDF54E89}"/>
              </a:ext>
            </a:extLst>
          </p:cNvPr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>
              <a:latin typeface="Arial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2CB1F14-8A76-8343-884A-C064C897B12B}"/>
              </a:ext>
            </a:extLst>
          </p:cNvPr>
          <p:cNvCxnSpPr>
            <a:cxnSpLocks/>
          </p:cNvCxnSpPr>
          <p:nvPr/>
        </p:nvCxnSpPr>
        <p:spPr>
          <a:xfrm flipV="1">
            <a:off x="2608601" y="4005578"/>
            <a:ext cx="1000442" cy="73046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C592EE7-4C87-C042-B7BF-8727E0017A6E}"/>
              </a:ext>
            </a:extLst>
          </p:cNvPr>
          <p:cNvCxnSpPr>
            <a:cxnSpLocks/>
          </p:cNvCxnSpPr>
          <p:nvPr/>
        </p:nvCxnSpPr>
        <p:spPr>
          <a:xfrm flipV="1">
            <a:off x="2531463" y="3049472"/>
            <a:ext cx="1192384" cy="66847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02DB141-64A5-E84E-96DF-4D363BC3FF4C}"/>
              </a:ext>
            </a:extLst>
          </p:cNvPr>
          <p:cNvSpPr txBox="1"/>
          <p:nvPr/>
        </p:nvSpPr>
        <p:spPr>
          <a:xfrm>
            <a:off x="571625" y="3304695"/>
            <a:ext cx="22364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L1 interface</a:t>
            </a:r>
            <a:r>
              <a:rPr lang="en-GB" sz="1600" dirty="0"/>
              <a:t>: directly connected to the omega stage. Potential adapters for the magnet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62979D1-2CC7-0948-AD82-F48BD69945EA}"/>
              </a:ext>
            </a:extLst>
          </p:cNvPr>
          <p:cNvSpPr txBox="1"/>
          <p:nvPr/>
        </p:nvSpPr>
        <p:spPr>
          <a:xfrm>
            <a:off x="6159598" y="966649"/>
            <a:ext cx="29844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Overall sample stage design is ongoing</a:t>
            </a:r>
          </a:p>
          <a:p>
            <a:endParaRPr 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Sample holder for solid/air and small flow cryostat: design will start in the summer. The sample holder will be mounted directly on the hexapod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/>
              <a:t>Compatibility of the sample stage with other magnets available at ESS currently under discussion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C5F89B2-77E4-0247-8FA1-6D7D699C8F8C}"/>
              </a:ext>
            </a:extLst>
          </p:cNvPr>
          <p:cNvCxnSpPr>
            <a:cxnSpLocks/>
          </p:cNvCxnSpPr>
          <p:nvPr/>
        </p:nvCxnSpPr>
        <p:spPr>
          <a:xfrm>
            <a:off x="2608601" y="1274550"/>
            <a:ext cx="1364747" cy="62463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FDA64AA-874B-7340-99B7-D050E36C6B1E}"/>
              </a:ext>
            </a:extLst>
          </p:cNvPr>
          <p:cNvSpPr txBox="1"/>
          <p:nvPr/>
        </p:nvSpPr>
        <p:spPr>
          <a:xfrm>
            <a:off x="571625" y="615979"/>
            <a:ext cx="2367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/>
              <a:t>Warm Bore magnet </a:t>
            </a:r>
            <a:r>
              <a:rPr lang="en-GB" sz="1600"/>
              <a:t>(2.5T vertical): designed together with ESS polarisation and SE groups. To be procured by ESS</a:t>
            </a:r>
          </a:p>
        </p:txBody>
      </p:sp>
    </p:spTree>
    <p:extLst>
      <p:ext uri="{BB962C8B-B14F-4D97-AF65-F5344CB8AC3E}">
        <p14:creationId xmlns:p14="http://schemas.microsoft.com/office/powerpoint/2010/main" val="381749554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ustomShape 1">
            <a:extLst>
              <a:ext uri="{FF2B5EF4-FFF2-40B4-BE49-F238E27FC236}">
                <a16:creationId xmlns:a16="http://schemas.microsoft.com/office/drawing/2014/main" id="{736DA063-1067-BB44-B46C-2D43FDF54E89}"/>
              </a:ext>
            </a:extLst>
          </p:cNvPr>
          <p:cNvSpPr/>
          <p:nvPr/>
        </p:nvSpPr>
        <p:spPr>
          <a:xfrm>
            <a:off x="2472480" y="226594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Sample Stage &amp; Detector Arm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5A1D53-D3F7-1145-92D9-F44CB3D69C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7" y="922409"/>
            <a:ext cx="4863668" cy="38668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C8F601-4E1C-294E-A3F9-A4A8177F17B3}"/>
              </a:ext>
            </a:extLst>
          </p:cNvPr>
          <p:cNvSpPr txBox="1"/>
          <p:nvPr/>
        </p:nvSpPr>
        <p:spPr>
          <a:xfrm>
            <a:off x="5361609" y="839909"/>
            <a:ext cx="386387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Analysers+guide field</a:t>
            </a:r>
            <a:r>
              <a:rPr lang="en-CH" sz="1600" dirty="0"/>
              <a:t>: design of the housing is ongoing. Preliminary design of the analyser mirrors (PSI) and guide field (ESS) already discussed with potential supplier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Motorised support for the analysers</a:t>
            </a:r>
            <a:r>
              <a:rPr lang="en-CH" sz="1600" dirty="0"/>
              <a:t>: design ongoing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A section of the guide field for the analysers will be placed outside the flight tube and integrated in the design of the spin-flipper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b="1" dirty="0"/>
              <a:t>Spin-flipper</a:t>
            </a:r>
            <a:r>
              <a:rPr lang="en-CH" sz="1600" dirty="0"/>
              <a:t>: feasibility study currently ongoing</a:t>
            </a:r>
          </a:p>
        </p:txBody>
      </p:sp>
    </p:spTree>
    <p:extLst>
      <p:ext uri="{BB962C8B-B14F-4D97-AF65-F5344CB8AC3E}">
        <p14:creationId xmlns:p14="http://schemas.microsoft.com/office/powerpoint/2010/main" val="336444510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A8852-47BB-2A4C-9524-1DF00A3C1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345953" y="1256468"/>
            <a:ext cx="8283271" cy="3668152"/>
          </a:xfrm>
          <a:prstGeom prst="rect">
            <a:avLst/>
          </a:prstGeom>
        </p:spPr>
      </p:pic>
      <p:sp>
        <p:nvSpPr>
          <p:cNvPr id="14" name="Right Brace 13">
            <a:extLst>
              <a:ext uri="{FF2B5EF4-FFF2-40B4-BE49-F238E27FC236}">
                <a16:creationId xmlns:a16="http://schemas.microsoft.com/office/drawing/2014/main" id="{9F044B1A-B433-2946-B1A2-A3DB0168EF8B}"/>
              </a:ext>
            </a:extLst>
          </p:cNvPr>
          <p:cNvSpPr/>
          <p:nvPr/>
        </p:nvSpPr>
        <p:spPr>
          <a:xfrm rot="16200000">
            <a:off x="7660770" y="706361"/>
            <a:ext cx="380593" cy="1137319"/>
          </a:xfrm>
          <a:prstGeom prst="rightBrace">
            <a:avLst>
              <a:gd name="adj1" fmla="val 8333"/>
              <a:gd name="adj2" fmla="val 4763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F3561-7B81-3E48-B659-66F4AE4C9020}"/>
              </a:ext>
            </a:extLst>
          </p:cNvPr>
          <p:cNvSpPr txBox="1"/>
          <p:nvPr/>
        </p:nvSpPr>
        <p:spPr>
          <a:xfrm>
            <a:off x="4167170" y="673720"/>
            <a:ext cx="7126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</a:t>
            </a:r>
            <a:r>
              <a:rPr lang="en-CH" sz="1600" dirty="0"/>
              <a:t>rocurement of the control hucth through ESS </a:t>
            </a:r>
          </a:p>
        </p:txBody>
      </p:sp>
    </p:spTree>
    <p:extLst>
      <p:ext uri="{BB962C8B-B14F-4D97-AF65-F5344CB8AC3E}">
        <p14:creationId xmlns:p14="http://schemas.microsoft.com/office/powerpoint/2010/main" val="217313347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CustomShape 2"/>
          <p:cNvSpPr/>
          <p:nvPr/>
        </p:nvSpPr>
        <p:spPr>
          <a:xfrm>
            <a:off x="826920" y="765000"/>
            <a:ext cx="2753640" cy="418248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432000" rIns="36000" bIns="36000">
            <a:noAutofit/>
          </a:bodyPr>
          <a:lstStyle/>
          <a:p>
            <a:pPr>
              <a:lnSpc>
                <a:spcPct val="110000"/>
              </a:lnSpc>
            </a:pPr>
            <a:r>
              <a:rPr lang="en-GB" sz="17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Thank you for your attention!</a:t>
            </a: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endParaRPr lang="en-GB" sz="1700" b="0" strike="noStrike" spc="-1" dirty="0">
              <a:latin typeface="Arial"/>
            </a:endParaRPr>
          </a:p>
          <a:p>
            <a:pPr>
              <a:lnSpc>
                <a:spcPct val="110000"/>
              </a:lnSpc>
            </a:pPr>
            <a:r>
              <a:rPr lang="en-GB" sz="17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Any questions?</a:t>
            </a:r>
            <a:endParaRPr lang="en-GB" sz="1700" b="0" strike="noStrike" spc="-1" dirty="0">
              <a:latin typeface="Arial"/>
            </a:endParaRPr>
          </a:p>
        </p:txBody>
      </p:sp>
      <p:sp>
        <p:nvSpPr>
          <p:cNvPr id="426" name="CustomShape 3"/>
          <p:cNvSpPr/>
          <p:nvPr/>
        </p:nvSpPr>
        <p:spPr>
          <a:xfrm>
            <a:off x="8567640" y="6661080"/>
            <a:ext cx="575640" cy="196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GB" sz="900" b="0" strike="noStrike" spc="-1" dirty="0">
                <a:solidFill>
                  <a:srgbClr val="000000"/>
                </a:solidFill>
                <a:latin typeface="Calibri"/>
                <a:ea typeface="ヒラギノ角ゴ Pro W3"/>
              </a:rPr>
              <a:t>Page </a:t>
            </a:r>
            <a:fld id="{FCC73615-77A0-4D78-BCA0-ABB6D0FDA995}" type="slidenum">
              <a:rPr lang="en-GB" sz="900" b="0" strike="noStrike" spc="-1">
                <a:solidFill>
                  <a:srgbClr val="000000"/>
                </a:solidFill>
                <a:latin typeface="Calibri"/>
                <a:ea typeface="ヒラギノ角ゴ Pro W3"/>
              </a:rPr>
              <a:t>17</a:t>
            </a:fld>
            <a:endParaRPr lang="en-GB" sz="900" b="0" strike="noStrike" spc="-1" dirty="0"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9620" y="765000"/>
            <a:ext cx="8374380" cy="4241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AB5CED-36DB-EA44-9941-7A103568F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81" r="5794" b="27195"/>
          <a:stretch/>
        </p:blipFill>
        <p:spPr>
          <a:xfrm>
            <a:off x="0" y="848266"/>
            <a:ext cx="9125173" cy="4295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05660-3B1A-F843-84FB-AD31439C38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0022"/>
            <a:ext cx="3364637" cy="2523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1A835742-11E6-EC4A-BF2A-98BB2891757B}"/>
              </a:ext>
            </a:extLst>
          </p:cNvPr>
          <p:cNvSpPr/>
          <p:nvPr/>
        </p:nvSpPr>
        <p:spPr>
          <a:xfrm>
            <a:off x="3483969" y="0"/>
            <a:ext cx="5542200" cy="81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686868"/>
                </a:solidFill>
                <a:latin typeface="Georgia"/>
                <a:ea typeface="ヒラギノ角ゴ Pro W3"/>
              </a:rPr>
              <a:t>Risk Report</a:t>
            </a:r>
            <a:endParaRPr lang="en-GB" sz="2400" spc="-1" dirty="0">
              <a:solidFill>
                <a:srgbClr val="686868"/>
              </a:solidFill>
              <a:latin typeface="Georgia"/>
              <a:ea typeface="ヒラギノ角ゴ Pro W3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1D5E543-1499-904E-9371-641F51E9D1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789147"/>
              </p:ext>
            </p:extLst>
          </p:nvPr>
        </p:nvGraphicFramePr>
        <p:xfrm>
          <a:off x="811797" y="2998889"/>
          <a:ext cx="7520404" cy="1538725"/>
        </p:xfrm>
        <a:graphic>
          <a:graphicData uri="http://schemas.openxmlformats.org/drawingml/2006/table">
            <a:tbl>
              <a:tblPr/>
              <a:tblGrid>
                <a:gridCol w="2365187">
                  <a:extLst>
                    <a:ext uri="{9D8B030D-6E8A-4147-A177-3AD203B41FA5}">
                      <a16:colId xmlns:a16="http://schemas.microsoft.com/office/drawing/2014/main" val="3072191571"/>
                    </a:ext>
                  </a:extLst>
                </a:gridCol>
                <a:gridCol w="834887">
                  <a:extLst>
                    <a:ext uri="{9D8B030D-6E8A-4147-A177-3AD203B41FA5}">
                      <a16:colId xmlns:a16="http://schemas.microsoft.com/office/drawing/2014/main" val="1709131135"/>
                    </a:ext>
                  </a:extLst>
                </a:gridCol>
                <a:gridCol w="1003852">
                  <a:extLst>
                    <a:ext uri="{9D8B030D-6E8A-4147-A177-3AD203B41FA5}">
                      <a16:colId xmlns:a16="http://schemas.microsoft.com/office/drawing/2014/main" val="1723859411"/>
                    </a:ext>
                  </a:extLst>
                </a:gridCol>
                <a:gridCol w="1033670">
                  <a:extLst>
                    <a:ext uri="{9D8B030D-6E8A-4147-A177-3AD203B41FA5}">
                      <a16:colId xmlns:a16="http://schemas.microsoft.com/office/drawing/2014/main" val="2940226578"/>
                    </a:ext>
                  </a:extLst>
                </a:gridCol>
                <a:gridCol w="1073426">
                  <a:extLst>
                    <a:ext uri="{9D8B030D-6E8A-4147-A177-3AD203B41FA5}">
                      <a16:colId xmlns:a16="http://schemas.microsoft.com/office/drawing/2014/main" val="284614854"/>
                    </a:ext>
                  </a:extLst>
                </a:gridCol>
                <a:gridCol w="1209382">
                  <a:extLst>
                    <a:ext uri="{9D8B030D-6E8A-4147-A177-3AD203B41FA5}">
                      <a16:colId xmlns:a16="http://schemas.microsoft.com/office/drawing/2014/main" val="697370966"/>
                    </a:ext>
                  </a:extLst>
                </a:gridCol>
              </a:tblGrid>
              <a:tr h="25856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de-CH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Current</a:t>
                      </a:r>
                      <a:r>
                        <a:rPr lang="de-CH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 Top 5 </a:t>
                      </a:r>
                      <a:r>
                        <a:rPr lang="de-CH" sz="16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Georgia" panose="02040502050405020303" pitchFamily="18" charset="0"/>
                        </a:rPr>
                        <a:t>Risks</a:t>
                      </a:r>
                      <a:endParaRPr lang="de-CH" sz="1600" b="1" i="0" u="none" strike="noStrike" dirty="0">
                        <a:solidFill>
                          <a:srgbClr val="FFFFFF"/>
                        </a:solidFill>
                        <a:effectLst/>
                        <a:latin typeface="Georgia" panose="02040502050405020303" pitchFamily="18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576624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Title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Severity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Category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Responsible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Response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Trend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401811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Activation</a:t>
                      </a:r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 Analysis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6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Cost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PSI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Avoid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Steady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492197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Common Utilities Project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Observe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435547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PSS standards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Observe</a:t>
                      </a:r>
                      <a:endParaRPr lang="de-CH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New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7286932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Experimental Cave </a:t>
                      </a:r>
                      <a:r>
                        <a:rPr lang="de-CH" sz="14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delivery</a:t>
                      </a:r>
                      <a:endParaRPr lang="de-CH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Falling</a:t>
                      </a:r>
                      <a:endParaRPr lang="de-CH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381643"/>
                  </a:ext>
                </a:extLst>
              </a:tr>
              <a:tr h="175157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Communication to 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Schedule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ESS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>
                          <a:effectLst/>
                          <a:latin typeface="Calibri" panose="020F0502020204030204" pitchFamily="34" charset="0"/>
                        </a:rPr>
                        <a:t>Reduce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err="1">
                          <a:effectLst/>
                          <a:latin typeface="Calibri" panose="020F0502020204030204" pitchFamily="34" charset="0"/>
                        </a:rPr>
                        <a:t>Steady</a:t>
                      </a:r>
                      <a:endParaRPr lang="de-CH" sz="14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43740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099F132-55F4-A440-B13A-27D51A720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46" y="1016996"/>
            <a:ext cx="8247707" cy="15547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B34572-0FF8-E84D-928F-D7B33D7BA18E}"/>
              </a:ext>
            </a:extLst>
          </p:cNvPr>
          <p:cNvSpPr/>
          <p:nvPr/>
        </p:nvSpPr>
        <p:spPr>
          <a:xfrm>
            <a:off x="679010" y="2879002"/>
            <a:ext cx="7731659" cy="171110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03B0A-C843-A848-90AE-AEE5C2687BD9}"/>
              </a:ext>
            </a:extLst>
          </p:cNvPr>
          <p:cNvSpPr txBox="1"/>
          <p:nvPr/>
        </p:nvSpPr>
        <p:spPr>
          <a:xfrm>
            <a:off x="561314" y="679010"/>
            <a:ext cx="2580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Current Risk Register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E84C5A-B4F0-5C45-8F14-1B544407E62C}"/>
              </a:ext>
            </a:extLst>
          </p:cNvPr>
          <p:cNvSpPr txBox="1"/>
          <p:nvPr/>
        </p:nvSpPr>
        <p:spPr>
          <a:xfrm>
            <a:off x="448146" y="2660335"/>
            <a:ext cx="4173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Risk Register from previous STAP meeting</a:t>
            </a:r>
          </a:p>
        </p:txBody>
      </p:sp>
    </p:spTree>
    <p:extLst>
      <p:ext uri="{BB962C8B-B14F-4D97-AF65-F5344CB8AC3E}">
        <p14:creationId xmlns:p14="http://schemas.microsoft.com/office/powerpoint/2010/main" val="3037895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1">
            <a:extLst>
              <a:ext uri="{FF2B5EF4-FFF2-40B4-BE49-F238E27FC236}">
                <a16:creationId xmlns:a16="http://schemas.microsoft.com/office/drawing/2014/main" id="{3164B60E-8D1D-174E-B07D-807BA7935826}"/>
              </a:ext>
            </a:extLst>
          </p:cNvPr>
          <p:cNvSpPr/>
          <p:nvPr/>
        </p:nvSpPr>
        <p:spPr>
          <a:xfrm>
            <a:off x="2991600" y="0"/>
            <a:ext cx="5542200" cy="81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rgbClr val="686868"/>
                </a:solidFill>
                <a:latin typeface="Georgia"/>
                <a:ea typeface="ヒラギノ角ゴ Pro W3"/>
              </a:rPr>
              <a:t> Financial Report</a:t>
            </a:r>
            <a:endParaRPr lang="en-GB" sz="2400" spc="-1" dirty="0">
              <a:solidFill>
                <a:srgbClr val="686868"/>
              </a:solidFill>
              <a:latin typeface="Georgia"/>
              <a:ea typeface="ヒラギノ角ゴ Pro W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FBFD62-1093-7B4A-B143-E335AF6E40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10200" y="818280"/>
            <a:ext cx="7918748" cy="37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20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55370A-0100-B444-B96D-D12046E6E8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0" y="771431"/>
            <a:ext cx="9102329" cy="40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862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CF7F8D-BFDF-6D4D-81C2-E56BE15C1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65"/>
          <a:stretch/>
        </p:blipFill>
        <p:spPr>
          <a:xfrm>
            <a:off x="345953" y="1256468"/>
            <a:ext cx="8283271" cy="3668152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90C9CA9C-758C-704B-A853-DF47BA96C6E7}"/>
              </a:ext>
            </a:extLst>
          </p:cNvPr>
          <p:cNvSpPr/>
          <p:nvPr/>
        </p:nvSpPr>
        <p:spPr>
          <a:xfrm rot="16200000">
            <a:off x="1019712" y="458053"/>
            <a:ext cx="398982" cy="140885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EEC669-68AF-9247-8F0D-ABCF3BE9F5B6}"/>
              </a:ext>
            </a:extLst>
          </p:cNvPr>
          <p:cNvSpPr txBox="1"/>
          <p:nvPr/>
        </p:nvSpPr>
        <p:spPr>
          <a:xfrm>
            <a:off x="345956" y="684863"/>
            <a:ext cx="8628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</a:t>
            </a:r>
            <a:r>
              <a:rPr lang="en-CH" sz="1600" dirty="0"/>
              <a:t>hipped/ready to be shipped to ESS. Early in-bunker installation planned for summer 2022</a:t>
            </a:r>
          </a:p>
        </p:txBody>
      </p:sp>
    </p:spTree>
    <p:extLst>
      <p:ext uri="{BB962C8B-B14F-4D97-AF65-F5344CB8AC3E}">
        <p14:creationId xmlns:p14="http://schemas.microsoft.com/office/powerpoint/2010/main" val="143845468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79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ESTIA- In-bunker Feeder</a:t>
            </a:r>
            <a:endParaRPr lang="en-GB" sz="1879" b="0" strike="noStrike" spc="-1" dirty="0"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50D199-1868-5944-B470-B33D853D54D8}"/>
              </a:ext>
            </a:extLst>
          </p:cNvPr>
          <p:cNvSpPr txBox="1"/>
          <p:nvPr/>
        </p:nvSpPr>
        <p:spPr>
          <a:xfrm>
            <a:off x="4443307" y="788694"/>
            <a:ext cx="470069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@ PSI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</a:t>
            </a:r>
            <a:r>
              <a:rPr lang="en-CH" sz="1600" dirty="0"/>
              <a:t>echanical tests at PSI completed in December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Test with neutrons of the Virtual Source in May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Chopper disk received from ISIS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H" sz="1600" dirty="0"/>
          </a:p>
          <a:p>
            <a:r>
              <a:rPr lang="en-CH" sz="1600" dirty="0"/>
              <a:t>@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Most components are ready to be shipped to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Test of the Chopper at ESS coordinated by the ESS Chopper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Early Installation of In-bunker Feeder and Chopper Pit at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Final installation of in-bunker component Autumn 2022- beginning 2023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BDEAD09A-0046-544D-BD06-DA760300F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7" b="5762"/>
          <a:stretch/>
        </p:blipFill>
        <p:spPr>
          <a:xfrm>
            <a:off x="129331" y="696320"/>
            <a:ext cx="4223241" cy="2412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47CA06-73D9-0B4C-B480-1A526324A7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8" r="24097"/>
          <a:stretch/>
        </p:blipFill>
        <p:spPr>
          <a:xfrm rot="5400000">
            <a:off x="396835" y="2843782"/>
            <a:ext cx="1608931" cy="21439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734161-F0F9-9C4F-B505-27D80D13F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23" t="44998" r="-1" b="3014"/>
          <a:stretch/>
        </p:blipFill>
        <p:spPr>
          <a:xfrm>
            <a:off x="2578594" y="3111286"/>
            <a:ext cx="1267891" cy="160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1872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CC1C90-66A4-9543-B108-1D933A46B6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345953" y="1256468"/>
            <a:ext cx="8283271" cy="3668152"/>
          </a:xfrm>
          <a:prstGeom prst="rect">
            <a:avLst/>
          </a:prstGeom>
        </p:spPr>
      </p:pic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instrument overview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7A93B-0C19-244A-AC5F-D0C72B9DE421}"/>
              </a:ext>
            </a:extLst>
          </p:cNvPr>
          <p:cNvSpPr txBox="1"/>
          <p:nvPr/>
        </p:nvSpPr>
        <p:spPr>
          <a:xfrm>
            <a:off x="951411" y="627698"/>
            <a:ext cx="9340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Selene 1 and Selene 2 are at ESS, installation will be continue in Autumn 2022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CBD6723-5822-AA4E-A30E-4CE8295A382A}"/>
              </a:ext>
            </a:extLst>
          </p:cNvPr>
          <p:cNvSpPr/>
          <p:nvPr/>
        </p:nvSpPr>
        <p:spPr>
          <a:xfrm rot="16200000">
            <a:off x="3847577" y="-409055"/>
            <a:ext cx="398982" cy="314959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23420003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 Selene 1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492FE8-6BA0-9245-B4B7-ECFA6DDE9D5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55" y="936241"/>
            <a:ext cx="2943091" cy="2207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6787A-7B69-F448-A89D-DE91A9FC1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936239"/>
            <a:ext cx="2943090" cy="22073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8218B8-7994-B849-A12D-D0B93F039AF3}"/>
              </a:ext>
            </a:extLst>
          </p:cNvPr>
          <p:cNvSpPr txBox="1"/>
          <p:nvPr/>
        </p:nvSpPr>
        <p:spPr>
          <a:xfrm>
            <a:off x="1260855" y="598362"/>
            <a:ext cx="662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Selene guide 1 carrier and vacuum vessel are installed at 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053D1B-B4D6-4144-A0BE-F7630D4BC8E6}"/>
              </a:ext>
            </a:extLst>
          </p:cNvPr>
          <p:cNvSpPr txBox="1"/>
          <p:nvPr/>
        </p:nvSpPr>
        <p:spPr>
          <a:xfrm>
            <a:off x="38091" y="3305397"/>
            <a:ext cx="5461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47 of the 60 mirrors for Selene 1 and 2 were produced and accepted.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Production and characterization of the mirrors at PSI will continue in the coming months.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ED68C-09C8-4C4E-9A08-50C658ECDC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t="28511" r="26326" b="18483"/>
          <a:stretch/>
        </p:blipFill>
        <p:spPr>
          <a:xfrm rot="5400000">
            <a:off x="6060357" y="3722180"/>
            <a:ext cx="1480724" cy="99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21FC8F-3736-2544-972F-110BA89163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82" b="31611"/>
          <a:stretch/>
        </p:blipFill>
        <p:spPr>
          <a:xfrm rot="5400000">
            <a:off x="7552398" y="3806226"/>
            <a:ext cx="1497769" cy="8468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8D0F8B-C66A-8F40-9129-2152E5373E52}"/>
              </a:ext>
            </a:extLst>
          </p:cNvPr>
          <p:cNvSpPr txBox="1"/>
          <p:nvPr/>
        </p:nvSpPr>
        <p:spPr>
          <a:xfrm>
            <a:off x="5869159" y="3146110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</a:t>
            </a:r>
            <a:r>
              <a:rPr lang="en-CH" sz="1600" dirty="0"/>
              <a:t>lignment robot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C6C52B-7684-2149-B652-26E9CFEC217C}"/>
              </a:ext>
            </a:extLst>
          </p:cNvPr>
          <p:cNvSpPr txBox="1"/>
          <p:nvPr/>
        </p:nvSpPr>
        <p:spPr>
          <a:xfrm>
            <a:off x="7572259" y="3146110"/>
            <a:ext cx="1486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Metrology cart</a:t>
            </a:r>
            <a:endParaRPr lang="en-CH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FB512-427F-D449-B5F6-6501ECBDF23D}"/>
              </a:ext>
            </a:extLst>
          </p:cNvPr>
          <p:cNvSpPr txBox="1"/>
          <p:nvPr/>
        </p:nvSpPr>
        <p:spPr>
          <a:xfrm>
            <a:off x="-64065" y="4468018"/>
            <a:ext cx="5628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00" dirty="0"/>
              <a:t>Installation of the mirrors and robots at ESS in autumn 2022</a:t>
            </a:r>
          </a:p>
        </p:txBody>
      </p:sp>
    </p:spTree>
    <p:extLst>
      <p:ext uri="{BB962C8B-B14F-4D97-AF65-F5344CB8AC3E}">
        <p14:creationId xmlns:p14="http://schemas.microsoft.com/office/powerpoint/2010/main" val="38602802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562294" y="230455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79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–Selene 2</a:t>
            </a:r>
            <a:endParaRPr lang="en-GB" sz="1879" b="0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E4C857-BAB7-1545-AC5E-1380AE8ABAA1}"/>
              </a:ext>
            </a:extLst>
          </p:cNvPr>
          <p:cNvSpPr txBox="1"/>
          <p:nvPr/>
        </p:nvSpPr>
        <p:spPr>
          <a:xfrm>
            <a:off x="1710516" y="808320"/>
            <a:ext cx="7560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Pre-installation of the carrier at PSI completed in N</a:t>
            </a:r>
            <a:r>
              <a:rPr lang="en-GB" sz="1600" dirty="0"/>
              <a:t>o</a:t>
            </a:r>
            <a:r>
              <a:rPr lang="en-CH" sz="1600" dirty="0"/>
              <a:t>vember 2021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CB4C1C-ED43-E746-B069-1487F9DD9E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2" t="17950" r="5966" b="46187"/>
          <a:stretch/>
        </p:blipFill>
        <p:spPr>
          <a:xfrm>
            <a:off x="713590" y="1282441"/>
            <a:ext cx="8023578" cy="25786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211619-D856-5D42-A29B-F548E7B34ACC}"/>
              </a:ext>
            </a:extLst>
          </p:cNvPr>
          <p:cNvSpPr txBox="1"/>
          <p:nvPr/>
        </p:nvSpPr>
        <p:spPr>
          <a:xfrm>
            <a:off x="1311635" y="3996625"/>
            <a:ext cx="6827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Selene 2 carrier and vacuum vessel are currently at 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1600" dirty="0"/>
              <a:t>Installation at ESS in summer or autumn 2022 (depending on the timeline for the installation of the in-bunker components)</a:t>
            </a:r>
          </a:p>
        </p:txBody>
      </p:sp>
    </p:spTree>
    <p:extLst>
      <p:ext uri="{BB962C8B-B14F-4D97-AF65-F5344CB8AC3E}">
        <p14:creationId xmlns:p14="http://schemas.microsoft.com/office/powerpoint/2010/main" val="12103753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 - Middle Focus</a:t>
            </a:r>
            <a:endParaRPr lang="en-GB" sz="2200" b="0" strike="noStrike" spc="-1" dirty="0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93E787-69DF-0B49-940B-0DA318CF1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5"/>
          <a:stretch/>
        </p:blipFill>
        <p:spPr>
          <a:xfrm>
            <a:off x="345953" y="1256468"/>
            <a:ext cx="8283271" cy="3668152"/>
          </a:xfrm>
          <a:prstGeom prst="rect">
            <a:avLst/>
          </a:prstGeom>
        </p:spPr>
      </p:pic>
      <p:sp>
        <p:nvSpPr>
          <p:cNvPr id="10" name="Right Brace 9">
            <a:extLst>
              <a:ext uri="{FF2B5EF4-FFF2-40B4-BE49-F238E27FC236}">
                <a16:creationId xmlns:a16="http://schemas.microsoft.com/office/drawing/2014/main" id="{65052750-94DA-6C46-AC5E-1479F5E34042}"/>
              </a:ext>
            </a:extLst>
          </p:cNvPr>
          <p:cNvSpPr/>
          <p:nvPr/>
        </p:nvSpPr>
        <p:spPr>
          <a:xfrm rot="16200000">
            <a:off x="3501050" y="1259209"/>
            <a:ext cx="958559" cy="55581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703646-2508-2649-81F3-91E5FB8770F9}"/>
              </a:ext>
            </a:extLst>
          </p:cNvPr>
          <p:cNvSpPr txBox="1"/>
          <p:nvPr/>
        </p:nvSpPr>
        <p:spPr>
          <a:xfrm>
            <a:off x="2009602" y="723774"/>
            <a:ext cx="624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Design of the Middle Focus almost completed</a:t>
            </a:r>
          </a:p>
        </p:txBody>
      </p:sp>
    </p:spTree>
    <p:extLst>
      <p:ext uri="{BB962C8B-B14F-4D97-AF65-F5344CB8AC3E}">
        <p14:creationId xmlns:p14="http://schemas.microsoft.com/office/powerpoint/2010/main" val="187822884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37A96DE-6174-8949-87E4-39980CCD1E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4" b="14274"/>
          <a:stretch/>
        </p:blipFill>
        <p:spPr>
          <a:xfrm>
            <a:off x="1518487" y="1101606"/>
            <a:ext cx="6090950" cy="3865289"/>
          </a:xfrm>
          <a:prstGeom prst="rect">
            <a:avLst/>
          </a:prstGeom>
        </p:spPr>
      </p:pic>
      <p:sp>
        <p:nvSpPr>
          <p:cNvPr id="241" name="CustomShape 1"/>
          <p:cNvSpPr/>
          <p:nvPr/>
        </p:nvSpPr>
        <p:spPr>
          <a:xfrm>
            <a:off x="2701080" y="218880"/>
            <a:ext cx="5029560" cy="3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686868"/>
                </a:solidFill>
                <a:latin typeface="Georgia"/>
                <a:ea typeface="DejaVu Sans"/>
              </a:rPr>
              <a:t>ESTIA-Middle Focus</a:t>
            </a:r>
            <a:endParaRPr lang="en-GB" sz="2200" b="0" strike="noStrike" spc="-1" dirty="0">
              <a:latin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379A8D-3E8A-6B44-AC5A-153DF5AEE0EC}"/>
              </a:ext>
            </a:extLst>
          </p:cNvPr>
          <p:cNvSpPr txBox="1"/>
          <p:nvPr/>
        </p:nvSpPr>
        <p:spPr>
          <a:xfrm>
            <a:off x="644482" y="733331"/>
            <a:ext cx="53485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b="1" dirty="0"/>
              <a:t>Overview of the current design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AC979FF-1CDE-784F-8790-B4B53EFA5522}"/>
              </a:ext>
            </a:extLst>
          </p:cNvPr>
          <p:cNvCxnSpPr>
            <a:cxnSpLocks/>
          </p:cNvCxnSpPr>
          <p:nvPr/>
        </p:nvCxnSpPr>
        <p:spPr>
          <a:xfrm flipV="1">
            <a:off x="733331" y="2571750"/>
            <a:ext cx="977774" cy="2529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DE2CC5-A11A-5046-8AAA-8478A4C825DA}"/>
              </a:ext>
            </a:extLst>
          </p:cNvPr>
          <p:cNvSpPr txBox="1"/>
          <p:nvPr/>
        </p:nvSpPr>
        <p:spPr>
          <a:xfrm>
            <a:off x="3051" y="2939460"/>
            <a:ext cx="113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Selene 2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AB4753C-01F4-6F48-8852-36AA0B84E954}"/>
              </a:ext>
            </a:extLst>
          </p:cNvPr>
          <p:cNvCxnSpPr>
            <a:cxnSpLocks/>
          </p:cNvCxnSpPr>
          <p:nvPr/>
        </p:nvCxnSpPr>
        <p:spPr>
          <a:xfrm flipH="1">
            <a:off x="5866113" y="1071885"/>
            <a:ext cx="307888" cy="3539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33C3AE-6BDE-5D44-A814-598EEAA3FF50}"/>
              </a:ext>
            </a:extLst>
          </p:cNvPr>
          <p:cNvSpPr txBox="1"/>
          <p:nvPr/>
        </p:nvSpPr>
        <p:spPr>
          <a:xfrm>
            <a:off x="5476158" y="728060"/>
            <a:ext cx="2078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Instrument shutter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FCCF9C-D0A8-AD4C-BAB9-3B8A318E3C2C}"/>
              </a:ext>
            </a:extLst>
          </p:cNvPr>
          <p:cNvCxnSpPr>
            <a:cxnSpLocks/>
          </p:cNvCxnSpPr>
          <p:nvPr/>
        </p:nvCxnSpPr>
        <p:spPr>
          <a:xfrm>
            <a:off x="4713472" y="1484896"/>
            <a:ext cx="335925" cy="11384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3EDCEFA-C58A-EF49-B3B3-BD66498E2498}"/>
              </a:ext>
            </a:extLst>
          </p:cNvPr>
          <p:cNvSpPr txBox="1"/>
          <p:nvPr/>
        </p:nvSpPr>
        <p:spPr>
          <a:xfrm>
            <a:off x="3645010" y="1083557"/>
            <a:ext cx="167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Polarisers, FOM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ED12B1-9184-B546-A8E9-EA889808B1C0}"/>
              </a:ext>
            </a:extLst>
          </p:cNvPr>
          <p:cNvCxnSpPr>
            <a:cxnSpLocks/>
          </p:cNvCxnSpPr>
          <p:nvPr/>
        </p:nvCxnSpPr>
        <p:spPr>
          <a:xfrm>
            <a:off x="3170870" y="2275284"/>
            <a:ext cx="394007" cy="4277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409731D-E6D3-0845-ABD5-C169741D1783}"/>
              </a:ext>
            </a:extLst>
          </p:cNvPr>
          <p:cNvSpPr txBox="1"/>
          <p:nvPr/>
        </p:nvSpPr>
        <p:spPr>
          <a:xfrm>
            <a:off x="2448884" y="2002560"/>
            <a:ext cx="3130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Spin-flipper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C51A680-FB43-8447-B997-D46EE6A80826}"/>
              </a:ext>
            </a:extLst>
          </p:cNvPr>
          <p:cNvCxnSpPr>
            <a:cxnSpLocks/>
          </p:cNvCxnSpPr>
          <p:nvPr/>
        </p:nvCxnSpPr>
        <p:spPr>
          <a:xfrm flipH="1" flipV="1">
            <a:off x="7197504" y="2868216"/>
            <a:ext cx="715225" cy="2405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33E8E1E-B8FD-B84C-82AC-E7DCF06E8662}"/>
              </a:ext>
            </a:extLst>
          </p:cNvPr>
          <p:cNvSpPr txBox="1"/>
          <p:nvPr/>
        </p:nvSpPr>
        <p:spPr>
          <a:xfrm>
            <a:off x="7730640" y="3042632"/>
            <a:ext cx="1131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Selene 1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A14DB2-E17E-6447-82E1-BA65A71ECCD1}"/>
              </a:ext>
            </a:extLst>
          </p:cNvPr>
          <p:cNvCxnSpPr>
            <a:cxnSpLocks/>
          </p:cNvCxnSpPr>
          <p:nvPr/>
        </p:nvCxnSpPr>
        <p:spPr>
          <a:xfrm>
            <a:off x="3564877" y="1858676"/>
            <a:ext cx="754588" cy="7794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916CB65-25E9-6146-BA45-D556BD9ADDB6}"/>
              </a:ext>
            </a:extLst>
          </p:cNvPr>
          <p:cNvSpPr txBox="1"/>
          <p:nvPr/>
        </p:nvSpPr>
        <p:spPr>
          <a:xfrm>
            <a:off x="2485139" y="1536241"/>
            <a:ext cx="167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600" dirty="0"/>
              <a:t>Mask Changer</a:t>
            </a:r>
          </a:p>
        </p:txBody>
      </p:sp>
    </p:spTree>
    <p:extLst>
      <p:ext uri="{BB962C8B-B14F-4D97-AF65-F5344CB8AC3E}">
        <p14:creationId xmlns:p14="http://schemas.microsoft.com/office/powerpoint/2010/main" val="37773621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PSI PowerPoint Master english 16_9</Template>
  <TotalTime>23872</TotalTime>
  <Words>670</Words>
  <Application>Microsoft Macintosh PowerPoint</Application>
  <PresentationFormat>On-screen Show (16:9)</PresentationFormat>
  <Paragraphs>140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Georgia</vt:lpstr>
      <vt:lpstr>Symbol</vt:lpstr>
      <vt:lpstr>Times New Roman</vt:lpstr>
      <vt:lpstr>Wingdings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Artur Glavic</dc:creator>
  <dc:description/>
  <cp:lastModifiedBy>Microsoft Office User</cp:lastModifiedBy>
  <cp:revision>298</cp:revision>
  <cp:lastPrinted>2015-09-30T13:23:15Z</cp:lastPrinted>
  <dcterms:created xsi:type="dcterms:W3CDTF">2019-05-18T18:27:13Z</dcterms:created>
  <dcterms:modified xsi:type="dcterms:W3CDTF">2022-04-26T09:29:00Z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3</vt:i4>
  </property>
  <property fmtid="{D5CDD505-2E9C-101B-9397-08002B2CF9AE}" pid="8" name="PresentationFormat">
    <vt:lpwstr>On-screen Show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