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7"/>
  </p:notesMasterIdLst>
  <p:sldIdLst>
    <p:sldId id="256" r:id="rId4"/>
    <p:sldId id="458" r:id="rId5"/>
    <p:sldId id="513" r:id="rId6"/>
    <p:sldId id="514" r:id="rId7"/>
    <p:sldId id="517" r:id="rId8"/>
    <p:sldId id="518" r:id="rId9"/>
    <p:sldId id="516" r:id="rId10"/>
    <p:sldId id="515" r:id="rId11"/>
    <p:sldId id="520" r:id="rId12"/>
    <p:sldId id="283" r:id="rId13"/>
    <p:sldId id="519" r:id="rId14"/>
    <p:sldId id="521" r:id="rId15"/>
    <p:sldId id="260" r:id="rId16"/>
    <p:sldId id="522" r:id="rId17"/>
    <p:sldId id="530" r:id="rId18"/>
    <p:sldId id="529" r:id="rId19"/>
    <p:sldId id="523" r:id="rId20"/>
    <p:sldId id="525" r:id="rId21"/>
    <p:sldId id="444" r:id="rId22"/>
    <p:sldId id="524" r:id="rId23"/>
    <p:sldId id="446" r:id="rId24"/>
    <p:sldId id="445" r:id="rId25"/>
    <p:sldId id="438" r:id="rId26"/>
  </p:sldIdLst>
  <p:sldSz cx="12192000" cy="6858000"/>
  <p:notesSz cx="6858000" cy="9144000"/>
  <p:custShowLst>
    <p:custShow name="Print" id="0">
      <p:sldLst>
        <p:sld r:id="rId4"/>
        <p:sld r:id="rId5"/>
        <p:sld r:id="rId24"/>
        <p:sld r:id="rId25"/>
        <p:sld r:id="rId2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AF0B1A-167B-8B4F-2A2C-0D06CDA950AC}" name="Thomas Arnold" initials="TA" userId="S::tom.arnold_ess.eu#ext#@stfc365.onmicrosoft.com::7e5f85c9-9e6c-4154-89f7-0dd5fa97d035" providerId="AD"/>
  <p188:author id="{5DB71BFC-24F7-1BF7-C937-4CAF21052BFB}" name="Elmer, Jon (STFC,RAL,ISIS)" initials="EJ(" userId="S::jon.elmer@stfc.ac.uk::76b37854464a95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EFF"/>
    <a:srgbClr val="FFFFFF"/>
    <a:srgbClr val="CA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517273-489D-4EFC-8EBB-8F14D3EB5A1C}" v="408" dt="2022-04-22T14:21:06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6"/>
    <p:restoredTop sz="94605"/>
  </p:normalViewPr>
  <p:slideViewPr>
    <p:cSldViewPr snapToGrid="0">
      <p:cViewPr varScale="1">
        <p:scale>
          <a:sx n="121" d="100"/>
          <a:sy n="121" d="100"/>
        </p:scale>
        <p:origin x="20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4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61958-E6E4-8B4E-95FE-7CD5A1A439B6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114C-B178-7948-B1E1-8332D5271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0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Status</a:t>
            </a:r>
          </a:p>
          <a:p>
            <a:r>
              <a:rPr lang="en-GB"/>
              <a:t>Challenges</a:t>
            </a:r>
          </a:p>
          <a:p>
            <a:r>
              <a:rPr lang="en-GB"/>
              <a:t>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6114C-B178-7948-B1E1-8332D5271C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6114C-B178-7948-B1E1-8332D5271C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6114C-B178-7948-B1E1-8332D5271C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5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167" y="5526505"/>
            <a:ext cx="11987789" cy="1106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2" y="1364331"/>
            <a:ext cx="6326210" cy="213209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32" y="3902383"/>
            <a:ext cx="9205768" cy="19449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7" name="Picture 2" descr="ESS logoty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816" y="97565"/>
            <a:ext cx="2778530" cy="14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3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1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46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821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1700214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kumimoji="0" lang="en-US" altLang="en-US" sz="4400" b="1" i="0" u="none" strike="noStrike" kern="0" cap="none" spc="0" normalizeH="0" baseline="0" noProof="0">
                <a:ln>
                  <a:noFill/>
                </a:ln>
                <a:solidFill>
                  <a:srgbClr val="3C8C93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Test </a:t>
            </a:r>
            <a:endParaRPr lang="en-US" altLang="en-US" noProof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7563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3DB54-D637-4E33-A79B-224AAC6FDD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3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DC039-F454-47A1-9CE3-DE32AB0CB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18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57635-71DE-4482-BBC4-06F98982A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019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49501"/>
            <a:ext cx="53848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49501"/>
            <a:ext cx="53848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E9A7-8FB6-430B-8E3B-1690B604E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456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E76C7-08BB-4840-A76A-97C7431AA2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920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750E-7240-4B57-829A-13AD6E354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32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FREIA – IKON22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70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F760-AC15-4147-8C8C-8651EF9ED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18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BB46E-45C9-4C9A-9E7F-F1CC15A75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77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CE3CC-B76F-42C6-9298-E18B5B23B5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621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26F17-7385-4174-BB51-F6FC8A27A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093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062039"/>
            <a:ext cx="2743200" cy="5064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62039"/>
            <a:ext cx="8026400" cy="506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D4EDC-42F5-4434-B2A0-A9F0E2E41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880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700214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457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740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496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70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65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82717" cy="365125"/>
          </a:xfrm>
        </p:spPr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189" y="6356350"/>
            <a:ext cx="33728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3697" y="6356350"/>
            <a:ext cx="486103" cy="365125"/>
          </a:xfrm>
        </p:spPr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8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531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945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034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599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521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3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2448"/>
            <a:ext cx="5157787" cy="43372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52448"/>
            <a:ext cx="5183188" cy="43372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5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1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4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7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40467-44AB-C249-8295-83A0C89F4F37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87F0-11AA-9B4B-AD98-34164254F4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pic>
        <p:nvPicPr>
          <p:cNvPr id="8" name="Picture 2" descr="ESS logotype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65" y="5654560"/>
            <a:ext cx="1739129" cy="9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15218" y="1062038"/>
            <a:ext cx="83671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49501"/>
            <a:ext cx="109728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7461B87-D64E-4BE1-AC71-97B6C3C8C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6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12192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0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package" Target="../embeddings/Microsoft_Visio_Drawing_104_2C7549D9.vsdx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5" Type="http://schemas.openxmlformats.org/officeDocument/2006/relationships/package" Target="../embeddings/Microsoft_Visio_Drawing_104_2C7549D91.vsdx"/><Relationship Id="rId10" Type="http://schemas.openxmlformats.org/officeDocument/2006/relationships/image" Target="../media/image48.emf"/><Relationship Id="rId4" Type="http://schemas.openxmlformats.org/officeDocument/2006/relationships/image" Target="../media/image45.emf"/><Relationship Id="rId9" Type="http://schemas.openxmlformats.org/officeDocument/2006/relationships/package" Target="../embeddings/Microsoft_Visio_Drawing_104_2C7549D92.vsd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emf"/><Relationship Id="rId5" Type="http://schemas.openxmlformats.org/officeDocument/2006/relationships/package" Target="../embeddings/Microsoft_Visio_Drawing_212_5EC15A42.vsdx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6D57D-B2B9-3246-94D2-E776815C1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1" y="1364331"/>
            <a:ext cx="9093625" cy="2132096"/>
          </a:xfrm>
        </p:spPr>
        <p:txBody>
          <a:bodyPr/>
          <a:lstStyle/>
          <a:p>
            <a:r>
              <a:rPr lang="en-US"/>
              <a:t>FREIA STAP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E6A15-5E70-C244-86A7-0E83F0BCA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Jon Elmer &amp; Tom Arnold</a:t>
            </a:r>
          </a:p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May 2022</a:t>
            </a:r>
          </a:p>
        </p:txBody>
      </p:sp>
    </p:spTree>
    <p:extLst>
      <p:ext uri="{BB962C8B-B14F-4D97-AF65-F5344CB8AC3E}">
        <p14:creationId xmlns:p14="http://schemas.microsoft.com/office/powerpoint/2010/main" val="385774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6AB9-74BE-4103-A06A-74FEE805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Heavy Shutter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6D42-4CE6-4CB6-9EB2-01BD0EC40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54599"/>
            <a:ext cx="7887796" cy="44204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400"/>
              <a:t>Mechanical design loosely based on Loki’s heavy shutter, with substantially more mass in the beam dump necessary to sufficiently attenuate the beam.</a:t>
            </a:r>
          </a:p>
          <a:p>
            <a:r>
              <a:rPr lang="en-GB" sz="2400"/>
              <a:t>Various materials evaluated for performance and activation – Copper, Tungsten and Molybdenum.</a:t>
            </a:r>
          </a:p>
          <a:p>
            <a:r>
              <a:rPr lang="en-GB" sz="2400">
                <a:solidFill>
                  <a:schemeClr val="accent4"/>
                </a:solidFill>
                <a:cs typeface="Arial" panose="020B0604020202020204" pitchFamily="34" charset="0"/>
              </a:rPr>
              <a:t>Met with ESS in September to discuss material selection. Concluded that the presented materials fulfil ESS’ requirements for shutter performance and activation – final material choice will be based on manufacturability </a:t>
            </a:r>
            <a:r>
              <a:rPr lang="en-GB" sz="2400">
                <a:solidFill>
                  <a:schemeClr val="accent4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&amp; cost.</a:t>
            </a:r>
            <a:endParaRPr lang="en-GB" sz="240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r>
              <a:rPr lang="en-GB" sz="2400"/>
              <a:t>Design on hold until Q3 pending engineering resource.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DD042B-7B95-4C1C-ACFE-A82E583E22DE}"/>
              </a:ext>
            </a:extLst>
          </p:cNvPr>
          <p:cNvGrpSpPr/>
          <p:nvPr/>
        </p:nvGrpSpPr>
        <p:grpSpPr>
          <a:xfrm>
            <a:off x="7460547" y="349814"/>
            <a:ext cx="4628511" cy="5525228"/>
            <a:chOff x="7651358" y="79544"/>
            <a:chExt cx="4628511" cy="55252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C539409-57EC-4AFB-A8D3-FDF6D2808FC9}"/>
                </a:ext>
              </a:extLst>
            </p:cNvPr>
            <p:cNvGrpSpPr/>
            <p:nvPr/>
          </p:nvGrpSpPr>
          <p:grpSpPr>
            <a:xfrm>
              <a:off x="7651358" y="79544"/>
              <a:ext cx="4628511" cy="5525228"/>
              <a:chOff x="7059667" y="313224"/>
              <a:chExt cx="5220202" cy="62315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93DF44F-0315-40DD-8B19-A8976769C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491686" y="313224"/>
                <a:ext cx="2788183" cy="6231552"/>
              </a:xfrm>
              <a:prstGeom prst="rect">
                <a:avLst/>
              </a:prstGeom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16C9A89-B832-4852-A075-4801286D57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0241" y="4399351"/>
                <a:ext cx="914400" cy="30811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2E3966-3669-4ED7-99FC-FD1D39BA0AF9}"/>
                  </a:ext>
                </a:extLst>
              </p:cNvPr>
              <p:cNvSpPr txBox="1"/>
              <p:nvPr/>
            </p:nvSpPr>
            <p:spPr>
              <a:xfrm>
                <a:off x="7803953" y="3270467"/>
                <a:ext cx="1491899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Beam dump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0761C2-A5EC-4A9B-AA1A-6FD0072FADE0}"/>
                  </a:ext>
                </a:extLst>
              </p:cNvPr>
              <p:cNvSpPr txBox="1"/>
              <p:nvPr/>
            </p:nvSpPr>
            <p:spPr>
              <a:xfrm>
                <a:off x="8458422" y="3802410"/>
                <a:ext cx="837431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Guide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16263B-91AA-4584-9C99-B9988BE224C5}"/>
                  </a:ext>
                </a:extLst>
              </p:cNvPr>
              <p:cNvSpPr txBox="1"/>
              <p:nvPr/>
            </p:nvSpPr>
            <p:spPr>
              <a:xfrm>
                <a:off x="7059667" y="1142694"/>
                <a:ext cx="2236186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Pneumatic cylinder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83F61E-622B-492D-8639-60F3E1186D85}"/>
                  </a:ext>
                </a:extLst>
              </p:cNvPr>
              <p:cNvSpPr txBox="1"/>
              <p:nvPr/>
            </p:nvSpPr>
            <p:spPr>
              <a:xfrm>
                <a:off x="7944898" y="1674638"/>
                <a:ext cx="1350954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Linear rails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5F19E8-9886-4FEB-ABDB-3F1DC5FB00F4}"/>
                  </a:ext>
                </a:extLst>
              </p:cNvPr>
              <p:cNvSpPr txBox="1"/>
              <p:nvPr/>
            </p:nvSpPr>
            <p:spPr>
              <a:xfrm>
                <a:off x="7332951" y="610752"/>
                <a:ext cx="1962901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Extraction frame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BD2AB2-6C78-4207-B588-CFB15CE63B6B}"/>
                  </a:ext>
                </a:extLst>
              </p:cNvPr>
              <p:cNvSpPr txBox="1"/>
              <p:nvPr/>
            </p:nvSpPr>
            <p:spPr>
              <a:xfrm>
                <a:off x="7947501" y="2738524"/>
                <a:ext cx="1348351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Fixed walls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A734D5-3D33-423D-AC2C-A451B82DD911}"/>
                  </a:ext>
                </a:extLst>
              </p:cNvPr>
              <p:cNvSpPr txBox="1"/>
              <p:nvPr/>
            </p:nvSpPr>
            <p:spPr>
              <a:xfrm>
                <a:off x="8116145" y="2206581"/>
                <a:ext cx="1179708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Top plate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EA9F108-63BC-434B-AFB8-FA077839461F}"/>
                  </a:ext>
                </a:extLst>
              </p:cNvPr>
              <p:cNvCxnSpPr>
                <a:stCxn id="11" idx="3"/>
              </p:cNvCxnSpPr>
              <p:nvPr/>
            </p:nvCxnSpPr>
            <p:spPr>
              <a:xfrm>
                <a:off x="9295851" y="819025"/>
                <a:ext cx="832123" cy="2941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2411E47-9A19-4407-9041-6DF37A00B76B}"/>
                  </a:ext>
                </a:extLst>
              </p:cNvPr>
              <p:cNvCxnSpPr>
                <a:stCxn id="9" idx="3"/>
              </p:cNvCxnSpPr>
              <p:nvPr/>
            </p:nvCxnSpPr>
            <p:spPr>
              <a:xfrm>
                <a:off x="9295853" y="1350967"/>
                <a:ext cx="1637191" cy="560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983443E-94DC-4C95-88CE-1EF3D8659BA7}"/>
                  </a:ext>
                </a:extLst>
              </p:cNvPr>
              <p:cNvCxnSpPr/>
              <p:nvPr/>
            </p:nvCxnSpPr>
            <p:spPr>
              <a:xfrm>
                <a:off x="9173817" y="1890753"/>
                <a:ext cx="1341783" cy="121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05326ED-445D-40DE-8354-FFC6CBD894B9}"/>
                  </a:ext>
                </a:extLst>
              </p:cNvPr>
              <p:cNvCxnSpPr>
                <a:stCxn id="13" idx="3"/>
              </p:cNvCxnSpPr>
              <p:nvPr/>
            </p:nvCxnSpPr>
            <p:spPr>
              <a:xfrm>
                <a:off x="9295853" y="2414854"/>
                <a:ext cx="940165" cy="2380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102F152-9E8A-4239-9ABD-CAF0D3E515DD}"/>
                  </a:ext>
                </a:extLst>
              </p:cNvPr>
              <p:cNvCxnSpPr>
                <a:stCxn id="12" idx="3"/>
              </p:cNvCxnSpPr>
              <p:nvPr/>
            </p:nvCxnSpPr>
            <p:spPr>
              <a:xfrm>
                <a:off x="9295851" y="2946797"/>
                <a:ext cx="633340" cy="2192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1D062E6-83EE-475E-BF6E-8F347EAA69AB}"/>
                  </a:ext>
                </a:extLst>
              </p:cNvPr>
              <p:cNvCxnSpPr/>
              <p:nvPr/>
            </p:nvCxnSpPr>
            <p:spPr>
              <a:xfrm>
                <a:off x="9173817" y="3490895"/>
                <a:ext cx="10622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851DC6E-FF1D-47C1-B64F-BC95637C277D}"/>
                  </a:ext>
                </a:extLst>
              </p:cNvPr>
              <p:cNvCxnSpPr>
                <a:stCxn id="8" idx="3"/>
              </p:cNvCxnSpPr>
              <p:nvPr/>
            </p:nvCxnSpPr>
            <p:spPr>
              <a:xfrm>
                <a:off x="9295852" y="4010683"/>
                <a:ext cx="1058789" cy="1610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E4DCD88-E812-4398-A0A7-0C14834CE0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4713" y="4210906"/>
                <a:ext cx="914400" cy="30811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4AEC6D-8B04-48D4-85D5-7ED2E2F5E648}"/>
                  </a:ext>
                </a:extLst>
              </p:cNvPr>
              <p:cNvSpPr txBox="1"/>
              <p:nvPr/>
            </p:nvSpPr>
            <p:spPr>
              <a:xfrm rot="20700000">
                <a:off x="8452628" y="4647301"/>
                <a:ext cx="1085117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Thermal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F7C7A1-B6C6-46A7-853B-908EFF73CE91}"/>
                  </a:ext>
                </a:extLst>
              </p:cNvPr>
              <p:cNvSpPr txBox="1"/>
              <p:nvPr/>
            </p:nvSpPr>
            <p:spPr>
              <a:xfrm rot="20700000">
                <a:off x="8621711" y="4396588"/>
                <a:ext cx="630460" cy="416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/>
                  <a:t>Fast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E8D008-96EF-40A8-99FA-B625F6FA1625}"/>
                </a:ext>
              </a:extLst>
            </p:cNvPr>
            <p:cNvSpPr txBox="1"/>
            <p:nvPr/>
          </p:nvSpPr>
          <p:spPr>
            <a:xfrm>
              <a:off x="9908303" y="5024770"/>
              <a:ext cx="2267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Heavy shutter concept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51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2D6B-B9C2-4C6B-B651-4F1BDF7F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Bunker Wall Insert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FC3E-EB38-479C-8291-0C657D460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3805" cy="4351338"/>
          </a:xfrm>
        </p:spPr>
        <p:txBody>
          <a:bodyPr>
            <a:normAutofit/>
          </a:bodyPr>
          <a:lstStyle/>
          <a:p>
            <a:r>
              <a:rPr lang="en-GB" sz="2400"/>
              <a:t>Design completed in April ’22 – under review by ESS.</a:t>
            </a:r>
          </a:p>
          <a:p>
            <a:r>
              <a:rPr lang="en-GB" sz="2400"/>
              <a:t>Once manufactured, integration trial with the vacuum housing to be completed in 2022 Q4.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845AD6-F52D-4A53-AFFA-079B789DDBFE}"/>
              </a:ext>
            </a:extLst>
          </p:cNvPr>
          <p:cNvGrpSpPr/>
          <p:nvPr/>
        </p:nvGrpSpPr>
        <p:grpSpPr>
          <a:xfrm>
            <a:off x="5699014" y="412390"/>
            <a:ext cx="6453920" cy="6181859"/>
            <a:chOff x="5541480" y="233045"/>
            <a:chExt cx="6646490" cy="63663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28971D-9F31-4BC2-B8EB-3E7A7EE7D27F}"/>
                </a:ext>
              </a:extLst>
            </p:cNvPr>
            <p:cNvGrpSpPr/>
            <p:nvPr/>
          </p:nvGrpSpPr>
          <p:grpSpPr>
            <a:xfrm>
              <a:off x="5541480" y="4151883"/>
              <a:ext cx="6646490" cy="2447473"/>
              <a:chOff x="5310420" y="2565465"/>
              <a:chExt cx="6646490" cy="244747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5CC04D4-38EC-4271-99C6-4A25026C1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10420" y="2946400"/>
                <a:ext cx="2979571" cy="163590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AB3C4F9-FBB1-44CE-8AA2-6DFC0A88A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9991" y="2565465"/>
                <a:ext cx="3666919" cy="219804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392442-BF58-4BE9-930A-86216310C32D}"/>
                  </a:ext>
                </a:extLst>
              </p:cNvPr>
              <p:cNvSpPr txBox="1"/>
              <p:nvPr/>
            </p:nvSpPr>
            <p:spPr>
              <a:xfrm>
                <a:off x="5310421" y="4643606"/>
                <a:ext cx="664648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/>
                  <a:t>Upstream &amp; Downstream Alignment Devices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9DE2DF-27A7-4709-86DB-A7904790D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19194"/>
                </a:clrFrom>
                <a:clrTo>
                  <a:srgbClr val="919194">
                    <a:alpha val="0"/>
                  </a:srgbClr>
                </a:clrTo>
              </a:clrChange>
            </a:blip>
            <a:srcRect b="24499"/>
            <a:stretch/>
          </p:blipFill>
          <p:spPr>
            <a:xfrm>
              <a:off x="6170692" y="1367370"/>
              <a:ext cx="4990872" cy="20463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A84100-1FDA-41CE-AFB3-10472BC3D367}"/>
                </a:ext>
              </a:extLst>
            </p:cNvPr>
            <p:cNvSpPr txBox="1"/>
            <p:nvPr/>
          </p:nvSpPr>
          <p:spPr>
            <a:xfrm>
              <a:off x="6170692" y="246009"/>
              <a:ext cx="1555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Steel Shielding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2EDFEC-DE21-40B0-8A90-998C0A4B900B}"/>
                </a:ext>
              </a:extLst>
            </p:cNvPr>
            <p:cNvSpPr txBox="1"/>
            <p:nvPr/>
          </p:nvSpPr>
          <p:spPr>
            <a:xfrm>
              <a:off x="7888158" y="246009"/>
              <a:ext cx="2480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Vacuum Housing (SNAG)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AFC51F-1AA4-4435-BA0D-30CAAB524E58}"/>
                </a:ext>
              </a:extLst>
            </p:cNvPr>
            <p:cNvSpPr txBox="1"/>
            <p:nvPr/>
          </p:nvSpPr>
          <p:spPr>
            <a:xfrm>
              <a:off x="10529788" y="233045"/>
              <a:ext cx="146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Guide (SNAG)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17C644B-063C-40E7-8991-61B4D896E283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6948662" y="615341"/>
              <a:ext cx="607838" cy="12904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F3A6A6-AA45-462F-9BCF-F06AF9595EB7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8828644" y="615341"/>
              <a:ext cx="299566" cy="1387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3224686-96D8-414D-949C-B596055DCBCF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10795000" y="602377"/>
              <a:ext cx="469092" cy="17881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C586873-FEA8-4A11-866E-C0F8E724DAE1}"/>
                </a:ext>
              </a:extLst>
            </p:cNvPr>
            <p:cNvCxnSpPr>
              <a:stCxn id="5" idx="0"/>
            </p:cNvCxnSpPr>
            <p:nvPr/>
          </p:nvCxnSpPr>
          <p:spPr>
            <a:xfrm flipH="1" flipV="1">
              <a:off x="6451600" y="2921000"/>
              <a:ext cx="579666" cy="16118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ABDB632-229D-492F-B60E-2383C192A4CD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10354511" y="3064296"/>
              <a:ext cx="519235" cy="10875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929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1459-C02C-47C1-99B3-9A968337D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Collimation </a:t>
            </a:r>
            <a:br>
              <a:rPr lang="en-GB"/>
            </a:br>
            <a:r>
              <a:rPr lang="en-GB"/>
              <a:t>System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FFF4A-D5D1-4BC7-A8AB-9830B8206B3A}"/>
              </a:ext>
            </a:extLst>
          </p:cNvPr>
          <p:cNvGrpSpPr/>
          <p:nvPr/>
        </p:nvGrpSpPr>
        <p:grpSpPr>
          <a:xfrm>
            <a:off x="4225360" y="437558"/>
            <a:ext cx="11070883" cy="6564037"/>
            <a:chOff x="3693992" y="0"/>
            <a:chExt cx="12140597" cy="71982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3862DF-0A5E-448F-8A30-107BAD6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AFCFB"/>
                </a:clrFrom>
                <a:clrTo>
                  <a:srgbClr val="FAFC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93992" y="0"/>
              <a:ext cx="12140597" cy="7198281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1C1ED5E-83E4-4F70-8E5B-229AC63E3428}"/>
                </a:ext>
              </a:extLst>
            </p:cNvPr>
            <p:cNvSpPr/>
            <p:nvPr/>
          </p:nvSpPr>
          <p:spPr>
            <a:xfrm>
              <a:off x="9082355" y="1163100"/>
              <a:ext cx="4677025" cy="4684852"/>
            </a:xfrm>
            <a:custGeom>
              <a:avLst/>
              <a:gdLst>
                <a:gd name="connsiteX0" fmla="*/ 3051425 w 3051425"/>
                <a:gd name="connsiteY0" fmla="*/ 0 h 4931595"/>
                <a:gd name="connsiteX1" fmla="*/ 472611 w 3051425"/>
                <a:gd name="connsiteY1" fmla="*/ 565078 h 4931595"/>
                <a:gd name="connsiteX2" fmla="*/ 0 w 3051425"/>
                <a:gd name="connsiteY2" fmla="*/ 976045 h 4931595"/>
                <a:gd name="connsiteX3" fmla="*/ 30823 w 3051425"/>
                <a:gd name="connsiteY3" fmla="*/ 1530849 h 4931595"/>
                <a:gd name="connsiteX4" fmla="*/ 143838 w 3051425"/>
                <a:gd name="connsiteY4" fmla="*/ 1726058 h 4931595"/>
                <a:gd name="connsiteX5" fmla="*/ 297951 w 3051425"/>
                <a:gd name="connsiteY5" fmla="*/ 1787703 h 4931595"/>
                <a:gd name="connsiteX6" fmla="*/ 308225 w 3051425"/>
                <a:gd name="connsiteY6" fmla="*/ 2003460 h 4931595"/>
                <a:gd name="connsiteX7" fmla="*/ 554805 w 3051425"/>
                <a:gd name="connsiteY7" fmla="*/ 2137024 h 4931595"/>
                <a:gd name="connsiteX8" fmla="*/ 565079 w 3051425"/>
                <a:gd name="connsiteY8" fmla="*/ 3113069 h 4931595"/>
                <a:gd name="connsiteX9" fmla="*/ 616449 w 3051425"/>
                <a:gd name="connsiteY9" fmla="*/ 4099388 h 4931595"/>
                <a:gd name="connsiteX10" fmla="*/ 1756881 w 3051425"/>
                <a:gd name="connsiteY10" fmla="*/ 4931595 h 4931595"/>
                <a:gd name="connsiteX0" fmla="*/ 3051425 w 3051425"/>
                <a:gd name="connsiteY0" fmla="*/ 0 h 4931595"/>
                <a:gd name="connsiteX1" fmla="*/ 472611 w 3051425"/>
                <a:gd name="connsiteY1" fmla="*/ 565078 h 4931595"/>
                <a:gd name="connsiteX2" fmla="*/ 0 w 3051425"/>
                <a:gd name="connsiteY2" fmla="*/ 976045 h 4931595"/>
                <a:gd name="connsiteX3" fmla="*/ 30823 w 3051425"/>
                <a:gd name="connsiteY3" fmla="*/ 1530849 h 4931595"/>
                <a:gd name="connsiteX4" fmla="*/ 143838 w 3051425"/>
                <a:gd name="connsiteY4" fmla="*/ 1726058 h 4931595"/>
                <a:gd name="connsiteX5" fmla="*/ 297951 w 3051425"/>
                <a:gd name="connsiteY5" fmla="*/ 1787703 h 4931595"/>
                <a:gd name="connsiteX6" fmla="*/ 308225 w 3051425"/>
                <a:gd name="connsiteY6" fmla="*/ 2003460 h 4931595"/>
                <a:gd name="connsiteX7" fmla="*/ 554805 w 3051425"/>
                <a:gd name="connsiteY7" fmla="*/ 2137024 h 4931595"/>
                <a:gd name="connsiteX8" fmla="*/ 565079 w 3051425"/>
                <a:gd name="connsiteY8" fmla="*/ 3113069 h 4931595"/>
                <a:gd name="connsiteX9" fmla="*/ 616449 w 3051425"/>
                <a:gd name="connsiteY9" fmla="*/ 4099388 h 4931595"/>
                <a:gd name="connsiteX10" fmla="*/ 1756881 w 3051425"/>
                <a:gd name="connsiteY10" fmla="*/ 4931595 h 4931595"/>
                <a:gd name="connsiteX11" fmla="*/ 3051425 w 3051425"/>
                <a:gd name="connsiteY11" fmla="*/ 0 h 4931595"/>
                <a:gd name="connsiteX0" fmla="*/ 3051425 w 4325909"/>
                <a:gd name="connsiteY0" fmla="*/ 0 h 4234909"/>
                <a:gd name="connsiteX1" fmla="*/ 472611 w 4325909"/>
                <a:gd name="connsiteY1" fmla="*/ 565078 h 4234909"/>
                <a:gd name="connsiteX2" fmla="*/ 0 w 4325909"/>
                <a:gd name="connsiteY2" fmla="*/ 976045 h 4234909"/>
                <a:gd name="connsiteX3" fmla="*/ 30823 w 4325909"/>
                <a:gd name="connsiteY3" fmla="*/ 1530849 h 4234909"/>
                <a:gd name="connsiteX4" fmla="*/ 143838 w 4325909"/>
                <a:gd name="connsiteY4" fmla="*/ 1726058 h 4234909"/>
                <a:gd name="connsiteX5" fmla="*/ 297951 w 4325909"/>
                <a:gd name="connsiteY5" fmla="*/ 1787703 h 4234909"/>
                <a:gd name="connsiteX6" fmla="*/ 308225 w 4325909"/>
                <a:gd name="connsiteY6" fmla="*/ 2003460 h 4234909"/>
                <a:gd name="connsiteX7" fmla="*/ 554805 w 4325909"/>
                <a:gd name="connsiteY7" fmla="*/ 2137024 h 4234909"/>
                <a:gd name="connsiteX8" fmla="*/ 565079 w 4325909"/>
                <a:gd name="connsiteY8" fmla="*/ 3113069 h 4234909"/>
                <a:gd name="connsiteX9" fmla="*/ 616449 w 4325909"/>
                <a:gd name="connsiteY9" fmla="*/ 4099388 h 4234909"/>
                <a:gd name="connsiteX10" fmla="*/ 4325909 w 4325909"/>
                <a:gd name="connsiteY10" fmla="*/ 4234909 h 4234909"/>
                <a:gd name="connsiteX11" fmla="*/ 3051425 w 4325909"/>
                <a:gd name="connsiteY11" fmla="*/ 0 h 4234909"/>
                <a:gd name="connsiteX0" fmla="*/ 4677025 w 4677025"/>
                <a:gd name="connsiteY0" fmla="*/ 0 h 4684852"/>
                <a:gd name="connsiteX1" fmla="*/ 472611 w 4677025"/>
                <a:gd name="connsiteY1" fmla="*/ 1015021 h 4684852"/>
                <a:gd name="connsiteX2" fmla="*/ 0 w 4677025"/>
                <a:gd name="connsiteY2" fmla="*/ 1425988 h 4684852"/>
                <a:gd name="connsiteX3" fmla="*/ 30823 w 4677025"/>
                <a:gd name="connsiteY3" fmla="*/ 1980792 h 4684852"/>
                <a:gd name="connsiteX4" fmla="*/ 143838 w 4677025"/>
                <a:gd name="connsiteY4" fmla="*/ 2176001 h 4684852"/>
                <a:gd name="connsiteX5" fmla="*/ 297951 w 4677025"/>
                <a:gd name="connsiteY5" fmla="*/ 2237646 h 4684852"/>
                <a:gd name="connsiteX6" fmla="*/ 308225 w 4677025"/>
                <a:gd name="connsiteY6" fmla="*/ 2453403 h 4684852"/>
                <a:gd name="connsiteX7" fmla="*/ 554805 w 4677025"/>
                <a:gd name="connsiteY7" fmla="*/ 2586967 h 4684852"/>
                <a:gd name="connsiteX8" fmla="*/ 565079 w 4677025"/>
                <a:gd name="connsiteY8" fmla="*/ 3563012 h 4684852"/>
                <a:gd name="connsiteX9" fmla="*/ 616449 w 4677025"/>
                <a:gd name="connsiteY9" fmla="*/ 4549331 h 4684852"/>
                <a:gd name="connsiteX10" fmla="*/ 4325909 w 4677025"/>
                <a:gd name="connsiteY10" fmla="*/ 4684852 h 4684852"/>
                <a:gd name="connsiteX11" fmla="*/ 4677025 w 4677025"/>
                <a:gd name="connsiteY11" fmla="*/ 0 h 468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7025" h="4684852">
                  <a:moveTo>
                    <a:pt x="4677025" y="0"/>
                  </a:moveTo>
                  <a:lnTo>
                    <a:pt x="472611" y="1015021"/>
                  </a:lnTo>
                  <a:lnTo>
                    <a:pt x="0" y="1425988"/>
                  </a:lnTo>
                  <a:lnTo>
                    <a:pt x="30823" y="1980792"/>
                  </a:lnTo>
                  <a:lnTo>
                    <a:pt x="143838" y="2176001"/>
                  </a:lnTo>
                  <a:lnTo>
                    <a:pt x="297951" y="2237646"/>
                  </a:lnTo>
                  <a:lnTo>
                    <a:pt x="308225" y="2453403"/>
                  </a:lnTo>
                  <a:lnTo>
                    <a:pt x="554805" y="2586967"/>
                  </a:lnTo>
                  <a:lnTo>
                    <a:pt x="565079" y="3563012"/>
                  </a:lnTo>
                  <a:lnTo>
                    <a:pt x="616449" y="4549331"/>
                  </a:lnTo>
                  <a:lnTo>
                    <a:pt x="4325909" y="4684852"/>
                  </a:lnTo>
                  <a:lnTo>
                    <a:pt x="4677025" y="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970DA3-CA5D-4A8D-9E34-E96B6CFD2EFB}"/>
              </a:ext>
            </a:extLst>
          </p:cNvPr>
          <p:cNvSpPr txBox="1"/>
          <p:nvPr/>
        </p:nvSpPr>
        <p:spPr>
          <a:xfrm>
            <a:off x="4321219" y="824672"/>
            <a:ext cx="133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Slit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9ACEF-098B-46F3-A208-8EB9FFE9FDE2}"/>
              </a:ext>
            </a:extLst>
          </p:cNvPr>
          <p:cNvSpPr txBox="1"/>
          <p:nvPr/>
        </p:nvSpPr>
        <p:spPr>
          <a:xfrm>
            <a:off x="6259495" y="822865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Slit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F318B-4EAC-4BB1-A2DC-93D7F8758843}"/>
              </a:ext>
            </a:extLst>
          </p:cNvPr>
          <p:cNvSpPr txBox="1"/>
          <p:nvPr/>
        </p:nvSpPr>
        <p:spPr>
          <a:xfrm>
            <a:off x="8098602" y="824672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Slit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C3803-A23A-4346-9237-2D8EE4919ADE}"/>
              </a:ext>
            </a:extLst>
          </p:cNvPr>
          <p:cNvSpPr txBox="1"/>
          <p:nvPr/>
        </p:nvSpPr>
        <p:spPr>
          <a:xfrm>
            <a:off x="520701" y="2075995"/>
            <a:ext cx="33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Collimation Guides</a:t>
            </a:r>
          </a:p>
          <a:p>
            <a:pPr marL="285750" indent="-285750">
              <a:buFontTx/>
              <a:buChar char="-"/>
            </a:pPr>
            <a:r>
              <a:rPr lang="en-GB" sz="2000">
                <a:solidFill>
                  <a:schemeClr val="accent4"/>
                </a:solidFill>
              </a:rPr>
              <a:t>Contract awarded to SNAG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C49E5-A2AF-46E4-94AB-F8498DC77DCF}"/>
              </a:ext>
            </a:extLst>
          </p:cNvPr>
          <p:cNvSpPr txBox="1"/>
          <p:nvPr/>
        </p:nvSpPr>
        <p:spPr>
          <a:xfrm>
            <a:off x="520701" y="4899625"/>
            <a:ext cx="370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Vacuum Vessel</a:t>
            </a:r>
          </a:p>
          <a:p>
            <a:pPr marL="285750" indent="-285750">
              <a:buFontTx/>
              <a:buChar char="-"/>
            </a:pPr>
            <a:r>
              <a:rPr lang="en-GB" sz="2000">
                <a:solidFill>
                  <a:schemeClr val="accent4"/>
                </a:solidFill>
              </a:rPr>
              <a:t>Tender complete, award TBC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D8D4C7-90E9-4FAD-A6A9-EC31A5C088F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987110" y="1224782"/>
            <a:ext cx="918956" cy="187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9119FF-24D6-481F-8C4A-FB9DEFBDE42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613118" y="1222975"/>
            <a:ext cx="782029" cy="1769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5F252C-7D25-4757-89BC-93EC0C4CD0D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348099" y="1224782"/>
            <a:ext cx="104126" cy="1767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DD1CCF-4178-4AEF-9DB3-720434E536A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871739" y="2429938"/>
            <a:ext cx="2580513" cy="667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7A0A03-F6BC-4AEF-B8E0-2A770A6C8F2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224861" y="4513422"/>
            <a:ext cx="1681205" cy="740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42D5037-541D-46B7-B464-349CDCD4ADBA}"/>
              </a:ext>
            </a:extLst>
          </p:cNvPr>
          <p:cNvSpPr txBox="1"/>
          <p:nvPr/>
        </p:nvSpPr>
        <p:spPr>
          <a:xfrm>
            <a:off x="9283872" y="824672"/>
            <a:ext cx="218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accent4"/>
                </a:solidFill>
              </a:rPr>
              <a:t>Sample Position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DDC21-A6F3-46DB-A239-7E3238818D0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8851045" y="1224782"/>
            <a:ext cx="1523388" cy="1912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E22B0C7-DAD3-4649-984C-4948099D77CC}"/>
              </a:ext>
            </a:extLst>
          </p:cNvPr>
          <p:cNvSpPr txBox="1"/>
          <p:nvPr/>
        </p:nvSpPr>
        <p:spPr>
          <a:xfrm>
            <a:off x="520701" y="3690938"/>
            <a:ext cx="3086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Fast Shutters (Uppsala)</a:t>
            </a:r>
          </a:p>
          <a:p>
            <a:pPr marL="285750" indent="-285750">
              <a:buFontTx/>
              <a:buChar char="-"/>
            </a:pPr>
            <a:r>
              <a:rPr lang="en-GB" sz="2000">
                <a:solidFill>
                  <a:schemeClr val="accent4"/>
                </a:solidFill>
              </a:rPr>
              <a:t>Beamline tests to be performed at ISIS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EBE02-1597-4716-91FB-26EB6B52D41E}"/>
              </a:ext>
            </a:extLst>
          </p:cNvPr>
          <p:cNvSpPr txBox="1"/>
          <p:nvPr/>
        </p:nvSpPr>
        <p:spPr>
          <a:xfrm>
            <a:off x="520701" y="2902532"/>
            <a:ext cx="2464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accent4"/>
                </a:solidFill>
              </a:rPr>
              <a:t>Kinetics Slits </a:t>
            </a:r>
          </a:p>
          <a:p>
            <a:pPr marL="285750" indent="-285750">
              <a:buFontTx/>
              <a:buChar char="-"/>
            </a:pPr>
            <a:r>
              <a:rPr lang="en-GB" sz="2000">
                <a:solidFill>
                  <a:schemeClr val="accent4"/>
                </a:solidFill>
              </a:rPr>
              <a:t>Design underway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18D03C0-D593-44BA-BAB2-F5F05055F9F8}"/>
              </a:ext>
            </a:extLst>
          </p:cNvPr>
          <p:cNvSpPr/>
          <p:nvPr/>
        </p:nvSpPr>
        <p:spPr>
          <a:xfrm rot="15825603">
            <a:off x="6578208" y="3000332"/>
            <a:ext cx="368300" cy="74354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/>
              <a:t>BEAM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616548-1014-4A51-8392-FA88DF772B1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985305" y="3215791"/>
            <a:ext cx="2663813" cy="40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210C37-AE74-4267-B9DF-F8C655871F47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606800" y="3367774"/>
            <a:ext cx="2065205" cy="830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2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Collimation Modes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/>
              <a:t>Standard mode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4"/>
          </p:nvPr>
        </p:nvSpPr>
        <p:spPr>
          <a:xfrm>
            <a:off x="6172200" y="1852448"/>
            <a:ext cx="5183188" cy="1800000"/>
          </a:xfrm>
        </p:spPr>
        <p:txBody>
          <a:bodyPr>
            <a:normAutofit/>
          </a:bodyPr>
          <a:lstStyle/>
          <a:p>
            <a:r>
              <a:rPr lang="en-GB" sz="2400"/>
              <a:t>Inverted mode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195436"/>
              </p:ext>
            </p:extLst>
          </p:nvPr>
        </p:nvGraphicFramePr>
        <p:xfrm>
          <a:off x="1362075" y="2346325"/>
          <a:ext cx="4129088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Visio" r:id="rId3" imgW="3459687" imgH="1455640" progId="Visio.Drawing.15">
                  <p:embed/>
                </p:oleObj>
              </mc:Choice>
              <mc:Fallback>
                <p:oleObj name="Visio" r:id="rId3" imgW="3459687" imgH="1455640" progId="Visio.Drawing.15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2346325"/>
                        <a:ext cx="4129088" cy="1724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834214"/>
              </p:ext>
            </p:extLst>
          </p:nvPr>
        </p:nvGraphicFramePr>
        <p:xfrm>
          <a:off x="1362075" y="4256088"/>
          <a:ext cx="4129088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Visio" r:id="rId5" imgW="3459687" imgH="1455640" progId="Visio.Drawing.15">
                  <p:embed/>
                </p:oleObj>
              </mc:Choice>
              <mc:Fallback>
                <p:oleObj name="Visio" r:id="rId5" imgW="3459687" imgH="1455640" progId="Visio.Drawing.15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4256088"/>
                        <a:ext cx="4129088" cy="1722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006811" y="4303054"/>
          <a:ext cx="4515026" cy="1668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Visio" r:id="rId7" imgW="3825684" imgH="1394751" progId="Visio.Drawing.15">
                  <p:embed/>
                </p:oleObj>
              </mc:Choice>
              <mc:Fallback>
                <p:oleObj name="Visio" r:id="rId7" imgW="3825684" imgH="1394751" progId="Visio.Drawing.15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6811" y="4303054"/>
                        <a:ext cx="4515026" cy="1668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606727"/>
              </p:ext>
            </p:extLst>
          </p:nvPr>
        </p:nvGraphicFramePr>
        <p:xfrm>
          <a:off x="6545263" y="2346325"/>
          <a:ext cx="4130675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Visio" r:id="rId9" imgW="3459687" imgH="1455640" progId="Visio.Drawing.15">
                  <p:embed/>
                </p:oleObj>
              </mc:Choice>
              <mc:Fallback>
                <p:oleObj name="Visio" r:id="rId9" imgW="3459687" imgH="1455640" progId="Visio.Drawing.15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263" y="2346325"/>
                        <a:ext cx="4130675" cy="1724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Content Placeholder 29"/>
          <p:cNvSpPr txBox="1">
            <a:spLocks/>
          </p:cNvSpPr>
          <p:nvPr/>
        </p:nvSpPr>
        <p:spPr>
          <a:xfrm>
            <a:off x="6172200" y="3974267"/>
            <a:ext cx="5183188" cy="18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+mn-lt"/>
              </a:rPr>
              <a:t>Kinetics mode</a:t>
            </a:r>
          </a:p>
        </p:txBody>
      </p:sp>
    </p:spTree>
    <p:extLst>
      <p:ext uri="{BB962C8B-B14F-4D97-AF65-F5344CB8AC3E}">
        <p14:creationId xmlns:p14="http://schemas.microsoft.com/office/powerpoint/2010/main" val="745884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C4FC-147E-41B9-82BE-950CAC6B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Slits (JJ X-ray)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460C4-5702-4A0A-BF5A-9ABFE7CFA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65265" cy="4351338"/>
          </a:xfrm>
        </p:spPr>
        <p:txBody>
          <a:bodyPr>
            <a:normAutofit/>
          </a:bodyPr>
          <a:lstStyle/>
          <a:p>
            <a:r>
              <a:rPr lang="en-GB" sz="2400" kern="1200">
                <a:solidFill>
                  <a:srgbClr val="616161"/>
                </a:solidFill>
                <a:effectLst/>
                <a:ea typeface="+mn-ea"/>
                <a:cs typeface="Arial" panose="020B0604020202020204" pitchFamily="34" charset="0"/>
              </a:rPr>
              <a:t>Design completed in April ’22 – under review by ESS</a:t>
            </a:r>
          </a:p>
          <a:p>
            <a:r>
              <a:rPr lang="en-GB" sz="2400">
                <a:solidFill>
                  <a:srgbClr val="616161"/>
                </a:solidFill>
              </a:rPr>
              <a:t>Slit 1: YZ, in vacuum</a:t>
            </a:r>
          </a:p>
          <a:p>
            <a:r>
              <a:rPr lang="en-GB" sz="2400">
                <a:solidFill>
                  <a:srgbClr val="616161"/>
                </a:solidFill>
                <a:effectLst/>
              </a:rPr>
              <a:t>Slit 2: Z, in </a:t>
            </a:r>
            <a:r>
              <a:rPr lang="en-GB" sz="2400">
                <a:solidFill>
                  <a:srgbClr val="616161"/>
                </a:solidFill>
              </a:rPr>
              <a:t>vacuum</a:t>
            </a:r>
          </a:p>
          <a:p>
            <a:r>
              <a:rPr lang="en-GB" sz="2400">
                <a:solidFill>
                  <a:srgbClr val="616161"/>
                </a:solidFill>
                <a:effectLst/>
              </a:rPr>
              <a:t>Slit </a:t>
            </a:r>
            <a:r>
              <a:rPr lang="en-GB" sz="2400">
                <a:solidFill>
                  <a:srgbClr val="616161"/>
                </a:solidFill>
              </a:rPr>
              <a:t>3: YZ, in air</a:t>
            </a:r>
            <a:endParaRPr lang="en-GB" sz="2000">
              <a:effectLst/>
            </a:endParaRPr>
          </a:p>
          <a:p>
            <a:endParaRPr lang="en-GB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DB2B2F-0E42-4BEC-ACDB-A2F9F0D9B0DD}"/>
              </a:ext>
            </a:extLst>
          </p:cNvPr>
          <p:cNvGrpSpPr/>
          <p:nvPr/>
        </p:nvGrpSpPr>
        <p:grpSpPr>
          <a:xfrm>
            <a:off x="6589138" y="318410"/>
            <a:ext cx="5265265" cy="5218789"/>
            <a:chOff x="6939839" y="318411"/>
            <a:chExt cx="4914564" cy="48711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1813DB-9BD9-4965-9596-557E65C96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515" t="5033" r="24726" b="5033"/>
            <a:stretch/>
          </p:blipFill>
          <p:spPr>
            <a:xfrm>
              <a:off x="6939839" y="318411"/>
              <a:ext cx="4914564" cy="45109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603962-F7BE-405B-AB8D-A45B0726E2EE}"/>
                </a:ext>
              </a:extLst>
            </p:cNvPr>
            <p:cNvSpPr txBox="1"/>
            <p:nvPr/>
          </p:nvSpPr>
          <p:spPr>
            <a:xfrm>
              <a:off x="7804604" y="349683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Slit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3FCC59-B8DE-41D1-A4ED-5342AFDEAB77}"/>
                </a:ext>
              </a:extLst>
            </p:cNvPr>
            <p:cNvSpPr txBox="1"/>
            <p:nvPr/>
          </p:nvSpPr>
          <p:spPr>
            <a:xfrm>
              <a:off x="9315720" y="410463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Slit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2A2B6A-CD92-4089-AB3A-3A96E755D27D}"/>
                </a:ext>
              </a:extLst>
            </p:cNvPr>
            <p:cNvSpPr txBox="1"/>
            <p:nvPr/>
          </p:nvSpPr>
          <p:spPr>
            <a:xfrm>
              <a:off x="10845625" y="482026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Slit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34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80CE8A5-7E81-4A2E-88ED-40935FFE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9264" y="2789755"/>
            <a:ext cx="5638756" cy="33432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9F45F-6387-4C24-9E9E-2C63850C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Collimation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3550-2C83-493C-BC99-26DF1987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7349"/>
            <a:ext cx="6200141" cy="1278111"/>
          </a:xfrm>
        </p:spPr>
        <p:txBody>
          <a:bodyPr>
            <a:normAutofit/>
          </a:bodyPr>
          <a:lstStyle/>
          <a:p>
            <a:r>
              <a:rPr lang="en-GB"/>
              <a:t>Reflectometry and Inverting guides ordered from SNAG – partitioned guides to be included in upgrade scope for ⁓30% flux increase.</a:t>
            </a:r>
          </a:p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DD5A7A-C962-4B83-8143-DE502D5BD03B}"/>
              </a:ext>
            </a:extLst>
          </p:cNvPr>
          <p:cNvGrpSpPr/>
          <p:nvPr/>
        </p:nvGrpSpPr>
        <p:grpSpPr>
          <a:xfrm>
            <a:off x="152572" y="2678763"/>
            <a:ext cx="6398992" cy="3799523"/>
            <a:chOff x="93802" y="0"/>
            <a:chExt cx="11549947" cy="6858000"/>
          </a:xfrm>
          <a:noFill/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A838D6-CECA-4C31-8CAF-A640DDC5E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8250" y="0"/>
              <a:ext cx="11095499" cy="6858000"/>
            </a:xfrm>
            <a:prstGeom prst="rect">
              <a:avLst/>
            </a:prstGeom>
            <a:grp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153077-50E6-407D-979D-F531939B47BF}"/>
                </a:ext>
              </a:extLst>
            </p:cNvPr>
            <p:cNvSpPr txBox="1"/>
            <p:nvPr/>
          </p:nvSpPr>
          <p:spPr>
            <a:xfrm>
              <a:off x="93802" y="15727"/>
              <a:ext cx="2318941" cy="9443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/>
                <a:t>Reflectometry </a:t>
              </a:r>
            </a:p>
            <a:p>
              <a:pPr algn="ctr"/>
              <a:r>
                <a:rPr lang="en-GB" sz="1400"/>
                <a:t>Guide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B53326-18B9-468A-88AC-F08D7626B675}"/>
                </a:ext>
              </a:extLst>
            </p:cNvPr>
            <p:cNvSpPr txBox="1"/>
            <p:nvPr/>
          </p:nvSpPr>
          <p:spPr>
            <a:xfrm>
              <a:off x="93802" y="1691586"/>
              <a:ext cx="2318941" cy="9443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/>
                <a:t>Reflectometry </a:t>
              </a:r>
            </a:p>
            <a:p>
              <a:pPr algn="ctr"/>
              <a:r>
                <a:rPr lang="en-GB" sz="1400"/>
                <a:t>Guide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657177-2E6E-49A1-A5B3-CDDD497110A3}"/>
                </a:ext>
              </a:extLst>
            </p:cNvPr>
            <p:cNvSpPr txBox="1"/>
            <p:nvPr/>
          </p:nvSpPr>
          <p:spPr>
            <a:xfrm>
              <a:off x="6042364" y="152563"/>
              <a:ext cx="2293526" cy="43912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Partitioned Guide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DB7D86-41AE-45D1-BCFE-988508450E8E}"/>
                </a:ext>
              </a:extLst>
            </p:cNvPr>
            <p:cNvSpPr txBox="1"/>
            <p:nvPr/>
          </p:nvSpPr>
          <p:spPr>
            <a:xfrm>
              <a:off x="7508096" y="755464"/>
              <a:ext cx="2293526" cy="43912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Partitioned Guide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98D5CF-7034-427B-ACD2-665CADD51A95}"/>
                </a:ext>
              </a:extLst>
            </p:cNvPr>
            <p:cNvSpPr txBox="1"/>
            <p:nvPr/>
          </p:nvSpPr>
          <p:spPr>
            <a:xfrm>
              <a:off x="8335890" y="5844437"/>
              <a:ext cx="1869218" cy="43912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Inverting Guide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0EBB81-5413-49C1-AFE5-2E7580A69BD7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412743" y="487923"/>
              <a:ext cx="2286331" cy="204428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0FC0470-5581-4612-BEC0-E8EC43433486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412743" y="2163783"/>
              <a:ext cx="4983945" cy="120366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4EFC6A0-7009-4AFB-86E3-DCE5599DC49C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6424415" y="591690"/>
              <a:ext cx="764712" cy="1447918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0958E80-999F-4E34-9B73-4E92F8C0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6932" y="1194592"/>
              <a:ext cx="568836" cy="165437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BB0D49C-247C-4F3E-A045-F09E12138729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7464825" y="3985152"/>
              <a:ext cx="1805675" cy="185928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B52C9EF-7BD3-4AEA-907F-0E37FBE4B9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903112"/>
              </p:ext>
            </p:extLst>
          </p:nvPr>
        </p:nvGraphicFramePr>
        <p:xfrm>
          <a:off x="6941338" y="1226247"/>
          <a:ext cx="4515026" cy="1668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6" name="Visio" r:id="rId5" imgW="3825684" imgH="1394751" progId="Visio.Drawing.15">
                  <p:embed/>
                </p:oleObj>
              </mc:Choice>
              <mc:Fallback>
                <p:oleObj name="Visio" r:id="rId5" imgW="3825684" imgH="1394751" progId="Visio.Drawing.15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8B52C9EF-7BD3-4AEA-907F-0E37FBE4B9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1338" y="1226247"/>
                        <a:ext cx="4515026" cy="1668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8">
            <a:extLst>
              <a:ext uri="{FF2B5EF4-FFF2-40B4-BE49-F238E27FC236}">
                <a16:creationId xmlns:a16="http://schemas.microsoft.com/office/drawing/2014/main" id="{699DB050-A714-41A8-9C93-521371960EF5}"/>
              </a:ext>
            </a:extLst>
          </p:cNvPr>
          <p:cNvSpPr/>
          <p:nvPr/>
        </p:nvSpPr>
        <p:spPr>
          <a:xfrm>
            <a:off x="7611371" y="4095951"/>
            <a:ext cx="2226255" cy="1513839"/>
          </a:xfrm>
          <a:custGeom>
            <a:avLst/>
            <a:gdLst>
              <a:gd name="connsiteX0" fmla="*/ 0 w 2215844"/>
              <a:gd name="connsiteY0" fmla="*/ 0 h 1503679"/>
              <a:gd name="connsiteX1" fmla="*/ 2215844 w 2215844"/>
              <a:gd name="connsiteY1" fmla="*/ 0 h 1503679"/>
              <a:gd name="connsiteX2" fmla="*/ 2215844 w 2215844"/>
              <a:gd name="connsiteY2" fmla="*/ 1503679 h 1503679"/>
              <a:gd name="connsiteX3" fmla="*/ 0 w 2215844"/>
              <a:gd name="connsiteY3" fmla="*/ 1503679 h 1503679"/>
              <a:gd name="connsiteX4" fmla="*/ 0 w 2215844"/>
              <a:gd name="connsiteY4" fmla="*/ 0 h 1503679"/>
              <a:gd name="connsiteX0" fmla="*/ 0 w 2215844"/>
              <a:gd name="connsiteY0" fmla="*/ 10160 h 1513839"/>
              <a:gd name="connsiteX1" fmla="*/ 1951684 w 2215844"/>
              <a:gd name="connsiteY1" fmla="*/ 0 h 1513839"/>
              <a:gd name="connsiteX2" fmla="*/ 2215844 w 2215844"/>
              <a:gd name="connsiteY2" fmla="*/ 10160 h 1513839"/>
              <a:gd name="connsiteX3" fmla="*/ 2215844 w 2215844"/>
              <a:gd name="connsiteY3" fmla="*/ 1513839 h 1513839"/>
              <a:gd name="connsiteX4" fmla="*/ 0 w 2215844"/>
              <a:gd name="connsiteY4" fmla="*/ 1513839 h 1513839"/>
              <a:gd name="connsiteX5" fmla="*/ 0 w 2215844"/>
              <a:gd name="connsiteY5" fmla="*/ 10160 h 1513839"/>
              <a:gd name="connsiteX0" fmla="*/ 0 w 2215844"/>
              <a:gd name="connsiteY0" fmla="*/ 10160 h 1513839"/>
              <a:gd name="connsiteX1" fmla="*/ 1951684 w 2215844"/>
              <a:gd name="connsiteY1" fmla="*/ 0 h 1513839"/>
              <a:gd name="connsiteX2" fmla="*/ 2205684 w 2215844"/>
              <a:gd name="connsiteY2" fmla="*/ 193040 h 1513839"/>
              <a:gd name="connsiteX3" fmla="*/ 2215844 w 2215844"/>
              <a:gd name="connsiteY3" fmla="*/ 1513839 h 1513839"/>
              <a:gd name="connsiteX4" fmla="*/ 0 w 2215844"/>
              <a:gd name="connsiteY4" fmla="*/ 1513839 h 1513839"/>
              <a:gd name="connsiteX5" fmla="*/ 0 w 2215844"/>
              <a:gd name="connsiteY5" fmla="*/ 10160 h 1513839"/>
              <a:gd name="connsiteX0" fmla="*/ 0 w 2215844"/>
              <a:gd name="connsiteY0" fmla="*/ 10160 h 1513839"/>
              <a:gd name="connsiteX1" fmla="*/ 1951684 w 2215844"/>
              <a:gd name="connsiteY1" fmla="*/ 0 h 1513839"/>
              <a:gd name="connsiteX2" fmla="*/ 2212034 w 2215844"/>
              <a:gd name="connsiteY2" fmla="*/ 132715 h 1513839"/>
              <a:gd name="connsiteX3" fmla="*/ 2215844 w 2215844"/>
              <a:gd name="connsiteY3" fmla="*/ 1513839 h 1513839"/>
              <a:gd name="connsiteX4" fmla="*/ 0 w 2215844"/>
              <a:gd name="connsiteY4" fmla="*/ 1513839 h 1513839"/>
              <a:gd name="connsiteX5" fmla="*/ 0 w 2215844"/>
              <a:gd name="connsiteY5" fmla="*/ 10160 h 151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5844" h="1513839">
                <a:moveTo>
                  <a:pt x="0" y="10160"/>
                </a:moveTo>
                <a:lnTo>
                  <a:pt x="1951684" y="0"/>
                </a:lnTo>
                <a:lnTo>
                  <a:pt x="2212034" y="132715"/>
                </a:lnTo>
                <a:cubicBezTo>
                  <a:pt x="2215421" y="572981"/>
                  <a:pt x="2212457" y="1073573"/>
                  <a:pt x="2215844" y="1513839"/>
                </a:cubicBezTo>
                <a:lnTo>
                  <a:pt x="0" y="1513839"/>
                </a:lnTo>
                <a:lnTo>
                  <a:pt x="0" y="10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1DA1B3-2DF8-4A7D-9984-B0C0C1F579E0}"/>
              </a:ext>
            </a:extLst>
          </p:cNvPr>
          <p:cNvSpPr/>
          <p:nvPr/>
        </p:nvSpPr>
        <p:spPr>
          <a:xfrm>
            <a:off x="10088880" y="4581700"/>
            <a:ext cx="1457325" cy="121628"/>
          </a:xfrm>
          <a:prstGeom prst="rect">
            <a:avLst/>
          </a:prstGeom>
          <a:solidFill>
            <a:srgbClr val="F4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791B1F-7958-4B6F-B0B0-216C572CE599}"/>
              </a:ext>
            </a:extLst>
          </p:cNvPr>
          <p:cNvCxnSpPr>
            <a:cxnSpLocks/>
          </p:cNvCxnSpPr>
          <p:nvPr/>
        </p:nvCxnSpPr>
        <p:spPr>
          <a:xfrm flipH="1">
            <a:off x="7109460" y="2723081"/>
            <a:ext cx="1076960" cy="1194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9DDC54-994A-415D-9880-86E84AE42D90}"/>
              </a:ext>
            </a:extLst>
          </p:cNvPr>
          <p:cNvCxnSpPr/>
          <p:nvPr/>
        </p:nvCxnSpPr>
        <p:spPr>
          <a:xfrm flipH="1">
            <a:off x="7485380" y="2647833"/>
            <a:ext cx="944880" cy="148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DEC1DF-D242-41CF-B636-407B613AD8EF}"/>
              </a:ext>
            </a:extLst>
          </p:cNvPr>
          <p:cNvCxnSpPr/>
          <p:nvPr/>
        </p:nvCxnSpPr>
        <p:spPr>
          <a:xfrm flipH="1">
            <a:off x="8501380" y="2434473"/>
            <a:ext cx="436880" cy="185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00BAA9-09BD-4803-A474-8BA5D7177E06}"/>
              </a:ext>
            </a:extLst>
          </p:cNvPr>
          <p:cNvCxnSpPr/>
          <p:nvPr/>
        </p:nvCxnSpPr>
        <p:spPr>
          <a:xfrm>
            <a:off x="9682480" y="2480034"/>
            <a:ext cx="789940" cy="1977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6DFA213-C5DB-4E80-A2AE-2E8A08094BE4}"/>
              </a:ext>
            </a:extLst>
          </p:cNvPr>
          <p:cNvCxnSpPr>
            <a:cxnSpLocks/>
          </p:cNvCxnSpPr>
          <p:nvPr/>
        </p:nvCxnSpPr>
        <p:spPr>
          <a:xfrm>
            <a:off x="10163547" y="2723081"/>
            <a:ext cx="1581895" cy="156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62A488-AB0F-4A63-8C77-FE4B7206DB01}"/>
              </a:ext>
            </a:extLst>
          </p:cNvPr>
          <p:cNvCxnSpPr>
            <a:cxnSpLocks/>
          </p:cNvCxnSpPr>
          <p:nvPr/>
        </p:nvCxnSpPr>
        <p:spPr>
          <a:xfrm>
            <a:off x="6499860" y="4660098"/>
            <a:ext cx="5557520" cy="40055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457724A-F989-42AF-9683-114D172B5F06}"/>
              </a:ext>
            </a:extLst>
          </p:cNvPr>
          <p:cNvCxnSpPr>
            <a:cxnSpLocks/>
          </p:cNvCxnSpPr>
          <p:nvPr/>
        </p:nvCxnSpPr>
        <p:spPr>
          <a:xfrm>
            <a:off x="6499860" y="4578525"/>
            <a:ext cx="5547360" cy="9114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9099CD-B79C-4298-ACF9-F5592702E398}"/>
              </a:ext>
            </a:extLst>
          </p:cNvPr>
          <p:cNvCxnSpPr>
            <a:cxnSpLocks/>
          </p:cNvCxnSpPr>
          <p:nvPr/>
        </p:nvCxnSpPr>
        <p:spPr>
          <a:xfrm>
            <a:off x="6499860" y="4385192"/>
            <a:ext cx="5547360" cy="203505"/>
          </a:xfrm>
          <a:prstGeom prst="line">
            <a:avLst/>
          </a:prstGeom>
          <a:ln w="95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72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1BFB-3EFC-43FF-BEF5-DD9C295F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Fast Shutters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F19FF-DAC5-41AC-ADD4-117BAFC4B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5800" cy="4351338"/>
          </a:xfrm>
        </p:spPr>
        <p:txBody>
          <a:bodyPr/>
          <a:lstStyle/>
          <a:p>
            <a:r>
              <a:rPr lang="en-GB"/>
              <a:t>“Flipper” shutter prototype tested in vacuum at Uppsala University. </a:t>
            </a:r>
          </a:p>
          <a:p>
            <a:r>
              <a:rPr lang="en-GB"/>
              <a:t>Offline timing tests to be carried out at ISIS in April, with beamline tests later in ‘22.</a:t>
            </a:r>
          </a:p>
          <a:p>
            <a:r>
              <a:rPr lang="en-GB"/>
              <a:t>Initial vacuum tests show that servo motor operation in vacuum is feasible.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5004EE-5753-4477-B9DA-4102D1F69109}"/>
              </a:ext>
            </a:extLst>
          </p:cNvPr>
          <p:cNvGrpSpPr/>
          <p:nvPr/>
        </p:nvGrpSpPr>
        <p:grpSpPr>
          <a:xfrm>
            <a:off x="8605520" y="264335"/>
            <a:ext cx="3327096" cy="2852705"/>
            <a:chOff x="8326789" y="3514725"/>
            <a:chExt cx="3768387" cy="3231075"/>
          </a:xfrm>
        </p:grpSpPr>
        <p:pic>
          <p:nvPicPr>
            <p:cNvPr id="8" name="VID_20210601_142723">
              <a:hlinkClick r:id="" action="ppaction://media"/>
              <a:extLst>
                <a:ext uri="{FF2B5EF4-FFF2-40B4-BE49-F238E27FC236}">
                  <a16:creationId xmlns:a16="http://schemas.microsoft.com/office/drawing/2014/main" id="{382D2F44-CE5F-41F2-9C57-3126230C53A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30313" t="12200" r="27163" b="19201"/>
            <a:stretch/>
          </p:blipFill>
          <p:spPr>
            <a:xfrm>
              <a:off x="8534400" y="3514725"/>
              <a:ext cx="3560776" cy="3231075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F557D46B-A3E7-4915-86E4-003D183F635A}"/>
                </a:ext>
              </a:extLst>
            </p:cNvPr>
            <p:cNvSpPr/>
            <p:nvPr/>
          </p:nvSpPr>
          <p:spPr>
            <a:xfrm rot="21018307">
              <a:off x="8326789" y="5682561"/>
              <a:ext cx="1713515" cy="426720"/>
            </a:xfrm>
            <a:prstGeom prst="rightArrow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0B19D0-608A-4FD1-8B24-9E29156941F1}"/>
                </a:ext>
              </a:extLst>
            </p:cNvPr>
            <p:cNvSpPr txBox="1"/>
            <p:nvPr/>
          </p:nvSpPr>
          <p:spPr>
            <a:xfrm>
              <a:off x="8534400" y="3553579"/>
              <a:ext cx="1919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Slow-motion video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D8121E-14EB-4DB7-BC4D-477797022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957" y="3429000"/>
            <a:ext cx="5625804" cy="22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72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4F9B-4B93-43DC-B11C-81C7A5DE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Sample Positioning System (</a:t>
            </a:r>
            <a:r>
              <a:rPr lang="en-GB" err="1"/>
              <a:t>Symetrie</a:t>
            </a:r>
            <a:r>
              <a:rPr lang="en-GB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6286-784D-4531-9145-73E7CB08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/>
          <a:lstStyle/>
          <a:p>
            <a:r>
              <a:rPr lang="en-GB" sz="2400" kern="1200">
                <a:solidFill>
                  <a:srgbClr val="616161"/>
                </a:solidFill>
                <a:effectLst/>
                <a:ea typeface="+mn-ea"/>
                <a:cs typeface="Arial" panose="020B0604020202020204" pitchFamily="34" charset="0"/>
              </a:rPr>
              <a:t>Design completed in April ’22 – under review by ESS</a:t>
            </a:r>
            <a:endParaRPr lang="en-GB" sz="2400">
              <a:effectLst/>
            </a:endParaRPr>
          </a:p>
          <a:p>
            <a:r>
              <a:rPr lang="en-GB" sz="2400"/>
              <a:t>Hexapod system with integrated Y-translation stage for sample changing.</a:t>
            </a:r>
          </a:p>
          <a:p>
            <a:r>
              <a:rPr lang="en-GB" sz="2400"/>
              <a:t>Protective bellows and gaskets to mitigate against spillages.</a:t>
            </a:r>
          </a:p>
          <a:p>
            <a:r>
              <a:rPr lang="en-GB" sz="2400"/>
              <a:t>Provides mounting for standard interfaces</a:t>
            </a:r>
          </a:p>
          <a:p>
            <a:pPr lvl="1"/>
            <a:r>
              <a:rPr lang="en-GB"/>
              <a:t>L2 – typical use case</a:t>
            </a:r>
          </a:p>
          <a:p>
            <a:pPr lvl="1"/>
            <a:r>
              <a:rPr lang="en-GB"/>
              <a:t>L0 – rare use, no motion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8DD1B2-3318-4923-91B5-FD82DA2CD0CA}"/>
              </a:ext>
            </a:extLst>
          </p:cNvPr>
          <p:cNvGrpSpPr/>
          <p:nvPr/>
        </p:nvGrpSpPr>
        <p:grpSpPr>
          <a:xfrm>
            <a:off x="8026400" y="1405306"/>
            <a:ext cx="4018269" cy="5452694"/>
            <a:chOff x="8425867" y="1825625"/>
            <a:chExt cx="3618802" cy="49106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8FFC25-49FD-48A1-B0AE-6D009EC1ECFE}"/>
                </a:ext>
              </a:extLst>
            </p:cNvPr>
            <p:cNvGrpSpPr/>
            <p:nvPr/>
          </p:nvGrpSpPr>
          <p:grpSpPr>
            <a:xfrm>
              <a:off x="8509001" y="1825625"/>
              <a:ext cx="3535668" cy="4910627"/>
              <a:chOff x="12081585" y="-1561025"/>
              <a:chExt cx="2668183" cy="3705792"/>
            </a:xfrm>
            <a:solidFill>
              <a:schemeClr val="bg1"/>
            </a:solidFill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EA7A610-BC6C-4D08-B58D-B4EDA8451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66"/>
              <a:stretch/>
            </p:blipFill>
            <p:spPr bwMode="auto">
              <a:xfrm>
                <a:off x="12081585" y="-1561025"/>
                <a:ext cx="2668183" cy="341577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828EB6-B82E-448D-A130-E12044CBD61B}"/>
                  </a:ext>
                </a:extLst>
              </p:cNvPr>
              <p:cNvSpPr txBox="1"/>
              <p:nvPr/>
            </p:nvSpPr>
            <p:spPr>
              <a:xfrm>
                <a:off x="12828289" y="1742646"/>
                <a:ext cx="1506068" cy="40212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i="1"/>
                  <a:t>SPS Hexapod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C731ED-CF14-4C49-9BF0-9480B283F1E8}"/>
                </a:ext>
              </a:extLst>
            </p:cNvPr>
            <p:cNvSpPr txBox="1"/>
            <p:nvPr/>
          </p:nvSpPr>
          <p:spPr>
            <a:xfrm>
              <a:off x="8425867" y="3238758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L2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FDAD8B-A36D-47B4-87E3-418018C4AD46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8825335" y="2454107"/>
              <a:ext cx="1410865" cy="9693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EADCB4-D40A-4E41-9981-C41088A5275D}"/>
                </a:ext>
              </a:extLst>
            </p:cNvPr>
            <p:cNvSpPr txBox="1"/>
            <p:nvPr/>
          </p:nvSpPr>
          <p:spPr>
            <a:xfrm>
              <a:off x="8425867" y="4023409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L0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8905B22-2528-4918-A91F-63F38ADA2D34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825335" y="4208075"/>
              <a:ext cx="1321965" cy="5999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4985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762F807-4234-444E-93B8-B43A88868FD2}"/>
              </a:ext>
            </a:extLst>
          </p:cNvPr>
          <p:cNvGrpSpPr/>
          <p:nvPr/>
        </p:nvGrpSpPr>
        <p:grpSpPr>
          <a:xfrm>
            <a:off x="6481485" y="520704"/>
            <a:ext cx="6626833" cy="6168438"/>
            <a:chOff x="6096000" y="538634"/>
            <a:chExt cx="6626833" cy="61684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A34FF0-3D2F-48A6-A8EC-6D7DCA4EE9A4}"/>
                </a:ext>
              </a:extLst>
            </p:cNvPr>
            <p:cNvGrpSpPr/>
            <p:nvPr/>
          </p:nvGrpSpPr>
          <p:grpSpPr>
            <a:xfrm>
              <a:off x="6096000" y="939631"/>
              <a:ext cx="6626833" cy="5553244"/>
              <a:chOff x="3205537" y="1135232"/>
              <a:chExt cx="6626833" cy="555324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9DC3169-1388-4A21-84A5-88DAA8D08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AFCFB"/>
                  </a:clrFrom>
                  <a:clrTo>
                    <a:srgbClr val="FAFCFB">
                      <a:alpha val="0"/>
                    </a:srgbClr>
                  </a:clrTo>
                </a:clrChange>
              </a:blip>
              <a:srcRect l="35768" t="14832" r="27388" b="14832"/>
              <a:stretch/>
            </p:blipFill>
            <p:spPr>
              <a:xfrm>
                <a:off x="4657817" y="1135232"/>
                <a:ext cx="4845780" cy="5484839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C15C093-464F-412F-ACAD-5CD6078C69AC}"/>
                  </a:ext>
                </a:extLst>
              </p:cNvPr>
              <p:cNvSpPr/>
              <p:nvPr/>
            </p:nvSpPr>
            <p:spPr>
              <a:xfrm>
                <a:off x="3205537" y="1417834"/>
                <a:ext cx="2732926" cy="5270642"/>
              </a:xfrm>
              <a:custGeom>
                <a:avLst/>
                <a:gdLst>
                  <a:gd name="connsiteX0" fmla="*/ 236306 w 2732926"/>
                  <a:gd name="connsiteY0" fmla="*/ 0 h 5270642"/>
                  <a:gd name="connsiteX1" fmla="*/ 2732926 w 2732926"/>
                  <a:gd name="connsiteY1" fmla="*/ 236305 h 5270642"/>
                  <a:gd name="connsiteX2" fmla="*/ 2722652 w 2732926"/>
                  <a:gd name="connsiteY2" fmla="*/ 1808251 h 5270642"/>
                  <a:gd name="connsiteX3" fmla="*/ 2640459 w 2732926"/>
                  <a:gd name="connsiteY3" fmla="*/ 1962364 h 5270642"/>
                  <a:gd name="connsiteX4" fmla="*/ 2404153 w 2732926"/>
                  <a:gd name="connsiteY4" fmla="*/ 2167847 h 5270642"/>
                  <a:gd name="connsiteX5" fmla="*/ 2383605 w 2732926"/>
                  <a:gd name="connsiteY5" fmla="*/ 2332233 h 5270642"/>
                  <a:gd name="connsiteX6" fmla="*/ 2291137 w 2732926"/>
                  <a:gd name="connsiteY6" fmla="*/ 2404153 h 5270642"/>
                  <a:gd name="connsiteX7" fmla="*/ 2270589 w 2732926"/>
                  <a:gd name="connsiteY7" fmla="*/ 2661006 h 5270642"/>
                  <a:gd name="connsiteX8" fmla="*/ 2383605 w 2732926"/>
                  <a:gd name="connsiteY8" fmla="*/ 2681555 h 5270642"/>
                  <a:gd name="connsiteX9" fmla="*/ 2383605 w 2732926"/>
                  <a:gd name="connsiteY9" fmla="*/ 3143892 h 5270642"/>
                  <a:gd name="connsiteX10" fmla="*/ 2332234 w 2732926"/>
                  <a:gd name="connsiteY10" fmla="*/ 3482939 h 5270642"/>
                  <a:gd name="connsiteX11" fmla="*/ 2219218 w 2732926"/>
                  <a:gd name="connsiteY11" fmla="*/ 3554858 h 5270642"/>
                  <a:gd name="connsiteX12" fmla="*/ 2229492 w 2732926"/>
                  <a:gd name="connsiteY12" fmla="*/ 3606229 h 5270642"/>
                  <a:gd name="connsiteX13" fmla="*/ 2106202 w 2732926"/>
                  <a:gd name="connsiteY13" fmla="*/ 3739793 h 5270642"/>
                  <a:gd name="connsiteX14" fmla="*/ 2085654 w 2732926"/>
                  <a:gd name="connsiteY14" fmla="*/ 4263775 h 5270642"/>
                  <a:gd name="connsiteX15" fmla="*/ 1232899 w 2732926"/>
                  <a:gd name="connsiteY15" fmla="*/ 5270642 h 5270642"/>
                  <a:gd name="connsiteX16" fmla="*/ 0 w 2732926"/>
                  <a:gd name="connsiteY16" fmla="*/ 5208997 h 5270642"/>
                  <a:gd name="connsiteX17" fmla="*/ 236306 w 2732926"/>
                  <a:gd name="connsiteY17" fmla="*/ 0 h 527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32926" h="5270642">
                    <a:moveTo>
                      <a:pt x="236306" y="0"/>
                    </a:moveTo>
                    <a:lnTo>
                      <a:pt x="2732926" y="236305"/>
                    </a:lnTo>
                    <a:cubicBezTo>
                      <a:pt x="2729501" y="760287"/>
                      <a:pt x="2726077" y="1284269"/>
                      <a:pt x="2722652" y="1808251"/>
                    </a:cubicBezTo>
                    <a:lnTo>
                      <a:pt x="2640459" y="1962364"/>
                    </a:lnTo>
                    <a:lnTo>
                      <a:pt x="2404153" y="2167847"/>
                    </a:lnTo>
                    <a:lnTo>
                      <a:pt x="2383605" y="2332233"/>
                    </a:lnTo>
                    <a:lnTo>
                      <a:pt x="2291137" y="2404153"/>
                    </a:lnTo>
                    <a:lnTo>
                      <a:pt x="2270589" y="2661006"/>
                    </a:lnTo>
                    <a:lnTo>
                      <a:pt x="2383605" y="2681555"/>
                    </a:lnTo>
                    <a:lnTo>
                      <a:pt x="2383605" y="3143892"/>
                    </a:lnTo>
                    <a:lnTo>
                      <a:pt x="2332234" y="3482939"/>
                    </a:lnTo>
                    <a:lnTo>
                      <a:pt x="2219218" y="3554858"/>
                    </a:lnTo>
                    <a:lnTo>
                      <a:pt x="2229492" y="3606229"/>
                    </a:lnTo>
                    <a:lnTo>
                      <a:pt x="2106202" y="3739793"/>
                    </a:lnTo>
                    <a:lnTo>
                      <a:pt x="2085654" y="4263775"/>
                    </a:lnTo>
                    <a:lnTo>
                      <a:pt x="1232899" y="5270642"/>
                    </a:lnTo>
                    <a:lnTo>
                      <a:pt x="0" y="5208997"/>
                    </a:lnTo>
                    <a:lnTo>
                      <a:pt x="236306" y="0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83273E4-54E7-43FC-A3FB-A2DCE05549C0}"/>
                  </a:ext>
                </a:extLst>
              </p:cNvPr>
              <p:cNvSpPr/>
              <p:nvPr/>
            </p:nvSpPr>
            <p:spPr>
              <a:xfrm>
                <a:off x="6505576" y="2674813"/>
                <a:ext cx="3326794" cy="3808181"/>
              </a:xfrm>
              <a:custGeom>
                <a:avLst/>
                <a:gdLst>
                  <a:gd name="connsiteX0" fmla="*/ 257175 w 428625"/>
                  <a:gd name="connsiteY0" fmla="*/ 0 h 3214688"/>
                  <a:gd name="connsiteX1" fmla="*/ 0 w 428625"/>
                  <a:gd name="connsiteY1" fmla="*/ 190500 h 3214688"/>
                  <a:gd name="connsiteX2" fmla="*/ 23813 w 428625"/>
                  <a:gd name="connsiteY2" fmla="*/ 566738 h 3214688"/>
                  <a:gd name="connsiteX3" fmla="*/ 100013 w 428625"/>
                  <a:gd name="connsiteY3" fmla="*/ 704850 h 3214688"/>
                  <a:gd name="connsiteX4" fmla="*/ 290513 w 428625"/>
                  <a:gd name="connsiteY4" fmla="*/ 714375 h 3214688"/>
                  <a:gd name="connsiteX5" fmla="*/ 428625 w 428625"/>
                  <a:gd name="connsiteY5" fmla="*/ 1009650 h 3214688"/>
                  <a:gd name="connsiteX6" fmla="*/ 204788 w 428625"/>
                  <a:gd name="connsiteY6" fmla="*/ 1481138 h 3214688"/>
                  <a:gd name="connsiteX7" fmla="*/ 204788 w 428625"/>
                  <a:gd name="connsiteY7" fmla="*/ 3214688 h 3214688"/>
                  <a:gd name="connsiteX0" fmla="*/ 257175 w 428625"/>
                  <a:gd name="connsiteY0" fmla="*/ 0 h 3214688"/>
                  <a:gd name="connsiteX1" fmla="*/ 0 w 428625"/>
                  <a:gd name="connsiteY1" fmla="*/ 190500 h 3214688"/>
                  <a:gd name="connsiteX2" fmla="*/ 23813 w 428625"/>
                  <a:gd name="connsiteY2" fmla="*/ 566738 h 3214688"/>
                  <a:gd name="connsiteX3" fmla="*/ 100013 w 428625"/>
                  <a:gd name="connsiteY3" fmla="*/ 704850 h 3214688"/>
                  <a:gd name="connsiteX4" fmla="*/ 290513 w 428625"/>
                  <a:gd name="connsiteY4" fmla="*/ 714375 h 3214688"/>
                  <a:gd name="connsiteX5" fmla="*/ 428625 w 428625"/>
                  <a:gd name="connsiteY5" fmla="*/ 1009650 h 3214688"/>
                  <a:gd name="connsiteX6" fmla="*/ 204788 w 428625"/>
                  <a:gd name="connsiteY6" fmla="*/ 1481138 h 3214688"/>
                  <a:gd name="connsiteX7" fmla="*/ 204788 w 428625"/>
                  <a:gd name="connsiteY7" fmla="*/ 3214688 h 3214688"/>
                  <a:gd name="connsiteX8" fmla="*/ 257175 w 428625"/>
                  <a:gd name="connsiteY8" fmla="*/ 0 h 3214688"/>
                  <a:gd name="connsiteX0" fmla="*/ 257175 w 428625"/>
                  <a:gd name="connsiteY0" fmla="*/ 0 h 3214688"/>
                  <a:gd name="connsiteX1" fmla="*/ 0 w 428625"/>
                  <a:gd name="connsiteY1" fmla="*/ 190500 h 3214688"/>
                  <a:gd name="connsiteX2" fmla="*/ 23813 w 428625"/>
                  <a:gd name="connsiteY2" fmla="*/ 566738 h 3214688"/>
                  <a:gd name="connsiteX3" fmla="*/ 100013 w 428625"/>
                  <a:gd name="connsiteY3" fmla="*/ 704850 h 3214688"/>
                  <a:gd name="connsiteX4" fmla="*/ 290513 w 428625"/>
                  <a:gd name="connsiteY4" fmla="*/ 714375 h 3214688"/>
                  <a:gd name="connsiteX5" fmla="*/ 428625 w 428625"/>
                  <a:gd name="connsiteY5" fmla="*/ 1009650 h 3214688"/>
                  <a:gd name="connsiteX6" fmla="*/ 204788 w 428625"/>
                  <a:gd name="connsiteY6" fmla="*/ 1481138 h 3214688"/>
                  <a:gd name="connsiteX7" fmla="*/ 204788 w 428625"/>
                  <a:gd name="connsiteY7" fmla="*/ 3214688 h 3214688"/>
                  <a:gd name="connsiteX8" fmla="*/ 254821 w 428625"/>
                  <a:gd name="connsiteY8" fmla="*/ 1239641 h 3214688"/>
                  <a:gd name="connsiteX9" fmla="*/ 257175 w 428625"/>
                  <a:gd name="connsiteY9" fmla="*/ 0 h 3214688"/>
                  <a:gd name="connsiteX0" fmla="*/ 257175 w 3326794"/>
                  <a:gd name="connsiteY0" fmla="*/ 59356 h 3274044"/>
                  <a:gd name="connsiteX1" fmla="*/ 0 w 3326794"/>
                  <a:gd name="connsiteY1" fmla="*/ 249856 h 3274044"/>
                  <a:gd name="connsiteX2" fmla="*/ 23813 w 3326794"/>
                  <a:gd name="connsiteY2" fmla="*/ 626094 h 3274044"/>
                  <a:gd name="connsiteX3" fmla="*/ 100013 w 3326794"/>
                  <a:gd name="connsiteY3" fmla="*/ 764206 h 3274044"/>
                  <a:gd name="connsiteX4" fmla="*/ 290513 w 3326794"/>
                  <a:gd name="connsiteY4" fmla="*/ 773731 h 3274044"/>
                  <a:gd name="connsiteX5" fmla="*/ 428625 w 3326794"/>
                  <a:gd name="connsiteY5" fmla="*/ 1069006 h 3274044"/>
                  <a:gd name="connsiteX6" fmla="*/ 204788 w 3326794"/>
                  <a:gd name="connsiteY6" fmla="*/ 1540494 h 3274044"/>
                  <a:gd name="connsiteX7" fmla="*/ 204788 w 3326794"/>
                  <a:gd name="connsiteY7" fmla="*/ 3274044 h 3274044"/>
                  <a:gd name="connsiteX8" fmla="*/ 3326794 w 3326794"/>
                  <a:gd name="connsiteY8" fmla="*/ 127744 h 3274044"/>
                  <a:gd name="connsiteX9" fmla="*/ 257175 w 3326794"/>
                  <a:gd name="connsiteY9" fmla="*/ 59356 h 3274044"/>
                  <a:gd name="connsiteX0" fmla="*/ 257175 w 3326794"/>
                  <a:gd name="connsiteY0" fmla="*/ 0 h 3214688"/>
                  <a:gd name="connsiteX1" fmla="*/ 0 w 3326794"/>
                  <a:gd name="connsiteY1" fmla="*/ 190500 h 3214688"/>
                  <a:gd name="connsiteX2" fmla="*/ 23813 w 3326794"/>
                  <a:gd name="connsiteY2" fmla="*/ 566738 h 3214688"/>
                  <a:gd name="connsiteX3" fmla="*/ 100013 w 3326794"/>
                  <a:gd name="connsiteY3" fmla="*/ 704850 h 3214688"/>
                  <a:gd name="connsiteX4" fmla="*/ 290513 w 3326794"/>
                  <a:gd name="connsiteY4" fmla="*/ 714375 h 3214688"/>
                  <a:gd name="connsiteX5" fmla="*/ 428625 w 3326794"/>
                  <a:gd name="connsiteY5" fmla="*/ 1009650 h 3214688"/>
                  <a:gd name="connsiteX6" fmla="*/ 204788 w 3326794"/>
                  <a:gd name="connsiteY6" fmla="*/ 1481138 h 3214688"/>
                  <a:gd name="connsiteX7" fmla="*/ 204788 w 3326794"/>
                  <a:gd name="connsiteY7" fmla="*/ 3214688 h 3214688"/>
                  <a:gd name="connsiteX8" fmla="*/ 3326794 w 3326794"/>
                  <a:gd name="connsiteY8" fmla="*/ 68388 h 3214688"/>
                  <a:gd name="connsiteX9" fmla="*/ 257175 w 3326794"/>
                  <a:gd name="connsiteY9" fmla="*/ 0 h 3214688"/>
                  <a:gd name="connsiteX0" fmla="*/ 257175 w 3326794"/>
                  <a:gd name="connsiteY0" fmla="*/ 0 h 3214688"/>
                  <a:gd name="connsiteX1" fmla="*/ 0 w 3326794"/>
                  <a:gd name="connsiteY1" fmla="*/ 190500 h 3214688"/>
                  <a:gd name="connsiteX2" fmla="*/ 23813 w 3326794"/>
                  <a:gd name="connsiteY2" fmla="*/ 566738 h 3214688"/>
                  <a:gd name="connsiteX3" fmla="*/ 100013 w 3326794"/>
                  <a:gd name="connsiteY3" fmla="*/ 704850 h 3214688"/>
                  <a:gd name="connsiteX4" fmla="*/ 290513 w 3326794"/>
                  <a:gd name="connsiteY4" fmla="*/ 714375 h 3214688"/>
                  <a:gd name="connsiteX5" fmla="*/ 428625 w 3326794"/>
                  <a:gd name="connsiteY5" fmla="*/ 1009650 h 3214688"/>
                  <a:gd name="connsiteX6" fmla="*/ 204788 w 3326794"/>
                  <a:gd name="connsiteY6" fmla="*/ 1481138 h 3214688"/>
                  <a:gd name="connsiteX7" fmla="*/ 204788 w 3326794"/>
                  <a:gd name="connsiteY7" fmla="*/ 3214688 h 3214688"/>
                  <a:gd name="connsiteX8" fmla="*/ 2648698 w 3326794"/>
                  <a:gd name="connsiteY8" fmla="*/ 746482 h 3214688"/>
                  <a:gd name="connsiteX9" fmla="*/ 3326794 w 3326794"/>
                  <a:gd name="connsiteY9" fmla="*/ 68388 h 3214688"/>
                  <a:gd name="connsiteX10" fmla="*/ 257175 w 3326794"/>
                  <a:gd name="connsiteY10" fmla="*/ 0 h 3214688"/>
                  <a:gd name="connsiteX0" fmla="*/ 257175 w 3326794"/>
                  <a:gd name="connsiteY0" fmla="*/ 0 h 3654069"/>
                  <a:gd name="connsiteX1" fmla="*/ 0 w 3326794"/>
                  <a:gd name="connsiteY1" fmla="*/ 190500 h 3654069"/>
                  <a:gd name="connsiteX2" fmla="*/ 23813 w 3326794"/>
                  <a:gd name="connsiteY2" fmla="*/ 566738 h 3654069"/>
                  <a:gd name="connsiteX3" fmla="*/ 100013 w 3326794"/>
                  <a:gd name="connsiteY3" fmla="*/ 704850 h 3654069"/>
                  <a:gd name="connsiteX4" fmla="*/ 290513 w 3326794"/>
                  <a:gd name="connsiteY4" fmla="*/ 714375 h 3654069"/>
                  <a:gd name="connsiteX5" fmla="*/ 428625 w 3326794"/>
                  <a:gd name="connsiteY5" fmla="*/ 1009650 h 3654069"/>
                  <a:gd name="connsiteX6" fmla="*/ 204788 w 3326794"/>
                  <a:gd name="connsiteY6" fmla="*/ 1481138 h 3654069"/>
                  <a:gd name="connsiteX7" fmla="*/ 204788 w 3326794"/>
                  <a:gd name="connsiteY7" fmla="*/ 3214688 h 3654069"/>
                  <a:gd name="connsiteX8" fmla="*/ 3182954 w 3326794"/>
                  <a:gd name="connsiteY8" fmla="*/ 3654069 h 3654069"/>
                  <a:gd name="connsiteX9" fmla="*/ 3326794 w 3326794"/>
                  <a:gd name="connsiteY9" fmla="*/ 68388 h 3654069"/>
                  <a:gd name="connsiteX10" fmla="*/ 257175 w 3326794"/>
                  <a:gd name="connsiteY10" fmla="*/ 0 h 3654069"/>
                  <a:gd name="connsiteX0" fmla="*/ 257175 w 3326794"/>
                  <a:gd name="connsiteY0" fmla="*/ 0 h 3654069"/>
                  <a:gd name="connsiteX1" fmla="*/ 0 w 3326794"/>
                  <a:gd name="connsiteY1" fmla="*/ 190500 h 3654069"/>
                  <a:gd name="connsiteX2" fmla="*/ 23813 w 3326794"/>
                  <a:gd name="connsiteY2" fmla="*/ 566738 h 3654069"/>
                  <a:gd name="connsiteX3" fmla="*/ 100013 w 3326794"/>
                  <a:gd name="connsiteY3" fmla="*/ 704850 h 3654069"/>
                  <a:gd name="connsiteX4" fmla="*/ 290513 w 3326794"/>
                  <a:gd name="connsiteY4" fmla="*/ 714375 h 3654069"/>
                  <a:gd name="connsiteX5" fmla="*/ 428625 w 3326794"/>
                  <a:gd name="connsiteY5" fmla="*/ 1009650 h 3654069"/>
                  <a:gd name="connsiteX6" fmla="*/ 204788 w 3326794"/>
                  <a:gd name="connsiteY6" fmla="*/ 1481138 h 3654069"/>
                  <a:gd name="connsiteX7" fmla="*/ 204788 w 3326794"/>
                  <a:gd name="connsiteY7" fmla="*/ 3461268 h 3654069"/>
                  <a:gd name="connsiteX8" fmla="*/ 3182954 w 3326794"/>
                  <a:gd name="connsiteY8" fmla="*/ 3654069 h 3654069"/>
                  <a:gd name="connsiteX9" fmla="*/ 3326794 w 3326794"/>
                  <a:gd name="connsiteY9" fmla="*/ 68388 h 3654069"/>
                  <a:gd name="connsiteX10" fmla="*/ 257175 w 3326794"/>
                  <a:gd name="connsiteY10" fmla="*/ 0 h 3654069"/>
                  <a:gd name="connsiteX0" fmla="*/ 226353 w 3326794"/>
                  <a:gd name="connsiteY0" fmla="*/ 0 h 3808181"/>
                  <a:gd name="connsiteX1" fmla="*/ 0 w 3326794"/>
                  <a:gd name="connsiteY1" fmla="*/ 344612 h 3808181"/>
                  <a:gd name="connsiteX2" fmla="*/ 23813 w 3326794"/>
                  <a:gd name="connsiteY2" fmla="*/ 720850 h 3808181"/>
                  <a:gd name="connsiteX3" fmla="*/ 100013 w 3326794"/>
                  <a:gd name="connsiteY3" fmla="*/ 858962 h 3808181"/>
                  <a:gd name="connsiteX4" fmla="*/ 290513 w 3326794"/>
                  <a:gd name="connsiteY4" fmla="*/ 868487 h 3808181"/>
                  <a:gd name="connsiteX5" fmla="*/ 428625 w 3326794"/>
                  <a:gd name="connsiteY5" fmla="*/ 1163762 h 3808181"/>
                  <a:gd name="connsiteX6" fmla="*/ 204788 w 3326794"/>
                  <a:gd name="connsiteY6" fmla="*/ 1635250 h 3808181"/>
                  <a:gd name="connsiteX7" fmla="*/ 204788 w 3326794"/>
                  <a:gd name="connsiteY7" fmla="*/ 3615380 h 3808181"/>
                  <a:gd name="connsiteX8" fmla="*/ 3182954 w 3326794"/>
                  <a:gd name="connsiteY8" fmla="*/ 3808181 h 3808181"/>
                  <a:gd name="connsiteX9" fmla="*/ 3326794 w 3326794"/>
                  <a:gd name="connsiteY9" fmla="*/ 222500 h 3808181"/>
                  <a:gd name="connsiteX10" fmla="*/ 226353 w 3326794"/>
                  <a:gd name="connsiteY10" fmla="*/ 0 h 3808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6794" h="3808181">
                    <a:moveTo>
                      <a:pt x="226353" y="0"/>
                    </a:moveTo>
                    <a:lnTo>
                      <a:pt x="0" y="344612"/>
                    </a:lnTo>
                    <a:lnTo>
                      <a:pt x="23813" y="720850"/>
                    </a:lnTo>
                    <a:lnTo>
                      <a:pt x="100013" y="858962"/>
                    </a:lnTo>
                    <a:lnTo>
                      <a:pt x="290513" y="868487"/>
                    </a:lnTo>
                    <a:lnTo>
                      <a:pt x="428625" y="1163762"/>
                    </a:lnTo>
                    <a:lnTo>
                      <a:pt x="204788" y="1635250"/>
                    </a:lnTo>
                    <a:lnTo>
                      <a:pt x="204788" y="3615380"/>
                    </a:lnTo>
                    <a:lnTo>
                      <a:pt x="3182954" y="3808181"/>
                    </a:lnTo>
                    <a:lnTo>
                      <a:pt x="3326794" y="222500"/>
                    </a:lnTo>
                    <a:lnTo>
                      <a:pt x="226353" y="0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8FD234-CF80-4246-911E-A3BAD6784503}"/>
                </a:ext>
              </a:extLst>
            </p:cNvPr>
            <p:cNvSpPr txBox="1"/>
            <p:nvPr/>
          </p:nvSpPr>
          <p:spPr>
            <a:xfrm>
              <a:off x="8343244" y="538634"/>
              <a:ext cx="3110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Active Vibration Isolation Table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F4F3E23-0F10-479A-B4A5-FE211FFA26DB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8958664" y="907966"/>
              <a:ext cx="939957" cy="2426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CD8C29-F875-4242-8523-9065D2727287}"/>
                </a:ext>
              </a:extLst>
            </p:cNvPr>
            <p:cNvSpPr txBox="1"/>
            <p:nvPr/>
          </p:nvSpPr>
          <p:spPr>
            <a:xfrm>
              <a:off x="6596714" y="6337740"/>
              <a:ext cx="3121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Passive Vibration Isolation Pads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DF85704-B7DE-4F74-AEB3-ABAA4B57A055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8157270" y="5567084"/>
              <a:ext cx="341271" cy="770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DE64EE-F296-4CEA-932C-90D075A5EE83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8157270" y="5632754"/>
              <a:ext cx="994385" cy="704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C30407-8967-40A9-A31C-7E96898F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SPS Vibration Isolation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AC8B7-A504-474F-957C-89A39830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1035"/>
            <a:ext cx="6965827" cy="4001434"/>
          </a:xfrm>
        </p:spPr>
        <p:txBody>
          <a:bodyPr>
            <a:normAutofit fontScale="85000" lnSpcReduction="10000"/>
          </a:bodyPr>
          <a:lstStyle/>
          <a:p>
            <a:r>
              <a:rPr lang="en-GB" sz="2800"/>
              <a:t>Active vibration isolation table to be installed on top of the SPS for horizontal (free-liquid) samples. </a:t>
            </a:r>
          </a:p>
          <a:p>
            <a:r>
              <a:rPr lang="en-GB" sz="2800"/>
              <a:t>Active VI platforms are incompatible with inclined samples, and must be locked or removed before tilting.</a:t>
            </a:r>
          </a:p>
          <a:p>
            <a:r>
              <a:rPr lang="en-GB" sz="2800"/>
              <a:t>Passive VI pads installed beneath the SPS are unlikely to be effective below 60Hz, and may be detrimental.</a:t>
            </a:r>
          </a:p>
          <a:p>
            <a:r>
              <a:rPr lang="en-GB" sz="2800"/>
              <a:t>Plan to test SPS frequency response (impact hammer test) with &amp; without vibration isolation pads to determine best performance for the installed system.</a:t>
            </a:r>
          </a:p>
        </p:txBody>
      </p:sp>
    </p:spTree>
    <p:extLst>
      <p:ext uri="{BB962C8B-B14F-4D97-AF65-F5344CB8AC3E}">
        <p14:creationId xmlns:p14="http://schemas.microsoft.com/office/powerpoint/2010/main" val="2271504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239CADF-BE89-4F1E-977C-784524600B31}"/>
              </a:ext>
            </a:extLst>
          </p:cNvPr>
          <p:cNvGrpSpPr/>
          <p:nvPr/>
        </p:nvGrpSpPr>
        <p:grpSpPr>
          <a:xfrm>
            <a:off x="4267200" y="2539765"/>
            <a:ext cx="7715391" cy="4318235"/>
            <a:chOff x="1115162" y="1819458"/>
            <a:chExt cx="6615146" cy="3702438"/>
          </a:xfrm>
          <a:solidFill>
            <a:schemeClr val="bg1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F89D72-1D80-4F64-8544-A95B4BC27869}"/>
                </a:ext>
              </a:extLst>
            </p:cNvPr>
            <p:cNvGrpSpPr/>
            <p:nvPr/>
          </p:nvGrpSpPr>
          <p:grpSpPr>
            <a:xfrm>
              <a:off x="1115162" y="1819458"/>
              <a:ext cx="6615146" cy="3591840"/>
              <a:chOff x="-2066526" y="224567"/>
              <a:chExt cx="6630175" cy="3600000"/>
            </a:xfrm>
            <a:grpFill/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6117BB-65CD-4593-9346-705065A6B4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660" r="21660"/>
              <a:stretch/>
            </p:blipFill>
            <p:spPr>
              <a:xfrm>
                <a:off x="978163" y="224567"/>
                <a:ext cx="3585486" cy="360000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EDDC552-77F2-4E55-AE93-54A2214F72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695" r="23695"/>
              <a:stretch/>
            </p:blipFill>
            <p:spPr>
              <a:xfrm>
                <a:off x="-2066526" y="224567"/>
                <a:ext cx="3328094" cy="3600000"/>
              </a:xfrm>
              <a:prstGeom prst="rect">
                <a:avLst/>
              </a:prstGeom>
              <a:grpFill/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98297-7D44-4D22-88EA-68CD604F994B}"/>
                </a:ext>
              </a:extLst>
            </p:cNvPr>
            <p:cNvSpPr txBox="1"/>
            <p:nvPr/>
          </p:nvSpPr>
          <p:spPr>
            <a:xfrm>
              <a:off x="5944444" y="5117310"/>
              <a:ext cx="61266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i="1"/>
                <a:t>+21°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3EF3F6-F475-4694-87AB-ECB401B86823}"/>
                </a:ext>
              </a:extLst>
            </p:cNvPr>
            <p:cNvSpPr txBox="1"/>
            <p:nvPr/>
          </p:nvSpPr>
          <p:spPr>
            <a:xfrm>
              <a:off x="2731851" y="5152564"/>
              <a:ext cx="62549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i="1"/>
                <a:t>-7.5°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8B4291-BB0A-B841-93D1-B56CC74C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 Detector Bench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D7D0ACD-ED07-4951-A967-BEA8F5D71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936"/>
            <a:ext cx="5842000" cy="3089607"/>
          </a:xfrm>
        </p:spPr>
        <p:txBody>
          <a:bodyPr>
            <a:normAutofit/>
          </a:bodyPr>
          <a:lstStyle/>
          <a:p>
            <a:r>
              <a:rPr lang="en-GB" sz="2400"/>
              <a:t>FEA of design outsourced – stresses and deflections well within limits.</a:t>
            </a:r>
          </a:p>
          <a:p>
            <a:r>
              <a:rPr lang="en-GB" sz="2400"/>
              <a:t>Natural frequencies low, implemented changes to stiffen frame and tables by adding cross braces and changing bolted structures to solid machined. </a:t>
            </a:r>
          </a:p>
          <a:p>
            <a:r>
              <a:rPr lang="en-GB" sz="2400"/>
              <a:t>Design of cable management ongoing.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DD20A-4263-4FBD-AAD4-1710D9BEE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</a:blip>
          <a:srcRect l="36431" t="17836" r="1841" b="13799"/>
          <a:stretch/>
        </p:blipFill>
        <p:spPr>
          <a:xfrm>
            <a:off x="7093917" y="-46868"/>
            <a:ext cx="5098084" cy="334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958C622-9DAF-43CD-9BBB-5EF6EA7485CD}"/>
              </a:ext>
            </a:extLst>
          </p:cNvPr>
          <p:cNvSpPr/>
          <p:nvPr/>
        </p:nvSpPr>
        <p:spPr>
          <a:xfrm>
            <a:off x="1669774" y="3349487"/>
            <a:ext cx="9153939" cy="1103243"/>
          </a:xfrm>
          <a:custGeom>
            <a:avLst/>
            <a:gdLst>
              <a:gd name="connsiteX0" fmla="*/ 0 w 9153939"/>
              <a:gd name="connsiteY0" fmla="*/ 49696 h 1103243"/>
              <a:gd name="connsiteX1" fmla="*/ 536713 w 9153939"/>
              <a:gd name="connsiteY1" fmla="*/ 0 h 1103243"/>
              <a:gd name="connsiteX2" fmla="*/ 1053548 w 9153939"/>
              <a:gd name="connsiteY2" fmla="*/ 39756 h 1103243"/>
              <a:gd name="connsiteX3" fmla="*/ 1441174 w 9153939"/>
              <a:gd name="connsiteY3" fmla="*/ 69574 h 1103243"/>
              <a:gd name="connsiteX4" fmla="*/ 2385391 w 9153939"/>
              <a:gd name="connsiteY4" fmla="*/ 139148 h 1103243"/>
              <a:gd name="connsiteX5" fmla="*/ 2822713 w 9153939"/>
              <a:gd name="connsiteY5" fmla="*/ 168965 h 1103243"/>
              <a:gd name="connsiteX6" fmla="*/ 3607904 w 9153939"/>
              <a:gd name="connsiteY6" fmla="*/ 248478 h 1103243"/>
              <a:gd name="connsiteX7" fmla="*/ 3975652 w 9153939"/>
              <a:gd name="connsiteY7" fmla="*/ 327991 h 1103243"/>
              <a:gd name="connsiteX8" fmla="*/ 4611756 w 9153939"/>
              <a:gd name="connsiteY8" fmla="*/ 367748 h 1103243"/>
              <a:gd name="connsiteX9" fmla="*/ 9153939 w 9153939"/>
              <a:gd name="connsiteY9" fmla="*/ 1103243 h 1103243"/>
              <a:gd name="connsiteX0" fmla="*/ 0 w 9153939"/>
              <a:gd name="connsiteY0" fmla="*/ 49696 h 1103243"/>
              <a:gd name="connsiteX1" fmla="*/ 536713 w 9153939"/>
              <a:gd name="connsiteY1" fmla="*/ 0 h 1103243"/>
              <a:gd name="connsiteX2" fmla="*/ 1053548 w 9153939"/>
              <a:gd name="connsiteY2" fmla="*/ 39756 h 1103243"/>
              <a:gd name="connsiteX3" fmla="*/ 1441174 w 9153939"/>
              <a:gd name="connsiteY3" fmla="*/ 69574 h 1103243"/>
              <a:gd name="connsiteX4" fmla="*/ 2385391 w 9153939"/>
              <a:gd name="connsiteY4" fmla="*/ 139148 h 1103243"/>
              <a:gd name="connsiteX5" fmla="*/ 2822713 w 9153939"/>
              <a:gd name="connsiteY5" fmla="*/ 168965 h 1103243"/>
              <a:gd name="connsiteX6" fmla="*/ 3607904 w 9153939"/>
              <a:gd name="connsiteY6" fmla="*/ 248478 h 1103243"/>
              <a:gd name="connsiteX7" fmla="*/ 3799957 w 9153939"/>
              <a:gd name="connsiteY7" fmla="*/ 286682 h 1103243"/>
              <a:gd name="connsiteX8" fmla="*/ 3975652 w 9153939"/>
              <a:gd name="connsiteY8" fmla="*/ 327991 h 1103243"/>
              <a:gd name="connsiteX9" fmla="*/ 4611756 w 9153939"/>
              <a:gd name="connsiteY9" fmla="*/ 367748 h 1103243"/>
              <a:gd name="connsiteX10" fmla="*/ 9153939 w 9153939"/>
              <a:gd name="connsiteY10" fmla="*/ 1103243 h 110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53939" h="1103243">
                <a:moveTo>
                  <a:pt x="0" y="49696"/>
                </a:moveTo>
                <a:lnTo>
                  <a:pt x="536713" y="0"/>
                </a:lnTo>
                <a:lnTo>
                  <a:pt x="1053548" y="39756"/>
                </a:lnTo>
                <a:lnTo>
                  <a:pt x="1441174" y="69574"/>
                </a:lnTo>
                <a:lnTo>
                  <a:pt x="2385391" y="139148"/>
                </a:lnTo>
                <a:lnTo>
                  <a:pt x="2822713" y="168965"/>
                </a:lnTo>
                <a:lnTo>
                  <a:pt x="3607904" y="248478"/>
                </a:lnTo>
                <a:lnTo>
                  <a:pt x="3799957" y="286682"/>
                </a:lnTo>
                <a:lnTo>
                  <a:pt x="3975652" y="327991"/>
                </a:lnTo>
                <a:lnTo>
                  <a:pt x="4611756" y="367748"/>
                </a:lnTo>
                <a:lnTo>
                  <a:pt x="9153939" y="110324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F4FB657-460D-4420-9A38-F71230ED8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101"/>
            <a:ext cx="12192000" cy="293339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201CBC5-C210-480D-A806-22B6793CF926}"/>
              </a:ext>
            </a:extLst>
          </p:cNvPr>
          <p:cNvGrpSpPr/>
          <p:nvPr/>
        </p:nvGrpSpPr>
        <p:grpSpPr>
          <a:xfrm>
            <a:off x="3897621" y="233045"/>
            <a:ext cx="2360325" cy="1221719"/>
            <a:chOff x="3939163" y="137073"/>
            <a:chExt cx="2534061" cy="1311646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006FCC8B-851A-42F0-8410-38483BF32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19194"/>
                </a:clrFrom>
                <a:clrTo>
                  <a:srgbClr val="919194">
                    <a:alpha val="0"/>
                  </a:srgbClr>
                </a:clrTo>
              </a:clrChange>
            </a:blip>
            <a:srcRect b="24499"/>
            <a:stretch/>
          </p:blipFill>
          <p:spPr>
            <a:xfrm>
              <a:off x="3939163" y="137073"/>
              <a:ext cx="2534061" cy="1039033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BFDB7B5-C195-4A27-93B6-E075C88EEBCA}"/>
                </a:ext>
              </a:extLst>
            </p:cNvPr>
            <p:cNvSpPr txBox="1"/>
            <p:nvPr/>
          </p:nvSpPr>
          <p:spPr>
            <a:xfrm>
              <a:off x="4459210" y="1140942"/>
              <a:ext cx="1514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/>
                <a:t>Bunker Wall Insert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37D52A-D930-477E-A4FF-A78DE1FE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33045"/>
            <a:ext cx="4185939" cy="1325563"/>
          </a:xfrm>
        </p:spPr>
        <p:txBody>
          <a:bodyPr anchor="t"/>
          <a:lstStyle/>
          <a:p>
            <a:r>
              <a:rPr lang="en-GB"/>
              <a:t>FREIA Status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E3B7A4-48F2-48F9-B49F-1C1D5C559062}"/>
              </a:ext>
            </a:extLst>
          </p:cNvPr>
          <p:cNvSpPr/>
          <p:nvPr/>
        </p:nvSpPr>
        <p:spPr>
          <a:xfrm>
            <a:off x="8459" y="1784700"/>
            <a:ext cx="1860122" cy="9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D19E8E-52B3-4189-A39A-7602C12BE731}"/>
              </a:ext>
            </a:extLst>
          </p:cNvPr>
          <p:cNvSpPr/>
          <p:nvPr/>
        </p:nvSpPr>
        <p:spPr>
          <a:xfrm>
            <a:off x="4793109" y="2330186"/>
            <a:ext cx="525821" cy="653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8A04C7-EA19-4E9A-AB77-0D06919F62DC}"/>
              </a:ext>
            </a:extLst>
          </p:cNvPr>
          <p:cNvGrpSpPr/>
          <p:nvPr/>
        </p:nvGrpSpPr>
        <p:grpSpPr>
          <a:xfrm>
            <a:off x="209906" y="5150692"/>
            <a:ext cx="2619444" cy="1604897"/>
            <a:chOff x="160317" y="3799365"/>
            <a:chExt cx="1980721" cy="1117127"/>
          </a:xfrm>
        </p:grpSpPr>
        <p:pic>
          <p:nvPicPr>
            <p:cNvPr id="16" name="Picture 15" descr="A model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51CAEFF1-3911-42B6-951D-08E83B9D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17" y="3799365"/>
              <a:ext cx="1980721" cy="111712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D8C8314-0BFE-4AFA-A601-5152167E53DB}"/>
                </a:ext>
              </a:extLst>
            </p:cNvPr>
            <p:cNvSpPr txBox="1"/>
            <p:nvPr/>
          </p:nvSpPr>
          <p:spPr>
            <a:xfrm>
              <a:off x="171017" y="3817025"/>
              <a:ext cx="617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>
                  <a:solidFill>
                    <a:schemeClr val="bg1"/>
                  </a:solidFill>
                </a:rPr>
                <a:t>NBOA</a:t>
              </a:r>
            </a:p>
          </p:txBody>
        </p:sp>
      </p:grpSp>
      <p:cxnSp>
        <p:nvCxnSpPr>
          <p:cNvPr id="7" name="Arrow 1">
            <a:extLst>
              <a:ext uri="{FF2B5EF4-FFF2-40B4-BE49-F238E27FC236}">
                <a16:creationId xmlns:a16="http://schemas.microsoft.com/office/drawing/2014/main" id="{567642DC-05B9-40E9-95B8-07E37840DF97}"/>
              </a:ext>
            </a:extLst>
          </p:cNvPr>
          <p:cNvCxnSpPr>
            <a:cxnSpLocks/>
            <a:stCxn id="11" idx="0"/>
            <a:endCxn id="30" idx="0"/>
          </p:cNvCxnSpPr>
          <p:nvPr/>
        </p:nvCxnSpPr>
        <p:spPr>
          <a:xfrm flipV="1">
            <a:off x="1288556" y="3399183"/>
            <a:ext cx="381218" cy="669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A3B8D6-D843-4453-901D-E92AE8046D2F}"/>
              </a:ext>
            </a:extLst>
          </p:cNvPr>
          <p:cNvSpPr txBox="1"/>
          <p:nvPr/>
        </p:nvSpPr>
        <p:spPr>
          <a:xfrm>
            <a:off x="170956" y="4068245"/>
            <a:ext cx="2235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NBOA (S-DH)</a:t>
            </a:r>
          </a:p>
          <a:p>
            <a:r>
              <a:rPr lang="en-GB" sz="1600"/>
              <a:t>FAT completed in Dec</a:t>
            </a:r>
          </a:p>
          <a:p>
            <a:r>
              <a:rPr lang="en-GB" sz="1600"/>
              <a:t>Delivered to ESS</a:t>
            </a:r>
          </a:p>
          <a:p>
            <a:r>
              <a:rPr lang="en-GB" sz="1600"/>
              <a:t>Installation in Q2/Q3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255008-83F6-466B-AADC-0A42ABA95DF0}"/>
              </a:ext>
            </a:extLst>
          </p:cNvPr>
          <p:cNvCxnSpPr>
            <a:cxnSpLocks/>
            <a:stCxn id="14" idx="0"/>
          </p:cNvCxnSpPr>
          <p:nvPr/>
        </p:nvCxnSpPr>
        <p:spPr>
          <a:xfrm flipH="1">
            <a:off x="2301876" y="976673"/>
            <a:ext cx="563444" cy="2335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3DD3B8-59CF-4963-97F8-F64D6B84F73D}"/>
              </a:ext>
            </a:extLst>
          </p:cNvPr>
          <p:cNvSpPr txBox="1"/>
          <p:nvPr/>
        </p:nvSpPr>
        <p:spPr>
          <a:xfrm>
            <a:off x="1833018" y="976673"/>
            <a:ext cx="20646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Chopper Discs (ADSF)</a:t>
            </a:r>
          </a:p>
          <a:p>
            <a:r>
              <a:rPr lang="en-GB" sz="1600"/>
              <a:t>Ready for </a:t>
            </a:r>
            <a:r>
              <a:rPr lang="en-GB" sz="1600" err="1"/>
              <a:t>shiping</a:t>
            </a:r>
            <a:r>
              <a:rPr lang="en-GB" sz="1600"/>
              <a:t> (x4)</a:t>
            </a:r>
          </a:p>
          <a:p>
            <a:r>
              <a:rPr lang="en-GB" sz="1600"/>
              <a:t>Rework underway (x2)</a:t>
            </a:r>
          </a:p>
          <a:p>
            <a:r>
              <a:rPr lang="en-GB" sz="1600"/>
              <a:t>Delivery to RAL Q2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03C232-ED24-43C1-B043-74512382BF6B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2759967" y="3399183"/>
            <a:ext cx="744296" cy="125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922F0B-9743-461C-863F-CCAA307A1188}"/>
              </a:ext>
            </a:extLst>
          </p:cNvPr>
          <p:cNvCxnSpPr>
            <a:cxnSpLocks/>
            <a:stCxn id="29" idx="0"/>
          </p:cNvCxnSpPr>
          <p:nvPr/>
        </p:nvCxnSpPr>
        <p:spPr>
          <a:xfrm>
            <a:off x="982126" y="980564"/>
            <a:ext cx="1078508" cy="231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9490E6A-8CE3-4868-8BF0-20501395B8D2}"/>
              </a:ext>
            </a:extLst>
          </p:cNvPr>
          <p:cNvSpPr txBox="1"/>
          <p:nvPr/>
        </p:nvSpPr>
        <p:spPr>
          <a:xfrm>
            <a:off x="131234" y="980564"/>
            <a:ext cx="17017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Guide (SNAG)</a:t>
            </a:r>
          </a:p>
          <a:p>
            <a:r>
              <a:rPr lang="en-GB" sz="1600"/>
              <a:t>Design complete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BE0077D-CED6-433E-8590-3DF954341263}"/>
              </a:ext>
            </a:extLst>
          </p:cNvPr>
          <p:cNvCxnSpPr>
            <a:cxnSpLocks/>
            <a:stCxn id="47" idx="1"/>
            <a:endCxn id="30" idx="6"/>
          </p:cNvCxnSpPr>
          <p:nvPr/>
        </p:nvCxnSpPr>
        <p:spPr>
          <a:xfrm flipH="1">
            <a:off x="5277678" y="478530"/>
            <a:ext cx="1289476" cy="3119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B00C14A-135C-4C69-9B7D-4D97C0EC5615}"/>
              </a:ext>
            </a:extLst>
          </p:cNvPr>
          <p:cNvSpPr txBox="1"/>
          <p:nvPr/>
        </p:nvSpPr>
        <p:spPr>
          <a:xfrm>
            <a:off x="6567154" y="63031"/>
            <a:ext cx="32286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Collimation System</a:t>
            </a:r>
          </a:p>
          <a:p>
            <a:r>
              <a:rPr lang="en-GB" sz="1600"/>
              <a:t>Collimation guides ordered (SNAG)</a:t>
            </a:r>
          </a:p>
          <a:p>
            <a:r>
              <a:rPr lang="en-GB" sz="1600"/>
              <a:t>Vacuum vessel tender complete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F6F467D-EB17-4F47-B532-833F23A83995}"/>
              </a:ext>
            </a:extLst>
          </p:cNvPr>
          <p:cNvCxnSpPr>
            <a:cxnSpLocks/>
            <a:stCxn id="62" idx="1"/>
            <a:endCxn id="30" idx="8"/>
          </p:cNvCxnSpPr>
          <p:nvPr/>
        </p:nvCxnSpPr>
        <p:spPr>
          <a:xfrm flipH="1">
            <a:off x="5645426" y="1809881"/>
            <a:ext cx="921727" cy="186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E572AA0-4F71-4359-837C-BA90910244BE}"/>
              </a:ext>
            </a:extLst>
          </p:cNvPr>
          <p:cNvSpPr txBox="1"/>
          <p:nvPr/>
        </p:nvSpPr>
        <p:spPr>
          <a:xfrm>
            <a:off x="6567153" y="1517493"/>
            <a:ext cx="34100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Sample Positioning Sys. (</a:t>
            </a:r>
            <a:r>
              <a:rPr lang="en-GB" sz="1600" b="1" err="1"/>
              <a:t>Symetrie</a:t>
            </a:r>
            <a:r>
              <a:rPr lang="en-GB" sz="1600" b="1"/>
              <a:t>)</a:t>
            </a:r>
          </a:p>
          <a:p>
            <a:r>
              <a:rPr lang="en-GB" sz="1600"/>
              <a:t>Design complete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6BA42D-8480-4E01-BCE4-BD1DB353FF76}"/>
              </a:ext>
            </a:extLst>
          </p:cNvPr>
          <p:cNvSpPr txBox="1"/>
          <p:nvPr/>
        </p:nvSpPr>
        <p:spPr>
          <a:xfrm>
            <a:off x="9977165" y="5003801"/>
            <a:ext cx="20851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LOKI/FRIEA Hutches</a:t>
            </a:r>
          </a:p>
          <a:p>
            <a:r>
              <a:rPr lang="en-GB" sz="1600"/>
              <a:t>Installation complete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F46B83B-DC99-44E7-B9A5-906023672646}"/>
              </a:ext>
            </a:extLst>
          </p:cNvPr>
          <p:cNvCxnSpPr>
            <a:cxnSpLocks/>
            <a:stCxn id="38" idx="2"/>
          </p:cNvCxnSpPr>
          <p:nvPr/>
        </p:nvCxnSpPr>
        <p:spPr>
          <a:xfrm flipH="1" flipV="1">
            <a:off x="4120057" y="3518452"/>
            <a:ext cx="3637706" cy="1712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7F45A9-F479-4950-86FE-27C27C3352A2}"/>
              </a:ext>
            </a:extLst>
          </p:cNvPr>
          <p:cNvGrpSpPr/>
          <p:nvPr/>
        </p:nvGrpSpPr>
        <p:grpSpPr>
          <a:xfrm>
            <a:off x="-68548" y="1656998"/>
            <a:ext cx="1765793" cy="1022115"/>
            <a:chOff x="2370046" y="1172436"/>
            <a:chExt cx="2081531" cy="1204876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8EBBBD2-0070-4B27-A34F-0696DFA46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0" t="8325" r="21770" b="8325"/>
            <a:stretch/>
          </p:blipFill>
          <p:spPr>
            <a:xfrm>
              <a:off x="2492310" y="1172436"/>
              <a:ext cx="1434098" cy="1204876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93C9296-E87D-4C31-A1A7-7E6A4E229CC7}"/>
                </a:ext>
              </a:extLst>
            </p:cNvPr>
            <p:cNvSpPr txBox="1"/>
            <p:nvPr/>
          </p:nvSpPr>
          <p:spPr>
            <a:xfrm rot="20064659">
              <a:off x="2370046" y="1970546"/>
              <a:ext cx="2081531" cy="36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>
                  <a:highlight>
                    <a:srgbClr val="FFFFFF"/>
                  </a:highlight>
                </a:rPr>
                <a:t>In-bunker Guide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9FB43A-7781-4895-A945-2BB4530964A7}"/>
              </a:ext>
            </a:extLst>
          </p:cNvPr>
          <p:cNvGrpSpPr/>
          <p:nvPr/>
        </p:nvGrpSpPr>
        <p:grpSpPr>
          <a:xfrm>
            <a:off x="3087093" y="4715023"/>
            <a:ext cx="2927299" cy="2123729"/>
            <a:chOff x="3148096" y="4796147"/>
            <a:chExt cx="2927299" cy="212372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CF9BED4-8241-423E-9819-F24EFC97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48096" y="4796147"/>
              <a:ext cx="2840956" cy="2033174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54BF4CF-1C59-44CB-9208-10B6E8263BD8}"/>
                </a:ext>
              </a:extLst>
            </p:cNvPr>
            <p:cNvSpPr txBox="1"/>
            <p:nvPr/>
          </p:nvSpPr>
          <p:spPr>
            <a:xfrm>
              <a:off x="4082092" y="6612099"/>
              <a:ext cx="1993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/>
                <a:t>Bunker modules 3, 2, &amp; 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0EACBE9-E43A-46A5-80D3-396EB672AF94}"/>
              </a:ext>
            </a:extLst>
          </p:cNvPr>
          <p:cNvSpPr txBox="1"/>
          <p:nvPr/>
        </p:nvSpPr>
        <p:spPr>
          <a:xfrm>
            <a:off x="2417378" y="4068248"/>
            <a:ext cx="21737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Bunker Modules</a:t>
            </a:r>
          </a:p>
          <a:p>
            <a:r>
              <a:rPr lang="en-GB" sz="1600"/>
              <a:t>Design complete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FA5A8F-F8C0-4907-885A-77165BE44A0E}"/>
              </a:ext>
            </a:extLst>
          </p:cNvPr>
          <p:cNvSpPr txBox="1"/>
          <p:nvPr/>
        </p:nvSpPr>
        <p:spPr>
          <a:xfrm>
            <a:off x="6255175" y="4645870"/>
            <a:ext cx="30051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Chopper housings &amp; WBC discs</a:t>
            </a:r>
          </a:p>
          <a:p>
            <a:r>
              <a:rPr lang="en-GB" sz="1600"/>
              <a:t>Design complete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2D1065-977D-4CE7-ACC9-8EE07B350A7A}"/>
              </a:ext>
            </a:extLst>
          </p:cNvPr>
          <p:cNvSpPr txBox="1"/>
          <p:nvPr/>
        </p:nvSpPr>
        <p:spPr>
          <a:xfrm>
            <a:off x="6567154" y="909778"/>
            <a:ext cx="25474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Slits 1-3 (JJ X-ray)</a:t>
            </a:r>
          </a:p>
          <a:p>
            <a:r>
              <a:rPr lang="en-GB" sz="1600"/>
              <a:t>Design complete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206A752-5356-44F9-AFFC-BFD2686B3EB6}"/>
              </a:ext>
            </a:extLst>
          </p:cNvPr>
          <p:cNvCxnSpPr>
            <a:cxnSpLocks/>
            <a:stCxn id="103" idx="1"/>
            <a:endCxn id="30" idx="7"/>
          </p:cNvCxnSpPr>
          <p:nvPr/>
        </p:nvCxnSpPr>
        <p:spPr>
          <a:xfrm flipH="1">
            <a:off x="5469731" y="1202166"/>
            <a:ext cx="1097423" cy="2434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868D51C-1276-4F3D-B710-70C9F31A1DB1}"/>
              </a:ext>
            </a:extLst>
          </p:cNvPr>
          <p:cNvSpPr txBox="1"/>
          <p:nvPr/>
        </p:nvSpPr>
        <p:spPr>
          <a:xfrm>
            <a:off x="9578566" y="2061058"/>
            <a:ext cx="25468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Detector Bench</a:t>
            </a:r>
          </a:p>
          <a:p>
            <a:r>
              <a:rPr lang="en-GB" sz="1600"/>
              <a:t>Detailed design progressing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21BFA2-86D3-4E1E-8ADA-C09DDAEFFE1C}"/>
              </a:ext>
            </a:extLst>
          </p:cNvPr>
          <p:cNvGrpSpPr/>
          <p:nvPr/>
        </p:nvGrpSpPr>
        <p:grpSpPr>
          <a:xfrm>
            <a:off x="9752585" y="369729"/>
            <a:ext cx="1043876" cy="1656917"/>
            <a:chOff x="9469354" y="151396"/>
            <a:chExt cx="1309332" cy="2078268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C5472078-469C-46B7-9278-2F32FF16D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3" t="4631" r="37692"/>
            <a:stretch/>
          </p:blipFill>
          <p:spPr>
            <a:xfrm>
              <a:off x="9469354" y="151396"/>
              <a:ext cx="1228643" cy="1787716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58EB2BC-D3FC-4F53-B31A-E59F993714B3}"/>
                </a:ext>
              </a:extLst>
            </p:cNvPr>
            <p:cNvSpPr txBox="1"/>
            <p:nvPr/>
          </p:nvSpPr>
          <p:spPr>
            <a:xfrm>
              <a:off x="9734810" y="1921887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/>
                <a:t>S1 (JJ X-ray)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F564A0C-A117-4F54-8E76-0F3FB09BFF8D}"/>
              </a:ext>
            </a:extLst>
          </p:cNvPr>
          <p:cNvGrpSpPr/>
          <p:nvPr/>
        </p:nvGrpSpPr>
        <p:grpSpPr>
          <a:xfrm>
            <a:off x="9128792" y="2893602"/>
            <a:ext cx="2996611" cy="1953223"/>
            <a:chOff x="9350592" y="3035926"/>
            <a:chExt cx="2777284" cy="1810263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4DE5F84-83D6-4DFC-8ECD-89B2521E9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0" t="49041" b="13473"/>
            <a:stretch/>
          </p:blipFill>
          <p:spPr>
            <a:xfrm>
              <a:off x="9350592" y="3035926"/>
              <a:ext cx="2730497" cy="1804996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8D4E536-AF47-4D27-B138-D63A512BE1D3}"/>
                </a:ext>
              </a:extLst>
            </p:cNvPr>
            <p:cNvSpPr txBox="1"/>
            <p:nvPr/>
          </p:nvSpPr>
          <p:spPr>
            <a:xfrm>
              <a:off x="9350592" y="4560939"/>
              <a:ext cx="2777284" cy="28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>
                  <a:highlight>
                    <a:srgbClr val="FFFFFF"/>
                  </a:highlight>
                </a:rPr>
                <a:t>Hutch installation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FA6F3D-324F-4938-9E49-E857023272C2}"/>
              </a:ext>
            </a:extLst>
          </p:cNvPr>
          <p:cNvGrpSpPr/>
          <p:nvPr/>
        </p:nvGrpSpPr>
        <p:grpSpPr>
          <a:xfrm>
            <a:off x="6096000" y="5145463"/>
            <a:ext cx="3224473" cy="1712338"/>
            <a:chOff x="6096000" y="5145463"/>
            <a:chExt cx="3224473" cy="171233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517CF7-7D57-49D4-B2B5-5A174D7F1CC6}"/>
                </a:ext>
              </a:extLst>
            </p:cNvPr>
            <p:cNvSpPr txBox="1"/>
            <p:nvPr/>
          </p:nvSpPr>
          <p:spPr>
            <a:xfrm>
              <a:off x="7451050" y="6550024"/>
              <a:ext cx="1869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/>
                <a:t>1.3m and 1m Choppers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762D51D-BB25-4EBD-A24C-2C6023A5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50" b="90818" l="9883" r="89950">
                          <a14:foregroundMark x1="34506" y1="9850" x2="34506" y2="9850"/>
                          <a14:foregroundMark x1="40369" y1="73957" x2="40369" y2="73957"/>
                          <a14:foregroundMark x1="58626" y1="86144" x2="58626" y2="86144"/>
                          <a14:foregroundMark x1="63317" y1="90818" x2="63317" y2="908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6000" y="5145463"/>
              <a:ext cx="1689838" cy="1695499"/>
            </a:xfrm>
            <a:prstGeom prst="rect">
              <a:avLst/>
            </a:prstGeom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5E87D78-A1E9-423F-AA2C-E8F5B223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255" b="89809" l="9937" r="89748">
                          <a14:foregroundMark x1="82177" y1="39331" x2="82177" y2="39331"/>
                          <a14:foregroundMark x1="60095" y1="23567" x2="60095" y2="23567"/>
                          <a14:foregroundMark x1="68770" y1="33439" x2="68770" y2="33439"/>
                          <a14:foregroundMark x1="72871" y1="35828" x2="67035" y2="29299"/>
                          <a14:foregroundMark x1="79811" y1="42834" x2="79811" y2="42834"/>
                          <a14:foregroundMark x1="73344" y1="38217" x2="82177" y2="45860"/>
                          <a14:foregroundMark x1="20032" y1="9395" x2="20032" y2="9395"/>
                          <a14:foregroundMark x1="24606" y1="14650" x2="22871" y2="5255"/>
                          <a14:foregroundMark x1="80284" y1="62261" x2="80284" y2="62261"/>
                          <a14:foregroundMark x1="72871" y1="55732" x2="69716" y2="85350"/>
                          <a14:foregroundMark x1="69716" y1="85350" x2="70505" y2="898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8802" y="5202070"/>
              <a:ext cx="1326923" cy="1314365"/>
            </a:xfrm>
            <a:prstGeom prst="rect">
              <a:avLst/>
            </a:prstGeom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3C88F8B-A735-4907-9C79-6BE8ABA750D9}"/>
              </a:ext>
            </a:extLst>
          </p:cNvPr>
          <p:cNvCxnSpPr>
            <a:cxnSpLocks/>
            <a:stCxn id="107" idx="0"/>
          </p:cNvCxnSpPr>
          <p:nvPr/>
        </p:nvCxnSpPr>
        <p:spPr>
          <a:xfrm flipH="1">
            <a:off x="3662187" y="1738881"/>
            <a:ext cx="1173736" cy="1637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A1E8B0-3426-41F2-AF6E-33333E34E445}"/>
              </a:ext>
            </a:extLst>
          </p:cNvPr>
          <p:cNvGrpSpPr/>
          <p:nvPr/>
        </p:nvGrpSpPr>
        <p:grpSpPr>
          <a:xfrm>
            <a:off x="10765785" y="64318"/>
            <a:ext cx="1434674" cy="2034853"/>
            <a:chOff x="10541482" y="361318"/>
            <a:chExt cx="1434674" cy="20348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28744B6-F193-45C1-A9DE-DBAC287DC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7066"/>
            <a:stretch/>
          </p:blipFill>
          <p:spPr>
            <a:xfrm>
              <a:off x="10541482" y="361318"/>
              <a:ext cx="1434674" cy="175641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83D756-4388-442A-B054-C421DD032D99}"/>
                </a:ext>
              </a:extLst>
            </p:cNvPr>
            <p:cNvSpPr txBox="1"/>
            <p:nvPr/>
          </p:nvSpPr>
          <p:spPr>
            <a:xfrm>
              <a:off x="10720041" y="2088394"/>
              <a:ext cx="1225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/>
                <a:t>SPS (</a:t>
              </a:r>
              <a:r>
                <a:rPr lang="en-GB" sz="1400" i="1" err="1"/>
                <a:t>Symetrie</a:t>
              </a:r>
              <a:r>
                <a:rPr lang="en-GB" sz="1400" i="1"/>
                <a:t>)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C38AB135-33F5-4B1A-8BD2-EB2B634B4555}"/>
              </a:ext>
            </a:extLst>
          </p:cNvPr>
          <p:cNvSpPr txBox="1"/>
          <p:nvPr/>
        </p:nvSpPr>
        <p:spPr>
          <a:xfrm>
            <a:off x="3946631" y="1738881"/>
            <a:ext cx="17785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/>
              <a:t>Bunker Wall Insert</a:t>
            </a:r>
          </a:p>
          <a:p>
            <a:r>
              <a:rPr lang="en-GB" sz="1600"/>
              <a:t>Design complete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D2B30B-7E3F-4968-8630-078EA3E8DEEE}"/>
              </a:ext>
            </a:extLst>
          </p:cNvPr>
          <p:cNvCxnSpPr>
            <a:cxnSpLocks/>
            <a:stCxn id="65" idx="0"/>
          </p:cNvCxnSpPr>
          <p:nvPr/>
        </p:nvCxnSpPr>
        <p:spPr>
          <a:xfrm flipH="1" flipV="1">
            <a:off x="10811933" y="4590757"/>
            <a:ext cx="207806" cy="413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296ABA-3D2A-4A40-9ADB-A11DADDB31F4}"/>
              </a:ext>
            </a:extLst>
          </p:cNvPr>
          <p:cNvCxnSpPr>
            <a:cxnSpLocks/>
            <a:stCxn id="64" idx="1"/>
            <a:endCxn id="30" idx="9"/>
          </p:cNvCxnSpPr>
          <p:nvPr/>
        </p:nvCxnSpPr>
        <p:spPr>
          <a:xfrm flipH="1">
            <a:off x="6281530" y="2353446"/>
            <a:ext cx="3297036" cy="1363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1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9" grpId="0" animBg="1"/>
      <p:bldP spid="47" grpId="0" animBg="1"/>
      <p:bldP spid="62" grpId="0" animBg="1"/>
      <p:bldP spid="65" grpId="0" animBg="1"/>
      <p:bldP spid="19" grpId="0" animBg="1"/>
      <p:bldP spid="38" grpId="0" animBg="1"/>
      <p:bldP spid="103" grpId="0" animBg="1"/>
      <p:bldP spid="64" grpId="0" animBg="1"/>
      <p:bldP spid="10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0CCF-8334-48F8-9EAD-F88BDBA1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Monitors (ESS)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9165E-EECA-402B-AB49-9C2799B4F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7661" cy="4351338"/>
          </a:xfrm>
        </p:spPr>
        <p:txBody>
          <a:bodyPr>
            <a:normAutofit/>
          </a:bodyPr>
          <a:lstStyle/>
          <a:p>
            <a:r>
              <a:rPr lang="en-GB" sz="2400"/>
              <a:t>6x GEM monitors delivered by ESS Beam Monitors Common Project, designed by Milano-</a:t>
            </a:r>
            <a:r>
              <a:rPr lang="en-GB" sz="2400" err="1"/>
              <a:t>Biccoca</a:t>
            </a:r>
            <a:r>
              <a:rPr lang="en-GB" sz="2400"/>
              <a:t>.</a:t>
            </a:r>
          </a:p>
          <a:p>
            <a:r>
              <a:rPr lang="en-GB" sz="2400"/>
              <a:t>Segmented GEM foil used to cope with the very high count rates expected at full power.</a:t>
            </a:r>
          </a:p>
          <a:p>
            <a:r>
              <a:rPr lang="en-GB" sz="2400"/>
              <a:t>Concept design to be adapted for in vacuum monitors (BM4 &amp; BM5), using proven PCB based vacuum feedthrough technology.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A13D82-FCC9-4A73-94BD-B4B04B4183E9}"/>
              </a:ext>
            </a:extLst>
          </p:cNvPr>
          <p:cNvGrpSpPr/>
          <p:nvPr/>
        </p:nvGrpSpPr>
        <p:grpSpPr>
          <a:xfrm>
            <a:off x="8347946" y="498270"/>
            <a:ext cx="3601259" cy="3758299"/>
            <a:chOff x="5991236" y="3391313"/>
            <a:chExt cx="3601259" cy="37582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72B83AF-9488-41AE-855D-74B1D7A0C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15" y="3391313"/>
              <a:ext cx="3307080" cy="3098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7AA140-587C-4D4B-BE41-4CD9BEB2E440}"/>
                </a:ext>
              </a:extLst>
            </p:cNvPr>
            <p:cNvSpPr txBox="1"/>
            <p:nvPr/>
          </p:nvSpPr>
          <p:spPr>
            <a:xfrm>
              <a:off x="6456588" y="6503281"/>
              <a:ext cx="2889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i="1"/>
                <a:t>In bunker monitors locations </a:t>
              </a:r>
            </a:p>
            <a:p>
              <a:pPr algn="ctr"/>
              <a:r>
                <a:rPr lang="en-GB" i="1"/>
                <a:t>on Module 2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3B69E9-F31E-4667-8B35-C56A7AE38C45}"/>
                </a:ext>
              </a:extLst>
            </p:cNvPr>
            <p:cNvCxnSpPr>
              <a:cxnSpLocks/>
            </p:cNvCxnSpPr>
            <p:nvPr/>
          </p:nvCxnSpPr>
          <p:spPr>
            <a:xfrm>
              <a:off x="6348954" y="4179079"/>
              <a:ext cx="494612" cy="1059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154939E-7F09-4A5B-98C6-C97AC11996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3369" y="3850379"/>
              <a:ext cx="436770" cy="1122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E00AB4-175D-47BF-9783-5FDCB322BD9C}"/>
                </a:ext>
              </a:extLst>
            </p:cNvPr>
            <p:cNvSpPr txBox="1"/>
            <p:nvPr/>
          </p:nvSpPr>
          <p:spPr>
            <a:xfrm>
              <a:off x="5991236" y="3790435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BM1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48BC64-7F91-481A-ABF7-3A7F9AFD258A}"/>
                </a:ext>
              </a:extLst>
            </p:cNvPr>
            <p:cNvSpPr txBox="1"/>
            <p:nvPr/>
          </p:nvSpPr>
          <p:spPr>
            <a:xfrm>
              <a:off x="8923011" y="3425101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BM2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90572E-01D1-42B7-8349-73DC22F00DCE}"/>
              </a:ext>
            </a:extLst>
          </p:cNvPr>
          <p:cNvGrpSpPr/>
          <p:nvPr/>
        </p:nvGrpSpPr>
        <p:grpSpPr>
          <a:xfrm>
            <a:off x="8744612" y="4804543"/>
            <a:ext cx="3156249" cy="1798421"/>
            <a:chOff x="6352902" y="1349997"/>
            <a:chExt cx="3156249" cy="1798421"/>
          </a:xfrm>
          <a:solidFill>
            <a:schemeClr val="bg1"/>
          </a:solid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4E1519-17E8-41A0-9D24-429470EFB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1" t="16669" r="5319" b="18367"/>
            <a:stretch/>
          </p:blipFill>
          <p:spPr bwMode="auto">
            <a:xfrm>
              <a:off x="6431195" y="1349997"/>
              <a:ext cx="2870824" cy="1523135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349BB5-9942-4148-A756-57EEBA1CF87F}"/>
                </a:ext>
              </a:extLst>
            </p:cNvPr>
            <p:cNvSpPr txBox="1"/>
            <p:nvPr/>
          </p:nvSpPr>
          <p:spPr>
            <a:xfrm>
              <a:off x="6352902" y="2779086"/>
              <a:ext cx="315624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i="1"/>
                <a:t>PCB based vacuum feedthrough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C924E2-56EF-4B25-A2DD-6E229BF45A73}"/>
              </a:ext>
            </a:extLst>
          </p:cNvPr>
          <p:cNvGrpSpPr/>
          <p:nvPr/>
        </p:nvGrpSpPr>
        <p:grpSpPr>
          <a:xfrm>
            <a:off x="7009121" y="532058"/>
            <a:ext cx="1129614" cy="5738370"/>
            <a:chOff x="10243919" y="1365235"/>
            <a:chExt cx="1129614" cy="5738370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A5CB91-23F0-4ECA-B08E-94BF87006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" t="33347" r="4515" b="2955"/>
            <a:stretch>
              <a:fillRect/>
            </a:stretch>
          </p:blipFill>
          <p:spPr>
            <a:xfrm rot="5400000">
              <a:off x="8331867" y="3378082"/>
              <a:ext cx="5054514" cy="1028819"/>
            </a:xfrm>
            <a:custGeom>
              <a:avLst/>
              <a:gdLst>
                <a:gd name="connsiteX0" fmla="*/ 0 w 5105400"/>
                <a:gd name="connsiteY0" fmla="*/ 143827 h 1039177"/>
                <a:gd name="connsiteX1" fmla="*/ 7144 w 5105400"/>
                <a:gd name="connsiteY1" fmla="*/ 79533 h 1039177"/>
                <a:gd name="connsiteX2" fmla="*/ 373380 w 5105400"/>
                <a:gd name="connsiteY2" fmla="*/ 94297 h 1039177"/>
                <a:gd name="connsiteX3" fmla="*/ 367665 w 5105400"/>
                <a:gd name="connsiteY3" fmla="*/ 0 h 1039177"/>
                <a:gd name="connsiteX4" fmla="*/ 5044440 w 5105400"/>
                <a:gd name="connsiteY4" fmla="*/ 231457 h 1039177"/>
                <a:gd name="connsiteX5" fmla="*/ 5105400 w 5105400"/>
                <a:gd name="connsiteY5" fmla="*/ 932497 h 1039177"/>
                <a:gd name="connsiteX6" fmla="*/ 5052060 w 5105400"/>
                <a:gd name="connsiteY6" fmla="*/ 1039177 h 1039177"/>
                <a:gd name="connsiteX7" fmla="*/ 2584133 w 5105400"/>
                <a:gd name="connsiteY7" fmla="*/ 915829 h 1039177"/>
                <a:gd name="connsiteX8" fmla="*/ 2586514 w 5105400"/>
                <a:gd name="connsiteY8" fmla="*/ 883920 h 1039177"/>
                <a:gd name="connsiteX9" fmla="*/ 2278380 w 5105400"/>
                <a:gd name="connsiteY9" fmla="*/ 879157 h 1039177"/>
                <a:gd name="connsiteX10" fmla="*/ 2278380 w 5105400"/>
                <a:gd name="connsiteY10" fmla="*/ 834866 h 1039177"/>
                <a:gd name="connsiteX11" fmla="*/ 2163127 w 5105400"/>
                <a:gd name="connsiteY11" fmla="*/ 849629 h 1039177"/>
                <a:gd name="connsiteX12" fmla="*/ 2115026 w 5105400"/>
                <a:gd name="connsiteY12" fmla="*/ 889158 h 1039177"/>
                <a:gd name="connsiteX13" fmla="*/ 2095976 w 5105400"/>
                <a:gd name="connsiteY13" fmla="*/ 850582 h 1039177"/>
                <a:gd name="connsiteX14" fmla="*/ 2021681 w 5105400"/>
                <a:gd name="connsiteY14" fmla="*/ 847725 h 1039177"/>
                <a:gd name="connsiteX15" fmla="*/ 2023586 w 5105400"/>
                <a:gd name="connsiteY15" fmla="*/ 767714 h 1039177"/>
                <a:gd name="connsiteX16" fmla="*/ 413385 w 5105400"/>
                <a:gd name="connsiteY16" fmla="*/ 689610 h 1039177"/>
                <a:gd name="connsiteX17" fmla="*/ 375285 w 5105400"/>
                <a:gd name="connsiteY17" fmla="*/ 157162 h 103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05400" h="1039177">
                  <a:moveTo>
                    <a:pt x="0" y="143827"/>
                  </a:moveTo>
                  <a:lnTo>
                    <a:pt x="7144" y="79533"/>
                  </a:lnTo>
                  <a:lnTo>
                    <a:pt x="373380" y="94297"/>
                  </a:lnTo>
                  <a:lnTo>
                    <a:pt x="367665" y="0"/>
                  </a:lnTo>
                  <a:lnTo>
                    <a:pt x="5044440" y="231457"/>
                  </a:lnTo>
                  <a:lnTo>
                    <a:pt x="5105400" y="932497"/>
                  </a:lnTo>
                  <a:lnTo>
                    <a:pt x="5052060" y="1039177"/>
                  </a:lnTo>
                  <a:lnTo>
                    <a:pt x="2584133" y="915829"/>
                  </a:lnTo>
                  <a:lnTo>
                    <a:pt x="2586514" y="883920"/>
                  </a:lnTo>
                  <a:cubicBezTo>
                    <a:pt x="2485390" y="882332"/>
                    <a:pt x="2379504" y="880745"/>
                    <a:pt x="2278380" y="879157"/>
                  </a:cubicBezTo>
                  <a:lnTo>
                    <a:pt x="2278380" y="834866"/>
                  </a:lnTo>
                  <a:lnTo>
                    <a:pt x="2163127" y="849629"/>
                  </a:lnTo>
                  <a:lnTo>
                    <a:pt x="2115026" y="889158"/>
                  </a:lnTo>
                  <a:lnTo>
                    <a:pt x="2095976" y="850582"/>
                  </a:lnTo>
                  <a:lnTo>
                    <a:pt x="2021681" y="847725"/>
                  </a:lnTo>
                  <a:lnTo>
                    <a:pt x="2023586" y="767714"/>
                  </a:lnTo>
                  <a:lnTo>
                    <a:pt x="413385" y="689610"/>
                  </a:lnTo>
                  <a:lnTo>
                    <a:pt x="375285" y="157162"/>
                  </a:lnTo>
                  <a:close/>
                </a:path>
              </a:pathLst>
            </a:custGeom>
            <a:ln>
              <a:solidFill>
                <a:schemeClr val="accent4">
                  <a:lumMod val="50000"/>
                </a:schemeClr>
              </a:solidFill>
            </a:ln>
            <a:effec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B1D6C3-B5C2-4598-8A0E-B08196C3D158}"/>
                </a:ext>
              </a:extLst>
            </p:cNvPr>
            <p:cNvSpPr txBox="1"/>
            <p:nvPr/>
          </p:nvSpPr>
          <p:spPr>
            <a:xfrm>
              <a:off x="10243919" y="6457274"/>
              <a:ext cx="9948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Concept </a:t>
              </a:r>
            </a:p>
            <a:p>
              <a:pPr algn="ctr"/>
              <a:r>
                <a:rPr lang="en-GB" i="1"/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49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3480-98AB-4ADD-BD49-EE312480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ECCB9-EEE7-4BCA-BEED-4D9A57ECB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543"/>
            <a:ext cx="10515600" cy="4180976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Collimation Vessel Tender</a:t>
            </a:r>
          </a:p>
          <a:p>
            <a:pPr lvl="1"/>
            <a:r>
              <a:rPr lang="en-GB"/>
              <a:t>First tender failed 	</a:t>
            </a:r>
            <a:r>
              <a:rPr lang="en-GB">
                <a:sym typeface="Wingdings" panose="05000000000000000000" pitchFamily="2" charset="2"/>
              </a:rPr>
              <a:t> budget revised</a:t>
            </a:r>
            <a:endParaRPr lang="en-GB"/>
          </a:p>
          <a:p>
            <a:pPr lvl="1"/>
            <a:r>
              <a:rPr lang="en-GB"/>
              <a:t>Lack of competition 	</a:t>
            </a:r>
            <a:r>
              <a:rPr lang="en-GB">
                <a:sym typeface="Wingdings" panose="05000000000000000000" pitchFamily="2" charset="2"/>
              </a:rPr>
              <a:t> engaged new suppliers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Second tender complete, award TBC</a:t>
            </a:r>
          </a:p>
          <a:p>
            <a:pPr marL="457200" lvl="1" indent="0">
              <a:buNone/>
            </a:pPr>
            <a:endParaRPr lang="en-GB" sz="1100">
              <a:sym typeface="Wingdings" panose="05000000000000000000" pitchFamily="2" charset="2"/>
            </a:endParaRPr>
          </a:p>
          <a:p>
            <a:r>
              <a:rPr lang="en-GB">
                <a:sym typeface="Wingdings" panose="05000000000000000000" pitchFamily="2" charset="2"/>
              </a:rPr>
              <a:t>Resourcing challenges ongoing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Lost several key members of the instrument team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Recruitment ongoing + increased reliance on external contractors</a:t>
            </a:r>
          </a:p>
          <a:p>
            <a:pPr lvl="1"/>
            <a:endParaRPr lang="en-GB" sz="1100">
              <a:sym typeface="Wingdings" panose="05000000000000000000" pitchFamily="2" charset="2"/>
            </a:endParaRPr>
          </a:p>
          <a:p>
            <a:r>
              <a:rPr lang="en-GB">
                <a:sym typeface="Wingdings" panose="05000000000000000000" pitchFamily="2" charset="2"/>
              </a:rPr>
              <a:t>Supply chain delays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Long lead components ordered with significant float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SKF components 		+3-4 months</a:t>
            </a:r>
          </a:p>
          <a:p>
            <a:pPr lvl="1"/>
            <a:r>
              <a:rPr lang="en-GB" baseline="30000">
                <a:sym typeface="Wingdings" panose="05000000000000000000" pitchFamily="2" charset="2"/>
              </a:rPr>
              <a:t>10</a:t>
            </a:r>
            <a:r>
              <a:rPr lang="en-GB">
                <a:sym typeface="Wingdings" panose="05000000000000000000" pitchFamily="2" charset="2"/>
              </a:rPr>
              <a:t>B</a:t>
            </a:r>
            <a:r>
              <a:rPr lang="en-GB" baseline="-25000">
                <a:sym typeface="Wingdings" panose="05000000000000000000" pitchFamily="2" charset="2"/>
              </a:rPr>
              <a:t>4</a:t>
            </a:r>
            <a:r>
              <a:rPr lang="en-GB">
                <a:sym typeface="Wingdings" panose="05000000000000000000" pitchFamily="2" charset="2"/>
              </a:rPr>
              <a:t>C (for choppers)	+4 months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51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3762-D000-498A-A118-A9C53DD03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Schedule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5335E70F-0920-446D-AD5A-50A311D518D6}"/>
              </a:ext>
            </a:extLst>
          </p:cNvPr>
          <p:cNvGrpSpPr/>
          <p:nvPr/>
        </p:nvGrpSpPr>
        <p:grpSpPr>
          <a:xfrm>
            <a:off x="542195" y="1426460"/>
            <a:ext cx="10461438" cy="698673"/>
            <a:chOff x="2158404" y="1676877"/>
            <a:chExt cx="8246829" cy="590775"/>
          </a:xfrm>
        </p:grpSpPr>
        <p:sp>
          <p:nvSpPr>
            <p:cNvPr id="87" name="TimescaleTextBox">
              <a:extLst>
                <a:ext uri="{FF2B5EF4-FFF2-40B4-BE49-F238E27FC236}">
                  <a16:creationId xmlns:a16="http://schemas.microsoft.com/office/drawing/2014/main" id="{C7A122F3-587F-4757-9A78-80B9E3970303}"/>
                </a:ext>
              </a:extLst>
            </p:cNvPr>
            <p:cNvSpPr txBox="1"/>
            <p:nvPr/>
          </p:nvSpPr>
          <p:spPr>
            <a:xfrm>
              <a:off x="2158404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2019</a:t>
              </a:r>
            </a:p>
          </p:txBody>
        </p:sp>
        <p:cxnSp>
          <p:nvCxnSpPr>
            <p:cNvPr id="88" name="TimescaleLine">
              <a:extLst>
                <a:ext uri="{FF2B5EF4-FFF2-40B4-BE49-F238E27FC236}">
                  <a16:creationId xmlns:a16="http://schemas.microsoft.com/office/drawing/2014/main" id="{7652F1C0-232F-4C9E-B654-DCC4CCF12CA6}"/>
                </a:ext>
              </a:extLst>
            </p:cNvPr>
            <p:cNvCxnSpPr/>
            <p:nvPr/>
          </p:nvCxnSpPr>
          <p:spPr>
            <a:xfrm flipH="1" flipV="1">
              <a:off x="2244129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9" name="TimescaleTextBox">
              <a:extLst>
                <a:ext uri="{FF2B5EF4-FFF2-40B4-BE49-F238E27FC236}">
                  <a16:creationId xmlns:a16="http://schemas.microsoft.com/office/drawing/2014/main" id="{864FE117-AFD1-4294-8ADC-D35418E78B1B}"/>
                </a:ext>
              </a:extLst>
            </p:cNvPr>
            <p:cNvSpPr txBox="1"/>
            <p:nvPr/>
          </p:nvSpPr>
          <p:spPr>
            <a:xfrm>
              <a:off x="3452564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2020</a:t>
              </a:r>
            </a:p>
          </p:txBody>
        </p:sp>
        <p:cxnSp>
          <p:nvCxnSpPr>
            <p:cNvPr id="90" name="TimescaleLine">
              <a:extLst>
                <a:ext uri="{FF2B5EF4-FFF2-40B4-BE49-F238E27FC236}">
                  <a16:creationId xmlns:a16="http://schemas.microsoft.com/office/drawing/2014/main" id="{D2368895-841B-4C24-BD63-2054E4B6B74A}"/>
                </a:ext>
              </a:extLst>
            </p:cNvPr>
            <p:cNvCxnSpPr/>
            <p:nvPr/>
          </p:nvCxnSpPr>
          <p:spPr>
            <a:xfrm flipH="1" flipV="1">
              <a:off x="3538289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1" name="TimescaleTextBox">
              <a:extLst>
                <a:ext uri="{FF2B5EF4-FFF2-40B4-BE49-F238E27FC236}">
                  <a16:creationId xmlns:a16="http://schemas.microsoft.com/office/drawing/2014/main" id="{6AFF47C6-04CC-4C74-ABD6-63196BDBE926}"/>
                </a:ext>
              </a:extLst>
            </p:cNvPr>
            <p:cNvSpPr txBox="1"/>
            <p:nvPr/>
          </p:nvSpPr>
          <p:spPr>
            <a:xfrm>
              <a:off x="4746724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2021</a:t>
              </a:r>
            </a:p>
          </p:txBody>
        </p:sp>
        <p:cxnSp>
          <p:nvCxnSpPr>
            <p:cNvPr id="92" name="TimescaleLine">
              <a:extLst>
                <a:ext uri="{FF2B5EF4-FFF2-40B4-BE49-F238E27FC236}">
                  <a16:creationId xmlns:a16="http://schemas.microsoft.com/office/drawing/2014/main" id="{BAD3DBF4-7E28-4143-9BFD-828F7245F19A}"/>
                </a:ext>
              </a:extLst>
            </p:cNvPr>
            <p:cNvCxnSpPr/>
            <p:nvPr/>
          </p:nvCxnSpPr>
          <p:spPr>
            <a:xfrm flipH="1" flipV="1">
              <a:off x="4832449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3" name="TimescaleTextBox">
              <a:extLst>
                <a:ext uri="{FF2B5EF4-FFF2-40B4-BE49-F238E27FC236}">
                  <a16:creationId xmlns:a16="http://schemas.microsoft.com/office/drawing/2014/main" id="{651D4B3C-DE88-490F-BFDC-6A4459F961CB}"/>
                </a:ext>
              </a:extLst>
            </p:cNvPr>
            <p:cNvSpPr txBox="1"/>
            <p:nvPr/>
          </p:nvSpPr>
          <p:spPr>
            <a:xfrm>
              <a:off x="6040884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2022</a:t>
              </a:r>
            </a:p>
          </p:txBody>
        </p:sp>
        <p:cxnSp>
          <p:nvCxnSpPr>
            <p:cNvPr id="94" name="TimescaleLine">
              <a:extLst>
                <a:ext uri="{FF2B5EF4-FFF2-40B4-BE49-F238E27FC236}">
                  <a16:creationId xmlns:a16="http://schemas.microsoft.com/office/drawing/2014/main" id="{8C28E68A-4CA9-427D-9CA5-FA535C2464D9}"/>
                </a:ext>
              </a:extLst>
            </p:cNvPr>
            <p:cNvCxnSpPr/>
            <p:nvPr/>
          </p:nvCxnSpPr>
          <p:spPr>
            <a:xfrm flipH="1" flipV="1">
              <a:off x="6126609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5" name="TimescaleTextBox">
              <a:extLst>
                <a:ext uri="{FF2B5EF4-FFF2-40B4-BE49-F238E27FC236}">
                  <a16:creationId xmlns:a16="http://schemas.microsoft.com/office/drawing/2014/main" id="{5D9E819A-132F-4B02-902C-40C9830D25A2}"/>
                </a:ext>
              </a:extLst>
            </p:cNvPr>
            <p:cNvSpPr txBox="1"/>
            <p:nvPr/>
          </p:nvSpPr>
          <p:spPr>
            <a:xfrm>
              <a:off x="7335044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2023</a:t>
              </a:r>
            </a:p>
          </p:txBody>
        </p:sp>
        <p:cxnSp>
          <p:nvCxnSpPr>
            <p:cNvPr id="96" name="TimescaleLine">
              <a:extLst>
                <a:ext uri="{FF2B5EF4-FFF2-40B4-BE49-F238E27FC236}">
                  <a16:creationId xmlns:a16="http://schemas.microsoft.com/office/drawing/2014/main" id="{DBC161B8-FF85-4E3A-9E8F-FC31CF6D29F6}"/>
                </a:ext>
              </a:extLst>
            </p:cNvPr>
            <p:cNvCxnSpPr/>
            <p:nvPr/>
          </p:nvCxnSpPr>
          <p:spPr>
            <a:xfrm flipH="1" flipV="1">
              <a:off x="7420769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7" name="TimescaleTextBox">
              <a:extLst>
                <a:ext uri="{FF2B5EF4-FFF2-40B4-BE49-F238E27FC236}">
                  <a16:creationId xmlns:a16="http://schemas.microsoft.com/office/drawing/2014/main" id="{B0C1AE99-3E71-494E-B9F1-A64154F19D92}"/>
                </a:ext>
              </a:extLst>
            </p:cNvPr>
            <p:cNvSpPr txBox="1"/>
            <p:nvPr/>
          </p:nvSpPr>
          <p:spPr>
            <a:xfrm>
              <a:off x="8629204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2024</a:t>
              </a:r>
            </a:p>
          </p:txBody>
        </p:sp>
        <p:cxnSp>
          <p:nvCxnSpPr>
            <p:cNvPr id="98" name="TimescaleLine">
              <a:extLst>
                <a:ext uri="{FF2B5EF4-FFF2-40B4-BE49-F238E27FC236}">
                  <a16:creationId xmlns:a16="http://schemas.microsoft.com/office/drawing/2014/main" id="{C1335CCA-180E-40A1-8170-31A6F30FB966}"/>
                </a:ext>
              </a:extLst>
            </p:cNvPr>
            <p:cNvCxnSpPr/>
            <p:nvPr/>
          </p:nvCxnSpPr>
          <p:spPr>
            <a:xfrm flipH="1" flipV="1">
              <a:off x="8714929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9" name="TimescaleTextBox">
              <a:extLst>
                <a:ext uri="{FF2B5EF4-FFF2-40B4-BE49-F238E27FC236}">
                  <a16:creationId xmlns:a16="http://schemas.microsoft.com/office/drawing/2014/main" id="{7031D6C7-4589-4059-8940-2D52EC868164}"/>
                </a:ext>
              </a:extLst>
            </p:cNvPr>
            <p:cNvSpPr txBox="1"/>
            <p:nvPr/>
          </p:nvSpPr>
          <p:spPr>
            <a:xfrm>
              <a:off x="9923365" y="1676877"/>
              <a:ext cx="481868" cy="352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270" wrap="square" lIns="22860" tIns="0" rIns="0" bIns="0" spcCol="0" rtlCol="0" anchor="t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2025</a:t>
              </a:r>
            </a:p>
          </p:txBody>
        </p:sp>
        <p:cxnSp>
          <p:nvCxnSpPr>
            <p:cNvPr id="100" name="TimescaleLine">
              <a:extLst>
                <a:ext uri="{FF2B5EF4-FFF2-40B4-BE49-F238E27FC236}">
                  <a16:creationId xmlns:a16="http://schemas.microsoft.com/office/drawing/2014/main" id="{08E33069-E8A8-4DD9-84B3-CDF9F49CFCBA}"/>
                </a:ext>
              </a:extLst>
            </p:cNvPr>
            <p:cNvCxnSpPr/>
            <p:nvPr/>
          </p:nvCxnSpPr>
          <p:spPr>
            <a:xfrm flipH="1" flipV="1">
              <a:off x="10009090" y="2043239"/>
              <a:ext cx="0" cy="224413"/>
            </a:xfrm>
            <a:prstGeom prst="line">
              <a:avLst/>
            </a:prstGeom>
            <a:ln w="12700">
              <a:solidFill>
                <a:srgbClr val="44444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1" name="Taskrect">
            <a:extLst>
              <a:ext uri="{FF2B5EF4-FFF2-40B4-BE49-F238E27FC236}">
                <a16:creationId xmlns:a16="http://schemas.microsoft.com/office/drawing/2014/main" id="{08080227-CA57-438D-BC76-67E37DD6CEDD}"/>
              </a:ext>
            </a:extLst>
          </p:cNvPr>
          <p:cNvSpPr/>
          <p:nvPr/>
        </p:nvSpPr>
        <p:spPr>
          <a:xfrm>
            <a:off x="581081" y="2144089"/>
            <a:ext cx="0" cy="379142"/>
          </a:xfrm>
          <a:prstGeom prst="rect">
            <a:avLst/>
          </a:prstGeom>
          <a:solidFill>
            <a:srgbClr val="A8D08D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08" name="TaskProgressRect">
            <a:extLst>
              <a:ext uri="{FF2B5EF4-FFF2-40B4-BE49-F238E27FC236}">
                <a16:creationId xmlns:a16="http://schemas.microsoft.com/office/drawing/2014/main" id="{01965AD8-F801-4A9D-8F75-8EF18591F7A7}"/>
              </a:ext>
            </a:extLst>
          </p:cNvPr>
          <p:cNvSpPr/>
          <p:nvPr/>
        </p:nvSpPr>
        <p:spPr>
          <a:xfrm>
            <a:off x="8929274" y="2144089"/>
            <a:ext cx="0" cy="379142"/>
          </a:xfrm>
          <a:prstGeom prst="rect">
            <a:avLst/>
          </a:prstGeom>
          <a:solidFill>
            <a:srgbClr val="007EAB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5354F24-35E8-4455-8E21-F3201448A499}"/>
              </a:ext>
            </a:extLst>
          </p:cNvPr>
          <p:cNvGrpSpPr/>
          <p:nvPr/>
        </p:nvGrpSpPr>
        <p:grpSpPr>
          <a:xfrm>
            <a:off x="8929274" y="4930786"/>
            <a:ext cx="2113245" cy="379142"/>
            <a:chOff x="8770000" y="2283681"/>
            <a:chExt cx="1665887" cy="320590"/>
          </a:xfrm>
        </p:grpSpPr>
        <p:sp>
          <p:nvSpPr>
            <p:cNvPr id="107" name="Taskrect">
              <a:extLst>
                <a:ext uri="{FF2B5EF4-FFF2-40B4-BE49-F238E27FC236}">
                  <a16:creationId xmlns:a16="http://schemas.microsoft.com/office/drawing/2014/main" id="{D3786249-D8C1-4425-A0F7-C858779C5ED4}"/>
                </a:ext>
              </a:extLst>
            </p:cNvPr>
            <p:cNvSpPr/>
            <p:nvPr/>
          </p:nvSpPr>
          <p:spPr>
            <a:xfrm>
              <a:off x="8770000" y="2283681"/>
              <a:ext cx="1665887" cy="320590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horz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00"/>
            </a:p>
          </p:txBody>
        </p:sp>
        <p:sp>
          <p:nvSpPr>
            <p:cNvPr id="109" name="Shape27">
              <a:extLst>
                <a:ext uri="{FF2B5EF4-FFF2-40B4-BE49-F238E27FC236}">
                  <a16:creationId xmlns:a16="http://schemas.microsoft.com/office/drawing/2014/main" id="{5A28124F-8F7F-4BCB-81FF-C95D78C29306}"/>
                </a:ext>
              </a:extLst>
            </p:cNvPr>
            <p:cNvSpPr txBox="1"/>
            <p:nvPr/>
          </p:nvSpPr>
          <p:spPr>
            <a:xfrm>
              <a:off x="8770000" y="2283681"/>
              <a:ext cx="867363" cy="32059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horz" wrap="square" lIns="22860" tIns="0" rIns="0" bIns="0" spcCol="0" rtlCol="0" anchor="ctr" forceAA="0" compatLnSpc="1">
              <a:prstTxWarp prst="textNoShape">
                <a:avLst/>
              </a:prstTxWarp>
              <a:normAutofit/>
            </a:bodyPr>
            <a:lstStyle/>
            <a:p>
              <a:pPr algn="l" rtl="0"/>
              <a:r>
                <a:rPr lang="en-US" sz="1100" b="1" i="0">
                  <a:solidFill>
                    <a:srgbClr val="444444"/>
                  </a:solidFill>
                  <a:latin typeface="Segoe UI"/>
                </a:rPr>
                <a:t>Shipping</a:t>
              </a:r>
            </a:p>
          </p:txBody>
        </p:sp>
      </p:grpSp>
      <p:sp>
        <p:nvSpPr>
          <p:cNvPr id="110" name="Taskrect">
            <a:extLst>
              <a:ext uri="{FF2B5EF4-FFF2-40B4-BE49-F238E27FC236}">
                <a16:creationId xmlns:a16="http://schemas.microsoft.com/office/drawing/2014/main" id="{3A0BD727-35FC-4AF4-B5A8-23B72C1C2BDE}"/>
              </a:ext>
            </a:extLst>
          </p:cNvPr>
          <p:cNvSpPr/>
          <p:nvPr/>
        </p:nvSpPr>
        <p:spPr>
          <a:xfrm>
            <a:off x="5837996" y="2542189"/>
            <a:ext cx="3632687" cy="379142"/>
          </a:xfrm>
          <a:prstGeom prst="rect">
            <a:avLst/>
          </a:prstGeom>
          <a:solidFill>
            <a:srgbClr val="DFEBF7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11" name="TaskProgressRect">
            <a:extLst>
              <a:ext uri="{FF2B5EF4-FFF2-40B4-BE49-F238E27FC236}">
                <a16:creationId xmlns:a16="http://schemas.microsoft.com/office/drawing/2014/main" id="{7CA602FF-292B-48AA-81BA-0949BF208A9D}"/>
              </a:ext>
            </a:extLst>
          </p:cNvPr>
          <p:cNvSpPr/>
          <p:nvPr/>
        </p:nvSpPr>
        <p:spPr>
          <a:xfrm>
            <a:off x="161925" y="2542189"/>
            <a:ext cx="6082470" cy="379142"/>
          </a:xfrm>
          <a:prstGeom prst="rect">
            <a:avLst/>
          </a:prstGeom>
          <a:solidFill>
            <a:srgbClr val="A8C9E9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12" name="Shape30">
            <a:extLst>
              <a:ext uri="{FF2B5EF4-FFF2-40B4-BE49-F238E27FC236}">
                <a16:creationId xmlns:a16="http://schemas.microsoft.com/office/drawing/2014/main" id="{260DB3A2-CC02-4973-8BDE-1B912DD9CB8A}"/>
              </a:ext>
            </a:extLst>
          </p:cNvPr>
          <p:cNvSpPr txBox="1"/>
          <p:nvPr/>
        </p:nvSpPr>
        <p:spPr>
          <a:xfrm>
            <a:off x="161925" y="2542189"/>
            <a:ext cx="1763949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Neutron Guide</a:t>
            </a:r>
          </a:p>
        </p:txBody>
      </p:sp>
      <p:sp>
        <p:nvSpPr>
          <p:cNvPr id="113" name="Taskrect">
            <a:extLst>
              <a:ext uri="{FF2B5EF4-FFF2-40B4-BE49-F238E27FC236}">
                <a16:creationId xmlns:a16="http://schemas.microsoft.com/office/drawing/2014/main" id="{DEEC1604-C53B-43B5-A2E9-52EC786826C8}"/>
              </a:ext>
            </a:extLst>
          </p:cNvPr>
          <p:cNvSpPr/>
          <p:nvPr/>
        </p:nvSpPr>
        <p:spPr>
          <a:xfrm>
            <a:off x="5680814" y="2144089"/>
            <a:ext cx="2078316" cy="379142"/>
          </a:xfrm>
          <a:prstGeom prst="rect">
            <a:avLst/>
          </a:prstGeom>
          <a:solidFill>
            <a:srgbClr val="DFEBF7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14" name="TaskProgressRect">
            <a:extLst>
              <a:ext uri="{FF2B5EF4-FFF2-40B4-BE49-F238E27FC236}">
                <a16:creationId xmlns:a16="http://schemas.microsoft.com/office/drawing/2014/main" id="{70F69BF2-C042-4851-AB07-66BD9D819949}"/>
              </a:ext>
            </a:extLst>
          </p:cNvPr>
          <p:cNvSpPr/>
          <p:nvPr/>
        </p:nvSpPr>
        <p:spPr>
          <a:xfrm>
            <a:off x="616011" y="2144089"/>
            <a:ext cx="5641138" cy="379142"/>
          </a:xfrm>
          <a:prstGeom prst="rect">
            <a:avLst/>
          </a:prstGeom>
          <a:solidFill>
            <a:srgbClr val="A8C9E9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15" name="Shape33">
            <a:extLst>
              <a:ext uri="{FF2B5EF4-FFF2-40B4-BE49-F238E27FC236}">
                <a16:creationId xmlns:a16="http://schemas.microsoft.com/office/drawing/2014/main" id="{CB4F198E-1828-4BFB-975E-C90D9CB3930E}"/>
              </a:ext>
            </a:extLst>
          </p:cNvPr>
          <p:cNvSpPr txBox="1"/>
          <p:nvPr/>
        </p:nvSpPr>
        <p:spPr>
          <a:xfrm>
            <a:off x="616011" y="2144089"/>
            <a:ext cx="1152680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Choppers</a:t>
            </a:r>
          </a:p>
        </p:txBody>
      </p:sp>
      <p:sp>
        <p:nvSpPr>
          <p:cNvPr id="116" name="Taskrect">
            <a:extLst>
              <a:ext uri="{FF2B5EF4-FFF2-40B4-BE49-F238E27FC236}">
                <a16:creationId xmlns:a16="http://schemas.microsoft.com/office/drawing/2014/main" id="{05338E7C-2EA6-464A-86AB-DEE6A92D18AB}"/>
              </a:ext>
            </a:extLst>
          </p:cNvPr>
          <p:cNvSpPr/>
          <p:nvPr/>
        </p:nvSpPr>
        <p:spPr>
          <a:xfrm>
            <a:off x="5680814" y="2940289"/>
            <a:ext cx="2148175" cy="379142"/>
          </a:xfrm>
          <a:prstGeom prst="rect">
            <a:avLst/>
          </a:prstGeom>
          <a:solidFill>
            <a:srgbClr val="DFEBF7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17" name="TaskProgressRect">
            <a:extLst>
              <a:ext uri="{FF2B5EF4-FFF2-40B4-BE49-F238E27FC236}">
                <a16:creationId xmlns:a16="http://schemas.microsoft.com/office/drawing/2014/main" id="{E5EB386D-9947-447A-8347-708991AB4AEA}"/>
              </a:ext>
            </a:extLst>
          </p:cNvPr>
          <p:cNvSpPr/>
          <p:nvPr/>
        </p:nvSpPr>
        <p:spPr>
          <a:xfrm>
            <a:off x="476291" y="2940289"/>
            <a:ext cx="5768104" cy="379142"/>
          </a:xfrm>
          <a:prstGeom prst="rect">
            <a:avLst/>
          </a:prstGeom>
          <a:solidFill>
            <a:srgbClr val="A8C9E9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18" name="Shape36">
            <a:extLst>
              <a:ext uri="{FF2B5EF4-FFF2-40B4-BE49-F238E27FC236}">
                <a16:creationId xmlns:a16="http://schemas.microsoft.com/office/drawing/2014/main" id="{38A10AB5-9E80-4907-84EE-C299502C4ABF}"/>
              </a:ext>
            </a:extLst>
          </p:cNvPr>
          <p:cNvSpPr txBox="1"/>
          <p:nvPr/>
        </p:nvSpPr>
        <p:spPr>
          <a:xfrm>
            <a:off x="476292" y="2940289"/>
            <a:ext cx="4313815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Bunker Zone Shutters &amp; Feedthrough</a:t>
            </a:r>
          </a:p>
        </p:txBody>
      </p:sp>
      <p:sp>
        <p:nvSpPr>
          <p:cNvPr id="119" name="Taskrect">
            <a:extLst>
              <a:ext uri="{FF2B5EF4-FFF2-40B4-BE49-F238E27FC236}">
                <a16:creationId xmlns:a16="http://schemas.microsoft.com/office/drawing/2014/main" id="{C53290AC-0228-465B-BD21-4AC7604A291B}"/>
              </a:ext>
            </a:extLst>
          </p:cNvPr>
          <p:cNvSpPr/>
          <p:nvPr/>
        </p:nvSpPr>
        <p:spPr>
          <a:xfrm>
            <a:off x="2729256" y="3338389"/>
            <a:ext cx="7020865" cy="379142"/>
          </a:xfrm>
          <a:prstGeom prst="rect">
            <a:avLst/>
          </a:prstGeom>
          <a:solidFill>
            <a:srgbClr val="DFEBF7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0" name="TaskProgressRect">
            <a:extLst>
              <a:ext uri="{FF2B5EF4-FFF2-40B4-BE49-F238E27FC236}">
                <a16:creationId xmlns:a16="http://schemas.microsoft.com/office/drawing/2014/main" id="{B0A961E7-6F3A-401A-AAE4-3EF3BC69B4F9}"/>
              </a:ext>
            </a:extLst>
          </p:cNvPr>
          <p:cNvSpPr/>
          <p:nvPr/>
        </p:nvSpPr>
        <p:spPr>
          <a:xfrm>
            <a:off x="1192350" y="3338389"/>
            <a:ext cx="1536906" cy="379142"/>
          </a:xfrm>
          <a:prstGeom prst="rect">
            <a:avLst/>
          </a:prstGeom>
          <a:solidFill>
            <a:srgbClr val="A8C9E9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1" name="Shape39">
            <a:extLst>
              <a:ext uri="{FF2B5EF4-FFF2-40B4-BE49-F238E27FC236}">
                <a16:creationId xmlns:a16="http://schemas.microsoft.com/office/drawing/2014/main" id="{E22E39CB-E6D7-4F91-957F-E50768F29A37}"/>
              </a:ext>
            </a:extLst>
          </p:cNvPr>
          <p:cNvSpPr txBox="1"/>
          <p:nvPr/>
        </p:nvSpPr>
        <p:spPr>
          <a:xfrm>
            <a:off x="1192350" y="3338389"/>
            <a:ext cx="2846769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Shielding and Structures</a:t>
            </a:r>
          </a:p>
        </p:txBody>
      </p:sp>
      <p:sp>
        <p:nvSpPr>
          <p:cNvPr id="122" name="Taskrect">
            <a:extLst>
              <a:ext uri="{FF2B5EF4-FFF2-40B4-BE49-F238E27FC236}">
                <a16:creationId xmlns:a16="http://schemas.microsoft.com/office/drawing/2014/main" id="{2F647283-CB72-4C10-AB8D-3BBE450F3669}"/>
              </a:ext>
            </a:extLst>
          </p:cNvPr>
          <p:cNvSpPr/>
          <p:nvPr/>
        </p:nvSpPr>
        <p:spPr>
          <a:xfrm>
            <a:off x="4720248" y="3736490"/>
            <a:ext cx="4313815" cy="379142"/>
          </a:xfrm>
          <a:prstGeom prst="rect">
            <a:avLst/>
          </a:prstGeom>
          <a:solidFill>
            <a:srgbClr val="DFEBF7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3" name="TaskProgressRect">
            <a:extLst>
              <a:ext uri="{FF2B5EF4-FFF2-40B4-BE49-F238E27FC236}">
                <a16:creationId xmlns:a16="http://schemas.microsoft.com/office/drawing/2014/main" id="{15D5A7F3-A026-48B5-A743-6B8EB87690D8}"/>
              </a:ext>
            </a:extLst>
          </p:cNvPr>
          <p:cNvSpPr/>
          <p:nvPr/>
        </p:nvSpPr>
        <p:spPr>
          <a:xfrm>
            <a:off x="1192349" y="3736490"/>
            <a:ext cx="4121703" cy="379142"/>
          </a:xfrm>
          <a:prstGeom prst="rect">
            <a:avLst/>
          </a:prstGeom>
          <a:solidFill>
            <a:srgbClr val="A8C9E9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4" name="Shape42">
            <a:extLst>
              <a:ext uri="{FF2B5EF4-FFF2-40B4-BE49-F238E27FC236}">
                <a16:creationId xmlns:a16="http://schemas.microsoft.com/office/drawing/2014/main" id="{6FED2599-C23E-46D5-8B0C-C36E5CD18456}"/>
              </a:ext>
            </a:extLst>
          </p:cNvPr>
          <p:cNvSpPr txBox="1"/>
          <p:nvPr/>
        </p:nvSpPr>
        <p:spPr>
          <a:xfrm>
            <a:off x="1192350" y="3736490"/>
            <a:ext cx="1676624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Cave Internals</a:t>
            </a:r>
          </a:p>
        </p:txBody>
      </p:sp>
      <p:sp>
        <p:nvSpPr>
          <p:cNvPr id="125" name="Taskrect">
            <a:extLst>
              <a:ext uri="{FF2B5EF4-FFF2-40B4-BE49-F238E27FC236}">
                <a16:creationId xmlns:a16="http://schemas.microsoft.com/office/drawing/2014/main" id="{569C2D59-7368-48B5-BF9D-AF5E4C524EE5}"/>
              </a:ext>
            </a:extLst>
          </p:cNvPr>
          <p:cNvSpPr/>
          <p:nvPr/>
        </p:nvSpPr>
        <p:spPr>
          <a:xfrm>
            <a:off x="5839546" y="4134589"/>
            <a:ext cx="3770856" cy="379142"/>
          </a:xfrm>
          <a:prstGeom prst="rect">
            <a:avLst/>
          </a:prstGeom>
          <a:solidFill>
            <a:srgbClr val="DFEBF7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6" name="TaskProgressRect">
            <a:extLst>
              <a:ext uri="{FF2B5EF4-FFF2-40B4-BE49-F238E27FC236}">
                <a16:creationId xmlns:a16="http://schemas.microsoft.com/office/drawing/2014/main" id="{801B0003-E42F-4F06-8285-7D837D91B793}"/>
              </a:ext>
            </a:extLst>
          </p:cNvPr>
          <p:cNvSpPr/>
          <p:nvPr/>
        </p:nvSpPr>
        <p:spPr>
          <a:xfrm>
            <a:off x="4213767" y="4134589"/>
            <a:ext cx="2030627" cy="379142"/>
          </a:xfrm>
          <a:prstGeom prst="rect">
            <a:avLst/>
          </a:prstGeom>
          <a:solidFill>
            <a:srgbClr val="A8C9E9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7" name="Shape45">
            <a:extLst>
              <a:ext uri="{FF2B5EF4-FFF2-40B4-BE49-F238E27FC236}">
                <a16:creationId xmlns:a16="http://schemas.microsoft.com/office/drawing/2014/main" id="{550B7F90-8FA8-40C4-8206-42EF69CF09F8}"/>
              </a:ext>
            </a:extLst>
          </p:cNvPr>
          <p:cNvSpPr txBox="1"/>
          <p:nvPr/>
        </p:nvSpPr>
        <p:spPr>
          <a:xfrm>
            <a:off x="4213768" y="4134589"/>
            <a:ext cx="995496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Services</a:t>
            </a:r>
          </a:p>
        </p:txBody>
      </p:sp>
      <p:sp>
        <p:nvSpPr>
          <p:cNvPr id="128" name="Taskrect">
            <a:extLst>
              <a:ext uri="{FF2B5EF4-FFF2-40B4-BE49-F238E27FC236}">
                <a16:creationId xmlns:a16="http://schemas.microsoft.com/office/drawing/2014/main" id="{D333B66B-FBC0-4F44-8FBD-04852AFBE135}"/>
              </a:ext>
            </a:extLst>
          </p:cNvPr>
          <p:cNvSpPr/>
          <p:nvPr/>
        </p:nvSpPr>
        <p:spPr>
          <a:xfrm>
            <a:off x="7636876" y="4532688"/>
            <a:ext cx="2969022" cy="379142"/>
          </a:xfrm>
          <a:prstGeom prst="rect">
            <a:avLst/>
          </a:prstGeom>
          <a:solidFill>
            <a:srgbClr val="FFD965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29" name="TaskProgressRect">
            <a:extLst>
              <a:ext uri="{FF2B5EF4-FFF2-40B4-BE49-F238E27FC236}">
                <a16:creationId xmlns:a16="http://schemas.microsoft.com/office/drawing/2014/main" id="{C2F9DA0F-830A-4762-A3E5-BC47A30FD464}"/>
              </a:ext>
            </a:extLst>
          </p:cNvPr>
          <p:cNvSpPr/>
          <p:nvPr/>
        </p:nvSpPr>
        <p:spPr>
          <a:xfrm>
            <a:off x="7636876" y="4532688"/>
            <a:ext cx="0" cy="379142"/>
          </a:xfrm>
          <a:prstGeom prst="rect">
            <a:avLst/>
          </a:prstGeom>
          <a:solidFill>
            <a:srgbClr val="FFC820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30" name="Shape48">
            <a:extLst>
              <a:ext uri="{FF2B5EF4-FFF2-40B4-BE49-F238E27FC236}">
                <a16:creationId xmlns:a16="http://schemas.microsoft.com/office/drawing/2014/main" id="{E35F8EF9-D96B-4440-BBEC-B1B0A4BADE2A}"/>
              </a:ext>
            </a:extLst>
          </p:cNvPr>
          <p:cNvSpPr txBox="1"/>
          <p:nvPr/>
        </p:nvSpPr>
        <p:spPr>
          <a:xfrm>
            <a:off x="7636876" y="4532688"/>
            <a:ext cx="2654655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 Pre-build/commission</a:t>
            </a:r>
          </a:p>
        </p:txBody>
      </p:sp>
      <p:sp>
        <p:nvSpPr>
          <p:cNvPr id="193" name="Taskrect">
            <a:extLst>
              <a:ext uri="{FF2B5EF4-FFF2-40B4-BE49-F238E27FC236}">
                <a16:creationId xmlns:a16="http://schemas.microsoft.com/office/drawing/2014/main" id="{F17FB111-D17C-45FF-B7AB-20568EE8479B}"/>
              </a:ext>
            </a:extLst>
          </p:cNvPr>
          <p:cNvSpPr/>
          <p:nvPr/>
        </p:nvSpPr>
        <p:spPr>
          <a:xfrm>
            <a:off x="6370203" y="5329191"/>
            <a:ext cx="253237" cy="379142"/>
          </a:xfrm>
          <a:prstGeom prst="rect">
            <a:avLst/>
          </a:prstGeom>
          <a:solidFill>
            <a:srgbClr val="8EAADB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58" name="Taskrect">
            <a:extLst>
              <a:ext uri="{FF2B5EF4-FFF2-40B4-BE49-F238E27FC236}">
                <a16:creationId xmlns:a16="http://schemas.microsoft.com/office/drawing/2014/main" id="{BC2B873C-0660-4B75-B0CD-753E4D504840}"/>
              </a:ext>
            </a:extLst>
          </p:cNvPr>
          <p:cNvSpPr/>
          <p:nvPr/>
        </p:nvSpPr>
        <p:spPr>
          <a:xfrm>
            <a:off x="5314051" y="5329191"/>
            <a:ext cx="6706496" cy="379142"/>
          </a:xfrm>
          <a:prstGeom prst="rect">
            <a:avLst/>
          </a:prstGeom>
          <a:noFill/>
          <a:ln>
            <a:solidFill>
              <a:srgbClr val="CAD7E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31" name="Taskrect">
            <a:extLst>
              <a:ext uri="{FF2B5EF4-FFF2-40B4-BE49-F238E27FC236}">
                <a16:creationId xmlns:a16="http://schemas.microsoft.com/office/drawing/2014/main" id="{FD0A73B3-6F35-4C72-9630-75E1DE35723C}"/>
              </a:ext>
            </a:extLst>
          </p:cNvPr>
          <p:cNvSpPr/>
          <p:nvPr/>
        </p:nvSpPr>
        <p:spPr>
          <a:xfrm>
            <a:off x="8929274" y="5329191"/>
            <a:ext cx="3091276" cy="379142"/>
          </a:xfrm>
          <a:prstGeom prst="rect">
            <a:avLst/>
          </a:prstGeom>
          <a:solidFill>
            <a:srgbClr val="8EAADB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32" name="TaskProgressRect">
            <a:extLst>
              <a:ext uri="{FF2B5EF4-FFF2-40B4-BE49-F238E27FC236}">
                <a16:creationId xmlns:a16="http://schemas.microsoft.com/office/drawing/2014/main" id="{245CE08A-26E0-4E5C-955F-3CA68D7795F5}"/>
              </a:ext>
            </a:extLst>
          </p:cNvPr>
          <p:cNvSpPr/>
          <p:nvPr/>
        </p:nvSpPr>
        <p:spPr>
          <a:xfrm>
            <a:off x="5314052" y="5329191"/>
            <a:ext cx="454086" cy="379142"/>
          </a:xfrm>
          <a:prstGeom prst="rect">
            <a:avLst/>
          </a:prstGeom>
          <a:solidFill>
            <a:srgbClr val="5A83CA">
              <a:alpha val="10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"/>
          </a:p>
        </p:txBody>
      </p:sp>
      <p:sp>
        <p:nvSpPr>
          <p:cNvPr id="133" name="Shape51">
            <a:extLst>
              <a:ext uri="{FF2B5EF4-FFF2-40B4-BE49-F238E27FC236}">
                <a16:creationId xmlns:a16="http://schemas.microsoft.com/office/drawing/2014/main" id="{491EBBCC-7045-4F3D-BECD-5DD6746F2982}"/>
              </a:ext>
            </a:extLst>
          </p:cNvPr>
          <p:cNvSpPr txBox="1"/>
          <p:nvPr/>
        </p:nvSpPr>
        <p:spPr>
          <a:xfrm>
            <a:off x="5314052" y="5329191"/>
            <a:ext cx="2113245" cy="3791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2286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l" rtl="0"/>
            <a:r>
              <a:rPr lang="en-US" sz="1100" b="1" i="0">
                <a:solidFill>
                  <a:srgbClr val="444444"/>
                </a:solidFill>
                <a:latin typeface="Segoe UI"/>
              </a:rPr>
              <a:t>Installation at ESS</a:t>
            </a:r>
          </a:p>
        </p:txBody>
      </p:sp>
      <p:sp>
        <p:nvSpPr>
          <p:cNvPr id="153" name="TodayMarkerLabel">
            <a:extLst>
              <a:ext uri="{FF2B5EF4-FFF2-40B4-BE49-F238E27FC236}">
                <a16:creationId xmlns:a16="http://schemas.microsoft.com/office/drawing/2014/main" id="{46DF044A-BA46-49DA-9619-216E0916F376}"/>
              </a:ext>
            </a:extLst>
          </p:cNvPr>
          <p:cNvSpPr txBox="1"/>
          <p:nvPr/>
        </p:nvSpPr>
        <p:spPr>
          <a:xfrm>
            <a:off x="5633128" y="365126"/>
            <a:ext cx="1222540" cy="511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0" vert="horz" wrap="square" lIns="0" tIns="0" rIns="0" bIns="0" spcCol="0" rtlCol="0" anchor="ctr" forceAA="0" compatLnSpc="1">
            <a:prstTxWarp prst="textNoShape">
              <a:avLst/>
            </a:prstTxWarp>
            <a:normAutofit/>
          </a:bodyPr>
          <a:lstStyle/>
          <a:p>
            <a:pPr algn="ctr" rtl="0"/>
            <a:r>
              <a:rPr lang="en-US" sz="1100" b="0" i="0">
                <a:solidFill>
                  <a:srgbClr val="FFFFFF"/>
                </a:solidFill>
                <a:latin typeface="Segoe UI"/>
              </a:rPr>
              <a:t>Today</a:t>
            </a:r>
          </a:p>
        </p:txBody>
      </p:sp>
      <p:cxnSp>
        <p:nvCxnSpPr>
          <p:cNvPr id="154" name="Shape72">
            <a:extLst>
              <a:ext uri="{FF2B5EF4-FFF2-40B4-BE49-F238E27FC236}">
                <a16:creationId xmlns:a16="http://schemas.microsoft.com/office/drawing/2014/main" id="{DE1DE9D7-9CF5-43D1-A5A9-84B37A9B3B39}"/>
              </a:ext>
            </a:extLst>
          </p:cNvPr>
          <p:cNvCxnSpPr>
            <a:cxnSpLocks/>
          </p:cNvCxnSpPr>
          <p:nvPr/>
        </p:nvCxnSpPr>
        <p:spPr>
          <a:xfrm>
            <a:off x="6244395" y="876969"/>
            <a:ext cx="0" cy="4853893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B1551CE1-B8F8-41E0-A13C-D2470D9EA9CE}"/>
              </a:ext>
            </a:extLst>
          </p:cNvPr>
          <p:cNvGrpSpPr/>
          <p:nvPr/>
        </p:nvGrpSpPr>
        <p:grpSpPr>
          <a:xfrm>
            <a:off x="5610954" y="771114"/>
            <a:ext cx="2707051" cy="1498683"/>
            <a:chOff x="6154144" y="-106528"/>
            <a:chExt cx="2133988" cy="1267237"/>
          </a:xfrm>
        </p:grpSpPr>
        <p:sp>
          <p:nvSpPr>
            <p:cNvPr id="168" name="FloatingTextBox59">
              <a:extLst>
                <a:ext uri="{FF2B5EF4-FFF2-40B4-BE49-F238E27FC236}">
                  <a16:creationId xmlns:a16="http://schemas.microsoft.com/office/drawing/2014/main" id="{540456CD-7068-4B18-9E2D-39E2F7B0A700}"/>
                </a:ext>
              </a:extLst>
            </p:cNvPr>
            <p:cNvSpPr txBox="1"/>
            <p:nvPr/>
          </p:nvSpPr>
          <p:spPr>
            <a:xfrm flipV="1">
              <a:off x="6724030" y="-106528"/>
              <a:ext cx="143135" cy="7533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TG3.3</a:t>
              </a:r>
            </a:p>
          </p:txBody>
        </p:sp>
        <p:sp>
          <p:nvSpPr>
            <p:cNvPr id="171" name="FloatingTextBox62">
              <a:extLst>
                <a:ext uri="{FF2B5EF4-FFF2-40B4-BE49-F238E27FC236}">
                  <a16:creationId xmlns:a16="http://schemas.microsoft.com/office/drawing/2014/main" id="{8623D6AE-6329-4F9D-AFF3-1F8511EEE493}"/>
                </a:ext>
              </a:extLst>
            </p:cNvPr>
            <p:cNvSpPr txBox="1"/>
            <p:nvPr/>
          </p:nvSpPr>
          <p:spPr>
            <a:xfrm flipV="1">
              <a:off x="7050549" y="-106528"/>
              <a:ext cx="143135" cy="7533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TG3.4</a:t>
              </a:r>
            </a:p>
          </p:txBody>
        </p:sp>
        <p:sp>
          <p:nvSpPr>
            <p:cNvPr id="161" name="MilestoneMarker">
              <a:extLst>
                <a:ext uri="{FF2B5EF4-FFF2-40B4-BE49-F238E27FC236}">
                  <a16:creationId xmlns:a16="http://schemas.microsoft.com/office/drawing/2014/main" id="{431AFEF2-1405-49D0-B2D1-9BC212918013}"/>
                </a:ext>
              </a:extLst>
            </p:cNvPr>
            <p:cNvSpPr/>
            <p:nvPr/>
          </p:nvSpPr>
          <p:spPr>
            <a:xfrm flipV="1">
              <a:off x="6154144" y="920266"/>
              <a:ext cx="206515" cy="240443"/>
            </a:xfrm>
            <a:prstGeom prst="diamond">
              <a:avLst/>
            </a:prstGeom>
            <a:solidFill>
              <a:schemeClr val="accent6"/>
            </a:solidFill>
            <a:ln w="28575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/>
            </a:p>
          </p:txBody>
        </p:sp>
        <p:sp>
          <p:nvSpPr>
            <p:cNvPr id="162" name="FloatingTextBox53">
              <a:extLst>
                <a:ext uri="{FF2B5EF4-FFF2-40B4-BE49-F238E27FC236}">
                  <a16:creationId xmlns:a16="http://schemas.microsoft.com/office/drawing/2014/main" id="{59D63735-7A4F-462E-A758-1572DDD20ACF}"/>
                </a:ext>
              </a:extLst>
            </p:cNvPr>
            <p:cNvSpPr txBox="1"/>
            <p:nvPr/>
          </p:nvSpPr>
          <p:spPr>
            <a:xfrm flipV="1">
              <a:off x="6185834" y="-106528"/>
              <a:ext cx="143135" cy="7533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TG3.1 </a:t>
              </a:r>
              <a:r>
                <a:rPr lang="en-GB" sz="1100" b="0" i="0">
                  <a:solidFill>
                    <a:srgbClr val="444444"/>
                  </a:solidFill>
                  <a:latin typeface="Segoe UI"/>
                </a:rPr>
                <a:t>✔</a:t>
              </a:r>
              <a:endParaRPr lang="en-US" sz="1100" b="0" i="0">
                <a:solidFill>
                  <a:srgbClr val="444444"/>
                </a:solidFill>
                <a:latin typeface="Segoe UI"/>
              </a:endParaRPr>
            </a:p>
          </p:txBody>
        </p:sp>
        <p:cxnSp>
          <p:nvCxnSpPr>
            <p:cNvPr id="163" name="ConnectingLine54">
              <a:extLst>
                <a:ext uri="{FF2B5EF4-FFF2-40B4-BE49-F238E27FC236}">
                  <a16:creationId xmlns:a16="http://schemas.microsoft.com/office/drawing/2014/main" id="{1F8B7FB7-BE21-454D-8C72-8FA1B7D05ABE}"/>
                </a:ext>
              </a:extLst>
            </p:cNvPr>
            <p:cNvCxnSpPr>
              <a:cxnSpLocks/>
              <a:stCxn id="162" idx="0"/>
              <a:endCxn id="161" idx="2"/>
            </p:cNvCxnSpPr>
            <p:nvPr/>
          </p:nvCxnSpPr>
          <p:spPr>
            <a:xfrm>
              <a:off x="6257402" y="646860"/>
              <a:ext cx="0" cy="27340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4" name="MilestoneMarker">
              <a:extLst>
                <a:ext uri="{FF2B5EF4-FFF2-40B4-BE49-F238E27FC236}">
                  <a16:creationId xmlns:a16="http://schemas.microsoft.com/office/drawing/2014/main" id="{6447E5CB-3F4C-4E46-8E0F-C5DF4612847E}"/>
                </a:ext>
              </a:extLst>
            </p:cNvPr>
            <p:cNvSpPr/>
            <p:nvPr/>
          </p:nvSpPr>
          <p:spPr>
            <a:xfrm flipV="1">
              <a:off x="6512104" y="920266"/>
              <a:ext cx="206515" cy="240443"/>
            </a:xfrm>
            <a:prstGeom prst="diamond">
              <a:avLst/>
            </a:prstGeom>
            <a:solidFill>
              <a:schemeClr val="accent3"/>
            </a:solidFill>
            <a:ln w="28575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/>
            </a:p>
          </p:txBody>
        </p:sp>
        <p:sp>
          <p:nvSpPr>
            <p:cNvPr id="165" name="FloatingTextBox56">
              <a:extLst>
                <a:ext uri="{FF2B5EF4-FFF2-40B4-BE49-F238E27FC236}">
                  <a16:creationId xmlns:a16="http://schemas.microsoft.com/office/drawing/2014/main" id="{D06B0E4F-A18F-40B6-B90B-C33C1EE0D54B}"/>
                </a:ext>
              </a:extLst>
            </p:cNvPr>
            <p:cNvSpPr txBox="1"/>
            <p:nvPr/>
          </p:nvSpPr>
          <p:spPr>
            <a:xfrm flipV="1">
              <a:off x="6476213" y="-106528"/>
              <a:ext cx="143135" cy="7533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TG3.2</a:t>
              </a:r>
            </a:p>
          </p:txBody>
        </p:sp>
        <p:cxnSp>
          <p:nvCxnSpPr>
            <p:cNvPr id="166" name="ConnectingLine57">
              <a:extLst>
                <a:ext uri="{FF2B5EF4-FFF2-40B4-BE49-F238E27FC236}">
                  <a16:creationId xmlns:a16="http://schemas.microsoft.com/office/drawing/2014/main" id="{9C0B8A1B-6FE3-43EF-A955-A7707B353CE5}"/>
                </a:ext>
              </a:extLst>
            </p:cNvPr>
            <p:cNvCxnSpPr>
              <a:cxnSpLocks/>
              <a:stCxn id="165" idx="0"/>
              <a:endCxn id="164" idx="2"/>
            </p:cNvCxnSpPr>
            <p:nvPr/>
          </p:nvCxnSpPr>
          <p:spPr>
            <a:xfrm>
              <a:off x="6547781" y="646860"/>
              <a:ext cx="67581" cy="27340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7" name="MilestoneMarker">
              <a:extLst>
                <a:ext uri="{FF2B5EF4-FFF2-40B4-BE49-F238E27FC236}">
                  <a16:creationId xmlns:a16="http://schemas.microsoft.com/office/drawing/2014/main" id="{2B768830-3BA9-4D17-851C-332626470BB9}"/>
                </a:ext>
              </a:extLst>
            </p:cNvPr>
            <p:cNvSpPr/>
            <p:nvPr/>
          </p:nvSpPr>
          <p:spPr>
            <a:xfrm flipV="1">
              <a:off x="6594734" y="920266"/>
              <a:ext cx="206515" cy="240443"/>
            </a:xfrm>
            <a:prstGeom prst="diamond">
              <a:avLst/>
            </a:prstGeom>
            <a:solidFill>
              <a:schemeClr val="accent3"/>
            </a:solidFill>
            <a:ln w="28575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/>
            </a:p>
          </p:txBody>
        </p:sp>
        <p:cxnSp>
          <p:nvCxnSpPr>
            <p:cNvPr id="169" name="ConnectingLine60">
              <a:extLst>
                <a:ext uri="{FF2B5EF4-FFF2-40B4-BE49-F238E27FC236}">
                  <a16:creationId xmlns:a16="http://schemas.microsoft.com/office/drawing/2014/main" id="{FF878661-75E4-414B-B9B5-BD21DCB08F7A}"/>
                </a:ext>
              </a:extLst>
            </p:cNvPr>
            <p:cNvCxnSpPr>
              <a:cxnSpLocks/>
              <a:stCxn id="168" idx="0"/>
              <a:endCxn id="167" idx="2"/>
            </p:cNvCxnSpPr>
            <p:nvPr/>
          </p:nvCxnSpPr>
          <p:spPr>
            <a:xfrm flipH="1">
              <a:off x="6697992" y="646860"/>
              <a:ext cx="97607" cy="27340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0" name="MilestoneMarker">
              <a:extLst>
                <a:ext uri="{FF2B5EF4-FFF2-40B4-BE49-F238E27FC236}">
                  <a16:creationId xmlns:a16="http://schemas.microsoft.com/office/drawing/2014/main" id="{8D0164D9-8DD5-49B5-8A25-77DAFFE5279D}"/>
                </a:ext>
              </a:extLst>
            </p:cNvPr>
            <p:cNvSpPr/>
            <p:nvPr/>
          </p:nvSpPr>
          <p:spPr>
            <a:xfrm flipV="1">
              <a:off x="7018861" y="920266"/>
              <a:ext cx="206515" cy="240443"/>
            </a:xfrm>
            <a:prstGeom prst="diamond">
              <a:avLst/>
            </a:prstGeom>
            <a:solidFill>
              <a:srgbClr val="444444">
                <a:alpha val="100000"/>
              </a:srgbClr>
            </a:solidFill>
            <a:ln w="28575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/>
            </a:p>
          </p:txBody>
        </p:sp>
        <p:cxnSp>
          <p:nvCxnSpPr>
            <p:cNvPr id="172" name="ConnectingLine63">
              <a:extLst>
                <a:ext uri="{FF2B5EF4-FFF2-40B4-BE49-F238E27FC236}">
                  <a16:creationId xmlns:a16="http://schemas.microsoft.com/office/drawing/2014/main" id="{E0407957-131F-426E-AEED-808760A1C061}"/>
                </a:ext>
              </a:extLst>
            </p:cNvPr>
            <p:cNvCxnSpPr>
              <a:cxnSpLocks/>
              <a:stCxn id="171" idx="0"/>
              <a:endCxn id="170" idx="2"/>
            </p:cNvCxnSpPr>
            <p:nvPr/>
          </p:nvCxnSpPr>
          <p:spPr>
            <a:xfrm>
              <a:off x="7122120" y="646860"/>
              <a:ext cx="1" cy="27340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3" name="MilestoneMarker">
              <a:extLst>
                <a:ext uri="{FF2B5EF4-FFF2-40B4-BE49-F238E27FC236}">
                  <a16:creationId xmlns:a16="http://schemas.microsoft.com/office/drawing/2014/main" id="{49610B4C-80FD-4FB4-B3C7-2E5AD851DB76}"/>
                </a:ext>
              </a:extLst>
            </p:cNvPr>
            <p:cNvSpPr/>
            <p:nvPr/>
          </p:nvSpPr>
          <p:spPr>
            <a:xfrm flipV="1">
              <a:off x="7585981" y="920266"/>
              <a:ext cx="206515" cy="240443"/>
            </a:xfrm>
            <a:prstGeom prst="diamond">
              <a:avLst/>
            </a:prstGeom>
            <a:solidFill>
              <a:srgbClr val="444444">
                <a:alpha val="100000"/>
              </a:srgbClr>
            </a:solidFill>
            <a:ln w="28575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/>
            </a:p>
          </p:txBody>
        </p:sp>
        <p:sp>
          <p:nvSpPr>
            <p:cNvPr id="174" name="FloatingTextBox65">
              <a:extLst>
                <a:ext uri="{FF2B5EF4-FFF2-40B4-BE49-F238E27FC236}">
                  <a16:creationId xmlns:a16="http://schemas.microsoft.com/office/drawing/2014/main" id="{2FCDB6C5-A2EB-4109-9BDC-2E03D88271BB}"/>
                </a:ext>
              </a:extLst>
            </p:cNvPr>
            <p:cNvSpPr txBox="1"/>
            <p:nvPr/>
          </p:nvSpPr>
          <p:spPr>
            <a:xfrm flipV="1">
              <a:off x="7617670" y="-106528"/>
              <a:ext cx="143135" cy="7533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TG3.5</a:t>
              </a:r>
            </a:p>
          </p:txBody>
        </p:sp>
        <p:cxnSp>
          <p:nvCxnSpPr>
            <p:cNvPr id="175" name="ConnectingLine66">
              <a:extLst>
                <a:ext uri="{FF2B5EF4-FFF2-40B4-BE49-F238E27FC236}">
                  <a16:creationId xmlns:a16="http://schemas.microsoft.com/office/drawing/2014/main" id="{C269D804-411D-4AC5-B292-7B43269F543B}"/>
                </a:ext>
              </a:extLst>
            </p:cNvPr>
            <p:cNvCxnSpPr>
              <a:cxnSpLocks/>
              <a:stCxn id="174" idx="0"/>
              <a:endCxn id="173" idx="2"/>
            </p:cNvCxnSpPr>
            <p:nvPr/>
          </p:nvCxnSpPr>
          <p:spPr>
            <a:xfrm>
              <a:off x="7689238" y="646860"/>
              <a:ext cx="1" cy="27340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6" name="MilestoneMarker">
              <a:extLst>
                <a:ext uri="{FF2B5EF4-FFF2-40B4-BE49-F238E27FC236}">
                  <a16:creationId xmlns:a16="http://schemas.microsoft.com/office/drawing/2014/main" id="{7AD48F02-6651-4DF2-A5CD-8DC189BC5FAB}"/>
                </a:ext>
              </a:extLst>
            </p:cNvPr>
            <p:cNvSpPr/>
            <p:nvPr/>
          </p:nvSpPr>
          <p:spPr>
            <a:xfrm flipV="1">
              <a:off x="8081617" y="920266"/>
              <a:ext cx="206515" cy="240443"/>
            </a:xfrm>
            <a:prstGeom prst="diamond">
              <a:avLst/>
            </a:prstGeom>
            <a:solidFill>
              <a:srgbClr val="444444">
                <a:alpha val="100000"/>
              </a:srgbClr>
            </a:solidFill>
            <a:ln w="28575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/>
            </a:p>
          </p:txBody>
        </p:sp>
        <p:sp>
          <p:nvSpPr>
            <p:cNvPr id="177" name="FloatingTextBox68">
              <a:extLst>
                <a:ext uri="{FF2B5EF4-FFF2-40B4-BE49-F238E27FC236}">
                  <a16:creationId xmlns:a16="http://schemas.microsoft.com/office/drawing/2014/main" id="{51D2BC10-3127-4E86-A765-511DA173B445}"/>
                </a:ext>
              </a:extLst>
            </p:cNvPr>
            <p:cNvSpPr txBox="1"/>
            <p:nvPr/>
          </p:nvSpPr>
          <p:spPr>
            <a:xfrm flipV="1">
              <a:off x="8113306" y="-106528"/>
              <a:ext cx="143135" cy="7533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0" vert="vert" wrap="square" lIns="0" tIns="0" rIns="0" bIns="0" spcCol="0" rtlCol="0" anchor="ctr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1100" b="0" i="0">
                  <a:solidFill>
                    <a:srgbClr val="444444"/>
                  </a:solidFill>
                  <a:latin typeface="Segoe UI"/>
                </a:rPr>
                <a:t>TG3.6</a:t>
              </a:r>
            </a:p>
          </p:txBody>
        </p:sp>
        <p:cxnSp>
          <p:nvCxnSpPr>
            <p:cNvPr id="178" name="ConnectingLine69">
              <a:extLst>
                <a:ext uri="{FF2B5EF4-FFF2-40B4-BE49-F238E27FC236}">
                  <a16:creationId xmlns:a16="http://schemas.microsoft.com/office/drawing/2014/main" id="{77D902D6-CCF9-4191-9E0A-3E4FCC151F81}"/>
                </a:ext>
              </a:extLst>
            </p:cNvPr>
            <p:cNvCxnSpPr>
              <a:cxnSpLocks/>
              <a:stCxn id="177" idx="0"/>
              <a:endCxn id="176" idx="2"/>
            </p:cNvCxnSpPr>
            <p:nvPr/>
          </p:nvCxnSpPr>
          <p:spPr>
            <a:xfrm>
              <a:off x="8184874" y="646860"/>
              <a:ext cx="1" cy="27340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47056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832" y="1364331"/>
            <a:ext cx="6326210" cy="34972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/>
              <a:t>Thank you</a:t>
            </a:r>
            <a:br>
              <a:rPr lang="en-GB"/>
            </a:br>
            <a:r>
              <a:rPr lang="en-GB"/>
              <a:t>Questions?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D74FD6-73D2-4A7A-8E01-D70FE273E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t="16587" r="26572" b="20117"/>
          <a:stretch/>
        </p:blipFill>
        <p:spPr bwMode="auto">
          <a:xfrm>
            <a:off x="7431315" y="1763384"/>
            <a:ext cx="4220110" cy="50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7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326D-0DDF-41B3-BBB8-A3CD0058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NBOA (S-DH)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48000-DB60-4F40-8673-66BB21814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92777" cy="4351338"/>
          </a:xfrm>
        </p:spPr>
        <p:txBody>
          <a:bodyPr>
            <a:normAutofit/>
          </a:bodyPr>
          <a:lstStyle/>
          <a:p>
            <a:r>
              <a:rPr lang="en-GB" sz="2400"/>
              <a:t>The first optics for FREIA were delivered to ESS in December ‘21 following successful FAT.</a:t>
            </a:r>
          </a:p>
          <a:p>
            <a:endParaRPr lang="en-GB" sz="2400"/>
          </a:p>
          <a:p>
            <a:r>
              <a:rPr lang="en-GB" sz="2400"/>
              <a:t>The optics will be installed in 2022 Q2/Q3, pending delivery of the NBPI (port insert) by ESS Target.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416EAB-3D86-46D0-828B-65E39CD6B354}"/>
              </a:ext>
            </a:extLst>
          </p:cNvPr>
          <p:cNvGrpSpPr/>
          <p:nvPr/>
        </p:nvGrpSpPr>
        <p:grpSpPr>
          <a:xfrm>
            <a:off x="8365398" y="3913211"/>
            <a:ext cx="3693436" cy="2770076"/>
            <a:chOff x="3026434" y="3555307"/>
            <a:chExt cx="4092867" cy="3069648"/>
          </a:xfrm>
        </p:grpSpPr>
        <p:pic>
          <p:nvPicPr>
            <p:cNvPr id="12" name="Picture 11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D46147F3-4CCC-45BE-932F-DEC3E3F8B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434" y="3555307"/>
              <a:ext cx="4092867" cy="306964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6965D2-B0E8-40F6-92D3-80EC3A740258}"/>
                </a:ext>
              </a:extLst>
            </p:cNvPr>
            <p:cNvSpPr txBox="1"/>
            <p:nvPr/>
          </p:nvSpPr>
          <p:spPr>
            <a:xfrm>
              <a:off x="3026438" y="3570509"/>
              <a:ext cx="2108470" cy="40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Alignment Devices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30F2CB-D029-400F-B278-EED496808111}"/>
              </a:ext>
            </a:extLst>
          </p:cNvPr>
          <p:cNvGrpSpPr/>
          <p:nvPr/>
        </p:nvGrpSpPr>
        <p:grpSpPr>
          <a:xfrm>
            <a:off x="6161024" y="174713"/>
            <a:ext cx="5897810" cy="3613509"/>
            <a:chOff x="2778991" y="3566160"/>
            <a:chExt cx="5075006" cy="3109388"/>
          </a:xfrm>
        </p:grpSpPr>
        <p:pic>
          <p:nvPicPr>
            <p:cNvPr id="14" name="Picture 13" descr="A model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65BF0DBF-A450-4173-94B4-5B3A0E08A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991" y="3566160"/>
              <a:ext cx="5075006" cy="31093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7B803E-518F-44D5-897D-9859A4C614BB}"/>
                </a:ext>
              </a:extLst>
            </p:cNvPr>
            <p:cNvSpPr txBox="1"/>
            <p:nvPr/>
          </p:nvSpPr>
          <p:spPr>
            <a:xfrm>
              <a:off x="2806407" y="3615314"/>
              <a:ext cx="2011947" cy="317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Assembled NBOA Units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687AB2-2B1A-42CB-A4C1-FF516644E21C}"/>
              </a:ext>
            </a:extLst>
          </p:cNvPr>
          <p:cNvGrpSpPr/>
          <p:nvPr/>
        </p:nvGrpSpPr>
        <p:grpSpPr>
          <a:xfrm>
            <a:off x="133161" y="5006584"/>
            <a:ext cx="5833073" cy="1676703"/>
            <a:chOff x="1021412" y="4236918"/>
            <a:chExt cx="6797764" cy="1954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5E5590-2CC0-4C7B-B111-7C4145CF7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677" b="26582"/>
            <a:stretch/>
          </p:blipFill>
          <p:spPr>
            <a:xfrm>
              <a:off x="1021412" y="4236918"/>
              <a:ext cx="6797764" cy="195400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EEC0C7-660C-4165-A38C-EC954BA914D8}"/>
                </a:ext>
              </a:extLst>
            </p:cNvPr>
            <p:cNvSpPr txBox="1"/>
            <p:nvPr/>
          </p:nvSpPr>
          <p:spPr>
            <a:xfrm>
              <a:off x="1021412" y="4236918"/>
              <a:ext cx="2143846" cy="430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NBOA CAD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75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577C-3C84-417C-B11C-20FD1D429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 (SNAG)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73925-EBF0-4E34-855C-280E5F5C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11" y="1825625"/>
            <a:ext cx="5414880" cy="4351338"/>
          </a:xfrm>
        </p:spPr>
        <p:txBody>
          <a:bodyPr>
            <a:normAutofit/>
          </a:bodyPr>
          <a:lstStyle/>
          <a:p>
            <a:r>
              <a:rPr lang="en-GB" sz="2400"/>
              <a:t>Design completed in Jan ’22, ESS review complete</a:t>
            </a:r>
          </a:p>
          <a:p>
            <a:r>
              <a:rPr lang="en-GB" sz="2400"/>
              <a:t>Delivery of BBG, Heavy Shutter and BWI guides  have been prioritised to be ready for earlier installation.</a:t>
            </a:r>
          </a:p>
          <a:p>
            <a:r>
              <a:rPr lang="en-GB" sz="2400"/>
              <a:t>Next steps: </a:t>
            </a:r>
          </a:p>
          <a:p>
            <a:pPr lvl="1"/>
            <a:r>
              <a:rPr lang="en-GB"/>
              <a:t>Coating development (wafer waviness)</a:t>
            </a:r>
          </a:p>
          <a:p>
            <a:pPr lvl="1"/>
            <a:r>
              <a:rPr lang="en-GB"/>
              <a:t>Manufacture of BWI vacuum housing</a:t>
            </a:r>
          </a:p>
          <a:p>
            <a:endParaRPr lang="en-GB" sz="2400"/>
          </a:p>
        </p:txBody>
      </p:sp>
      <p:graphicFrame>
        <p:nvGraphicFramePr>
          <p:cNvPr id="27" name="Table 8">
            <a:extLst>
              <a:ext uri="{FF2B5EF4-FFF2-40B4-BE49-F238E27FC236}">
                <a16:creationId xmlns:a16="http://schemas.microsoft.com/office/drawing/2014/main" id="{8E93F25B-3AD1-4357-B326-30F87625B0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022441"/>
              </p:ext>
            </p:extLst>
          </p:nvPr>
        </p:nvGraphicFramePr>
        <p:xfrm>
          <a:off x="5787943" y="149786"/>
          <a:ext cx="3269652" cy="192532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50159">
                  <a:extLst>
                    <a:ext uri="{9D8B030D-6E8A-4147-A177-3AD203B41FA5}">
                      <a16:colId xmlns:a16="http://schemas.microsoft.com/office/drawing/2014/main" val="563602786"/>
                    </a:ext>
                  </a:extLst>
                </a:gridCol>
                <a:gridCol w="2019493">
                  <a:extLst>
                    <a:ext uri="{9D8B030D-6E8A-4147-A177-3AD203B41FA5}">
                      <a16:colId xmlns:a16="http://schemas.microsoft.com/office/drawing/2014/main" val="11962987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Horizontal 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S-bend</a:t>
                      </a:r>
                    </a:p>
                    <a:p>
                      <a:r>
                        <a:rPr lang="en-GB" sz="1400"/>
                        <a:t>R 174 m/R 200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37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Vertical 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2° inclined ellipse</a:t>
                      </a:r>
                    </a:p>
                    <a:p>
                      <a:r>
                        <a:rPr lang="en-GB" sz="1400"/>
                        <a:t>22.8 m focal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274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Cross-section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Max 25 cm (h) × 3 cm 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205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Coatings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Top/bottom: m=3.5 to 6</a:t>
                      </a:r>
                    </a:p>
                    <a:p>
                      <a:r>
                        <a:rPr lang="en-GB" sz="1400"/>
                        <a:t>Sides/vanes: m=3.2 or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228290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F2F5FAC7-DE5F-41C7-973D-E74CBB82C0C2}"/>
              </a:ext>
            </a:extLst>
          </p:cNvPr>
          <p:cNvGrpSpPr/>
          <p:nvPr/>
        </p:nvGrpSpPr>
        <p:grpSpPr>
          <a:xfrm>
            <a:off x="5836968" y="934409"/>
            <a:ext cx="6339964" cy="5642912"/>
            <a:chOff x="5363629" y="0"/>
            <a:chExt cx="6630153" cy="687037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79604BC-DE57-43F7-AB22-80CC862DAE9C}"/>
                </a:ext>
              </a:extLst>
            </p:cNvPr>
            <p:cNvGrpSpPr/>
            <p:nvPr/>
          </p:nvGrpSpPr>
          <p:grpSpPr>
            <a:xfrm>
              <a:off x="5674882" y="0"/>
              <a:ext cx="6306506" cy="6870375"/>
              <a:chOff x="5674882" y="0"/>
              <a:chExt cx="6306506" cy="6870375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9C66248-9A03-4A91-B856-BBA62BBFCEA0}"/>
                  </a:ext>
                </a:extLst>
              </p:cNvPr>
              <p:cNvGrpSpPr/>
              <p:nvPr/>
            </p:nvGrpSpPr>
            <p:grpSpPr>
              <a:xfrm>
                <a:off x="5674882" y="0"/>
                <a:ext cx="6306506" cy="6870375"/>
                <a:chOff x="14956143" y="-5613406"/>
                <a:chExt cx="12192000" cy="13282096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1C050DD6-BF1A-47DC-A94D-6E94B1766C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258512" y="810691"/>
                  <a:ext cx="11689571" cy="6857999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5C94375B-3C29-486E-A350-D60295C4D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956143" y="-5613406"/>
                  <a:ext cx="12192000" cy="685800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D2238ACF-0A5E-48A9-8683-6AF036CAD7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230834" y="-290207"/>
                  <a:ext cx="6619876" cy="4581526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9CF01300-D8A5-4BBA-B74F-7E87AB0718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140329" y="-1858486"/>
                  <a:ext cx="6610351" cy="4095751"/>
                </a:xfrm>
                <a:prstGeom prst="rect">
                  <a:avLst/>
                </a:prstGeom>
              </p:spPr>
            </p:pic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111E04E-C8C6-4060-9FC2-D59F860955B4}"/>
                  </a:ext>
                </a:extLst>
              </p:cNvPr>
              <p:cNvSpPr/>
              <p:nvPr/>
            </p:nvSpPr>
            <p:spPr>
              <a:xfrm rot="19928000">
                <a:off x="10901249" y="810880"/>
                <a:ext cx="905104" cy="434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660C82-E4A3-46AD-BE8A-E3C05FEDAE0D}"/>
                  </a:ext>
                </a:extLst>
              </p:cNvPr>
              <p:cNvSpPr/>
              <p:nvPr/>
            </p:nvSpPr>
            <p:spPr>
              <a:xfrm rot="19928000">
                <a:off x="5684657" y="2435417"/>
                <a:ext cx="905104" cy="434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972B996-7B22-4D48-9656-281E7253D85A}"/>
                </a:ext>
              </a:extLst>
            </p:cNvPr>
            <p:cNvCxnSpPr>
              <a:cxnSpLocks/>
            </p:cNvCxnSpPr>
            <p:nvPr/>
          </p:nvCxnSpPr>
          <p:spPr>
            <a:xfrm>
              <a:off x="8563620" y="3251195"/>
              <a:ext cx="0" cy="3382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59A33B1-94D4-4692-8E69-DD37D7580146}"/>
                </a:ext>
              </a:extLst>
            </p:cNvPr>
            <p:cNvGrpSpPr/>
            <p:nvPr/>
          </p:nvGrpSpPr>
          <p:grpSpPr>
            <a:xfrm>
              <a:off x="6439648" y="195293"/>
              <a:ext cx="5554134" cy="3859574"/>
              <a:chOff x="6439648" y="195293"/>
              <a:chExt cx="5554134" cy="3859574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A658479-12D7-47BD-8B08-2248FC570D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877904" y="195293"/>
                <a:ext cx="115878" cy="587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80276E1-CE49-4EE2-84B1-8D434482F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93782" y="195293"/>
                <a:ext cx="0" cy="5413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63DBF89-842D-47D3-8AC7-B4A2A0F7FE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3133" y="736618"/>
                <a:ext cx="5550649" cy="28121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F020826-297A-4D34-844F-31A9E49EC9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9648" y="3548778"/>
                <a:ext cx="0" cy="5060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6B3CF0A-683D-4B88-8907-D01580B884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6194" y="3878667"/>
                <a:ext cx="347784" cy="176200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040EC4-959E-4D18-BB50-6CA76EB04F88}"/>
                </a:ext>
              </a:extLst>
            </p:cNvPr>
            <p:cNvGrpSpPr/>
            <p:nvPr/>
          </p:nvGrpSpPr>
          <p:grpSpPr>
            <a:xfrm>
              <a:off x="5474448" y="3001588"/>
              <a:ext cx="5312085" cy="3800300"/>
              <a:chOff x="6439648" y="254567"/>
              <a:chExt cx="5312085" cy="380030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B4A3080-7D0C-45FC-98C7-7D613B3E50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78944" y="255660"/>
                <a:ext cx="462952" cy="2345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251019F-AB09-4C65-9888-5DEEF5DA2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51733" y="254567"/>
                <a:ext cx="0" cy="6046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F49B040-CCC2-4A9A-9C69-43500C456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3134" y="859249"/>
                <a:ext cx="5308599" cy="26895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7A0A03D-0373-4597-91E6-E9A9C0A2E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9648" y="3548778"/>
                <a:ext cx="0" cy="5060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F180D6-4538-4F2D-9402-DB1DF31223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6194" y="3878667"/>
                <a:ext cx="347784" cy="176200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6D547-A4F0-4425-914A-CEB2C0FF3769}"/>
                </a:ext>
              </a:extLst>
            </p:cNvPr>
            <p:cNvSpPr txBox="1"/>
            <p:nvPr/>
          </p:nvSpPr>
          <p:spPr>
            <a:xfrm rot="20433969">
              <a:off x="5602745" y="2373438"/>
              <a:ext cx="1074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In bunker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0FE3C7-F8FB-4EAC-8167-5D0D98F1F750}"/>
                </a:ext>
              </a:extLst>
            </p:cNvPr>
            <p:cNvSpPr txBox="1"/>
            <p:nvPr/>
          </p:nvSpPr>
          <p:spPr>
            <a:xfrm rot="20433969">
              <a:off x="5470710" y="4420102"/>
              <a:ext cx="1277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Bunker wall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35D5B5-9985-43C4-8964-18FF4EFBE0F0}"/>
                </a:ext>
              </a:extLst>
            </p:cNvPr>
            <p:cNvSpPr txBox="1"/>
            <p:nvPr/>
          </p:nvSpPr>
          <p:spPr>
            <a:xfrm rot="20433969">
              <a:off x="5363629" y="5543386"/>
              <a:ext cx="1491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Out of bunker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313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BCAAD42-69F4-415B-A49A-C3476A3D5230}"/>
              </a:ext>
            </a:extLst>
          </p:cNvPr>
          <p:cNvGrpSpPr/>
          <p:nvPr/>
        </p:nvGrpSpPr>
        <p:grpSpPr>
          <a:xfrm>
            <a:off x="7581776" y="159303"/>
            <a:ext cx="4203509" cy="2567719"/>
            <a:chOff x="4599551" y="159303"/>
            <a:chExt cx="5555736" cy="33937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826FE5-865F-4647-82F3-F99BACE3D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9551" y="159303"/>
              <a:ext cx="4742058" cy="33937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74C16ACB-7C54-4772-B54B-583BF8920205}"/>
                </a:ext>
              </a:extLst>
            </p:cNvPr>
            <p:cNvSpPr/>
            <p:nvPr/>
          </p:nvSpPr>
          <p:spPr>
            <a:xfrm rot="4500000">
              <a:off x="9377963" y="1022092"/>
              <a:ext cx="514977" cy="1039670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/>
                <a:t>BEAM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D9A3D4-D56F-4097-850C-596212A24944}"/>
              </a:ext>
            </a:extLst>
          </p:cNvPr>
          <p:cNvSpPr/>
          <p:nvPr/>
        </p:nvSpPr>
        <p:spPr>
          <a:xfrm>
            <a:off x="9592495" y="4457700"/>
            <a:ext cx="2568451" cy="239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4955D-36A9-4BBA-821D-9C05F158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Bunker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5F03D-548A-4A04-AF29-DDF1E0DC8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6" y="1825625"/>
            <a:ext cx="4951392" cy="4351338"/>
          </a:xfrm>
        </p:spPr>
        <p:txBody>
          <a:bodyPr>
            <a:normAutofit/>
          </a:bodyPr>
          <a:lstStyle/>
          <a:p>
            <a:r>
              <a:rPr lang="en-GB" sz="2400"/>
              <a:t>Choppers and guide housings grouped into three independent “modules” to aid installation/ extraction, allowing maintenance activities to be performed outside of the bunker.</a:t>
            </a:r>
          </a:p>
          <a:p>
            <a:r>
              <a:rPr lang="en-GB" sz="2400"/>
              <a:t>Design completed in April ’22 – under review by ESS</a:t>
            </a:r>
          </a:p>
          <a:p>
            <a:endParaRPr lang="en-GB" sz="2400"/>
          </a:p>
          <a:p>
            <a:endParaRPr lang="en-GB" sz="24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A712E-DCC9-4B86-B5A7-D5F1B19CEAEE}"/>
              </a:ext>
            </a:extLst>
          </p:cNvPr>
          <p:cNvGrpSpPr/>
          <p:nvPr/>
        </p:nvGrpSpPr>
        <p:grpSpPr>
          <a:xfrm>
            <a:off x="10057084" y="2264023"/>
            <a:ext cx="2134916" cy="2672088"/>
            <a:chOff x="9341609" y="3343894"/>
            <a:chExt cx="2819337" cy="35287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9230CB-1004-4003-A346-B7B8A8E03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211"/>
            <a:stretch/>
          </p:blipFill>
          <p:spPr bwMode="auto">
            <a:xfrm>
              <a:off x="9341609" y="3343894"/>
              <a:ext cx="2819337" cy="31936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E8C44-D773-4AF4-A84E-98D569181341}"/>
                </a:ext>
              </a:extLst>
            </p:cNvPr>
            <p:cNvSpPr txBox="1"/>
            <p:nvPr/>
          </p:nvSpPr>
          <p:spPr>
            <a:xfrm>
              <a:off x="9806592" y="6503281"/>
              <a:ext cx="1832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Module 1 (WBC1)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A50E91-57D5-41C0-8D98-6BF4D1B9FB8D}"/>
              </a:ext>
            </a:extLst>
          </p:cNvPr>
          <p:cNvGrpSpPr/>
          <p:nvPr/>
        </p:nvGrpSpPr>
        <p:grpSpPr>
          <a:xfrm>
            <a:off x="7857085" y="3602611"/>
            <a:ext cx="2932469" cy="3086954"/>
            <a:chOff x="6285415" y="3391313"/>
            <a:chExt cx="3307080" cy="34813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A74FBB-1DEC-4125-BBC0-9EBC63D8B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15" y="3391313"/>
              <a:ext cx="3307080" cy="309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63DA5-F7F4-4DE3-8379-447FCA8D9169}"/>
                </a:ext>
              </a:extLst>
            </p:cNvPr>
            <p:cNvSpPr txBox="1"/>
            <p:nvPr/>
          </p:nvSpPr>
          <p:spPr>
            <a:xfrm>
              <a:off x="6518136" y="6503281"/>
              <a:ext cx="2766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Module 2 (WFM1&amp;2, FOC1)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5A3B01-A5F0-4CEC-A757-B1462E9A26E6}"/>
              </a:ext>
            </a:extLst>
          </p:cNvPr>
          <p:cNvGrpSpPr/>
          <p:nvPr/>
        </p:nvGrpSpPr>
        <p:grpSpPr>
          <a:xfrm>
            <a:off x="5317443" y="2727022"/>
            <a:ext cx="2501005" cy="3070896"/>
            <a:chOff x="3440438" y="3600450"/>
            <a:chExt cx="2670810" cy="32793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A4F8F3-82C2-432B-A1FF-9B6D665D9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7"/>
            <a:stretch/>
          </p:blipFill>
          <p:spPr>
            <a:xfrm>
              <a:off x="3440438" y="3600450"/>
              <a:ext cx="2670810" cy="29962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81104F-430C-40C8-9E5B-A4B74AC953FF}"/>
                </a:ext>
              </a:extLst>
            </p:cNvPr>
            <p:cNvSpPr txBox="1"/>
            <p:nvPr/>
          </p:nvSpPr>
          <p:spPr>
            <a:xfrm>
              <a:off x="3647137" y="6510512"/>
              <a:ext cx="2434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/>
                <a:t>Module 3 (WBC2, FOC2)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7D6F02-A837-4F9D-BFED-B624E1483BE0}"/>
              </a:ext>
            </a:extLst>
          </p:cNvPr>
          <p:cNvCxnSpPr>
            <a:cxnSpLocks/>
          </p:cNvCxnSpPr>
          <p:nvPr/>
        </p:nvCxnSpPr>
        <p:spPr>
          <a:xfrm flipH="1">
            <a:off x="7641572" y="2657123"/>
            <a:ext cx="620732" cy="598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1C39D2-B98D-46C5-B9DC-3B287468114D}"/>
              </a:ext>
            </a:extLst>
          </p:cNvPr>
          <p:cNvCxnSpPr>
            <a:cxnSpLocks/>
          </p:cNvCxnSpPr>
          <p:nvPr/>
        </p:nvCxnSpPr>
        <p:spPr>
          <a:xfrm flipH="1">
            <a:off x="9126161" y="2483724"/>
            <a:ext cx="341602" cy="1068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D734E0-C455-4EFF-831B-12583CD440CD}"/>
              </a:ext>
            </a:extLst>
          </p:cNvPr>
          <p:cNvCxnSpPr>
            <a:cxnSpLocks/>
          </p:cNvCxnSpPr>
          <p:nvPr/>
        </p:nvCxnSpPr>
        <p:spPr>
          <a:xfrm>
            <a:off x="10876720" y="2240993"/>
            <a:ext cx="135428" cy="218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94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1D86-F73B-4060-85A1-D7D9060C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Choppers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E5AC-AEDD-488A-B23A-C75DA4120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275"/>
            <a:ext cx="10515600" cy="4738688"/>
          </a:xfrm>
        </p:spPr>
        <p:txBody>
          <a:bodyPr/>
          <a:lstStyle/>
          <a:p>
            <a:r>
              <a:rPr lang="en-GB" sz="2400"/>
              <a:t>Design completed in April ’22 – under review by ESS</a:t>
            </a:r>
          </a:p>
          <a:p>
            <a:r>
              <a:rPr lang="en-GB" sz="2400"/>
              <a:t>Choppers to share common upper housings where possible:</a:t>
            </a:r>
          </a:p>
          <a:p>
            <a:pPr lvl="1"/>
            <a:r>
              <a:rPr lang="en-GB"/>
              <a:t>Type A:	∅1m ISIS or ADSF disc; in-bunker</a:t>
            </a:r>
          </a:p>
          <a:p>
            <a:pPr lvl="1"/>
            <a:r>
              <a:rPr lang="en-GB"/>
              <a:t>Type B:	∅1.3m ADSF disc; in-bunker</a:t>
            </a:r>
          </a:p>
          <a:p>
            <a:pPr lvl="1"/>
            <a:r>
              <a:rPr lang="en-GB"/>
              <a:t>Type C:	∅1.3m ADSF disc; out-of-bunker</a:t>
            </a:r>
          </a:p>
          <a:p>
            <a:pPr lvl="1"/>
            <a:r>
              <a:rPr lang="en-GB"/>
              <a:t>Type D:	∅1m ISIS or ADSF double disc; out-of-bunker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DD1244-C424-4B2A-B068-B2BF4D3C1815}"/>
              </a:ext>
            </a:extLst>
          </p:cNvPr>
          <p:cNvGrpSpPr/>
          <p:nvPr/>
        </p:nvGrpSpPr>
        <p:grpSpPr>
          <a:xfrm>
            <a:off x="4009703" y="3873950"/>
            <a:ext cx="7991797" cy="2814550"/>
            <a:chOff x="4009703" y="-316408"/>
            <a:chExt cx="7991797" cy="28145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AA0F49-221E-469D-838A-CBCCFD1B21EE}"/>
                </a:ext>
              </a:extLst>
            </p:cNvPr>
            <p:cNvGrpSpPr/>
            <p:nvPr/>
          </p:nvGrpSpPr>
          <p:grpSpPr>
            <a:xfrm>
              <a:off x="4009703" y="354821"/>
              <a:ext cx="7991797" cy="2143321"/>
              <a:chOff x="4009703" y="183371"/>
              <a:chExt cx="7991797" cy="214332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24E2217-43FC-4129-B826-CC3418799A20}"/>
                  </a:ext>
                </a:extLst>
              </p:cNvPr>
              <p:cNvGrpSpPr/>
              <p:nvPr/>
            </p:nvGrpSpPr>
            <p:grpSpPr>
              <a:xfrm>
                <a:off x="4009703" y="183371"/>
                <a:ext cx="7991797" cy="2143321"/>
                <a:chOff x="323528" y="1091481"/>
                <a:chExt cx="8512473" cy="2282961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2EA2D070-55FE-45CF-A0A8-8169498FB2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3528" y="1091481"/>
                  <a:ext cx="4968552" cy="2282961"/>
                </a:xfrm>
                <a:prstGeom prst="rect">
                  <a:avLst/>
                </a:prstGeom>
                <a:ln w="12700">
                  <a:noFill/>
                </a:ln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3FDB075-6507-4B22-B493-63F3A2F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92080" y="1091481"/>
                  <a:ext cx="3543921" cy="2282961"/>
                </a:xfrm>
                <a:prstGeom prst="rect">
                  <a:avLst/>
                </a:prstGeom>
                <a:ln w="12700">
                  <a:noFill/>
                </a:ln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3A9F2C-5DA0-4A45-A65E-00B39D207447}"/>
                  </a:ext>
                </a:extLst>
              </p:cNvPr>
              <p:cNvSpPr txBox="1"/>
              <p:nvPr/>
            </p:nvSpPr>
            <p:spPr>
              <a:xfrm>
                <a:off x="9773796" y="1957360"/>
                <a:ext cx="2162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/>
                  <a:t>Freia’s Chopper Suite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C69341-4745-4F52-A662-B425FD2966D3}"/>
                </a:ext>
              </a:extLst>
            </p:cNvPr>
            <p:cNvSpPr txBox="1"/>
            <p:nvPr/>
          </p:nvSpPr>
          <p:spPr>
            <a:xfrm>
              <a:off x="4200525" y="-306883"/>
              <a:ext cx="813813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GB"/>
                <a:t>WBC1</a:t>
              </a:r>
            </a:p>
            <a:p>
              <a:pPr algn="ctr"/>
              <a:r>
                <a:rPr lang="en-GB"/>
                <a:t>Type 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A08FCB-A927-44E5-8BAD-A41DFA38D25E}"/>
                </a:ext>
              </a:extLst>
            </p:cNvPr>
            <p:cNvSpPr txBox="1"/>
            <p:nvPr/>
          </p:nvSpPr>
          <p:spPr>
            <a:xfrm>
              <a:off x="5165257" y="-306883"/>
              <a:ext cx="1389676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GB"/>
                <a:t>WFMs, FOC1</a:t>
              </a:r>
            </a:p>
            <a:p>
              <a:pPr algn="ctr"/>
              <a:r>
                <a:rPr lang="en-GB"/>
                <a:t>Type 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470097-9AC8-427F-A6DD-34D3EDB1144E}"/>
                </a:ext>
              </a:extLst>
            </p:cNvPr>
            <p:cNvSpPr txBox="1"/>
            <p:nvPr/>
          </p:nvSpPr>
          <p:spPr>
            <a:xfrm>
              <a:off x="6675507" y="-306883"/>
              <a:ext cx="813813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GB"/>
                <a:t>WBC2</a:t>
              </a:r>
            </a:p>
            <a:p>
              <a:pPr algn="ctr"/>
              <a:r>
                <a:rPr lang="en-GB"/>
                <a:t>Type 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9B204-216C-4874-AE49-C3041609D1DD}"/>
                </a:ext>
              </a:extLst>
            </p:cNvPr>
            <p:cNvSpPr txBox="1"/>
            <p:nvPr/>
          </p:nvSpPr>
          <p:spPr>
            <a:xfrm>
              <a:off x="7498845" y="-306883"/>
              <a:ext cx="805798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GB"/>
                <a:t>FOC2</a:t>
              </a:r>
            </a:p>
            <a:p>
              <a:pPr algn="ctr"/>
              <a:r>
                <a:rPr lang="en-GB"/>
                <a:t>Type 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452336-F274-44C5-A841-D21F66C24B74}"/>
                </a:ext>
              </a:extLst>
            </p:cNvPr>
            <p:cNvSpPr txBox="1"/>
            <p:nvPr/>
          </p:nvSpPr>
          <p:spPr>
            <a:xfrm>
              <a:off x="9209076" y="-306883"/>
              <a:ext cx="804195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GB"/>
                <a:t>FOC3</a:t>
              </a:r>
            </a:p>
            <a:p>
              <a:pPr algn="ctr"/>
              <a:r>
                <a:rPr lang="en-GB"/>
                <a:t>Type 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42F98D-521D-46FA-9EE7-682C03919BEA}"/>
                </a:ext>
              </a:extLst>
            </p:cNvPr>
            <p:cNvSpPr txBox="1"/>
            <p:nvPr/>
          </p:nvSpPr>
          <p:spPr>
            <a:xfrm>
              <a:off x="10738824" y="-316408"/>
              <a:ext cx="823431" cy="646331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GB"/>
                <a:t>WBC3</a:t>
              </a:r>
            </a:p>
            <a:p>
              <a:pPr algn="ctr"/>
              <a:r>
                <a:rPr lang="en-GB"/>
                <a:t>Type 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9DAD229-22D5-4C28-8CDE-92D05F15CD10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4607432" y="339448"/>
              <a:ext cx="0" cy="603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26512CA8-26D4-4F38-896B-7C3AD56E95D5}"/>
                </a:ext>
              </a:extLst>
            </p:cNvPr>
            <p:cNvSpPr/>
            <p:nvPr/>
          </p:nvSpPr>
          <p:spPr>
            <a:xfrm rot="16200000">
              <a:off x="5743253" y="-363489"/>
              <a:ext cx="298591" cy="1756420"/>
            </a:xfrm>
            <a:prstGeom prst="rightBrace">
              <a:avLst>
                <a:gd name="adj1" fmla="val 8333"/>
                <a:gd name="adj2" fmla="val 494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0FB9651-DAA5-42C2-BF83-E9176E6A33C5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7082414" y="339448"/>
              <a:ext cx="4186" cy="727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E0ACA70-15CE-4E6A-87A3-CC1376B6D52A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7897738" y="339448"/>
              <a:ext cx="4006" cy="4287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7232F2F-0627-4527-8B3E-4F790DF31959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9611174" y="339448"/>
              <a:ext cx="0" cy="251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22652B4-0B70-4581-973A-80DC448AEDE9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1150540" y="329923"/>
              <a:ext cx="0" cy="6130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0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30AE-BC89-4D81-AEB6-6F57F6EC5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Chopper Discs (ISIS)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E231-DB4A-4775-8D4E-B84EBA605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81950" cy="4351338"/>
          </a:xfrm>
        </p:spPr>
        <p:txBody>
          <a:bodyPr>
            <a:normAutofit/>
          </a:bodyPr>
          <a:lstStyle/>
          <a:p>
            <a:r>
              <a:rPr lang="en-GB" sz="2400"/>
              <a:t>Design completed in April ’22 – under review by ESS</a:t>
            </a:r>
          </a:p>
          <a:p>
            <a:r>
              <a:rPr lang="en-GB" sz="2400"/>
              <a:t>New design for light-weight, single-sided </a:t>
            </a:r>
            <a:r>
              <a:rPr lang="en-GB" sz="2400" baseline="30000"/>
              <a:t>10</a:t>
            </a:r>
            <a:r>
              <a:rPr lang="en-GB" sz="2400"/>
              <a:t>B</a:t>
            </a:r>
            <a:r>
              <a:rPr lang="en-GB" sz="2400" baseline="-25000"/>
              <a:t>4</a:t>
            </a:r>
            <a:r>
              <a:rPr lang="en-GB" sz="2400"/>
              <a:t>C coated aluminium disc to be used for WBC1 &amp; WBC3.</a:t>
            </a:r>
          </a:p>
          <a:p>
            <a:r>
              <a:rPr lang="en-GB" sz="2400"/>
              <a:t>Initial coating trials successful, with further trials ongoing.</a:t>
            </a:r>
          </a:p>
          <a:p>
            <a:r>
              <a:rPr lang="en-GB" sz="2400" baseline="30000"/>
              <a:t>10</a:t>
            </a:r>
            <a:r>
              <a:rPr lang="en-GB" sz="2400"/>
              <a:t>B</a:t>
            </a:r>
            <a:r>
              <a:rPr lang="en-GB" sz="2400" baseline="-25000"/>
              <a:t>4</a:t>
            </a:r>
            <a:r>
              <a:rPr lang="en-GB" sz="2400"/>
              <a:t>C powder order significantly delayed, but not impacting manufacture schedule.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C63474-DF31-4BAC-BE33-17B571C3E494}"/>
              </a:ext>
            </a:extLst>
          </p:cNvPr>
          <p:cNvGrpSpPr/>
          <p:nvPr/>
        </p:nvGrpSpPr>
        <p:grpSpPr>
          <a:xfrm>
            <a:off x="9085761" y="62263"/>
            <a:ext cx="2963363" cy="3526724"/>
            <a:chOff x="9229725" y="180459"/>
            <a:chExt cx="2124075" cy="25278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782F28-AD12-4D3E-8CA2-D8F30791E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9725" y="198923"/>
              <a:ext cx="2124075" cy="250941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52D92D-2F16-4ED9-A686-CDF26D76B2E3}"/>
                </a:ext>
              </a:extLst>
            </p:cNvPr>
            <p:cNvSpPr txBox="1"/>
            <p:nvPr/>
          </p:nvSpPr>
          <p:spPr>
            <a:xfrm>
              <a:off x="9229725" y="180459"/>
              <a:ext cx="1116250" cy="2647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i="1"/>
                <a:t>WBC1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8797BF-A31A-46A5-87CD-D647F7776372}"/>
              </a:ext>
            </a:extLst>
          </p:cNvPr>
          <p:cNvGrpSpPr/>
          <p:nvPr/>
        </p:nvGrpSpPr>
        <p:grpSpPr>
          <a:xfrm>
            <a:off x="9085760" y="3688052"/>
            <a:ext cx="2963364" cy="3051753"/>
            <a:chOff x="9229725" y="3302658"/>
            <a:chExt cx="2124075" cy="2187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1C1CD-182F-4B98-8701-AD95C77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9725" y="3302658"/>
              <a:ext cx="2124075" cy="2187431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ED9E56-3532-486D-9565-71D02BD45B7D}"/>
                </a:ext>
              </a:extLst>
            </p:cNvPr>
            <p:cNvSpPr txBox="1"/>
            <p:nvPr/>
          </p:nvSpPr>
          <p:spPr>
            <a:xfrm>
              <a:off x="9229725" y="3302658"/>
              <a:ext cx="1116250" cy="2647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i="1"/>
                <a:t>WBC3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846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176E-857F-469B-8735-8448A7DF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Chopper Discs (ADSF)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8271-CFDE-4EAA-9DA0-1A6795A41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/>
              <a:t>Ready for shipping (x4)</a:t>
            </a:r>
          </a:p>
          <a:p>
            <a:r>
              <a:rPr lang="en-GB" sz="2400"/>
              <a:t>Rework underway (x2)</a:t>
            </a:r>
          </a:p>
          <a:p>
            <a:pPr lvl="1"/>
            <a:r>
              <a:rPr lang="en-GB"/>
              <a:t>WFM1 – additional coating applied</a:t>
            </a:r>
          </a:p>
          <a:p>
            <a:pPr lvl="1"/>
            <a:r>
              <a:rPr lang="en-GB"/>
              <a:t>FOC3 – accidental damage repaired</a:t>
            </a:r>
          </a:p>
          <a:p>
            <a:r>
              <a:rPr lang="en-GB" sz="2400"/>
              <a:t>Delivery to RAL expected Q2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D1FB9A-6509-42E0-882D-D52DE7AAB54F}"/>
              </a:ext>
            </a:extLst>
          </p:cNvPr>
          <p:cNvGrpSpPr/>
          <p:nvPr/>
        </p:nvGrpSpPr>
        <p:grpSpPr>
          <a:xfrm>
            <a:off x="7881549" y="365125"/>
            <a:ext cx="4171002" cy="6261515"/>
            <a:chOff x="12485727" y="-7121499"/>
            <a:chExt cx="3600000" cy="54043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5DACD3-36B8-4637-A77C-90880BA2BA25}"/>
                </a:ext>
              </a:extLst>
            </p:cNvPr>
            <p:cNvGrpSpPr/>
            <p:nvPr/>
          </p:nvGrpSpPr>
          <p:grpSpPr>
            <a:xfrm>
              <a:off x="12485727" y="-7121499"/>
              <a:ext cx="1800000" cy="1800000"/>
              <a:chOff x="14285727" y="-7295223"/>
              <a:chExt cx="1800000" cy="18000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4535319-8181-4984-A20C-57A16C42102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285727" y="-7295223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3CE08F-A485-42B2-8C59-8B744DFB3F43}"/>
                  </a:ext>
                </a:extLst>
              </p:cNvPr>
              <p:cNvSpPr txBox="1"/>
              <p:nvPr/>
            </p:nvSpPr>
            <p:spPr>
              <a:xfrm>
                <a:off x="14849737" y="-5782665"/>
                <a:ext cx="579986" cy="26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WFM1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167B1A-0448-4036-9479-49B0811EE136}"/>
                </a:ext>
              </a:extLst>
            </p:cNvPr>
            <p:cNvGrpSpPr/>
            <p:nvPr/>
          </p:nvGrpSpPr>
          <p:grpSpPr>
            <a:xfrm>
              <a:off x="14285727" y="-7121499"/>
              <a:ext cx="1800000" cy="1800000"/>
              <a:chOff x="16085727" y="-7295223"/>
              <a:chExt cx="1800000" cy="18000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722157-79DA-4D44-A821-54C0F561FE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85727" y="-7295223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2E384A-A0BE-4EBD-B0D6-996C4D34079B}"/>
                  </a:ext>
                </a:extLst>
              </p:cNvPr>
              <p:cNvSpPr txBox="1"/>
              <p:nvPr/>
            </p:nvSpPr>
            <p:spPr>
              <a:xfrm>
                <a:off x="16649737" y="-5803000"/>
                <a:ext cx="850673" cy="273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WFM2 </a:t>
                </a:r>
                <a:r>
                  <a:rPr lang="en-GB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✔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0B9E06-45A5-4965-A233-9C0958637378}"/>
                </a:ext>
              </a:extLst>
            </p:cNvPr>
            <p:cNvGrpSpPr/>
            <p:nvPr/>
          </p:nvGrpSpPr>
          <p:grpSpPr>
            <a:xfrm>
              <a:off x="14285727" y="-5328166"/>
              <a:ext cx="1800000" cy="1800000"/>
              <a:chOff x="16085727" y="-5501890"/>
              <a:chExt cx="1800000" cy="1800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4EF5F7F-1525-450A-892F-F8A746D2BCF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6015" r="6015"/>
              <a:stretch/>
            </p:blipFill>
            <p:spPr>
              <a:xfrm>
                <a:off x="16085727" y="-5501890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A4554D-E2E4-4315-B975-7075D16331DA}"/>
                  </a:ext>
                </a:extLst>
              </p:cNvPr>
              <p:cNvSpPr txBox="1"/>
              <p:nvPr/>
            </p:nvSpPr>
            <p:spPr>
              <a:xfrm>
                <a:off x="16649735" y="-4009667"/>
                <a:ext cx="758239" cy="273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FOC1 </a:t>
                </a:r>
                <a:r>
                  <a:rPr lang="en-GB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✔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A86E62-DE50-4262-A6D9-B2A15180D590}"/>
                </a:ext>
              </a:extLst>
            </p:cNvPr>
            <p:cNvGrpSpPr/>
            <p:nvPr/>
          </p:nvGrpSpPr>
          <p:grpSpPr>
            <a:xfrm>
              <a:off x="12485727" y="-3517174"/>
              <a:ext cx="1800000" cy="1800000"/>
              <a:chOff x="12485727" y="-1895223"/>
              <a:chExt cx="1800000" cy="18000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00D253F-A972-4B8D-BCDC-3263A3B4B92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/>
              <a:srcRect l="7342" r="7342"/>
              <a:stretch/>
            </p:blipFill>
            <p:spPr>
              <a:xfrm>
                <a:off x="12485727" y="-1895223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453310-1B82-4478-B749-13FE51DD157E}"/>
                  </a:ext>
                </a:extLst>
              </p:cNvPr>
              <p:cNvSpPr txBox="1"/>
              <p:nvPr/>
            </p:nvSpPr>
            <p:spPr>
              <a:xfrm>
                <a:off x="13049736" y="-394110"/>
                <a:ext cx="758239" cy="273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FOC2 </a:t>
                </a:r>
                <a:r>
                  <a:rPr lang="en-GB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✔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B94B9-E457-4F6E-8531-FED06FDEAC52}"/>
                </a:ext>
              </a:extLst>
            </p:cNvPr>
            <p:cNvGrpSpPr/>
            <p:nvPr/>
          </p:nvGrpSpPr>
          <p:grpSpPr>
            <a:xfrm>
              <a:off x="14285727" y="-3534834"/>
              <a:ext cx="1800000" cy="1800000"/>
              <a:chOff x="14285727" y="-1895223"/>
              <a:chExt cx="1800000" cy="18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24EFBCE-2F73-4D2F-A78D-75C1CFE65E9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/>
              <a:srcRect l="7980" r="7980"/>
              <a:stretch/>
            </p:blipFill>
            <p:spPr>
              <a:xfrm>
                <a:off x="14285727" y="-1895223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4FAAB-9176-4324-96E3-2E3D5CB65BDD}"/>
                  </a:ext>
                </a:extLst>
              </p:cNvPr>
              <p:cNvSpPr txBox="1"/>
              <p:nvPr/>
            </p:nvSpPr>
            <p:spPr>
              <a:xfrm>
                <a:off x="14849736" y="-394110"/>
                <a:ext cx="490055" cy="26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FOC3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9F64C25-66D7-4AAC-AF58-7AA52E1D1ED2}"/>
                </a:ext>
              </a:extLst>
            </p:cNvPr>
            <p:cNvGrpSpPr/>
            <p:nvPr/>
          </p:nvGrpSpPr>
          <p:grpSpPr>
            <a:xfrm>
              <a:off x="12485727" y="-5344093"/>
              <a:ext cx="1800000" cy="1826919"/>
              <a:chOff x="12485727" y="-3719157"/>
              <a:chExt cx="1800000" cy="18269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6162EA2-7622-4B2D-836A-5B0BA17CFF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96472"/>
              <a:stretch/>
            </p:blipFill>
            <p:spPr>
              <a:xfrm>
                <a:off x="12485727" y="-3719157"/>
                <a:ext cx="1800000" cy="41689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FBB2D89-B400-4B67-AE7F-A1CD6254C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5737"/>
              <a:stretch/>
            </p:blipFill>
            <p:spPr>
              <a:xfrm>
                <a:off x="12485727" y="-2602784"/>
                <a:ext cx="1800000" cy="71054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23BE2DA-C816-44A7-A92D-8D54E58A6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85727" y="-3501917"/>
                <a:ext cx="1800000" cy="129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84B01C-B2E5-4144-86C2-5C8B86D13E3F}"/>
                  </a:ext>
                </a:extLst>
              </p:cNvPr>
              <p:cNvSpPr txBox="1"/>
              <p:nvPr/>
            </p:nvSpPr>
            <p:spPr>
              <a:xfrm>
                <a:off x="13049736" y="-2200014"/>
                <a:ext cx="812277" cy="273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WBC2 </a:t>
                </a:r>
                <a:r>
                  <a:rPr lang="en-GB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✔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B781CB-2774-4887-8F2B-2B326F54047F}"/>
              </a:ext>
            </a:extLst>
          </p:cNvPr>
          <p:cNvGrpSpPr/>
          <p:nvPr/>
        </p:nvGrpSpPr>
        <p:grpSpPr>
          <a:xfrm>
            <a:off x="238060" y="4201785"/>
            <a:ext cx="4319655" cy="1239150"/>
            <a:chOff x="3172611" y="5387490"/>
            <a:chExt cx="4319655" cy="123915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56D2B4D-68C5-4F71-BAA7-C2BF5ABB7FC2}"/>
                </a:ext>
              </a:extLst>
            </p:cNvPr>
            <p:cNvGrpSpPr/>
            <p:nvPr/>
          </p:nvGrpSpPr>
          <p:grpSpPr>
            <a:xfrm>
              <a:off x="3172611" y="5387490"/>
              <a:ext cx="4319655" cy="1239150"/>
              <a:chOff x="3172611" y="5387490"/>
              <a:chExt cx="4319655" cy="123915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2CE3996-59A6-4DFC-B115-4DE93974A5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0616" r="9635" b="19272"/>
              <a:stretch/>
            </p:blipFill>
            <p:spPr>
              <a:xfrm>
                <a:off x="3172611" y="5387490"/>
                <a:ext cx="2126963" cy="123914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BE65998-540C-4928-8701-177A57175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19836"/>
              <a:stretch/>
            </p:blipFill>
            <p:spPr>
              <a:xfrm>
                <a:off x="5481914" y="5387491"/>
                <a:ext cx="2010352" cy="1239149"/>
              </a:xfrm>
              <a:prstGeom prst="rect">
                <a:avLst/>
              </a:prstGeom>
            </p:spPr>
          </p:pic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A566457D-256C-49A3-92D7-BF48E536DA32}"/>
                  </a:ext>
                </a:extLst>
              </p:cNvPr>
              <p:cNvSpPr/>
              <p:nvPr/>
            </p:nvSpPr>
            <p:spPr>
              <a:xfrm>
                <a:off x="5006566" y="5756823"/>
                <a:ext cx="795869" cy="39179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F15685-9911-4A2D-971D-AFE7BB03C350}"/>
                </a:ext>
              </a:extLst>
            </p:cNvPr>
            <p:cNvSpPr txBox="1"/>
            <p:nvPr/>
          </p:nvSpPr>
          <p:spPr>
            <a:xfrm>
              <a:off x="3172611" y="5387491"/>
              <a:ext cx="1521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FOC3 Damage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C098BDE-209B-404B-AE4E-BAC3BB17CA33}"/>
                </a:ext>
              </a:extLst>
            </p:cNvPr>
            <p:cNvSpPr txBox="1"/>
            <p:nvPr/>
          </p:nvSpPr>
          <p:spPr>
            <a:xfrm>
              <a:off x="6703963" y="5399223"/>
              <a:ext cx="784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Repair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21017C-D2CA-4FB5-A588-E7B25BBC9CD8}"/>
              </a:ext>
            </a:extLst>
          </p:cNvPr>
          <p:cNvGrpSpPr/>
          <p:nvPr/>
        </p:nvGrpSpPr>
        <p:grpSpPr>
          <a:xfrm>
            <a:off x="4740794" y="4201786"/>
            <a:ext cx="2901848" cy="1819166"/>
            <a:chOff x="366831" y="4246656"/>
            <a:chExt cx="2337696" cy="146549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A78B73-9EE0-4D69-8372-5666EEB7D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38" t="21802" r="24994"/>
            <a:stretch/>
          </p:blipFill>
          <p:spPr>
            <a:xfrm>
              <a:off x="366831" y="4246656"/>
              <a:ext cx="2337696" cy="146549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3C1039-82AB-4CA8-BBB5-12DDB8F89321}"/>
                </a:ext>
              </a:extLst>
            </p:cNvPr>
            <p:cNvSpPr txBox="1"/>
            <p:nvPr/>
          </p:nvSpPr>
          <p:spPr>
            <a:xfrm>
              <a:off x="366831" y="4246656"/>
              <a:ext cx="1634243" cy="297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WFM1 Post-coating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56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93F5-52F0-413A-8CD4-805D3C1C7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Chopper Spindles &amp;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54F3F-848C-45EF-98BF-D131CA534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9000"/>
          </a:xfrm>
        </p:spPr>
        <p:txBody>
          <a:bodyPr>
            <a:normAutofit/>
          </a:bodyPr>
          <a:lstStyle/>
          <a:p>
            <a:r>
              <a:rPr lang="en-GB" sz="2400"/>
              <a:t>Ordered from SKF in July 2020, with delivery prioritised according to ESS’ schedule. Delayed substantially due to supplier overload and Covid.</a:t>
            </a:r>
          </a:p>
          <a:p>
            <a:endParaRPr lang="en-GB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DFC718-8EDC-4CAD-95C8-D0E9D85AB153}"/>
              </a:ext>
            </a:extLst>
          </p:cNvPr>
          <p:cNvGrpSpPr/>
          <p:nvPr/>
        </p:nvGrpSpPr>
        <p:grpSpPr>
          <a:xfrm>
            <a:off x="2866412" y="4268012"/>
            <a:ext cx="9141936" cy="2380940"/>
            <a:chOff x="4232968" y="4010335"/>
            <a:chExt cx="7775380" cy="2025032"/>
          </a:xfrm>
        </p:grpSpPr>
        <p:pic>
          <p:nvPicPr>
            <p:cNvPr id="8" name="Picture 7" descr="A picture containing indoor, oven, wooden, stove&#10;&#10;Description automatically generated">
              <a:extLst>
                <a:ext uri="{FF2B5EF4-FFF2-40B4-BE49-F238E27FC236}">
                  <a16:creationId xmlns:a16="http://schemas.microsoft.com/office/drawing/2014/main" id="{3D355E95-635A-4D46-964F-529292566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24796" r="6842"/>
            <a:stretch/>
          </p:blipFill>
          <p:spPr>
            <a:xfrm>
              <a:off x="4232968" y="4012523"/>
              <a:ext cx="4019198" cy="2022844"/>
            </a:xfrm>
            <a:prstGeom prst="rect">
              <a:avLst/>
            </a:prstGeom>
          </p:spPr>
        </p:pic>
        <p:pic>
          <p:nvPicPr>
            <p:cNvPr id="9" name="Picture 8" descr="A picture containing text, projector&#10;&#10;Description automatically generated">
              <a:extLst>
                <a:ext uri="{FF2B5EF4-FFF2-40B4-BE49-F238E27FC236}">
                  <a16:creationId xmlns:a16="http://schemas.microsoft.com/office/drawing/2014/main" id="{345BA579-1441-48BD-BEE0-79CB093EE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681" y="4010335"/>
              <a:ext cx="3595667" cy="2025032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7A0A21-11DC-45F7-8F7B-8938B2BA18F2}"/>
              </a:ext>
            </a:extLst>
          </p:cNvPr>
          <p:cNvSpPr txBox="1">
            <a:spLocks/>
          </p:cNvSpPr>
          <p:nvPr/>
        </p:nvSpPr>
        <p:spPr>
          <a:xfrm>
            <a:off x="838200" y="2580464"/>
            <a:ext cx="10515600" cy="168754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+mn-lt"/>
              </a:rPr>
              <a:t>Deliveries delayed:</a:t>
            </a:r>
          </a:p>
          <a:p>
            <a:pPr lvl="1"/>
            <a:r>
              <a:rPr lang="en-GB">
                <a:latin typeface="+mn-lt"/>
              </a:rPr>
              <a:t>2 sets due Nov ‘21 </a:t>
            </a:r>
          </a:p>
          <a:p>
            <a:pPr lvl="1"/>
            <a:r>
              <a:rPr lang="en-GB">
                <a:latin typeface="+mn-lt"/>
              </a:rPr>
              <a:t>3 sets due Dec ‘21</a:t>
            </a:r>
          </a:p>
          <a:p>
            <a:pPr lvl="1"/>
            <a:r>
              <a:rPr lang="en-GB">
                <a:latin typeface="+mn-lt"/>
              </a:rPr>
              <a:t>3 sets due Jan ’22</a:t>
            </a:r>
          </a:p>
          <a:p>
            <a:r>
              <a:rPr lang="en-GB"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Delivery status:</a:t>
            </a:r>
          </a:p>
          <a:p>
            <a:pPr lvl="2"/>
            <a:r>
              <a:rPr lang="en-GB"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4 sets ready Feb ’22 ✔</a:t>
            </a:r>
            <a:endParaRPr lang="en-GB" sz="2400">
              <a:solidFill>
                <a:schemeClr val="accent4"/>
              </a:solidFill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2"/>
            <a:r>
              <a:rPr lang="en-GB" sz="2400">
                <a:solidFill>
                  <a:schemeClr val="accent4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4 sets due April ’22</a:t>
            </a:r>
          </a:p>
          <a:p>
            <a:endParaRPr lang="en-GB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1549901"/>
      </p:ext>
    </p:extLst>
  </p:cSld>
  <p:clrMapOvr>
    <a:masterClrMapping/>
  </p:clrMapOvr>
</p:sld>
</file>

<file path=ppt/theme/theme1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master_template_BASIC_Nov19" id="{0E446E5E-CD34-4F60-8DA6-B9B40796988D}" vid="{AFC9CCB3-3054-4CD1-AC0D-D08CDF3F4C6A}"/>
    </a:ext>
  </a:extLst>
</a:theme>
</file>

<file path=ppt/theme/theme2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Introduction to FREIA</Template>
  <TotalTime>0</TotalTime>
  <Words>1333</Words>
  <Application>Microsoft Macintosh PowerPoint</Application>
  <PresentationFormat>Widescreen</PresentationFormat>
  <Paragraphs>265</Paragraphs>
  <Slides>23</Slides>
  <Notes>3</Notes>
  <HiddenSlides>0</HiddenSlides>
  <MMClips>1</MMClips>
  <ScaleCrop>false</ScaleCrop>
  <HeadingPairs>
    <vt:vector size="10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1</vt:i4>
      </vt:variant>
    </vt:vector>
  </HeadingPairs>
  <TitlesOfParts>
    <vt:vector size="33" baseType="lpstr">
      <vt:lpstr>Arial</vt:lpstr>
      <vt:lpstr>Calibri</vt:lpstr>
      <vt:lpstr>Lucida Sans</vt:lpstr>
      <vt:lpstr>Segoe UI</vt:lpstr>
      <vt:lpstr>Wingdings</vt:lpstr>
      <vt:lpstr>2_Font and logo master</vt:lpstr>
      <vt:lpstr>ISIS Large Top Banner</vt:lpstr>
      <vt:lpstr>ISIS Small Bottom Banner</vt:lpstr>
      <vt:lpstr>Visio</vt:lpstr>
      <vt:lpstr>FREIA STAP Update</vt:lpstr>
      <vt:lpstr>FREIA Status</vt:lpstr>
      <vt:lpstr>NBOA (S-DH)</vt:lpstr>
      <vt:lpstr>Guide (SNAG)</vt:lpstr>
      <vt:lpstr>Bunker Modules</vt:lpstr>
      <vt:lpstr>Choppers</vt:lpstr>
      <vt:lpstr>Chopper Discs (ISIS)</vt:lpstr>
      <vt:lpstr>Chopper Discs (ADSF)</vt:lpstr>
      <vt:lpstr>Chopper Spindles &amp; Controllers</vt:lpstr>
      <vt:lpstr>Heavy Shutter</vt:lpstr>
      <vt:lpstr>Bunker Wall Insert</vt:lpstr>
      <vt:lpstr>Collimation  System</vt:lpstr>
      <vt:lpstr>Collimation Modes</vt:lpstr>
      <vt:lpstr>Slits (JJ X-ray)</vt:lpstr>
      <vt:lpstr>Collimation Guides</vt:lpstr>
      <vt:lpstr>Fast Shutters</vt:lpstr>
      <vt:lpstr>Sample Positioning System (Symetrie)</vt:lpstr>
      <vt:lpstr>SPS Vibration Isolation</vt:lpstr>
      <vt:lpstr> Detector Bench</vt:lpstr>
      <vt:lpstr>Beam Monitors (ESS)</vt:lpstr>
      <vt:lpstr>Challenges</vt:lpstr>
      <vt:lpstr>Schedule</vt:lpstr>
      <vt:lpstr>Thank you Questions?</vt:lpstr>
      <vt:lpstr>Print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Elmer, Jon (STFC,RAL,ISIS)</dc:creator>
  <cp:lastModifiedBy>Arnold, Tom (-,RAL,DIA)</cp:lastModifiedBy>
  <cp:revision>4</cp:revision>
  <dcterms:created xsi:type="dcterms:W3CDTF">2020-03-18T09:01:14Z</dcterms:created>
  <dcterms:modified xsi:type="dcterms:W3CDTF">2022-04-22T14:26:51Z</dcterms:modified>
</cp:coreProperties>
</file>