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2" r:id="rId2"/>
    <p:sldId id="267" r:id="rId3"/>
    <p:sldId id="272" r:id="rId4"/>
    <p:sldId id="274" r:id="rId5"/>
    <p:sldId id="1316" r:id="rId6"/>
    <p:sldId id="1354" r:id="rId7"/>
    <p:sldId id="1404" r:id="rId8"/>
    <p:sldId id="1355" r:id="rId9"/>
    <p:sldId id="1405" r:id="rId10"/>
    <p:sldId id="1382" r:id="rId11"/>
    <p:sldId id="1385" r:id="rId12"/>
    <p:sldId id="1406" r:id="rId13"/>
    <p:sldId id="1408" r:id="rId14"/>
    <p:sldId id="1165" r:id="rId15"/>
    <p:sldId id="308" r:id="rId16"/>
    <p:sldId id="1387" r:id="rId17"/>
    <p:sldId id="1423" r:id="rId18"/>
    <p:sldId id="1416" r:id="rId19"/>
    <p:sldId id="725" r:id="rId20"/>
    <p:sldId id="1417" r:id="rId21"/>
    <p:sldId id="1418" r:id="rId22"/>
    <p:sldId id="1420" r:id="rId23"/>
    <p:sldId id="1425" r:id="rId24"/>
    <p:sldId id="1428" r:id="rId25"/>
    <p:sldId id="1429" r:id="rId26"/>
    <p:sldId id="1421" r:id="rId27"/>
    <p:sldId id="1422" r:id="rId28"/>
    <p:sldId id="1427" r:id="rId29"/>
    <p:sldId id="1430" r:id="rId3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BA4675"/>
    <a:srgbClr val="96ADA1"/>
    <a:srgbClr val="000000"/>
    <a:srgbClr val="CCCCCC"/>
    <a:srgbClr val="FECC99"/>
    <a:srgbClr val="FEE6CC"/>
    <a:srgbClr val="CCDFDB"/>
    <a:srgbClr val="E5F0EC"/>
    <a:srgbClr val="D7E5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43" autoAdjust="0"/>
    <p:restoredTop sz="94681" autoAdjust="0"/>
  </p:normalViewPr>
  <p:slideViewPr>
    <p:cSldViewPr snapToGrid="0" snapToObjects="1">
      <p:cViewPr varScale="1">
        <p:scale>
          <a:sx n="131" d="100"/>
          <a:sy n="131" d="100"/>
        </p:scale>
        <p:origin x="216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masholmrod/Documents/DMSC/replaning_summary_post_review_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esperrudeselknaes/owncloud/Group%20leaders/Rebaselining/input%20for%20p6%20january%202021/DST_budget_jrs_p0_ver0.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'Total y post-review scrub'!$C$20</c:f>
              <c:strCache>
                <c:ptCount val="1"/>
                <c:pt idx="0">
                  <c:v>Admin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'Total y post-review scrub'!$D$19:$I$19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'Total y post-review scrub'!$D$20:$I$20</c:f>
              <c:numCache>
                <c:formatCode>#,#00</c:formatCode>
                <c:ptCount val="6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70-5A4A-A399-5F766BD5ED77}"/>
            </c:ext>
          </c:extLst>
        </c:ser>
        <c:ser>
          <c:idx val="1"/>
          <c:order val="1"/>
          <c:tx>
            <c:strRef>
              <c:f>'Total y post-review scrub'!$C$21</c:f>
              <c:strCache>
                <c:ptCount val="1"/>
                <c:pt idx="0">
                  <c:v>DST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'Total y post-review scrub'!$D$19:$I$19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'Total y post-review scrub'!$D$21:$I$21</c:f>
              <c:numCache>
                <c:formatCode>#,#00</c:formatCode>
                <c:ptCount val="6"/>
                <c:pt idx="0">
                  <c:v>4.5</c:v>
                </c:pt>
                <c:pt idx="1">
                  <c:v>7.166666666666667</c:v>
                </c:pt>
                <c:pt idx="2">
                  <c:v>8</c:v>
                </c:pt>
                <c:pt idx="3">
                  <c:v>8</c:v>
                </c:pt>
                <c:pt idx="4">
                  <c:v>9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70-5A4A-A399-5F766BD5ED77}"/>
            </c:ext>
          </c:extLst>
        </c:ser>
        <c:ser>
          <c:idx val="2"/>
          <c:order val="2"/>
          <c:tx>
            <c:strRef>
              <c:f>'Total y post-review scrub'!$C$22</c:f>
              <c:strCache>
                <c:ptCount val="1"/>
                <c:pt idx="0">
                  <c:v>SWAP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'Total y post-review scrub'!$D$19:$I$19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'Total y post-review scrub'!$D$22:$I$22</c:f>
              <c:numCache>
                <c:formatCode>#,#00</c:formatCode>
                <c:ptCount val="6"/>
                <c:pt idx="0">
                  <c:v>3.8333333333333335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70-5A4A-A399-5F766BD5ED77}"/>
            </c:ext>
          </c:extLst>
        </c:ser>
        <c:ser>
          <c:idx val="3"/>
          <c:order val="3"/>
          <c:tx>
            <c:strRef>
              <c:f>'Total y post-review scrub'!$C$23</c:f>
              <c:strCache>
                <c:ptCount val="1"/>
                <c:pt idx="0">
                  <c:v>SCIPP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'Total y post-review scrub'!$D$19:$I$19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'Total y post-review scrub'!$D$23:$I$23</c:f>
              <c:numCache>
                <c:formatCode>#,#00</c:formatCode>
                <c:ptCount val="6"/>
                <c:pt idx="0">
                  <c:v>3.1666666666666665</c:v>
                </c:pt>
                <c:pt idx="1">
                  <c:v>4.833333333333333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70-5A4A-A399-5F766BD5ED77}"/>
            </c:ext>
          </c:extLst>
        </c:ser>
        <c:ser>
          <c:idx val="4"/>
          <c:order val="4"/>
          <c:tx>
            <c:strRef>
              <c:f>'Total y post-review scrub'!$C$24</c:f>
              <c:strCache>
                <c:ptCount val="1"/>
                <c:pt idx="0">
                  <c:v>IDS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'Total y post-review scrub'!$D$19:$I$19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'Total y post-review scrub'!$D$24:$I$24</c:f>
              <c:numCache>
                <c:formatCode>#,#00</c:formatCode>
                <c:ptCount val="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6.5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70-5A4A-A399-5F766BD5ED77}"/>
            </c:ext>
          </c:extLst>
        </c:ser>
        <c:ser>
          <c:idx val="5"/>
          <c:order val="5"/>
          <c:tx>
            <c:strRef>
              <c:f>'Total y post-review scrub'!$C$25</c:f>
              <c:strCache>
                <c:ptCount val="1"/>
                <c:pt idx="0">
                  <c:v>Analysis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'Total y post-review scrub'!$D$19:$I$19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'Total y post-review scrub'!$D$25:$I$25</c:f>
              <c:numCache>
                <c:formatCode>#,#00</c:formatCode>
                <c:ptCount val="6"/>
                <c:pt idx="0">
                  <c:v>3</c:v>
                </c:pt>
                <c:pt idx="1">
                  <c:v>3.1666666666666665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170-5A4A-A399-5F766BD5ED77}"/>
            </c:ext>
          </c:extLst>
        </c:ser>
        <c:ser>
          <c:idx val="6"/>
          <c:order val="6"/>
          <c:tx>
            <c:strRef>
              <c:f>'Total y post-review scrub'!$C$26</c:f>
              <c:strCache>
                <c:ptCount val="1"/>
                <c:pt idx="0">
                  <c:v>Simulation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'Total y post-review scrub'!$D$19:$I$19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'Total y post-review scrub'!$D$26:$I$26</c:f>
              <c:numCache>
                <c:formatCode>#,#00</c:formatCode>
                <c:ptCount val="6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170-5A4A-A399-5F766BD5ED77}"/>
            </c:ext>
          </c:extLst>
        </c:ser>
        <c:ser>
          <c:idx val="7"/>
          <c:order val="7"/>
          <c:tx>
            <c:strRef>
              <c:f>'Total y post-review scrub'!$C$27</c:f>
              <c:strCache>
                <c:ptCount val="1"/>
                <c:pt idx="0">
                  <c:v>GL DRAM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'Total y post-review scrub'!$D$19:$I$19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'Total y post-review scrub'!$D$27:$I$27</c:f>
              <c:numCache>
                <c:formatCode>#,#00</c:formatCode>
                <c:ptCount val="6"/>
                <c:pt idx="0">
                  <c:v>0.33333333333333331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170-5A4A-A399-5F766BD5ED77}"/>
            </c:ext>
          </c:extLst>
        </c:ser>
        <c:ser>
          <c:idx val="8"/>
          <c:order val="8"/>
          <c:tx>
            <c:strRef>
              <c:f>'Total y post-review scrub'!$C$28</c:f>
              <c:strCache>
                <c:ptCount val="1"/>
                <c:pt idx="0">
                  <c:v>Div Head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'Total y post-review scrub'!$D$19:$I$19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'Total y post-review scrub'!$D$28:$I$28</c:f>
              <c:numCache>
                <c:formatCode>#,#00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170-5A4A-A399-5F766BD5ED77}"/>
            </c:ext>
          </c:extLst>
        </c:ser>
        <c:ser>
          <c:idx val="9"/>
          <c:order val="9"/>
          <c:tx>
            <c:strRef>
              <c:f>'Total y post-review scrub'!$C$29</c:f>
              <c:strCache>
                <c:ptCount val="1"/>
                <c:pt idx="0">
                  <c:v>Fixed term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numRef>
              <c:f>'Total y post-review scrub'!$D$19:$I$19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'Total y post-review scrub'!$D$29:$I$29</c:f>
              <c:numCache>
                <c:formatCode>#,#00</c:formatCode>
                <c:ptCount val="6"/>
                <c:pt idx="0">
                  <c:v>4.8633333333333333</c:v>
                </c:pt>
                <c:pt idx="1">
                  <c:v>1.25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170-5A4A-A399-5F766BD5ED77}"/>
            </c:ext>
          </c:extLst>
        </c:ser>
        <c:ser>
          <c:idx val="12"/>
          <c:order val="10"/>
          <c:tx>
            <c:strRef>
              <c:f>'Total y post-review scrub'!$C$32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'Total y post-review scrub'!$D$19:$I$19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'Total y post-review scrub'!$D$32:$I$32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A-F170-5A4A-A399-5F766BD5ED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100"/>
        <c:axId val="81487"/>
        <c:axId val="83167"/>
      </c:barChart>
      <c:lineChart>
        <c:grouping val="standard"/>
        <c:varyColors val="0"/>
        <c:ser>
          <c:idx val="16"/>
          <c:order val="11"/>
          <c:tx>
            <c:strRef>
              <c:f>'Total y post-review scrub'!$C$36</c:f>
              <c:strCache>
                <c:ptCount val="1"/>
                <c:pt idx="0">
                  <c:v>Bottom-up</c:v>
                </c:pt>
              </c:strCache>
            </c:strRef>
          </c:tx>
          <c:spPr>
            <a:ln w="28575" cap="rnd">
              <a:solidFill>
                <a:srgbClr val="666666"/>
              </a:solidFill>
              <a:round/>
            </a:ln>
            <a:effectLst/>
          </c:spPr>
          <c:marker>
            <c:symbol val="none"/>
          </c:marker>
          <c:cat>
            <c:numRef>
              <c:f>'Total y post-review scrub'!$D$19:$I$19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'Total y post-review scrub'!$D$36:$I$36</c:f>
              <c:numCache>
                <c:formatCode>General</c:formatCode>
                <c:ptCount val="6"/>
                <c:pt idx="0">
                  <c:v>30.1</c:v>
                </c:pt>
                <c:pt idx="1">
                  <c:v>39.799999999999997</c:v>
                </c:pt>
                <c:pt idx="2">
                  <c:v>43.75</c:v>
                </c:pt>
                <c:pt idx="3">
                  <c:v>47</c:v>
                </c:pt>
                <c:pt idx="4">
                  <c:v>47</c:v>
                </c:pt>
                <c:pt idx="5">
                  <c:v>48.2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170-5A4A-A399-5F766BD5ED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487"/>
        <c:axId val="83167"/>
      </c:lineChart>
      <c:catAx>
        <c:axId val="81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83167"/>
        <c:crosses val="autoZero"/>
        <c:auto val="1"/>
        <c:lblAlgn val="ctr"/>
        <c:lblOffset val="100"/>
        <c:noMultiLvlLbl val="0"/>
      </c:catAx>
      <c:valAx>
        <c:axId val="83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81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'Quarterly budget P0'!$A$2:$B$2</c:f>
              <c:strCache>
                <c:ptCount val="2"/>
                <c:pt idx="0">
                  <c:v>Server room build outs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('Quarterly budget P0'!$C$1:$F$1,'Quarterly budget P0'!$H$1:$K$1,'Quarterly budget P0'!$M$1:$P$1,'Quarterly budget P0'!$R$1:$U$1,'Quarterly budget P0'!$W$1:$Z$1,'Quarterly budget P0'!$AB$1:$AE$1)</c:f>
              <c:strCache>
                <c:ptCount val="24"/>
                <c:pt idx="0">
                  <c:v>2022 - Q1</c:v>
                </c:pt>
                <c:pt idx="1">
                  <c:v>2022 - Q2</c:v>
                </c:pt>
                <c:pt idx="2">
                  <c:v>2022 - Q3</c:v>
                </c:pt>
                <c:pt idx="3">
                  <c:v>2022 - Q4</c:v>
                </c:pt>
                <c:pt idx="4">
                  <c:v>2023 - Q1</c:v>
                </c:pt>
                <c:pt idx="5">
                  <c:v>2023 - Q2</c:v>
                </c:pt>
                <c:pt idx="6">
                  <c:v>2023 - Q3</c:v>
                </c:pt>
                <c:pt idx="7">
                  <c:v>2023 - Q4</c:v>
                </c:pt>
                <c:pt idx="8">
                  <c:v>2024 - Q1</c:v>
                </c:pt>
                <c:pt idx="9">
                  <c:v>2024 - Q2</c:v>
                </c:pt>
                <c:pt idx="10">
                  <c:v>2024 - Q3</c:v>
                </c:pt>
                <c:pt idx="11">
                  <c:v>2024 - Q4</c:v>
                </c:pt>
                <c:pt idx="12">
                  <c:v>2025 - Q1</c:v>
                </c:pt>
                <c:pt idx="13">
                  <c:v>2025 - Q2</c:v>
                </c:pt>
                <c:pt idx="14">
                  <c:v>2025 - Q3</c:v>
                </c:pt>
                <c:pt idx="15">
                  <c:v>2025 - Q4</c:v>
                </c:pt>
                <c:pt idx="16">
                  <c:v>2026 - Q1</c:v>
                </c:pt>
                <c:pt idx="17">
                  <c:v>2026 - Q2</c:v>
                </c:pt>
                <c:pt idx="18">
                  <c:v>2026 - Q3</c:v>
                </c:pt>
                <c:pt idx="19">
                  <c:v>2026 - Q4</c:v>
                </c:pt>
                <c:pt idx="20">
                  <c:v>2027 - Q1</c:v>
                </c:pt>
                <c:pt idx="21">
                  <c:v>2027 - Q2</c:v>
                </c:pt>
                <c:pt idx="22">
                  <c:v>2027 - Q3</c:v>
                </c:pt>
                <c:pt idx="23">
                  <c:v>2027 - Q4</c:v>
                </c:pt>
              </c:strCache>
            </c:strRef>
          </c:cat>
          <c:val>
            <c:numRef>
              <c:f>('Quarterly budget P0'!$C$2:$F$2,'Quarterly budget P0'!$H$2:$K$2,'Quarterly budget P0'!$M$2:$P$2,'Quarterly budget P0'!$R$2:$U$2,'Quarterly budget P0'!$W$2:$Z$2,'Quarterly budget P0'!$AB$2:$AE$2)</c:f>
              <c:numCache>
                <c:formatCode>######0,\ [$k€-2]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650000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9E-6D4D-8FD1-4F4EDEFE5002}"/>
            </c:ext>
          </c:extLst>
        </c:ser>
        <c:ser>
          <c:idx val="1"/>
          <c:order val="1"/>
          <c:tx>
            <c:strRef>
              <c:f>'Quarterly budget P0'!$A$3:$B$3</c:f>
              <c:strCache>
                <c:ptCount val="2"/>
                <c:pt idx="0">
                  <c:v>Storage systems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('Quarterly budget P0'!$C$3:$F$3,'Quarterly budget P0'!$H$3:$K$3,'Quarterly budget P0'!$M$3:$P$3,'Quarterly budget P0'!$R$3:$U$3,'Quarterly budget P0'!$W$3:$Z$3,'Quarterly budget P0'!$AB$3:$AE$3)</c:f>
              <c:numCache>
                <c:formatCode>######0,\ [$k€-2]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886720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700000</c:v>
                </c:pt>
                <c:pt idx="19">
                  <c:v>0</c:v>
                </c:pt>
                <c:pt idx="20">
                  <c:v>0</c:v>
                </c:pt>
                <c:pt idx="22">
                  <c:v>0</c:v>
                </c:pt>
                <c:pt idx="23">
                  <c:v>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9E-6D4D-8FD1-4F4EDEFE5002}"/>
            </c:ext>
          </c:extLst>
        </c:ser>
        <c:ser>
          <c:idx val="2"/>
          <c:order val="2"/>
          <c:tx>
            <c:strRef>
              <c:f>'Quarterly budget P0'!$A$4:$A$10</c:f>
              <c:strCache>
                <c:ptCount val="1"/>
                <c:pt idx="0">
                  <c:v>HPC systems/compute servers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('Quarterly budget P0'!$C$4:$F$4,'Quarterly budget P0'!$H$4:$K$4,'Quarterly budget P0'!$M$4:$P$4,'Quarterly budget P0'!$R$4:$U$4,'Quarterly budget P0'!$W$4:$Z$4,'Quarterly budget P0'!$AB$4:$AE$4)</c:f>
              <c:numCache>
                <c:formatCode>######0,\ [$k€-2]</c:formatCode>
                <c:ptCount val="24"/>
                <c:pt idx="0">
                  <c:v>130000</c:v>
                </c:pt>
                <c:pt idx="1">
                  <c:v>100000</c:v>
                </c:pt>
                <c:pt idx="2">
                  <c:v>0</c:v>
                </c:pt>
                <c:pt idx="3">
                  <c:v>0</c:v>
                </c:pt>
                <c:pt idx="4">
                  <c:v>300000</c:v>
                </c:pt>
                <c:pt idx="5">
                  <c:v>150000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550000</c:v>
                </c:pt>
                <c:pt idx="10">
                  <c:v>0</c:v>
                </c:pt>
                <c:pt idx="11">
                  <c:v>0</c:v>
                </c:pt>
                <c:pt idx="12">
                  <c:v>150000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520000</c:v>
                </c:pt>
                <c:pt idx="18">
                  <c:v>0</c:v>
                </c:pt>
                <c:pt idx="19">
                  <c:v>100000</c:v>
                </c:pt>
                <c:pt idx="20">
                  <c:v>150002</c:v>
                </c:pt>
                <c:pt idx="21">
                  <c:v>310000</c:v>
                </c:pt>
                <c:pt idx="22">
                  <c:v>0</c:v>
                </c:pt>
                <c:pt idx="23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9E-6D4D-8FD1-4F4EDEFE5002}"/>
            </c:ext>
          </c:extLst>
        </c:ser>
        <c:ser>
          <c:idx val="3"/>
          <c:order val="3"/>
          <c:tx>
            <c:strRef>
              <c:f>'Quarterly budget P0'!$A$11:$A$19</c:f>
              <c:strCache>
                <c:ptCount val="1"/>
                <c:pt idx="0">
                  <c:v>Network equipment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('Quarterly budget P0'!$C$11:$F$11,'Quarterly budget P0'!$H$11:$K$11,'Quarterly budget P0'!$M$11:$P$11,'Quarterly budget P0'!$R$11:$U$11,'Quarterly budget P0'!$W$11:$Z$11,'Quarterly budget P0'!$AB$11:$AE$11)</c:f>
              <c:numCache>
                <c:formatCode>######0,\ [$k€-2]</c:formatCode>
                <c:ptCount val="24"/>
                <c:pt idx="0">
                  <c:v>0</c:v>
                </c:pt>
                <c:pt idx="1">
                  <c:v>275000</c:v>
                </c:pt>
                <c:pt idx="2">
                  <c:v>150000</c:v>
                </c:pt>
                <c:pt idx="3">
                  <c:v>0</c:v>
                </c:pt>
                <c:pt idx="4">
                  <c:v>0</c:v>
                </c:pt>
                <c:pt idx="5">
                  <c:v>160000</c:v>
                </c:pt>
                <c:pt idx="6">
                  <c:v>100000</c:v>
                </c:pt>
                <c:pt idx="7">
                  <c:v>0</c:v>
                </c:pt>
                <c:pt idx="8">
                  <c:v>165000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265000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110000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150000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9E-6D4D-8FD1-4F4EDEFE5002}"/>
            </c:ext>
          </c:extLst>
        </c:ser>
        <c:ser>
          <c:idx val="4"/>
          <c:order val="4"/>
          <c:tx>
            <c:strRef>
              <c:f>'Quarterly budget P0'!$A$31:$A$38</c:f>
              <c:strCache>
                <c:ptCount val="1"/>
                <c:pt idx="0">
                  <c:v>VM environment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('Quarterly budget P0'!$C$31:$F$31,'Quarterly budget P0'!$H$31:$K$31,'Quarterly budget P0'!$M$31:$P$31,'Quarterly budget P0'!$R$31:$U$31,'Quarterly budget P0'!$W$31:$Z$31,'Quarterly budget P0'!$AB$31:$AE$31)</c:f>
              <c:numCache>
                <c:formatCode>######0,\ [$k€-2]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200000</c:v>
                </c:pt>
                <c:pt idx="6">
                  <c:v>15000</c:v>
                </c:pt>
                <c:pt idx="7">
                  <c:v>0</c:v>
                </c:pt>
                <c:pt idx="8">
                  <c:v>0</c:v>
                </c:pt>
                <c:pt idx="9">
                  <c:v>200000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9E-6D4D-8FD1-4F4EDEFE5002}"/>
            </c:ext>
          </c:extLst>
        </c:ser>
        <c:ser>
          <c:idx val="5"/>
          <c:order val="5"/>
          <c:tx>
            <c:strRef>
              <c:f>'Quarterly budget P0'!$A$39</c:f>
              <c:strCache>
                <c:ptCount val="1"/>
                <c:pt idx="0">
                  <c:v>Beamline and user hw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('Quarterly budget P0'!$C$39:$F$39,'Quarterly budget P0'!$H$39:$K$39,'Quarterly budget P0'!$M$39:$P$39,'Quarterly budget P0'!$R$39:$U$39,'Quarterly budget P0'!$W$39:$Z$39,'Quarterly budget P0'!$AB$39:$AE$39)</c:f>
              <c:numCache>
                <c:formatCode>######0,\ [$k€-2]</c:formatCode>
                <c:ptCount val="24"/>
                <c:pt idx="0">
                  <c:v>0</c:v>
                </c:pt>
                <c:pt idx="1">
                  <c:v>100000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102150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9E-6D4D-8FD1-4F4EDEFE5002}"/>
            </c:ext>
          </c:extLst>
        </c:ser>
        <c:ser>
          <c:idx val="6"/>
          <c:order val="6"/>
          <c:tx>
            <c:strRef>
              <c:f>'Quarterly budget P0'!$A$40</c:f>
              <c:strCache>
                <c:ptCount val="1"/>
                <c:pt idx="0">
                  <c:v>Infrastructure servers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('Quarterly budget P0'!$C$40:$F$40,'Quarterly budget P0'!$H$40:$K$40,'Quarterly budget P0'!$M$40:$P$40,'Quarterly budget P0'!$R$40:$U$40,'Quarterly budget P0'!$W$40:$Z$40,'Quarterly budget P0'!$AB$40:$AE$40)</c:f>
              <c:numCache>
                <c:formatCode>######0,\ [$k€-2]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50000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9E-6D4D-8FD1-4F4EDEFE5002}"/>
            </c:ext>
          </c:extLst>
        </c:ser>
        <c:ser>
          <c:idx val="7"/>
          <c:order val="7"/>
          <c:tx>
            <c:strRef>
              <c:f>'Quarterly budget P0'!$A$41:$A$44</c:f>
              <c:strCache>
                <c:ptCount val="1"/>
                <c:pt idx="0">
                  <c:v>Services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('Quarterly budget P0'!$C$41:$F$41,'Quarterly budget P0'!$H$41:$K$41,'Quarterly budget P0'!$M$41:$P$41,'Quarterly budget P0'!$R$41:$U$41,'Quarterly budget P0'!$W$41:$Z$41,'Quarterly budget P0'!$AB$41:$AE$41)</c:f>
              <c:numCache>
                <c:formatCode>######0,\ [$k€-2]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68000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50000</c:v>
                </c:pt>
                <c:pt idx="11">
                  <c:v>28050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85000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85000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85000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B9E-6D4D-8FD1-4F4EDEFE5002}"/>
            </c:ext>
          </c:extLst>
        </c:ser>
        <c:ser>
          <c:idx val="8"/>
          <c:order val="8"/>
          <c:tx>
            <c:strRef>
              <c:f>'Quarterly budget P0'!$A$20:$A$27</c:f>
              <c:strCache>
                <c:ptCount val="1"/>
                <c:pt idx="0">
                  <c:v>Misc equipment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('Quarterly budget P0'!$C$20:$F$20,'Quarterly budget P0'!$H$20:$K$20,'Quarterly budget P0'!$M$20:$P$20,'Quarterly budget P0'!$R$20:$U$20,'Quarterly budget P0'!$W$20:$Z$20,'Quarterly budget P0'!$AB$20:$AE$20)</c:f>
              <c:numCache>
                <c:formatCode>######0,\ [$k€-2]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50000</c:v>
                </c:pt>
                <c:pt idx="3">
                  <c:v>0</c:v>
                </c:pt>
                <c:pt idx="4">
                  <c:v>0</c:v>
                </c:pt>
                <c:pt idx="5">
                  <c:v>10000</c:v>
                </c:pt>
                <c:pt idx="6">
                  <c:v>10000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20000</c:v>
                </c:pt>
                <c:pt idx="11">
                  <c:v>0</c:v>
                </c:pt>
                <c:pt idx="12">
                  <c:v>10000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20000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15000</c:v>
                </c:pt>
                <c:pt idx="21">
                  <c:v>0</c:v>
                </c:pt>
                <c:pt idx="22">
                  <c:v>10000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9E-6D4D-8FD1-4F4EDEFE5002}"/>
            </c:ext>
          </c:extLst>
        </c:ser>
        <c:ser>
          <c:idx val="9"/>
          <c:order val="9"/>
          <c:tx>
            <c:strRef>
              <c:f>'Quarterly budget P0'!$A$45:$A$49</c:f>
              <c:strCache>
                <c:ptCount val="1"/>
                <c:pt idx="0">
                  <c:v>Licenses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('Quarterly budget P0'!$C$45:$F$45,'Quarterly budget P0'!$H$45:$K$45,'Quarterly budget P0'!$M$45:$P$45,'Quarterly budget P0'!$R$45:$U$45,'Quarterly budget P0'!$W$45:$Z$45,'Quarterly budget P0'!$AB$45:$AE$45)</c:f>
              <c:numCache>
                <c:formatCode>######0,\ [$k€-2]</c:formatCode>
                <c:ptCount val="24"/>
                <c:pt idx="0">
                  <c:v>35000</c:v>
                </c:pt>
                <c:pt idx="1">
                  <c:v>0</c:v>
                </c:pt>
                <c:pt idx="2">
                  <c:v>35000</c:v>
                </c:pt>
                <c:pt idx="3">
                  <c:v>0</c:v>
                </c:pt>
                <c:pt idx="4">
                  <c:v>35000</c:v>
                </c:pt>
                <c:pt idx="5">
                  <c:v>0</c:v>
                </c:pt>
                <c:pt idx="6">
                  <c:v>35000</c:v>
                </c:pt>
                <c:pt idx="7">
                  <c:v>0</c:v>
                </c:pt>
                <c:pt idx="8">
                  <c:v>35000</c:v>
                </c:pt>
                <c:pt idx="9">
                  <c:v>0</c:v>
                </c:pt>
                <c:pt idx="10">
                  <c:v>35000</c:v>
                </c:pt>
                <c:pt idx="11">
                  <c:v>0</c:v>
                </c:pt>
                <c:pt idx="12">
                  <c:v>35000</c:v>
                </c:pt>
                <c:pt idx="13">
                  <c:v>0</c:v>
                </c:pt>
                <c:pt idx="14">
                  <c:v>35000</c:v>
                </c:pt>
                <c:pt idx="15">
                  <c:v>0</c:v>
                </c:pt>
                <c:pt idx="16">
                  <c:v>35000</c:v>
                </c:pt>
                <c:pt idx="17">
                  <c:v>0</c:v>
                </c:pt>
                <c:pt idx="18">
                  <c:v>35000</c:v>
                </c:pt>
                <c:pt idx="19">
                  <c:v>0</c:v>
                </c:pt>
                <c:pt idx="20">
                  <c:v>35000</c:v>
                </c:pt>
                <c:pt idx="21">
                  <c:v>0</c:v>
                </c:pt>
                <c:pt idx="22">
                  <c:v>35000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B9E-6D4D-8FD1-4F4EDEFE5002}"/>
            </c:ext>
          </c:extLst>
        </c:ser>
        <c:ser>
          <c:idx val="10"/>
          <c:order val="10"/>
          <c:tx>
            <c:strRef>
              <c:f>'Quarterly budget P0'!$A$28:$A$30</c:f>
              <c:strCache>
                <c:ptCount val="1"/>
                <c:pt idx="0">
                  <c:v>Office equipment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('Quarterly budget P0'!$C$28:$F$28,'Quarterly budget P0'!$H$28:$K$28,'Quarterly budget P0'!$M$28:$P$28,'Quarterly budget P0'!$R$28:$U$28,'Quarterly budget P0'!$W$28:$Z$28,'Quarterly budget P0'!$AB$28:$AE$28)</c:f>
              <c:numCache>
                <c:formatCode>######0,\ [$k€-2]</c:formatCode>
                <c:ptCount val="24"/>
                <c:pt idx="0">
                  <c:v>0</c:v>
                </c:pt>
                <c:pt idx="1">
                  <c:v>30000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25000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10000</c:v>
                </c:pt>
                <c:pt idx="14">
                  <c:v>0</c:v>
                </c:pt>
                <c:pt idx="15">
                  <c:v>0</c:v>
                </c:pt>
                <c:pt idx="16">
                  <c:v>20000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20000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B9E-6D4D-8FD1-4F4EDEFE50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2132298176"/>
        <c:axId val="934882656"/>
      </c:barChart>
      <c:catAx>
        <c:axId val="213229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934882656"/>
        <c:crosses val="autoZero"/>
        <c:auto val="1"/>
        <c:lblAlgn val="ctr"/>
        <c:lblOffset val="100"/>
        <c:noMultiLvlLbl val="0"/>
      </c:catAx>
      <c:valAx>
        <c:axId val="93488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###0,\ [$k€-2]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132298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F8FDC5-AA3E-B547-9AB5-50C649CFC791}" type="doc">
      <dgm:prSet loTypeId="urn:microsoft.com/office/officeart/2005/8/layout/chevron1" loCatId="" qsTypeId="urn:microsoft.com/office/officeart/2005/8/quickstyle/simple4" qsCatId="simple" csTypeId="urn:microsoft.com/office/officeart/2005/8/colors/colorful1" csCatId="colorful" phldr="1"/>
      <dgm:spPr/>
    </dgm:pt>
    <dgm:pt modelId="{4A584895-B70F-5045-94A4-3EA1D22FA42B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2"/>
        </a:solidFill>
      </dgm:spPr>
      <dgm:t>
        <a:bodyPr/>
        <a:lstStyle/>
        <a:p>
          <a:r>
            <a:rPr lang="en-US" sz="1200" dirty="0"/>
            <a:t>Stream events &amp; meta data</a:t>
          </a:r>
        </a:p>
      </dgm:t>
    </dgm:pt>
    <dgm:pt modelId="{76E7C571-1075-424D-8FE3-D14113B16FF7}" type="parTrans" cxnId="{AF49B971-7E77-E742-9964-EECC50E6DDA5}">
      <dgm:prSet/>
      <dgm:spPr/>
      <dgm:t>
        <a:bodyPr/>
        <a:lstStyle/>
        <a:p>
          <a:endParaRPr lang="en-US" sz="1200"/>
        </a:p>
      </dgm:t>
    </dgm:pt>
    <dgm:pt modelId="{03F80C85-A5BD-5C4C-BA36-720A42F56882}" type="sibTrans" cxnId="{AF49B971-7E77-E742-9964-EECC50E6DDA5}">
      <dgm:prSet/>
      <dgm:spPr/>
      <dgm:t>
        <a:bodyPr/>
        <a:lstStyle/>
        <a:p>
          <a:endParaRPr lang="en-US" sz="1200"/>
        </a:p>
      </dgm:t>
    </dgm:pt>
    <dgm:pt modelId="{27A21D84-EEC3-AB4E-B4DE-7F6B5992C973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  <dgm:t>
        <a:bodyPr/>
        <a:lstStyle/>
        <a:p>
          <a:r>
            <a:rPr lang="en-US" sz="1200" dirty="0"/>
            <a:t>Data reduction &amp; visualization</a:t>
          </a:r>
        </a:p>
      </dgm:t>
    </dgm:pt>
    <dgm:pt modelId="{01AEA811-5A65-A44D-9925-564232774D75}" type="parTrans" cxnId="{1D79E4FD-96C4-7D46-8470-F31A10DCC6E2}">
      <dgm:prSet/>
      <dgm:spPr/>
      <dgm:t>
        <a:bodyPr/>
        <a:lstStyle/>
        <a:p>
          <a:endParaRPr lang="en-US" sz="1200"/>
        </a:p>
      </dgm:t>
    </dgm:pt>
    <dgm:pt modelId="{5D1E1FC4-BE58-3544-8BB6-BCEFF647BA75}" type="sibTrans" cxnId="{1D79E4FD-96C4-7D46-8470-F31A10DCC6E2}">
      <dgm:prSet/>
      <dgm:spPr/>
      <dgm:t>
        <a:bodyPr/>
        <a:lstStyle/>
        <a:p>
          <a:endParaRPr lang="en-US" sz="1200"/>
        </a:p>
      </dgm:t>
    </dgm:pt>
    <dgm:pt modelId="{95280BC6-EC0A-5C4E-94EB-4D79C05D8A6F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  <dgm:t>
        <a:bodyPr/>
        <a:lstStyle/>
        <a:p>
          <a:r>
            <a:rPr lang="en-US" sz="1200" dirty="0"/>
            <a:t>Data analysis</a:t>
          </a:r>
        </a:p>
      </dgm:t>
    </dgm:pt>
    <dgm:pt modelId="{ED8927A6-F36B-ED45-94C1-F72CD318B696}" type="parTrans" cxnId="{7CD07249-A648-4746-9B00-E2E9F36C40C4}">
      <dgm:prSet/>
      <dgm:spPr/>
      <dgm:t>
        <a:bodyPr/>
        <a:lstStyle/>
        <a:p>
          <a:endParaRPr lang="en-US" sz="1200"/>
        </a:p>
      </dgm:t>
    </dgm:pt>
    <dgm:pt modelId="{E1938823-9372-A84E-842E-D2DC35786EF2}" type="sibTrans" cxnId="{7CD07249-A648-4746-9B00-E2E9F36C40C4}">
      <dgm:prSet/>
      <dgm:spPr/>
      <dgm:t>
        <a:bodyPr/>
        <a:lstStyle/>
        <a:p>
          <a:endParaRPr lang="en-US" sz="1200"/>
        </a:p>
      </dgm:t>
    </dgm:pt>
    <dgm:pt modelId="{546E991D-DFF7-654B-833E-9EF02AF04138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  <dgm:t>
        <a:bodyPr/>
        <a:lstStyle/>
        <a:p>
          <a:r>
            <a:rPr lang="en-US" sz="1200" u="sng" dirty="0"/>
            <a:t>FAIR</a:t>
          </a:r>
          <a:r>
            <a:rPr lang="en-US" sz="1200" dirty="0"/>
            <a:t> Data management</a:t>
          </a:r>
        </a:p>
      </dgm:t>
    </dgm:pt>
    <dgm:pt modelId="{13229D96-92EF-DD44-8E3B-CB563F36E10E}" type="parTrans" cxnId="{49349D2C-CFCF-8D43-A8DB-4FAFBEB95D32}">
      <dgm:prSet/>
      <dgm:spPr/>
      <dgm:t>
        <a:bodyPr/>
        <a:lstStyle/>
        <a:p>
          <a:endParaRPr lang="en-US" sz="1200"/>
        </a:p>
      </dgm:t>
    </dgm:pt>
    <dgm:pt modelId="{726720C4-5E89-594B-9177-C175614EB066}" type="sibTrans" cxnId="{49349D2C-CFCF-8D43-A8DB-4FAFBEB95D32}">
      <dgm:prSet/>
      <dgm:spPr/>
      <dgm:t>
        <a:bodyPr/>
        <a:lstStyle/>
        <a:p>
          <a:endParaRPr lang="en-US" sz="1200"/>
        </a:p>
      </dgm:t>
    </dgm:pt>
    <dgm:pt modelId="{29016B58-0E7E-3345-B6CE-AF682FED78D8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2"/>
        </a:solidFill>
      </dgm:spPr>
      <dgm:t>
        <a:bodyPr/>
        <a:lstStyle/>
        <a:p>
          <a:r>
            <a:rPr lang="en-US" sz="1200" dirty="0"/>
            <a:t>Experiment control</a:t>
          </a:r>
        </a:p>
      </dgm:t>
    </dgm:pt>
    <dgm:pt modelId="{3E15FD49-50ED-1747-A66B-269E42424823}" type="sibTrans" cxnId="{07ED0B55-9B6E-A140-B89E-B8E11C19CB97}">
      <dgm:prSet/>
      <dgm:spPr/>
      <dgm:t>
        <a:bodyPr/>
        <a:lstStyle/>
        <a:p>
          <a:endParaRPr lang="en-US" sz="1200"/>
        </a:p>
      </dgm:t>
    </dgm:pt>
    <dgm:pt modelId="{B7BC8A69-EC57-E842-90AD-65D44A58056F}" type="parTrans" cxnId="{07ED0B55-9B6E-A140-B89E-B8E11C19CB97}">
      <dgm:prSet/>
      <dgm:spPr/>
      <dgm:t>
        <a:bodyPr/>
        <a:lstStyle/>
        <a:p>
          <a:endParaRPr lang="en-US" sz="1200"/>
        </a:p>
      </dgm:t>
    </dgm:pt>
    <dgm:pt modelId="{DBFA6706-70BD-CA4F-8200-37CDDCF3C464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/>
            <a:t>User </a:t>
          </a:r>
          <a:r>
            <a:rPr lang="en-US" sz="1200"/>
            <a:t>office software</a:t>
          </a:r>
          <a:endParaRPr lang="en-US" sz="1200" dirty="0"/>
        </a:p>
      </dgm:t>
    </dgm:pt>
    <dgm:pt modelId="{68D58E81-60AE-A24E-AADF-17E7119AA38F}" type="parTrans" cxnId="{6235DF4C-6AEB-444D-9F0A-F8257F0C0564}">
      <dgm:prSet/>
      <dgm:spPr/>
      <dgm:t>
        <a:bodyPr/>
        <a:lstStyle/>
        <a:p>
          <a:endParaRPr lang="en-US"/>
        </a:p>
      </dgm:t>
    </dgm:pt>
    <dgm:pt modelId="{D973BB90-B079-4749-9CB7-9F1EC9E4C63E}" type="sibTrans" cxnId="{6235DF4C-6AEB-444D-9F0A-F8257F0C0564}">
      <dgm:prSet/>
      <dgm:spPr/>
      <dgm:t>
        <a:bodyPr/>
        <a:lstStyle/>
        <a:p>
          <a:endParaRPr lang="en-US"/>
        </a:p>
      </dgm:t>
    </dgm:pt>
    <dgm:pt modelId="{C58AD629-5553-E54A-94A2-D6C69799E4A5}" type="pres">
      <dgm:prSet presAssocID="{79F8FDC5-AA3E-B547-9AB5-50C649CFC791}" presName="Name0" presStyleCnt="0">
        <dgm:presLayoutVars>
          <dgm:dir/>
          <dgm:animLvl val="lvl"/>
          <dgm:resizeHandles val="exact"/>
        </dgm:presLayoutVars>
      </dgm:prSet>
      <dgm:spPr/>
    </dgm:pt>
    <dgm:pt modelId="{EC4D3C77-974C-8849-AC4F-0ABDC0FD3BB3}" type="pres">
      <dgm:prSet presAssocID="{DBFA6706-70BD-CA4F-8200-37CDDCF3C464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E494377-A1F4-694B-9D63-FDB12ACFE9B5}" type="pres">
      <dgm:prSet presAssocID="{D973BB90-B079-4749-9CB7-9F1EC9E4C63E}" presName="parTxOnlySpace" presStyleCnt="0"/>
      <dgm:spPr/>
    </dgm:pt>
    <dgm:pt modelId="{5D4A3405-702D-854D-BCAD-9BC68DB6596C}" type="pres">
      <dgm:prSet presAssocID="{29016B58-0E7E-3345-B6CE-AF682FED78D8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D2AD4A24-2035-944A-9D2A-8981493C724D}" type="pres">
      <dgm:prSet presAssocID="{3E15FD49-50ED-1747-A66B-269E42424823}" presName="parTxOnlySpace" presStyleCnt="0"/>
      <dgm:spPr/>
    </dgm:pt>
    <dgm:pt modelId="{33D538C9-4794-0547-8260-8BE0D1E909E6}" type="pres">
      <dgm:prSet presAssocID="{4A584895-B70F-5045-94A4-3EA1D22FA42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CCAF1DBC-FB34-6140-8B14-AE8FAD444EB5}" type="pres">
      <dgm:prSet presAssocID="{03F80C85-A5BD-5C4C-BA36-720A42F56882}" presName="parTxOnlySpace" presStyleCnt="0"/>
      <dgm:spPr/>
    </dgm:pt>
    <dgm:pt modelId="{E8C6DF36-B2D5-944B-BF83-26BC27AC9104}" type="pres">
      <dgm:prSet presAssocID="{27A21D84-EEC3-AB4E-B4DE-7F6B5992C973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262EBD8F-A4A4-344C-93DA-200ADF6D9F4C}" type="pres">
      <dgm:prSet presAssocID="{5D1E1FC4-BE58-3544-8BB6-BCEFF647BA75}" presName="parTxOnlySpace" presStyleCnt="0"/>
      <dgm:spPr/>
    </dgm:pt>
    <dgm:pt modelId="{3326B2B2-0DBD-6F44-891E-B30CE48A3FF4}" type="pres">
      <dgm:prSet presAssocID="{95280BC6-EC0A-5C4E-94EB-4D79C05D8A6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31E8419-9385-5149-B7A6-43AA9DD3C1FB}" type="pres">
      <dgm:prSet presAssocID="{E1938823-9372-A84E-842E-D2DC35786EF2}" presName="parTxOnlySpace" presStyleCnt="0"/>
      <dgm:spPr/>
    </dgm:pt>
    <dgm:pt modelId="{9DE3E9A0-072E-FF47-9561-1470CAC4D05C}" type="pres">
      <dgm:prSet presAssocID="{546E991D-DFF7-654B-833E-9EF02AF04138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9349D2C-CFCF-8D43-A8DB-4FAFBEB95D32}" srcId="{79F8FDC5-AA3E-B547-9AB5-50C649CFC791}" destId="{546E991D-DFF7-654B-833E-9EF02AF04138}" srcOrd="5" destOrd="0" parTransId="{13229D96-92EF-DD44-8E3B-CB563F36E10E}" sibTransId="{726720C4-5E89-594B-9177-C175614EB066}"/>
    <dgm:cxn modelId="{B168623E-C93E-974A-93B3-783045EFA2E5}" type="presOf" srcId="{546E991D-DFF7-654B-833E-9EF02AF04138}" destId="{9DE3E9A0-072E-FF47-9561-1470CAC4D05C}" srcOrd="0" destOrd="0" presId="urn:microsoft.com/office/officeart/2005/8/layout/chevron1"/>
    <dgm:cxn modelId="{7CD07249-A648-4746-9B00-E2E9F36C40C4}" srcId="{79F8FDC5-AA3E-B547-9AB5-50C649CFC791}" destId="{95280BC6-EC0A-5C4E-94EB-4D79C05D8A6F}" srcOrd="4" destOrd="0" parTransId="{ED8927A6-F36B-ED45-94C1-F72CD318B696}" sibTransId="{E1938823-9372-A84E-842E-D2DC35786EF2}"/>
    <dgm:cxn modelId="{6235DF4C-6AEB-444D-9F0A-F8257F0C0564}" srcId="{79F8FDC5-AA3E-B547-9AB5-50C649CFC791}" destId="{DBFA6706-70BD-CA4F-8200-37CDDCF3C464}" srcOrd="0" destOrd="0" parTransId="{68D58E81-60AE-A24E-AADF-17E7119AA38F}" sibTransId="{D973BB90-B079-4749-9CB7-9F1EC9E4C63E}"/>
    <dgm:cxn modelId="{07ED0B55-9B6E-A140-B89E-B8E11C19CB97}" srcId="{79F8FDC5-AA3E-B547-9AB5-50C649CFC791}" destId="{29016B58-0E7E-3345-B6CE-AF682FED78D8}" srcOrd="1" destOrd="0" parTransId="{B7BC8A69-EC57-E842-90AD-65D44A58056F}" sibTransId="{3E15FD49-50ED-1747-A66B-269E42424823}"/>
    <dgm:cxn modelId="{A2585D5A-D722-0D4D-9D04-4F67A7750738}" type="presOf" srcId="{79F8FDC5-AA3E-B547-9AB5-50C649CFC791}" destId="{C58AD629-5553-E54A-94A2-D6C69799E4A5}" srcOrd="0" destOrd="0" presId="urn:microsoft.com/office/officeart/2005/8/layout/chevron1"/>
    <dgm:cxn modelId="{AF49B971-7E77-E742-9964-EECC50E6DDA5}" srcId="{79F8FDC5-AA3E-B547-9AB5-50C649CFC791}" destId="{4A584895-B70F-5045-94A4-3EA1D22FA42B}" srcOrd="2" destOrd="0" parTransId="{76E7C571-1075-424D-8FE3-D14113B16FF7}" sibTransId="{03F80C85-A5BD-5C4C-BA36-720A42F56882}"/>
    <dgm:cxn modelId="{1573047D-48EC-F146-AFE8-823A678292DE}" type="presOf" srcId="{95280BC6-EC0A-5C4E-94EB-4D79C05D8A6F}" destId="{3326B2B2-0DBD-6F44-891E-B30CE48A3FF4}" srcOrd="0" destOrd="0" presId="urn:microsoft.com/office/officeart/2005/8/layout/chevron1"/>
    <dgm:cxn modelId="{E3B9F1A4-0D6A-6A44-856A-402E1E759CA3}" type="presOf" srcId="{27A21D84-EEC3-AB4E-B4DE-7F6B5992C973}" destId="{E8C6DF36-B2D5-944B-BF83-26BC27AC9104}" srcOrd="0" destOrd="0" presId="urn:microsoft.com/office/officeart/2005/8/layout/chevron1"/>
    <dgm:cxn modelId="{69C35EAC-4B6D-5643-8353-CDAFD1A2B9C8}" type="presOf" srcId="{DBFA6706-70BD-CA4F-8200-37CDDCF3C464}" destId="{EC4D3C77-974C-8849-AC4F-0ABDC0FD3BB3}" srcOrd="0" destOrd="0" presId="urn:microsoft.com/office/officeart/2005/8/layout/chevron1"/>
    <dgm:cxn modelId="{35AAB0C3-9D10-8447-8D59-7710ACC0E5BF}" type="presOf" srcId="{4A584895-B70F-5045-94A4-3EA1D22FA42B}" destId="{33D538C9-4794-0547-8260-8BE0D1E909E6}" srcOrd="0" destOrd="0" presId="urn:microsoft.com/office/officeart/2005/8/layout/chevron1"/>
    <dgm:cxn modelId="{D5BB1EFB-BB8B-6644-8B6D-C51568195794}" type="presOf" srcId="{29016B58-0E7E-3345-B6CE-AF682FED78D8}" destId="{5D4A3405-702D-854D-BCAD-9BC68DB6596C}" srcOrd="0" destOrd="0" presId="urn:microsoft.com/office/officeart/2005/8/layout/chevron1"/>
    <dgm:cxn modelId="{1D79E4FD-96C4-7D46-8470-F31A10DCC6E2}" srcId="{79F8FDC5-AA3E-B547-9AB5-50C649CFC791}" destId="{27A21D84-EEC3-AB4E-B4DE-7F6B5992C973}" srcOrd="3" destOrd="0" parTransId="{01AEA811-5A65-A44D-9925-564232774D75}" sibTransId="{5D1E1FC4-BE58-3544-8BB6-BCEFF647BA75}"/>
    <dgm:cxn modelId="{BCA9D10A-548D-5148-BFC4-2615127BF1F7}" type="presParOf" srcId="{C58AD629-5553-E54A-94A2-D6C69799E4A5}" destId="{EC4D3C77-974C-8849-AC4F-0ABDC0FD3BB3}" srcOrd="0" destOrd="0" presId="urn:microsoft.com/office/officeart/2005/8/layout/chevron1"/>
    <dgm:cxn modelId="{69753B72-41FE-3544-A07A-4190CABC35D7}" type="presParOf" srcId="{C58AD629-5553-E54A-94A2-D6C69799E4A5}" destId="{BE494377-A1F4-694B-9D63-FDB12ACFE9B5}" srcOrd="1" destOrd="0" presId="urn:microsoft.com/office/officeart/2005/8/layout/chevron1"/>
    <dgm:cxn modelId="{0C018199-5EE8-394D-B115-F04712033868}" type="presParOf" srcId="{C58AD629-5553-E54A-94A2-D6C69799E4A5}" destId="{5D4A3405-702D-854D-BCAD-9BC68DB6596C}" srcOrd="2" destOrd="0" presId="urn:microsoft.com/office/officeart/2005/8/layout/chevron1"/>
    <dgm:cxn modelId="{A2558BDB-DD5C-C347-ADC0-85C122228CBF}" type="presParOf" srcId="{C58AD629-5553-E54A-94A2-D6C69799E4A5}" destId="{D2AD4A24-2035-944A-9D2A-8981493C724D}" srcOrd="3" destOrd="0" presId="urn:microsoft.com/office/officeart/2005/8/layout/chevron1"/>
    <dgm:cxn modelId="{E84CD08B-D5E6-D346-8C6D-72D081C341B7}" type="presParOf" srcId="{C58AD629-5553-E54A-94A2-D6C69799E4A5}" destId="{33D538C9-4794-0547-8260-8BE0D1E909E6}" srcOrd="4" destOrd="0" presId="urn:microsoft.com/office/officeart/2005/8/layout/chevron1"/>
    <dgm:cxn modelId="{04C3DB03-AFD4-F74B-B0AE-F72D2BE64701}" type="presParOf" srcId="{C58AD629-5553-E54A-94A2-D6C69799E4A5}" destId="{CCAF1DBC-FB34-6140-8B14-AE8FAD444EB5}" srcOrd="5" destOrd="0" presId="urn:microsoft.com/office/officeart/2005/8/layout/chevron1"/>
    <dgm:cxn modelId="{DED27BBD-7E14-044F-B6A1-34F2DD47E03C}" type="presParOf" srcId="{C58AD629-5553-E54A-94A2-D6C69799E4A5}" destId="{E8C6DF36-B2D5-944B-BF83-26BC27AC9104}" srcOrd="6" destOrd="0" presId="urn:microsoft.com/office/officeart/2005/8/layout/chevron1"/>
    <dgm:cxn modelId="{2B7FDC32-1DAF-B240-BC62-60A3C56DE42C}" type="presParOf" srcId="{C58AD629-5553-E54A-94A2-D6C69799E4A5}" destId="{262EBD8F-A4A4-344C-93DA-200ADF6D9F4C}" srcOrd="7" destOrd="0" presId="urn:microsoft.com/office/officeart/2005/8/layout/chevron1"/>
    <dgm:cxn modelId="{9BBCB094-BFC7-C543-9D22-08CB17F5F02F}" type="presParOf" srcId="{C58AD629-5553-E54A-94A2-D6C69799E4A5}" destId="{3326B2B2-0DBD-6F44-891E-B30CE48A3FF4}" srcOrd="8" destOrd="0" presId="urn:microsoft.com/office/officeart/2005/8/layout/chevron1"/>
    <dgm:cxn modelId="{FD583470-B9E2-B94D-9913-10D7B86A454F}" type="presParOf" srcId="{C58AD629-5553-E54A-94A2-D6C69799E4A5}" destId="{D31E8419-9385-5149-B7A6-43AA9DD3C1FB}" srcOrd="9" destOrd="0" presId="urn:microsoft.com/office/officeart/2005/8/layout/chevron1"/>
    <dgm:cxn modelId="{D41A8C33-BEFA-C241-BD6A-CFA9389E8B71}" type="presParOf" srcId="{C58AD629-5553-E54A-94A2-D6C69799E4A5}" destId="{9DE3E9A0-072E-FF47-9561-1470CAC4D05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F8FDC5-AA3E-B547-9AB5-50C649CFC791}" type="doc">
      <dgm:prSet loTypeId="urn:microsoft.com/office/officeart/2005/8/layout/chevron1" loCatId="" qsTypeId="urn:microsoft.com/office/officeart/2005/8/quickstyle/simple4" qsCatId="simple" csTypeId="urn:microsoft.com/office/officeart/2005/8/colors/colorful1" csCatId="colorful" phldr="1"/>
      <dgm:spPr/>
    </dgm:pt>
    <dgm:pt modelId="{4A584895-B70F-5045-94A4-3EA1D22FA42B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2"/>
        </a:solidFill>
      </dgm:spPr>
      <dgm:t>
        <a:bodyPr/>
        <a:lstStyle/>
        <a:p>
          <a:r>
            <a:rPr lang="en-US" sz="1200" dirty="0"/>
            <a:t>Stream events &amp; meta data</a:t>
          </a:r>
        </a:p>
      </dgm:t>
    </dgm:pt>
    <dgm:pt modelId="{76E7C571-1075-424D-8FE3-D14113B16FF7}" type="parTrans" cxnId="{AF49B971-7E77-E742-9964-EECC50E6DDA5}">
      <dgm:prSet/>
      <dgm:spPr/>
      <dgm:t>
        <a:bodyPr/>
        <a:lstStyle/>
        <a:p>
          <a:endParaRPr lang="en-US" sz="1200"/>
        </a:p>
      </dgm:t>
    </dgm:pt>
    <dgm:pt modelId="{03F80C85-A5BD-5C4C-BA36-720A42F56882}" type="sibTrans" cxnId="{AF49B971-7E77-E742-9964-EECC50E6DDA5}">
      <dgm:prSet/>
      <dgm:spPr/>
      <dgm:t>
        <a:bodyPr/>
        <a:lstStyle/>
        <a:p>
          <a:endParaRPr lang="en-US" sz="1200"/>
        </a:p>
      </dgm:t>
    </dgm:pt>
    <dgm:pt modelId="{27A21D84-EEC3-AB4E-B4DE-7F6B5992C973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  <dgm:t>
        <a:bodyPr/>
        <a:lstStyle/>
        <a:p>
          <a:r>
            <a:rPr lang="en-US" sz="1200" dirty="0"/>
            <a:t>Data reduction &amp; visualization</a:t>
          </a:r>
        </a:p>
      </dgm:t>
    </dgm:pt>
    <dgm:pt modelId="{01AEA811-5A65-A44D-9925-564232774D75}" type="parTrans" cxnId="{1D79E4FD-96C4-7D46-8470-F31A10DCC6E2}">
      <dgm:prSet/>
      <dgm:spPr/>
      <dgm:t>
        <a:bodyPr/>
        <a:lstStyle/>
        <a:p>
          <a:endParaRPr lang="en-US" sz="1200"/>
        </a:p>
      </dgm:t>
    </dgm:pt>
    <dgm:pt modelId="{5D1E1FC4-BE58-3544-8BB6-BCEFF647BA75}" type="sibTrans" cxnId="{1D79E4FD-96C4-7D46-8470-F31A10DCC6E2}">
      <dgm:prSet/>
      <dgm:spPr/>
      <dgm:t>
        <a:bodyPr/>
        <a:lstStyle/>
        <a:p>
          <a:endParaRPr lang="en-US" sz="1200"/>
        </a:p>
      </dgm:t>
    </dgm:pt>
    <dgm:pt modelId="{95280BC6-EC0A-5C4E-94EB-4D79C05D8A6F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  <dgm:t>
        <a:bodyPr/>
        <a:lstStyle/>
        <a:p>
          <a:r>
            <a:rPr lang="en-US" sz="1200" dirty="0"/>
            <a:t>Data analysis</a:t>
          </a:r>
        </a:p>
      </dgm:t>
    </dgm:pt>
    <dgm:pt modelId="{ED8927A6-F36B-ED45-94C1-F72CD318B696}" type="parTrans" cxnId="{7CD07249-A648-4746-9B00-E2E9F36C40C4}">
      <dgm:prSet/>
      <dgm:spPr/>
      <dgm:t>
        <a:bodyPr/>
        <a:lstStyle/>
        <a:p>
          <a:endParaRPr lang="en-US" sz="1200"/>
        </a:p>
      </dgm:t>
    </dgm:pt>
    <dgm:pt modelId="{E1938823-9372-A84E-842E-D2DC35786EF2}" type="sibTrans" cxnId="{7CD07249-A648-4746-9B00-E2E9F36C40C4}">
      <dgm:prSet/>
      <dgm:spPr/>
      <dgm:t>
        <a:bodyPr/>
        <a:lstStyle/>
        <a:p>
          <a:endParaRPr lang="en-US" sz="1200"/>
        </a:p>
      </dgm:t>
    </dgm:pt>
    <dgm:pt modelId="{546E991D-DFF7-654B-833E-9EF02AF04138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  <dgm:t>
        <a:bodyPr/>
        <a:lstStyle/>
        <a:p>
          <a:r>
            <a:rPr lang="en-US" sz="1200" u="sng" dirty="0"/>
            <a:t>FAIR</a:t>
          </a:r>
          <a:r>
            <a:rPr lang="en-US" sz="1200" dirty="0"/>
            <a:t> Data management</a:t>
          </a:r>
        </a:p>
      </dgm:t>
    </dgm:pt>
    <dgm:pt modelId="{13229D96-92EF-DD44-8E3B-CB563F36E10E}" type="parTrans" cxnId="{49349D2C-CFCF-8D43-A8DB-4FAFBEB95D32}">
      <dgm:prSet/>
      <dgm:spPr/>
      <dgm:t>
        <a:bodyPr/>
        <a:lstStyle/>
        <a:p>
          <a:endParaRPr lang="en-US" sz="1200"/>
        </a:p>
      </dgm:t>
    </dgm:pt>
    <dgm:pt modelId="{726720C4-5E89-594B-9177-C175614EB066}" type="sibTrans" cxnId="{49349D2C-CFCF-8D43-A8DB-4FAFBEB95D32}">
      <dgm:prSet/>
      <dgm:spPr/>
      <dgm:t>
        <a:bodyPr/>
        <a:lstStyle/>
        <a:p>
          <a:endParaRPr lang="en-US" sz="1200"/>
        </a:p>
      </dgm:t>
    </dgm:pt>
    <dgm:pt modelId="{29016B58-0E7E-3345-B6CE-AF682FED78D8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2"/>
        </a:solidFill>
      </dgm:spPr>
      <dgm:t>
        <a:bodyPr/>
        <a:lstStyle/>
        <a:p>
          <a:r>
            <a:rPr lang="en-US" sz="1200" dirty="0"/>
            <a:t>Experiment control</a:t>
          </a:r>
        </a:p>
      </dgm:t>
    </dgm:pt>
    <dgm:pt modelId="{3E15FD49-50ED-1747-A66B-269E42424823}" type="sibTrans" cxnId="{07ED0B55-9B6E-A140-B89E-B8E11C19CB97}">
      <dgm:prSet/>
      <dgm:spPr/>
      <dgm:t>
        <a:bodyPr/>
        <a:lstStyle/>
        <a:p>
          <a:endParaRPr lang="en-US" sz="1200"/>
        </a:p>
      </dgm:t>
    </dgm:pt>
    <dgm:pt modelId="{B7BC8A69-EC57-E842-90AD-65D44A58056F}" type="parTrans" cxnId="{07ED0B55-9B6E-A140-B89E-B8E11C19CB97}">
      <dgm:prSet/>
      <dgm:spPr/>
      <dgm:t>
        <a:bodyPr/>
        <a:lstStyle/>
        <a:p>
          <a:endParaRPr lang="en-US" sz="1200"/>
        </a:p>
      </dgm:t>
    </dgm:pt>
    <dgm:pt modelId="{DBFA6706-70BD-CA4F-8200-37CDDCF3C464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/>
            <a:t>User </a:t>
          </a:r>
          <a:r>
            <a:rPr lang="en-US" sz="1200"/>
            <a:t>office software</a:t>
          </a:r>
          <a:endParaRPr lang="en-US" sz="1200" dirty="0"/>
        </a:p>
      </dgm:t>
    </dgm:pt>
    <dgm:pt modelId="{68D58E81-60AE-A24E-AADF-17E7119AA38F}" type="parTrans" cxnId="{6235DF4C-6AEB-444D-9F0A-F8257F0C0564}">
      <dgm:prSet/>
      <dgm:spPr/>
      <dgm:t>
        <a:bodyPr/>
        <a:lstStyle/>
        <a:p>
          <a:endParaRPr lang="en-US"/>
        </a:p>
      </dgm:t>
    </dgm:pt>
    <dgm:pt modelId="{D973BB90-B079-4749-9CB7-9F1EC9E4C63E}" type="sibTrans" cxnId="{6235DF4C-6AEB-444D-9F0A-F8257F0C0564}">
      <dgm:prSet/>
      <dgm:spPr/>
      <dgm:t>
        <a:bodyPr/>
        <a:lstStyle/>
        <a:p>
          <a:endParaRPr lang="en-US"/>
        </a:p>
      </dgm:t>
    </dgm:pt>
    <dgm:pt modelId="{C58AD629-5553-E54A-94A2-D6C69799E4A5}" type="pres">
      <dgm:prSet presAssocID="{79F8FDC5-AA3E-B547-9AB5-50C649CFC791}" presName="Name0" presStyleCnt="0">
        <dgm:presLayoutVars>
          <dgm:dir/>
          <dgm:animLvl val="lvl"/>
          <dgm:resizeHandles val="exact"/>
        </dgm:presLayoutVars>
      </dgm:prSet>
      <dgm:spPr/>
    </dgm:pt>
    <dgm:pt modelId="{EC4D3C77-974C-8849-AC4F-0ABDC0FD3BB3}" type="pres">
      <dgm:prSet presAssocID="{DBFA6706-70BD-CA4F-8200-37CDDCF3C464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E494377-A1F4-694B-9D63-FDB12ACFE9B5}" type="pres">
      <dgm:prSet presAssocID="{D973BB90-B079-4749-9CB7-9F1EC9E4C63E}" presName="parTxOnlySpace" presStyleCnt="0"/>
      <dgm:spPr/>
    </dgm:pt>
    <dgm:pt modelId="{5D4A3405-702D-854D-BCAD-9BC68DB6596C}" type="pres">
      <dgm:prSet presAssocID="{29016B58-0E7E-3345-B6CE-AF682FED78D8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D2AD4A24-2035-944A-9D2A-8981493C724D}" type="pres">
      <dgm:prSet presAssocID="{3E15FD49-50ED-1747-A66B-269E42424823}" presName="parTxOnlySpace" presStyleCnt="0"/>
      <dgm:spPr/>
    </dgm:pt>
    <dgm:pt modelId="{33D538C9-4794-0547-8260-8BE0D1E909E6}" type="pres">
      <dgm:prSet presAssocID="{4A584895-B70F-5045-94A4-3EA1D22FA42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CCAF1DBC-FB34-6140-8B14-AE8FAD444EB5}" type="pres">
      <dgm:prSet presAssocID="{03F80C85-A5BD-5C4C-BA36-720A42F56882}" presName="parTxOnlySpace" presStyleCnt="0"/>
      <dgm:spPr/>
    </dgm:pt>
    <dgm:pt modelId="{E8C6DF36-B2D5-944B-BF83-26BC27AC9104}" type="pres">
      <dgm:prSet presAssocID="{27A21D84-EEC3-AB4E-B4DE-7F6B5992C973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262EBD8F-A4A4-344C-93DA-200ADF6D9F4C}" type="pres">
      <dgm:prSet presAssocID="{5D1E1FC4-BE58-3544-8BB6-BCEFF647BA75}" presName="parTxOnlySpace" presStyleCnt="0"/>
      <dgm:spPr/>
    </dgm:pt>
    <dgm:pt modelId="{3326B2B2-0DBD-6F44-891E-B30CE48A3FF4}" type="pres">
      <dgm:prSet presAssocID="{95280BC6-EC0A-5C4E-94EB-4D79C05D8A6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31E8419-9385-5149-B7A6-43AA9DD3C1FB}" type="pres">
      <dgm:prSet presAssocID="{E1938823-9372-A84E-842E-D2DC35786EF2}" presName="parTxOnlySpace" presStyleCnt="0"/>
      <dgm:spPr/>
    </dgm:pt>
    <dgm:pt modelId="{9DE3E9A0-072E-FF47-9561-1470CAC4D05C}" type="pres">
      <dgm:prSet presAssocID="{546E991D-DFF7-654B-833E-9EF02AF04138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9349D2C-CFCF-8D43-A8DB-4FAFBEB95D32}" srcId="{79F8FDC5-AA3E-B547-9AB5-50C649CFC791}" destId="{546E991D-DFF7-654B-833E-9EF02AF04138}" srcOrd="5" destOrd="0" parTransId="{13229D96-92EF-DD44-8E3B-CB563F36E10E}" sibTransId="{726720C4-5E89-594B-9177-C175614EB066}"/>
    <dgm:cxn modelId="{B168623E-C93E-974A-93B3-783045EFA2E5}" type="presOf" srcId="{546E991D-DFF7-654B-833E-9EF02AF04138}" destId="{9DE3E9A0-072E-FF47-9561-1470CAC4D05C}" srcOrd="0" destOrd="0" presId="urn:microsoft.com/office/officeart/2005/8/layout/chevron1"/>
    <dgm:cxn modelId="{7CD07249-A648-4746-9B00-E2E9F36C40C4}" srcId="{79F8FDC5-AA3E-B547-9AB5-50C649CFC791}" destId="{95280BC6-EC0A-5C4E-94EB-4D79C05D8A6F}" srcOrd="4" destOrd="0" parTransId="{ED8927A6-F36B-ED45-94C1-F72CD318B696}" sibTransId="{E1938823-9372-A84E-842E-D2DC35786EF2}"/>
    <dgm:cxn modelId="{6235DF4C-6AEB-444D-9F0A-F8257F0C0564}" srcId="{79F8FDC5-AA3E-B547-9AB5-50C649CFC791}" destId="{DBFA6706-70BD-CA4F-8200-37CDDCF3C464}" srcOrd="0" destOrd="0" parTransId="{68D58E81-60AE-A24E-AADF-17E7119AA38F}" sibTransId="{D973BB90-B079-4749-9CB7-9F1EC9E4C63E}"/>
    <dgm:cxn modelId="{07ED0B55-9B6E-A140-B89E-B8E11C19CB97}" srcId="{79F8FDC5-AA3E-B547-9AB5-50C649CFC791}" destId="{29016B58-0E7E-3345-B6CE-AF682FED78D8}" srcOrd="1" destOrd="0" parTransId="{B7BC8A69-EC57-E842-90AD-65D44A58056F}" sibTransId="{3E15FD49-50ED-1747-A66B-269E42424823}"/>
    <dgm:cxn modelId="{A2585D5A-D722-0D4D-9D04-4F67A7750738}" type="presOf" srcId="{79F8FDC5-AA3E-B547-9AB5-50C649CFC791}" destId="{C58AD629-5553-E54A-94A2-D6C69799E4A5}" srcOrd="0" destOrd="0" presId="urn:microsoft.com/office/officeart/2005/8/layout/chevron1"/>
    <dgm:cxn modelId="{AF49B971-7E77-E742-9964-EECC50E6DDA5}" srcId="{79F8FDC5-AA3E-B547-9AB5-50C649CFC791}" destId="{4A584895-B70F-5045-94A4-3EA1D22FA42B}" srcOrd="2" destOrd="0" parTransId="{76E7C571-1075-424D-8FE3-D14113B16FF7}" sibTransId="{03F80C85-A5BD-5C4C-BA36-720A42F56882}"/>
    <dgm:cxn modelId="{1573047D-48EC-F146-AFE8-823A678292DE}" type="presOf" srcId="{95280BC6-EC0A-5C4E-94EB-4D79C05D8A6F}" destId="{3326B2B2-0DBD-6F44-891E-B30CE48A3FF4}" srcOrd="0" destOrd="0" presId="urn:microsoft.com/office/officeart/2005/8/layout/chevron1"/>
    <dgm:cxn modelId="{E3B9F1A4-0D6A-6A44-856A-402E1E759CA3}" type="presOf" srcId="{27A21D84-EEC3-AB4E-B4DE-7F6B5992C973}" destId="{E8C6DF36-B2D5-944B-BF83-26BC27AC9104}" srcOrd="0" destOrd="0" presId="urn:microsoft.com/office/officeart/2005/8/layout/chevron1"/>
    <dgm:cxn modelId="{69C35EAC-4B6D-5643-8353-CDAFD1A2B9C8}" type="presOf" srcId="{DBFA6706-70BD-CA4F-8200-37CDDCF3C464}" destId="{EC4D3C77-974C-8849-AC4F-0ABDC0FD3BB3}" srcOrd="0" destOrd="0" presId="urn:microsoft.com/office/officeart/2005/8/layout/chevron1"/>
    <dgm:cxn modelId="{35AAB0C3-9D10-8447-8D59-7710ACC0E5BF}" type="presOf" srcId="{4A584895-B70F-5045-94A4-3EA1D22FA42B}" destId="{33D538C9-4794-0547-8260-8BE0D1E909E6}" srcOrd="0" destOrd="0" presId="urn:microsoft.com/office/officeart/2005/8/layout/chevron1"/>
    <dgm:cxn modelId="{D5BB1EFB-BB8B-6644-8B6D-C51568195794}" type="presOf" srcId="{29016B58-0E7E-3345-B6CE-AF682FED78D8}" destId="{5D4A3405-702D-854D-BCAD-9BC68DB6596C}" srcOrd="0" destOrd="0" presId="urn:microsoft.com/office/officeart/2005/8/layout/chevron1"/>
    <dgm:cxn modelId="{1D79E4FD-96C4-7D46-8470-F31A10DCC6E2}" srcId="{79F8FDC5-AA3E-B547-9AB5-50C649CFC791}" destId="{27A21D84-EEC3-AB4E-B4DE-7F6B5992C973}" srcOrd="3" destOrd="0" parTransId="{01AEA811-5A65-A44D-9925-564232774D75}" sibTransId="{5D1E1FC4-BE58-3544-8BB6-BCEFF647BA75}"/>
    <dgm:cxn modelId="{BCA9D10A-548D-5148-BFC4-2615127BF1F7}" type="presParOf" srcId="{C58AD629-5553-E54A-94A2-D6C69799E4A5}" destId="{EC4D3C77-974C-8849-AC4F-0ABDC0FD3BB3}" srcOrd="0" destOrd="0" presId="urn:microsoft.com/office/officeart/2005/8/layout/chevron1"/>
    <dgm:cxn modelId="{69753B72-41FE-3544-A07A-4190CABC35D7}" type="presParOf" srcId="{C58AD629-5553-E54A-94A2-D6C69799E4A5}" destId="{BE494377-A1F4-694B-9D63-FDB12ACFE9B5}" srcOrd="1" destOrd="0" presId="urn:microsoft.com/office/officeart/2005/8/layout/chevron1"/>
    <dgm:cxn modelId="{0C018199-5EE8-394D-B115-F04712033868}" type="presParOf" srcId="{C58AD629-5553-E54A-94A2-D6C69799E4A5}" destId="{5D4A3405-702D-854D-BCAD-9BC68DB6596C}" srcOrd="2" destOrd="0" presId="urn:microsoft.com/office/officeart/2005/8/layout/chevron1"/>
    <dgm:cxn modelId="{A2558BDB-DD5C-C347-ADC0-85C122228CBF}" type="presParOf" srcId="{C58AD629-5553-E54A-94A2-D6C69799E4A5}" destId="{D2AD4A24-2035-944A-9D2A-8981493C724D}" srcOrd="3" destOrd="0" presId="urn:microsoft.com/office/officeart/2005/8/layout/chevron1"/>
    <dgm:cxn modelId="{E84CD08B-D5E6-D346-8C6D-72D081C341B7}" type="presParOf" srcId="{C58AD629-5553-E54A-94A2-D6C69799E4A5}" destId="{33D538C9-4794-0547-8260-8BE0D1E909E6}" srcOrd="4" destOrd="0" presId="urn:microsoft.com/office/officeart/2005/8/layout/chevron1"/>
    <dgm:cxn modelId="{04C3DB03-AFD4-F74B-B0AE-F72D2BE64701}" type="presParOf" srcId="{C58AD629-5553-E54A-94A2-D6C69799E4A5}" destId="{CCAF1DBC-FB34-6140-8B14-AE8FAD444EB5}" srcOrd="5" destOrd="0" presId="urn:microsoft.com/office/officeart/2005/8/layout/chevron1"/>
    <dgm:cxn modelId="{DED27BBD-7E14-044F-B6A1-34F2DD47E03C}" type="presParOf" srcId="{C58AD629-5553-E54A-94A2-D6C69799E4A5}" destId="{E8C6DF36-B2D5-944B-BF83-26BC27AC9104}" srcOrd="6" destOrd="0" presId="urn:microsoft.com/office/officeart/2005/8/layout/chevron1"/>
    <dgm:cxn modelId="{2B7FDC32-1DAF-B240-BC62-60A3C56DE42C}" type="presParOf" srcId="{C58AD629-5553-E54A-94A2-D6C69799E4A5}" destId="{262EBD8F-A4A4-344C-93DA-200ADF6D9F4C}" srcOrd="7" destOrd="0" presId="urn:microsoft.com/office/officeart/2005/8/layout/chevron1"/>
    <dgm:cxn modelId="{9BBCB094-BFC7-C543-9D22-08CB17F5F02F}" type="presParOf" srcId="{C58AD629-5553-E54A-94A2-D6C69799E4A5}" destId="{3326B2B2-0DBD-6F44-891E-B30CE48A3FF4}" srcOrd="8" destOrd="0" presId="urn:microsoft.com/office/officeart/2005/8/layout/chevron1"/>
    <dgm:cxn modelId="{FD583470-B9E2-B94D-9913-10D7B86A454F}" type="presParOf" srcId="{C58AD629-5553-E54A-94A2-D6C69799E4A5}" destId="{D31E8419-9385-5149-B7A6-43AA9DD3C1FB}" srcOrd="9" destOrd="0" presId="urn:microsoft.com/office/officeart/2005/8/layout/chevron1"/>
    <dgm:cxn modelId="{D41A8C33-BEFA-C241-BD6A-CFA9389E8B71}" type="presParOf" srcId="{C58AD629-5553-E54A-94A2-D6C69799E4A5}" destId="{9DE3E9A0-072E-FF47-9561-1470CAC4D05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E6096A-7F56-134E-BE9E-B88217546485}" type="doc">
      <dgm:prSet loTypeId="urn:microsoft.com/office/officeart/2005/8/layout/chevron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ACB1B90-FD2E-C641-ACE2-5CE4DF1AD7B6}">
      <dgm:prSet phldrT="[Text]"/>
      <dgm:spPr/>
      <dgm:t>
        <a:bodyPr/>
        <a:lstStyle/>
        <a:p>
          <a:r>
            <a:rPr lang="en-US" dirty="0"/>
            <a:t>Registration</a:t>
          </a:r>
        </a:p>
      </dgm:t>
    </dgm:pt>
    <dgm:pt modelId="{FCEABDC5-523E-C64A-822B-F75B666E8F0B}" type="parTrans" cxnId="{F9890E65-C5D9-BE40-9CD2-1DB816C61585}">
      <dgm:prSet/>
      <dgm:spPr/>
      <dgm:t>
        <a:bodyPr/>
        <a:lstStyle/>
        <a:p>
          <a:endParaRPr lang="en-US"/>
        </a:p>
      </dgm:t>
    </dgm:pt>
    <dgm:pt modelId="{6976BA14-819B-3548-A40D-00670C6AC81D}" type="sibTrans" cxnId="{F9890E65-C5D9-BE40-9CD2-1DB816C61585}">
      <dgm:prSet/>
      <dgm:spPr/>
      <dgm:t>
        <a:bodyPr/>
        <a:lstStyle/>
        <a:p>
          <a:endParaRPr lang="en-US"/>
        </a:p>
      </dgm:t>
    </dgm:pt>
    <dgm:pt modelId="{53CFE9C9-05A8-B443-A70F-BF875A413B8A}">
      <dgm:prSet phldrT="[Text]"/>
      <dgm:spPr/>
      <dgm:t>
        <a:bodyPr/>
        <a:lstStyle/>
        <a:p>
          <a:endParaRPr lang="en-US" dirty="0"/>
        </a:p>
      </dgm:t>
    </dgm:pt>
    <dgm:pt modelId="{4A68375A-FF34-CA42-9A77-F4114DF52EC9}" type="parTrans" cxnId="{F5397D36-F837-1E46-9211-458821CE3285}">
      <dgm:prSet/>
      <dgm:spPr/>
      <dgm:t>
        <a:bodyPr/>
        <a:lstStyle/>
        <a:p>
          <a:endParaRPr lang="en-US"/>
        </a:p>
      </dgm:t>
    </dgm:pt>
    <dgm:pt modelId="{4FF4096F-CE3E-4E4F-AF93-718B73F43EEF}" type="sibTrans" cxnId="{F5397D36-F837-1E46-9211-458821CE3285}">
      <dgm:prSet/>
      <dgm:spPr/>
      <dgm:t>
        <a:bodyPr/>
        <a:lstStyle/>
        <a:p>
          <a:endParaRPr lang="en-US"/>
        </a:p>
      </dgm:t>
    </dgm:pt>
    <dgm:pt modelId="{BBB0A19D-A947-CD44-884C-40C1E71B9AB5}">
      <dgm:prSet phldrT="[Text]"/>
      <dgm:spPr/>
      <dgm:t>
        <a:bodyPr/>
        <a:lstStyle/>
        <a:p>
          <a:r>
            <a:rPr lang="en-US" dirty="0"/>
            <a:t>Wrap-up and harvesting</a:t>
          </a:r>
        </a:p>
      </dgm:t>
    </dgm:pt>
    <dgm:pt modelId="{0481D6C4-D645-254F-90CD-DC536AB825C3}" type="parTrans" cxnId="{F23A5194-CC8F-034F-AE02-164FEE3AFD09}">
      <dgm:prSet/>
      <dgm:spPr/>
      <dgm:t>
        <a:bodyPr/>
        <a:lstStyle/>
        <a:p>
          <a:endParaRPr lang="en-US"/>
        </a:p>
      </dgm:t>
    </dgm:pt>
    <dgm:pt modelId="{3789A46C-4670-5444-9843-22675BBA41AD}" type="sibTrans" cxnId="{F23A5194-CC8F-034F-AE02-164FEE3AFD09}">
      <dgm:prSet/>
      <dgm:spPr/>
      <dgm:t>
        <a:bodyPr/>
        <a:lstStyle/>
        <a:p>
          <a:endParaRPr lang="en-US"/>
        </a:p>
      </dgm:t>
    </dgm:pt>
    <dgm:pt modelId="{EE580516-1D81-8F47-A167-3F423BE47455}">
      <dgm:prSet phldrT="[Text]"/>
      <dgm:spPr/>
      <dgm:t>
        <a:bodyPr/>
        <a:lstStyle/>
        <a:p>
          <a:r>
            <a:rPr lang="en-US" dirty="0"/>
            <a:t>Planning</a:t>
          </a:r>
        </a:p>
      </dgm:t>
    </dgm:pt>
    <dgm:pt modelId="{8A1645FA-8E19-3D41-AD9A-874046025343}" type="parTrans" cxnId="{0F9CCD25-F034-3042-AE6B-1A70E55F514F}">
      <dgm:prSet/>
      <dgm:spPr/>
      <dgm:t>
        <a:bodyPr/>
        <a:lstStyle/>
        <a:p>
          <a:endParaRPr lang="en-US"/>
        </a:p>
      </dgm:t>
    </dgm:pt>
    <dgm:pt modelId="{BDECCF54-0B1D-2448-9CCA-2DBA71D4AB52}" type="sibTrans" cxnId="{0F9CCD25-F034-3042-AE6B-1A70E55F514F}">
      <dgm:prSet/>
      <dgm:spPr/>
      <dgm:t>
        <a:bodyPr/>
        <a:lstStyle/>
        <a:p>
          <a:endParaRPr lang="en-US"/>
        </a:p>
      </dgm:t>
    </dgm:pt>
    <dgm:pt modelId="{2CAF4647-1B93-714F-8E2C-E438971684CC}">
      <dgm:prSet phldrT="[Text]"/>
      <dgm:spPr/>
      <dgm:t>
        <a:bodyPr/>
        <a:lstStyle/>
        <a:p>
          <a:r>
            <a:rPr lang="en-US" dirty="0"/>
            <a:t>Performing &amp; Analysis</a:t>
          </a:r>
        </a:p>
      </dgm:t>
    </dgm:pt>
    <dgm:pt modelId="{B649D405-1E16-AB4A-8198-3EC32F4B8166}" type="parTrans" cxnId="{BEE6D148-3DA4-D348-91A9-5AFF226DC884}">
      <dgm:prSet/>
      <dgm:spPr/>
      <dgm:t>
        <a:bodyPr/>
        <a:lstStyle/>
        <a:p>
          <a:endParaRPr lang="en-US"/>
        </a:p>
      </dgm:t>
    </dgm:pt>
    <dgm:pt modelId="{E8096D6F-7750-2B42-99F6-FF69626F45DA}" type="sibTrans" cxnId="{BEE6D148-3DA4-D348-91A9-5AFF226DC884}">
      <dgm:prSet/>
      <dgm:spPr/>
      <dgm:t>
        <a:bodyPr/>
        <a:lstStyle/>
        <a:p>
          <a:endParaRPr lang="en-US"/>
        </a:p>
      </dgm:t>
    </dgm:pt>
    <dgm:pt modelId="{778DCE56-3E17-1B4B-86A3-A12555727635}">
      <dgm:prSet phldrT="[Text]"/>
      <dgm:spPr/>
      <dgm:t>
        <a:bodyPr/>
        <a:lstStyle/>
        <a:p>
          <a:endParaRPr lang="en-US" dirty="0"/>
        </a:p>
      </dgm:t>
    </dgm:pt>
    <dgm:pt modelId="{B818F426-3D62-DE49-8D38-5219B4AC021F}" type="parTrans" cxnId="{65B85D10-E180-954A-84C9-6F044A5A5BC5}">
      <dgm:prSet/>
      <dgm:spPr/>
      <dgm:t>
        <a:bodyPr/>
        <a:lstStyle/>
        <a:p>
          <a:endParaRPr lang="en-US"/>
        </a:p>
      </dgm:t>
    </dgm:pt>
    <dgm:pt modelId="{76DC539D-FEBD-EA43-A189-90D7F2EE9488}" type="sibTrans" cxnId="{65B85D10-E180-954A-84C9-6F044A5A5BC5}">
      <dgm:prSet/>
      <dgm:spPr/>
      <dgm:t>
        <a:bodyPr/>
        <a:lstStyle/>
        <a:p>
          <a:endParaRPr lang="en-US"/>
        </a:p>
      </dgm:t>
    </dgm:pt>
    <dgm:pt modelId="{63363751-3AAB-0643-B7BE-5A759B978C83}">
      <dgm:prSet phldrT="[Text]"/>
      <dgm:spPr/>
      <dgm:t>
        <a:bodyPr/>
        <a:lstStyle/>
        <a:p>
          <a:r>
            <a:rPr lang="en-US" dirty="0"/>
            <a:t>Proposal</a:t>
          </a:r>
        </a:p>
      </dgm:t>
    </dgm:pt>
    <dgm:pt modelId="{9400F4FE-8220-2541-9586-2A5B770B2BB3}" type="parTrans" cxnId="{EAA2592E-879A-3844-BAC9-453642AB0879}">
      <dgm:prSet/>
      <dgm:spPr/>
      <dgm:t>
        <a:bodyPr/>
        <a:lstStyle/>
        <a:p>
          <a:endParaRPr lang="en-US"/>
        </a:p>
      </dgm:t>
    </dgm:pt>
    <dgm:pt modelId="{FE9BDDFB-F204-1E41-A27A-427EE2E6E424}" type="sibTrans" cxnId="{EAA2592E-879A-3844-BAC9-453642AB0879}">
      <dgm:prSet/>
      <dgm:spPr/>
      <dgm:t>
        <a:bodyPr/>
        <a:lstStyle/>
        <a:p>
          <a:endParaRPr lang="en-US"/>
        </a:p>
      </dgm:t>
    </dgm:pt>
    <dgm:pt modelId="{AA02AC98-F2AB-2D48-A23B-E11275149996}">
      <dgm:prSet phldrT="[Text]"/>
      <dgm:spPr/>
      <dgm:t>
        <a:bodyPr/>
        <a:lstStyle/>
        <a:p>
          <a:r>
            <a:rPr lang="en-US" dirty="0"/>
            <a:t>Scheduling</a:t>
          </a:r>
        </a:p>
      </dgm:t>
    </dgm:pt>
    <dgm:pt modelId="{361C9263-D8D5-C34B-9500-30229F7E7730}" type="parTrans" cxnId="{C793EF90-2D60-6348-9EDE-84264DB06FE1}">
      <dgm:prSet/>
      <dgm:spPr/>
      <dgm:t>
        <a:bodyPr/>
        <a:lstStyle/>
        <a:p>
          <a:endParaRPr lang="en-US"/>
        </a:p>
      </dgm:t>
    </dgm:pt>
    <dgm:pt modelId="{E8CD3514-BBA5-1840-89CC-F03FD6DA96A9}" type="sibTrans" cxnId="{C793EF90-2D60-6348-9EDE-84264DB06FE1}">
      <dgm:prSet/>
      <dgm:spPr/>
      <dgm:t>
        <a:bodyPr/>
        <a:lstStyle/>
        <a:p>
          <a:endParaRPr lang="en-US"/>
        </a:p>
      </dgm:t>
    </dgm:pt>
    <dgm:pt modelId="{A1519108-9394-4C4F-8B59-47573340AA1C}">
      <dgm:prSet phldrT="[Text]"/>
      <dgm:spPr/>
      <dgm:t>
        <a:bodyPr/>
        <a:lstStyle/>
        <a:p>
          <a:endParaRPr lang="en-US" dirty="0"/>
        </a:p>
      </dgm:t>
    </dgm:pt>
    <dgm:pt modelId="{607EDBB0-5483-9944-8CD2-47F6B027E0C7}" type="parTrans" cxnId="{C6F5B9FB-2371-294E-B9BB-11621530D9E8}">
      <dgm:prSet/>
      <dgm:spPr/>
      <dgm:t>
        <a:bodyPr/>
        <a:lstStyle/>
        <a:p>
          <a:endParaRPr lang="en-US"/>
        </a:p>
      </dgm:t>
    </dgm:pt>
    <dgm:pt modelId="{8903BD57-B81A-5C4A-8E13-7422696C2399}" type="sibTrans" cxnId="{C6F5B9FB-2371-294E-B9BB-11621530D9E8}">
      <dgm:prSet/>
      <dgm:spPr/>
      <dgm:t>
        <a:bodyPr/>
        <a:lstStyle/>
        <a:p>
          <a:endParaRPr lang="en-US"/>
        </a:p>
      </dgm:t>
    </dgm:pt>
    <dgm:pt modelId="{5F1E7752-C83D-694D-8B63-594B13B4A321}">
      <dgm:prSet phldrT="[Text]"/>
      <dgm:spPr/>
      <dgm:t>
        <a:bodyPr/>
        <a:lstStyle/>
        <a:p>
          <a:endParaRPr lang="en-US" dirty="0"/>
        </a:p>
      </dgm:t>
    </dgm:pt>
    <dgm:pt modelId="{162C3813-D82F-DB45-93BF-818694032C0D}" type="parTrans" cxnId="{26C8FAB6-2994-2847-89D7-96EB93D0AB6E}">
      <dgm:prSet/>
      <dgm:spPr/>
      <dgm:t>
        <a:bodyPr/>
        <a:lstStyle/>
        <a:p>
          <a:endParaRPr lang="en-US"/>
        </a:p>
      </dgm:t>
    </dgm:pt>
    <dgm:pt modelId="{0714CA10-06AD-1647-BF68-1E7E67DFC3C7}" type="sibTrans" cxnId="{26C8FAB6-2994-2847-89D7-96EB93D0AB6E}">
      <dgm:prSet/>
      <dgm:spPr/>
      <dgm:t>
        <a:bodyPr/>
        <a:lstStyle/>
        <a:p>
          <a:endParaRPr lang="en-US"/>
        </a:p>
      </dgm:t>
    </dgm:pt>
    <dgm:pt modelId="{85C4C665-5295-804C-84FB-AB198993A713}">
      <dgm:prSet phldrT="[Text]"/>
      <dgm:spPr/>
      <dgm:t>
        <a:bodyPr/>
        <a:lstStyle/>
        <a:p>
          <a:endParaRPr lang="en-US" dirty="0"/>
        </a:p>
      </dgm:t>
    </dgm:pt>
    <dgm:pt modelId="{B73BC8FD-B7FC-0942-AE61-23CB5D87791A}" type="parTrans" cxnId="{9B380C5F-9D2E-2E46-9B10-755D8ACB555E}">
      <dgm:prSet/>
      <dgm:spPr/>
      <dgm:t>
        <a:bodyPr/>
        <a:lstStyle/>
        <a:p>
          <a:endParaRPr lang="en-US"/>
        </a:p>
      </dgm:t>
    </dgm:pt>
    <dgm:pt modelId="{0183F156-779E-2541-83FA-DB5516F028E2}" type="sibTrans" cxnId="{9B380C5F-9D2E-2E46-9B10-755D8ACB555E}">
      <dgm:prSet/>
      <dgm:spPr/>
      <dgm:t>
        <a:bodyPr/>
        <a:lstStyle/>
        <a:p>
          <a:endParaRPr lang="en-US"/>
        </a:p>
      </dgm:t>
    </dgm:pt>
    <dgm:pt modelId="{CE41ACEE-4877-C74B-814B-B5F9564345C5}">
      <dgm:prSet phldrT="[Text]"/>
      <dgm:spPr/>
      <dgm:t>
        <a:bodyPr/>
        <a:lstStyle/>
        <a:p>
          <a:endParaRPr lang="en-US" dirty="0"/>
        </a:p>
      </dgm:t>
    </dgm:pt>
    <dgm:pt modelId="{34896B3D-F7C7-F842-970E-8E163A258E0B}" type="parTrans" cxnId="{C5B2D9E2-919C-0649-92AB-4E3A34D90868}">
      <dgm:prSet/>
      <dgm:spPr/>
      <dgm:t>
        <a:bodyPr/>
        <a:lstStyle/>
        <a:p>
          <a:endParaRPr lang="en-US"/>
        </a:p>
      </dgm:t>
    </dgm:pt>
    <dgm:pt modelId="{1D8D7F05-BD42-BA45-BC36-C7F1CBE49E3D}" type="sibTrans" cxnId="{C5B2D9E2-919C-0649-92AB-4E3A34D90868}">
      <dgm:prSet/>
      <dgm:spPr/>
      <dgm:t>
        <a:bodyPr/>
        <a:lstStyle/>
        <a:p>
          <a:endParaRPr lang="en-US"/>
        </a:p>
      </dgm:t>
    </dgm:pt>
    <dgm:pt modelId="{D7CD8748-970C-8A4B-A516-0A0F52FF1F14}" type="pres">
      <dgm:prSet presAssocID="{F0E6096A-7F56-134E-BE9E-B88217546485}" presName="linearFlow" presStyleCnt="0">
        <dgm:presLayoutVars>
          <dgm:dir/>
          <dgm:animLvl val="lvl"/>
          <dgm:resizeHandles val="exact"/>
        </dgm:presLayoutVars>
      </dgm:prSet>
      <dgm:spPr/>
    </dgm:pt>
    <dgm:pt modelId="{66A25B47-AC84-DC42-AF72-341F2027DA5D}" type="pres">
      <dgm:prSet presAssocID="{778DCE56-3E17-1B4B-86A3-A12555727635}" presName="composite" presStyleCnt="0"/>
      <dgm:spPr/>
    </dgm:pt>
    <dgm:pt modelId="{326B3CB3-BB27-0447-8663-5E13F0E88739}" type="pres">
      <dgm:prSet presAssocID="{778DCE56-3E17-1B4B-86A3-A12555727635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E2673CB8-0AB3-C441-A257-3E4F64D8D9EA}" type="pres">
      <dgm:prSet presAssocID="{778DCE56-3E17-1B4B-86A3-A12555727635}" presName="descendantText" presStyleLbl="alignAcc1" presStyleIdx="0" presStyleCnt="6">
        <dgm:presLayoutVars>
          <dgm:bulletEnabled val="1"/>
        </dgm:presLayoutVars>
      </dgm:prSet>
      <dgm:spPr/>
    </dgm:pt>
    <dgm:pt modelId="{A3ABD941-5518-2B47-B6E1-5A59E78220AA}" type="pres">
      <dgm:prSet presAssocID="{76DC539D-FEBD-EA43-A189-90D7F2EE9488}" presName="sp" presStyleCnt="0"/>
      <dgm:spPr/>
    </dgm:pt>
    <dgm:pt modelId="{68C912A7-AA0F-8D4E-9E6D-FD97AC282513}" type="pres">
      <dgm:prSet presAssocID="{CE41ACEE-4877-C74B-814B-B5F9564345C5}" presName="composite" presStyleCnt="0"/>
      <dgm:spPr/>
    </dgm:pt>
    <dgm:pt modelId="{524030D0-79AF-8E49-8947-2DEFA0D6968E}" type="pres">
      <dgm:prSet presAssocID="{CE41ACEE-4877-C74B-814B-B5F9564345C5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93333859-C76C-0B4B-8421-BE999A57CF4C}" type="pres">
      <dgm:prSet presAssocID="{CE41ACEE-4877-C74B-814B-B5F9564345C5}" presName="descendantText" presStyleLbl="alignAcc1" presStyleIdx="1" presStyleCnt="6">
        <dgm:presLayoutVars>
          <dgm:bulletEnabled val="1"/>
        </dgm:presLayoutVars>
      </dgm:prSet>
      <dgm:spPr/>
    </dgm:pt>
    <dgm:pt modelId="{11A8FBBC-FF57-C74C-8F4A-FAE958683335}" type="pres">
      <dgm:prSet presAssocID="{1D8D7F05-BD42-BA45-BC36-C7F1CBE49E3D}" presName="sp" presStyleCnt="0"/>
      <dgm:spPr/>
    </dgm:pt>
    <dgm:pt modelId="{C2326787-0D50-8E4F-99DF-2949DEAEC835}" type="pres">
      <dgm:prSet presAssocID="{53CFE9C9-05A8-B443-A70F-BF875A413B8A}" presName="composite" presStyleCnt="0"/>
      <dgm:spPr/>
    </dgm:pt>
    <dgm:pt modelId="{E7809682-095B-AA4E-A5F1-03A97B5EB2AC}" type="pres">
      <dgm:prSet presAssocID="{53CFE9C9-05A8-B443-A70F-BF875A413B8A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8398050B-BDCB-E248-855A-F460DBC4FC69}" type="pres">
      <dgm:prSet presAssocID="{53CFE9C9-05A8-B443-A70F-BF875A413B8A}" presName="descendantText" presStyleLbl="alignAcc1" presStyleIdx="2" presStyleCnt="6">
        <dgm:presLayoutVars>
          <dgm:bulletEnabled val="1"/>
        </dgm:presLayoutVars>
      </dgm:prSet>
      <dgm:spPr/>
    </dgm:pt>
    <dgm:pt modelId="{7E98C179-FC3E-FF40-A2D2-B557E514D9DE}" type="pres">
      <dgm:prSet presAssocID="{4FF4096F-CE3E-4E4F-AF93-718B73F43EEF}" presName="sp" presStyleCnt="0"/>
      <dgm:spPr/>
    </dgm:pt>
    <dgm:pt modelId="{CCB39F8F-AA91-1D4C-BAF1-1EB56062C6FB}" type="pres">
      <dgm:prSet presAssocID="{A1519108-9394-4C4F-8B59-47573340AA1C}" presName="composite" presStyleCnt="0"/>
      <dgm:spPr/>
    </dgm:pt>
    <dgm:pt modelId="{413CFD76-33CB-E64A-9EA1-1770204A76F6}" type="pres">
      <dgm:prSet presAssocID="{A1519108-9394-4C4F-8B59-47573340AA1C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E81E0858-FDFA-FE4C-8034-F8A90CE4D1F1}" type="pres">
      <dgm:prSet presAssocID="{A1519108-9394-4C4F-8B59-47573340AA1C}" presName="descendantText" presStyleLbl="alignAcc1" presStyleIdx="3" presStyleCnt="6">
        <dgm:presLayoutVars>
          <dgm:bulletEnabled val="1"/>
        </dgm:presLayoutVars>
      </dgm:prSet>
      <dgm:spPr/>
    </dgm:pt>
    <dgm:pt modelId="{4FEF6E78-A895-994C-9AAE-A3DD69DEB60E}" type="pres">
      <dgm:prSet presAssocID="{8903BD57-B81A-5C4A-8E13-7422696C2399}" presName="sp" presStyleCnt="0"/>
      <dgm:spPr/>
    </dgm:pt>
    <dgm:pt modelId="{2067A471-8CA0-7C4D-8E44-ABA9B9874D2B}" type="pres">
      <dgm:prSet presAssocID="{5F1E7752-C83D-694D-8B63-594B13B4A321}" presName="composite" presStyleCnt="0"/>
      <dgm:spPr/>
    </dgm:pt>
    <dgm:pt modelId="{29103519-B530-5548-8429-F9448B84E611}" type="pres">
      <dgm:prSet presAssocID="{5F1E7752-C83D-694D-8B63-594B13B4A321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981466A5-93E3-AE4D-81DC-BE5ACE59C15C}" type="pres">
      <dgm:prSet presAssocID="{5F1E7752-C83D-694D-8B63-594B13B4A321}" presName="descendantText" presStyleLbl="alignAcc1" presStyleIdx="4" presStyleCnt="6">
        <dgm:presLayoutVars>
          <dgm:bulletEnabled val="1"/>
        </dgm:presLayoutVars>
      </dgm:prSet>
      <dgm:spPr/>
    </dgm:pt>
    <dgm:pt modelId="{0478B05B-A44D-6E42-977F-B9DA644B6D88}" type="pres">
      <dgm:prSet presAssocID="{0714CA10-06AD-1647-BF68-1E7E67DFC3C7}" presName="sp" presStyleCnt="0"/>
      <dgm:spPr/>
    </dgm:pt>
    <dgm:pt modelId="{AD3F5F7A-9F64-5B4E-949B-F31C26989E42}" type="pres">
      <dgm:prSet presAssocID="{85C4C665-5295-804C-84FB-AB198993A713}" presName="composite" presStyleCnt="0"/>
      <dgm:spPr/>
    </dgm:pt>
    <dgm:pt modelId="{8E36A947-EAFB-9446-95C5-471EE4491C9D}" type="pres">
      <dgm:prSet presAssocID="{85C4C665-5295-804C-84FB-AB198993A713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A4AFEC2F-7E86-0F43-B790-1DA1684AA270}" type="pres">
      <dgm:prSet presAssocID="{85C4C665-5295-804C-84FB-AB198993A713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65B85D10-E180-954A-84C9-6F044A5A5BC5}" srcId="{F0E6096A-7F56-134E-BE9E-B88217546485}" destId="{778DCE56-3E17-1B4B-86A3-A12555727635}" srcOrd="0" destOrd="0" parTransId="{B818F426-3D62-DE49-8D38-5219B4AC021F}" sibTransId="{76DC539D-FEBD-EA43-A189-90D7F2EE9488}"/>
    <dgm:cxn modelId="{0F9CCD25-F034-3042-AE6B-1A70E55F514F}" srcId="{A1519108-9394-4C4F-8B59-47573340AA1C}" destId="{EE580516-1D81-8F47-A167-3F423BE47455}" srcOrd="0" destOrd="0" parTransId="{8A1645FA-8E19-3D41-AD9A-874046025343}" sibTransId="{BDECCF54-0B1D-2448-9CCA-2DBA71D4AB52}"/>
    <dgm:cxn modelId="{EAA2592E-879A-3844-BAC9-453642AB0879}" srcId="{CE41ACEE-4877-C74B-814B-B5F9564345C5}" destId="{63363751-3AAB-0643-B7BE-5A759B978C83}" srcOrd="0" destOrd="0" parTransId="{9400F4FE-8220-2541-9586-2A5B770B2BB3}" sibTransId="{FE9BDDFB-F204-1E41-A27A-427EE2E6E424}"/>
    <dgm:cxn modelId="{BC9F4A2F-3DD2-2145-97A2-13398A303B17}" type="presOf" srcId="{85C4C665-5295-804C-84FB-AB198993A713}" destId="{8E36A947-EAFB-9446-95C5-471EE4491C9D}" srcOrd="0" destOrd="0" presId="urn:microsoft.com/office/officeart/2005/8/layout/chevron2"/>
    <dgm:cxn modelId="{F5397D36-F837-1E46-9211-458821CE3285}" srcId="{F0E6096A-7F56-134E-BE9E-B88217546485}" destId="{53CFE9C9-05A8-B443-A70F-BF875A413B8A}" srcOrd="2" destOrd="0" parTransId="{4A68375A-FF34-CA42-9A77-F4114DF52EC9}" sibTransId="{4FF4096F-CE3E-4E4F-AF93-718B73F43EEF}"/>
    <dgm:cxn modelId="{E0057645-3F42-9948-B26E-0DA573FB4CC8}" type="presOf" srcId="{F0E6096A-7F56-134E-BE9E-B88217546485}" destId="{D7CD8748-970C-8A4B-A516-0A0F52FF1F14}" srcOrd="0" destOrd="0" presId="urn:microsoft.com/office/officeart/2005/8/layout/chevron2"/>
    <dgm:cxn modelId="{BEE6D148-3DA4-D348-91A9-5AFF226DC884}" srcId="{5F1E7752-C83D-694D-8B63-594B13B4A321}" destId="{2CAF4647-1B93-714F-8E2C-E438971684CC}" srcOrd="0" destOrd="0" parTransId="{B649D405-1E16-AB4A-8198-3EC32F4B8166}" sibTransId="{E8096D6F-7750-2B42-99F6-FF69626F45DA}"/>
    <dgm:cxn modelId="{ED6CC64A-91BC-9A43-812D-037DA1DE3C12}" type="presOf" srcId="{AA02AC98-F2AB-2D48-A23B-E11275149996}" destId="{8398050B-BDCB-E248-855A-F460DBC4FC69}" srcOrd="0" destOrd="0" presId="urn:microsoft.com/office/officeart/2005/8/layout/chevron2"/>
    <dgm:cxn modelId="{D67A735B-98DE-EE46-BCEC-5BA850FCFE4C}" type="presOf" srcId="{2CAF4647-1B93-714F-8E2C-E438971684CC}" destId="{981466A5-93E3-AE4D-81DC-BE5ACE59C15C}" srcOrd="0" destOrd="0" presId="urn:microsoft.com/office/officeart/2005/8/layout/chevron2"/>
    <dgm:cxn modelId="{E753295C-9339-AD4D-874B-674BAAD7978B}" type="presOf" srcId="{EE580516-1D81-8F47-A167-3F423BE47455}" destId="{E81E0858-FDFA-FE4C-8034-F8A90CE4D1F1}" srcOrd="0" destOrd="0" presId="urn:microsoft.com/office/officeart/2005/8/layout/chevron2"/>
    <dgm:cxn modelId="{9B380C5F-9D2E-2E46-9B10-755D8ACB555E}" srcId="{F0E6096A-7F56-134E-BE9E-B88217546485}" destId="{85C4C665-5295-804C-84FB-AB198993A713}" srcOrd="5" destOrd="0" parTransId="{B73BC8FD-B7FC-0942-AE61-23CB5D87791A}" sibTransId="{0183F156-779E-2541-83FA-DB5516F028E2}"/>
    <dgm:cxn modelId="{F9890E65-C5D9-BE40-9CD2-1DB816C61585}" srcId="{778DCE56-3E17-1B4B-86A3-A12555727635}" destId="{5ACB1B90-FD2E-C641-ACE2-5CE4DF1AD7B6}" srcOrd="0" destOrd="0" parTransId="{FCEABDC5-523E-C64A-822B-F75B666E8F0B}" sibTransId="{6976BA14-819B-3548-A40D-00670C6AC81D}"/>
    <dgm:cxn modelId="{E85AE76F-5382-9341-ADEA-DE15DD2DCE55}" type="presOf" srcId="{BBB0A19D-A947-CD44-884C-40C1E71B9AB5}" destId="{A4AFEC2F-7E86-0F43-B790-1DA1684AA270}" srcOrd="0" destOrd="0" presId="urn:microsoft.com/office/officeart/2005/8/layout/chevron2"/>
    <dgm:cxn modelId="{B728BA7F-DE66-D84B-9CD0-0D2710E24666}" type="presOf" srcId="{5F1E7752-C83D-694D-8B63-594B13B4A321}" destId="{29103519-B530-5548-8429-F9448B84E611}" srcOrd="0" destOrd="0" presId="urn:microsoft.com/office/officeart/2005/8/layout/chevron2"/>
    <dgm:cxn modelId="{C793EF90-2D60-6348-9EDE-84264DB06FE1}" srcId="{53CFE9C9-05A8-B443-A70F-BF875A413B8A}" destId="{AA02AC98-F2AB-2D48-A23B-E11275149996}" srcOrd="0" destOrd="0" parTransId="{361C9263-D8D5-C34B-9500-30229F7E7730}" sibTransId="{E8CD3514-BBA5-1840-89CC-F03FD6DA96A9}"/>
    <dgm:cxn modelId="{F23A5194-CC8F-034F-AE02-164FEE3AFD09}" srcId="{85C4C665-5295-804C-84FB-AB198993A713}" destId="{BBB0A19D-A947-CD44-884C-40C1E71B9AB5}" srcOrd="0" destOrd="0" parTransId="{0481D6C4-D645-254F-90CD-DC536AB825C3}" sibTransId="{3789A46C-4670-5444-9843-22675BBA41AD}"/>
    <dgm:cxn modelId="{065F1C9E-F295-DB4C-9FD0-2F67DB0E7388}" type="presOf" srcId="{778DCE56-3E17-1B4B-86A3-A12555727635}" destId="{326B3CB3-BB27-0447-8663-5E13F0E88739}" srcOrd="0" destOrd="0" presId="urn:microsoft.com/office/officeart/2005/8/layout/chevron2"/>
    <dgm:cxn modelId="{44F9FCAF-C53D-D649-B8C2-5B50F69BAF28}" type="presOf" srcId="{53CFE9C9-05A8-B443-A70F-BF875A413B8A}" destId="{E7809682-095B-AA4E-A5F1-03A97B5EB2AC}" srcOrd="0" destOrd="0" presId="urn:microsoft.com/office/officeart/2005/8/layout/chevron2"/>
    <dgm:cxn modelId="{26C8FAB6-2994-2847-89D7-96EB93D0AB6E}" srcId="{F0E6096A-7F56-134E-BE9E-B88217546485}" destId="{5F1E7752-C83D-694D-8B63-594B13B4A321}" srcOrd="4" destOrd="0" parTransId="{162C3813-D82F-DB45-93BF-818694032C0D}" sibTransId="{0714CA10-06AD-1647-BF68-1E7E67DFC3C7}"/>
    <dgm:cxn modelId="{01A8E1C9-AC63-FC4D-BFFA-667B6F4D7A41}" type="presOf" srcId="{A1519108-9394-4C4F-8B59-47573340AA1C}" destId="{413CFD76-33CB-E64A-9EA1-1770204A76F6}" srcOrd="0" destOrd="0" presId="urn:microsoft.com/office/officeart/2005/8/layout/chevron2"/>
    <dgm:cxn modelId="{DC9DE3DA-3208-0445-A114-8C8A43EF9D04}" type="presOf" srcId="{CE41ACEE-4877-C74B-814B-B5F9564345C5}" destId="{524030D0-79AF-8E49-8947-2DEFA0D6968E}" srcOrd="0" destOrd="0" presId="urn:microsoft.com/office/officeart/2005/8/layout/chevron2"/>
    <dgm:cxn modelId="{16FD6CDE-5B4E-9044-BAA6-6965D2153761}" type="presOf" srcId="{5ACB1B90-FD2E-C641-ACE2-5CE4DF1AD7B6}" destId="{E2673CB8-0AB3-C441-A257-3E4F64D8D9EA}" srcOrd="0" destOrd="0" presId="urn:microsoft.com/office/officeart/2005/8/layout/chevron2"/>
    <dgm:cxn modelId="{C5B2D9E2-919C-0649-92AB-4E3A34D90868}" srcId="{F0E6096A-7F56-134E-BE9E-B88217546485}" destId="{CE41ACEE-4877-C74B-814B-B5F9564345C5}" srcOrd="1" destOrd="0" parTransId="{34896B3D-F7C7-F842-970E-8E163A258E0B}" sibTransId="{1D8D7F05-BD42-BA45-BC36-C7F1CBE49E3D}"/>
    <dgm:cxn modelId="{C6F5B9FB-2371-294E-B9BB-11621530D9E8}" srcId="{F0E6096A-7F56-134E-BE9E-B88217546485}" destId="{A1519108-9394-4C4F-8B59-47573340AA1C}" srcOrd="3" destOrd="0" parTransId="{607EDBB0-5483-9944-8CD2-47F6B027E0C7}" sibTransId="{8903BD57-B81A-5C4A-8E13-7422696C2399}"/>
    <dgm:cxn modelId="{209207FD-1261-7140-BCB7-B62DACBF8CE1}" type="presOf" srcId="{63363751-3AAB-0643-B7BE-5A759B978C83}" destId="{93333859-C76C-0B4B-8421-BE999A57CF4C}" srcOrd="0" destOrd="0" presId="urn:microsoft.com/office/officeart/2005/8/layout/chevron2"/>
    <dgm:cxn modelId="{B3A78D95-3EAE-C94D-AA7E-47E8972640E9}" type="presParOf" srcId="{D7CD8748-970C-8A4B-A516-0A0F52FF1F14}" destId="{66A25B47-AC84-DC42-AF72-341F2027DA5D}" srcOrd="0" destOrd="0" presId="urn:microsoft.com/office/officeart/2005/8/layout/chevron2"/>
    <dgm:cxn modelId="{7F436F96-F9CE-C446-A244-752048525AFB}" type="presParOf" srcId="{66A25B47-AC84-DC42-AF72-341F2027DA5D}" destId="{326B3CB3-BB27-0447-8663-5E13F0E88739}" srcOrd="0" destOrd="0" presId="urn:microsoft.com/office/officeart/2005/8/layout/chevron2"/>
    <dgm:cxn modelId="{5F57A28D-184C-2747-AA46-FADC3697557F}" type="presParOf" srcId="{66A25B47-AC84-DC42-AF72-341F2027DA5D}" destId="{E2673CB8-0AB3-C441-A257-3E4F64D8D9EA}" srcOrd="1" destOrd="0" presId="urn:microsoft.com/office/officeart/2005/8/layout/chevron2"/>
    <dgm:cxn modelId="{DEA58584-C070-ED44-A215-51C98C0F5653}" type="presParOf" srcId="{D7CD8748-970C-8A4B-A516-0A0F52FF1F14}" destId="{A3ABD941-5518-2B47-B6E1-5A59E78220AA}" srcOrd="1" destOrd="0" presId="urn:microsoft.com/office/officeart/2005/8/layout/chevron2"/>
    <dgm:cxn modelId="{4EC5D9AB-E7E2-BA48-91E5-06C4C45A8E82}" type="presParOf" srcId="{D7CD8748-970C-8A4B-A516-0A0F52FF1F14}" destId="{68C912A7-AA0F-8D4E-9E6D-FD97AC282513}" srcOrd="2" destOrd="0" presId="urn:microsoft.com/office/officeart/2005/8/layout/chevron2"/>
    <dgm:cxn modelId="{1C3AA7E1-4F33-3341-A7DA-AA1719743841}" type="presParOf" srcId="{68C912A7-AA0F-8D4E-9E6D-FD97AC282513}" destId="{524030D0-79AF-8E49-8947-2DEFA0D6968E}" srcOrd="0" destOrd="0" presId="urn:microsoft.com/office/officeart/2005/8/layout/chevron2"/>
    <dgm:cxn modelId="{C700B05C-D258-E242-895A-32731DCB693F}" type="presParOf" srcId="{68C912A7-AA0F-8D4E-9E6D-FD97AC282513}" destId="{93333859-C76C-0B4B-8421-BE999A57CF4C}" srcOrd="1" destOrd="0" presId="urn:microsoft.com/office/officeart/2005/8/layout/chevron2"/>
    <dgm:cxn modelId="{8DD363D1-13EB-9B4C-807D-FC213948DAF5}" type="presParOf" srcId="{D7CD8748-970C-8A4B-A516-0A0F52FF1F14}" destId="{11A8FBBC-FF57-C74C-8F4A-FAE958683335}" srcOrd="3" destOrd="0" presId="urn:microsoft.com/office/officeart/2005/8/layout/chevron2"/>
    <dgm:cxn modelId="{86AA97D1-B638-EB4C-B85A-C95C9464C8C8}" type="presParOf" srcId="{D7CD8748-970C-8A4B-A516-0A0F52FF1F14}" destId="{C2326787-0D50-8E4F-99DF-2949DEAEC835}" srcOrd="4" destOrd="0" presId="urn:microsoft.com/office/officeart/2005/8/layout/chevron2"/>
    <dgm:cxn modelId="{704335A3-13D9-D043-8F34-1B45B4791B1F}" type="presParOf" srcId="{C2326787-0D50-8E4F-99DF-2949DEAEC835}" destId="{E7809682-095B-AA4E-A5F1-03A97B5EB2AC}" srcOrd="0" destOrd="0" presId="urn:microsoft.com/office/officeart/2005/8/layout/chevron2"/>
    <dgm:cxn modelId="{48D85128-7FAA-0E47-8BB1-4168E33311DE}" type="presParOf" srcId="{C2326787-0D50-8E4F-99DF-2949DEAEC835}" destId="{8398050B-BDCB-E248-855A-F460DBC4FC69}" srcOrd="1" destOrd="0" presId="urn:microsoft.com/office/officeart/2005/8/layout/chevron2"/>
    <dgm:cxn modelId="{8C331737-FF3D-8F44-921B-49EAE3A83641}" type="presParOf" srcId="{D7CD8748-970C-8A4B-A516-0A0F52FF1F14}" destId="{7E98C179-FC3E-FF40-A2D2-B557E514D9DE}" srcOrd="5" destOrd="0" presId="urn:microsoft.com/office/officeart/2005/8/layout/chevron2"/>
    <dgm:cxn modelId="{71827E17-4BAD-2E40-A5CD-8BB8F7F9CF82}" type="presParOf" srcId="{D7CD8748-970C-8A4B-A516-0A0F52FF1F14}" destId="{CCB39F8F-AA91-1D4C-BAF1-1EB56062C6FB}" srcOrd="6" destOrd="0" presId="urn:microsoft.com/office/officeart/2005/8/layout/chevron2"/>
    <dgm:cxn modelId="{8582D389-C9EB-474D-81A2-4B5C15251A56}" type="presParOf" srcId="{CCB39F8F-AA91-1D4C-BAF1-1EB56062C6FB}" destId="{413CFD76-33CB-E64A-9EA1-1770204A76F6}" srcOrd="0" destOrd="0" presId="urn:microsoft.com/office/officeart/2005/8/layout/chevron2"/>
    <dgm:cxn modelId="{222BEF46-CBDB-B144-99E5-C4ED97B8D42E}" type="presParOf" srcId="{CCB39F8F-AA91-1D4C-BAF1-1EB56062C6FB}" destId="{E81E0858-FDFA-FE4C-8034-F8A90CE4D1F1}" srcOrd="1" destOrd="0" presId="urn:microsoft.com/office/officeart/2005/8/layout/chevron2"/>
    <dgm:cxn modelId="{FE21C574-6359-6641-8CC9-83291F1B54E6}" type="presParOf" srcId="{D7CD8748-970C-8A4B-A516-0A0F52FF1F14}" destId="{4FEF6E78-A895-994C-9AAE-A3DD69DEB60E}" srcOrd="7" destOrd="0" presId="urn:microsoft.com/office/officeart/2005/8/layout/chevron2"/>
    <dgm:cxn modelId="{ED9D27F9-ADF7-2744-93B7-CE5EE3058760}" type="presParOf" srcId="{D7CD8748-970C-8A4B-A516-0A0F52FF1F14}" destId="{2067A471-8CA0-7C4D-8E44-ABA9B9874D2B}" srcOrd="8" destOrd="0" presId="urn:microsoft.com/office/officeart/2005/8/layout/chevron2"/>
    <dgm:cxn modelId="{3C44050E-0258-764F-B74D-87285F47730D}" type="presParOf" srcId="{2067A471-8CA0-7C4D-8E44-ABA9B9874D2B}" destId="{29103519-B530-5548-8429-F9448B84E611}" srcOrd="0" destOrd="0" presId="urn:microsoft.com/office/officeart/2005/8/layout/chevron2"/>
    <dgm:cxn modelId="{EDEF9642-CCC8-AE40-9F77-CE835170ACF6}" type="presParOf" srcId="{2067A471-8CA0-7C4D-8E44-ABA9B9874D2B}" destId="{981466A5-93E3-AE4D-81DC-BE5ACE59C15C}" srcOrd="1" destOrd="0" presId="urn:microsoft.com/office/officeart/2005/8/layout/chevron2"/>
    <dgm:cxn modelId="{A981F792-6E49-B24E-9559-4E31FC004614}" type="presParOf" srcId="{D7CD8748-970C-8A4B-A516-0A0F52FF1F14}" destId="{0478B05B-A44D-6E42-977F-B9DA644B6D88}" srcOrd="9" destOrd="0" presId="urn:microsoft.com/office/officeart/2005/8/layout/chevron2"/>
    <dgm:cxn modelId="{66A9C3D0-6F3D-024F-812D-B9BB0E411F40}" type="presParOf" srcId="{D7CD8748-970C-8A4B-A516-0A0F52FF1F14}" destId="{AD3F5F7A-9F64-5B4E-949B-F31C26989E42}" srcOrd="10" destOrd="0" presId="urn:microsoft.com/office/officeart/2005/8/layout/chevron2"/>
    <dgm:cxn modelId="{2B7F5A36-AB11-8143-9838-CED8023B6708}" type="presParOf" srcId="{AD3F5F7A-9F64-5B4E-949B-F31C26989E42}" destId="{8E36A947-EAFB-9446-95C5-471EE4491C9D}" srcOrd="0" destOrd="0" presId="urn:microsoft.com/office/officeart/2005/8/layout/chevron2"/>
    <dgm:cxn modelId="{3CA96274-6CBD-6842-AA3F-1D5133F1A82E}" type="presParOf" srcId="{AD3F5F7A-9F64-5B4E-949B-F31C26989E42}" destId="{A4AFEC2F-7E86-0F43-B790-1DA1684AA27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D3C77-974C-8849-AC4F-0ABDC0FD3BB3}">
      <dsp:nvSpPr>
        <dsp:cNvPr id="0" name=""/>
        <dsp:cNvSpPr/>
      </dsp:nvSpPr>
      <dsp:spPr>
        <a:xfrm>
          <a:off x="4392" y="21757"/>
          <a:ext cx="1633958" cy="653583"/>
        </a:xfrm>
        <a:prstGeom prst="chevron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User </a:t>
          </a:r>
          <a:r>
            <a:rPr lang="en-US" sz="1200" kern="1200"/>
            <a:t>office software</a:t>
          </a:r>
          <a:endParaRPr lang="en-US" sz="1200" kern="1200" dirty="0"/>
        </a:p>
      </dsp:txBody>
      <dsp:txXfrm>
        <a:off x="331184" y="21757"/>
        <a:ext cx="980375" cy="653583"/>
      </dsp:txXfrm>
    </dsp:sp>
    <dsp:sp modelId="{5D4A3405-702D-854D-BCAD-9BC68DB6596C}">
      <dsp:nvSpPr>
        <dsp:cNvPr id="0" name=""/>
        <dsp:cNvSpPr/>
      </dsp:nvSpPr>
      <dsp:spPr>
        <a:xfrm>
          <a:off x="1474954" y="21757"/>
          <a:ext cx="1633958" cy="653583"/>
        </a:xfrm>
        <a:prstGeom prst="chevron">
          <a:avLst/>
        </a:prstGeom>
        <a:solidFill>
          <a:schemeClr val="accent2"/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Experiment control</a:t>
          </a:r>
        </a:p>
      </dsp:txBody>
      <dsp:txXfrm>
        <a:off x="1801746" y="21757"/>
        <a:ext cx="980375" cy="653583"/>
      </dsp:txXfrm>
    </dsp:sp>
    <dsp:sp modelId="{33D538C9-4794-0547-8260-8BE0D1E909E6}">
      <dsp:nvSpPr>
        <dsp:cNvPr id="0" name=""/>
        <dsp:cNvSpPr/>
      </dsp:nvSpPr>
      <dsp:spPr>
        <a:xfrm>
          <a:off x="2945517" y="21757"/>
          <a:ext cx="1633958" cy="653583"/>
        </a:xfrm>
        <a:prstGeom prst="chevron">
          <a:avLst/>
        </a:prstGeom>
        <a:solidFill>
          <a:schemeClr val="accent2"/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Stream events &amp; meta data</a:t>
          </a:r>
        </a:p>
      </dsp:txBody>
      <dsp:txXfrm>
        <a:off x="3272309" y="21757"/>
        <a:ext cx="980375" cy="653583"/>
      </dsp:txXfrm>
    </dsp:sp>
    <dsp:sp modelId="{E8C6DF36-B2D5-944B-BF83-26BC27AC9104}">
      <dsp:nvSpPr>
        <dsp:cNvPr id="0" name=""/>
        <dsp:cNvSpPr/>
      </dsp:nvSpPr>
      <dsp:spPr>
        <a:xfrm>
          <a:off x="4416080" y="21757"/>
          <a:ext cx="1633958" cy="653583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reduction &amp; visualization</a:t>
          </a:r>
        </a:p>
      </dsp:txBody>
      <dsp:txXfrm>
        <a:off x="4742872" y="21757"/>
        <a:ext cx="980375" cy="653583"/>
      </dsp:txXfrm>
    </dsp:sp>
    <dsp:sp modelId="{3326B2B2-0DBD-6F44-891E-B30CE48A3FF4}">
      <dsp:nvSpPr>
        <dsp:cNvPr id="0" name=""/>
        <dsp:cNvSpPr/>
      </dsp:nvSpPr>
      <dsp:spPr>
        <a:xfrm>
          <a:off x="5886642" y="21757"/>
          <a:ext cx="1633958" cy="653583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analysis</a:t>
          </a:r>
        </a:p>
      </dsp:txBody>
      <dsp:txXfrm>
        <a:off x="6213434" y="21757"/>
        <a:ext cx="980375" cy="653583"/>
      </dsp:txXfrm>
    </dsp:sp>
    <dsp:sp modelId="{9DE3E9A0-072E-FF47-9561-1470CAC4D05C}">
      <dsp:nvSpPr>
        <dsp:cNvPr id="0" name=""/>
        <dsp:cNvSpPr/>
      </dsp:nvSpPr>
      <dsp:spPr>
        <a:xfrm>
          <a:off x="7357205" y="21757"/>
          <a:ext cx="1633958" cy="653583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 dirty="0"/>
            <a:t>FAIR</a:t>
          </a:r>
          <a:r>
            <a:rPr lang="en-US" sz="1200" kern="1200" dirty="0"/>
            <a:t> Data management</a:t>
          </a:r>
        </a:p>
      </dsp:txBody>
      <dsp:txXfrm>
        <a:off x="7683997" y="21757"/>
        <a:ext cx="980375" cy="6535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D3C77-974C-8849-AC4F-0ABDC0FD3BB3}">
      <dsp:nvSpPr>
        <dsp:cNvPr id="0" name=""/>
        <dsp:cNvSpPr/>
      </dsp:nvSpPr>
      <dsp:spPr>
        <a:xfrm>
          <a:off x="4392" y="21757"/>
          <a:ext cx="1633958" cy="653583"/>
        </a:xfrm>
        <a:prstGeom prst="chevron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User </a:t>
          </a:r>
          <a:r>
            <a:rPr lang="en-US" sz="1200" kern="1200"/>
            <a:t>office software</a:t>
          </a:r>
          <a:endParaRPr lang="en-US" sz="1200" kern="1200" dirty="0"/>
        </a:p>
      </dsp:txBody>
      <dsp:txXfrm>
        <a:off x="331184" y="21757"/>
        <a:ext cx="980375" cy="653583"/>
      </dsp:txXfrm>
    </dsp:sp>
    <dsp:sp modelId="{5D4A3405-702D-854D-BCAD-9BC68DB6596C}">
      <dsp:nvSpPr>
        <dsp:cNvPr id="0" name=""/>
        <dsp:cNvSpPr/>
      </dsp:nvSpPr>
      <dsp:spPr>
        <a:xfrm>
          <a:off x="1474954" y="21757"/>
          <a:ext cx="1633958" cy="653583"/>
        </a:xfrm>
        <a:prstGeom prst="chevron">
          <a:avLst/>
        </a:prstGeom>
        <a:solidFill>
          <a:schemeClr val="accent2"/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Experiment control</a:t>
          </a:r>
        </a:p>
      </dsp:txBody>
      <dsp:txXfrm>
        <a:off x="1801746" y="21757"/>
        <a:ext cx="980375" cy="653583"/>
      </dsp:txXfrm>
    </dsp:sp>
    <dsp:sp modelId="{33D538C9-4794-0547-8260-8BE0D1E909E6}">
      <dsp:nvSpPr>
        <dsp:cNvPr id="0" name=""/>
        <dsp:cNvSpPr/>
      </dsp:nvSpPr>
      <dsp:spPr>
        <a:xfrm>
          <a:off x="2945517" y="21757"/>
          <a:ext cx="1633958" cy="653583"/>
        </a:xfrm>
        <a:prstGeom prst="chevron">
          <a:avLst/>
        </a:prstGeom>
        <a:solidFill>
          <a:schemeClr val="accent2"/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Stream events &amp; meta data</a:t>
          </a:r>
        </a:p>
      </dsp:txBody>
      <dsp:txXfrm>
        <a:off x="3272309" y="21757"/>
        <a:ext cx="980375" cy="653583"/>
      </dsp:txXfrm>
    </dsp:sp>
    <dsp:sp modelId="{E8C6DF36-B2D5-944B-BF83-26BC27AC9104}">
      <dsp:nvSpPr>
        <dsp:cNvPr id="0" name=""/>
        <dsp:cNvSpPr/>
      </dsp:nvSpPr>
      <dsp:spPr>
        <a:xfrm>
          <a:off x="4416080" y="21757"/>
          <a:ext cx="1633958" cy="653583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reduction &amp; visualization</a:t>
          </a:r>
        </a:p>
      </dsp:txBody>
      <dsp:txXfrm>
        <a:off x="4742872" y="21757"/>
        <a:ext cx="980375" cy="653583"/>
      </dsp:txXfrm>
    </dsp:sp>
    <dsp:sp modelId="{3326B2B2-0DBD-6F44-891E-B30CE48A3FF4}">
      <dsp:nvSpPr>
        <dsp:cNvPr id="0" name=""/>
        <dsp:cNvSpPr/>
      </dsp:nvSpPr>
      <dsp:spPr>
        <a:xfrm>
          <a:off x="5886642" y="21757"/>
          <a:ext cx="1633958" cy="653583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analysis</a:t>
          </a:r>
        </a:p>
      </dsp:txBody>
      <dsp:txXfrm>
        <a:off x="6213434" y="21757"/>
        <a:ext cx="980375" cy="653583"/>
      </dsp:txXfrm>
    </dsp:sp>
    <dsp:sp modelId="{9DE3E9A0-072E-FF47-9561-1470CAC4D05C}">
      <dsp:nvSpPr>
        <dsp:cNvPr id="0" name=""/>
        <dsp:cNvSpPr/>
      </dsp:nvSpPr>
      <dsp:spPr>
        <a:xfrm>
          <a:off x="7357205" y="21757"/>
          <a:ext cx="1633958" cy="653583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 dirty="0"/>
            <a:t>FAIR</a:t>
          </a:r>
          <a:r>
            <a:rPr lang="en-US" sz="1200" kern="1200" dirty="0"/>
            <a:t> Data management</a:t>
          </a:r>
        </a:p>
      </dsp:txBody>
      <dsp:txXfrm>
        <a:off x="7683997" y="21757"/>
        <a:ext cx="980375" cy="6535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B3CB3-BB27-0447-8663-5E13F0E88739}">
      <dsp:nvSpPr>
        <dsp:cNvPr id="0" name=""/>
        <dsp:cNvSpPr/>
      </dsp:nvSpPr>
      <dsp:spPr>
        <a:xfrm rot="5400000">
          <a:off x="-183337" y="184260"/>
          <a:ext cx="1222250" cy="85557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 rot="-5400000">
        <a:off x="1" y="428711"/>
        <a:ext cx="855575" cy="366675"/>
      </dsp:txXfrm>
    </dsp:sp>
    <dsp:sp modelId="{E2673CB8-0AB3-C441-A257-3E4F64D8D9EA}">
      <dsp:nvSpPr>
        <dsp:cNvPr id="0" name=""/>
        <dsp:cNvSpPr/>
      </dsp:nvSpPr>
      <dsp:spPr>
        <a:xfrm rot="5400000">
          <a:off x="2888056" y="-2031557"/>
          <a:ext cx="794463" cy="48594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Registration</a:t>
          </a:r>
        </a:p>
      </dsp:txBody>
      <dsp:txXfrm rot="-5400000">
        <a:off x="855576" y="39705"/>
        <a:ext cx="4820642" cy="716899"/>
      </dsp:txXfrm>
    </dsp:sp>
    <dsp:sp modelId="{524030D0-79AF-8E49-8947-2DEFA0D6968E}">
      <dsp:nvSpPr>
        <dsp:cNvPr id="0" name=""/>
        <dsp:cNvSpPr/>
      </dsp:nvSpPr>
      <dsp:spPr>
        <a:xfrm rot="5400000">
          <a:off x="-183337" y="1311041"/>
          <a:ext cx="1222250" cy="855575"/>
        </a:xfrm>
        <a:prstGeom prst="chevron">
          <a:avLst/>
        </a:prstGeom>
        <a:solidFill>
          <a:schemeClr val="accent3">
            <a:hueOff val="1073922"/>
            <a:satOff val="0"/>
            <a:lumOff val="-3451"/>
            <a:alphaOff val="0"/>
          </a:schemeClr>
        </a:solidFill>
        <a:ln w="12700" cap="flat" cmpd="sng" algn="ctr">
          <a:solidFill>
            <a:schemeClr val="accent3">
              <a:hueOff val="1073922"/>
              <a:satOff val="0"/>
              <a:lumOff val="-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 rot="-5400000">
        <a:off x="1" y="1555492"/>
        <a:ext cx="855575" cy="366675"/>
      </dsp:txXfrm>
    </dsp:sp>
    <dsp:sp modelId="{93333859-C76C-0B4B-8421-BE999A57CF4C}">
      <dsp:nvSpPr>
        <dsp:cNvPr id="0" name=""/>
        <dsp:cNvSpPr/>
      </dsp:nvSpPr>
      <dsp:spPr>
        <a:xfrm rot="5400000">
          <a:off x="2888056" y="-904777"/>
          <a:ext cx="794463" cy="48594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073922"/>
              <a:satOff val="0"/>
              <a:lumOff val="-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Proposal</a:t>
          </a:r>
        </a:p>
      </dsp:txBody>
      <dsp:txXfrm rot="-5400000">
        <a:off x="855576" y="1166485"/>
        <a:ext cx="4820642" cy="716899"/>
      </dsp:txXfrm>
    </dsp:sp>
    <dsp:sp modelId="{E7809682-095B-AA4E-A5F1-03A97B5EB2AC}">
      <dsp:nvSpPr>
        <dsp:cNvPr id="0" name=""/>
        <dsp:cNvSpPr/>
      </dsp:nvSpPr>
      <dsp:spPr>
        <a:xfrm rot="5400000">
          <a:off x="-183337" y="2437821"/>
          <a:ext cx="1222250" cy="855575"/>
        </a:xfrm>
        <a:prstGeom prst="chevron">
          <a:avLst/>
        </a:prstGeom>
        <a:solidFill>
          <a:schemeClr val="accent3">
            <a:hueOff val="2147843"/>
            <a:satOff val="0"/>
            <a:lumOff val="-6902"/>
            <a:alphaOff val="0"/>
          </a:schemeClr>
        </a:solidFill>
        <a:ln w="12700" cap="flat" cmpd="sng" algn="ctr">
          <a:solidFill>
            <a:schemeClr val="accent3">
              <a:hueOff val="2147843"/>
              <a:satOff val="0"/>
              <a:lumOff val="-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 rot="-5400000">
        <a:off x="1" y="2682272"/>
        <a:ext cx="855575" cy="366675"/>
      </dsp:txXfrm>
    </dsp:sp>
    <dsp:sp modelId="{8398050B-BDCB-E248-855A-F460DBC4FC69}">
      <dsp:nvSpPr>
        <dsp:cNvPr id="0" name=""/>
        <dsp:cNvSpPr/>
      </dsp:nvSpPr>
      <dsp:spPr>
        <a:xfrm rot="5400000">
          <a:off x="2888056" y="222003"/>
          <a:ext cx="794463" cy="48594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147843"/>
              <a:satOff val="0"/>
              <a:lumOff val="-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Scheduling</a:t>
          </a:r>
        </a:p>
      </dsp:txBody>
      <dsp:txXfrm rot="-5400000">
        <a:off x="855576" y="2293265"/>
        <a:ext cx="4820642" cy="716899"/>
      </dsp:txXfrm>
    </dsp:sp>
    <dsp:sp modelId="{413CFD76-33CB-E64A-9EA1-1770204A76F6}">
      <dsp:nvSpPr>
        <dsp:cNvPr id="0" name=""/>
        <dsp:cNvSpPr/>
      </dsp:nvSpPr>
      <dsp:spPr>
        <a:xfrm rot="5400000">
          <a:off x="-183337" y="3564602"/>
          <a:ext cx="1222250" cy="855575"/>
        </a:xfrm>
        <a:prstGeom prst="chevron">
          <a:avLst/>
        </a:prstGeom>
        <a:solidFill>
          <a:schemeClr val="accent3">
            <a:hueOff val="3221765"/>
            <a:satOff val="0"/>
            <a:lumOff val="-10353"/>
            <a:alphaOff val="0"/>
          </a:schemeClr>
        </a:solidFill>
        <a:ln w="12700" cap="flat" cmpd="sng" algn="ctr">
          <a:solidFill>
            <a:schemeClr val="accent3">
              <a:hueOff val="3221765"/>
              <a:satOff val="0"/>
              <a:lumOff val="-10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 rot="-5400000">
        <a:off x="1" y="3809053"/>
        <a:ext cx="855575" cy="366675"/>
      </dsp:txXfrm>
    </dsp:sp>
    <dsp:sp modelId="{E81E0858-FDFA-FE4C-8034-F8A90CE4D1F1}">
      <dsp:nvSpPr>
        <dsp:cNvPr id="0" name=""/>
        <dsp:cNvSpPr/>
      </dsp:nvSpPr>
      <dsp:spPr>
        <a:xfrm rot="5400000">
          <a:off x="2888056" y="1348784"/>
          <a:ext cx="794463" cy="48594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3221765"/>
              <a:satOff val="0"/>
              <a:lumOff val="-10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Planning</a:t>
          </a:r>
        </a:p>
      </dsp:txBody>
      <dsp:txXfrm rot="-5400000">
        <a:off x="855576" y="3420046"/>
        <a:ext cx="4820642" cy="716899"/>
      </dsp:txXfrm>
    </dsp:sp>
    <dsp:sp modelId="{29103519-B530-5548-8429-F9448B84E611}">
      <dsp:nvSpPr>
        <dsp:cNvPr id="0" name=""/>
        <dsp:cNvSpPr/>
      </dsp:nvSpPr>
      <dsp:spPr>
        <a:xfrm rot="5400000">
          <a:off x="-183337" y="4691383"/>
          <a:ext cx="1222250" cy="855575"/>
        </a:xfrm>
        <a:prstGeom prst="chevron">
          <a:avLst/>
        </a:prstGeom>
        <a:solidFill>
          <a:schemeClr val="accent3">
            <a:hueOff val="4295687"/>
            <a:satOff val="0"/>
            <a:lumOff val="-13804"/>
            <a:alphaOff val="0"/>
          </a:schemeClr>
        </a:solidFill>
        <a:ln w="12700" cap="flat" cmpd="sng" algn="ctr">
          <a:solidFill>
            <a:schemeClr val="accent3">
              <a:hueOff val="4295687"/>
              <a:satOff val="0"/>
              <a:lumOff val="-13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 rot="-5400000">
        <a:off x="1" y="4935834"/>
        <a:ext cx="855575" cy="366675"/>
      </dsp:txXfrm>
    </dsp:sp>
    <dsp:sp modelId="{981466A5-93E3-AE4D-81DC-BE5ACE59C15C}">
      <dsp:nvSpPr>
        <dsp:cNvPr id="0" name=""/>
        <dsp:cNvSpPr/>
      </dsp:nvSpPr>
      <dsp:spPr>
        <a:xfrm rot="5400000">
          <a:off x="2888056" y="2475564"/>
          <a:ext cx="794463" cy="48594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295687"/>
              <a:satOff val="0"/>
              <a:lumOff val="-13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Performing &amp; Analysis</a:t>
          </a:r>
        </a:p>
      </dsp:txBody>
      <dsp:txXfrm rot="-5400000">
        <a:off x="855576" y="4546826"/>
        <a:ext cx="4820642" cy="716899"/>
      </dsp:txXfrm>
    </dsp:sp>
    <dsp:sp modelId="{8E36A947-EAFB-9446-95C5-471EE4491C9D}">
      <dsp:nvSpPr>
        <dsp:cNvPr id="0" name=""/>
        <dsp:cNvSpPr/>
      </dsp:nvSpPr>
      <dsp:spPr>
        <a:xfrm rot="5400000">
          <a:off x="-183337" y="5818163"/>
          <a:ext cx="1222250" cy="855575"/>
        </a:xfrm>
        <a:prstGeom prst="chevron">
          <a:avLst/>
        </a:prstGeom>
        <a:solidFill>
          <a:schemeClr val="accent3">
            <a:hueOff val="5369608"/>
            <a:satOff val="0"/>
            <a:lumOff val="-17255"/>
            <a:alphaOff val="0"/>
          </a:schemeClr>
        </a:solidFill>
        <a:ln w="12700" cap="flat" cmpd="sng" algn="ctr">
          <a:solidFill>
            <a:schemeClr val="accent3">
              <a:hueOff val="5369608"/>
              <a:satOff val="0"/>
              <a:lumOff val="-172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 rot="-5400000">
        <a:off x="1" y="6062614"/>
        <a:ext cx="855575" cy="366675"/>
      </dsp:txXfrm>
    </dsp:sp>
    <dsp:sp modelId="{A4AFEC2F-7E86-0F43-B790-1DA1684AA270}">
      <dsp:nvSpPr>
        <dsp:cNvPr id="0" name=""/>
        <dsp:cNvSpPr/>
      </dsp:nvSpPr>
      <dsp:spPr>
        <a:xfrm rot="5400000">
          <a:off x="2888056" y="3602345"/>
          <a:ext cx="794463" cy="48594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5369608"/>
              <a:satOff val="0"/>
              <a:lumOff val="-172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Wrap-up and harvesting</a:t>
          </a:r>
        </a:p>
      </dsp:txBody>
      <dsp:txXfrm rot="-5400000">
        <a:off x="855576" y="5673607"/>
        <a:ext cx="4820642" cy="716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2022-05-01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Summary:</a:t>
            </a:r>
            <a:r>
              <a:rPr lang="en-GB" b="0" dirty="0"/>
              <a:t> Scientific computing group that should support </a:t>
            </a:r>
          </a:p>
          <a:p>
            <a:endParaRPr lang="en-GB" b="0" dirty="0"/>
          </a:p>
          <a:p>
            <a:r>
              <a:rPr lang="en-GB" b="0" dirty="0"/>
              <a:t>Objectives</a:t>
            </a:r>
          </a:p>
          <a:p>
            <a:endParaRPr lang="en-GB" b="0" dirty="0"/>
          </a:p>
          <a:p>
            <a:r>
              <a:rPr lang="en-GB" b="0"/>
              <a:t>Strategy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6183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Summary:</a:t>
            </a:r>
            <a:r>
              <a:rPr lang="en-GB" b="0" dirty="0"/>
              <a:t> Scientific computing group that should support </a:t>
            </a:r>
          </a:p>
          <a:p>
            <a:endParaRPr lang="en-GB" b="0" dirty="0"/>
          </a:p>
          <a:p>
            <a:r>
              <a:rPr lang="en-GB" b="0" dirty="0"/>
              <a:t>Objectives</a:t>
            </a:r>
          </a:p>
          <a:p>
            <a:endParaRPr lang="en-GB" b="0" dirty="0"/>
          </a:p>
          <a:p>
            <a:r>
              <a:rPr lang="en-GB" b="0"/>
              <a:t>Strategy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5400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908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8305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2022-05-01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png"/><Relationship Id="rId7" Type="http://schemas.openxmlformats.org/officeDocument/2006/relationships/image" Target="../media/image19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Relationship Id="rId9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tiff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4.jpe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tiff"/><Relationship Id="rId7" Type="http://schemas.openxmlformats.org/officeDocument/2006/relationships/image" Target="../media/image4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10" Type="http://schemas.openxmlformats.org/officeDocument/2006/relationships/image" Target="../media/image30.png"/><Relationship Id="rId4" Type="http://schemas.openxmlformats.org/officeDocument/2006/relationships/image" Target="../media/image37.tiff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cipp.github.io/ess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.gif"/><Relationship Id="rId4" Type="http://schemas.openxmlformats.org/officeDocument/2006/relationships/diagramLayout" Target="../diagrams/layout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94007-5F6A-E940-BDC1-1C163EFA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Agile scientific computing house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7ACFFE-46C2-3943-8D45-771C4D74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C23D6-6A8C-0A4E-B6AB-C177CC8F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D3B9A-B518-0044-A077-161E59982E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Use different project management tools than P6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896C16-BA9F-DB42-A605-92B9A8E7A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270BF-8654-7149-8DCB-B34A2CCF7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04" y="1446416"/>
            <a:ext cx="5285037" cy="3119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DF82D-DE5E-F74A-8CBE-4D7BC8C5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444" y="3221689"/>
            <a:ext cx="5060429" cy="3436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FF2914-CDB2-844F-B4CB-E29ED6449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462" y="5532152"/>
            <a:ext cx="1259973" cy="11376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3DC478-EF32-214D-9D48-930925273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064" y="1179712"/>
            <a:ext cx="4511649" cy="3652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95F448-92B1-9B44-8A6C-C7128CF00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5291" y="4456925"/>
            <a:ext cx="3231135" cy="1331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6D7B60-7F7A-A74B-863D-EAC51C68E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4473" y="5465948"/>
            <a:ext cx="1191884" cy="11918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77E8F6E-30D8-2142-BF42-E2FDFF8D64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8612" y="1729671"/>
            <a:ext cx="1003858" cy="10038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C5F9D03-EF8F-2145-B992-07DE4FD603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233" y="1695851"/>
            <a:ext cx="935663" cy="9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1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CF2A2-1D71-8F46-9B6B-93B2D9A9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Linking to ESS P6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64C45-8213-F840-A025-8B988FF43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25639-58AE-524A-83CD-BD5090F2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230F6A-C6A1-7843-9232-A8312D5CD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Work in progress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2DA0B1-8A44-E842-B215-A27D81CB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E6F044-2D2C-5443-9516-3C52AB41D44C}"/>
              </a:ext>
            </a:extLst>
          </p:cNvPr>
          <p:cNvGrpSpPr/>
          <p:nvPr/>
        </p:nvGrpSpPr>
        <p:grpSpPr>
          <a:xfrm>
            <a:off x="2810417" y="1851949"/>
            <a:ext cx="8608203" cy="740780"/>
            <a:chOff x="2492012" y="1851949"/>
            <a:chExt cx="8608203" cy="74078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5C130CC-C088-F142-8319-0B785C63D5BC}"/>
                </a:ext>
              </a:extLst>
            </p:cNvPr>
            <p:cNvSpPr/>
            <p:nvPr/>
          </p:nvSpPr>
          <p:spPr>
            <a:xfrm>
              <a:off x="2492012" y="1851949"/>
              <a:ext cx="1909822" cy="740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DST </a:t>
              </a:r>
            </a:p>
            <a:p>
              <a:pPr algn="ctr"/>
              <a:r>
                <a:rPr lang="en-GB" dirty="0"/>
                <a:t>(JIRA)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A3D97C0-CCD8-F548-95DD-9ACEB17B52DA}"/>
                </a:ext>
              </a:extLst>
            </p:cNvPr>
            <p:cNvSpPr/>
            <p:nvPr/>
          </p:nvSpPr>
          <p:spPr>
            <a:xfrm>
              <a:off x="4727855" y="1851949"/>
              <a:ext cx="1909822" cy="740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SWAP </a:t>
              </a:r>
            </a:p>
            <a:p>
              <a:pPr algn="ctr"/>
              <a:r>
                <a:rPr lang="en-GB" dirty="0"/>
                <a:t>(GitHub/JIRA)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DC70280-CF4F-DD41-9258-D42DCF7153EB}"/>
                </a:ext>
              </a:extLst>
            </p:cNvPr>
            <p:cNvSpPr/>
            <p:nvPr/>
          </p:nvSpPr>
          <p:spPr>
            <a:xfrm>
              <a:off x="6963698" y="1851949"/>
              <a:ext cx="1909822" cy="740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DRAM (GitHub/JIRA)</a:t>
              </a: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EC9F5DB3-D9A2-3946-BE24-450BAC5A958D}"/>
                </a:ext>
              </a:extLst>
            </p:cNvPr>
            <p:cNvSpPr/>
            <p:nvPr/>
          </p:nvSpPr>
          <p:spPr>
            <a:xfrm>
              <a:off x="9190393" y="1851949"/>
              <a:ext cx="1909822" cy="7407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ECDC (GitHub/JIRA)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32CDC3-B292-2149-BD6A-0F9F2B92DBC5}"/>
              </a:ext>
            </a:extLst>
          </p:cNvPr>
          <p:cNvSpPr/>
          <p:nvPr/>
        </p:nvSpPr>
        <p:spPr>
          <a:xfrm>
            <a:off x="3807769" y="3586296"/>
            <a:ext cx="4386805" cy="740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DMSC</a:t>
            </a:r>
          </a:p>
          <a:p>
            <a:pPr algn="ctr"/>
            <a:r>
              <a:rPr lang="en-GB" dirty="0"/>
              <a:t>(JIRA)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BB46D34-D330-5F4B-AE2F-D009F83B4C7C}"/>
              </a:ext>
            </a:extLst>
          </p:cNvPr>
          <p:cNvGrpSpPr/>
          <p:nvPr/>
        </p:nvGrpSpPr>
        <p:grpSpPr>
          <a:xfrm>
            <a:off x="2301456" y="5219100"/>
            <a:ext cx="7399430" cy="740780"/>
            <a:chOff x="2301456" y="5219100"/>
            <a:chExt cx="7399430" cy="740780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1301968-5583-AF4E-8054-FAE896574D92}"/>
                </a:ext>
              </a:extLst>
            </p:cNvPr>
            <p:cNvSpPr/>
            <p:nvPr/>
          </p:nvSpPr>
          <p:spPr>
            <a:xfrm>
              <a:off x="2301456" y="5219100"/>
              <a:ext cx="2878641" cy="740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ESS/NSS/Science</a:t>
              </a:r>
            </a:p>
            <a:p>
              <a:pPr algn="ctr"/>
              <a:r>
                <a:rPr lang="en-GB" dirty="0"/>
                <a:t>(P6)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F9C47B-9F7C-8547-AA18-857B6EE7AB7E}"/>
                </a:ext>
              </a:extLst>
            </p:cNvPr>
            <p:cNvSpPr/>
            <p:nvPr/>
          </p:nvSpPr>
          <p:spPr>
            <a:xfrm>
              <a:off x="6822245" y="5219100"/>
              <a:ext cx="2878641" cy="740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     Risk register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368083-6627-CA44-9B14-07330735640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3765328" y="2592729"/>
            <a:ext cx="920087" cy="9935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3C3443-C1E2-EA48-A4EF-94B11B372AE1}"/>
              </a:ext>
            </a:extLst>
          </p:cNvPr>
          <p:cNvCxnSpPr>
            <a:cxnSpLocks/>
            <a:stCxn id="11" idx="2"/>
            <a:endCxn id="16" idx="0"/>
          </p:cNvCxnSpPr>
          <p:nvPr/>
        </p:nvCxnSpPr>
        <p:spPr>
          <a:xfrm>
            <a:off x="6001171" y="2592729"/>
            <a:ext cx="1" cy="9935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0586DC-DD0E-044A-ACEA-A7F474DE85F9}"/>
              </a:ext>
            </a:extLst>
          </p:cNvPr>
          <p:cNvCxnSpPr>
            <a:cxnSpLocks/>
          </p:cNvCxnSpPr>
          <p:nvPr/>
        </p:nvCxnSpPr>
        <p:spPr>
          <a:xfrm flipH="1">
            <a:off x="7316928" y="2592729"/>
            <a:ext cx="601681" cy="9935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72723CD-8A24-3945-A5D3-30C9726AF3B1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3740777" y="4327076"/>
            <a:ext cx="944638" cy="8920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76F99-DB48-E741-B6E0-6B8CFCD55B0E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7407797" y="4327076"/>
            <a:ext cx="853769" cy="8920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CD831D7-839A-574D-85D2-80AB61032F74}"/>
              </a:ext>
            </a:extLst>
          </p:cNvPr>
          <p:cNvCxnSpPr/>
          <p:nvPr/>
        </p:nvCxnSpPr>
        <p:spPr>
          <a:xfrm>
            <a:off x="682906" y="4707188"/>
            <a:ext cx="109612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8D3B2C7-AA7E-914C-A54C-ACCF1C0B5E02}"/>
              </a:ext>
            </a:extLst>
          </p:cNvPr>
          <p:cNvSpPr txBox="1"/>
          <p:nvPr/>
        </p:nvSpPr>
        <p:spPr>
          <a:xfrm>
            <a:off x="10037446" y="3206183"/>
            <a:ext cx="167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DMSC internal project planning and tracking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725944-63B9-EA4D-98C4-EF0475D42540}"/>
              </a:ext>
            </a:extLst>
          </p:cNvPr>
          <p:cNvSpPr txBox="1"/>
          <p:nvPr/>
        </p:nvSpPr>
        <p:spPr>
          <a:xfrm>
            <a:off x="10037933" y="5087301"/>
            <a:ext cx="1423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Science project planning and tracking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E7774EC-4017-0142-BAB3-EF5B506D0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393" y="3180992"/>
            <a:ext cx="1191393" cy="119139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0E64EB1-C760-AF42-9153-7E68E800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58" y="3223113"/>
            <a:ext cx="1259973" cy="11376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A9BB31-60CB-D24D-9B75-721655B1E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06" y="5155759"/>
            <a:ext cx="1191884" cy="119188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4D3441A-1F4D-304D-BC15-853C6B3AD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082" y="5299903"/>
            <a:ext cx="1168400" cy="508000"/>
          </a:xfrm>
          <a:prstGeom prst="rect">
            <a:avLst/>
          </a:prstGeom>
        </p:spPr>
      </p:pic>
      <p:sp>
        <p:nvSpPr>
          <p:cNvPr id="55" name="Left Arrow 54">
            <a:extLst>
              <a:ext uri="{FF2B5EF4-FFF2-40B4-BE49-F238E27FC236}">
                <a16:creationId xmlns:a16="http://schemas.microsoft.com/office/drawing/2014/main" id="{1215B3D2-F26B-AC40-AD2C-BA9C5A46CCB7}"/>
              </a:ext>
            </a:extLst>
          </p:cNvPr>
          <p:cNvSpPr/>
          <p:nvPr/>
        </p:nvSpPr>
        <p:spPr>
          <a:xfrm rot="19314013">
            <a:off x="7979513" y="3037168"/>
            <a:ext cx="1726724" cy="98810"/>
          </a:xfrm>
          <a:prstGeom prst="lef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53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37D132A-B92B-E241-AA98-BB0B36459D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5000" b="500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2D335-E8E3-1143-A2FF-B1E7BA7DC2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79BEC-D22E-4F4B-8270-237C6D159A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7A9495-C5B0-C749-B927-792C48E4D5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0491" y="1537269"/>
            <a:ext cx="4255909" cy="829149"/>
          </a:xfrm>
        </p:spPr>
        <p:txBody>
          <a:bodyPr/>
          <a:lstStyle/>
          <a:p>
            <a:endParaRPr lang="en-GB" sz="36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sz="3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sz="3600" dirty="0">
                <a:solidFill>
                  <a:schemeClr val="bg1">
                    <a:lumMod val="85000"/>
                  </a:schemeClr>
                </a:solidFill>
              </a:rPr>
              <a:t>Data Systems &amp; Technologies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47F80D-DC98-E440-BC7A-F5E08F2182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255909" cy="4092695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Laying the foundation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3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BB530-28BE-524C-B2C7-87DFB4206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server rooms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E5D025-94A1-4B45-A964-77A7FE3358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Data Systems &amp; Technologies</a:t>
            </a:r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B306EAE8-03C8-DE4B-9164-94A144979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27" r="10727"/>
          <a:stretch/>
        </p:blipFill>
        <p:spPr/>
      </p:pic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E6FEBDE2-FC79-4A49-AB5D-C2684B077C2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4193" b="14193"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23F760-E010-6341-A9D7-AE33619F61F5}"/>
              </a:ext>
            </a:extLst>
          </p:cNvPr>
          <p:cNvSpPr txBox="1"/>
          <p:nvPr/>
        </p:nvSpPr>
        <p:spPr>
          <a:xfrm>
            <a:off x="6671734" y="5810864"/>
            <a:ext cx="1220206" cy="369332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666666"/>
                </a:solidFill>
              </a:rPr>
              <a:t>Lund (H01)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94CC47-0666-B34C-9478-B1D8433B3A4A}"/>
              </a:ext>
            </a:extLst>
          </p:cNvPr>
          <p:cNvSpPr txBox="1"/>
          <p:nvPr/>
        </p:nvSpPr>
        <p:spPr>
          <a:xfrm>
            <a:off x="1337187" y="5810864"/>
            <a:ext cx="2147383" cy="369332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666666"/>
                </a:solidFill>
              </a:rPr>
              <a:t>Copenhagen (COBIS)</a:t>
            </a:r>
          </a:p>
        </p:txBody>
      </p:sp>
    </p:spTree>
    <p:extLst>
      <p:ext uri="{BB962C8B-B14F-4D97-AF65-F5344CB8AC3E}">
        <p14:creationId xmlns:p14="http://schemas.microsoft.com/office/powerpoint/2010/main" val="20378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33CDC1-5FA8-064F-B715-0C73A669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ready for Cold Commissioning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8DD1A-9AA3-6246-8878-284D56C02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4114A-5C73-C24B-B0D3-D184E14E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F9DE2-00DB-7B46-8782-626B179B1522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73DFB-C61B-144D-851B-9B77BF386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2759C-DA86-6E4D-9F87-FD015B32A246}" type="datetime1">
              <a:rPr lang="en-US" smtClean="0"/>
              <a:t>5/1/22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48537C-2502-A941-916F-FD1097FB3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65" r="40171" b="7340"/>
          <a:stretch/>
        </p:blipFill>
        <p:spPr>
          <a:xfrm>
            <a:off x="2537791" y="1175329"/>
            <a:ext cx="6872144" cy="4630667"/>
          </a:xfrm>
          <a:prstGeom prst="rect">
            <a:avLst/>
          </a:prstGeom>
        </p:spPr>
      </p:pic>
      <p:sp>
        <p:nvSpPr>
          <p:cNvPr id="11" name="Double Wave 10">
            <a:extLst>
              <a:ext uri="{FF2B5EF4-FFF2-40B4-BE49-F238E27FC236}">
                <a16:creationId xmlns:a16="http://schemas.microsoft.com/office/drawing/2014/main" id="{772DE80B-3196-AA47-9EA5-B5DFFD0F5659}"/>
              </a:ext>
            </a:extLst>
          </p:cNvPr>
          <p:cNvSpPr/>
          <p:nvPr/>
        </p:nvSpPr>
        <p:spPr>
          <a:xfrm rot="16200000">
            <a:off x="6855832" y="2403968"/>
            <a:ext cx="6347924" cy="1779220"/>
          </a:xfrm>
          <a:prstGeom prst="doubleWave">
            <a:avLst>
              <a:gd name="adj1" fmla="val 4984"/>
              <a:gd name="adj2" fmla="val 1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8D56E8-8155-9B4C-BFE2-D232E0EBFC4A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7178464" y="2564186"/>
            <a:ext cx="1457536" cy="1037535"/>
          </a:xfrm>
          <a:prstGeom prst="straightConnector1">
            <a:avLst/>
          </a:prstGeom>
          <a:ln w="4445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A6794-E369-0340-A57C-0ED1CAE0AC38}"/>
              </a:ext>
            </a:extLst>
          </p:cNvPr>
          <p:cNvSpPr/>
          <p:nvPr/>
        </p:nvSpPr>
        <p:spPr>
          <a:xfrm>
            <a:off x="11779632" y="2768939"/>
            <a:ext cx="343301" cy="153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A9964E-FEFE-C042-A515-F2ACC4207782}"/>
              </a:ext>
            </a:extLst>
          </p:cNvPr>
          <p:cNvSpPr/>
          <p:nvPr/>
        </p:nvSpPr>
        <p:spPr>
          <a:xfrm>
            <a:off x="9867121" y="2538752"/>
            <a:ext cx="558265" cy="1990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4" descr="https://dcjb9ra2bn4fr.cloudfront.net/1600px_COLOURBOX47518394.jpg?Expires=1624539359&amp;Signature=dfhXQpGqqK7DJ~xsHQ4uZ6oBWP9EwICGtn39UY6HRyLHaPZAIO7PX65J9QklKJF3fSTsXFCwnHo-rKgtEtV1RS7LAcQ0-CVKsnn0N339tpxVzdAjbgm~6CtDwj7IRbR3sARy-dCtjq4eVL1RL1eTwwkSUFNAxBqWacmqKVvVo-fCKBLyHB6tZLkTtVrUAE-t~-joRTpIJmRe6McUxHdbg9yViGTmijFgV1JbO0l6L9JJMcVbEvJXu9ancA0XnFLP-anhJXaFYktqqvB8qgQS6dXfJLPy1i98bY7eBI9wkwmnMUJ0mUbkuLqhIozX-vqTPWqaK0Bd6IbtzTbsHNZnrQ__&amp;Key-Pair-Id=APKAJJFR7WIPMIVXFK3Q">
            <a:extLst>
              <a:ext uri="{FF2B5EF4-FFF2-40B4-BE49-F238E27FC236}">
                <a16:creationId xmlns:a16="http://schemas.microsoft.com/office/drawing/2014/main" id="{D2F7E6D1-2FCD-7743-A1F4-8F8E11E0E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28213"/>
            <a:ext cx="1721322" cy="1147016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D14702-E740-AE46-BE90-60A63C5DE4ED}"/>
              </a:ext>
            </a:extLst>
          </p:cNvPr>
          <p:cNvCxnSpPr>
            <a:cxnSpLocks/>
          </p:cNvCxnSpPr>
          <p:nvPr/>
        </p:nvCxnSpPr>
        <p:spPr>
          <a:xfrm flipV="1">
            <a:off x="7099740" y="1659160"/>
            <a:ext cx="1122203" cy="6360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A55C4318-D74F-E84C-BEC5-FD902A6AF24A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4850" y="2422458"/>
            <a:ext cx="2722194" cy="1821068"/>
          </a:xfrm>
          <a:prstGeom prst="bentConnector3">
            <a:avLst>
              <a:gd name="adj1" fmla="val 118812"/>
            </a:avLst>
          </a:prstGeom>
          <a:ln w="44450">
            <a:solidFill>
              <a:srgbClr val="C0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9CF9C0E3-CDD5-104D-9CF3-2CE2C89CF04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05589" y="2564186"/>
            <a:ext cx="2106575" cy="147782"/>
          </a:xfrm>
          <a:prstGeom prst="bentConnector3">
            <a:avLst/>
          </a:prstGeom>
          <a:ln w="44450">
            <a:solidFill>
              <a:schemeClr val="accent2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A631781E-C94F-C649-833F-5159BF00DEFE}"/>
              </a:ext>
            </a:extLst>
          </p:cNvPr>
          <p:cNvCxnSpPr>
            <a:cxnSpLocks/>
          </p:cNvCxnSpPr>
          <p:nvPr/>
        </p:nvCxnSpPr>
        <p:spPr>
          <a:xfrm rot="5400000">
            <a:off x="5620063" y="2814580"/>
            <a:ext cx="1536642" cy="1035851"/>
          </a:xfrm>
          <a:prstGeom prst="bentConnector3">
            <a:avLst>
              <a:gd name="adj1" fmla="val 123371"/>
            </a:avLst>
          </a:prstGeom>
          <a:ln w="44450">
            <a:solidFill>
              <a:schemeClr val="accent2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AD099B-2F26-3E48-8E3F-4A38F1AD6099}"/>
              </a:ext>
            </a:extLst>
          </p:cNvPr>
          <p:cNvCxnSpPr/>
          <p:nvPr/>
        </p:nvCxnSpPr>
        <p:spPr>
          <a:xfrm flipV="1">
            <a:off x="2537791" y="5063433"/>
            <a:ext cx="260827" cy="1828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C263192-7DCC-CB43-8DCC-5F2DAA8147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41" t="10122" r="15089" b="23522"/>
          <a:stretch/>
        </p:blipFill>
        <p:spPr>
          <a:xfrm>
            <a:off x="587542" y="4723246"/>
            <a:ext cx="3021204" cy="202720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8333F1-67C5-F74D-8317-6431CDE13502}"/>
              </a:ext>
            </a:extLst>
          </p:cNvPr>
          <p:cNvSpPr txBox="1"/>
          <p:nvPr/>
        </p:nvSpPr>
        <p:spPr>
          <a:xfrm rot="2142607">
            <a:off x="7420048" y="2450696"/>
            <a:ext cx="149238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Link to Copenhagen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BD171A5-A729-164F-92EE-A75A58723E3F}"/>
              </a:ext>
            </a:extLst>
          </p:cNvPr>
          <p:cNvCxnSpPr/>
          <p:nvPr/>
        </p:nvCxnSpPr>
        <p:spPr>
          <a:xfrm flipV="1">
            <a:off x="3608746" y="4429957"/>
            <a:ext cx="528248" cy="4849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Placeholder 7">
            <a:extLst>
              <a:ext uri="{FF2B5EF4-FFF2-40B4-BE49-F238E27FC236}">
                <a16:creationId xmlns:a16="http://schemas.microsoft.com/office/drawing/2014/main" id="{045EA1D1-54C0-F945-9D7D-7C8584435B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27" r="10727"/>
          <a:stretch/>
        </p:blipFill>
        <p:spPr>
          <a:xfrm>
            <a:off x="10393080" y="3030429"/>
            <a:ext cx="1198995" cy="114480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C8F808-C92C-4B43-841D-0001706DE1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GB" dirty="0"/>
              <a:t>YMIR connected and up running on production environment</a:t>
            </a:r>
          </a:p>
        </p:txBody>
      </p:sp>
      <p:pic>
        <p:nvPicPr>
          <p:cNvPr id="23" name="Picture Placeholder 7">
            <a:extLst>
              <a:ext uri="{FF2B5EF4-FFF2-40B4-BE49-F238E27FC236}">
                <a16:creationId xmlns:a16="http://schemas.microsoft.com/office/drawing/2014/main" id="{5DB12370-1399-9B40-86DC-2A07A753ED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193" b="14193"/>
          <a:stretch>
            <a:fillRect/>
          </a:stretch>
        </p:blipFill>
        <p:spPr>
          <a:xfrm>
            <a:off x="8236126" y="945358"/>
            <a:ext cx="1377626" cy="131544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E3C6E9-9F7D-FE43-89F8-2D53BF2637F0}"/>
              </a:ext>
            </a:extLst>
          </p:cNvPr>
          <p:cNvSpPr txBox="1"/>
          <p:nvPr/>
        </p:nvSpPr>
        <p:spPr>
          <a:xfrm>
            <a:off x="3647964" y="6098208"/>
            <a:ext cx="395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Collaboration between ECDC, ICS, &amp; DST</a:t>
            </a:r>
          </a:p>
        </p:txBody>
      </p:sp>
    </p:spTree>
    <p:extLst>
      <p:ext uri="{BB962C8B-B14F-4D97-AF65-F5344CB8AC3E}">
        <p14:creationId xmlns:p14="http://schemas.microsoft.com/office/powerpoint/2010/main" val="41029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0C883-F7FB-1C4D-84EA-26D05F42B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the rest of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86DBD0-17BC-5F4E-838E-F68DE354E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5C635-5A2B-5A49-8C63-0CCC861B8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58B1F6-7698-9142-810A-CAAD0C6A0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Capital investment plans for 2022 to 2027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DC3F984-EBB1-C342-90AE-06CF671E1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C45AB00-B2AA-7447-A2AE-C39FB260F4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027484"/>
              </p:ext>
            </p:extLst>
          </p:nvPr>
        </p:nvGraphicFramePr>
        <p:xfrm>
          <a:off x="1195647" y="1446416"/>
          <a:ext cx="9800706" cy="502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327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Testing VISA for remote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acces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VISA is developed by ILL and endorsed by </a:t>
            </a:r>
            <a:r>
              <a:rPr lang="en-GB" dirty="0" err="1"/>
              <a:t>PaNOSC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3D1D58-6522-714D-91C5-6C0AD8152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46" y="2499267"/>
            <a:ext cx="5265032" cy="34350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172085-C69A-0048-81D4-01533F567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529" y="2499266"/>
            <a:ext cx="5282562" cy="3435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6F7AD8-BC02-774B-9DAA-83B9A1351646}"/>
              </a:ext>
            </a:extLst>
          </p:cNvPr>
          <p:cNvSpPr txBox="1"/>
          <p:nvPr/>
        </p:nvSpPr>
        <p:spPr>
          <a:xfrm>
            <a:off x="3740599" y="1519678"/>
            <a:ext cx="5266185" cy="7232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666666"/>
                </a:solidFill>
              </a:rPr>
              <a:t>Tested by DRAM group / Instrument Data Scientists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666666"/>
                </a:solidFill>
              </a:rPr>
              <a:t>Used for </a:t>
            </a:r>
            <a:r>
              <a:rPr lang="en-GB" dirty="0" err="1">
                <a:solidFill>
                  <a:srgbClr val="666666"/>
                </a:solidFill>
              </a:rPr>
              <a:t>LoKI</a:t>
            </a:r>
            <a:r>
              <a:rPr lang="en-GB" dirty="0">
                <a:solidFill>
                  <a:srgbClr val="666666"/>
                </a:solidFill>
              </a:rPr>
              <a:t> detector test at ISIS</a:t>
            </a:r>
          </a:p>
        </p:txBody>
      </p:sp>
      <p:pic>
        <p:nvPicPr>
          <p:cNvPr id="13" name="Picture 4" descr="Grant Involvement | ESS">
            <a:extLst>
              <a:ext uri="{FF2B5EF4-FFF2-40B4-BE49-F238E27FC236}">
                <a16:creationId xmlns:a16="http://schemas.microsoft.com/office/drawing/2014/main" id="{CAB76A99-E07D-4240-B284-22DA208C5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036" y="366995"/>
            <a:ext cx="1611917" cy="82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74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e-learning platform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Deliverable from </a:t>
            </a:r>
            <a:r>
              <a:rPr lang="en-GB" dirty="0" err="1"/>
              <a:t>PaNOSC</a:t>
            </a:r>
            <a:r>
              <a:rPr lang="en-GB" dirty="0"/>
              <a:t> WP8 / </a:t>
            </a:r>
            <a:r>
              <a:rPr lang="en-GB" dirty="0" err="1"/>
              <a:t>ExPaNDS</a:t>
            </a:r>
            <a:r>
              <a:rPr lang="en-GB" dirty="0"/>
              <a:t> WP5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pic>
        <p:nvPicPr>
          <p:cNvPr id="13" name="Picture 4" descr="Grant Involvement | ESS">
            <a:extLst>
              <a:ext uri="{FF2B5EF4-FFF2-40B4-BE49-F238E27FC236}">
                <a16:creationId xmlns:a16="http://schemas.microsoft.com/office/drawing/2014/main" id="{CAB76A99-E07D-4240-B284-22DA208C5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036" y="366995"/>
            <a:ext cx="1611917" cy="82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C743B2-9D6A-E743-B18A-42E6E451D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717" y="2806985"/>
            <a:ext cx="4551150" cy="3668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0E063B-26BB-E243-9D5A-168CC19DB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646" y="2777931"/>
            <a:ext cx="4544331" cy="3668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7DB2A2-80FC-7C49-943F-CA617B24BE87}"/>
              </a:ext>
            </a:extLst>
          </p:cNvPr>
          <p:cNvSpPr txBox="1"/>
          <p:nvPr/>
        </p:nvSpPr>
        <p:spPr>
          <a:xfrm>
            <a:off x="1195646" y="1477894"/>
            <a:ext cx="8500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dirty="0">
                <a:solidFill>
                  <a:srgbClr val="666666"/>
                </a:solidFill>
              </a:rPr>
              <a:t>Collaboration between HZDR, SOLEIL, ELI, and ESS (DST + DRAM)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dirty="0">
                <a:solidFill>
                  <a:srgbClr val="666666"/>
                </a:solidFill>
              </a:rPr>
              <a:t>Enables  </a:t>
            </a:r>
            <a:r>
              <a:rPr lang="en-GB" dirty="0" err="1">
                <a:solidFill>
                  <a:srgbClr val="666666"/>
                </a:solidFill>
              </a:rPr>
              <a:t>Jupyter</a:t>
            </a:r>
            <a:r>
              <a:rPr lang="en-GB" dirty="0">
                <a:solidFill>
                  <a:srgbClr val="666666"/>
                </a:solidFill>
              </a:rPr>
              <a:t> to be run from </a:t>
            </a:r>
            <a:r>
              <a:rPr lang="en-GB" dirty="0" err="1">
                <a:solidFill>
                  <a:srgbClr val="666666"/>
                </a:solidFill>
              </a:rPr>
              <a:t>moodle</a:t>
            </a:r>
            <a:r>
              <a:rPr lang="en-GB" dirty="0">
                <a:solidFill>
                  <a:srgbClr val="666666"/>
                </a:solidFill>
              </a:rPr>
              <a:t> </a:t>
            </a:r>
            <a:r>
              <a:rPr lang="en-GB" dirty="0">
                <a:solidFill>
                  <a:srgbClr val="666666"/>
                </a:solidFill>
                <a:sym typeface="Wingdings" pitchFamily="2" charset="2"/>
              </a:rPr>
              <a:t> hands-on simulations, analysis, coding, etc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dirty="0">
                <a:solidFill>
                  <a:srgbClr val="666666"/>
                </a:solidFill>
                <a:sym typeface="Wingdings" pitchFamily="2" charset="2"/>
              </a:rPr>
              <a:t>Have been used at various courses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dirty="0" err="1">
                <a:solidFill>
                  <a:srgbClr val="666666"/>
                </a:solidFill>
                <a:sym typeface="Wingdings" pitchFamily="2" charset="2"/>
              </a:rPr>
              <a:t>PaNOSC</a:t>
            </a:r>
            <a:r>
              <a:rPr lang="en-GB" dirty="0">
                <a:solidFill>
                  <a:srgbClr val="666666"/>
                </a:solidFill>
                <a:sym typeface="Wingdings" pitchFamily="2" charset="2"/>
              </a:rPr>
              <a:t> WP8 is now led by Instrument Data Scientist Andrew </a:t>
            </a:r>
            <a:r>
              <a:rPr lang="en-GB" dirty="0" err="1">
                <a:solidFill>
                  <a:srgbClr val="666666"/>
                </a:solidFill>
                <a:sym typeface="Wingdings" pitchFamily="2" charset="2"/>
              </a:rPr>
              <a:t>McCluskey</a:t>
            </a:r>
            <a:r>
              <a:rPr lang="en-GB" dirty="0">
                <a:solidFill>
                  <a:srgbClr val="666666"/>
                </a:solidFill>
                <a:sym typeface="Wingdings" pitchFamily="2" charset="2"/>
              </a:rPr>
              <a:t> </a:t>
            </a:r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9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2D335-E8E3-1143-A2FF-B1E7BA7DC2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79BEC-D22E-4F4B-8270-237C6D159A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7A9495-C5B0-C749-B927-792C48E4D5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0491" y="1537269"/>
            <a:ext cx="4255909" cy="829149"/>
          </a:xfrm>
        </p:spPr>
        <p:txBody>
          <a:bodyPr/>
          <a:lstStyle/>
          <a:p>
            <a:endParaRPr lang="en-GB" sz="36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sz="3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sz="3600" dirty="0">
                <a:solidFill>
                  <a:schemeClr val="bg1">
                    <a:lumMod val="85000"/>
                  </a:schemeClr>
                </a:solidFill>
              </a:rPr>
              <a:t>Scientific Web Applications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47F80D-DC98-E440-BC7A-F5E08F2182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255909" cy="4092695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Supporting the User Journey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365BB51-AEEF-8848-82EC-897CA9A6A464}"/>
              </a:ext>
            </a:extLst>
          </p:cNvPr>
          <p:cNvGraphicFramePr>
            <a:graphicFrameLocks noGrp="1"/>
          </p:cNvGraphicFramePr>
          <p:nvPr>
            <p:ph type="pic" sz="quarter" idx="12"/>
            <p:extLst>
              <p:ext uri="{D42A27DB-BD31-4B8C-83A1-F6EECF244321}">
                <p14:modId xmlns:p14="http://schemas.microsoft.com/office/powerpoint/2010/main" val="1006193455"/>
              </p:ext>
            </p:extLst>
          </p:nvPr>
        </p:nvGraphicFramePr>
        <p:xfrm>
          <a:off x="6477000" y="0"/>
          <a:ext cx="5715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365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92" y="273687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 Office collaboration with SAD 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>
              <a:solidFill>
                <a:srgbClr val="CCCCC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BA6B7-8876-4744-BB0F-9C8753ADC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9" t="97" r="51109" b="43505"/>
          <a:stretch/>
        </p:blipFill>
        <p:spPr>
          <a:xfrm>
            <a:off x="5783718" y="3547350"/>
            <a:ext cx="4724884" cy="29279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DA5346-1BB6-1C45-8D67-B0938803D230}"/>
              </a:ext>
            </a:extLst>
          </p:cNvPr>
          <p:cNvSpPr txBox="1"/>
          <p:nvPr/>
        </p:nvSpPr>
        <p:spPr>
          <a:xfrm>
            <a:off x="10543327" y="3489002"/>
            <a:ext cx="147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Central Laser Facility Call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B42E337-B85C-1F4E-B64A-22A791C7B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61190"/>
              </p:ext>
            </p:extLst>
          </p:nvPr>
        </p:nvGraphicFramePr>
        <p:xfrm>
          <a:off x="878541" y="2202394"/>
          <a:ext cx="4121722" cy="29145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031282">
                  <a:extLst>
                    <a:ext uri="{9D8B030D-6E8A-4147-A177-3AD203B41FA5}">
                      <a16:colId xmlns:a16="http://schemas.microsoft.com/office/drawing/2014/main" val="1638847527"/>
                    </a:ext>
                  </a:extLst>
                </a:gridCol>
                <a:gridCol w="3090440">
                  <a:extLst>
                    <a:ext uri="{9D8B030D-6E8A-4147-A177-3AD203B41FA5}">
                      <a16:colId xmlns:a16="http://schemas.microsoft.com/office/drawing/2014/main" val="2805659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@ESS:</a:t>
                      </a:r>
                    </a:p>
                  </a:txBody>
                  <a:tcPr marL="216000" marT="180000" marB="18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DEMAX Call 2b:</a:t>
                      </a:r>
                    </a:p>
                    <a:p>
                      <a:pPr marL="519113" lvl="2" indent="-2857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Proposal submission</a:t>
                      </a:r>
                    </a:p>
                    <a:p>
                      <a:pPr marL="519113" lvl="2" indent="-2857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Technical Review</a:t>
                      </a:r>
                    </a:p>
                    <a:p>
                      <a:pPr marL="519113" lvl="2" indent="-2857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Scientific Review</a:t>
                      </a:r>
                    </a:p>
                  </a:txBody>
                  <a:tcPr marL="216000" marT="180000" marB="1800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191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@STFC:</a:t>
                      </a:r>
                    </a:p>
                  </a:txBody>
                  <a:tcPr marL="216000" marT="180000" marB="18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Central Laser Facility’s November call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ISIS rapid access April call</a:t>
                      </a:r>
                    </a:p>
                  </a:txBody>
                  <a:tcPr marL="216000" marT="180000" marB="1800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65033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3DCEAB8-167A-CA48-849C-5AA2F254BF8C}"/>
              </a:ext>
            </a:extLst>
          </p:cNvPr>
          <p:cNvSpPr txBox="1"/>
          <p:nvPr/>
        </p:nvSpPr>
        <p:spPr>
          <a:xfrm>
            <a:off x="1635660" y="1748602"/>
            <a:ext cx="2506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 dirty="0"/>
              <a:t>Successful usages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C7AECDF-B2DF-4E46-AF3D-AE148F64A5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2461" y="918989"/>
            <a:ext cx="9360000" cy="507076"/>
          </a:xfrm>
        </p:spPr>
        <p:txBody>
          <a:bodyPr/>
          <a:lstStyle/>
          <a:p>
            <a:r>
              <a:rPr lang="en-GB" dirty="0"/>
              <a:t>Adapted and co-developed by STFC </a:t>
            </a:r>
          </a:p>
        </p:txBody>
      </p:sp>
      <p:pic>
        <p:nvPicPr>
          <p:cNvPr id="17" name="Content Placeholder 9">
            <a:extLst>
              <a:ext uri="{FF2B5EF4-FFF2-40B4-BE49-F238E27FC236}">
                <a16:creationId xmlns:a16="http://schemas.microsoft.com/office/drawing/2014/main" id="{9C0B4391-C2D9-6343-8320-C6E0F030C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83718" y="1426065"/>
            <a:ext cx="3285491" cy="1794739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E8B7DF-2B32-9444-BFF3-F1E6C44BC51B}"/>
              </a:ext>
            </a:extLst>
          </p:cNvPr>
          <p:cNvSpPr txBox="1"/>
          <p:nvPr/>
        </p:nvSpPr>
        <p:spPr>
          <a:xfrm>
            <a:off x="9069209" y="1369827"/>
            <a:ext cx="1938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Meeting with STFC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B976F0-A378-594E-8ECC-F7E28A05414A}"/>
              </a:ext>
            </a:extLst>
          </p:cNvPr>
          <p:cNvSpPr/>
          <p:nvPr/>
        </p:nvSpPr>
        <p:spPr>
          <a:xfrm>
            <a:off x="585883" y="5087526"/>
            <a:ext cx="47070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lvl="2" indent="0">
              <a:spcBef>
                <a:spcPts val="0"/>
              </a:spcBef>
              <a:buNone/>
            </a:pPr>
            <a:r>
              <a:rPr lang="en-GB" u="sng" dirty="0">
                <a:solidFill>
                  <a:srgbClr val="666666"/>
                </a:solidFill>
              </a:rPr>
              <a:t>New developments</a:t>
            </a:r>
            <a:r>
              <a:rPr lang="en-GB" dirty="0">
                <a:solidFill>
                  <a:srgbClr val="666666"/>
                </a:solidFill>
              </a:rPr>
              <a:t>:</a:t>
            </a:r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Module for generating statistics</a:t>
            </a:r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Visitor management</a:t>
            </a:r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Experiment safety report</a:t>
            </a:r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Sample shipment with integration to EAM</a:t>
            </a:r>
          </a:p>
        </p:txBody>
      </p:sp>
    </p:spTree>
    <p:extLst>
      <p:ext uri="{BB962C8B-B14F-4D97-AF65-F5344CB8AC3E}">
        <p14:creationId xmlns:p14="http://schemas.microsoft.com/office/powerpoint/2010/main" val="284702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DMSC Update for SAC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Spring 2022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Thomas Holm Rod, </a:t>
            </a:r>
            <a:r>
              <a:rPr lang="en-GB" dirty="0" err="1"/>
              <a:t>ACTINg</a:t>
            </a:r>
            <a:r>
              <a:rPr lang="en-GB" dirty="0"/>
              <a:t> head of </a:t>
            </a:r>
            <a:r>
              <a:rPr lang="en-GB" dirty="0" err="1"/>
              <a:t>dmsc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en-GB" sz="1200" b="1" dirty="0">
                <a:solidFill>
                  <a:schemeClr val="bg1"/>
                </a:solidFill>
              </a:rPr>
              <a:t>2022-05-05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5B8A35-F8A0-9A47-8669-DB5723018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Curation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021A8-E904-2E43-A1BC-1AF4595D1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  FOOTER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98702-F60F-914A-9EA0-B57ED519A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A83A85-4139-AE47-9338-B61C284C80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Supporting data journey in a </a:t>
            </a:r>
            <a:r>
              <a:rPr lang="en-GB" sz="2800" b="1" dirty="0"/>
              <a:t>FAIR</a:t>
            </a:r>
            <a:r>
              <a:rPr lang="en-GB" dirty="0"/>
              <a:t> way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08FE4C1-D6D0-B142-BB7E-FD90038E3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FF1C40-0FEB-0E48-9BC3-304D24789768}"/>
              </a:ext>
            </a:extLst>
          </p:cNvPr>
          <p:cNvGrpSpPr/>
          <p:nvPr/>
        </p:nvGrpSpPr>
        <p:grpSpPr>
          <a:xfrm>
            <a:off x="1195647" y="3090067"/>
            <a:ext cx="3741478" cy="2747822"/>
            <a:chOff x="1172781" y="1870725"/>
            <a:chExt cx="3868035" cy="28407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246ADD-BF56-A449-A795-13BC387D7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0049" y="1876708"/>
              <a:ext cx="1630767" cy="5657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30CD7B-CC44-6E4E-94F8-587DD4A85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2781" y="1870725"/>
              <a:ext cx="1602885" cy="5716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F5ACF5-5510-3947-992E-CBE3DC389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3956" y="2680238"/>
              <a:ext cx="2286860" cy="70756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E57188-ACE3-1B4B-9E6C-D441D60D1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0453" b="24031"/>
            <a:stretch/>
          </p:blipFill>
          <p:spPr>
            <a:xfrm>
              <a:off x="1172781" y="2629344"/>
              <a:ext cx="1392038" cy="77280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B351D2-6425-4A49-A80B-494EFA949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9416" y="3589071"/>
              <a:ext cx="1122423" cy="112242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D364B7-01D9-E84D-9DC2-0370EA1DF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7627" y="3915222"/>
              <a:ext cx="1223189" cy="79627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A7F2B0-BCE5-BC4F-92AF-7FA807B9F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2781" y="3780648"/>
              <a:ext cx="930846" cy="93084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4FEC4B7-A33D-D74E-8506-38E22E14FC81}"/>
              </a:ext>
            </a:extLst>
          </p:cNvPr>
          <p:cNvSpPr txBox="1"/>
          <p:nvPr/>
        </p:nvSpPr>
        <p:spPr>
          <a:xfrm>
            <a:off x="1103709" y="1817251"/>
            <a:ext cx="3659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Continue to develop </a:t>
            </a:r>
            <a:r>
              <a:rPr lang="en-GB" dirty="0" err="1">
                <a:solidFill>
                  <a:srgbClr val="666666"/>
                </a:solidFill>
              </a:rPr>
              <a:t>SciCat</a:t>
            </a:r>
            <a:r>
              <a:rPr lang="en-GB" dirty="0">
                <a:solidFill>
                  <a:srgbClr val="666666"/>
                </a:solidFill>
              </a:rPr>
              <a:t> &amp; </a:t>
            </a:r>
            <a:r>
              <a:rPr lang="en-GB" dirty="0" err="1">
                <a:solidFill>
                  <a:srgbClr val="666666"/>
                </a:solidFill>
              </a:rPr>
              <a:t>SciChat</a:t>
            </a:r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746B10-6487-4744-A174-6407AD5C5ED2}"/>
              </a:ext>
            </a:extLst>
          </p:cNvPr>
          <p:cNvSpPr txBox="1"/>
          <p:nvPr/>
        </p:nvSpPr>
        <p:spPr>
          <a:xfrm>
            <a:off x="1103709" y="2519113"/>
            <a:ext cx="4369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err="1">
                <a:solidFill>
                  <a:srgbClr val="666666"/>
                </a:solidFill>
              </a:rPr>
              <a:t>SciCat</a:t>
            </a:r>
            <a:r>
              <a:rPr lang="en-GB" dirty="0">
                <a:solidFill>
                  <a:srgbClr val="666666"/>
                </a:solidFill>
              </a:rPr>
              <a:t> partner community continues to grow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E46CA2-9EA9-BF4B-8267-F3805030033B}"/>
              </a:ext>
            </a:extLst>
          </p:cNvPr>
          <p:cNvSpPr txBox="1"/>
          <p:nvPr/>
        </p:nvSpPr>
        <p:spPr>
          <a:xfrm>
            <a:off x="6373692" y="1817251"/>
            <a:ext cx="532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Focused work on integration and inter-operability, e.g.: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9E0E32F-E17A-9E44-B27E-9DB381DF0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" r="57771" b="84291"/>
          <a:stretch/>
        </p:blipFill>
        <p:spPr>
          <a:xfrm>
            <a:off x="6490233" y="2581109"/>
            <a:ext cx="4713012" cy="1775012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038A50F-2D5D-7C4C-B3B7-F18EB0640D2D}"/>
              </a:ext>
            </a:extLst>
          </p:cNvPr>
          <p:cNvSpPr txBox="1"/>
          <p:nvPr/>
        </p:nvSpPr>
        <p:spPr>
          <a:xfrm>
            <a:off x="6408417" y="2219681"/>
            <a:ext cx="105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 err="1">
                <a:solidFill>
                  <a:schemeClr val="accent4"/>
                </a:solidFill>
              </a:rPr>
              <a:t>PySciCat</a:t>
            </a:r>
            <a:r>
              <a:rPr lang="en-GB" dirty="0">
                <a:solidFill>
                  <a:schemeClr val="accent4"/>
                </a:solidFill>
              </a:rPr>
              <a:t>:</a:t>
            </a:r>
          </a:p>
        </p:txBody>
      </p:sp>
      <p:pic>
        <p:nvPicPr>
          <p:cNvPr id="30" name="Picture 4" descr="Grant Involvement | ESS">
            <a:extLst>
              <a:ext uri="{FF2B5EF4-FFF2-40B4-BE49-F238E27FC236}">
                <a16:creationId xmlns:a16="http://schemas.microsoft.com/office/drawing/2014/main" id="{AA554520-F329-2341-8F38-C64FF47ED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553" y="5327971"/>
            <a:ext cx="1611917" cy="82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CE47C2E-7B68-4A4C-A56B-74D251538B9C}"/>
              </a:ext>
            </a:extLst>
          </p:cNvPr>
          <p:cNvSpPr txBox="1"/>
          <p:nvPr/>
        </p:nvSpPr>
        <p:spPr>
          <a:xfrm>
            <a:off x="6706515" y="5283617"/>
            <a:ext cx="2931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Advanced cross-facility search of data sets through </a:t>
            </a:r>
            <a:r>
              <a:rPr lang="en-GB" dirty="0" err="1">
                <a:solidFill>
                  <a:srgbClr val="666666"/>
                </a:solidFill>
              </a:rPr>
              <a:t>PaNOSC</a:t>
            </a:r>
            <a:r>
              <a:rPr lang="en-GB" dirty="0">
                <a:solidFill>
                  <a:srgbClr val="666666"/>
                </a:solidFill>
              </a:rPr>
              <a:t> API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C9420F-A52D-3948-B257-56D092DB6269}"/>
              </a:ext>
            </a:extLst>
          </p:cNvPr>
          <p:cNvSpPr/>
          <p:nvPr/>
        </p:nvSpPr>
        <p:spPr>
          <a:xfrm>
            <a:off x="6490233" y="5122771"/>
            <a:ext cx="4713012" cy="1238339"/>
          </a:xfrm>
          <a:prstGeom prst="rect">
            <a:avLst/>
          </a:prstGeom>
          <a:noFill/>
          <a:ln>
            <a:solidFill>
              <a:srgbClr val="BA4675"/>
            </a:solidFill>
          </a:ln>
          <a:effectLst>
            <a:outerShdw blurRad="50800" dist="38100" dir="2700000" algn="tl" rotWithShape="0">
              <a:srgbClr val="BA4675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80D834-606E-DE4A-AAEE-0904001E099F}"/>
              </a:ext>
            </a:extLst>
          </p:cNvPr>
          <p:cNvSpPr txBox="1"/>
          <p:nvPr/>
        </p:nvSpPr>
        <p:spPr>
          <a:xfrm>
            <a:off x="6408417" y="4756781"/>
            <a:ext cx="139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 err="1">
                <a:solidFill>
                  <a:srgbClr val="BA4675"/>
                </a:solidFill>
              </a:rPr>
              <a:t>PaNOSC</a:t>
            </a:r>
            <a:r>
              <a:rPr lang="en-GB" b="1" dirty="0">
                <a:solidFill>
                  <a:srgbClr val="BA4675"/>
                </a:solidFill>
              </a:rPr>
              <a:t> API:</a:t>
            </a:r>
          </a:p>
        </p:txBody>
      </p:sp>
    </p:spTree>
    <p:extLst>
      <p:ext uri="{BB962C8B-B14F-4D97-AF65-F5344CB8AC3E}">
        <p14:creationId xmlns:p14="http://schemas.microsoft.com/office/powerpoint/2010/main" val="58035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A9ED0-CAB7-554D-B45D-26762192C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the user / data journey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54FE3-CC8E-F94C-A563-426254B2E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AE852-01A3-3645-965B-FE0CAFAEF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21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AE3EE5-1B82-D04A-A993-199486EF6F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Blueprint for data analysis journey result of User Experience workshop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6808A4-E1BD-0D4E-8EFF-EBC4D5188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645A53-7344-314C-AA4F-9B71A617828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6"/>
          <a:stretch/>
        </p:blipFill>
        <p:spPr>
          <a:xfrm>
            <a:off x="416688" y="1660585"/>
            <a:ext cx="11593363" cy="4592201"/>
          </a:xfrm>
          <a:prstGeom prst="rect">
            <a:avLst/>
          </a:prstGeom>
          <a:ln>
            <a:solidFill>
              <a:srgbClr val="666666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42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2D335-E8E3-1143-A2FF-B1E7BA7DC2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79BEC-D22E-4F4B-8270-237C6D159A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7A9495-C5B0-C749-B927-792C48E4D5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0491" y="1537269"/>
            <a:ext cx="4255909" cy="829149"/>
          </a:xfrm>
        </p:spPr>
        <p:txBody>
          <a:bodyPr/>
          <a:lstStyle/>
          <a:p>
            <a:endParaRPr lang="en-GB" sz="36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sz="3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sz="3600" dirty="0">
                <a:solidFill>
                  <a:schemeClr val="bg1">
                    <a:lumMod val="85000"/>
                  </a:schemeClr>
                </a:solidFill>
              </a:rPr>
              <a:t>Data Reduction, Analysis, and Modelling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47F80D-DC98-E440-BC7A-F5E08F2182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255909" cy="4092695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Creating impact from experiments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F8E970AC-E4A7-4A49-A872-2AAAFE62B6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50991" t="317"/>
          <a:stretch/>
        </p:blipFill>
        <p:spPr>
          <a:xfrm>
            <a:off x="6477712" y="0"/>
            <a:ext cx="5714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4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63955E7-0573-3D40-B2E1-8838A6FF9227}"/>
              </a:ext>
            </a:extLst>
          </p:cNvPr>
          <p:cNvSpPr/>
          <p:nvPr/>
        </p:nvSpPr>
        <p:spPr>
          <a:xfrm>
            <a:off x="6238154" y="5711341"/>
            <a:ext cx="4994275" cy="763929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07BCE1-4849-5F41-911F-98660C0F10A6}"/>
              </a:ext>
            </a:extLst>
          </p:cNvPr>
          <p:cNvSpPr/>
          <p:nvPr/>
        </p:nvSpPr>
        <p:spPr>
          <a:xfrm>
            <a:off x="995423" y="4686200"/>
            <a:ext cx="4965539" cy="1795868"/>
          </a:xfrm>
          <a:prstGeom prst="rect">
            <a:avLst/>
          </a:prstGeom>
          <a:solidFill>
            <a:schemeClr val="bg1"/>
          </a:solidFill>
          <a:ln>
            <a:solidFill>
              <a:srgbClr val="66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CBC1C1-C618-B040-8DA9-164812DF06EF}"/>
              </a:ext>
            </a:extLst>
          </p:cNvPr>
          <p:cNvSpPr/>
          <p:nvPr/>
        </p:nvSpPr>
        <p:spPr>
          <a:xfrm>
            <a:off x="995423" y="1908056"/>
            <a:ext cx="4965539" cy="2477165"/>
          </a:xfrm>
          <a:prstGeom prst="rect">
            <a:avLst/>
          </a:prstGeom>
          <a:solidFill>
            <a:schemeClr val="bg1"/>
          </a:solidFill>
          <a:ln>
            <a:solidFill>
              <a:srgbClr val="66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DA6FA-2166-5942-9CEE-898299D6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scipp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777322-3711-A849-B2CD-704B759B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1AB45-CA02-7A48-8FD1-4C0B5856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3CA119-0F8D-6142-B254-A0EB25DE4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10" y="1908056"/>
            <a:ext cx="4727666" cy="247716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Close collaboration between </a:t>
            </a:r>
            <a:r>
              <a:rPr lang="en-GB" dirty="0" err="1"/>
              <a:t>scipp</a:t>
            </a:r>
            <a:r>
              <a:rPr lang="en-GB" dirty="0"/>
              <a:t> team and instrument data scientists: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 Requirements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 Development of workflows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 Joint meetings, pair-programming, and lively discussions on slack channel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136998-EF3E-254F-A5E2-EA0842B5BC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Continues to be developed and improved with input from Instr. Data Scientists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82F20E-3E8E-5C48-A8D1-AB34C1794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F09A22A-8557-5B43-840D-E60DDBE9E0D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238154" y="1934812"/>
            <a:ext cx="4994275" cy="3453984"/>
          </a:xfrm>
          <a:prstGeom prst="rect">
            <a:avLst/>
          </a:prstGeom>
          <a:ln>
            <a:solidFill>
              <a:srgbClr val="66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1C0BA9-C529-EE42-995E-CCE16293ACCD}"/>
              </a:ext>
            </a:extLst>
          </p:cNvPr>
          <p:cNvSpPr txBox="1"/>
          <p:nvPr/>
        </p:nvSpPr>
        <p:spPr>
          <a:xfrm>
            <a:off x="8664795" y="1565480"/>
            <a:ext cx="271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  <a:hlinkClick r:id="rId3"/>
              </a:rPr>
              <a:t>https://scipp.github.io/ess</a:t>
            </a:r>
            <a:r>
              <a:rPr lang="en-GB" dirty="0">
                <a:solidFill>
                  <a:srgbClr val="666666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1E266-0138-BC4E-9BD2-CC40C2134C8D}"/>
              </a:ext>
            </a:extLst>
          </p:cNvPr>
          <p:cNvSpPr txBox="1"/>
          <p:nvPr/>
        </p:nvSpPr>
        <p:spPr>
          <a:xfrm>
            <a:off x="1103709" y="4696964"/>
            <a:ext cx="4727667" cy="178510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666666"/>
                </a:solidFill>
              </a:rPr>
              <a:t>Good progress: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666666"/>
                </a:solidFill>
              </a:rPr>
              <a:t>new features, bug fixes, improved           documentation &amp; build systems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666666"/>
                </a:solidFill>
              </a:rPr>
              <a:t>Used successfully for AMOR &amp; </a:t>
            </a:r>
            <a:r>
              <a:rPr lang="en-GB" sz="2000" dirty="0" err="1">
                <a:solidFill>
                  <a:srgbClr val="666666"/>
                </a:solidFill>
              </a:rPr>
              <a:t>LoKI</a:t>
            </a:r>
            <a:r>
              <a:rPr lang="en-GB" sz="2000" dirty="0">
                <a:solidFill>
                  <a:srgbClr val="666666"/>
                </a:solidFill>
              </a:rPr>
              <a:t> detector tests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FA7029-8BFA-114B-8DC5-4249F23E1548}"/>
              </a:ext>
            </a:extLst>
          </p:cNvPr>
          <p:cNvSpPr txBox="1"/>
          <p:nvPr/>
        </p:nvSpPr>
        <p:spPr>
          <a:xfrm>
            <a:off x="6584230" y="5728347"/>
            <a:ext cx="473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accent2"/>
                </a:solidFill>
              </a:rPr>
              <a:t>Increased interest from other facilities: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b="1" dirty="0">
                <a:solidFill>
                  <a:schemeClr val="accent2"/>
                </a:solidFill>
              </a:rPr>
              <a:t>ORNL, ISIS, FZJ</a:t>
            </a:r>
          </a:p>
        </p:txBody>
      </p:sp>
    </p:spTree>
    <p:extLst>
      <p:ext uri="{BB962C8B-B14F-4D97-AF65-F5344CB8AC3E}">
        <p14:creationId xmlns:p14="http://schemas.microsoft.com/office/powerpoint/2010/main" val="16986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EE4BF6-E10E-8F43-8567-98265729236C}"/>
              </a:ext>
            </a:extLst>
          </p:cNvPr>
          <p:cNvSpPr/>
          <p:nvPr/>
        </p:nvSpPr>
        <p:spPr>
          <a:xfrm>
            <a:off x="1103708" y="1582910"/>
            <a:ext cx="4070176" cy="4597971"/>
          </a:xfrm>
          <a:prstGeom prst="rect">
            <a:avLst/>
          </a:prstGeom>
          <a:solidFill>
            <a:schemeClr val="bg1"/>
          </a:solidFill>
          <a:ln>
            <a:solidFill>
              <a:srgbClr val="666666"/>
            </a:solidFill>
          </a:ln>
          <a:effectLst>
            <a:outerShdw blurRad="50800" dist="38100" dir="2700000" algn="tl" rotWithShape="0">
              <a:srgbClr val="66666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BAFEF-1F0E-CA46-939A-7B066C0DA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progress with workflows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942B1-C48A-6646-840A-C2AB3CC25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B421-89EB-8740-926D-7520C178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0B241-0638-FB45-A4FC-A999FA1F5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789" y="2219902"/>
            <a:ext cx="3761773" cy="3323987"/>
          </a:xfrm>
        </p:spPr>
        <p:txBody>
          <a:bodyPr>
            <a:spAutoFit/>
          </a:bodyPr>
          <a:lstStyle/>
          <a:p>
            <a:pPr lvl="1">
              <a:spcBef>
                <a:spcPts val="2000"/>
              </a:spcBef>
              <a:buFont typeface="Wingdings" pitchFamily="2" charset="2"/>
              <a:buChar char="ü"/>
            </a:pPr>
            <a:r>
              <a:rPr lang="en-GB" dirty="0"/>
              <a:t> SANS workflows and notebooks</a:t>
            </a:r>
          </a:p>
          <a:p>
            <a:pPr lvl="1">
              <a:spcBef>
                <a:spcPts val="2000"/>
              </a:spcBef>
              <a:buFont typeface="Wingdings" pitchFamily="2" charset="2"/>
              <a:buChar char="ü"/>
            </a:pPr>
            <a:r>
              <a:rPr lang="en-GB" dirty="0"/>
              <a:t> Reflectometry workflows and notebooks</a:t>
            </a:r>
          </a:p>
          <a:p>
            <a:pPr lvl="1">
              <a:spcBef>
                <a:spcPts val="2000"/>
              </a:spcBef>
              <a:buFont typeface="Wingdings" pitchFamily="2" charset="2"/>
              <a:buChar char="q"/>
            </a:pPr>
            <a:r>
              <a:rPr lang="en-GB" dirty="0"/>
              <a:t> Diffraction workflows and notebooks (soon)</a:t>
            </a:r>
          </a:p>
          <a:p>
            <a:pPr lvl="1">
              <a:spcBef>
                <a:spcPts val="2000"/>
              </a:spcBef>
              <a:buFont typeface="Wingdings" pitchFamily="2" charset="2"/>
              <a:buChar char="q"/>
            </a:pPr>
            <a:r>
              <a:rPr lang="en-GB" dirty="0"/>
              <a:t> Imaging workflows and notebooks (scheduled for development)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EF7CEA-1273-CA4C-86CA-22EDB1DC8A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   … and associated documentation </a:t>
            </a:r>
            <a:r>
              <a:rPr lang="en-GB" dirty="0">
                <a:sym typeface="Wingdings" pitchFamily="2" charset="2"/>
              </a:rPr>
              <a:t> 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4ED9AE7-C738-1B46-939E-172676689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53C4054-C090-0046-B926-1D1E430B5C6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r="32437" b="35841"/>
          <a:stretch/>
        </p:blipFill>
        <p:spPr>
          <a:xfrm>
            <a:off x="5499233" y="1582910"/>
            <a:ext cx="5901383" cy="4597970"/>
          </a:xfrm>
          <a:prstGeom prst="rect">
            <a:avLst/>
          </a:prstGeom>
          <a:ln w="12700">
            <a:solidFill>
              <a:srgbClr val="666666"/>
            </a:solidFill>
          </a:ln>
          <a:effectLst>
            <a:outerShdw blurRad="50800" dist="38100" dir="2700000" algn="tl" rotWithShape="0">
              <a:srgbClr val="666666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5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0456C26-C75B-6148-8FF4-63CB255A30C0}"/>
              </a:ext>
            </a:extLst>
          </p:cNvPr>
          <p:cNvSpPr/>
          <p:nvPr/>
        </p:nvSpPr>
        <p:spPr>
          <a:xfrm>
            <a:off x="6292666" y="1597313"/>
            <a:ext cx="5420913" cy="4877957"/>
          </a:xfrm>
          <a:prstGeom prst="rect">
            <a:avLst/>
          </a:prstGeom>
          <a:solidFill>
            <a:schemeClr val="bg1"/>
          </a:solidFill>
          <a:ln>
            <a:solidFill>
              <a:srgbClr val="666666"/>
            </a:solidFill>
          </a:ln>
          <a:effectLst>
            <a:outerShdw blurRad="50800" dist="38100" dir="2700000" algn="tl" rotWithShape="0">
              <a:srgbClr val="66666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tlCol="0" anchor="t"/>
          <a:lstStyle/>
          <a:p>
            <a:r>
              <a:rPr lang="en-GB" b="1" dirty="0">
                <a:solidFill>
                  <a:srgbClr val="666666"/>
                </a:solidFill>
              </a:rPr>
              <a:t>User interfaces for </a:t>
            </a:r>
            <a:r>
              <a:rPr lang="en-GB" b="1" dirty="0" err="1">
                <a:solidFill>
                  <a:srgbClr val="666666"/>
                </a:solidFill>
              </a:rPr>
              <a:t>scipp</a:t>
            </a:r>
            <a:endParaRPr lang="en-GB" b="1" dirty="0">
              <a:solidFill>
                <a:srgbClr val="66666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C899EA-911F-484F-99FE-9990130E2DD7}"/>
              </a:ext>
            </a:extLst>
          </p:cNvPr>
          <p:cNvSpPr/>
          <p:nvPr/>
        </p:nvSpPr>
        <p:spPr>
          <a:xfrm>
            <a:off x="1103708" y="4444678"/>
            <a:ext cx="5018597" cy="2030592"/>
          </a:xfrm>
          <a:prstGeom prst="rect">
            <a:avLst/>
          </a:prstGeom>
          <a:solidFill>
            <a:schemeClr val="bg1"/>
          </a:solidFill>
          <a:ln>
            <a:solidFill>
              <a:srgbClr val="666666"/>
            </a:solidFill>
          </a:ln>
          <a:effectLst>
            <a:outerShdw blurRad="50800" dist="38100" dir="2700000" algn="tl" rotWithShape="0">
              <a:srgbClr val="66666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91DD4D-4112-B14F-A47A-38C13D261C70}"/>
              </a:ext>
            </a:extLst>
          </p:cNvPr>
          <p:cNvSpPr/>
          <p:nvPr/>
        </p:nvSpPr>
        <p:spPr>
          <a:xfrm>
            <a:off x="1103708" y="1597313"/>
            <a:ext cx="4992291" cy="2453833"/>
          </a:xfrm>
          <a:prstGeom prst="rect">
            <a:avLst/>
          </a:prstGeom>
          <a:solidFill>
            <a:schemeClr val="bg1"/>
          </a:solidFill>
          <a:ln>
            <a:solidFill>
              <a:srgbClr val="666666"/>
            </a:solidFill>
          </a:ln>
          <a:effectLst>
            <a:outerShdw blurRad="50800" dist="38100" dir="2700000" algn="tl" rotWithShape="0">
              <a:srgbClr val="66666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80000" rtlCol="0" anchor="t"/>
          <a:lstStyle/>
          <a:p>
            <a:r>
              <a:rPr lang="en-GB" b="1" dirty="0">
                <a:solidFill>
                  <a:srgbClr val="666666"/>
                </a:solidFill>
              </a:rPr>
              <a:t>ESS budget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02531B-8DF2-6F45-939B-72D6EFD95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Staffing for </a:t>
            </a:r>
            <a:r>
              <a:rPr lang="en-GB" dirty="0" err="1"/>
              <a:t>scipp</a:t>
            </a:r>
            <a:r>
              <a:rPr lang="en-GB" dirty="0"/>
              <a:t> development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5A5FB5-037E-1F4B-8C16-72753F7B9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1B331-B42F-E44D-8DB8-6E2309BA8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8BA96B4-2550-9A41-BBBD-80B4EA6727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8731018"/>
              </p:ext>
            </p:extLst>
          </p:nvPr>
        </p:nvGraphicFramePr>
        <p:xfrm>
          <a:off x="1314474" y="2187138"/>
          <a:ext cx="4241377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4445">
                  <a:extLst>
                    <a:ext uri="{9D8B030D-6E8A-4147-A177-3AD203B41FA5}">
                      <a16:colId xmlns:a16="http://schemas.microsoft.com/office/drawing/2014/main" val="3821804164"/>
                    </a:ext>
                  </a:extLst>
                </a:gridCol>
                <a:gridCol w="1005644">
                  <a:extLst>
                    <a:ext uri="{9D8B030D-6E8A-4147-A177-3AD203B41FA5}">
                      <a16:colId xmlns:a16="http://schemas.microsoft.com/office/drawing/2014/main" val="906812127"/>
                    </a:ext>
                  </a:extLst>
                </a:gridCol>
                <a:gridCol w="1005644">
                  <a:extLst>
                    <a:ext uri="{9D8B030D-6E8A-4147-A177-3AD203B41FA5}">
                      <a16:colId xmlns:a16="http://schemas.microsoft.com/office/drawing/2014/main" val="3278113134"/>
                    </a:ext>
                  </a:extLst>
                </a:gridCol>
                <a:gridCol w="1005644">
                  <a:extLst>
                    <a:ext uri="{9D8B030D-6E8A-4147-A177-3AD203B41FA5}">
                      <a16:colId xmlns:a16="http://schemas.microsoft.com/office/drawing/2014/main" val="3763093995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rgbClr val="666666"/>
                          </a:solidFill>
                        </a:rPr>
                        <a:t>#core developers for </a:t>
                      </a:r>
                      <a:r>
                        <a:rPr lang="en-GB" sz="1800" b="1" dirty="0" err="1">
                          <a:solidFill>
                            <a:srgbClr val="666666"/>
                          </a:solidFill>
                        </a:rPr>
                        <a:t>scipp</a:t>
                      </a:r>
                      <a:endParaRPr lang="en-GB" sz="1800" b="1" dirty="0">
                        <a:solidFill>
                          <a:srgbClr val="666666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4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2021</a:t>
                      </a:r>
                    </a:p>
                  </a:txBody>
                  <a:tcP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2022</a:t>
                      </a:r>
                    </a:p>
                  </a:txBody>
                  <a:tcP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2023</a:t>
                      </a:r>
                    </a:p>
                  </a:txBody>
                  <a:tcP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2027</a:t>
                      </a:r>
                    </a:p>
                  </a:txBody>
                  <a:tcP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0776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3 + 2 (IK)</a:t>
                      </a:r>
                    </a:p>
                  </a:txBody>
                  <a:tcP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3 </a:t>
                      </a:r>
                      <a:r>
                        <a:rPr lang="en-GB" sz="1800" dirty="0">
                          <a:solidFill>
                            <a:srgbClr val="666666"/>
                          </a:solidFill>
                          <a:sym typeface="Wingdings" pitchFamily="2" charset="2"/>
                        </a:rPr>
                        <a:t></a:t>
                      </a:r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 4</a:t>
                      </a:r>
                    </a:p>
                  </a:txBody>
                  <a:tcP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5 </a:t>
                      </a:r>
                      <a:r>
                        <a:rPr lang="en-GB" sz="1800" dirty="0">
                          <a:solidFill>
                            <a:srgbClr val="666666"/>
                          </a:solidFill>
                          <a:sym typeface="Wingdings" pitchFamily="2" charset="2"/>
                        </a:rPr>
                        <a:t></a:t>
                      </a:r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 6</a:t>
                      </a:r>
                    </a:p>
                  </a:txBody>
                  <a:tcP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666666"/>
                          </a:solidFill>
                        </a:rPr>
                        <a:t>6</a:t>
                      </a:r>
                    </a:p>
                  </a:txBody>
                  <a:tcP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761102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2F9608-3901-DE46-8070-6A11EEADA5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43138" y="2140350"/>
            <a:ext cx="5119967" cy="3888244"/>
          </a:xfr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1800" dirty="0"/>
              <a:t> Instrument teams need to master Python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800" dirty="0"/>
              <a:t>DRAM &amp; IDS provides training for that!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800" dirty="0"/>
              <a:t>Python &amp; </a:t>
            </a:r>
            <a:r>
              <a:rPr lang="en-GB" sz="1800" dirty="0" err="1"/>
              <a:t>Jupyter</a:t>
            </a:r>
            <a:r>
              <a:rPr lang="en-GB" sz="1800" dirty="0"/>
              <a:t> may be only workable UI for Hot Commissioning</a:t>
            </a:r>
          </a:p>
          <a:p>
            <a:pPr>
              <a:buFont typeface="Wingdings" pitchFamily="2" charset="2"/>
              <a:buChar char="Ø"/>
            </a:pPr>
            <a:r>
              <a:rPr lang="en-GB" sz="1800" dirty="0"/>
              <a:t> GUI (widgets) ready for SOUP</a:t>
            </a:r>
          </a:p>
          <a:p>
            <a:pPr>
              <a:buFont typeface="Wingdings" pitchFamily="2" charset="2"/>
              <a:buChar char="Ø"/>
            </a:pPr>
            <a:r>
              <a:rPr lang="en-GB" sz="1800" dirty="0"/>
              <a:t> What, when and how are too early to answer: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800" dirty="0"/>
              <a:t>Just </a:t>
            </a:r>
            <a:r>
              <a:rPr lang="en-GB" sz="1800" dirty="0" err="1"/>
              <a:t>rebaselined</a:t>
            </a:r>
            <a:r>
              <a:rPr lang="en-GB" sz="1800" dirty="0"/>
              <a:t> pushing BOT &amp; SOUP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800" dirty="0"/>
              <a:t>Rapid technological development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800" dirty="0"/>
              <a:t>Who will collaborate?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800" dirty="0"/>
              <a:t>No consensus about GUI for data reduction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7DAAE4-A7FC-2741-8A7D-ECA9F72EF1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        … and what about those user interfaces?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0A5444-D814-0641-B1F1-C7045663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65D907-690C-654F-8763-9135170A0C66}"/>
              </a:ext>
            </a:extLst>
          </p:cNvPr>
          <p:cNvSpPr txBox="1"/>
          <p:nvPr/>
        </p:nvSpPr>
        <p:spPr>
          <a:xfrm>
            <a:off x="1314474" y="3443000"/>
            <a:ext cx="452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+ support from Instrument Data Scientists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A8E7DE-3950-8E40-AFC9-1310A192DB50}"/>
              </a:ext>
            </a:extLst>
          </p:cNvPr>
          <p:cNvSpPr txBox="1"/>
          <p:nvPr/>
        </p:nvSpPr>
        <p:spPr>
          <a:xfrm>
            <a:off x="1139788" y="4567422"/>
            <a:ext cx="498251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b="1" dirty="0">
                <a:solidFill>
                  <a:srgbClr val="666666"/>
                </a:solidFill>
              </a:rPr>
              <a:t>External funding</a:t>
            </a:r>
            <a:r>
              <a:rPr lang="en-GB" dirty="0">
                <a:solidFill>
                  <a:srgbClr val="666666"/>
                </a:solidFill>
              </a:rPr>
              <a:t> (Swedish Research Council):</a:t>
            </a:r>
          </a:p>
          <a:p>
            <a:pPr marL="285750" indent="-285750" algn="l">
              <a:spcAft>
                <a:spcPts val="60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666666"/>
                </a:solidFill>
              </a:rPr>
              <a:t>Grant for NMX with LU (~4 PY @ ESS)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666666"/>
                </a:solidFill>
              </a:rPr>
              <a:t>Collaboration with DLS &amp; STFC (DIALS)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666666"/>
                </a:solidFill>
              </a:rPr>
              <a:t>Grant for event filtering with UU (~2 PY @ ?)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666666"/>
                </a:solidFill>
              </a:rPr>
              <a:t>Collaboration with ISIS</a:t>
            </a:r>
          </a:p>
        </p:txBody>
      </p:sp>
    </p:spTree>
    <p:extLst>
      <p:ext uri="{BB962C8B-B14F-4D97-AF65-F5344CB8AC3E}">
        <p14:creationId xmlns:p14="http://schemas.microsoft.com/office/powerpoint/2010/main" val="399903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B8CCDC2-6EC2-5948-92ED-538AADF31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easyScience</a:t>
            </a:r>
            <a:r>
              <a:rPr lang="en-GB" dirty="0"/>
              <a:t> family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217EAD-E3E3-0447-8EB3-2B388999F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56" y="1633446"/>
            <a:ext cx="5694728" cy="4768062"/>
          </a:xfrm>
        </p:spPr>
        <p:txBody>
          <a:bodyPr/>
          <a:lstStyle/>
          <a:p>
            <a:r>
              <a:rPr lang="en-GB" sz="1800" dirty="0"/>
              <a:t>Intuitive and user-friendly GUI (Apps) for simple tasks</a:t>
            </a:r>
          </a:p>
          <a:p>
            <a:r>
              <a:rPr lang="en-GB" sz="1800" dirty="0"/>
              <a:t>Python API for advanced stuff, e.g. for </a:t>
            </a:r>
            <a:r>
              <a:rPr lang="en-GB" sz="1800" dirty="0" err="1"/>
              <a:t>Jupyter</a:t>
            </a:r>
            <a:endParaRPr lang="en-GB" sz="1800" dirty="0"/>
          </a:p>
          <a:p>
            <a:r>
              <a:rPr lang="en-GB" sz="1800" dirty="0"/>
              <a:t>Suitable for rapid GUI development for typical analysis workflows</a:t>
            </a:r>
          </a:p>
          <a:p>
            <a:r>
              <a:rPr lang="en-GB" sz="1800" dirty="0"/>
              <a:t>Make use of existing engines (e.g. </a:t>
            </a:r>
            <a:r>
              <a:rPr lang="en-GB" sz="1800" dirty="0" err="1"/>
              <a:t>CrysFML</a:t>
            </a:r>
            <a:r>
              <a:rPr lang="en-GB" sz="1800" dirty="0"/>
              <a:t>, </a:t>
            </a:r>
            <a:r>
              <a:rPr lang="en-GB" sz="1800" dirty="0" err="1"/>
              <a:t>BornAgain</a:t>
            </a:r>
            <a:r>
              <a:rPr lang="en-GB" sz="1800" dirty="0"/>
              <a:t>, etc)</a:t>
            </a:r>
          </a:p>
          <a:p>
            <a:pPr lvl="1">
              <a:buFont typeface="Wingdings" pitchFamily="2" charset="2"/>
              <a:buChar char="Ø"/>
            </a:pPr>
            <a:r>
              <a:rPr lang="en-GB" sz="1800" dirty="0"/>
              <a:t> </a:t>
            </a:r>
            <a:r>
              <a:rPr lang="en-GB" sz="1800" dirty="0" err="1"/>
              <a:t>easyDiffraction</a:t>
            </a:r>
            <a:r>
              <a:rPr lang="en-GB" sz="1800" dirty="0"/>
              <a:t> with ILL (</a:t>
            </a:r>
            <a:r>
              <a:rPr lang="en-GB" sz="1800" dirty="0" err="1"/>
              <a:t>CrysFML</a:t>
            </a:r>
            <a:r>
              <a:rPr lang="en-GB" sz="1800" dirty="0"/>
              <a:t>) &amp; LLB (</a:t>
            </a:r>
            <a:r>
              <a:rPr lang="en-GB" sz="1800" dirty="0" err="1"/>
              <a:t>CrysPy</a:t>
            </a:r>
            <a:r>
              <a:rPr lang="en-GB" sz="1800" dirty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n-GB" sz="1800" dirty="0"/>
              <a:t> </a:t>
            </a:r>
            <a:r>
              <a:rPr lang="en-GB" sz="1800" dirty="0" err="1"/>
              <a:t>easyReflectometry</a:t>
            </a:r>
            <a:r>
              <a:rPr lang="en-GB" sz="1800" dirty="0"/>
              <a:t> with FZJ (</a:t>
            </a:r>
            <a:r>
              <a:rPr lang="en-GB" sz="1800" dirty="0" err="1"/>
              <a:t>BornAgain</a:t>
            </a:r>
            <a:r>
              <a:rPr lang="en-GB" sz="1800" dirty="0"/>
              <a:t>), DLS, (</a:t>
            </a:r>
            <a:r>
              <a:rPr lang="en-GB" sz="1800" dirty="0" err="1"/>
              <a:t>refnx</a:t>
            </a:r>
            <a:r>
              <a:rPr lang="en-GB" sz="1800" dirty="0"/>
              <a:t>), ORSO</a:t>
            </a:r>
          </a:p>
          <a:p>
            <a:pPr lvl="1">
              <a:buFont typeface="Wingdings" pitchFamily="2" charset="2"/>
              <a:buChar char="Ø"/>
            </a:pPr>
            <a:r>
              <a:rPr lang="en-GB" sz="1800" dirty="0"/>
              <a:t> CSPEC team requests </a:t>
            </a:r>
            <a:r>
              <a:rPr lang="en-GB" sz="1800" dirty="0" err="1"/>
              <a:t>easyQENS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Collaboration with Chalmers (post doc) on statistical learning</a:t>
            </a:r>
          </a:p>
          <a:p>
            <a:pPr marL="0" indent="0">
              <a:buNone/>
            </a:pPr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EA7BBD-F28A-C445-B550-B5543911F2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easyscience.software</a:t>
            </a:r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ED0A92A-FB5D-2E4B-8216-A2875C33B78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584230" y="1446416"/>
            <a:ext cx="4725985" cy="35299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A6FF0A-F7AE-3C4F-916F-464263DDC90B}"/>
              </a:ext>
            </a:extLst>
          </p:cNvPr>
          <p:cNvSpPr/>
          <p:nvPr/>
        </p:nvSpPr>
        <p:spPr>
          <a:xfrm>
            <a:off x="6584230" y="5433549"/>
            <a:ext cx="4725985" cy="763929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42C27C-C9A5-554D-A88B-367A202DDBE1}"/>
              </a:ext>
            </a:extLst>
          </p:cNvPr>
          <p:cNvSpPr txBox="1"/>
          <p:nvPr/>
        </p:nvSpPr>
        <p:spPr>
          <a:xfrm>
            <a:off x="6400784" y="5433549"/>
            <a:ext cx="4909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2"/>
                </a:solidFill>
              </a:rPr>
              <a:t>Increased interest from other facilities: 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en-GB" b="1" dirty="0">
                <a:solidFill>
                  <a:schemeClr val="accent2"/>
                </a:solidFill>
              </a:rPr>
              <a:t>ORNL, FZJ, ISIS, DLS, ORSO, Chalmers</a:t>
            </a:r>
          </a:p>
        </p:txBody>
      </p:sp>
    </p:spTree>
    <p:extLst>
      <p:ext uri="{BB962C8B-B14F-4D97-AF65-F5344CB8AC3E}">
        <p14:creationId xmlns:p14="http://schemas.microsoft.com/office/powerpoint/2010/main" val="1147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2DA2D6F-FC27-C946-A180-4FA70595C4F1}"/>
              </a:ext>
            </a:extLst>
          </p:cNvPr>
          <p:cNvSpPr/>
          <p:nvPr/>
        </p:nvSpPr>
        <p:spPr>
          <a:xfrm>
            <a:off x="6801600" y="3649538"/>
            <a:ext cx="4332443" cy="2823268"/>
          </a:xfrm>
          <a:prstGeom prst="rect">
            <a:avLst/>
          </a:prstGeom>
          <a:solidFill>
            <a:schemeClr val="bg1"/>
          </a:solidFill>
          <a:ln>
            <a:solidFill>
              <a:srgbClr val="66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Placeholder 6">
            <a:extLst>
              <a:ext uri="{FF2B5EF4-FFF2-40B4-BE49-F238E27FC236}">
                <a16:creationId xmlns:a16="http://schemas.microsoft.com/office/drawing/2014/main" id="{492452F0-4A71-A34F-B759-A57DC9A9C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39" b="25977"/>
          <a:stretch/>
        </p:blipFill>
        <p:spPr>
          <a:xfrm>
            <a:off x="1161584" y="4805816"/>
            <a:ext cx="5123294" cy="1666989"/>
          </a:xfrm>
          <a:prstGeom prst="rect">
            <a:avLst/>
          </a:prstGeom>
          <a:ln>
            <a:solidFill>
              <a:srgbClr val="66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Staffing for Analysis and Instrument Data Scientists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27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781B780-D864-F44C-9EED-E90B5788DF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7790552"/>
              </p:ext>
            </p:extLst>
          </p:nvPr>
        </p:nvGraphicFramePr>
        <p:xfrm>
          <a:off x="1161584" y="1457888"/>
          <a:ext cx="5132083" cy="32359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93592">
                  <a:extLst>
                    <a:ext uri="{9D8B030D-6E8A-4147-A177-3AD203B41FA5}">
                      <a16:colId xmlns:a16="http://schemas.microsoft.com/office/drawing/2014/main" val="1409080931"/>
                    </a:ext>
                  </a:extLst>
                </a:gridCol>
                <a:gridCol w="2118381">
                  <a:extLst>
                    <a:ext uri="{9D8B030D-6E8A-4147-A177-3AD203B41FA5}">
                      <a16:colId xmlns:a16="http://schemas.microsoft.com/office/drawing/2014/main" val="1857579553"/>
                    </a:ext>
                  </a:extLst>
                </a:gridCol>
                <a:gridCol w="1420110">
                  <a:extLst>
                    <a:ext uri="{9D8B030D-6E8A-4147-A177-3AD203B41FA5}">
                      <a16:colId xmlns:a16="http://schemas.microsoft.com/office/drawing/2014/main" val="2024195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Technique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Instruments</a:t>
                      </a:r>
                    </a:p>
                  </a:txBody>
                  <a:tcP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Who or When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383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Imag</a:t>
                      </a:r>
                      <a:r>
                        <a:rPr lang="en-GB" dirty="0"/>
                        <a:t>. &amp; Eng.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ODIN &amp; BEER</a:t>
                      </a:r>
                    </a:p>
                  </a:txBody>
                  <a:tcPr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Søren</a:t>
                      </a:r>
                      <a:r>
                        <a:rPr lang="en-GB" dirty="0"/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435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Reflectometry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ESTIA &amp; FREIA</a:t>
                      </a:r>
                    </a:p>
                  </a:txBody>
                  <a:tcPr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Andrew M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276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SANS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LoKI</a:t>
                      </a:r>
                      <a:r>
                        <a:rPr lang="en-GB" dirty="0"/>
                        <a:t> &amp; SKADI</a:t>
                      </a:r>
                    </a:p>
                  </a:txBody>
                  <a:tcPr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Wojtek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441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Diffraction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DREAM &amp; MAGIC</a:t>
                      </a:r>
                    </a:p>
                  </a:txBody>
                  <a:tcPr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Céline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672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Spectroscopy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BIFROST &amp; CSPEC</a:t>
                      </a:r>
                    </a:p>
                  </a:txBody>
                  <a:tcPr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Greg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402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Diffraction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EFE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NMX &amp; HEIMDAL</a:t>
                      </a:r>
                    </a:p>
                  </a:txBody>
                  <a:tcPr>
                    <a:solidFill>
                      <a:srgbClr val="FEFE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Jan 2024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FE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67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Spectroscopy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TREX &amp; MIRACLES</a:t>
                      </a:r>
                    </a:p>
                  </a:txBody>
                  <a:tcPr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Jul 2026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06269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FF24474-25C5-2549-9332-83CD818B2CA4}"/>
              </a:ext>
            </a:extLst>
          </p:cNvPr>
          <p:cNvGraphicFramePr>
            <a:graphicFrameLocks noGrp="1"/>
          </p:cNvGraphicFramePr>
          <p:nvPr>
            <p:ph idx="13"/>
          </p:nvPr>
        </p:nvGraphicFramePr>
        <p:xfrm>
          <a:off x="6813176" y="1435315"/>
          <a:ext cx="4320868" cy="2123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77123">
                  <a:extLst>
                    <a:ext uri="{9D8B030D-6E8A-4147-A177-3AD203B41FA5}">
                      <a16:colId xmlns:a16="http://schemas.microsoft.com/office/drawing/2014/main" val="164113926"/>
                    </a:ext>
                  </a:extLst>
                </a:gridCol>
                <a:gridCol w="1943745">
                  <a:extLst>
                    <a:ext uri="{9D8B030D-6E8A-4147-A177-3AD203B41FA5}">
                      <a16:colId xmlns:a16="http://schemas.microsoft.com/office/drawing/2014/main" val="10882665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Technique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Who or When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650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Manager (Atomic sim)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Piotr 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010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Diffraction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Andrew S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092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Spectroscopy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E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Simon W</a:t>
                      </a:r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BE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780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Imaging (&amp; </a:t>
                      </a:r>
                      <a:r>
                        <a:rPr lang="en-GB" dirty="0" err="1"/>
                        <a:t>Eng</a:t>
                      </a:r>
                      <a:r>
                        <a:rPr lang="en-GB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trike="noStrike" dirty="0"/>
                        <a:t>Nov 2023</a:t>
                      </a:r>
                      <a:endParaRPr lang="en-GB" strike="sngStrike" dirty="0"/>
                    </a:p>
                  </a:txBody>
                  <a:tcPr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062770"/>
                  </a:ext>
                </a:extLst>
              </a:tr>
            </a:tbl>
          </a:graphicData>
        </a:graphic>
      </p:graphicFrame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86B59A-D559-134C-A312-64452E163E1A}"/>
              </a:ext>
            </a:extLst>
          </p:cNvPr>
          <p:cNvSpPr txBox="1"/>
          <p:nvPr/>
        </p:nvSpPr>
        <p:spPr>
          <a:xfrm>
            <a:off x="1116584" y="1060168"/>
            <a:ext cx="442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Instrument Data Scientists (½ IDS instrument)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BB64CF-8CCA-B34E-BFA3-29967E76CE32}"/>
              </a:ext>
            </a:extLst>
          </p:cNvPr>
          <p:cNvSpPr txBox="1"/>
          <p:nvPr/>
        </p:nvSpPr>
        <p:spPr>
          <a:xfrm>
            <a:off x="6749076" y="1083318"/>
            <a:ext cx="316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Data analysis core development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F92BA0-73E0-5A47-B773-0659D65C4C58}"/>
              </a:ext>
            </a:extLst>
          </p:cNvPr>
          <p:cNvSpPr txBox="1"/>
          <p:nvPr/>
        </p:nvSpPr>
        <p:spPr>
          <a:xfrm>
            <a:off x="6813175" y="3715881"/>
            <a:ext cx="4320868" cy="2693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solidFill>
                  <a:srgbClr val="666666"/>
                </a:solidFill>
              </a:rPr>
              <a:t>Ensure right expertise</a:t>
            </a:r>
          </a:p>
          <a:p>
            <a:pPr marL="285750" indent="-285750" algn="l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solidFill>
                  <a:srgbClr val="666666"/>
                </a:solidFill>
              </a:rPr>
              <a:t>Able to collaborate on all techniques</a:t>
            </a:r>
          </a:p>
          <a:p>
            <a:pPr marL="285750" indent="-285750" algn="l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solidFill>
                  <a:srgbClr val="666666"/>
                </a:solidFill>
              </a:rPr>
              <a:t>IDS for reflectometry and SANS contribute significantly to data analysis</a:t>
            </a:r>
          </a:p>
          <a:p>
            <a:pPr marL="285750" indent="-285750" algn="l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solidFill>
                  <a:srgbClr val="666666"/>
                </a:solidFill>
              </a:rPr>
              <a:t>Data analysis developers to support </a:t>
            </a:r>
            <a:r>
              <a:rPr lang="en-GB" sz="1600" dirty="0" err="1">
                <a:solidFill>
                  <a:srgbClr val="666666"/>
                </a:solidFill>
              </a:rPr>
              <a:t>IDSes</a:t>
            </a:r>
            <a:r>
              <a:rPr lang="en-GB" sz="1600" dirty="0">
                <a:solidFill>
                  <a:srgbClr val="666666"/>
                </a:solidFill>
              </a:rPr>
              <a:t> during Hot Commissioning</a:t>
            </a:r>
          </a:p>
          <a:p>
            <a:pPr marL="285750" indent="-285750" algn="l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solidFill>
                  <a:srgbClr val="666666"/>
                </a:solidFill>
              </a:rPr>
              <a:t>Conservative when using ESS budget</a:t>
            </a:r>
          </a:p>
          <a:p>
            <a:pPr marL="285750" indent="-285750" algn="l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solidFill>
                  <a:srgbClr val="666666"/>
                </a:solidFill>
              </a:rPr>
              <a:t>More visionary / </a:t>
            </a:r>
            <a:r>
              <a:rPr lang="en-GB" sz="1600" dirty="0" err="1">
                <a:solidFill>
                  <a:srgbClr val="666666"/>
                </a:solidFill>
              </a:rPr>
              <a:t>researchy</a:t>
            </a:r>
            <a:r>
              <a:rPr lang="en-GB" sz="1600" dirty="0">
                <a:solidFill>
                  <a:srgbClr val="666666"/>
                </a:solidFill>
              </a:rPr>
              <a:t> when using external funding</a:t>
            </a:r>
          </a:p>
        </p:txBody>
      </p:sp>
    </p:spTree>
    <p:extLst>
      <p:ext uri="{BB962C8B-B14F-4D97-AF65-F5344CB8AC3E}">
        <p14:creationId xmlns:p14="http://schemas.microsoft.com/office/powerpoint/2010/main" val="244100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E3AB6-ADED-5F42-9AD6-0487D2696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B4265-3C1F-2E49-85E0-7D2A3771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3054C-0C01-A94B-8B0F-4743FF14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28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E000D1-650F-4E48-BBCB-A5DF2D6F0D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0FEF89F-09D5-7D46-BCBD-BAF5740D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E348FCC-E0AF-7643-B0B6-1CF742AF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660008"/>
            <a:ext cx="10295089" cy="4768062"/>
          </a:xfrm>
        </p:spPr>
        <p:txBody>
          <a:bodyPr/>
          <a:lstStyle/>
          <a:p>
            <a:pPr>
              <a:spcAft>
                <a:spcPts val="1000"/>
              </a:spcAft>
              <a:buFont typeface="Wingdings" pitchFamily="2" charset="2"/>
              <a:buChar char="Ø"/>
            </a:pPr>
            <a:r>
              <a:rPr lang="en-GB" dirty="0"/>
              <a:t> We have devised a plan aligned with instrument schedule</a:t>
            </a:r>
          </a:p>
          <a:p>
            <a:pPr>
              <a:spcAft>
                <a:spcPts val="1000"/>
              </a:spcAft>
              <a:buFont typeface="Wingdings" pitchFamily="2" charset="2"/>
              <a:buChar char="Ø"/>
            </a:pPr>
            <a:r>
              <a:rPr lang="en-GB" dirty="0"/>
              <a:t> With existing staff plan we are very lean and continue to be so </a:t>
            </a:r>
          </a:p>
          <a:p>
            <a:pPr marL="606425" lvl="3" indent="0">
              <a:spcAft>
                <a:spcPts val="1000"/>
              </a:spcAft>
              <a:buNone/>
            </a:pPr>
            <a:r>
              <a:rPr lang="en-GB" sz="2000" dirty="0"/>
              <a:t>… too early to say we cannot make it </a:t>
            </a:r>
            <a:r>
              <a:rPr lang="en-GB" sz="2000" dirty="0">
                <a:sym typeface="Wingdings" pitchFamily="2" charset="2"/>
              </a:rPr>
              <a:t> </a:t>
            </a:r>
            <a:endParaRPr lang="en-GB" sz="2000" dirty="0"/>
          </a:p>
          <a:p>
            <a:pPr lvl="1">
              <a:spcAft>
                <a:spcPts val="1000"/>
              </a:spcAft>
              <a:buFont typeface="Wingdings" pitchFamily="2" charset="2"/>
              <a:buChar char="Ø"/>
            </a:pPr>
            <a:r>
              <a:rPr lang="en-GB" dirty="0"/>
              <a:t> Good progress</a:t>
            </a:r>
          </a:p>
          <a:p>
            <a:pPr lvl="1">
              <a:spcAft>
                <a:spcPts val="1000"/>
              </a:spcAft>
              <a:buFont typeface="Wingdings" pitchFamily="2" charset="2"/>
              <a:buChar char="Ø"/>
            </a:pPr>
            <a:r>
              <a:rPr lang="en-GB" dirty="0"/>
              <a:t>High level of collaboration with other facilities or interest from other facilities</a:t>
            </a:r>
          </a:p>
          <a:p>
            <a:pPr lvl="1">
              <a:spcAft>
                <a:spcPts val="1000"/>
              </a:spcAft>
              <a:buFont typeface="Wingdings" pitchFamily="2" charset="2"/>
              <a:buChar char="Ø"/>
            </a:pPr>
            <a:r>
              <a:rPr lang="en-GB" dirty="0"/>
              <a:t>We benefit greatly from externally funded projects (EU, Swedish Research Council, Chalmers)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FA212A-48B5-5E4D-8039-C07B4B2131C8}"/>
              </a:ext>
            </a:extLst>
          </p:cNvPr>
          <p:cNvSpPr txBox="1"/>
          <p:nvPr/>
        </p:nvSpPr>
        <p:spPr>
          <a:xfrm>
            <a:off x="6096000" y="2790058"/>
            <a:ext cx="3817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666666"/>
                </a:solidFill>
              </a:rPr>
              <a:t>Closely monitor &amp; prioritize</a:t>
            </a:r>
          </a:p>
        </p:txBody>
      </p:sp>
    </p:spTree>
    <p:extLst>
      <p:ext uri="{BB962C8B-B14F-4D97-AF65-F5344CB8AC3E}">
        <p14:creationId xmlns:p14="http://schemas.microsoft.com/office/powerpoint/2010/main" val="424192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5759DC6-7CD9-4143-9488-EF8AB3D4AC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0F213-9102-A343-8176-BB1D987C2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80BA3-214A-7B4D-93E3-B46E8502E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25002B-5C0E-394E-B2A8-1013664D4B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76EBF6-1D3F-DA4C-A669-01D562368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988" y="0"/>
            <a:ext cx="6014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78762"/>
              </p:ext>
            </p:extLst>
          </p:nvPr>
        </p:nvGraphicFramePr>
        <p:xfrm>
          <a:off x="1195647" y="1633448"/>
          <a:ext cx="10134600" cy="274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Introduction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Staffing and Planning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Data Systems &amp; Technologies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Scientific Web Applications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	Data Reduction, Analysis, and Modelling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6	Conclusion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2022-05-01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2</a:t>
            </a:r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70EBE0AE-4AE8-6543-B014-F893886357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2222" r="222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D91B9-CD29-CF4D-A1AF-2E7A519F8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Scope</a:t>
            </a:r>
            <a:r>
              <a:rPr lang="da-DK" dirty="0"/>
              <a:t> for </a:t>
            </a:r>
            <a:r>
              <a:rPr lang="da-DK" dirty="0" err="1"/>
              <a:t>scientific</a:t>
            </a:r>
            <a:r>
              <a:rPr lang="da-DK" dirty="0"/>
              <a:t> </a:t>
            </a:r>
            <a:r>
              <a:rPr lang="da-DK" dirty="0" err="1"/>
              <a:t>computing</a:t>
            </a:r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D4E9BF-B592-BE4A-ADDF-9EADD4EF0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Scientific Computing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FD6F7-C556-614D-985C-51E1AC5B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E57C6D-3B02-914B-82AF-05FE55BFB4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5647" y="930419"/>
            <a:ext cx="9360000" cy="507076"/>
          </a:xfrm>
        </p:spPr>
        <p:txBody>
          <a:bodyPr/>
          <a:lstStyle/>
          <a:p>
            <a:r>
              <a:rPr lang="da-DK" dirty="0"/>
              <a:t>Support </a:t>
            </a:r>
            <a:r>
              <a:rPr lang="da-DK" dirty="0" err="1"/>
              <a:t>users</a:t>
            </a:r>
            <a:r>
              <a:rPr lang="da-DK" dirty="0"/>
              <a:t> with </a:t>
            </a:r>
            <a:r>
              <a:rPr lang="da-DK" dirty="0" err="1"/>
              <a:t>scientific</a:t>
            </a:r>
            <a:r>
              <a:rPr lang="da-DK" dirty="0"/>
              <a:t> </a:t>
            </a:r>
            <a:r>
              <a:rPr lang="da-DK" dirty="0" err="1"/>
              <a:t>computing</a:t>
            </a:r>
            <a:r>
              <a:rPr lang="da-DK" dirty="0"/>
              <a:t> at </a:t>
            </a:r>
            <a:r>
              <a:rPr lang="da-DK" dirty="0" err="1"/>
              <a:t>modern</a:t>
            </a:r>
            <a:r>
              <a:rPr lang="da-DK" dirty="0"/>
              <a:t> open science </a:t>
            </a:r>
            <a:r>
              <a:rPr lang="da-DK" dirty="0" err="1"/>
              <a:t>facility</a:t>
            </a:r>
            <a:endParaRPr lang="da-DK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1C1F73-3429-1F45-B123-A0F8654B2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2021-11-12</a:t>
            </a:r>
            <a:endParaRPr lang="sv-S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DFDA0F-8FB7-E646-BA0D-AC02BC41FFF6}"/>
              </a:ext>
            </a:extLst>
          </p:cNvPr>
          <p:cNvSpPr/>
          <p:nvPr/>
        </p:nvSpPr>
        <p:spPr>
          <a:xfrm>
            <a:off x="8062509" y="1919184"/>
            <a:ext cx="1317141" cy="423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4C50E91D-B13E-BF44-832A-F83939EE89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691035"/>
              </p:ext>
            </p:extLst>
          </p:nvPr>
        </p:nvGraphicFramePr>
        <p:xfrm>
          <a:off x="1285931" y="2526793"/>
          <a:ext cx="8995556" cy="697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AutoShape 6" descr="https://forge.frm2.tum.de/nicos/doc/nicos-master/_static/nicos-logo.svg">
            <a:extLst>
              <a:ext uri="{FF2B5EF4-FFF2-40B4-BE49-F238E27FC236}">
                <a16:creationId xmlns:a16="http://schemas.microsoft.com/office/drawing/2014/main" id="{8DB7A236-B39E-7F42-9703-006FF0464C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63552" y="118563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A46E6E-431B-1146-B39C-DD28D23A96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9949" y="2135952"/>
            <a:ext cx="1113891" cy="3306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3E5297-9209-0B48-AEB5-BAF51CFD546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66" y="2132832"/>
            <a:ext cx="784220" cy="320110"/>
          </a:xfrm>
          <a:prstGeom prst="rect">
            <a:avLst/>
          </a:prstGeom>
        </p:spPr>
      </p:pic>
      <p:pic>
        <p:nvPicPr>
          <p:cNvPr id="25" name="Picture 10" descr="PICS Home">
            <a:extLst>
              <a:ext uri="{FF2B5EF4-FFF2-40B4-BE49-F238E27FC236}">
                <a16:creationId xmlns:a16="http://schemas.microsoft.com/office/drawing/2014/main" id="{ACD2693A-E7D5-6047-A58B-2CE3E99EA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728" y="2066721"/>
            <a:ext cx="426151" cy="4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6EFCF3-694F-CA41-B184-27C56F8644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766" y="2179977"/>
            <a:ext cx="815349" cy="272965"/>
          </a:xfrm>
          <a:prstGeom prst="rect">
            <a:avLst/>
          </a:prstGeom>
        </p:spPr>
      </p:pic>
      <p:pic>
        <p:nvPicPr>
          <p:cNvPr id="28" name="Screen Shot 2017-10-30 at 14.07.55.png" descr="Screen Shot 2017-10-30 at 14.07.55.png">
            <a:extLst>
              <a:ext uri="{FF2B5EF4-FFF2-40B4-BE49-F238E27FC236}">
                <a16:creationId xmlns:a16="http://schemas.microsoft.com/office/drawing/2014/main" id="{E0A30994-FE4E-3341-85A5-7D261C8175F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AFBFC"/>
              </a:clrFrom>
              <a:clrTo>
                <a:srgbClr val="FAFBFC">
                  <a:alpha val="0"/>
                </a:srgbClr>
              </a:clrTo>
            </a:clrChange>
          </a:blip>
          <a:srcRect t="-1466" r="67449" b="-1"/>
          <a:stretch/>
        </p:blipFill>
        <p:spPr>
          <a:xfrm>
            <a:off x="8434852" y="1964620"/>
            <a:ext cx="608519" cy="575397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61816C-029E-C447-9480-6CF419751871}"/>
              </a:ext>
            </a:extLst>
          </p:cNvPr>
          <p:cNvSpPr txBox="1"/>
          <p:nvPr/>
        </p:nvSpPr>
        <p:spPr>
          <a:xfrm>
            <a:off x="7168513" y="1942017"/>
            <a:ext cx="1080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600" dirty="0" err="1">
                <a:solidFill>
                  <a:srgbClr val="666666"/>
                </a:solidFill>
              </a:rPr>
              <a:t>Technique</a:t>
            </a:r>
            <a:r>
              <a:rPr lang="sv-SE" sz="1600" dirty="0">
                <a:solidFill>
                  <a:srgbClr val="666666"/>
                </a:solidFill>
              </a:rPr>
              <a:t> </a:t>
            </a:r>
          </a:p>
          <a:p>
            <a:pPr algn="l"/>
            <a:r>
              <a:rPr lang="sv-SE" sz="1600" dirty="0" err="1">
                <a:solidFill>
                  <a:srgbClr val="666666"/>
                </a:solidFill>
              </a:rPr>
              <a:t>specific</a:t>
            </a:r>
            <a:endParaRPr lang="sv-SE" sz="1600" dirty="0">
              <a:solidFill>
                <a:srgbClr val="666666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EA33FE-6B00-974C-BE9C-1D3D6829A4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77647" y="2098616"/>
            <a:ext cx="1317903" cy="391252"/>
          </a:xfrm>
          <a:prstGeom prst="rect">
            <a:avLst/>
          </a:prstGeom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9E654D69-10AC-964B-B025-D100C3C48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384817"/>
              </p:ext>
            </p:extLst>
          </p:nvPr>
        </p:nvGraphicFramePr>
        <p:xfrm>
          <a:off x="876327" y="4288008"/>
          <a:ext cx="10248470" cy="17520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92673">
                  <a:extLst>
                    <a:ext uri="{9D8B030D-6E8A-4147-A177-3AD203B41FA5}">
                      <a16:colId xmlns:a16="http://schemas.microsoft.com/office/drawing/2014/main" val="262385344"/>
                    </a:ext>
                  </a:extLst>
                </a:gridCol>
                <a:gridCol w="5155797">
                  <a:extLst>
                    <a:ext uri="{9D8B030D-6E8A-4147-A177-3AD203B41FA5}">
                      <a16:colId xmlns:a16="http://schemas.microsoft.com/office/drawing/2014/main" val="4226729023"/>
                    </a:ext>
                  </a:extLst>
                </a:gridCol>
              </a:tblGrid>
              <a:tr h="175200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b="1" dirty="0">
                          <a:solidFill>
                            <a:srgbClr val="666666"/>
                          </a:solidFill>
                        </a:rPr>
                        <a:t>Including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Compute infrastructure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Remote access to compute infrastructure &amp; services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Live data reduction and visualization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Live analysis for some techniques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666666"/>
                          </a:solidFill>
                        </a:rPr>
                        <a:t>Plus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Support for and with instrument simulations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User support for scientific computing (Instrument Data Scientists)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Materials and molecular modelling and simulations (not prioritised so far)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203519"/>
                  </a:ext>
                </a:extLst>
              </a:tr>
            </a:tbl>
          </a:graphicData>
        </a:graphic>
      </p:graphicFrame>
      <p:sp>
        <p:nvSpPr>
          <p:cNvPr id="16" name="Right Brace 15">
            <a:extLst>
              <a:ext uri="{FF2B5EF4-FFF2-40B4-BE49-F238E27FC236}">
                <a16:creationId xmlns:a16="http://schemas.microsoft.com/office/drawing/2014/main" id="{A3E6FA36-9F04-484A-95A6-923DD8D97AD1}"/>
              </a:ext>
            </a:extLst>
          </p:cNvPr>
          <p:cNvSpPr/>
          <p:nvPr/>
        </p:nvSpPr>
        <p:spPr>
          <a:xfrm rot="5400000">
            <a:off x="4160932" y="2017484"/>
            <a:ext cx="185525" cy="2534856"/>
          </a:xfrm>
          <a:prstGeom prst="rightBrace">
            <a:avLst>
              <a:gd name="adj1" fmla="val 33046"/>
              <a:gd name="adj2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84E2C6-61C1-C144-8415-CFEEA700E126}"/>
              </a:ext>
            </a:extLst>
          </p:cNvPr>
          <p:cNvSpPr txBox="1"/>
          <p:nvPr/>
        </p:nvSpPr>
        <p:spPr>
          <a:xfrm>
            <a:off x="3800473" y="3385163"/>
            <a:ext cx="926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666666"/>
                </a:solidFill>
              </a:rPr>
              <a:t>NSS scope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D27434-E3C5-264B-95AF-E18AAAFC99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15705" y="2043737"/>
            <a:ext cx="425199" cy="4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D91B9-CD29-CF4D-A1AF-2E7A519F8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Strategy</a:t>
            </a:r>
            <a:r>
              <a:rPr lang="da-DK" dirty="0"/>
              <a:t> for </a:t>
            </a:r>
            <a:r>
              <a:rPr lang="da-DK" dirty="0" err="1"/>
              <a:t>delivering</a:t>
            </a:r>
            <a:r>
              <a:rPr lang="da-DK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D4E9BF-B592-BE4A-ADDF-9EADD4EF0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err="1"/>
              <a:t>Scientific</a:t>
            </a:r>
            <a:r>
              <a:rPr lang="sv-SE" dirty="0"/>
              <a:t> </a:t>
            </a:r>
            <a:r>
              <a:rPr lang="sv-SE" dirty="0" err="1"/>
              <a:t>Computing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FD6F7-C556-614D-985C-51E1AC5B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1C1F73-3429-1F45-B123-A0F8654B2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2021-11-12</a:t>
            </a:r>
            <a:endParaRPr lang="sv-S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DFDA0F-8FB7-E646-BA0D-AC02BC41FFF6}"/>
              </a:ext>
            </a:extLst>
          </p:cNvPr>
          <p:cNvSpPr/>
          <p:nvPr/>
        </p:nvSpPr>
        <p:spPr>
          <a:xfrm>
            <a:off x="8062509" y="1971179"/>
            <a:ext cx="1317141" cy="423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4C50E91D-B13E-BF44-832A-F83939EE89B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85931" y="2578788"/>
          <a:ext cx="8995556" cy="697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AutoShape 6" descr="https://forge.frm2.tum.de/nicos/doc/nicos-master/_static/nicos-logo.svg">
            <a:extLst>
              <a:ext uri="{FF2B5EF4-FFF2-40B4-BE49-F238E27FC236}">
                <a16:creationId xmlns:a16="http://schemas.microsoft.com/office/drawing/2014/main" id="{8DB7A236-B39E-7F42-9703-006FF0464C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63552" y="14868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A46E6E-431B-1146-B39C-DD28D23A96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9949" y="2187947"/>
            <a:ext cx="1113891" cy="3306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3E5297-9209-0B48-AEB5-BAF51CFD546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66" y="2184827"/>
            <a:ext cx="784220" cy="320110"/>
          </a:xfrm>
          <a:prstGeom prst="rect">
            <a:avLst/>
          </a:prstGeom>
        </p:spPr>
      </p:pic>
      <p:pic>
        <p:nvPicPr>
          <p:cNvPr id="25" name="Picture 10" descr="PICS Home">
            <a:extLst>
              <a:ext uri="{FF2B5EF4-FFF2-40B4-BE49-F238E27FC236}">
                <a16:creationId xmlns:a16="http://schemas.microsoft.com/office/drawing/2014/main" id="{ACD2693A-E7D5-6047-A58B-2CE3E99EA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728" y="2118716"/>
            <a:ext cx="426151" cy="4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6EFCF3-694F-CA41-B184-27C56F8644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766" y="2231972"/>
            <a:ext cx="815349" cy="272965"/>
          </a:xfrm>
          <a:prstGeom prst="rect">
            <a:avLst/>
          </a:prstGeom>
        </p:spPr>
      </p:pic>
      <p:pic>
        <p:nvPicPr>
          <p:cNvPr id="28" name="Screen Shot 2017-10-30 at 14.07.55.png" descr="Screen Shot 2017-10-30 at 14.07.55.png">
            <a:extLst>
              <a:ext uri="{FF2B5EF4-FFF2-40B4-BE49-F238E27FC236}">
                <a16:creationId xmlns:a16="http://schemas.microsoft.com/office/drawing/2014/main" id="{E0A30994-FE4E-3341-85A5-7D261C8175F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AFBFC"/>
              </a:clrFrom>
              <a:clrTo>
                <a:srgbClr val="FAFBFC">
                  <a:alpha val="0"/>
                </a:srgbClr>
              </a:clrTo>
            </a:clrChange>
          </a:blip>
          <a:srcRect t="-1466" r="67449" b="-1"/>
          <a:stretch/>
        </p:blipFill>
        <p:spPr>
          <a:xfrm>
            <a:off x="8434852" y="2016615"/>
            <a:ext cx="608519" cy="575397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61816C-029E-C447-9480-6CF419751871}"/>
              </a:ext>
            </a:extLst>
          </p:cNvPr>
          <p:cNvSpPr txBox="1"/>
          <p:nvPr/>
        </p:nvSpPr>
        <p:spPr>
          <a:xfrm>
            <a:off x="7168513" y="1994012"/>
            <a:ext cx="1080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600" dirty="0" err="1">
                <a:solidFill>
                  <a:srgbClr val="666666"/>
                </a:solidFill>
              </a:rPr>
              <a:t>Technique</a:t>
            </a:r>
            <a:r>
              <a:rPr lang="sv-SE" sz="1600" dirty="0">
                <a:solidFill>
                  <a:srgbClr val="666666"/>
                </a:solidFill>
              </a:rPr>
              <a:t> </a:t>
            </a:r>
          </a:p>
          <a:p>
            <a:pPr algn="l"/>
            <a:r>
              <a:rPr lang="sv-SE" sz="1600" dirty="0" err="1">
                <a:solidFill>
                  <a:srgbClr val="666666"/>
                </a:solidFill>
              </a:rPr>
              <a:t>specific</a:t>
            </a:r>
            <a:endParaRPr lang="sv-SE" sz="1600" dirty="0">
              <a:solidFill>
                <a:srgbClr val="666666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EA33FE-6B00-974C-BE9C-1D3D6829A4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77647" y="2150611"/>
            <a:ext cx="1317903" cy="391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D27434-E3C5-264B-95AF-E18AAAFC99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15705" y="2095732"/>
            <a:ext cx="425199" cy="468724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EF44274-96C1-A249-877A-CB3F3FE97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77151"/>
              </p:ext>
            </p:extLst>
          </p:nvPr>
        </p:nvGraphicFramePr>
        <p:xfrm>
          <a:off x="5271247" y="3867499"/>
          <a:ext cx="6207244" cy="2804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98476">
                  <a:extLst>
                    <a:ext uri="{9D8B030D-6E8A-4147-A177-3AD203B41FA5}">
                      <a16:colId xmlns:a16="http://schemas.microsoft.com/office/drawing/2014/main" val="3330182526"/>
                    </a:ext>
                  </a:extLst>
                </a:gridCol>
                <a:gridCol w="2602523">
                  <a:extLst>
                    <a:ext uri="{9D8B030D-6E8A-4147-A177-3AD203B41FA5}">
                      <a16:colId xmlns:a16="http://schemas.microsoft.com/office/drawing/2014/main" val="2347375013"/>
                    </a:ext>
                  </a:extLst>
                </a:gridCol>
                <a:gridCol w="2006245">
                  <a:extLst>
                    <a:ext uri="{9D8B030D-6E8A-4147-A177-3AD203B41FA5}">
                      <a16:colId xmlns:a16="http://schemas.microsoft.com/office/drawing/2014/main" val="497624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Technique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Collaborators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568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SANS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SasView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NIST, ISIS, ILL, DLS, SNS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909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Reflectometry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BornAgain</a:t>
                      </a:r>
                      <a:r>
                        <a:rPr lang="en-GB" sz="1600" dirty="0"/>
                        <a:t> / </a:t>
                      </a:r>
                      <a:r>
                        <a:rPr lang="en-GB" sz="1600" dirty="0" err="1"/>
                        <a:t>easyRefl</a:t>
                      </a:r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FZJ (ISIS), ORSO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46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Diffraction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CrysFML</a:t>
                      </a:r>
                      <a:r>
                        <a:rPr lang="en-GB" sz="1600" dirty="0"/>
                        <a:t>, </a:t>
                      </a:r>
                      <a:r>
                        <a:rPr lang="en-GB" sz="1600" dirty="0" err="1"/>
                        <a:t>CrysPy</a:t>
                      </a:r>
                      <a:r>
                        <a:rPr lang="en-GB" sz="1600" dirty="0"/>
                        <a:t>, </a:t>
                      </a:r>
                      <a:r>
                        <a:rPr lang="en-GB" sz="1600" dirty="0" err="1"/>
                        <a:t>easyDiff</a:t>
                      </a:r>
                      <a:r>
                        <a:rPr lang="en-GB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ILL, LLB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49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Spectroscopy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Mantid, </a:t>
                      </a:r>
                      <a:r>
                        <a:rPr lang="en-GB" sz="1600" dirty="0" err="1"/>
                        <a:t>SpinW</a:t>
                      </a:r>
                      <a:r>
                        <a:rPr lang="en-GB" sz="1600" dirty="0"/>
                        <a:t>, 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320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Imaging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MuhRec</a:t>
                      </a:r>
                      <a:r>
                        <a:rPr lang="en-GB" sz="1600" dirty="0"/>
                        <a:t> / </a:t>
                      </a:r>
                      <a:r>
                        <a:rPr lang="en-GB" sz="1600" dirty="0" err="1"/>
                        <a:t>KipTool</a:t>
                      </a:r>
                      <a:r>
                        <a:rPr lang="en-GB" sz="1600" dirty="0"/>
                        <a:t> / </a:t>
                      </a:r>
                      <a:r>
                        <a:rPr lang="en-GB" sz="1600" dirty="0" err="1"/>
                        <a:t>TOFlib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11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MX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SCIPP, DIALS?, PHENIX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LU, STFC, DLS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019177"/>
                  </a:ext>
                </a:extLst>
              </a:tr>
            </a:tbl>
          </a:graphicData>
        </a:graphic>
      </p:graphicFrame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3F758E8-DB5C-F644-ABD6-02F80374B3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5647" y="930419"/>
            <a:ext cx="9360000" cy="507076"/>
          </a:xfrm>
        </p:spPr>
        <p:txBody>
          <a:bodyPr/>
          <a:lstStyle/>
          <a:p>
            <a:r>
              <a:rPr lang="da-DK" dirty="0" err="1"/>
              <a:t>Standardization</a:t>
            </a:r>
            <a:r>
              <a:rPr lang="da-DK" dirty="0"/>
              <a:t> &amp; Collaboration </a:t>
            </a:r>
            <a:r>
              <a:rPr lang="da-DK" dirty="0" err="1"/>
              <a:t>where</a:t>
            </a:r>
            <a:r>
              <a:rPr lang="da-DK" dirty="0"/>
              <a:t> </a:t>
            </a:r>
            <a:r>
              <a:rPr lang="da-DK" dirty="0" err="1"/>
              <a:t>feasible</a:t>
            </a:r>
            <a:endParaRPr lang="da-DK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69EA4622-DCFF-AD4E-B14D-27A4C010C2CE}"/>
              </a:ext>
            </a:extLst>
          </p:cNvPr>
          <p:cNvSpPr/>
          <p:nvPr/>
        </p:nvSpPr>
        <p:spPr>
          <a:xfrm rot="5400000">
            <a:off x="8240822" y="505150"/>
            <a:ext cx="268091" cy="6207243"/>
          </a:xfrm>
          <a:prstGeom prst="leftBrace">
            <a:avLst>
              <a:gd name="adj1" fmla="val 32409"/>
              <a:gd name="adj2" fmla="val 57204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DFA5AA1-A722-8346-ABAB-819B8C507461}"/>
              </a:ext>
            </a:extLst>
          </p:cNvPr>
          <p:cNvSpPr/>
          <p:nvPr/>
        </p:nvSpPr>
        <p:spPr>
          <a:xfrm>
            <a:off x="560978" y="3890195"/>
            <a:ext cx="4542467" cy="2702432"/>
          </a:xfrm>
          <a:prstGeom prst="roundRect">
            <a:avLst>
              <a:gd name="adj" fmla="val 6137"/>
            </a:avLst>
          </a:prstGeom>
          <a:solidFill>
            <a:srgbClr val="96ADA1">
              <a:alpha val="34902"/>
            </a:srgbClr>
          </a:solidFill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Focus on </a:t>
            </a:r>
            <a:r>
              <a:rPr lang="en-GB" u="sng" dirty="0"/>
              <a:t>sustainability</a:t>
            </a:r>
            <a:r>
              <a:rPr lang="en-GB" dirty="0"/>
              <a:t> &amp; </a:t>
            </a:r>
            <a:r>
              <a:rPr lang="en-GB" u="sng" dirty="0"/>
              <a:t>usability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Standardize</a:t>
            </a:r>
            <a:r>
              <a:rPr lang="en-GB" dirty="0"/>
              <a:t> where feasible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Collaborate</a:t>
            </a:r>
            <a:r>
              <a:rPr lang="en-GB" dirty="0"/>
              <a:t> and promote collaborations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Modern &amp; </a:t>
            </a:r>
            <a:r>
              <a:rPr lang="en-GB" b="1" dirty="0"/>
              <a:t>best practice  </a:t>
            </a:r>
            <a:r>
              <a:rPr lang="en-GB" dirty="0"/>
              <a:t>software </a:t>
            </a:r>
            <a:r>
              <a:rPr lang="en-GB" dirty="0" err="1"/>
              <a:t>eng.</a:t>
            </a:r>
            <a:endParaRPr lang="en-GB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Be serious about </a:t>
            </a:r>
            <a:r>
              <a:rPr lang="en-GB" b="1" dirty="0"/>
              <a:t>user experience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Be as ready as possible; </a:t>
            </a:r>
            <a:r>
              <a:rPr lang="en-GB" b="1" dirty="0"/>
              <a:t>test</a:t>
            </a:r>
            <a:r>
              <a:rPr lang="en-GB" dirty="0"/>
              <a:t>, </a:t>
            </a:r>
            <a:r>
              <a:rPr lang="en-GB" b="1" dirty="0"/>
              <a:t>test, …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1ED513-3ACD-8744-9E8B-B20630450C92}"/>
              </a:ext>
            </a:extLst>
          </p:cNvPr>
          <p:cNvSpPr txBox="1"/>
          <p:nvPr/>
        </p:nvSpPr>
        <p:spPr>
          <a:xfrm>
            <a:off x="1704273" y="1593439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ISIS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B8721E-E74D-8C4B-8E9D-D8D8BD4E29CF}"/>
              </a:ext>
            </a:extLst>
          </p:cNvPr>
          <p:cNvSpPr txBox="1"/>
          <p:nvPr/>
        </p:nvSpPr>
        <p:spPr>
          <a:xfrm>
            <a:off x="3008803" y="1588838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TUM, PSI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21A84D-BEF3-7541-A4C6-6AC51C2A0272}"/>
              </a:ext>
            </a:extLst>
          </p:cNvPr>
          <p:cNvSpPr txBox="1"/>
          <p:nvPr/>
        </p:nvSpPr>
        <p:spPr>
          <a:xfrm>
            <a:off x="5559578" y="1404860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(ISIS), ORNL?, 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FZJ, PSI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B91C8C-CCE4-C843-992D-799320335C55}"/>
              </a:ext>
            </a:extLst>
          </p:cNvPr>
          <p:cNvSpPr txBox="1"/>
          <p:nvPr/>
        </p:nvSpPr>
        <p:spPr>
          <a:xfrm>
            <a:off x="8691027" y="1595148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PSI, MAX IV</a:t>
            </a:r>
          </a:p>
        </p:txBody>
      </p:sp>
    </p:spTree>
    <p:extLst>
      <p:ext uri="{BB962C8B-B14F-4D97-AF65-F5344CB8AC3E}">
        <p14:creationId xmlns:p14="http://schemas.microsoft.com/office/powerpoint/2010/main" val="28442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3507D-1355-6F4F-B4C5-1E9FF174A9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Staffing &amp; Planning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DB140-DEAE-D647-BBD8-4CFF471FF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42" r="1139" b="46748"/>
          <a:stretch/>
        </p:blipFill>
        <p:spPr>
          <a:xfrm>
            <a:off x="307253" y="4622801"/>
            <a:ext cx="11884747" cy="223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8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5C2E7-E30A-E140-99AF-ED11DCAA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Rebaselined</a:t>
            </a:r>
            <a:r>
              <a:rPr lang="en-GB" dirty="0"/>
              <a:t> plan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F77D6-E124-E247-84F9-369E1F31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961E2-D858-C249-BFE9-20B1BA193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F4C4C4-A63C-2E42-AA35-546F896A8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87FC862-0ECE-8941-B42C-F0821AC121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602970"/>
              </p:ext>
            </p:extLst>
          </p:nvPr>
        </p:nvGraphicFramePr>
        <p:xfrm>
          <a:off x="1195647" y="2401118"/>
          <a:ext cx="6210767" cy="3883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B3404AE-1DE2-D040-921B-ADA1ECC34A6D}"/>
              </a:ext>
            </a:extLst>
          </p:cNvPr>
          <p:cNvSpPr txBox="1"/>
          <p:nvPr/>
        </p:nvSpPr>
        <p:spPr>
          <a:xfrm rot="20681358">
            <a:off x="2734342" y="3154232"/>
            <a:ext cx="1300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Bottom-up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EE89F-909F-C943-8508-AD46A3AFA03E}"/>
              </a:ext>
            </a:extLst>
          </p:cNvPr>
          <p:cNvSpPr txBox="1"/>
          <p:nvPr/>
        </p:nvSpPr>
        <p:spPr>
          <a:xfrm>
            <a:off x="2485944" y="2150335"/>
            <a:ext cx="314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#FTEs @ DMSC (excl. ECDC)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21BB7-C7D1-1D4E-A40C-DBFEC3675692}"/>
              </a:ext>
            </a:extLst>
          </p:cNvPr>
          <p:cNvSpPr txBox="1"/>
          <p:nvPr/>
        </p:nvSpPr>
        <p:spPr>
          <a:xfrm>
            <a:off x="6184903" y="265373"/>
            <a:ext cx="4278806" cy="1702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0000" tIns="180000" rIns="180000" bIns="180000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Plan against P0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We accept higher risks</a:t>
            </a:r>
          </a:p>
          <a:p>
            <a:pPr algn="l">
              <a:spcAft>
                <a:spcPts val="600"/>
              </a:spcAft>
            </a:pPr>
            <a:r>
              <a:rPr lang="en-GB" dirty="0">
                <a:solidFill>
                  <a:srgbClr val="666666"/>
                </a:solidFill>
              </a:rPr>
              <a:t>     … but we also have opportunities</a:t>
            </a:r>
          </a:p>
          <a:p>
            <a:pPr lvl="2">
              <a:spcAft>
                <a:spcPts val="600"/>
              </a:spcAft>
            </a:pPr>
            <a:r>
              <a:rPr lang="en-GB" dirty="0">
                <a:solidFill>
                  <a:srgbClr val="666666"/>
                </a:solidFill>
              </a:rPr>
              <a:t>… and contingency if needed</a:t>
            </a:r>
          </a:p>
        </p:txBody>
      </p:sp>
      <p:graphicFrame>
        <p:nvGraphicFramePr>
          <p:cNvPr id="13" name="Content Placeholder 8">
            <a:extLst>
              <a:ext uri="{FF2B5EF4-FFF2-40B4-BE49-F238E27FC236}">
                <a16:creationId xmlns:a16="http://schemas.microsoft.com/office/drawing/2014/main" id="{0FF002FC-8D0A-4E43-8A1E-F8413CFFA4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9434605"/>
              </p:ext>
            </p:extLst>
          </p:nvPr>
        </p:nvGraphicFramePr>
        <p:xfrm>
          <a:off x="8010850" y="2149797"/>
          <a:ext cx="3467642" cy="41349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7081">
                  <a:extLst>
                    <a:ext uri="{9D8B030D-6E8A-4147-A177-3AD203B41FA5}">
                      <a16:colId xmlns:a16="http://schemas.microsoft.com/office/drawing/2014/main" val="4293043358"/>
                    </a:ext>
                  </a:extLst>
                </a:gridCol>
                <a:gridCol w="839025">
                  <a:extLst>
                    <a:ext uri="{9D8B030D-6E8A-4147-A177-3AD203B41FA5}">
                      <a16:colId xmlns:a16="http://schemas.microsoft.com/office/drawing/2014/main" val="2216391553"/>
                    </a:ext>
                  </a:extLst>
                </a:gridCol>
                <a:gridCol w="720768">
                  <a:extLst>
                    <a:ext uri="{9D8B030D-6E8A-4147-A177-3AD203B41FA5}">
                      <a16:colId xmlns:a16="http://schemas.microsoft.com/office/drawing/2014/main" val="45489156"/>
                    </a:ext>
                  </a:extLst>
                </a:gridCol>
                <a:gridCol w="720768">
                  <a:extLst>
                    <a:ext uri="{9D8B030D-6E8A-4147-A177-3AD203B41FA5}">
                      <a16:colId xmlns:a16="http://schemas.microsoft.com/office/drawing/2014/main" val="646536783"/>
                    </a:ext>
                  </a:extLst>
                </a:gridCol>
              </a:tblGrid>
              <a:tr h="1140459">
                <a:tc>
                  <a:txBody>
                    <a:bodyPr/>
                    <a:lstStyle/>
                    <a:p>
                      <a:r>
                        <a:rPr lang="en-GB" b="1" dirty="0"/>
                        <a:t>#FTE: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Now</a:t>
                      </a:r>
                      <a:r>
                        <a:rPr lang="en-GB" sz="1600" dirty="0"/>
                        <a:t> excl. fixed term</a:t>
                      </a:r>
                      <a:endParaRPr lang="en-GB" sz="1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Now</a:t>
                      </a:r>
                      <a:r>
                        <a:rPr lang="en-GB" sz="1600" dirty="0"/>
                        <a:t>   incl. fixed</a:t>
                      </a:r>
                    </a:p>
                    <a:p>
                      <a:r>
                        <a:rPr lang="en-GB" sz="1600" dirty="0"/>
                        <a:t>term </a:t>
                      </a:r>
                      <a:r>
                        <a:rPr lang="en-GB" dirty="0"/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2027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202155"/>
                  </a:ext>
                </a:extLst>
              </a:tr>
              <a:tr h="427778">
                <a:tc>
                  <a:txBody>
                    <a:bodyPr/>
                    <a:lstStyle/>
                    <a:p>
                      <a:r>
                        <a:rPr lang="en-GB" dirty="0"/>
                        <a:t>Admin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780619"/>
                  </a:ext>
                </a:extLst>
              </a:tr>
              <a:tr h="427778">
                <a:tc>
                  <a:txBody>
                    <a:bodyPr/>
                    <a:lstStyle/>
                    <a:p>
                      <a:r>
                        <a:rPr lang="en-GB" dirty="0"/>
                        <a:t>DST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.5</a:t>
                      </a:r>
                      <a:r>
                        <a:rPr lang="en-GB" dirty="0"/>
                        <a:t>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24663136"/>
                  </a:ext>
                </a:extLst>
              </a:tr>
              <a:tr h="427778">
                <a:tc>
                  <a:txBody>
                    <a:bodyPr/>
                    <a:lstStyle/>
                    <a:p>
                      <a:r>
                        <a:rPr lang="en-GB" dirty="0"/>
                        <a:t>SWAP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4483840"/>
                  </a:ext>
                </a:extLst>
              </a:tr>
              <a:tr h="427778">
                <a:tc>
                  <a:txBody>
                    <a:bodyPr/>
                    <a:lstStyle/>
                    <a:p>
                      <a:r>
                        <a:rPr lang="en-GB" dirty="0" err="1"/>
                        <a:t>scipp</a:t>
                      </a:r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25318786"/>
                  </a:ext>
                </a:extLst>
              </a:tr>
              <a:tr h="427778">
                <a:tc>
                  <a:txBody>
                    <a:bodyPr/>
                    <a:lstStyle/>
                    <a:p>
                      <a:r>
                        <a:rPr lang="en-GB" dirty="0"/>
                        <a:t>analysis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35884955"/>
                  </a:ext>
                </a:extLst>
              </a:tr>
              <a:tr h="427778">
                <a:tc>
                  <a:txBody>
                    <a:bodyPr/>
                    <a:lstStyle/>
                    <a:p>
                      <a:r>
                        <a:rPr lang="en-GB" dirty="0"/>
                        <a:t>Instr. sim.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2.3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52636625"/>
                  </a:ext>
                </a:extLst>
              </a:tr>
              <a:tr h="427778">
                <a:tc>
                  <a:txBody>
                    <a:bodyPr/>
                    <a:lstStyle/>
                    <a:p>
                      <a:r>
                        <a:rPr lang="en-GB" dirty="0"/>
                        <a:t>IDS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.3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5632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34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6FD30-EC2B-9741-AD65-4CA602BDE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Charge for DMSC STAP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AA550-8104-6143-B87E-CF5524F24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75E22-34D1-2D4F-B57B-36454B09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F5755-8754-2A4D-AA75-AB3D9B6883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do we best and proactively manage the higher risk level?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94A96F-B6F1-EF44-916E-235EEBF76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927" y="1809276"/>
            <a:ext cx="9365782" cy="2646192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180000" tIns="180000" rIns="180000" bIns="180000">
            <a:spAutoFit/>
          </a:bodyPr>
          <a:lstStyle/>
          <a:p>
            <a:pPr marL="0" indent="0">
              <a:buNone/>
            </a:pPr>
            <a:r>
              <a:rPr lang="en-GB" dirty="0"/>
              <a:t>…</a:t>
            </a:r>
          </a:p>
          <a:p>
            <a:pPr marL="0" indent="0">
              <a:buNone/>
            </a:pPr>
            <a:r>
              <a:rPr lang="en-GB" dirty="0"/>
              <a:t>We would like the STAP to give advice on </a:t>
            </a:r>
            <a:r>
              <a:rPr lang="en-GB" b="1" dirty="0"/>
              <a:t>how we best mitigate the risk of not being able to deliver requested scope in due time</a:t>
            </a:r>
            <a:r>
              <a:rPr lang="en-GB" dirty="0"/>
              <a:t>. In particular </a:t>
            </a:r>
            <a:r>
              <a:rPr lang="en-GB" b="1" dirty="0"/>
              <a:t>how we proactively can detect in due time</a:t>
            </a:r>
            <a:r>
              <a:rPr lang="en-GB" dirty="0"/>
              <a:t> if we need to request contingency for onboarding extra development resources. Here ‘due time’ should be understood in the context of the time it takes to recruit a suitable developer, which in challenging cases can exceed a year.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3EE37F-49FC-8A4A-AABA-91C9E0AE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C4162-C245-2F4B-A37B-E05B79329CB2}"/>
              </a:ext>
            </a:extLst>
          </p:cNvPr>
          <p:cNvSpPr txBox="1"/>
          <p:nvPr/>
        </p:nvSpPr>
        <p:spPr>
          <a:xfrm>
            <a:off x="1103709" y="4942393"/>
            <a:ext cx="1486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i="1" dirty="0">
                <a:solidFill>
                  <a:srgbClr val="666666"/>
                </a:solidFill>
              </a:rPr>
              <a:t>Stay focused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89BFDE-35C0-9244-8B2F-24143F0D8F2E}"/>
              </a:ext>
            </a:extLst>
          </p:cNvPr>
          <p:cNvSpPr txBox="1"/>
          <p:nvPr/>
        </p:nvSpPr>
        <p:spPr>
          <a:xfrm>
            <a:off x="3243683" y="4941922"/>
            <a:ext cx="1109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i="1" dirty="0">
                <a:solidFill>
                  <a:srgbClr val="666666"/>
                </a:solidFill>
              </a:rPr>
              <a:t>Prioritize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D2737E-589A-8B4F-8182-92A1F754197E}"/>
              </a:ext>
            </a:extLst>
          </p:cNvPr>
          <p:cNvSpPr txBox="1"/>
          <p:nvPr/>
        </p:nvSpPr>
        <p:spPr>
          <a:xfrm>
            <a:off x="5006760" y="4941922"/>
            <a:ext cx="1548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i="1" dirty="0">
                <a:solidFill>
                  <a:srgbClr val="666666"/>
                </a:solidFill>
              </a:rPr>
              <a:t>Monitor risks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00B5D-BDD0-5D40-822A-A47723D82387}"/>
              </a:ext>
            </a:extLst>
          </p:cNvPr>
          <p:cNvSpPr txBox="1"/>
          <p:nvPr/>
        </p:nvSpPr>
        <p:spPr>
          <a:xfrm>
            <a:off x="6847916" y="4941922"/>
            <a:ext cx="3774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i="1" dirty="0">
                <a:solidFill>
                  <a:srgbClr val="666666"/>
                </a:solidFill>
              </a:rPr>
              <a:t>Frequently reassess required effort</a:t>
            </a:r>
          </a:p>
        </p:txBody>
      </p:sp>
    </p:spTree>
    <p:extLst>
      <p:ext uri="{BB962C8B-B14F-4D97-AF65-F5344CB8AC3E}">
        <p14:creationId xmlns:p14="http://schemas.microsoft.com/office/powerpoint/2010/main" val="367197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1236</TotalTime>
  <Words>1535</Words>
  <Application>Microsoft Macintosh PowerPoint</Application>
  <PresentationFormat>Widescreen</PresentationFormat>
  <Paragraphs>396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Courier New</vt:lpstr>
      <vt:lpstr>Segoe UI</vt:lpstr>
      <vt:lpstr>Segoe UI Light</vt:lpstr>
      <vt:lpstr>Segoe UI Semibold</vt:lpstr>
      <vt:lpstr>Wingdings</vt:lpstr>
      <vt:lpstr>Office-tema</vt:lpstr>
      <vt:lpstr>PowerPoint Presentation</vt:lpstr>
      <vt:lpstr>DMSC Update for SAC</vt:lpstr>
      <vt:lpstr>Agenda</vt:lpstr>
      <vt:lpstr>PowerPoint Presentation</vt:lpstr>
      <vt:lpstr>Scope for scientific computing</vt:lpstr>
      <vt:lpstr>Strategy for delivering </vt:lpstr>
      <vt:lpstr>Staffing &amp; Planning</vt:lpstr>
      <vt:lpstr>Rebaselined plan</vt:lpstr>
      <vt:lpstr>Charge for DMSC STAP</vt:lpstr>
      <vt:lpstr>Agile scientific computing house</vt:lpstr>
      <vt:lpstr>Linking to ESS P6</vt:lpstr>
      <vt:lpstr>PowerPoint Presentation</vt:lpstr>
      <vt:lpstr>Two server rooms</vt:lpstr>
      <vt:lpstr>Getting ready for Cold Commissioning</vt:lpstr>
      <vt:lpstr>Plans for the rest of 2022</vt:lpstr>
      <vt:lpstr>Testing VISA for remote acces</vt:lpstr>
      <vt:lpstr>e-learning platform</vt:lpstr>
      <vt:lpstr>PowerPoint Presentation</vt:lpstr>
      <vt:lpstr>User Office collaboration with SAD </vt:lpstr>
      <vt:lpstr>Data Curation </vt:lpstr>
      <vt:lpstr>Supporting the user / data journey</vt:lpstr>
      <vt:lpstr>PowerPoint Presentation</vt:lpstr>
      <vt:lpstr>scipp</vt:lpstr>
      <vt:lpstr>Good progress with workflows</vt:lpstr>
      <vt:lpstr>Staffing for scipp development</vt:lpstr>
      <vt:lpstr>easyScience family</vt:lpstr>
      <vt:lpstr>Staffing for Analysis and Instrument Data Scientists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H. Rod</dc:creator>
  <cp:lastModifiedBy>Thomas H. Rod</cp:lastModifiedBy>
  <cp:revision>605</cp:revision>
  <cp:lastPrinted>2019-03-08T10:27:30Z</cp:lastPrinted>
  <dcterms:created xsi:type="dcterms:W3CDTF">2022-04-28T19:43:58Z</dcterms:created>
  <dcterms:modified xsi:type="dcterms:W3CDTF">2022-05-01T20:39:50Z</dcterms:modified>
</cp:coreProperties>
</file>