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7" r:id="rId2"/>
    <p:sldId id="270" r:id="rId3"/>
    <p:sldId id="269" r:id="rId4"/>
    <p:sldId id="990" r:id="rId5"/>
    <p:sldId id="268" r:id="rId6"/>
    <p:sldId id="991" r:id="rId7"/>
    <p:sldId id="993" r:id="rId8"/>
    <p:sldId id="994" r:id="rId9"/>
    <p:sldId id="995" r:id="rId10"/>
    <p:sldId id="481" r:id="rId1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CC"/>
    <a:srgbClr val="666666"/>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16" autoAdjust="0"/>
    <p:restoredTop sz="96405" autoAdjust="0"/>
  </p:normalViewPr>
  <p:slideViewPr>
    <p:cSldViewPr snapToGrid="0" snapToObjects="1">
      <p:cViewPr varScale="1">
        <p:scale>
          <a:sx n="128" d="100"/>
          <a:sy n="128" d="100"/>
        </p:scale>
        <p:origin x="12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2022-04-27</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666666"/>
                </a:solidFill>
              </a:rPr>
              <a:t>We will do proof-of-principle studies on the re-arrangement of molecular structures under large amplitude oscillatory shear on SANS instruments. </a:t>
            </a:r>
          </a:p>
          <a:p>
            <a:endParaRPr lang="en-SE" dirty="0"/>
          </a:p>
        </p:txBody>
      </p:sp>
      <p:sp>
        <p:nvSpPr>
          <p:cNvPr id="4" name="Slide Number Placeholder 3"/>
          <p:cNvSpPr>
            <a:spLocks noGrp="1"/>
          </p:cNvSpPr>
          <p:nvPr>
            <p:ph type="sldNum" sz="quarter" idx="5"/>
          </p:nvPr>
        </p:nvSpPr>
        <p:spPr/>
        <p:txBody>
          <a:bodyPr/>
          <a:lstStyle/>
          <a:p>
            <a:fld id="{3AE5A434-646A-2746-9BDC-885B2382B33E}" type="slidenum">
              <a:rPr lang="sv-SE" smtClean="0"/>
              <a:t>9</a:t>
            </a:fld>
            <a:endParaRPr lang="sv-SE"/>
          </a:p>
        </p:txBody>
      </p:sp>
    </p:spTree>
    <p:extLst>
      <p:ext uri="{BB962C8B-B14F-4D97-AF65-F5344CB8AC3E}">
        <p14:creationId xmlns:p14="http://schemas.microsoft.com/office/powerpoint/2010/main" val="879339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a:prstGeom prst="rect">
            <a:avLst/>
          </a:prstGeom>
        </p:spPr>
        <p:txBody>
          <a:bodyPr/>
          <a:lstStyle>
            <a:lvl1pPr>
              <a:defRPr sz="1200"/>
            </a:lvl1pPr>
          </a:lstStyle>
          <a:p>
            <a:fld id="{18896B66-0B3A-474C-9C9C-E4F07B1F5DAD}" type="datetime1">
              <a:rPr lang="sv-SE" smtClean="0"/>
              <a:pPr/>
              <a:t>2022-04-27</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tiff"/><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Soft-Matter Sample Environment</a:t>
            </a:r>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a:t>For SANS &amp; Reflectometry</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Tom Arnold, Alessandra </a:t>
            </a:r>
            <a:r>
              <a:rPr lang="en-GB" dirty="0" err="1"/>
              <a:t>Luchini</a:t>
            </a:r>
            <a:r>
              <a:rPr lang="en-GB" dirty="0"/>
              <a:t> &amp; Judith Houston</a:t>
            </a:r>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fld id="{18896B66-0B3A-474C-9C9C-E4F07B1F5DAD}" type="datetime1">
              <a:rPr lang="sv-SE" sz="1200" b="1" smtClean="0">
                <a:solidFill>
                  <a:schemeClr val="bg1"/>
                </a:solidFill>
              </a:rPr>
              <a:pPr/>
              <a:t>2022-04-27</a:t>
            </a:fld>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36CB7D-CCA0-DE42-920D-719C82DC9F3F}"/>
              </a:ext>
            </a:extLst>
          </p:cNvPr>
          <p:cNvSpPr>
            <a:spLocks noGrp="1"/>
          </p:cNvSpPr>
          <p:nvPr>
            <p:ph type="title"/>
          </p:nvPr>
        </p:nvSpPr>
        <p:spPr/>
        <p:txBody>
          <a:bodyPr/>
          <a:lstStyle/>
          <a:p>
            <a:r>
              <a:rPr lang="en-GB"/>
              <a:t>Flexiprob project</a:t>
            </a:r>
            <a:br>
              <a:rPr lang="en-GB"/>
            </a:br>
            <a:endParaRPr lang="en-GB"/>
          </a:p>
        </p:txBody>
      </p:sp>
      <p:sp>
        <p:nvSpPr>
          <p:cNvPr id="2" name="Foliennummernplatzhalter 1"/>
          <p:cNvSpPr>
            <a:spLocks noGrp="1"/>
          </p:cNvSpPr>
          <p:nvPr>
            <p:ph type="sldNum" sz="quarter" idx="12"/>
          </p:nvPr>
        </p:nvSpPr>
        <p:spPr/>
        <p:txBody>
          <a:bodyPr/>
          <a:lstStyle/>
          <a:p>
            <a:fld id="{04FC372D-0053-4E28-95AA-F231EF9A2D51}" type="slidenum">
              <a:rPr lang="en-US" smtClean="0"/>
              <a:t>10</a:t>
            </a:fld>
            <a:endParaRPr lang="en-US"/>
          </a:p>
        </p:txBody>
      </p:sp>
      <p:sp>
        <p:nvSpPr>
          <p:cNvPr id="9" name="Content Placeholder 8">
            <a:extLst>
              <a:ext uri="{FF2B5EF4-FFF2-40B4-BE49-F238E27FC236}">
                <a16:creationId xmlns:a16="http://schemas.microsoft.com/office/drawing/2014/main" id="{7311676B-1026-994F-841F-02007E540CC4}"/>
              </a:ext>
            </a:extLst>
          </p:cNvPr>
          <p:cNvSpPr>
            <a:spLocks noGrp="1"/>
          </p:cNvSpPr>
          <p:nvPr>
            <p:ph idx="1"/>
          </p:nvPr>
        </p:nvSpPr>
        <p:spPr>
          <a:xfrm>
            <a:off x="487017" y="2782957"/>
            <a:ext cx="6778487" cy="3547505"/>
          </a:xfrm>
        </p:spPr>
        <p:txBody>
          <a:bodyPr/>
          <a:lstStyle/>
          <a:p>
            <a:r>
              <a:rPr lang="en-GB"/>
              <a:t>Easily switchable set-up between:</a:t>
            </a:r>
          </a:p>
          <a:p>
            <a:pPr marL="500063" lvl="1" indent="-285750">
              <a:buFont typeface="Arial" panose="020B0604020202020204" pitchFamily="34" charset="0"/>
              <a:buChar char="•"/>
            </a:pPr>
            <a:r>
              <a:rPr lang="en-GB"/>
              <a:t>in situ DLS</a:t>
            </a:r>
          </a:p>
          <a:p>
            <a:pPr marL="500063" lvl="1" indent="-285750">
              <a:buFont typeface="Arial" panose="020B0604020202020204" pitchFamily="34" charset="0"/>
              <a:buChar char="•"/>
            </a:pPr>
            <a:r>
              <a:rPr lang="en-GB"/>
              <a:t>Foam cell </a:t>
            </a:r>
          </a:p>
          <a:p>
            <a:pPr marL="500063" lvl="1" indent="-285750">
              <a:buFont typeface="Arial" panose="020B0604020202020204" pitchFamily="34" charset="0"/>
              <a:buChar char="•"/>
            </a:pPr>
            <a:r>
              <a:rPr lang="en-GB"/>
              <a:t>Humidity chamber for GiSANS </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Three paper have been published on flexible S/E. Next meeting will take place ASAP.</a:t>
            </a:r>
          </a:p>
          <a:p>
            <a:pPr marL="285750" indent="-285750">
              <a:buFont typeface="Arial" panose="020B0604020202020204" pitchFamily="34" charset="0"/>
              <a:buChar char="•"/>
            </a:pPr>
            <a:r>
              <a:rPr lang="en-GB"/>
              <a:t>Currently improving on usability and accessibility</a:t>
            </a:r>
          </a:p>
          <a:p>
            <a:pPr marL="285750" indent="-285750">
              <a:buFont typeface="Arial" panose="020B0604020202020204" pitchFamily="34" charset="0"/>
              <a:buChar char="•"/>
            </a:pPr>
            <a:r>
              <a:rPr lang="en-GB"/>
              <a:t>Coordinations with Harald Schneider.</a:t>
            </a:r>
          </a:p>
        </p:txBody>
      </p:sp>
      <p:pic>
        <p:nvPicPr>
          <p:cNvPr id="4" name="Grafik 3"/>
          <p:cNvPicPr>
            <a:picLocks noChangeAspect="1"/>
          </p:cNvPicPr>
          <p:nvPr/>
        </p:nvPicPr>
        <p:blipFill>
          <a:blip r:embed="rId2"/>
          <a:stretch>
            <a:fillRect/>
          </a:stretch>
        </p:blipFill>
        <p:spPr>
          <a:xfrm>
            <a:off x="6786679" y="1238459"/>
            <a:ext cx="2485362" cy="3510617"/>
          </a:xfrm>
          <a:prstGeom prst="rect">
            <a:avLst/>
          </a:prstGeom>
        </p:spPr>
      </p:pic>
      <p:pic>
        <p:nvPicPr>
          <p:cNvPr id="5" name="Grafik 4"/>
          <p:cNvPicPr>
            <a:picLocks noChangeAspect="1"/>
          </p:cNvPicPr>
          <p:nvPr/>
        </p:nvPicPr>
        <p:blipFill>
          <a:blip r:embed="rId3"/>
          <a:stretch>
            <a:fillRect/>
          </a:stretch>
        </p:blipFill>
        <p:spPr>
          <a:xfrm>
            <a:off x="4170932" y="1238458"/>
            <a:ext cx="2481658" cy="3525642"/>
          </a:xfrm>
          <a:prstGeom prst="rect">
            <a:avLst/>
          </a:prstGeom>
        </p:spPr>
      </p:pic>
      <p:pic>
        <p:nvPicPr>
          <p:cNvPr id="6" name="Grafik 5"/>
          <p:cNvPicPr>
            <a:picLocks noChangeAspect="1"/>
          </p:cNvPicPr>
          <p:nvPr/>
        </p:nvPicPr>
        <p:blipFill>
          <a:blip r:embed="rId4"/>
          <a:stretch>
            <a:fillRect/>
          </a:stretch>
        </p:blipFill>
        <p:spPr>
          <a:xfrm>
            <a:off x="9304982" y="1238458"/>
            <a:ext cx="2486140" cy="3530529"/>
          </a:xfrm>
          <a:prstGeom prst="rect">
            <a:avLst/>
          </a:prstGeom>
        </p:spPr>
      </p:pic>
      <p:pic>
        <p:nvPicPr>
          <p:cNvPr id="11" name="Picture 10">
            <a:extLst>
              <a:ext uri="{FF2B5EF4-FFF2-40B4-BE49-F238E27FC236}">
                <a16:creationId xmlns:a16="http://schemas.microsoft.com/office/drawing/2014/main" id="{4CDB000C-3ADC-C64A-9B54-94DA36F5BD83}"/>
              </a:ext>
            </a:extLst>
          </p:cNvPr>
          <p:cNvPicPr>
            <a:picLocks noChangeAspect="1"/>
          </p:cNvPicPr>
          <p:nvPr/>
        </p:nvPicPr>
        <p:blipFill>
          <a:blip r:embed="rId5"/>
          <a:stretch>
            <a:fillRect/>
          </a:stretch>
        </p:blipFill>
        <p:spPr>
          <a:xfrm>
            <a:off x="418855" y="1062433"/>
            <a:ext cx="3534347" cy="1637868"/>
          </a:xfrm>
          <a:prstGeom prst="rect">
            <a:avLst/>
          </a:prstGeom>
        </p:spPr>
      </p:pic>
      <p:sp>
        <p:nvSpPr>
          <p:cNvPr id="12" name="TextBox 11">
            <a:extLst>
              <a:ext uri="{FF2B5EF4-FFF2-40B4-BE49-F238E27FC236}">
                <a16:creationId xmlns:a16="http://schemas.microsoft.com/office/drawing/2014/main" id="{B281BC97-2BED-6544-8523-7D98A2B02895}"/>
              </a:ext>
            </a:extLst>
          </p:cNvPr>
          <p:cNvSpPr txBox="1"/>
          <p:nvPr/>
        </p:nvSpPr>
        <p:spPr>
          <a:xfrm>
            <a:off x="7384773" y="4953289"/>
            <a:ext cx="3282886" cy="1600438"/>
          </a:xfrm>
          <a:prstGeom prst="rect">
            <a:avLst/>
          </a:prstGeom>
          <a:noFill/>
        </p:spPr>
        <p:txBody>
          <a:bodyPr wrap="none" rtlCol="0">
            <a:spAutoFit/>
          </a:bodyPr>
          <a:lstStyle/>
          <a:p>
            <a:r>
              <a:rPr lang="en-GB" sz="2000">
                <a:solidFill>
                  <a:srgbClr val="666666"/>
                </a:solidFill>
              </a:rPr>
              <a:t>Thanks to the groups of</a:t>
            </a:r>
          </a:p>
          <a:p>
            <a:pPr marL="500063" lvl="1" indent="-285750">
              <a:buFont typeface="Arial" panose="020B0604020202020204" pitchFamily="34" charset="0"/>
              <a:buChar char="•"/>
            </a:pPr>
            <a:r>
              <a:rPr lang="en-GB" sz="2000">
                <a:solidFill>
                  <a:srgbClr val="666666"/>
                </a:solidFill>
              </a:rPr>
              <a:t>Regine v. Klitzing</a:t>
            </a:r>
          </a:p>
          <a:p>
            <a:pPr marL="500063" lvl="1" indent="-285750">
              <a:buFont typeface="Arial" panose="020B0604020202020204" pitchFamily="34" charset="0"/>
              <a:buChar char="•"/>
            </a:pPr>
            <a:r>
              <a:rPr lang="en-GB" sz="2000">
                <a:solidFill>
                  <a:srgbClr val="666666"/>
                </a:solidFill>
              </a:rPr>
              <a:t>Thomas Hellweg</a:t>
            </a:r>
          </a:p>
          <a:p>
            <a:pPr marL="500063" lvl="1" indent="-285750">
              <a:buFont typeface="Arial" panose="020B0604020202020204" pitchFamily="34" charset="0"/>
              <a:buChar char="•"/>
            </a:pPr>
            <a:r>
              <a:rPr lang="en-GB" sz="2000">
                <a:solidFill>
                  <a:srgbClr val="666666"/>
                </a:solidFill>
              </a:rPr>
              <a:t>Peter Müller-Buschbaum</a:t>
            </a:r>
          </a:p>
          <a:p>
            <a:pPr algn="l"/>
            <a:endParaRPr lang="en-GB">
              <a:solidFill>
                <a:srgbClr val="666666"/>
              </a:solidFill>
            </a:endParaRPr>
          </a:p>
        </p:txBody>
      </p:sp>
    </p:spTree>
    <p:extLst>
      <p:ext uri="{BB962C8B-B14F-4D97-AF65-F5344CB8AC3E}">
        <p14:creationId xmlns:p14="http://schemas.microsoft.com/office/powerpoint/2010/main" val="195741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6FF57-09CA-6F49-8D98-18FC897266E2}"/>
              </a:ext>
            </a:extLst>
          </p:cNvPr>
          <p:cNvSpPr>
            <a:spLocks noGrp="1"/>
          </p:cNvSpPr>
          <p:nvPr>
            <p:ph type="title"/>
          </p:nvPr>
        </p:nvSpPr>
        <p:spPr/>
        <p:txBody>
          <a:bodyPr/>
          <a:lstStyle/>
          <a:p>
            <a:r>
              <a:rPr lang="en-GB" dirty="0"/>
              <a:t>Soft-Matter Sample Environment</a:t>
            </a:r>
          </a:p>
        </p:txBody>
      </p:sp>
      <p:sp>
        <p:nvSpPr>
          <p:cNvPr id="4" name="Slide Number Placeholder 3">
            <a:extLst>
              <a:ext uri="{FF2B5EF4-FFF2-40B4-BE49-F238E27FC236}">
                <a16:creationId xmlns:a16="http://schemas.microsoft.com/office/drawing/2014/main" id="{D5F159DB-8103-814C-94D8-26577633C352}"/>
              </a:ext>
            </a:extLst>
          </p:cNvPr>
          <p:cNvSpPr>
            <a:spLocks noGrp="1"/>
          </p:cNvSpPr>
          <p:nvPr>
            <p:ph type="sldNum" sz="quarter" idx="12"/>
          </p:nvPr>
        </p:nvSpPr>
        <p:spPr/>
        <p:txBody>
          <a:bodyPr/>
          <a:lstStyle/>
          <a:p>
            <a:fld id="{F7283078-D760-1647-8B80-66BA8B52336D}" type="slidenum">
              <a:rPr lang="sv-SE" smtClean="0"/>
              <a:t>2</a:t>
            </a:fld>
            <a:endParaRPr lang="sv-SE" dirty="0"/>
          </a:p>
        </p:txBody>
      </p:sp>
      <p:sp>
        <p:nvSpPr>
          <p:cNvPr id="6" name="Content Placeholder 5">
            <a:extLst>
              <a:ext uri="{FF2B5EF4-FFF2-40B4-BE49-F238E27FC236}">
                <a16:creationId xmlns:a16="http://schemas.microsoft.com/office/drawing/2014/main" id="{78B2F2EB-DD71-474C-9B4B-BC7ABE0665ED}"/>
              </a:ext>
            </a:extLst>
          </p:cNvPr>
          <p:cNvSpPr>
            <a:spLocks noGrp="1"/>
          </p:cNvSpPr>
          <p:nvPr>
            <p:ph idx="1"/>
          </p:nvPr>
        </p:nvSpPr>
        <p:spPr>
          <a:xfrm>
            <a:off x="1103710" y="1480463"/>
            <a:ext cx="4363235" cy="4768062"/>
          </a:xfrm>
        </p:spPr>
        <p:txBody>
          <a:bodyPr/>
          <a:lstStyle/>
          <a:p>
            <a:pPr lvl="2"/>
            <a:endParaRPr lang="en-GB" dirty="0"/>
          </a:p>
          <a:p>
            <a:pPr lvl="2"/>
            <a:r>
              <a:rPr lang="en-GB" dirty="0"/>
              <a:t>For SANS:</a:t>
            </a:r>
          </a:p>
          <a:p>
            <a:pPr lvl="3">
              <a:spcBef>
                <a:spcPts val="0"/>
              </a:spcBef>
            </a:pPr>
            <a:r>
              <a:rPr lang="en-GB" dirty="0"/>
              <a:t>Rheometer </a:t>
            </a:r>
          </a:p>
          <a:p>
            <a:pPr lvl="3">
              <a:spcBef>
                <a:spcPts val="0"/>
              </a:spcBef>
            </a:pPr>
            <a:r>
              <a:rPr lang="en-GB" dirty="0"/>
              <a:t>Stopped-flow equipment</a:t>
            </a:r>
          </a:p>
          <a:p>
            <a:pPr lvl="2"/>
            <a:r>
              <a:rPr lang="en-GB" dirty="0"/>
              <a:t>For LOKI (although can be shared with SKADI):</a:t>
            </a:r>
          </a:p>
          <a:p>
            <a:pPr lvl="3">
              <a:spcBef>
                <a:spcPts val="0"/>
              </a:spcBef>
            </a:pPr>
            <a:r>
              <a:rPr lang="en-GB" dirty="0" err="1"/>
              <a:t>Thermostated</a:t>
            </a:r>
            <a:r>
              <a:rPr lang="en-GB" dirty="0"/>
              <a:t> cell holder</a:t>
            </a:r>
          </a:p>
          <a:p>
            <a:pPr lvl="3">
              <a:spcBef>
                <a:spcPts val="0"/>
              </a:spcBef>
            </a:pPr>
            <a:r>
              <a:rPr lang="en-GB" dirty="0"/>
              <a:t>Flow cell with HPLC pumps</a:t>
            </a:r>
          </a:p>
          <a:p>
            <a:pPr lvl="3">
              <a:spcBef>
                <a:spcPts val="0"/>
              </a:spcBef>
            </a:pPr>
            <a:r>
              <a:rPr lang="en-GB" dirty="0"/>
              <a:t>Rotating cell holder</a:t>
            </a:r>
            <a:endParaRPr lang="sv-SE" dirty="0"/>
          </a:p>
          <a:p>
            <a:r>
              <a:rPr lang="en-GB" dirty="0"/>
              <a:t>What is outside construction scope:</a:t>
            </a:r>
          </a:p>
          <a:p>
            <a:pPr lvl="2"/>
            <a:r>
              <a:rPr lang="en-GB" dirty="0"/>
              <a:t>All Sample environments for FREIA and SKADI</a:t>
            </a:r>
          </a:p>
          <a:p>
            <a:pPr lvl="2"/>
            <a:r>
              <a:rPr lang="en-GB" dirty="0"/>
              <a:t>Funding for these should come from operations funding and is included in the SAD budget.</a:t>
            </a:r>
          </a:p>
        </p:txBody>
      </p:sp>
      <p:sp>
        <p:nvSpPr>
          <p:cNvPr id="8" name="Content Placeholder 7">
            <a:extLst>
              <a:ext uri="{FF2B5EF4-FFF2-40B4-BE49-F238E27FC236}">
                <a16:creationId xmlns:a16="http://schemas.microsoft.com/office/drawing/2014/main" id="{F5FD88B6-FD9A-7149-89E2-7EF8A8FC3C15}"/>
              </a:ext>
            </a:extLst>
          </p:cNvPr>
          <p:cNvSpPr>
            <a:spLocks noGrp="1"/>
          </p:cNvSpPr>
          <p:nvPr>
            <p:ph idx="13"/>
          </p:nvPr>
        </p:nvSpPr>
        <p:spPr/>
        <p:txBody>
          <a:bodyPr/>
          <a:lstStyle/>
          <a:p>
            <a:endParaRPr lang="en-GB" dirty="0"/>
          </a:p>
          <a:p>
            <a:pPr lvl="2"/>
            <a:r>
              <a:rPr lang="en-GB" dirty="0"/>
              <a:t>For ESTIA:</a:t>
            </a:r>
          </a:p>
          <a:p>
            <a:pPr marL="541338" lvl="3">
              <a:spcBef>
                <a:spcPts val="0"/>
              </a:spcBef>
            </a:pPr>
            <a:r>
              <a:rPr lang="en-GB" dirty="0"/>
              <a:t>Set of Solid liquid cells </a:t>
            </a:r>
            <a:r>
              <a:rPr lang="en-GB" dirty="0" err="1"/>
              <a:t>inc.</a:t>
            </a:r>
            <a:r>
              <a:rPr lang="en-GB" dirty="0"/>
              <a:t> plumbing and simple sample changer</a:t>
            </a:r>
          </a:p>
          <a:p>
            <a:pPr lvl="2"/>
            <a:r>
              <a:rPr lang="en-GB" dirty="0"/>
              <a:t>Some external collaborative projects for SANS</a:t>
            </a:r>
          </a:p>
          <a:p>
            <a:pPr marL="541338" lvl="3">
              <a:spcBef>
                <a:spcPts val="0"/>
              </a:spcBef>
            </a:pPr>
            <a:r>
              <a:rPr lang="en-GB" dirty="0"/>
              <a:t>In situ fluorescence, UV/vis absorption spectroscopies, </a:t>
            </a:r>
            <a:r>
              <a:rPr lang="en-GB" dirty="0" err="1"/>
              <a:t>densiometry</a:t>
            </a:r>
            <a:r>
              <a:rPr lang="en-GB" dirty="0"/>
              <a:t> on a continuous flow cell</a:t>
            </a:r>
          </a:p>
          <a:p>
            <a:pPr marL="541338" lvl="3">
              <a:spcBef>
                <a:spcPts val="0"/>
              </a:spcBef>
            </a:pPr>
            <a:r>
              <a:rPr lang="en-GB" dirty="0"/>
              <a:t>Easily switchable set-up between: in situ DLS, a foam cell and a humidity chamber for </a:t>
            </a:r>
            <a:r>
              <a:rPr lang="en-GB" dirty="0" err="1"/>
              <a:t>GiSANS</a:t>
            </a:r>
            <a:endParaRPr lang="en-GB" dirty="0"/>
          </a:p>
        </p:txBody>
      </p:sp>
      <p:sp>
        <p:nvSpPr>
          <p:cNvPr id="5" name="Text Placeholder 4">
            <a:extLst>
              <a:ext uri="{FF2B5EF4-FFF2-40B4-BE49-F238E27FC236}">
                <a16:creationId xmlns:a16="http://schemas.microsoft.com/office/drawing/2014/main" id="{752A4B5B-3CE4-B648-A71D-858FB6FA3005}"/>
              </a:ext>
            </a:extLst>
          </p:cNvPr>
          <p:cNvSpPr>
            <a:spLocks noGrp="1"/>
          </p:cNvSpPr>
          <p:nvPr>
            <p:ph type="body" sz="quarter" idx="14"/>
          </p:nvPr>
        </p:nvSpPr>
        <p:spPr/>
        <p:txBody>
          <a:bodyPr/>
          <a:lstStyle/>
          <a:p>
            <a:r>
              <a:rPr lang="en-GB" dirty="0"/>
              <a:t>Current Status Summary</a:t>
            </a:r>
          </a:p>
        </p:txBody>
      </p:sp>
      <p:sp>
        <p:nvSpPr>
          <p:cNvPr id="9" name="TextBox 8">
            <a:extLst>
              <a:ext uri="{FF2B5EF4-FFF2-40B4-BE49-F238E27FC236}">
                <a16:creationId xmlns:a16="http://schemas.microsoft.com/office/drawing/2014/main" id="{CE899A26-F2DA-5B44-9C67-AE556F69188C}"/>
              </a:ext>
            </a:extLst>
          </p:cNvPr>
          <p:cNvSpPr txBox="1"/>
          <p:nvPr/>
        </p:nvSpPr>
        <p:spPr>
          <a:xfrm>
            <a:off x="1103709" y="1417592"/>
            <a:ext cx="10296940" cy="400110"/>
          </a:xfrm>
          <a:prstGeom prst="rect">
            <a:avLst/>
          </a:prstGeom>
          <a:noFill/>
        </p:spPr>
        <p:txBody>
          <a:bodyPr wrap="square" rtlCol="0">
            <a:spAutoFit/>
          </a:bodyPr>
          <a:lstStyle/>
          <a:p>
            <a:r>
              <a:rPr lang="en-GB" sz="2000" dirty="0">
                <a:solidFill>
                  <a:srgbClr val="666666"/>
                </a:solidFill>
              </a:rPr>
              <a:t>What is in construction scope (soft matter only):</a:t>
            </a:r>
          </a:p>
        </p:txBody>
      </p:sp>
      <p:sp>
        <p:nvSpPr>
          <p:cNvPr id="10" name="TextBox 9">
            <a:extLst>
              <a:ext uri="{FF2B5EF4-FFF2-40B4-BE49-F238E27FC236}">
                <a16:creationId xmlns:a16="http://schemas.microsoft.com/office/drawing/2014/main" id="{1D8A3C6A-977B-4140-A767-6889A8FDCF1E}"/>
              </a:ext>
            </a:extLst>
          </p:cNvPr>
          <p:cNvSpPr txBox="1"/>
          <p:nvPr/>
        </p:nvSpPr>
        <p:spPr>
          <a:xfrm>
            <a:off x="6301409" y="4644412"/>
            <a:ext cx="5158409" cy="1477328"/>
          </a:xfrm>
          <a:prstGeom prst="rect">
            <a:avLst/>
          </a:prstGeom>
          <a:noFill/>
        </p:spPr>
        <p:txBody>
          <a:bodyPr wrap="square" rtlCol="0">
            <a:spAutoFit/>
          </a:bodyPr>
          <a:lstStyle/>
          <a:p>
            <a:pPr algn="l"/>
            <a:r>
              <a:rPr lang="en-GB" b="1" dirty="0"/>
              <a:t>Currently resource in the Sample Environment group is severely limited. There is no soft-matter specialist for the short term future. Projects are being managed as a collaboration between Instrument Scientists and Sample Environment group.</a:t>
            </a:r>
          </a:p>
        </p:txBody>
      </p:sp>
    </p:spTree>
    <p:extLst>
      <p:ext uri="{BB962C8B-B14F-4D97-AF65-F5344CB8AC3E}">
        <p14:creationId xmlns:p14="http://schemas.microsoft.com/office/powerpoint/2010/main" val="113890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Solid-Liquid Cells</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3</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566530" y="1397352"/>
            <a:ext cx="4784374" cy="4768062"/>
          </a:xfrm>
        </p:spPr>
        <p:txBody>
          <a:bodyPr/>
          <a:lstStyle/>
          <a:p>
            <a:pPr marL="0" indent="0">
              <a:spcBef>
                <a:spcPts val="600"/>
              </a:spcBef>
              <a:spcAft>
                <a:spcPts val="600"/>
              </a:spcAft>
              <a:buNone/>
            </a:pPr>
            <a:r>
              <a:rPr lang="en-GB" sz="1800" b="1" i="1" dirty="0">
                <a:solidFill>
                  <a:schemeClr val="tx1">
                    <a:lumMod val="75000"/>
                    <a:lumOff val="25000"/>
                  </a:schemeClr>
                </a:solidFill>
              </a:rPr>
              <a:t>Main characteristics of the cell:</a:t>
            </a:r>
          </a:p>
          <a:p>
            <a:pPr>
              <a:spcBef>
                <a:spcPts val="600"/>
              </a:spcBef>
              <a:spcAft>
                <a:spcPts val="600"/>
              </a:spcAft>
              <a:buFont typeface="Arial" panose="020B0604020202020204" pitchFamily="34" charset="0"/>
              <a:buChar char="•"/>
            </a:pPr>
            <a:r>
              <a:rPr lang="en-GB" sz="1800" i="1" dirty="0"/>
              <a:t>Compatible with both FREIA and ESTIA</a:t>
            </a:r>
          </a:p>
          <a:p>
            <a:pPr>
              <a:spcBef>
                <a:spcPts val="600"/>
              </a:spcBef>
              <a:spcAft>
                <a:spcPts val="600"/>
              </a:spcAft>
              <a:buFont typeface="Arial" panose="020B0604020202020204" pitchFamily="34" charset="0"/>
              <a:buChar char="•"/>
            </a:pPr>
            <a:r>
              <a:rPr lang="en-GB" sz="1800" i="1" dirty="0"/>
              <a:t>Internal volume </a:t>
            </a:r>
          </a:p>
          <a:p>
            <a:pPr>
              <a:spcBef>
                <a:spcPts val="600"/>
              </a:spcBef>
              <a:spcAft>
                <a:spcPts val="600"/>
              </a:spcAft>
              <a:buFont typeface="Arial" panose="020B0604020202020204" pitchFamily="34" charset="0"/>
              <a:buChar char="•"/>
            </a:pPr>
            <a:r>
              <a:rPr lang="en-GB" sz="1800" i="1" dirty="0"/>
              <a:t>Transparent window on both sides (relevant for experiments requiring exposure to light)</a:t>
            </a:r>
          </a:p>
          <a:p>
            <a:pPr marL="0" indent="0">
              <a:spcBef>
                <a:spcPts val="600"/>
              </a:spcBef>
              <a:spcAft>
                <a:spcPts val="600"/>
              </a:spcAft>
              <a:buNone/>
            </a:pPr>
            <a:r>
              <a:rPr lang="en-GB" sz="1800" b="1" i="1" dirty="0">
                <a:solidFill>
                  <a:schemeClr val="tx1"/>
                </a:solidFill>
              </a:rPr>
              <a:t>The project also includes:</a:t>
            </a:r>
          </a:p>
          <a:p>
            <a:pPr>
              <a:spcBef>
                <a:spcPts val="600"/>
              </a:spcBef>
              <a:spcAft>
                <a:spcPts val="600"/>
              </a:spcAft>
              <a:buFont typeface="Arial" panose="020B0604020202020204" pitchFamily="34" charset="0"/>
              <a:buChar char="•"/>
            </a:pPr>
            <a:r>
              <a:rPr lang="en-GB" sz="1800" i="1" dirty="0"/>
              <a:t>Manufacture of at least 5 solid/liquid cells and purchase of corresponding tubing and fittings</a:t>
            </a:r>
          </a:p>
          <a:p>
            <a:pPr>
              <a:spcBef>
                <a:spcPts val="600"/>
              </a:spcBef>
              <a:spcAft>
                <a:spcPts val="600"/>
              </a:spcAft>
              <a:buFont typeface="Arial" panose="020B0604020202020204" pitchFamily="34" charset="0"/>
              <a:buChar char="•"/>
            </a:pPr>
            <a:r>
              <a:rPr lang="en-GB" sz="1800" i="1" dirty="0"/>
              <a:t>Purchase of a HPLC pump and a switch valve </a:t>
            </a:r>
          </a:p>
          <a:p>
            <a:pPr>
              <a:spcBef>
                <a:spcPts val="600"/>
              </a:spcBef>
              <a:spcAft>
                <a:spcPts val="600"/>
              </a:spcAft>
              <a:buFont typeface="Arial" panose="020B0604020202020204" pitchFamily="34" charset="0"/>
              <a:buChar char="•"/>
            </a:pPr>
            <a:r>
              <a:rPr lang="en-GB" sz="1800" i="1" dirty="0"/>
              <a:t>Purchase of valves for selecting bottom/top injection (relevant for ESTIA)</a:t>
            </a:r>
          </a:p>
          <a:p>
            <a:pPr>
              <a:spcBef>
                <a:spcPts val="600"/>
              </a:spcBef>
              <a:spcAft>
                <a:spcPts val="600"/>
              </a:spcAft>
              <a:buFont typeface="Arial" panose="020B0604020202020204" pitchFamily="34" charset="0"/>
              <a:buChar char="•"/>
            </a:pPr>
            <a:r>
              <a:rPr lang="en-GB" sz="1800" i="1" dirty="0"/>
              <a:t>Design and procurement of translation stage for ESTIA</a:t>
            </a:r>
            <a:endParaRPr lang="en-GB" sz="1800" i="1" dirty="0">
              <a:solidFill>
                <a:schemeClr val="tx1">
                  <a:lumMod val="75000"/>
                  <a:lumOff val="25000"/>
                </a:schemeClr>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8" y="931026"/>
            <a:ext cx="11172598" cy="507076"/>
          </a:xfrm>
        </p:spPr>
        <p:txBody>
          <a:bodyPr/>
          <a:lstStyle/>
          <a:p>
            <a:r>
              <a:rPr lang="en-GB" dirty="0"/>
              <a:t>ESTIA scope + project SREss3 from </a:t>
            </a:r>
            <a:r>
              <a:rPr lang="en-GB" dirty="0" err="1"/>
              <a:t>Tillväxtverket</a:t>
            </a:r>
            <a:r>
              <a:rPr lang="en-GB" dirty="0"/>
              <a:t> (Adrian Rennie, Uppsala University)</a:t>
            </a:r>
          </a:p>
        </p:txBody>
      </p:sp>
      <p:grpSp>
        <p:nvGrpSpPr>
          <p:cNvPr id="9" name="Group 8">
            <a:extLst>
              <a:ext uri="{FF2B5EF4-FFF2-40B4-BE49-F238E27FC236}">
                <a16:creationId xmlns:a16="http://schemas.microsoft.com/office/drawing/2014/main" id="{7D639882-0B84-0F49-A5D1-AFCD1A5B3A75}"/>
              </a:ext>
            </a:extLst>
          </p:cNvPr>
          <p:cNvGrpSpPr/>
          <p:nvPr/>
        </p:nvGrpSpPr>
        <p:grpSpPr>
          <a:xfrm>
            <a:off x="5110261" y="1510747"/>
            <a:ext cx="7081739" cy="5035661"/>
            <a:chOff x="1548912" y="217505"/>
            <a:chExt cx="8425211" cy="5990973"/>
          </a:xfrm>
        </p:grpSpPr>
        <p:pic>
          <p:nvPicPr>
            <p:cNvPr id="11" name="Picture 10">
              <a:extLst>
                <a:ext uri="{FF2B5EF4-FFF2-40B4-BE49-F238E27FC236}">
                  <a16:creationId xmlns:a16="http://schemas.microsoft.com/office/drawing/2014/main" id="{17568D5C-6F40-BF4E-A78C-6D0123DECC07}"/>
                </a:ext>
              </a:extLst>
            </p:cNvPr>
            <p:cNvPicPr>
              <a:picLocks noChangeAspect="1"/>
            </p:cNvPicPr>
            <p:nvPr/>
          </p:nvPicPr>
          <p:blipFill rotWithShape="1">
            <a:blip r:embed="rId2"/>
            <a:srcRect l="8627" r="2483"/>
            <a:stretch/>
          </p:blipFill>
          <p:spPr>
            <a:xfrm>
              <a:off x="3484624" y="612709"/>
              <a:ext cx="4726640" cy="5595769"/>
            </a:xfrm>
            <a:prstGeom prst="rect">
              <a:avLst/>
            </a:prstGeom>
          </p:spPr>
        </p:pic>
        <p:grpSp>
          <p:nvGrpSpPr>
            <p:cNvPr id="12" name="Group 11">
              <a:extLst>
                <a:ext uri="{FF2B5EF4-FFF2-40B4-BE49-F238E27FC236}">
                  <a16:creationId xmlns:a16="http://schemas.microsoft.com/office/drawing/2014/main" id="{CEE5D5D0-4BEF-F341-ACB7-973BF5F71AB7}"/>
                </a:ext>
              </a:extLst>
            </p:cNvPr>
            <p:cNvGrpSpPr/>
            <p:nvPr/>
          </p:nvGrpSpPr>
          <p:grpSpPr>
            <a:xfrm>
              <a:off x="1548912" y="217505"/>
              <a:ext cx="8425211" cy="5652622"/>
              <a:chOff x="1548912" y="154273"/>
              <a:chExt cx="8425211" cy="5652622"/>
            </a:xfrm>
          </p:grpSpPr>
          <p:sp>
            <p:nvSpPr>
              <p:cNvPr id="14" name="TextBox 13">
                <a:extLst>
                  <a:ext uri="{FF2B5EF4-FFF2-40B4-BE49-F238E27FC236}">
                    <a16:creationId xmlns:a16="http://schemas.microsoft.com/office/drawing/2014/main" id="{44B8D28E-D4B4-994F-8C4B-ED4FC385833E}"/>
                  </a:ext>
                </a:extLst>
              </p:cNvPr>
              <p:cNvSpPr txBox="1"/>
              <p:nvPr/>
            </p:nvSpPr>
            <p:spPr>
              <a:xfrm>
                <a:off x="8506263" y="1147296"/>
                <a:ext cx="1467859" cy="646331"/>
              </a:xfrm>
              <a:prstGeom prst="rect">
                <a:avLst/>
              </a:prstGeom>
              <a:noFill/>
            </p:spPr>
            <p:txBody>
              <a:bodyPr wrap="square" rtlCol="0">
                <a:spAutoFit/>
              </a:bodyPr>
              <a:lstStyle/>
              <a:p>
                <a:pPr algn="ctr"/>
                <a:r>
                  <a:rPr lang="en-US" sz="1400" dirty="0"/>
                  <a:t>Crystal</a:t>
                </a:r>
              </a:p>
              <a:p>
                <a:pPr algn="ctr"/>
                <a:r>
                  <a:rPr lang="en-US" sz="1400" dirty="0"/>
                  <a:t>(50 x 50 mm)</a:t>
                </a:r>
              </a:p>
            </p:txBody>
          </p:sp>
          <p:sp>
            <p:nvSpPr>
              <p:cNvPr id="15" name="TextBox 14">
                <a:extLst>
                  <a:ext uri="{FF2B5EF4-FFF2-40B4-BE49-F238E27FC236}">
                    <a16:creationId xmlns:a16="http://schemas.microsoft.com/office/drawing/2014/main" id="{0E008D99-DB0A-0647-ABD6-EB893E0B05D8}"/>
                  </a:ext>
                </a:extLst>
              </p:cNvPr>
              <p:cNvSpPr txBox="1"/>
              <p:nvPr/>
            </p:nvSpPr>
            <p:spPr>
              <a:xfrm>
                <a:off x="8647427" y="3587040"/>
                <a:ext cx="1326696" cy="369332"/>
              </a:xfrm>
              <a:prstGeom prst="rect">
                <a:avLst/>
              </a:prstGeom>
              <a:noFill/>
            </p:spPr>
            <p:txBody>
              <a:bodyPr wrap="square" rtlCol="0">
                <a:spAutoFit/>
              </a:bodyPr>
              <a:lstStyle/>
              <a:p>
                <a:pPr algn="ctr"/>
                <a:r>
                  <a:rPr lang="en-US" sz="1400" dirty="0"/>
                  <a:t>Front Frame</a:t>
                </a:r>
              </a:p>
            </p:txBody>
          </p:sp>
          <p:sp>
            <p:nvSpPr>
              <p:cNvPr id="16" name="TextBox 15">
                <a:extLst>
                  <a:ext uri="{FF2B5EF4-FFF2-40B4-BE49-F238E27FC236}">
                    <a16:creationId xmlns:a16="http://schemas.microsoft.com/office/drawing/2014/main" id="{098DB82A-E65E-C345-90EC-15D5B27D127F}"/>
                  </a:ext>
                </a:extLst>
              </p:cNvPr>
              <p:cNvSpPr txBox="1"/>
              <p:nvPr/>
            </p:nvSpPr>
            <p:spPr>
              <a:xfrm>
                <a:off x="7626529" y="4206248"/>
                <a:ext cx="1467766" cy="646331"/>
              </a:xfrm>
              <a:prstGeom prst="rect">
                <a:avLst/>
              </a:prstGeom>
              <a:noFill/>
            </p:spPr>
            <p:txBody>
              <a:bodyPr wrap="square" rtlCol="0">
                <a:spAutoFit/>
              </a:bodyPr>
              <a:lstStyle/>
              <a:p>
                <a:pPr algn="ctr"/>
                <a:r>
                  <a:rPr lang="en-US" sz="1400" dirty="0"/>
                  <a:t>Window</a:t>
                </a:r>
              </a:p>
              <a:p>
                <a:pPr algn="ctr"/>
                <a:r>
                  <a:rPr lang="en-US" sz="1400" dirty="0"/>
                  <a:t>(42 x 42 mm)</a:t>
                </a:r>
              </a:p>
            </p:txBody>
          </p:sp>
          <p:sp>
            <p:nvSpPr>
              <p:cNvPr id="17" name="TextBox 16">
                <a:extLst>
                  <a:ext uri="{FF2B5EF4-FFF2-40B4-BE49-F238E27FC236}">
                    <a16:creationId xmlns:a16="http://schemas.microsoft.com/office/drawing/2014/main" id="{9E0D158D-077E-1E48-A202-2B06EA08F9DF}"/>
                  </a:ext>
                </a:extLst>
              </p:cNvPr>
              <p:cNvSpPr txBox="1"/>
              <p:nvPr/>
            </p:nvSpPr>
            <p:spPr>
              <a:xfrm>
                <a:off x="7527676" y="535408"/>
                <a:ext cx="1495484" cy="369332"/>
              </a:xfrm>
              <a:prstGeom prst="rect">
                <a:avLst/>
              </a:prstGeom>
              <a:noFill/>
            </p:spPr>
            <p:txBody>
              <a:bodyPr wrap="square" rtlCol="0">
                <a:spAutoFit/>
              </a:bodyPr>
              <a:lstStyle/>
              <a:p>
                <a:pPr algn="ctr"/>
                <a:r>
                  <a:rPr lang="en-US" sz="1400" dirty="0"/>
                  <a:t>Gasket holder</a:t>
                </a:r>
              </a:p>
            </p:txBody>
          </p:sp>
          <p:sp>
            <p:nvSpPr>
              <p:cNvPr id="18" name="TextBox 17">
                <a:extLst>
                  <a:ext uri="{FF2B5EF4-FFF2-40B4-BE49-F238E27FC236}">
                    <a16:creationId xmlns:a16="http://schemas.microsoft.com/office/drawing/2014/main" id="{3D098081-DAE3-9F47-A77E-46B5972D11A8}"/>
                  </a:ext>
                </a:extLst>
              </p:cNvPr>
              <p:cNvSpPr txBox="1"/>
              <p:nvPr/>
            </p:nvSpPr>
            <p:spPr>
              <a:xfrm>
                <a:off x="6545591" y="802787"/>
                <a:ext cx="829923" cy="369332"/>
              </a:xfrm>
              <a:prstGeom prst="rect">
                <a:avLst/>
              </a:prstGeom>
              <a:noFill/>
            </p:spPr>
            <p:txBody>
              <a:bodyPr wrap="square" rtlCol="0">
                <a:spAutoFit/>
              </a:bodyPr>
              <a:lstStyle/>
              <a:p>
                <a:pPr algn="ctr"/>
                <a:r>
                  <a:rPr lang="en-US" sz="1400" dirty="0"/>
                  <a:t>Gasket</a:t>
                </a:r>
              </a:p>
            </p:txBody>
          </p:sp>
          <p:sp>
            <p:nvSpPr>
              <p:cNvPr id="19" name="TextBox 18">
                <a:extLst>
                  <a:ext uri="{FF2B5EF4-FFF2-40B4-BE49-F238E27FC236}">
                    <a16:creationId xmlns:a16="http://schemas.microsoft.com/office/drawing/2014/main" id="{6A081D6F-FB8A-DF40-AD7E-5A3A5DAE93A2}"/>
                  </a:ext>
                </a:extLst>
              </p:cNvPr>
              <p:cNvSpPr txBox="1"/>
              <p:nvPr/>
            </p:nvSpPr>
            <p:spPr>
              <a:xfrm>
                <a:off x="3741706" y="318215"/>
                <a:ext cx="829922" cy="369332"/>
              </a:xfrm>
              <a:prstGeom prst="rect">
                <a:avLst/>
              </a:prstGeom>
              <a:noFill/>
            </p:spPr>
            <p:txBody>
              <a:bodyPr wrap="square" rtlCol="0">
                <a:spAutoFit/>
              </a:bodyPr>
              <a:lstStyle/>
              <a:p>
                <a:pPr algn="ctr"/>
                <a:r>
                  <a:rPr lang="en-US" sz="1400" dirty="0"/>
                  <a:t>O-Ring</a:t>
                </a:r>
              </a:p>
            </p:txBody>
          </p:sp>
          <p:sp>
            <p:nvSpPr>
              <p:cNvPr id="20" name="TextBox 19">
                <a:extLst>
                  <a:ext uri="{FF2B5EF4-FFF2-40B4-BE49-F238E27FC236}">
                    <a16:creationId xmlns:a16="http://schemas.microsoft.com/office/drawing/2014/main" id="{BAE26262-B63C-F94C-A1B3-51F20226813B}"/>
                  </a:ext>
                </a:extLst>
              </p:cNvPr>
              <p:cNvSpPr txBox="1"/>
              <p:nvPr/>
            </p:nvSpPr>
            <p:spPr>
              <a:xfrm>
                <a:off x="5537083" y="154273"/>
                <a:ext cx="1599553" cy="646331"/>
              </a:xfrm>
              <a:prstGeom prst="rect">
                <a:avLst/>
              </a:prstGeom>
              <a:noFill/>
            </p:spPr>
            <p:txBody>
              <a:bodyPr wrap="square" rtlCol="0">
                <a:spAutoFit/>
              </a:bodyPr>
              <a:lstStyle/>
              <a:p>
                <a:pPr algn="ctr"/>
                <a:r>
                  <a:rPr lang="en-US" sz="1400" dirty="0"/>
                  <a:t>Polycarbonate  Back Piece</a:t>
                </a:r>
              </a:p>
            </p:txBody>
          </p:sp>
          <p:sp>
            <p:nvSpPr>
              <p:cNvPr id="21" name="TextBox 20">
                <a:extLst>
                  <a:ext uri="{FF2B5EF4-FFF2-40B4-BE49-F238E27FC236}">
                    <a16:creationId xmlns:a16="http://schemas.microsoft.com/office/drawing/2014/main" id="{1E096582-1BC5-7F4F-8618-A6D7C2B75E89}"/>
                  </a:ext>
                </a:extLst>
              </p:cNvPr>
              <p:cNvSpPr txBox="1"/>
              <p:nvPr/>
            </p:nvSpPr>
            <p:spPr>
              <a:xfrm>
                <a:off x="2039535" y="414447"/>
                <a:ext cx="1296835" cy="369332"/>
              </a:xfrm>
              <a:prstGeom prst="rect">
                <a:avLst/>
              </a:prstGeom>
              <a:noFill/>
            </p:spPr>
            <p:txBody>
              <a:bodyPr wrap="square" rtlCol="0">
                <a:spAutoFit/>
              </a:bodyPr>
              <a:lstStyle/>
              <a:p>
                <a:pPr algn="ctr"/>
                <a:r>
                  <a:rPr lang="en-US" sz="1400" dirty="0"/>
                  <a:t>Back Frame</a:t>
                </a:r>
              </a:p>
            </p:txBody>
          </p:sp>
          <p:cxnSp>
            <p:nvCxnSpPr>
              <p:cNvPr id="22" name="Straight Arrow Connector 21">
                <a:extLst>
                  <a:ext uri="{FF2B5EF4-FFF2-40B4-BE49-F238E27FC236}">
                    <a16:creationId xmlns:a16="http://schemas.microsoft.com/office/drawing/2014/main" id="{37373115-C21D-5945-9298-9E42137E55B7}"/>
                  </a:ext>
                </a:extLst>
              </p:cNvPr>
              <p:cNvCxnSpPr>
                <a:cxnSpLocks/>
                <a:stCxn id="21" idx="2"/>
              </p:cNvCxnSpPr>
              <p:nvPr/>
            </p:nvCxnSpPr>
            <p:spPr>
              <a:xfrm>
                <a:off x="2687953" y="783779"/>
                <a:ext cx="2097614" cy="680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5E47659-8F35-D64E-95A9-1FCB7545BFA7}"/>
                  </a:ext>
                </a:extLst>
              </p:cNvPr>
              <p:cNvCxnSpPr>
                <a:cxnSpLocks/>
                <a:stCxn id="19" idx="2"/>
              </p:cNvCxnSpPr>
              <p:nvPr/>
            </p:nvCxnSpPr>
            <p:spPr>
              <a:xfrm>
                <a:off x="4156667" y="687547"/>
                <a:ext cx="1453940" cy="834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425F0E0-BF9B-2E44-B01B-FFF654981DC4}"/>
                  </a:ext>
                </a:extLst>
              </p:cNvPr>
              <p:cNvCxnSpPr>
                <a:cxnSpLocks/>
                <a:stCxn id="20" idx="2"/>
              </p:cNvCxnSpPr>
              <p:nvPr/>
            </p:nvCxnSpPr>
            <p:spPr>
              <a:xfrm flipH="1">
                <a:off x="5920199" y="800604"/>
                <a:ext cx="416661" cy="663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A551B07-D106-AD42-B2DE-4B7E7825C76E}"/>
                  </a:ext>
                </a:extLst>
              </p:cNvPr>
              <p:cNvCxnSpPr>
                <a:cxnSpLocks/>
                <a:stCxn id="18" idx="2"/>
              </p:cNvCxnSpPr>
              <p:nvPr/>
            </p:nvCxnSpPr>
            <p:spPr>
              <a:xfrm flipH="1">
                <a:off x="6251572" y="1172119"/>
                <a:ext cx="708981" cy="556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A41E415-713C-3844-9C72-E91F55A6D016}"/>
                  </a:ext>
                </a:extLst>
              </p:cNvPr>
              <p:cNvCxnSpPr>
                <a:cxnSpLocks/>
                <a:stCxn id="17" idx="2"/>
              </p:cNvCxnSpPr>
              <p:nvPr/>
            </p:nvCxnSpPr>
            <p:spPr>
              <a:xfrm flipH="1">
                <a:off x="6581395" y="904740"/>
                <a:ext cx="1694023" cy="765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AFDF8D-038D-4047-AE3C-6496DDCB94C0}"/>
                  </a:ext>
                </a:extLst>
              </p:cNvPr>
              <p:cNvSpPr txBox="1"/>
              <p:nvPr/>
            </p:nvSpPr>
            <p:spPr>
              <a:xfrm>
                <a:off x="8563790" y="2154017"/>
                <a:ext cx="829922" cy="369332"/>
              </a:xfrm>
              <a:prstGeom prst="rect">
                <a:avLst/>
              </a:prstGeom>
              <a:noFill/>
            </p:spPr>
            <p:txBody>
              <a:bodyPr wrap="square" rtlCol="0">
                <a:spAutoFit/>
              </a:bodyPr>
              <a:lstStyle/>
              <a:p>
                <a:pPr algn="ctr"/>
                <a:r>
                  <a:rPr lang="en-US" sz="1400" dirty="0"/>
                  <a:t>O-Ring</a:t>
                </a:r>
              </a:p>
            </p:txBody>
          </p:sp>
          <p:cxnSp>
            <p:nvCxnSpPr>
              <p:cNvPr id="28" name="Straight Arrow Connector 27">
                <a:extLst>
                  <a:ext uri="{FF2B5EF4-FFF2-40B4-BE49-F238E27FC236}">
                    <a16:creationId xmlns:a16="http://schemas.microsoft.com/office/drawing/2014/main" id="{509B4DC6-4777-0449-A4EC-E50E15F39C20}"/>
                  </a:ext>
                </a:extLst>
              </p:cNvPr>
              <p:cNvCxnSpPr>
                <a:cxnSpLocks/>
                <a:stCxn id="14" idx="1"/>
              </p:cNvCxnSpPr>
              <p:nvPr/>
            </p:nvCxnSpPr>
            <p:spPr>
              <a:xfrm flipH="1">
                <a:off x="6860793" y="1470462"/>
                <a:ext cx="1645470" cy="323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9B54842-DEFA-4547-8443-257D8386BC0A}"/>
                  </a:ext>
                </a:extLst>
              </p:cNvPr>
              <p:cNvCxnSpPr>
                <a:cxnSpLocks/>
                <a:stCxn id="27" idx="1"/>
              </p:cNvCxnSpPr>
              <p:nvPr/>
            </p:nvCxnSpPr>
            <p:spPr>
              <a:xfrm flipH="1">
                <a:off x="7278090" y="2338683"/>
                <a:ext cx="1285700" cy="614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F574E22-D0ED-1640-B09E-6897C6962C27}"/>
                  </a:ext>
                </a:extLst>
              </p:cNvPr>
              <p:cNvCxnSpPr>
                <a:cxnSpLocks/>
                <a:stCxn id="15" idx="0"/>
              </p:cNvCxnSpPr>
              <p:nvPr/>
            </p:nvCxnSpPr>
            <p:spPr>
              <a:xfrm flipH="1" flipV="1">
                <a:off x="7914443" y="3082282"/>
                <a:ext cx="1396332" cy="504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30FDA5C-033E-AF49-B600-183A8741975E}"/>
                  </a:ext>
                </a:extLst>
              </p:cNvPr>
              <p:cNvCxnSpPr>
                <a:cxnSpLocks/>
                <a:stCxn id="16" idx="0"/>
              </p:cNvCxnSpPr>
              <p:nvPr/>
            </p:nvCxnSpPr>
            <p:spPr>
              <a:xfrm flipH="1" flipV="1">
                <a:off x="7422204" y="3467912"/>
                <a:ext cx="938208" cy="738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1A7F561-046B-E647-ADAD-01F0A61F1A48}"/>
                  </a:ext>
                </a:extLst>
              </p:cNvPr>
              <p:cNvSpPr txBox="1"/>
              <p:nvPr/>
            </p:nvSpPr>
            <p:spPr>
              <a:xfrm>
                <a:off x="6041602" y="5437563"/>
                <a:ext cx="1163691" cy="369332"/>
              </a:xfrm>
              <a:prstGeom prst="rect">
                <a:avLst/>
              </a:prstGeom>
              <a:noFill/>
            </p:spPr>
            <p:txBody>
              <a:bodyPr wrap="square" rtlCol="0">
                <a:spAutoFit/>
              </a:bodyPr>
              <a:lstStyle/>
              <a:p>
                <a:pPr algn="ctr"/>
                <a:r>
                  <a:rPr lang="en-US" sz="1400" dirty="0"/>
                  <a:t>Base Plate</a:t>
                </a:r>
              </a:p>
            </p:txBody>
          </p:sp>
          <p:cxnSp>
            <p:nvCxnSpPr>
              <p:cNvPr id="33" name="Straight Arrow Connector 32">
                <a:extLst>
                  <a:ext uri="{FF2B5EF4-FFF2-40B4-BE49-F238E27FC236}">
                    <a16:creationId xmlns:a16="http://schemas.microsoft.com/office/drawing/2014/main" id="{2E0457FB-A061-E545-9B48-2397A27308CD}"/>
                  </a:ext>
                </a:extLst>
              </p:cNvPr>
              <p:cNvCxnSpPr>
                <a:cxnSpLocks/>
                <a:stCxn id="32" idx="0"/>
              </p:cNvCxnSpPr>
              <p:nvPr/>
            </p:nvCxnSpPr>
            <p:spPr>
              <a:xfrm flipH="1" flipV="1">
                <a:off x="6041602" y="5068111"/>
                <a:ext cx="581846" cy="369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D354194-6338-8B4F-AB03-8594A746FE54}"/>
                  </a:ext>
                </a:extLst>
              </p:cNvPr>
              <p:cNvCxnSpPr>
                <a:cxnSpLocks/>
                <a:stCxn id="36" idx="3"/>
              </p:cNvCxnSpPr>
              <p:nvPr/>
            </p:nvCxnSpPr>
            <p:spPr>
              <a:xfrm flipV="1">
                <a:off x="3541851" y="3956372"/>
                <a:ext cx="1681902"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F484569-6E8C-3149-8A75-1948E2AB627E}"/>
                  </a:ext>
                </a:extLst>
              </p:cNvPr>
              <p:cNvSpPr txBox="1"/>
              <p:nvPr/>
            </p:nvSpPr>
            <p:spPr>
              <a:xfrm>
                <a:off x="1548912" y="5126597"/>
                <a:ext cx="1352369" cy="369332"/>
              </a:xfrm>
              <a:prstGeom prst="rect">
                <a:avLst/>
              </a:prstGeom>
              <a:noFill/>
            </p:spPr>
            <p:txBody>
              <a:bodyPr wrap="square" rtlCol="0">
                <a:spAutoFit/>
              </a:bodyPr>
              <a:lstStyle/>
              <a:p>
                <a:pPr algn="ctr"/>
                <a:r>
                  <a:rPr lang="en-US" sz="1400" dirty="0"/>
                  <a:t>Left Support</a:t>
                </a:r>
              </a:p>
            </p:txBody>
          </p:sp>
          <p:sp>
            <p:nvSpPr>
              <p:cNvPr id="36" name="TextBox 35">
                <a:extLst>
                  <a:ext uri="{FF2B5EF4-FFF2-40B4-BE49-F238E27FC236}">
                    <a16:creationId xmlns:a16="http://schemas.microsoft.com/office/drawing/2014/main" id="{C9C15CD0-C1A9-A749-96D0-CEEF06BC65F7}"/>
                  </a:ext>
                </a:extLst>
              </p:cNvPr>
              <p:cNvSpPr txBox="1"/>
              <p:nvPr/>
            </p:nvSpPr>
            <p:spPr>
              <a:xfrm>
                <a:off x="2074085" y="4141038"/>
                <a:ext cx="1467766" cy="369332"/>
              </a:xfrm>
              <a:prstGeom prst="rect">
                <a:avLst/>
              </a:prstGeom>
              <a:noFill/>
            </p:spPr>
            <p:txBody>
              <a:bodyPr wrap="square" rtlCol="0">
                <a:spAutoFit/>
              </a:bodyPr>
              <a:lstStyle/>
              <a:p>
                <a:pPr algn="ctr"/>
                <a:r>
                  <a:rPr lang="en-US" sz="1400" dirty="0"/>
                  <a:t>Right Support</a:t>
                </a:r>
              </a:p>
            </p:txBody>
          </p:sp>
          <p:cxnSp>
            <p:nvCxnSpPr>
              <p:cNvPr id="37" name="Straight Arrow Connector 36">
                <a:extLst>
                  <a:ext uri="{FF2B5EF4-FFF2-40B4-BE49-F238E27FC236}">
                    <a16:creationId xmlns:a16="http://schemas.microsoft.com/office/drawing/2014/main" id="{6140EC96-2DBF-BA44-B065-5E607A2F5B95}"/>
                  </a:ext>
                </a:extLst>
              </p:cNvPr>
              <p:cNvCxnSpPr>
                <a:cxnSpLocks/>
                <a:stCxn id="35" idx="3"/>
              </p:cNvCxnSpPr>
              <p:nvPr/>
            </p:nvCxnSpPr>
            <p:spPr>
              <a:xfrm flipV="1">
                <a:off x="2901281" y="4791023"/>
                <a:ext cx="888109" cy="520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AFFCAC6-A203-5D4D-9399-CA87B9825ECD}"/>
                  </a:ext>
                </a:extLst>
              </p:cNvPr>
              <p:cNvSpPr txBox="1"/>
              <p:nvPr/>
            </p:nvSpPr>
            <p:spPr>
              <a:xfrm>
                <a:off x="1867323" y="1246623"/>
                <a:ext cx="1296835" cy="369332"/>
              </a:xfrm>
              <a:prstGeom prst="rect">
                <a:avLst/>
              </a:prstGeom>
              <a:noFill/>
            </p:spPr>
            <p:txBody>
              <a:bodyPr wrap="square" rtlCol="0">
                <a:spAutoFit/>
              </a:bodyPr>
              <a:lstStyle/>
              <a:p>
                <a:pPr algn="ctr"/>
                <a:r>
                  <a:rPr lang="en-US" sz="1400" dirty="0"/>
                  <a:t>Outlet port</a:t>
                </a:r>
              </a:p>
            </p:txBody>
          </p:sp>
          <p:cxnSp>
            <p:nvCxnSpPr>
              <p:cNvPr id="39" name="Straight Arrow Connector 38">
                <a:extLst>
                  <a:ext uri="{FF2B5EF4-FFF2-40B4-BE49-F238E27FC236}">
                    <a16:creationId xmlns:a16="http://schemas.microsoft.com/office/drawing/2014/main" id="{6C42ED34-8F7C-9E41-9242-4DF4EC4D1D81}"/>
                  </a:ext>
                </a:extLst>
              </p:cNvPr>
              <p:cNvCxnSpPr>
                <a:cxnSpLocks/>
                <a:stCxn id="38" idx="3"/>
              </p:cNvCxnSpPr>
              <p:nvPr/>
            </p:nvCxnSpPr>
            <p:spPr>
              <a:xfrm>
                <a:off x="3164158" y="1431289"/>
                <a:ext cx="2167052" cy="249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FA252CC-AD58-BE41-9D69-F7FEA8AD6417}"/>
                  </a:ext>
                </a:extLst>
              </p:cNvPr>
              <p:cNvSpPr txBox="1"/>
              <p:nvPr/>
            </p:nvSpPr>
            <p:spPr>
              <a:xfrm>
                <a:off x="1740925" y="2887065"/>
                <a:ext cx="1467766" cy="369332"/>
              </a:xfrm>
              <a:prstGeom prst="rect">
                <a:avLst/>
              </a:prstGeom>
              <a:noFill/>
            </p:spPr>
            <p:txBody>
              <a:bodyPr wrap="square" rtlCol="0">
                <a:spAutoFit/>
              </a:bodyPr>
              <a:lstStyle/>
              <a:p>
                <a:pPr algn="ctr"/>
                <a:r>
                  <a:rPr lang="en-US" sz="1400" dirty="0"/>
                  <a:t>Gasket Pins</a:t>
                </a:r>
              </a:p>
            </p:txBody>
          </p:sp>
          <p:cxnSp>
            <p:nvCxnSpPr>
              <p:cNvPr id="41" name="Straight Arrow Connector 40">
                <a:extLst>
                  <a:ext uri="{FF2B5EF4-FFF2-40B4-BE49-F238E27FC236}">
                    <a16:creationId xmlns:a16="http://schemas.microsoft.com/office/drawing/2014/main" id="{E71E8D33-2A88-354B-B9A0-0C97300E723A}"/>
                  </a:ext>
                </a:extLst>
              </p:cNvPr>
              <p:cNvCxnSpPr>
                <a:cxnSpLocks/>
                <a:stCxn id="40" idx="3"/>
              </p:cNvCxnSpPr>
              <p:nvPr/>
            </p:nvCxnSpPr>
            <p:spPr>
              <a:xfrm flipV="1">
                <a:off x="3208691" y="2266102"/>
                <a:ext cx="2400663" cy="805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8699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Multi-channel Solid-Liquid Cells</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4</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596348" y="1314960"/>
            <a:ext cx="4454806" cy="4768062"/>
          </a:xfrm>
        </p:spPr>
        <p:txBody>
          <a:bodyPr/>
          <a:lstStyle/>
          <a:p>
            <a:pPr marL="72000" indent="-72000">
              <a:spcBef>
                <a:spcPts val="600"/>
              </a:spcBef>
              <a:spcAft>
                <a:spcPts val="600"/>
              </a:spcAft>
            </a:pPr>
            <a:r>
              <a:rPr lang="en-GB" b="1" i="1" dirty="0">
                <a:solidFill>
                  <a:schemeClr val="tx1">
                    <a:lumMod val="75000"/>
                    <a:lumOff val="25000"/>
                  </a:schemeClr>
                </a:solidFill>
              </a:rPr>
              <a:t>SPLICS</a:t>
            </a:r>
            <a:endParaRPr lang="en-GB" i="1" dirty="0">
              <a:solidFill>
                <a:schemeClr val="tx1">
                  <a:lumMod val="75000"/>
                  <a:lumOff val="25000"/>
                </a:schemeClr>
              </a:solidFill>
            </a:endParaRPr>
          </a:p>
          <a:p>
            <a:pPr marL="0" indent="0">
              <a:spcBef>
                <a:spcPts val="600"/>
              </a:spcBef>
              <a:spcAft>
                <a:spcPts val="600"/>
              </a:spcAft>
              <a:buNone/>
            </a:pPr>
            <a:r>
              <a:rPr lang="en-GB" b="1" i="1" dirty="0">
                <a:solidFill>
                  <a:schemeClr val="tx1">
                    <a:lumMod val="75000"/>
                    <a:lumOff val="25000"/>
                  </a:schemeClr>
                </a:solidFill>
              </a:rPr>
              <a:t>Scientific application</a:t>
            </a:r>
          </a:p>
          <a:p>
            <a:pPr marL="0" indent="0">
              <a:spcBef>
                <a:spcPts val="600"/>
              </a:spcBef>
              <a:spcAft>
                <a:spcPts val="600"/>
              </a:spcAft>
              <a:buNone/>
            </a:pPr>
            <a:r>
              <a:rPr lang="en-GB" i="1" dirty="0"/>
              <a:t>For soft matter samples produced by LB/LS method, the SPICS cell allows to monitor two different conditions (etc. temperature, pH, ligand) on the same sample</a:t>
            </a:r>
          </a:p>
          <a:p>
            <a:pPr marL="0" indent="0">
              <a:spcBef>
                <a:spcPts val="600"/>
              </a:spcBef>
              <a:spcAft>
                <a:spcPts val="600"/>
              </a:spcAft>
              <a:buNone/>
            </a:pPr>
            <a:r>
              <a:rPr lang="en-GB" b="1" i="1" dirty="0">
                <a:solidFill>
                  <a:schemeClr val="tx1"/>
                </a:solidFill>
              </a:rPr>
              <a:t>Relevant for ESTIA</a:t>
            </a:r>
          </a:p>
          <a:p>
            <a:pPr marL="0" indent="0">
              <a:spcBef>
                <a:spcPts val="600"/>
              </a:spcBef>
              <a:spcAft>
                <a:spcPts val="600"/>
              </a:spcAft>
              <a:buNone/>
            </a:pPr>
            <a:r>
              <a:rPr lang="en-GB" i="1" dirty="0"/>
              <a:t>With the small beam available on ESTIA, SPLICs enables to investigate two different samples within the same cell. This will increase the number of samples that can simultaneously be placed on the sample stage.</a:t>
            </a:r>
          </a:p>
          <a:p>
            <a:pPr marL="72000" indent="-72000">
              <a:spcBef>
                <a:spcPts val="600"/>
              </a:spcBef>
              <a:spcAft>
                <a:spcPts val="600"/>
              </a:spcAft>
            </a:pPr>
            <a:br>
              <a:rPr lang="en-GB" i="1" dirty="0">
                <a:solidFill>
                  <a:schemeClr val="tx1">
                    <a:lumMod val="75000"/>
                    <a:lumOff val="25000"/>
                  </a:schemeClr>
                </a:solidFill>
              </a:rPr>
            </a:br>
            <a:endParaRPr lang="en-US" dirty="0"/>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89863" y="919942"/>
            <a:ext cx="9360000" cy="507076"/>
          </a:xfrm>
        </p:spPr>
        <p:txBody>
          <a:bodyPr/>
          <a:lstStyle/>
          <a:p>
            <a:r>
              <a:rPr lang="en-GB" dirty="0"/>
              <a:t>Project funded by </a:t>
            </a:r>
            <a:r>
              <a:rPr lang="en-GB" dirty="0" err="1"/>
              <a:t>Nordforsk</a:t>
            </a:r>
            <a:r>
              <a:rPr lang="en-GB" dirty="0"/>
              <a:t> (Nico </a:t>
            </a:r>
            <a:r>
              <a:rPr lang="en-GB" dirty="0" err="1"/>
              <a:t>Paracini</a:t>
            </a:r>
            <a:r>
              <a:rPr lang="en-GB" dirty="0"/>
              <a:t>, Malmö University)</a:t>
            </a:r>
          </a:p>
        </p:txBody>
      </p:sp>
      <p:pic>
        <p:nvPicPr>
          <p:cNvPr id="9" name="Picture 8">
            <a:extLst>
              <a:ext uri="{FF2B5EF4-FFF2-40B4-BE49-F238E27FC236}">
                <a16:creationId xmlns:a16="http://schemas.microsoft.com/office/drawing/2014/main" id="{EB16C5A8-6078-6F4A-B4FF-08CAB1FB4D30}"/>
              </a:ext>
            </a:extLst>
          </p:cNvPr>
          <p:cNvPicPr>
            <a:picLocks noChangeAspect="1"/>
          </p:cNvPicPr>
          <p:nvPr/>
        </p:nvPicPr>
        <p:blipFill>
          <a:blip r:embed="rId2"/>
          <a:stretch>
            <a:fillRect/>
          </a:stretch>
        </p:blipFill>
        <p:spPr>
          <a:xfrm>
            <a:off x="6847068" y="1663663"/>
            <a:ext cx="2984497" cy="2238373"/>
          </a:xfrm>
          <a:prstGeom prst="rect">
            <a:avLst/>
          </a:prstGeom>
        </p:spPr>
      </p:pic>
      <p:grpSp>
        <p:nvGrpSpPr>
          <p:cNvPr id="11" name="Group 10">
            <a:extLst>
              <a:ext uri="{FF2B5EF4-FFF2-40B4-BE49-F238E27FC236}">
                <a16:creationId xmlns:a16="http://schemas.microsoft.com/office/drawing/2014/main" id="{D7F98431-B225-BF4F-86FE-943E06D8ECD3}"/>
              </a:ext>
            </a:extLst>
          </p:cNvPr>
          <p:cNvGrpSpPr/>
          <p:nvPr/>
        </p:nvGrpSpPr>
        <p:grpSpPr>
          <a:xfrm>
            <a:off x="5377070" y="4395912"/>
            <a:ext cx="6597348" cy="1943976"/>
            <a:chOff x="0" y="182707"/>
            <a:chExt cx="11636487" cy="3428813"/>
          </a:xfrm>
        </p:grpSpPr>
        <p:pic>
          <p:nvPicPr>
            <p:cNvPr id="12" name="Picture 11" descr="A close-up of a machine&#10;&#10;Description automatically generated with medium confidence">
              <a:extLst>
                <a:ext uri="{FF2B5EF4-FFF2-40B4-BE49-F238E27FC236}">
                  <a16:creationId xmlns:a16="http://schemas.microsoft.com/office/drawing/2014/main" id="{C8662629-52B5-3544-B251-33ECB51BC6AF}"/>
                </a:ext>
              </a:extLst>
            </p:cNvPr>
            <p:cNvPicPr>
              <a:picLocks noChangeAspect="1"/>
            </p:cNvPicPr>
            <p:nvPr/>
          </p:nvPicPr>
          <p:blipFill>
            <a:blip r:embed="rId3"/>
            <a:stretch>
              <a:fillRect/>
            </a:stretch>
          </p:blipFill>
          <p:spPr>
            <a:xfrm>
              <a:off x="0" y="731520"/>
              <a:ext cx="1619190" cy="2880000"/>
            </a:xfrm>
            <a:prstGeom prst="rect">
              <a:avLst/>
            </a:prstGeom>
          </p:spPr>
        </p:pic>
        <p:pic>
          <p:nvPicPr>
            <p:cNvPr id="13" name="Picture 12" descr="A close-up of a machine&#10;&#10;Description automatically generated with medium confidence">
              <a:extLst>
                <a:ext uri="{FF2B5EF4-FFF2-40B4-BE49-F238E27FC236}">
                  <a16:creationId xmlns:a16="http://schemas.microsoft.com/office/drawing/2014/main" id="{26756422-9507-494E-85B3-306D8FAE71F5}"/>
                </a:ext>
              </a:extLst>
            </p:cNvPr>
            <p:cNvPicPr>
              <a:picLocks noChangeAspect="1"/>
            </p:cNvPicPr>
            <p:nvPr/>
          </p:nvPicPr>
          <p:blipFill>
            <a:blip r:embed="rId4"/>
            <a:stretch>
              <a:fillRect/>
            </a:stretch>
          </p:blipFill>
          <p:spPr>
            <a:xfrm>
              <a:off x="1678169" y="731520"/>
              <a:ext cx="1619190" cy="2880000"/>
            </a:xfrm>
            <a:prstGeom prst="rect">
              <a:avLst/>
            </a:prstGeom>
          </p:spPr>
        </p:pic>
        <p:pic>
          <p:nvPicPr>
            <p:cNvPr id="14" name="Picture 13" descr="A close-up of a machine&#10;&#10;Description automatically generated with medium confidence">
              <a:extLst>
                <a:ext uri="{FF2B5EF4-FFF2-40B4-BE49-F238E27FC236}">
                  <a16:creationId xmlns:a16="http://schemas.microsoft.com/office/drawing/2014/main" id="{A81BF841-FF99-2840-B9BA-A93DCE7E371A}"/>
                </a:ext>
              </a:extLst>
            </p:cNvPr>
            <p:cNvPicPr>
              <a:picLocks noChangeAspect="1"/>
            </p:cNvPicPr>
            <p:nvPr/>
          </p:nvPicPr>
          <p:blipFill>
            <a:blip r:embed="rId5"/>
            <a:stretch>
              <a:fillRect/>
            </a:stretch>
          </p:blipFill>
          <p:spPr>
            <a:xfrm>
              <a:off x="3355239" y="731520"/>
              <a:ext cx="1619190" cy="2880000"/>
            </a:xfrm>
            <a:prstGeom prst="rect">
              <a:avLst/>
            </a:prstGeom>
          </p:spPr>
        </p:pic>
        <p:pic>
          <p:nvPicPr>
            <p:cNvPr id="15" name="Picture 14" descr="A close-up of a machine&#10;&#10;Description automatically generated with medium confidence">
              <a:extLst>
                <a:ext uri="{FF2B5EF4-FFF2-40B4-BE49-F238E27FC236}">
                  <a16:creationId xmlns:a16="http://schemas.microsoft.com/office/drawing/2014/main" id="{28EBB116-65D8-C34B-8402-6DBDC3D0D1CD}"/>
                </a:ext>
              </a:extLst>
            </p:cNvPr>
            <p:cNvPicPr>
              <a:picLocks noChangeAspect="1"/>
            </p:cNvPicPr>
            <p:nvPr/>
          </p:nvPicPr>
          <p:blipFill>
            <a:blip r:embed="rId6"/>
            <a:stretch>
              <a:fillRect/>
            </a:stretch>
          </p:blipFill>
          <p:spPr>
            <a:xfrm>
              <a:off x="5027619" y="731520"/>
              <a:ext cx="1619190" cy="2880000"/>
            </a:xfrm>
            <a:prstGeom prst="rect">
              <a:avLst/>
            </a:prstGeom>
          </p:spPr>
        </p:pic>
        <p:pic>
          <p:nvPicPr>
            <p:cNvPr id="16" name="Picture 15" descr="A close-up of a machine&#10;&#10;Description automatically generated with medium confidence">
              <a:extLst>
                <a:ext uri="{FF2B5EF4-FFF2-40B4-BE49-F238E27FC236}">
                  <a16:creationId xmlns:a16="http://schemas.microsoft.com/office/drawing/2014/main" id="{8B906E48-BF11-DB4F-B96D-AD75952B4C82}"/>
                </a:ext>
              </a:extLst>
            </p:cNvPr>
            <p:cNvPicPr>
              <a:picLocks noChangeAspect="1"/>
            </p:cNvPicPr>
            <p:nvPr/>
          </p:nvPicPr>
          <p:blipFill>
            <a:blip r:embed="rId7"/>
            <a:stretch>
              <a:fillRect/>
            </a:stretch>
          </p:blipFill>
          <p:spPr>
            <a:xfrm>
              <a:off x="6688613" y="731520"/>
              <a:ext cx="1619190" cy="2880000"/>
            </a:xfrm>
            <a:prstGeom prst="rect">
              <a:avLst/>
            </a:prstGeom>
          </p:spPr>
        </p:pic>
        <p:pic>
          <p:nvPicPr>
            <p:cNvPr id="17" name="Picture 16" descr="A close-up of a machine&#10;&#10;Description automatically generated with medium confidence">
              <a:extLst>
                <a:ext uri="{FF2B5EF4-FFF2-40B4-BE49-F238E27FC236}">
                  <a16:creationId xmlns:a16="http://schemas.microsoft.com/office/drawing/2014/main" id="{218D27A7-80C1-EC49-8D3C-A30D90EBE569}"/>
                </a:ext>
              </a:extLst>
            </p:cNvPr>
            <p:cNvPicPr>
              <a:picLocks noChangeAspect="1"/>
            </p:cNvPicPr>
            <p:nvPr/>
          </p:nvPicPr>
          <p:blipFill>
            <a:blip r:embed="rId8"/>
            <a:stretch>
              <a:fillRect/>
            </a:stretch>
          </p:blipFill>
          <p:spPr>
            <a:xfrm>
              <a:off x="8323645" y="731520"/>
              <a:ext cx="1619190" cy="2880000"/>
            </a:xfrm>
            <a:prstGeom prst="rect">
              <a:avLst/>
            </a:prstGeom>
          </p:spPr>
        </p:pic>
        <p:pic>
          <p:nvPicPr>
            <p:cNvPr id="18" name="Picture 17" descr="A close-up of a machine&#10;&#10;Description automatically generated with medium confidence">
              <a:extLst>
                <a:ext uri="{FF2B5EF4-FFF2-40B4-BE49-F238E27FC236}">
                  <a16:creationId xmlns:a16="http://schemas.microsoft.com/office/drawing/2014/main" id="{D48C2226-5E06-3147-81A5-4A33A64DE615}"/>
                </a:ext>
              </a:extLst>
            </p:cNvPr>
            <p:cNvPicPr>
              <a:picLocks noChangeAspect="1"/>
            </p:cNvPicPr>
            <p:nvPr/>
          </p:nvPicPr>
          <p:blipFill>
            <a:blip r:embed="rId9"/>
            <a:stretch>
              <a:fillRect/>
            </a:stretch>
          </p:blipFill>
          <p:spPr>
            <a:xfrm>
              <a:off x="10017297" y="731520"/>
              <a:ext cx="1619190" cy="2880000"/>
            </a:xfrm>
            <a:prstGeom prst="rect">
              <a:avLst/>
            </a:prstGeom>
          </p:spPr>
        </p:pic>
        <p:sp>
          <p:nvSpPr>
            <p:cNvPr id="19" name="TextBox 18">
              <a:extLst>
                <a:ext uri="{FF2B5EF4-FFF2-40B4-BE49-F238E27FC236}">
                  <a16:creationId xmlns:a16="http://schemas.microsoft.com/office/drawing/2014/main" id="{075CF6D5-87C3-5B4E-9A64-FB25DA4173F5}"/>
                </a:ext>
              </a:extLst>
            </p:cNvPr>
            <p:cNvSpPr txBox="1"/>
            <p:nvPr/>
          </p:nvSpPr>
          <p:spPr>
            <a:xfrm>
              <a:off x="598201" y="182707"/>
              <a:ext cx="444352" cy="369332"/>
            </a:xfrm>
            <a:prstGeom prst="rect">
              <a:avLst/>
            </a:prstGeom>
            <a:noFill/>
          </p:spPr>
          <p:txBody>
            <a:bodyPr wrap="none" rtlCol="0">
              <a:spAutoFit/>
            </a:bodyPr>
            <a:lstStyle/>
            <a:p>
              <a:r>
                <a:rPr lang="en-US" dirty="0"/>
                <a:t>0 s</a:t>
              </a:r>
            </a:p>
          </p:txBody>
        </p:sp>
        <p:sp>
          <p:nvSpPr>
            <p:cNvPr id="20" name="TextBox 19">
              <a:extLst>
                <a:ext uri="{FF2B5EF4-FFF2-40B4-BE49-F238E27FC236}">
                  <a16:creationId xmlns:a16="http://schemas.microsoft.com/office/drawing/2014/main" id="{532DE180-9EA6-D441-8011-B00EEA374230}"/>
                </a:ext>
              </a:extLst>
            </p:cNvPr>
            <p:cNvSpPr txBox="1"/>
            <p:nvPr/>
          </p:nvSpPr>
          <p:spPr>
            <a:xfrm>
              <a:off x="2312115" y="182707"/>
              <a:ext cx="561372" cy="369332"/>
            </a:xfrm>
            <a:prstGeom prst="rect">
              <a:avLst/>
            </a:prstGeom>
            <a:noFill/>
          </p:spPr>
          <p:txBody>
            <a:bodyPr wrap="none" rtlCol="0">
              <a:spAutoFit/>
            </a:bodyPr>
            <a:lstStyle/>
            <a:p>
              <a:r>
                <a:rPr lang="en-US" dirty="0"/>
                <a:t>10 s</a:t>
              </a:r>
            </a:p>
          </p:txBody>
        </p:sp>
        <p:sp>
          <p:nvSpPr>
            <p:cNvPr id="21" name="TextBox 20">
              <a:extLst>
                <a:ext uri="{FF2B5EF4-FFF2-40B4-BE49-F238E27FC236}">
                  <a16:creationId xmlns:a16="http://schemas.microsoft.com/office/drawing/2014/main" id="{0E67FFA9-104B-5B47-98C2-8EB903DFBB1C}"/>
                </a:ext>
              </a:extLst>
            </p:cNvPr>
            <p:cNvSpPr txBox="1"/>
            <p:nvPr/>
          </p:nvSpPr>
          <p:spPr>
            <a:xfrm>
              <a:off x="4028372" y="182707"/>
              <a:ext cx="561372" cy="369332"/>
            </a:xfrm>
            <a:prstGeom prst="rect">
              <a:avLst/>
            </a:prstGeom>
            <a:noFill/>
          </p:spPr>
          <p:txBody>
            <a:bodyPr wrap="none" rtlCol="0">
              <a:spAutoFit/>
            </a:bodyPr>
            <a:lstStyle/>
            <a:p>
              <a:r>
                <a:rPr lang="en-US" dirty="0"/>
                <a:t>20 s</a:t>
              </a:r>
            </a:p>
          </p:txBody>
        </p:sp>
        <p:sp>
          <p:nvSpPr>
            <p:cNvPr id="22" name="TextBox 21">
              <a:extLst>
                <a:ext uri="{FF2B5EF4-FFF2-40B4-BE49-F238E27FC236}">
                  <a16:creationId xmlns:a16="http://schemas.microsoft.com/office/drawing/2014/main" id="{646DF0B5-DB3F-EE49-BD5C-9AFD00789AA4}"/>
                </a:ext>
              </a:extLst>
            </p:cNvPr>
            <p:cNvSpPr txBox="1"/>
            <p:nvPr/>
          </p:nvSpPr>
          <p:spPr>
            <a:xfrm>
              <a:off x="5603954" y="182707"/>
              <a:ext cx="561372" cy="369332"/>
            </a:xfrm>
            <a:prstGeom prst="rect">
              <a:avLst/>
            </a:prstGeom>
            <a:noFill/>
          </p:spPr>
          <p:txBody>
            <a:bodyPr wrap="none" rtlCol="0">
              <a:spAutoFit/>
            </a:bodyPr>
            <a:lstStyle/>
            <a:p>
              <a:r>
                <a:rPr lang="en-US" dirty="0"/>
                <a:t>30 s</a:t>
              </a:r>
            </a:p>
          </p:txBody>
        </p:sp>
        <p:sp>
          <p:nvSpPr>
            <p:cNvPr id="23" name="TextBox 22">
              <a:extLst>
                <a:ext uri="{FF2B5EF4-FFF2-40B4-BE49-F238E27FC236}">
                  <a16:creationId xmlns:a16="http://schemas.microsoft.com/office/drawing/2014/main" id="{5E01F5D1-C6AA-8B46-AED2-91F7D71C7957}"/>
                </a:ext>
              </a:extLst>
            </p:cNvPr>
            <p:cNvSpPr txBox="1"/>
            <p:nvPr/>
          </p:nvSpPr>
          <p:spPr>
            <a:xfrm>
              <a:off x="7151400" y="182707"/>
              <a:ext cx="561372" cy="369332"/>
            </a:xfrm>
            <a:prstGeom prst="rect">
              <a:avLst/>
            </a:prstGeom>
            <a:noFill/>
          </p:spPr>
          <p:txBody>
            <a:bodyPr wrap="none" rtlCol="0">
              <a:spAutoFit/>
            </a:bodyPr>
            <a:lstStyle/>
            <a:p>
              <a:r>
                <a:rPr lang="en-US" dirty="0"/>
                <a:t>40 s</a:t>
              </a:r>
            </a:p>
          </p:txBody>
        </p:sp>
        <p:sp>
          <p:nvSpPr>
            <p:cNvPr id="24" name="TextBox 23">
              <a:extLst>
                <a:ext uri="{FF2B5EF4-FFF2-40B4-BE49-F238E27FC236}">
                  <a16:creationId xmlns:a16="http://schemas.microsoft.com/office/drawing/2014/main" id="{9B796FC1-525C-F64C-9851-CF63E43CE518}"/>
                </a:ext>
              </a:extLst>
            </p:cNvPr>
            <p:cNvSpPr txBox="1"/>
            <p:nvPr/>
          </p:nvSpPr>
          <p:spPr>
            <a:xfrm>
              <a:off x="8811388" y="182707"/>
              <a:ext cx="561372" cy="369332"/>
            </a:xfrm>
            <a:prstGeom prst="rect">
              <a:avLst/>
            </a:prstGeom>
            <a:noFill/>
          </p:spPr>
          <p:txBody>
            <a:bodyPr wrap="none" rtlCol="0">
              <a:spAutoFit/>
            </a:bodyPr>
            <a:lstStyle/>
            <a:p>
              <a:r>
                <a:rPr lang="en-US" dirty="0"/>
                <a:t>50 s</a:t>
              </a:r>
            </a:p>
          </p:txBody>
        </p:sp>
        <p:sp>
          <p:nvSpPr>
            <p:cNvPr id="25" name="TextBox 24">
              <a:extLst>
                <a:ext uri="{FF2B5EF4-FFF2-40B4-BE49-F238E27FC236}">
                  <a16:creationId xmlns:a16="http://schemas.microsoft.com/office/drawing/2014/main" id="{BA20EA21-12E3-CD47-BFF4-02AFB3583EB2}"/>
                </a:ext>
              </a:extLst>
            </p:cNvPr>
            <p:cNvSpPr txBox="1"/>
            <p:nvPr/>
          </p:nvSpPr>
          <p:spPr>
            <a:xfrm>
              <a:off x="10527647" y="182707"/>
              <a:ext cx="561372" cy="369332"/>
            </a:xfrm>
            <a:prstGeom prst="rect">
              <a:avLst/>
            </a:prstGeom>
            <a:noFill/>
          </p:spPr>
          <p:txBody>
            <a:bodyPr wrap="none" rtlCol="0">
              <a:spAutoFit/>
            </a:bodyPr>
            <a:lstStyle/>
            <a:p>
              <a:r>
                <a:rPr lang="en-US" dirty="0"/>
                <a:t>60 s</a:t>
              </a:r>
            </a:p>
          </p:txBody>
        </p:sp>
      </p:grpSp>
    </p:spTree>
    <p:extLst>
      <p:ext uri="{BB962C8B-B14F-4D97-AF65-F5344CB8AC3E}">
        <p14:creationId xmlns:p14="http://schemas.microsoft.com/office/powerpoint/2010/main" val="332244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A combined IR and ellipsometry setup</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5</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437322" y="1562400"/>
            <a:ext cx="4234069" cy="4768062"/>
          </a:xfrm>
        </p:spPr>
        <p:txBody>
          <a:bodyPr/>
          <a:lstStyle/>
          <a:p>
            <a:pPr lvl="1"/>
            <a:r>
              <a:rPr lang="en-US" i="1" dirty="0"/>
              <a:t>Builds on an existing </a:t>
            </a:r>
            <a:r>
              <a:rPr lang="en-GB" i="1" dirty="0" err="1"/>
              <a:t>Röntgen-Ångström</a:t>
            </a:r>
            <a:r>
              <a:rPr lang="en-GB" i="1" dirty="0"/>
              <a:t> Cluster (RÅC) project </a:t>
            </a:r>
          </a:p>
          <a:p>
            <a:pPr lvl="1"/>
            <a:r>
              <a:rPr lang="en-US" i="1" dirty="0"/>
              <a:t>Adapting the design of existing equipment to be compatible with both ESS reflectometers</a:t>
            </a:r>
          </a:p>
          <a:p>
            <a:pPr lvl="1"/>
            <a:r>
              <a:rPr lang="en-US" i="1" dirty="0"/>
              <a:t>Will be compatible with standard solid-liquid cells where appropriate.</a:t>
            </a:r>
          </a:p>
          <a:p>
            <a:pPr lvl="1"/>
            <a:r>
              <a:rPr lang="en-US" i="1" dirty="0"/>
              <a:t>Includes design to allow sample changer (translation change) i.e. change sample without moving the optics.</a:t>
            </a:r>
          </a:p>
          <a:p>
            <a:pPr lvl="1"/>
            <a:r>
              <a:rPr lang="en-US" i="1" dirty="0"/>
              <a:t>Also includes co-fitting of ellipsometry &amp; </a:t>
            </a:r>
            <a:r>
              <a:rPr lang="en-US" i="1" dirty="0" err="1"/>
              <a:t>reflectomety</a:t>
            </a:r>
            <a:r>
              <a:rPr lang="en-US" i="1" dirty="0"/>
              <a:t> data </a:t>
            </a:r>
            <a:r>
              <a:rPr lang="en-US" i="1" dirty="0" err="1"/>
              <a:t>withing</a:t>
            </a:r>
            <a:r>
              <a:rPr lang="en-US" i="1" dirty="0"/>
              <a:t> </a:t>
            </a:r>
            <a:r>
              <a:rPr lang="en-US" i="1" dirty="0" err="1"/>
              <a:t>EasyReflectometry</a:t>
            </a:r>
            <a:r>
              <a:rPr lang="en-US" i="1" dirty="0"/>
              <a:t> </a:t>
            </a: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8" y="931026"/>
            <a:ext cx="11088291" cy="507076"/>
          </a:xfrm>
        </p:spPr>
        <p:txBody>
          <a:bodyPr/>
          <a:lstStyle/>
          <a:p>
            <a:r>
              <a:rPr lang="en-GB" dirty="0"/>
              <a:t>As part of project SREss3 from </a:t>
            </a:r>
            <a:r>
              <a:rPr lang="en-GB" dirty="0" err="1"/>
              <a:t>Tillväxtverket</a:t>
            </a:r>
            <a:r>
              <a:rPr lang="en-GB" dirty="0"/>
              <a:t> (Thomas </a:t>
            </a:r>
            <a:r>
              <a:rPr lang="en-GB" dirty="0" err="1"/>
              <a:t>Ederth</a:t>
            </a:r>
            <a:r>
              <a:rPr lang="en-GB" dirty="0"/>
              <a:t>, Linköping University)</a:t>
            </a:r>
          </a:p>
        </p:txBody>
      </p:sp>
      <p:pic>
        <p:nvPicPr>
          <p:cNvPr id="3" name="Picture 2">
            <a:extLst>
              <a:ext uri="{FF2B5EF4-FFF2-40B4-BE49-F238E27FC236}">
                <a16:creationId xmlns:a16="http://schemas.microsoft.com/office/drawing/2014/main" id="{61AC98D9-16DC-6D4B-9A3D-CF5FF1846F7F}"/>
              </a:ext>
            </a:extLst>
          </p:cNvPr>
          <p:cNvPicPr>
            <a:picLocks noChangeAspect="1"/>
          </p:cNvPicPr>
          <p:nvPr/>
        </p:nvPicPr>
        <p:blipFill>
          <a:blip r:embed="rId2"/>
          <a:stretch>
            <a:fillRect/>
          </a:stretch>
        </p:blipFill>
        <p:spPr>
          <a:xfrm>
            <a:off x="8830293" y="2604053"/>
            <a:ext cx="3022169" cy="4134678"/>
          </a:xfrm>
          <a:prstGeom prst="rect">
            <a:avLst/>
          </a:prstGeom>
        </p:spPr>
      </p:pic>
      <p:pic>
        <p:nvPicPr>
          <p:cNvPr id="13" name="Picture 12">
            <a:extLst>
              <a:ext uri="{FF2B5EF4-FFF2-40B4-BE49-F238E27FC236}">
                <a16:creationId xmlns:a16="http://schemas.microsoft.com/office/drawing/2014/main" id="{47ABFC80-6756-8749-82AF-3FE9EA37CBA4}"/>
              </a:ext>
            </a:extLst>
          </p:cNvPr>
          <p:cNvPicPr>
            <a:picLocks noChangeAspect="1"/>
          </p:cNvPicPr>
          <p:nvPr/>
        </p:nvPicPr>
        <p:blipFill rotWithShape="1">
          <a:blip r:embed="rId3">
            <a:clrChange>
              <a:clrFrom>
                <a:srgbClr val="FFFFFF"/>
              </a:clrFrom>
              <a:clrTo>
                <a:srgbClr val="FFFFFF">
                  <a:alpha val="0"/>
                </a:srgbClr>
              </a:clrTo>
            </a:clrChange>
          </a:blip>
          <a:srcRect l="15731" t="7536" r="20592" b="14348"/>
          <a:stretch/>
        </p:blipFill>
        <p:spPr>
          <a:xfrm>
            <a:off x="4485056" y="1510748"/>
            <a:ext cx="5613100" cy="4303644"/>
          </a:xfrm>
          <a:prstGeom prst="rect">
            <a:avLst/>
          </a:prstGeom>
        </p:spPr>
      </p:pic>
      <p:sp>
        <p:nvSpPr>
          <p:cNvPr id="7" name="TextBox 6">
            <a:extLst>
              <a:ext uri="{FF2B5EF4-FFF2-40B4-BE49-F238E27FC236}">
                <a16:creationId xmlns:a16="http://schemas.microsoft.com/office/drawing/2014/main" id="{F67C0DF5-820B-A34A-B3EA-97AD6B337F0D}"/>
              </a:ext>
            </a:extLst>
          </p:cNvPr>
          <p:cNvSpPr txBox="1"/>
          <p:nvPr/>
        </p:nvSpPr>
        <p:spPr>
          <a:xfrm>
            <a:off x="9561444" y="2266121"/>
            <a:ext cx="2186368" cy="369332"/>
          </a:xfrm>
          <a:prstGeom prst="rect">
            <a:avLst/>
          </a:prstGeom>
          <a:noFill/>
        </p:spPr>
        <p:txBody>
          <a:bodyPr wrap="none" rtlCol="0">
            <a:spAutoFit/>
          </a:bodyPr>
          <a:lstStyle/>
          <a:p>
            <a:pPr algn="l"/>
            <a:r>
              <a:rPr lang="en-GB" dirty="0"/>
              <a:t>As mounted on ESTIA</a:t>
            </a:r>
          </a:p>
        </p:txBody>
      </p:sp>
      <p:sp>
        <p:nvSpPr>
          <p:cNvPr id="11" name="TextBox 10">
            <a:extLst>
              <a:ext uri="{FF2B5EF4-FFF2-40B4-BE49-F238E27FC236}">
                <a16:creationId xmlns:a16="http://schemas.microsoft.com/office/drawing/2014/main" id="{B427A317-8A9C-D942-86D2-614C5F0E442E}"/>
              </a:ext>
            </a:extLst>
          </p:cNvPr>
          <p:cNvSpPr txBox="1"/>
          <p:nvPr/>
        </p:nvSpPr>
        <p:spPr>
          <a:xfrm>
            <a:off x="4962939" y="2388703"/>
            <a:ext cx="2232991" cy="646331"/>
          </a:xfrm>
          <a:prstGeom prst="rect">
            <a:avLst/>
          </a:prstGeom>
          <a:noFill/>
        </p:spPr>
        <p:txBody>
          <a:bodyPr wrap="square" rtlCol="0">
            <a:spAutoFit/>
          </a:bodyPr>
          <a:lstStyle/>
          <a:p>
            <a:pPr algn="l"/>
            <a:r>
              <a:rPr lang="en-GB" dirty="0"/>
              <a:t>IR source &amp; interferometer</a:t>
            </a:r>
          </a:p>
        </p:txBody>
      </p:sp>
      <p:sp>
        <p:nvSpPr>
          <p:cNvPr id="12" name="TextBox 11">
            <a:extLst>
              <a:ext uri="{FF2B5EF4-FFF2-40B4-BE49-F238E27FC236}">
                <a16:creationId xmlns:a16="http://schemas.microsoft.com/office/drawing/2014/main" id="{5031856A-20DB-2E4A-B7F7-02AE49464A97}"/>
              </a:ext>
            </a:extLst>
          </p:cNvPr>
          <p:cNvSpPr txBox="1"/>
          <p:nvPr/>
        </p:nvSpPr>
        <p:spPr>
          <a:xfrm>
            <a:off x="6516756" y="1974574"/>
            <a:ext cx="980333" cy="369332"/>
          </a:xfrm>
          <a:prstGeom prst="rect">
            <a:avLst/>
          </a:prstGeom>
          <a:noFill/>
        </p:spPr>
        <p:txBody>
          <a:bodyPr wrap="none" rtlCol="0">
            <a:spAutoFit/>
          </a:bodyPr>
          <a:lstStyle/>
          <a:p>
            <a:pPr algn="l"/>
            <a:r>
              <a:rPr lang="en-GB" dirty="0"/>
              <a:t>IR optics</a:t>
            </a:r>
          </a:p>
        </p:txBody>
      </p:sp>
      <p:sp>
        <p:nvSpPr>
          <p:cNvPr id="14" name="TextBox 13">
            <a:extLst>
              <a:ext uri="{FF2B5EF4-FFF2-40B4-BE49-F238E27FC236}">
                <a16:creationId xmlns:a16="http://schemas.microsoft.com/office/drawing/2014/main" id="{282AECC4-E2BE-004F-B550-6898D2311800}"/>
              </a:ext>
            </a:extLst>
          </p:cNvPr>
          <p:cNvSpPr txBox="1"/>
          <p:nvPr/>
        </p:nvSpPr>
        <p:spPr>
          <a:xfrm>
            <a:off x="9322905" y="1530626"/>
            <a:ext cx="1220655" cy="369332"/>
          </a:xfrm>
          <a:prstGeom prst="rect">
            <a:avLst/>
          </a:prstGeom>
          <a:noFill/>
        </p:spPr>
        <p:txBody>
          <a:bodyPr wrap="none" rtlCol="0">
            <a:spAutoFit/>
          </a:bodyPr>
          <a:lstStyle/>
          <a:p>
            <a:pPr algn="l"/>
            <a:r>
              <a:rPr lang="en-GB" dirty="0"/>
              <a:t>IR detector</a:t>
            </a:r>
          </a:p>
        </p:txBody>
      </p:sp>
      <p:cxnSp>
        <p:nvCxnSpPr>
          <p:cNvPr id="15" name="Straight Arrow Connector 14">
            <a:extLst>
              <a:ext uri="{FF2B5EF4-FFF2-40B4-BE49-F238E27FC236}">
                <a16:creationId xmlns:a16="http://schemas.microsoft.com/office/drawing/2014/main" id="{F65EB0BA-3DC9-EE43-8A9A-82B84143DB05}"/>
              </a:ext>
            </a:extLst>
          </p:cNvPr>
          <p:cNvCxnSpPr/>
          <p:nvPr/>
        </p:nvCxnSpPr>
        <p:spPr>
          <a:xfrm>
            <a:off x="5645426" y="2951922"/>
            <a:ext cx="99391" cy="4075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325C03-916B-BB4E-8EC2-4E44476F52BB}"/>
              </a:ext>
            </a:extLst>
          </p:cNvPr>
          <p:cNvCxnSpPr>
            <a:cxnSpLocks/>
          </p:cNvCxnSpPr>
          <p:nvPr/>
        </p:nvCxnSpPr>
        <p:spPr>
          <a:xfrm flipH="1">
            <a:off x="6917635" y="2299252"/>
            <a:ext cx="92764" cy="543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C89472E-B920-BB42-9FDD-34F2CE564CE0}"/>
              </a:ext>
            </a:extLst>
          </p:cNvPr>
          <p:cNvCxnSpPr>
            <a:cxnSpLocks/>
          </p:cNvCxnSpPr>
          <p:nvPr/>
        </p:nvCxnSpPr>
        <p:spPr>
          <a:xfrm>
            <a:off x="7172739" y="2292627"/>
            <a:ext cx="8878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CED98F2-A084-7C43-8480-8A15551CA23B}"/>
              </a:ext>
            </a:extLst>
          </p:cNvPr>
          <p:cNvCxnSpPr>
            <a:cxnSpLocks/>
          </p:cNvCxnSpPr>
          <p:nvPr/>
        </p:nvCxnSpPr>
        <p:spPr>
          <a:xfrm flipH="1">
            <a:off x="9044609" y="1759226"/>
            <a:ext cx="327991" cy="2385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1F96CB6-56BB-F14B-9E99-24D3892BB10C}"/>
              </a:ext>
            </a:extLst>
          </p:cNvPr>
          <p:cNvSpPr txBox="1"/>
          <p:nvPr/>
        </p:nvSpPr>
        <p:spPr>
          <a:xfrm>
            <a:off x="4850295" y="6023113"/>
            <a:ext cx="3925957" cy="646331"/>
          </a:xfrm>
          <a:prstGeom prst="rect">
            <a:avLst/>
          </a:prstGeom>
          <a:noFill/>
        </p:spPr>
        <p:txBody>
          <a:bodyPr wrap="square" rtlCol="0">
            <a:spAutoFit/>
          </a:bodyPr>
          <a:lstStyle/>
          <a:p>
            <a:pPr algn="l"/>
            <a:r>
              <a:rPr lang="en-GB" dirty="0" err="1"/>
              <a:t>Ellipsometer</a:t>
            </a:r>
            <a:r>
              <a:rPr lang="en-GB" dirty="0"/>
              <a:t> source &amp; detector on tilt stages for angular adjustment</a:t>
            </a:r>
          </a:p>
        </p:txBody>
      </p:sp>
      <p:cxnSp>
        <p:nvCxnSpPr>
          <p:cNvPr id="23" name="Straight Arrow Connector 22">
            <a:extLst>
              <a:ext uri="{FF2B5EF4-FFF2-40B4-BE49-F238E27FC236}">
                <a16:creationId xmlns:a16="http://schemas.microsoft.com/office/drawing/2014/main" id="{BBA312CB-983A-0141-B73A-F4011B5B104A}"/>
              </a:ext>
            </a:extLst>
          </p:cNvPr>
          <p:cNvCxnSpPr>
            <a:cxnSpLocks/>
          </p:cNvCxnSpPr>
          <p:nvPr/>
        </p:nvCxnSpPr>
        <p:spPr>
          <a:xfrm flipH="1" flipV="1">
            <a:off x="7235687" y="4929810"/>
            <a:ext cx="1033670" cy="1142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EF19F89-5EF6-1444-9797-076053D0B3B3}"/>
              </a:ext>
            </a:extLst>
          </p:cNvPr>
          <p:cNvCxnSpPr>
            <a:cxnSpLocks/>
          </p:cNvCxnSpPr>
          <p:nvPr/>
        </p:nvCxnSpPr>
        <p:spPr>
          <a:xfrm flipV="1">
            <a:off x="8338930" y="3667539"/>
            <a:ext cx="805070" cy="2405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86DD5B8-9646-1647-9309-26BCAEB5427B}"/>
              </a:ext>
            </a:extLst>
          </p:cNvPr>
          <p:cNvSpPr txBox="1"/>
          <p:nvPr/>
        </p:nvSpPr>
        <p:spPr>
          <a:xfrm>
            <a:off x="5181599" y="5390321"/>
            <a:ext cx="2183297" cy="646331"/>
          </a:xfrm>
          <a:prstGeom prst="rect">
            <a:avLst/>
          </a:prstGeom>
          <a:noFill/>
        </p:spPr>
        <p:txBody>
          <a:bodyPr wrap="square" rtlCol="0">
            <a:spAutoFit/>
          </a:bodyPr>
          <a:lstStyle/>
          <a:p>
            <a:pPr algn="l"/>
            <a:r>
              <a:rPr lang="en-GB" dirty="0"/>
              <a:t>Removable flow cell on kinematic base</a:t>
            </a:r>
          </a:p>
        </p:txBody>
      </p:sp>
      <p:cxnSp>
        <p:nvCxnSpPr>
          <p:cNvPr id="30" name="Straight Arrow Connector 29">
            <a:extLst>
              <a:ext uri="{FF2B5EF4-FFF2-40B4-BE49-F238E27FC236}">
                <a16:creationId xmlns:a16="http://schemas.microsoft.com/office/drawing/2014/main" id="{05399B68-DBC9-5641-A700-458F5FB31F11}"/>
              </a:ext>
            </a:extLst>
          </p:cNvPr>
          <p:cNvCxnSpPr>
            <a:cxnSpLocks/>
          </p:cNvCxnSpPr>
          <p:nvPr/>
        </p:nvCxnSpPr>
        <p:spPr>
          <a:xfrm flipV="1">
            <a:off x="7189304" y="3965713"/>
            <a:ext cx="1060174" cy="1633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53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03709" y="265373"/>
            <a:ext cx="10112282" cy="657339"/>
          </a:xfrm>
        </p:spPr>
        <p:txBody>
          <a:bodyPr/>
          <a:lstStyle/>
          <a:p>
            <a:r>
              <a:rPr lang="en-GB" dirty="0">
                <a:solidFill>
                  <a:schemeClr val="tx1">
                    <a:lumMod val="75000"/>
                    <a:lumOff val="25000"/>
                  </a:schemeClr>
                </a:solidFill>
              </a:rPr>
              <a:t>Maximizing information content in neutron reflectivity data</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6</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9" y="1447860"/>
            <a:ext cx="9360000" cy="507076"/>
          </a:xfrm>
        </p:spPr>
        <p:txBody>
          <a:bodyPr/>
          <a:lstStyle/>
          <a:p>
            <a:r>
              <a:rPr lang="en-GB" dirty="0"/>
              <a:t>Project funded by </a:t>
            </a:r>
            <a:r>
              <a:rPr lang="en-GB" dirty="0" err="1"/>
              <a:t>Vetenskapsrådet</a:t>
            </a:r>
            <a:r>
              <a:rPr lang="en-GB" dirty="0"/>
              <a:t> (The Swedish Research Council)</a:t>
            </a:r>
          </a:p>
        </p:txBody>
      </p:sp>
      <p:sp>
        <p:nvSpPr>
          <p:cNvPr id="9" name="TextBox 8">
            <a:extLst>
              <a:ext uri="{FF2B5EF4-FFF2-40B4-BE49-F238E27FC236}">
                <a16:creationId xmlns:a16="http://schemas.microsoft.com/office/drawing/2014/main" id="{2B29AC4A-636D-F240-B72E-5AD484C3773E}"/>
              </a:ext>
            </a:extLst>
          </p:cNvPr>
          <p:cNvSpPr txBox="1"/>
          <p:nvPr/>
        </p:nvSpPr>
        <p:spPr>
          <a:xfrm>
            <a:off x="557299" y="2065717"/>
            <a:ext cx="4784135" cy="3693319"/>
          </a:xfrm>
          <a:prstGeom prst="rect">
            <a:avLst/>
          </a:prstGeom>
          <a:noFill/>
        </p:spPr>
        <p:txBody>
          <a:bodyPr wrap="square" rtlCol="0">
            <a:spAutoFit/>
          </a:bodyPr>
          <a:lstStyle/>
          <a:p>
            <a:pPr algn="l"/>
            <a:r>
              <a:rPr lang="en-CH" b="1" dirty="0">
                <a:solidFill>
                  <a:srgbClr val="666666"/>
                </a:solidFill>
              </a:rPr>
              <a:t>Scientific case</a:t>
            </a:r>
          </a:p>
          <a:p>
            <a:pPr algn="l"/>
            <a:endParaRPr lang="en-CH" dirty="0">
              <a:solidFill>
                <a:srgbClr val="666666"/>
              </a:solidFill>
            </a:endParaRPr>
          </a:p>
          <a:p>
            <a:pPr algn="l"/>
            <a:r>
              <a:rPr lang="en-CH" dirty="0">
                <a:solidFill>
                  <a:srgbClr val="666666"/>
                </a:solidFill>
              </a:rPr>
              <a:t>Development of substrates with magnetic reference layer for the characterisation of soft matter sample (particularly biological membranes) by using magnetic contrast instead of solvent exchange, which might affect the sample structure</a:t>
            </a:r>
          </a:p>
          <a:p>
            <a:pPr algn="l"/>
            <a:endParaRPr lang="en-CH" dirty="0">
              <a:solidFill>
                <a:srgbClr val="666666"/>
              </a:solidFill>
            </a:endParaRPr>
          </a:p>
          <a:p>
            <a:pPr algn="l"/>
            <a:r>
              <a:rPr lang="en-CH" b="1" dirty="0">
                <a:solidFill>
                  <a:srgbClr val="666666"/>
                </a:solidFill>
              </a:rPr>
              <a:t>Timeline</a:t>
            </a:r>
          </a:p>
          <a:p>
            <a:pPr algn="l"/>
            <a:endParaRPr lang="en-CH" dirty="0">
              <a:solidFill>
                <a:srgbClr val="666666"/>
              </a:solidFill>
            </a:endParaRPr>
          </a:p>
          <a:p>
            <a:pPr marL="285750" indent="-285750" algn="l">
              <a:buFont typeface="Arial" panose="020B0604020202020204" pitchFamily="34" charset="0"/>
              <a:buChar char="•"/>
            </a:pPr>
            <a:r>
              <a:rPr lang="en-CH" dirty="0">
                <a:solidFill>
                  <a:srgbClr val="666666"/>
                </a:solidFill>
              </a:rPr>
              <a:t>First Kick-off meeting in March 2022</a:t>
            </a:r>
          </a:p>
          <a:p>
            <a:pPr marL="285750" indent="-285750" algn="l">
              <a:buFont typeface="Arial" panose="020B0604020202020204" pitchFamily="34" charset="0"/>
              <a:buChar char="•"/>
            </a:pPr>
            <a:r>
              <a:rPr lang="en-CH" dirty="0">
                <a:solidFill>
                  <a:srgbClr val="666666"/>
                </a:solidFill>
              </a:rPr>
              <a:t>The project will run until 2026</a:t>
            </a:r>
          </a:p>
        </p:txBody>
      </p:sp>
      <p:sp>
        <p:nvSpPr>
          <p:cNvPr id="11" name="TextBox 10">
            <a:extLst>
              <a:ext uri="{FF2B5EF4-FFF2-40B4-BE49-F238E27FC236}">
                <a16:creationId xmlns:a16="http://schemas.microsoft.com/office/drawing/2014/main" id="{58CE5940-C158-FD44-B367-B7466C62F775}"/>
              </a:ext>
            </a:extLst>
          </p:cNvPr>
          <p:cNvSpPr txBox="1"/>
          <p:nvPr/>
        </p:nvSpPr>
        <p:spPr>
          <a:xfrm>
            <a:off x="5387898" y="2168225"/>
            <a:ext cx="4784135" cy="3416320"/>
          </a:xfrm>
          <a:prstGeom prst="rect">
            <a:avLst/>
          </a:prstGeom>
          <a:noFill/>
        </p:spPr>
        <p:txBody>
          <a:bodyPr wrap="square" rtlCol="0">
            <a:spAutoFit/>
          </a:bodyPr>
          <a:lstStyle/>
          <a:p>
            <a:pPr algn="l"/>
            <a:r>
              <a:rPr lang="en-CH" b="1" dirty="0">
                <a:solidFill>
                  <a:srgbClr val="666666"/>
                </a:solidFill>
              </a:rPr>
              <a:t>The team</a:t>
            </a:r>
            <a:r>
              <a:rPr lang="en-CH" dirty="0">
                <a:solidFill>
                  <a:srgbClr val="666666"/>
                </a:solidFill>
              </a:rPr>
              <a:t>:</a:t>
            </a:r>
          </a:p>
          <a:p>
            <a:pPr algn="l"/>
            <a:endParaRPr lang="en-CH" dirty="0">
              <a:solidFill>
                <a:srgbClr val="666666"/>
              </a:solidFill>
            </a:endParaRPr>
          </a:p>
          <a:p>
            <a:pPr marL="285750" indent="-285750" algn="l">
              <a:buFont typeface="Arial" panose="020B0604020202020204" pitchFamily="34" charset="0"/>
              <a:buChar char="•"/>
            </a:pPr>
            <a:r>
              <a:rPr lang="en-CH" dirty="0">
                <a:solidFill>
                  <a:srgbClr val="666666"/>
                </a:solidFill>
              </a:rPr>
              <a:t>Jens Birch (Lindköpping University)</a:t>
            </a:r>
          </a:p>
          <a:p>
            <a:pPr marL="285750" indent="-285750">
              <a:buFont typeface="Arial" panose="020B0604020202020204" pitchFamily="34" charset="0"/>
              <a:buChar char="•"/>
            </a:pPr>
            <a:r>
              <a:rPr lang="en-GB" dirty="0" err="1">
                <a:solidFill>
                  <a:srgbClr val="666666"/>
                </a:solidFill>
              </a:rPr>
              <a:t>Bjorgvin</a:t>
            </a:r>
            <a:r>
              <a:rPr lang="en-GB" dirty="0">
                <a:solidFill>
                  <a:srgbClr val="666666"/>
                </a:solidFill>
              </a:rPr>
              <a:t> </a:t>
            </a:r>
            <a:r>
              <a:rPr lang="en-GB" dirty="0" err="1">
                <a:solidFill>
                  <a:srgbClr val="666666"/>
                </a:solidFill>
              </a:rPr>
              <a:t>Hjorvarsson</a:t>
            </a:r>
            <a:r>
              <a:rPr lang="en-GB" dirty="0">
                <a:solidFill>
                  <a:srgbClr val="666666"/>
                </a:solidFill>
              </a:rPr>
              <a:t> (Uppsala University)</a:t>
            </a:r>
          </a:p>
          <a:p>
            <a:pPr marL="285750" indent="-285750">
              <a:buFont typeface="Arial" panose="020B0604020202020204" pitchFamily="34" charset="0"/>
              <a:buChar char="•"/>
            </a:pPr>
            <a:r>
              <a:rPr lang="en-GB" dirty="0">
                <a:solidFill>
                  <a:srgbClr val="666666"/>
                </a:solidFill>
              </a:rPr>
              <a:t>Max Wolf (Uppsala University)</a:t>
            </a:r>
          </a:p>
          <a:p>
            <a:endParaRPr lang="en-CH" dirty="0">
              <a:solidFill>
                <a:srgbClr val="666666"/>
              </a:solidFill>
            </a:endParaRPr>
          </a:p>
          <a:p>
            <a:pPr marL="285750" indent="-285750">
              <a:buFont typeface="Arial" panose="020B0604020202020204" pitchFamily="34" charset="0"/>
              <a:buChar char="•"/>
            </a:pPr>
            <a:r>
              <a:rPr lang="en-CH" dirty="0">
                <a:solidFill>
                  <a:srgbClr val="666666"/>
                </a:solidFill>
              </a:rPr>
              <a:t>Alexei Vorobiev (Uppsala University &amp; ILL)</a:t>
            </a:r>
          </a:p>
          <a:p>
            <a:pPr marL="285750" indent="-285750">
              <a:buFont typeface="Arial" panose="020B0604020202020204" pitchFamily="34" charset="0"/>
              <a:buChar char="•"/>
            </a:pPr>
            <a:r>
              <a:rPr lang="en-CH" dirty="0">
                <a:solidFill>
                  <a:srgbClr val="666666"/>
                </a:solidFill>
              </a:rPr>
              <a:t>Tommy Nylander (Lund University)</a:t>
            </a:r>
          </a:p>
          <a:p>
            <a:pPr marL="285750" indent="-285750">
              <a:buFont typeface="Arial" panose="020B0604020202020204" pitchFamily="34" charset="0"/>
              <a:buChar char="•"/>
            </a:pPr>
            <a:r>
              <a:rPr lang="en-CH" dirty="0">
                <a:solidFill>
                  <a:srgbClr val="666666"/>
                </a:solidFill>
              </a:rPr>
              <a:t>Alessandra Luchini (ESS)</a:t>
            </a:r>
          </a:p>
          <a:p>
            <a:pPr marL="285750" indent="-285750">
              <a:buFont typeface="Arial" panose="020B0604020202020204" pitchFamily="34" charset="0"/>
              <a:buChar char="•"/>
            </a:pPr>
            <a:endParaRPr lang="en-CH" dirty="0">
              <a:solidFill>
                <a:srgbClr val="666666"/>
              </a:solidFill>
            </a:endParaRPr>
          </a:p>
          <a:p>
            <a:pPr marL="285750" indent="-285750">
              <a:buFont typeface="Arial" panose="020B0604020202020204" pitchFamily="34" charset="0"/>
              <a:buChar char="•"/>
            </a:pPr>
            <a:r>
              <a:rPr lang="en-CH" dirty="0">
                <a:solidFill>
                  <a:srgbClr val="666666"/>
                </a:solidFill>
              </a:rPr>
              <a:t>Jos Cooper (ISIS)</a:t>
            </a:r>
          </a:p>
          <a:p>
            <a:pPr marL="285750" indent="-285750">
              <a:buFont typeface="Arial" panose="020B0604020202020204" pitchFamily="34" charset="0"/>
              <a:buChar char="•"/>
            </a:pPr>
            <a:r>
              <a:rPr lang="en-CH" dirty="0">
                <a:solidFill>
                  <a:srgbClr val="666666"/>
                </a:solidFill>
              </a:rPr>
              <a:t>Sean Langbridge (ISIS)</a:t>
            </a:r>
          </a:p>
        </p:txBody>
      </p:sp>
      <p:sp>
        <p:nvSpPr>
          <p:cNvPr id="12" name="Right Brace 11">
            <a:extLst>
              <a:ext uri="{FF2B5EF4-FFF2-40B4-BE49-F238E27FC236}">
                <a16:creationId xmlns:a16="http://schemas.microsoft.com/office/drawing/2014/main" id="{7C04B308-9507-CB4E-91EC-A12F14E56107}"/>
              </a:ext>
            </a:extLst>
          </p:cNvPr>
          <p:cNvSpPr/>
          <p:nvPr/>
        </p:nvSpPr>
        <p:spPr>
          <a:xfrm>
            <a:off x="9874272" y="2609327"/>
            <a:ext cx="390555" cy="107051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3" name="TextBox 12">
            <a:extLst>
              <a:ext uri="{FF2B5EF4-FFF2-40B4-BE49-F238E27FC236}">
                <a16:creationId xmlns:a16="http://schemas.microsoft.com/office/drawing/2014/main" id="{B941380A-77A4-944E-839C-3997763E6565}"/>
              </a:ext>
            </a:extLst>
          </p:cNvPr>
          <p:cNvSpPr txBox="1"/>
          <p:nvPr/>
        </p:nvSpPr>
        <p:spPr>
          <a:xfrm>
            <a:off x="10374351" y="2403238"/>
            <a:ext cx="1925536" cy="1477328"/>
          </a:xfrm>
          <a:prstGeom prst="rect">
            <a:avLst/>
          </a:prstGeom>
          <a:noFill/>
        </p:spPr>
        <p:txBody>
          <a:bodyPr wrap="square" rtlCol="0">
            <a:spAutoFit/>
          </a:bodyPr>
          <a:lstStyle/>
          <a:p>
            <a:pPr algn="l"/>
            <a:r>
              <a:rPr lang="en-CH" dirty="0">
                <a:solidFill>
                  <a:srgbClr val="666666"/>
                </a:solidFill>
              </a:rPr>
              <a:t>Design and production of the magnetic substrates and data analysis</a:t>
            </a:r>
          </a:p>
        </p:txBody>
      </p:sp>
      <p:sp>
        <p:nvSpPr>
          <p:cNvPr id="14" name="Right Brace 13">
            <a:extLst>
              <a:ext uri="{FF2B5EF4-FFF2-40B4-BE49-F238E27FC236}">
                <a16:creationId xmlns:a16="http://schemas.microsoft.com/office/drawing/2014/main" id="{3F43EB1C-5161-9D48-B3CD-C45578BC28B7}"/>
              </a:ext>
            </a:extLst>
          </p:cNvPr>
          <p:cNvSpPr/>
          <p:nvPr/>
        </p:nvSpPr>
        <p:spPr>
          <a:xfrm>
            <a:off x="9937332" y="3802567"/>
            <a:ext cx="390555" cy="84182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5" name="TextBox 14">
            <a:extLst>
              <a:ext uri="{FF2B5EF4-FFF2-40B4-BE49-F238E27FC236}">
                <a16:creationId xmlns:a16="http://schemas.microsoft.com/office/drawing/2014/main" id="{DA84CBD0-13BD-AB41-B9C3-4CD273C96803}"/>
              </a:ext>
            </a:extLst>
          </p:cNvPr>
          <p:cNvSpPr txBox="1"/>
          <p:nvPr/>
        </p:nvSpPr>
        <p:spPr>
          <a:xfrm>
            <a:off x="10374351" y="3981780"/>
            <a:ext cx="1925536" cy="646331"/>
          </a:xfrm>
          <a:prstGeom prst="rect">
            <a:avLst/>
          </a:prstGeom>
          <a:noFill/>
        </p:spPr>
        <p:txBody>
          <a:bodyPr wrap="square" rtlCol="0">
            <a:spAutoFit/>
          </a:bodyPr>
          <a:lstStyle/>
          <a:p>
            <a:pPr algn="l"/>
            <a:r>
              <a:rPr lang="en-CH" dirty="0">
                <a:solidFill>
                  <a:srgbClr val="666666"/>
                </a:solidFill>
              </a:rPr>
              <a:t>Scientific cases and testing</a:t>
            </a:r>
          </a:p>
        </p:txBody>
      </p:sp>
      <p:sp>
        <p:nvSpPr>
          <p:cNvPr id="16" name="Right Brace 15">
            <a:extLst>
              <a:ext uri="{FF2B5EF4-FFF2-40B4-BE49-F238E27FC236}">
                <a16:creationId xmlns:a16="http://schemas.microsoft.com/office/drawing/2014/main" id="{916BE5C0-F31F-0B45-ABAF-44CD828CC4DE}"/>
              </a:ext>
            </a:extLst>
          </p:cNvPr>
          <p:cNvSpPr/>
          <p:nvPr/>
        </p:nvSpPr>
        <p:spPr>
          <a:xfrm>
            <a:off x="9937331" y="4808374"/>
            <a:ext cx="390555" cy="84182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7" name="TextBox 16">
            <a:extLst>
              <a:ext uri="{FF2B5EF4-FFF2-40B4-BE49-F238E27FC236}">
                <a16:creationId xmlns:a16="http://schemas.microsoft.com/office/drawing/2014/main" id="{0B913163-9844-7349-8A99-222A3FF3B92B}"/>
              </a:ext>
            </a:extLst>
          </p:cNvPr>
          <p:cNvSpPr txBox="1"/>
          <p:nvPr/>
        </p:nvSpPr>
        <p:spPr>
          <a:xfrm>
            <a:off x="10374351" y="4913498"/>
            <a:ext cx="1925536" cy="646331"/>
          </a:xfrm>
          <a:prstGeom prst="rect">
            <a:avLst/>
          </a:prstGeom>
          <a:noFill/>
        </p:spPr>
        <p:txBody>
          <a:bodyPr wrap="square" rtlCol="0">
            <a:spAutoFit/>
          </a:bodyPr>
          <a:lstStyle/>
          <a:p>
            <a:pPr algn="l"/>
            <a:r>
              <a:rPr lang="en-CH" dirty="0">
                <a:solidFill>
                  <a:srgbClr val="666666"/>
                </a:solidFill>
              </a:rPr>
              <a:t>Simulation and data analysis</a:t>
            </a:r>
          </a:p>
        </p:txBody>
      </p:sp>
    </p:spTree>
    <p:extLst>
      <p:ext uri="{BB962C8B-B14F-4D97-AF65-F5344CB8AC3E}">
        <p14:creationId xmlns:p14="http://schemas.microsoft.com/office/powerpoint/2010/main" val="283782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03709" y="265373"/>
            <a:ext cx="10015006" cy="657339"/>
          </a:xfrm>
        </p:spPr>
        <p:txBody>
          <a:bodyPr/>
          <a:lstStyle/>
          <a:p>
            <a:r>
              <a:rPr lang="en-GB" dirty="0">
                <a:solidFill>
                  <a:schemeClr val="tx1">
                    <a:lumMod val="75000"/>
                    <a:lumOff val="25000"/>
                  </a:schemeClr>
                </a:solidFill>
              </a:rPr>
              <a:t>NURF – </a:t>
            </a:r>
            <a:r>
              <a:rPr lang="en-GB" sz="3000" dirty="0">
                <a:solidFill>
                  <a:schemeClr val="tx1">
                    <a:lumMod val="75000"/>
                    <a:lumOff val="25000"/>
                  </a:schemeClr>
                </a:solidFill>
              </a:rPr>
              <a:t>In situ fluorescence, UV/vis absorption spectroscopies, </a:t>
            </a:r>
            <a:r>
              <a:rPr lang="en-GB" sz="3000" dirty="0" err="1">
                <a:solidFill>
                  <a:schemeClr val="tx1">
                    <a:lumMod val="75000"/>
                    <a:lumOff val="25000"/>
                  </a:schemeClr>
                </a:solidFill>
              </a:rPr>
              <a:t>densiometry</a:t>
            </a:r>
            <a:r>
              <a:rPr lang="en-GB" sz="3000" dirty="0">
                <a:solidFill>
                  <a:schemeClr val="tx1">
                    <a:lumMod val="75000"/>
                    <a:lumOff val="25000"/>
                  </a:schemeClr>
                </a:solidFill>
              </a:rPr>
              <a:t> on a continuous flow cell</a:t>
            </a:r>
            <a:br>
              <a:rPr lang="en-GB" sz="3000" dirty="0">
                <a:solidFill>
                  <a:schemeClr val="tx1">
                    <a:lumMod val="75000"/>
                    <a:lumOff val="25000"/>
                  </a:schemeClr>
                </a:solidFill>
              </a:rPr>
            </a:br>
            <a:br>
              <a:rPr lang="en-GB" dirty="0">
                <a:solidFill>
                  <a:schemeClr val="tx1">
                    <a:lumMod val="75000"/>
                    <a:lumOff val="25000"/>
                  </a:schemeClr>
                </a:solidFill>
              </a:rPr>
            </a:br>
            <a:r>
              <a:rPr lang="en-GB" dirty="0">
                <a:solidFill>
                  <a:schemeClr val="tx1">
                    <a:lumMod val="75000"/>
                    <a:lumOff val="25000"/>
                  </a:schemeClr>
                </a:solidFill>
              </a:rPr>
              <a:t> </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7</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9" y="1373884"/>
            <a:ext cx="9360000" cy="507076"/>
          </a:xfrm>
        </p:spPr>
        <p:txBody>
          <a:bodyPr/>
          <a:lstStyle/>
          <a:p>
            <a:r>
              <a:rPr lang="en-GB" dirty="0"/>
              <a:t>SREss3 project from </a:t>
            </a:r>
            <a:r>
              <a:rPr lang="en-GB" dirty="0" err="1"/>
              <a:t>Tillväxtverket</a:t>
            </a:r>
            <a:r>
              <a:rPr lang="en-GB" dirty="0"/>
              <a:t> (Lund Uni &amp; Uppsala Uni)</a:t>
            </a:r>
          </a:p>
        </p:txBody>
      </p:sp>
      <p:sp>
        <p:nvSpPr>
          <p:cNvPr id="9" name="TextBox 8">
            <a:extLst>
              <a:ext uri="{FF2B5EF4-FFF2-40B4-BE49-F238E27FC236}">
                <a16:creationId xmlns:a16="http://schemas.microsoft.com/office/drawing/2014/main" id="{2B29AC4A-636D-F240-B72E-5AD484C3773E}"/>
              </a:ext>
            </a:extLst>
          </p:cNvPr>
          <p:cNvSpPr txBox="1"/>
          <p:nvPr/>
        </p:nvSpPr>
        <p:spPr>
          <a:xfrm>
            <a:off x="967521" y="1880960"/>
            <a:ext cx="5695561" cy="4431983"/>
          </a:xfrm>
          <a:prstGeom prst="rect">
            <a:avLst/>
          </a:prstGeom>
          <a:noFill/>
        </p:spPr>
        <p:txBody>
          <a:bodyPr wrap="square" rtlCol="0">
            <a:spAutoFit/>
          </a:bodyPr>
          <a:lstStyle/>
          <a:p>
            <a:pPr algn="l"/>
            <a:r>
              <a:rPr lang="en-CH" b="1">
                <a:solidFill>
                  <a:srgbClr val="666666"/>
                </a:solidFill>
              </a:rPr>
              <a:t>Scientific case</a:t>
            </a:r>
            <a:endParaRPr lang="en-CH" dirty="0">
              <a:solidFill>
                <a:srgbClr val="666666"/>
              </a:solidFill>
            </a:endParaRPr>
          </a:p>
          <a:p>
            <a:pPr algn="l"/>
            <a:r>
              <a:rPr lang="en-CH" dirty="0">
                <a:solidFill>
                  <a:srgbClr val="666666"/>
                </a:solidFill>
              </a:rPr>
              <a:t>Development of substrates with magnetic reference layer for the characterisation of soft matter sample (particularly biological membranes) by using magnetic contrast instead of solvent exchange, which might affect the sample structure</a:t>
            </a:r>
          </a:p>
          <a:p>
            <a:pPr algn="l"/>
            <a:endParaRPr lang="en-CH" dirty="0">
              <a:solidFill>
                <a:srgbClr val="666666"/>
              </a:solidFill>
            </a:endParaRPr>
          </a:p>
          <a:p>
            <a:pPr algn="l"/>
            <a:r>
              <a:rPr lang="en-GB" b="1" dirty="0">
                <a:solidFill>
                  <a:srgbClr val="666666"/>
                </a:solidFill>
              </a:rPr>
              <a:t>Aims </a:t>
            </a:r>
          </a:p>
          <a:p>
            <a:pPr marL="285750" indent="-285750" algn="l">
              <a:buFont typeface="Wingdings" pitchFamily="2" charset="2"/>
              <a:buChar char="à"/>
            </a:pPr>
            <a:r>
              <a:rPr lang="en-GB" dirty="0">
                <a:solidFill>
                  <a:srgbClr val="666666"/>
                </a:solidFill>
                <a:sym typeface="Wingdings" pitchFamily="2" charset="2"/>
              </a:rPr>
              <a:t>Equipment set-up and integration ready for first science on </a:t>
            </a:r>
            <a:r>
              <a:rPr lang="en-GB" dirty="0" err="1">
                <a:solidFill>
                  <a:srgbClr val="666666"/>
                </a:solidFill>
                <a:sym typeface="Wingdings" pitchFamily="2" charset="2"/>
              </a:rPr>
              <a:t>LoKI</a:t>
            </a:r>
            <a:r>
              <a:rPr lang="en-GB" dirty="0">
                <a:solidFill>
                  <a:srgbClr val="666666"/>
                </a:solidFill>
                <a:sym typeface="Wingdings" pitchFamily="2" charset="2"/>
              </a:rPr>
              <a:t> (on site – awaiting integration)</a:t>
            </a:r>
          </a:p>
          <a:p>
            <a:pPr marL="285750" indent="-285750" algn="l">
              <a:spcBef>
                <a:spcPts val="1200"/>
              </a:spcBef>
              <a:buFont typeface="Wingdings" pitchFamily="2" charset="2"/>
              <a:buChar char="à"/>
            </a:pPr>
            <a:r>
              <a:rPr lang="en-GB" dirty="0">
                <a:solidFill>
                  <a:srgbClr val="666666"/>
                </a:solidFill>
                <a:sym typeface="Wingdings" pitchFamily="2" charset="2"/>
              </a:rPr>
              <a:t>Organise the </a:t>
            </a:r>
            <a:r>
              <a:rPr lang="en-GB" dirty="0" err="1">
                <a:solidFill>
                  <a:srgbClr val="666666"/>
                </a:solidFill>
                <a:sym typeface="Wingdings" pitchFamily="2" charset="2"/>
              </a:rPr>
              <a:t>auxcillary</a:t>
            </a:r>
            <a:r>
              <a:rPr lang="en-GB" dirty="0">
                <a:solidFill>
                  <a:srgbClr val="666666"/>
                </a:solidFill>
                <a:sym typeface="Wingdings" pitchFamily="2" charset="2"/>
              </a:rPr>
              <a:t> data (e.g. spectra) into </a:t>
            </a:r>
            <a:r>
              <a:rPr lang="en-GB" dirty="0" err="1">
                <a:solidFill>
                  <a:srgbClr val="666666"/>
                </a:solidFill>
                <a:sym typeface="Wingdings" pitchFamily="2" charset="2"/>
              </a:rPr>
              <a:t>NXCanSAS</a:t>
            </a:r>
            <a:r>
              <a:rPr lang="en-GB" dirty="0">
                <a:solidFill>
                  <a:srgbClr val="666666"/>
                </a:solidFill>
                <a:sym typeface="Wingdings" pitchFamily="2" charset="2"/>
              </a:rPr>
              <a:t> standard format. ✔️</a:t>
            </a:r>
          </a:p>
          <a:p>
            <a:pPr marL="285750" indent="-285750">
              <a:spcBef>
                <a:spcPts val="1200"/>
              </a:spcBef>
              <a:buFont typeface="Wingdings" pitchFamily="2" charset="2"/>
              <a:buChar char="à"/>
            </a:pPr>
            <a:r>
              <a:rPr lang="en-GB" dirty="0">
                <a:solidFill>
                  <a:srgbClr val="666666"/>
                </a:solidFill>
              </a:rPr>
              <a:t>Include spectroscopy data in the SCIPP data reduction pipelines as a separate module </a:t>
            </a:r>
            <a:r>
              <a:rPr lang="en-GB" dirty="0">
                <a:solidFill>
                  <a:srgbClr val="666666"/>
                </a:solidFill>
                <a:sym typeface="Wingdings" pitchFamily="2" charset="2"/>
              </a:rPr>
              <a:t>✔️</a:t>
            </a:r>
            <a:endParaRPr lang="en-CH" dirty="0">
              <a:solidFill>
                <a:srgbClr val="666666"/>
              </a:solidFill>
            </a:endParaRPr>
          </a:p>
        </p:txBody>
      </p:sp>
      <p:sp>
        <p:nvSpPr>
          <p:cNvPr id="11" name="TextBox 10">
            <a:extLst>
              <a:ext uri="{FF2B5EF4-FFF2-40B4-BE49-F238E27FC236}">
                <a16:creationId xmlns:a16="http://schemas.microsoft.com/office/drawing/2014/main" id="{58CE5940-C158-FD44-B367-B7466C62F775}"/>
              </a:ext>
            </a:extLst>
          </p:cNvPr>
          <p:cNvSpPr txBox="1"/>
          <p:nvPr/>
        </p:nvSpPr>
        <p:spPr>
          <a:xfrm>
            <a:off x="7419481" y="1880960"/>
            <a:ext cx="4067901" cy="2308324"/>
          </a:xfrm>
          <a:prstGeom prst="rect">
            <a:avLst/>
          </a:prstGeom>
          <a:noFill/>
        </p:spPr>
        <p:txBody>
          <a:bodyPr wrap="square" rtlCol="0">
            <a:spAutoFit/>
          </a:bodyPr>
          <a:lstStyle/>
          <a:p>
            <a:pPr algn="l"/>
            <a:r>
              <a:rPr lang="en-CH" b="1" dirty="0">
                <a:solidFill>
                  <a:srgbClr val="666666"/>
                </a:solidFill>
              </a:rPr>
              <a:t>The </a:t>
            </a:r>
            <a:r>
              <a:rPr lang="en-CH" b="1">
                <a:solidFill>
                  <a:srgbClr val="666666"/>
                </a:solidFill>
              </a:rPr>
              <a:t>team</a:t>
            </a:r>
            <a:r>
              <a:rPr lang="en-CH">
                <a:solidFill>
                  <a:srgbClr val="666666"/>
                </a:solidFill>
              </a:rPr>
              <a:t>:</a:t>
            </a:r>
            <a:endParaRPr lang="en-CH" dirty="0">
              <a:solidFill>
                <a:srgbClr val="666666"/>
              </a:solidFill>
            </a:endParaRPr>
          </a:p>
          <a:p>
            <a:pPr marL="285750" indent="-285750" algn="l">
              <a:buFont typeface="Arial" panose="020B0604020202020204" pitchFamily="34" charset="0"/>
              <a:buChar char="•"/>
            </a:pPr>
            <a:r>
              <a:rPr lang="en-GB" dirty="0">
                <a:solidFill>
                  <a:srgbClr val="666666"/>
                </a:solidFill>
              </a:rPr>
              <a:t>Cedric </a:t>
            </a:r>
            <a:r>
              <a:rPr lang="en-GB" dirty="0" err="1">
                <a:solidFill>
                  <a:srgbClr val="666666"/>
                </a:solidFill>
              </a:rPr>
              <a:t>Dicko</a:t>
            </a:r>
            <a:r>
              <a:rPr lang="en-GB" dirty="0">
                <a:solidFill>
                  <a:srgbClr val="666666"/>
                </a:solidFill>
              </a:rPr>
              <a:t> (Lund University)</a:t>
            </a:r>
          </a:p>
          <a:p>
            <a:pPr marL="285750" indent="-285750" algn="l">
              <a:buFont typeface="Arial" panose="020B0604020202020204" pitchFamily="34" charset="0"/>
              <a:buChar char="•"/>
            </a:pPr>
            <a:r>
              <a:rPr lang="en-GB" dirty="0">
                <a:solidFill>
                  <a:srgbClr val="666666"/>
                </a:solidFill>
              </a:rPr>
              <a:t>Adrian Rennie (Uppsala University)</a:t>
            </a:r>
          </a:p>
          <a:p>
            <a:pPr marL="285750" indent="-285750">
              <a:buFont typeface="Arial" panose="020B0604020202020204" pitchFamily="34" charset="0"/>
              <a:buChar char="•"/>
            </a:pPr>
            <a:r>
              <a:rPr lang="en-GB" dirty="0">
                <a:solidFill>
                  <a:srgbClr val="666666"/>
                </a:solidFill>
              </a:rPr>
              <a:t>Andrew Jackson (ESS)</a:t>
            </a:r>
          </a:p>
          <a:p>
            <a:pPr marL="285750" indent="-285750">
              <a:buFont typeface="Arial" panose="020B0604020202020204" pitchFamily="34" charset="0"/>
              <a:buChar char="•"/>
            </a:pPr>
            <a:r>
              <a:rPr lang="en-GB" dirty="0">
                <a:solidFill>
                  <a:srgbClr val="666666"/>
                </a:solidFill>
              </a:rPr>
              <a:t>Judith Houston (ESS)</a:t>
            </a:r>
          </a:p>
          <a:p>
            <a:pPr marL="285750" indent="-285750">
              <a:buFont typeface="Arial" panose="020B0604020202020204" pitchFamily="34" charset="0"/>
              <a:buChar char="•"/>
            </a:pPr>
            <a:r>
              <a:rPr lang="en-GB" dirty="0">
                <a:solidFill>
                  <a:srgbClr val="666666"/>
                </a:solidFill>
              </a:rPr>
              <a:t>Hannah </a:t>
            </a:r>
            <a:r>
              <a:rPr lang="en-GB" dirty="0" err="1">
                <a:solidFill>
                  <a:srgbClr val="666666"/>
                </a:solidFill>
              </a:rPr>
              <a:t>Burrall</a:t>
            </a:r>
            <a:r>
              <a:rPr lang="en-GB" dirty="0">
                <a:solidFill>
                  <a:srgbClr val="666666"/>
                </a:solidFill>
              </a:rPr>
              <a:t> (Uppsala)</a:t>
            </a:r>
            <a:endParaRPr lang="en-CH" dirty="0">
              <a:solidFill>
                <a:srgbClr val="666666"/>
              </a:solidFill>
            </a:endParaRPr>
          </a:p>
          <a:p>
            <a:pPr marL="285750" indent="-285750">
              <a:buFont typeface="Arial" panose="020B0604020202020204" pitchFamily="34" charset="0"/>
              <a:buChar char="•"/>
            </a:pPr>
            <a:r>
              <a:rPr lang="en-GB" dirty="0">
                <a:solidFill>
                  <a:srgbClr val="666666"/>
                </a:solidFill>
              </a:rPr>
              <a:t>Gudrun </a:t>
            </a:r>
            <a:r>
              <a:rPr lang="en-GB" dirty="0" err="1">
                <a:solidFill>
                  <a:srgbClr val="666666"/>
                </a:solidFill>
              </a:rPr>
              <a:t>Lotze</a:t>
            </a:r>
            <a:r>
              <a:rPr lang="en-GB" dirty="0">
                <a:solidFill>
                  <a:srgbClr val="666666"/>
                </a:solidFill>
              </a:rPr>
              <a:t> (Uppsala/Lund)</a:t>
            </a:r>
            <a:endParaRPr lang="en-CH" dirty="0">
              <a:solidFill>
                <a:srgbClr val="666666"/>
              </a:solidFill>
            </a:endParaRPr>
          </a:p>
          <a:p>
            <a:pPr marL="285750" indent="-285750">
              <a:buFont typeface="Arial" panose="020B0604020202020204" pitchFamily="34" charset="0"/>
              <a:buChar char="•"/>
            </a:pPr>
            <a:r>
              <a:rPr lang="en-GB" dirty="0">
                <a:solidFill>
                  <a:srgbClr val="666666"/>
                </a:solidFill>
              </a:rPr>
              <a:t>Robert </a:t>
            </a:r>
            <a:r>
              <a:rPr lang="en-GB" dirty="0" err="1">
                <a:solidFill>
                  <a:srgbClr val="666666"/>
                </a:solidFill>
              </a:rPr>
              <a:t>Dalgliesh</a:t>
            </a:r>
            <a:r>
              <a:rPr lang="en-GB" dirty="0">
                <a:solidFill>
                  <a:srgbClr val="666666"/>
                </a:solidFill>
              </a:rPr>
              <a:t> (ISIS) </a:t>
            </a:r>
            <a:endParaRPr lang="en-CH" dirty="0">
              <a:solidFill>
                <a:srgbClr val="666666"/>
              </a:solidFill>
            </a:endParaRPr>
          </a:p>
        </p:txBody>
      </p:sp>
      <p:pic>
        <p:nvPicPr>
          <p:cNvPr id="19" name="Picture 18">
            <a:extLst>
              <a:ext uri="{FF2B5EF4-FFF2-40B4-BE49-F238E27FC236}">
                <a16:creationId xmlns:a16="http://schemas.microsoft.com/office/drawing/2014/main" id="{9E796E77-931D-3165-62FD-96521CC1142F}"/>
              </a:ext>
            </a:extLst>
          </p:cNvPr>
          <p:cNvPicPr/>
          <p:nvPr/>
        </p:nvPicPr>
        <p:blipFill rotWithShape="1">
          <a:blip r:embed="rId2" cstate="print">
            <a:extLst>
              <a:ext uri="{28A0092B-C50C-407E-A947-70E740481C1C}">
                <a14:useLocalDpi xmlns:a14="http://schemas.microsoft.com/office/drawing/2010/main" val="0"/>
              </a:ext>
            </a:extLst>
          </a:blip>
          <a:srcRect b="50714"/>
          <a:stretch/>
        </p:blipFill>
        <p:spPr>
          <a:xfrm>
            <a:off x="7413006" y="4555975"/>
            <a:ext cx="3884743" cy="1748976"/>
          </a:xfrm>
          <a:prstGeom prst="rect">
            <a:avLst/>
          </a:prstGeom>
        </p:spPr>
      </p:pic>
    </p:spTree>
    <p:extLst>
      <p:ext uri="{BB962C8B-B14F-4D97-AF65-F5344CB8AC3E}">
        <p14:creationId xmlns:p14="http://schemas.microsoft.com/office/powerpoint/2010/main" val="17756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Microfluidics flow cell for SANS/SAXS   </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8</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9" y="967996"/>
            <a:ext cx="10579210" cy="507076"/>
          </a:xfrm>
        </p:spPr>
        <p:txBody>
          <a:bodyPr/>
          <a:lstStyle/>
          <a:p>
            <a:r>
              <a:rPr lang="en-GB" dirty="0"/>
              <a:t>SREss3 project  from </a:t>
            </a:r>
            <a:r>
              <a:rPr lang="en-GB" dirty="0" err="1"/>
              <a:t>Tillväxtverket</a:t>
            </a:r>
            <a:r>
              <a:rPr lang="en-GB" dirty="0"/>
              <a:t> (Federica </a:t>
            </a:r>
            <a:r>
              <a:rPr lang="en-GB" dirty="0" err="1"/>
              <a:t>Sebastiani</a:t>
            </a:r>
            <a:r>
              <a:rPr lang="en-GB" dirty="0"/>
              <a:t>, Malmö University)</a:t>
            </a:r>
          </a:p>
        </p:txBody>
      </p:sp>
      <p:sp>
        <p:nvSpPr>
          <p:cNvPr id="9" name="TextBox 8">
            <a:extLst>
              <a:ext uri="{FF2B5EF4-FFF2-40B4-BE49-F238E27FC236}">
                <a16:creationId xmlns:a16="http://schemas.microsoft.com/office/drawing/2014/main" id="{2B29AC4A-636D-F240-B72E-5AD484C3773E}"/>
              </a:ext>
            </a:extLst>
          </p:cNvPr>
          <p:cNvSpPr txBox="1"/>
          <p:nvPr/>
        </p:nvSpPr>
        <p:spPr>
          <a:xfrm>
            <a:off x="1103709" y="1576151"/>
            <a:ext cx="4784135" cy="2585323"/>
          </a:xfrm>
          <a:prstGeom prst="rect">
            <a:avLst/>
          </a:prstGeom>
          <a:noFill/>
        </p:spPr>
        <p:txBody>
          <a:bodyPr wrap="square" rtlCol="0">
            <a:spAutoFit/>
          </a:bodyPr>
          <a:lstStyle/>
          <a:p>
            <a:pPr algn="l"/>
            <a:r>
              <a:rPr lang="en-CH" b="1">
                <a:solidFill>
                  <a:srgbClr val="666666"/>
                </a:solidFill>
              </a:rPr>
              <a:t>Scientific case</a:t>
            </a:r>
            <a:endParaRPr lang="en-CH" dirty="0">
              <a:solidFill>
                <a:srgbClr val="666666"/>
              </a:solidFill>
            </a:endParaRPr>
          </a:p>
          <a:p>
            <a:r>
              <a:rPr lang="en-GB" dirty="0">
                <a:solidFill>
                  <a:srgbClr val="666666"/>
                </a:solidFill>
              </a:rPr>
              <a:t>Develop a microfluidics flow cell set up to study LNPs experiencing a range of shear stress (100 – 5000 s-1). We aim to design a microfluidic flow cell that reproduces shear rates to mimic the blood flow as they change due to the diameter of the vessels in healthy and pathological conditions</a:t>
            </a:r>
          </a:p>
          <a:p>
            <a:endParaRPr lang="en-CH" dirty="0">
              <a:solidFill>
                <a:srgbClr val="666666"/>
              </a:solidFill>
            </a:endParaRPr>
          </a:p>
        </p:txBody>
      </p:sp>
      <p:sp>
        <p:nvSpPr>
          <p:cNvPr id="18" name="TextBox 17">
            <a:extLst>
              <a:ext uri="{FF2B5EF4-FFF2-40B4-BE49-F238E27FC236}">
                <a16:creationId xmlns:a16="http://schemas.microsoft.com/office/drawing/2014/main" id="{87A01DED-8F53-2943-017D-B4C3E12DB613}"/>
              </a:ext>
            </a:extLst>
          </p:cNvPr>
          <p:cNvSpPr txBox="1"/>
          <p:nvPr/>
        </p:nvSpPr>
        <p:spPr>
          <a:xfrm>
            <a:off x="7410591" y="1576151"/>
            <a:ext cx="4067901" cy="2031325"/>
          </a:xfrm>
          <a:prstGeom prst="rect">
            <a:avLst/>
          </a:prstGeom>
          <a:noFill/>
        </p:spPr>
        <p:txBody>
          <a:bodyPr wrap="square" rtlCol="0">
            <a:spAutoFit/>
          </a:bodyPr>
          <a:lstStyle/>
          <a:p>
            <a:pPr algn="l"/>
            <a:r>
              <a:rPr lang="en-CH" b="1" dirty="0">
                <a:solidFill>
                  <a:srgbClr val="666666"/>
                </a:solidFill>
              </a:rPr>
              <a:t>The </a:t>
            </a:r>
            <a:r>
              <a:rPr lang="en-CH" b="1">
                <a:solidFill>
                  <a:srgbClr val="666666"/>
                </a:solidFill>
              </a:rPr>
              <a:t>team</a:t>
            </a:r>
            <a:r>
              <a:rPr lang="en-CH">
                <a:solidFill>
                  <a:srgbClr val="666666"/>
                </a:solidFill>
              </a:rPr>
              <a:t>:</a:t>
            </a:r>
            <a:endParaRPr lang="en-CH" dirty="0">
              <a:solidFill>
                <a:srgbClr val="666666"/>
              </a:solidFill>
            </a:endParaRPr>
          </a:p>
          <a:p>
            <a:pPr marL="285750" indent="-285750">
              <a:buFont typeface="Arial" panose="020B0604020202020204" pitchFamily="34" charset="0"/>
              <a:buChar char="•"/>
            </a:pPr>
            <a:r>
              <a:rPr lang="en-GB" dirty="0">
                <a:solidFill>
                  <a:srgbClr val="666666"/>
                </a:solidFill>
              </a:rPr>
              <a:t>Lead: Federica </a:t>
            </a:r>
            <a:r>
              <a:rPr lang="en-GB" dirty="0" err="1">
                <a:solidFill>
                  <a:srgbClr val="666666"/>
                </a:solidFill>
              </a:rPr>
              <a:t>Sebastiani</a:t>
            </a:r>
            <a:r>
              <a:rPr lang="en-GB" dirty="0">
                <a:solidFill>
                  <a:srgbClr val="666666"/>
                </a:solidFill>
              </a:rPr>
              <a:t> (Malmö University) </a:t>
            </a:r>
          </a:p>
          <a:p>
            <a:pPr marL="285750" indent="-285750">
              <a:buFont typeface="Arial" panose="020B0604020202020204" pitchFamily="34" charset="0"/>
              <a:buChar char="•"/>
            </a:pPr>
            <a:r>
              <a:rPr lang="en-GB" dirty="0" err="1">
                <a:solidFill>
                  <a:srgbClr val="666666"/>
                </a:solidFill>
              </a:rPr>
              <a:t>Marité</a:t>
            </a:r>
            <a:r>
              <a:rPr lang="en-GB" dirty="0">
                <a:solidFill>
                  <a:srgbClr val="666666"/>
                </a:solidFill>
              </a:rPr>
              <a:t> Cárdenas (Malmö University) </a:t>
            </a:r>
          </a:p>
          <a:p>
            <a:pPr marL="285750" indent="-285750">
              <a:buFont typeface="Arial" panose="020B0604020202020204" pitchFamily="34" charset="0"/>
              <a:buChar char="•"/>
            </a:pPr>
            <a:r>
              <a:rPr lang="en-GB" dirty="0">
                <a:solidFill>
                  <a:srgbClr val="666666"/>
                </a:solidFill>
              </a:rPr>
              <a:t>Judith Houston (ESS)</a:t>
            </a:r>
          </a:p>
          <a:p>
            <a:pPr marL="285750" indent="-285750">
              <a:buFont typeface="Arial" panose="020B0604020202020204" pitchFamily="34" charset="0"/>
              <a:buChar char="•"/>
            </a:pPr>
            <a:r>
              <a:rPr lang="en-GB" dirty="0">
                <a:solidFill>
                  <a:srgbClr val="666666"/>
                </a:solidFill>
              </a:rPr>
              <a:t>Ann Terry (</a:t>
            </a:r>
            <a:r>
              <a:rPr lang="en-GB" dirty="0" err="1">
                <a:solidFill>
                  <a:srgbClr val="666666"/>
                </a:solidFill>
              </a:rPr>
              <a:t>CoSAXS</a:t>
            </a:r>
            <a:r>
              <a:rPr lang="en-GB" dirty="0">
                <a:solidFill>
                  <a:srgbClr val="666666"/>
                </a:solidFill>
              </a:rPr>
              <a:t>, </a:t>
            </a:r>
            <a:r>
              <a:rPr lang="en-GB" dirty="0" err="1">
                <a:solidFill>
                  <a:srgbClr val="666666"/>
                </a:solidFill>
              </a:rPr>
              <a:t>MaxIV</a:t>
            </a:r>
            <a:r>
              <a:rPr lang="en-GB" dirty="0">
                <a:solidFill>
                  <a:srgbClr val="666666"/>
                </a:solidFill>
              </a:rPr>
              <a:t>) </a:t>
            </a:r>
          </a:p>
        </p:txBody>
      </p:sp>
    </p:spTree>
    <p:extLst>
      <p:ext uri="{BB962C8B-B14F-4D97-AF65-F5344CB8AC3E}">
        <p14:creationId xmlns:p14="http://schemas.microsoft.com/office/powerpoint/2010/main" val="192265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03709" y="265373"/>
            <a:ext cx="10024734" cy="657339"/>
          </a:xfrm>
        </p:spPr>
        <p:txBody>
          <a:bodyPr/>
          <a:lstStyle/>
          <a:p>
            <a:r>
              <a:rPr lang="en-GB" dirty="0">
                <a:solidFill>
                  <a:schemeClr val="tx1">
                    <a:lumMod val="75000"/>
                    <a:lumOff val="25000"/>
                  </a:schemeClr>
                </a:solidFill>
              </a:rPr>
              <a:t>Fast processes studied with neutrons </a:t>
            </a:r>
            <a:r>
              <a:rPr lang="en-GB" sz="2600" dirty="0">
                <a:solidFill>
                  <a:schemeClr val="tx1">
                    <a:lumMod val="75000"/>
                    <a:lumOff val="25000"/>
                  </a:schemeClr>
                </a:solidFill>
              </a:rPr>
              <a:t>(msec res.)</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9</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9" y="940972"/>
            <a:ext cx="9360000" cy="507076"/>
          </a:xfrm>
        </p:spPr>
        <p:txBody>
          <a:bodyPr/>
          <a:lstStyle/>
          <a:p>
            <a:r>
              <a:rPr lang="en-GB" dirty="0"/>
              <a:t>ESS-ISIS grant funded by the Swedish Research Council)</a:t>
            </a:r>
          </a:p>
        </p:txBody>
      </p:sp>
      <p:sp>
        <p:nvSpPr>
          <p:cNvPr id="9" name="TextBox 8">
            <a:extLst>
              <a:ext uri="{FF2B5EF4-FFF2-40B4-BE49-F238E27FC236}">
                <a16:creationId xmlns:a16="http://schemas.microsoft.com/office/drawing/2014/main" id="{2B29AC4A-636D-F240-B72E-5AD484C3773E}"/>
              </a:ext>
            </a:extLst>
          </p:cNvPr>
          <p:cNvSpPr txBox="1"/>
          <p:nvPr/>
        </p:nvSpPr>
        <p:spPr>
          <a:xfrm>
            <a:off x="1103709" y="1448048"/>
            <a:ext cx="5676470" cy="4832092"/>
          </a:xfrm>
          <a:prstGeom prst="rect">
            <a:avLst/>
          </a:prstGeom>
          <a:noFill/>
        </p:spPr>
        <p:txBody>
          <a:bodyPr wrap="square" rtlCol="0">
            <a:spAutoFit/>
          </a:bodyPr>
          <a:lstStyle/>
          <a:p>
            <a:pPr algn="l"/>
            <a:r>
              <a:rPr lang="en-CH" b="1">
                <a:solidFill>
                  <a:srgbClr val="666666"/>
                </a:solidFill>
              </a:rPr>
              <a:t>Scientific case</a:t>
            </a:r>
            <a:endParaRPr lang="en-CH" dirty="0">
              <a:solidFill>
                <a:srgbClr val="666666"/>
              </a:solidFill>
            </a:endParaRPr>
          </a:p>
          <a:p>
            <a:pPr marL="285750" indent="-285750">
              <a:buFont typeface="Arial" panose="020B0604020202020204" pitchFamily="34" charset="0"/>
              <a:buChar char="•"/>
            </a:pPr>
            <a:r>
              <a:rPr lang="en-GB" dirty="0">
                <a:solidFill>
                  <a:srgbClr val="666666"/>
                </a:solidFill>
              </a:rPr>
              <a:t>Develop tools to analyse and visualise event mode neutron data sets. </a:t>
            </a:r>
          </a:p>
          <a:p>
            <a:pPr marL="285750" indent="-285750">
              <a:spcBef>
                <a:spcPts val="1200"/>
              </a:spcBef>
              <a:buFont typeface="Arial" panose="020B0604020202020204" pitchFamily="34" charset="0"/>
              <a:buChar char="•"/>
            </a:pPr>
            <a:r>
              <a:rPr lang="en-GB" dirty="0">
                <a:solidFill>
                  <a:srgbClr val="666666"/>
                </a:solidFill>
              </a:rPr>
              <a:t>Time-resolved neutron scattering experiments with sub-msec resolution will be enabled. The detection/scattering time of the neutrons will be linked to external stimuli from sample environment. </a:t>
            </a:r>
          </a:p>
          <a:p>
            <a:pPr marL="285750" indent="-285750">
              <a:spcBef>
                <a:spcPts val="1200"/>
              </a:spcBef>
              <a:buFont typeface="Arial" panose="020B0604020202020204" pitchFamily="34" charset="0"/>
              <a:buChar char="•"/>
            </a:pPr>
            <a:r>
              <a:rPr lang="en-GB" dirty="0">
                <a:solidFill>
                  <a:srgbClr val="666666"/>
                </a:solidFill>
              </a:rPr>
              <a:t>This work will build on existing infrastructure for event filtering in SCIPP, including developing a higher level interface to process and link different types of raw metadata from the relevant sample environment, such as shear data from a rheometer. </a:t>
            </a:r>
          </a:p>
          <a:p>
            <a:pPr marL="285750" indent="-285750">
              <a:buFont typeface="Arial" panose="020B0604020202020204" pitchFamily="34" charset="0"/>
              <a:buChar char="•"/>
            </a:pPr>
            <a:endParaRPr lang="en-CH" dirty="0">
              <a:solidFill>
                <a:srgbClr val="666666"/>
              </a:solidFill>
            </a:endParaRPr>
          </a:p>
          <a:p>
            <a:pPr algn="l"/>
            <a:r>
              <a:rPr lang="en-CH" b="1">
                <a:solidFill>
                  <a:srgbClr val="666666"/>
                </a:solidFill>
              </a:rPr>
              <a:t>Timeline</a:t>
            </a:r>
            <a:endParaRPr lang="en-CH" dirty="0">
              <a:solidFill>
                <a:srgbClr val="666666"/>
              </a:solidFill>
            </a:endParaRPr>
          </a:p>
          <a:p>
            <a:pPr marL="285750" indent="-285750" algn="l">
              <a:buFont typeface="Arial" panose="020B0604020202020204" pitchFamily="34" charset="0"/>
              <a:buChar char="•"/>
            </a:pPr>
            <a:r>
              <a:rPr lang="en-CH" dirty="0">
                <a:solidFill>
                  <a:srgbClr val="666666"/>
                </a:solidFill>
              </a:rPr>
              <a:t>First Kick-off meeting in March 2022</a:t>
            </a:r>
          </a:p>
          <a:p>
            <a:pPr marL="285750" indent="-285750" algn="l">
              <a:buFont typeface="Arial" panose="020B0604020202020204" pitchFamily="34" charset="0"/>
              <a:buChar char="•"/>
            </a:pPr>
            <a:r>
              <a:rPr lang="en-CH" dirty="0">
                <a:solidFill>
                  <a:srgbClr val="666666"/>
                </a:solidFill>
              </a:rPr>
              <a:t>The project will run until 2026</a:t>
            </a:r>
          </a:p>
        </p:txBody>
      </p:sp>
      <p:sp>
        <p:nvSpPr>
          <p:cNvPr id="11" name="TextBox 10">
            <a:extLst>
              <a:ext uri="{FF2B5EF4-FFF2-40B4-BE49-F238E27FC236}">
                <a16:creationId xmlns:a16="http://schemas.microsoft.com/office/drawing/2014/main" id="{58CE5940-C158-FD44-B367-B7466C62F775}"/>
              </a:ext>
            </a:extLst>
          </p:cNvPr>
          <p:cNvSpPr txBox="1"/>
          <p:nvPr/>
        </p:nvSpPr>
        <p:spPr>
          <a:xfrm>
            <a:off x="7407865" y="1487620"/>
            <a:ext cx="4784135" cy="2031325"/>
          </a:xfrm>
          <a:prstGeom prst="rect">
            <a:avLst/>
          </a:prstGeom>
          <a:noFill/>
        </p:spPr>
        <p:txBody>
          <a:bodyPr wrap="square" rtlCol="0">
            <a:spAutoFit/>
          </a:bodyPr>
          <a:lstStyle/>
          <a:p>
            <a:pPr algn="l"/>
            <a:r>
              <a:rPr lang="en-CH" b="1" dirty="0">
                <a:solidFill>
                  <a:srgbClr val="666666"/>
                </a:solidFill>
              </a:rPr>
              <a:t>The </a:t>
            </a:r>
            <a:r>
              <a:rPr lang="en-CH" b="1">
                <a:solidFill>
                  <a:srgbClr val="666666"/>
                </a:solidFill>
              </a:rPr>
              <a:t>team</a:t>
            </a:r>
            <a:r>
              <a:rPr lang="en-CH">
                <a:solidFill>
                  <a:srgbClr val="666666"/>
                </a:solidFill>
              </a:rPr>
              <a:t>:</a:t>
            </a:r>
            <a:endParaRPr lang="en-CH" dirty="0">
              <a:solidFill>
                <a:srgbClr val="666666"/>
              </a:solidFill>
            </a:endParaRPr>
          </a:p>
          <a:p>
            <a:pPr marL="285750" indent="-285750" algn="l">
              <a:buFont typeface="Arial" panose="020B0604020202020204" pitchFamily="34" charset="0"/>
              <a:buChar char="•"/>
            </a:pPr>
            <a:r>
              <a:rPr lang="en-GB" dirty="0">
                <a:solidFill>
                  <a:srgbClr val="666666"/>
                </a:solidFill>
              </a:rPr>
              <a:t>Lead: Max Wolff (Uppsala University)</a:t>
            </a:r>
          </a:p>
          <a:p>
            <a:pPr marL="285750" indent="-285750" algn="l">
              <a:buFont typeface="Arial" panose="020B0604020202020204" pitchFamily="34" charset="0"/>
              <a:buChar char="•"/>
            </a:pPr>
            <a:r>
              <a:rPr lang="en-GB" dirty="0">
                <a:solidFill>
                  <a:srgbClr val="666666"/>
                </a:solidFill>
              </a:rPr>
              <a:t>Judith Houston (ESS)</a:t>
            </a:r>
          </a:p>
          <a:p>
            <a:pPr marL="285750" indent="-285750" algn="l">
              <a:buFont typeface="Arial" panose="020B0604020202020204" pitchFamily="34" charset="0"/>
              <a:buChar char="•"/>
            </a:pPr>
            <a:r>
              <a:rPr lang="en-GB" dirty="0">
                <a:solidFill>
                  <a:srgbClr val="666666"/>
                </a:solidFill>
              </a:rPr>
              <a:t>Sarah Rogers (ISIS)</a:t>
            </a:r>
          </a:p>
          <a:p>
            <a:pPr marL="285750" indent="-285750" algn="l">
              <a:buFont typeface="Arial" panose="020B0604020202020204" pitchFamily="34" charset="0"/>
              <a:buChar char="•"/>
            </a:pPr>
            <a:r>
              <a:rPr lang="en-GB" dirty="0">
                <a:solidFill>
                  <a:srgbClr val="666666"/>
                </a:solidFill>
              </a:rPr>
              <a:t>Rob </a:t>
            </a:r>
            <a:r>
              <a:rPr lang="en-GB" dirty="0" err="1">
                <a:solidFill>
                  <a:srgbClr val="666666"/>
                </a:solidFill>
              </a:rPr>
              <a:t>Dalgliesh</a:t>
            </a:r>
            <a:r>
              <a:rPr lang="en-GB" dirty="0">
                <a:solidFill>
                  <a:srgbClr val="666666"/>
                </a:solidFill>
              </a:rPr>
              <a:t> (ISIS)</a:t>
            </a:r>
          </a:p>
          <a:p>
            <a:pPr marL="285750" indent="-285750" algn="l">
              <a:buFont typeface="Arial" panose="020B0604020202020204" pitchFamily="34" charset="0"/>
              <a:buChar char="•"/>
            </a:pPr>
            <a:r>
              <a:rPr lang="en-GB" dirty="0">
                <a:solidFill>
                  <a:srgbClr val="666666"/>
                </a:solidFill>
              </a:rPr>
              <a:t>Simon </a:t>
            </a:r>
            <a:r>
              <a:rPr lang="en-GB" dirty="0" err="1">
                <a:solidFill>
                  <a:srgbClr val="666666"/>
                </a:solidFill>
              </a:rPr>
              <a:t>Heybrook</a:t>
            </a:r>
            <a:r>
              <a:rPr lang="en-GB" dirty="0">
                <a:solidFill>
                  <a:srgbClr val="666666"/>
                </a:solidFill>
              </a:rPr>
              <a:t> (ESS)</a:t>
            </a:r>
          </a:p>
          <a:p>
            <a:pPr marL="285750" indent="-285750">
              <a:buFont typeface="Arial" panose="020B0604020202020204" pitchFamily="34" charset="0"/>
              <a:buChar char="•"/>
            </a:pPr>
            <a:r>
              <a:rPr lang="en-GB" dirty="0">
                <a:solidFill>
                  <a:srgbClr val="666666"/>
                </a:solidFill>
              </a:rPr>
              <a:t>Wojciech </a:t>
            </a:r>
            <a:r>
              <a:rPr lang="en-GB" dirty="0" err="1">
                <a:solidFill>
                  <a:srgbClr val="666666"/>
                </a:solidFill>
              </a:rPr>
              <a:t>Potrzebowski</a:t>
            </a:r>
            <a:r>
              <a:rPr lang="en-GB" dirty="0">
                <a:solidFill>
                  <a:srgbClr val="666666"/>
                </a:solidFill>
              </a:rPr>
              <a:t> (LU/ESS)</a:t>
            </a:r>
            <a:endParaRPr lang="en-CH" dirty="0">
              <a:solidFill>
                <a:srgbClr val="666666"/>
              </a:solidFill>
            </a:endParaRPr>
          </a:p>
        </p:txBody>
      </p:sp>
    </p:spTree>
    <p:extLst>
      <p:ext uri="{BB962C8B-B14F-4D97-AF65-F5344CB8AC3E}">
        <p14:creationId xmlns:p14="http://schemas.microsoft.com/office/powerpoint/2010/main" val="62606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1816</TotalTime>
  <Words>1170</Words>
  <Application>Microsoft Macintosh PowerPoint</Application>
  <PresentationFormat>Widescreen</PresentationFormat>
  <Paragraphs>172</Paragraphs>
  <Slides>10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Segoe UI</vt:lpstr>
      <vt:lpstr>Segoe UI Light</vt:lpstr>
      <vt:lpstr>Segoe UI Semibold</vt:lpstr>
      <vt:lpstr>Wingdings</vt:lpstr>
      <vt:lpstr>Office-tema</vt:lpstr>
      <vt:lpstr>Soft-Matter Sample Environment</vt:lpstr>
      <vt:lpstr>Soft-Matter Sample Environment</vt:lpstr>
      <vt:lpstr>Solid-Liquid Cells</vt:lpstr>
      <vt:lpstr>Multi-channel Solid-Liquid Cells</vt:lpstr>
      <vt:lpstr>A combined IR and ellipsometry setup</vt:lpstr>
      <vt:lpstr>Maximizing information content in neutron reflectivity data</vt:lpstr>
      <vt:lpstr>NURF – In situ fluorescence, UV/vis absorption spectroscopies, densiometry on a continuous flow cell   </vt:lpstr>
      <vt:lpstr>Microfluidics flow cell for SANS/SAXS   </vt:lpstr>
      <vt:lpstr>Fast processes studied with neutrons (msec res.)</vt:lpstr>
      <vt:lpstr>Flexiprob project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Arnold, Tom (-,RAL,DIA)</dc:creator>
  <cp:lastModifiedBy>Arnold, Tom (-,RAL,DIA)</cp:lastModifiedBy>
  <cp:revision>16</cp:revision>
  <cp:lastPrinted>2019-03-08T10:27:30Z</cp:lastPrinted>
  <dcterms:created xsi:type="dcterms:W3CDTF">2022-04-22T12:19:14Z</dcterms:created>
  <dcterms:modified xsi:type="dcterms:W3CDTF">2022-04-27T17:44:24Z</dcterms:modified>
</cp:coreProperties>
</file>