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4"/>
  </p:notesMasterIdLst>
  <p:sldIdLst>
    <p:sldId id="267" r:id="rId5"/>
    <p:sldId id="276" r:id="rId6"/>
    <p:sldId id="359" r:id="rId7"/>
    <p:sldId id="294" r:id="rId8"/>
    <p:sldId id="375" r:id="rId9"/>
    <p:sldId id="377" r:id="rId10"/>
    <p:sldId id="1182" r:id="rId11"/>
    <p:sldId id="376" r:id="rId12"/>
    <p:sldId id="378" r:id="rId13"/>
    <p:sldId id="379" r:id="rId14"/>
    <p:sldId id="380" r:id="rId15"/>
    <p:sldId id="381" r:id="rId16"/>
    <p:sldId id="382" r:id="rId17"/>
    <p:sldId id="364" r:id="rId18"/>
    <p:sldId id="384" r:id="rId19"/>
    <p:sldId id="365" r:id="rId20"/>
    <p:sldId id="367" r:id="rId21"/>
    <p:sldId id="388" r:id="rId22"/>
    <p:sldId id="903" r:id="rId23"/>
    <p:sldId id="278" r:id="rId24"/>
    <p:sldId id="368" r:id="rId25"/>
    <p:sldId id="279" r:id="rId26"/>
    <p:sldId id="369" r:id="rId27"/>
    <p:sldId id="386" r:id="rId28"/>
    <p:sldId id="1176" r:id="rId29"/>
    <p:sldId id="925" r:id="rId30"/>
    <p:sldId id="926" r:id="rId31"/>
    <p:sldId id="921" r:id="rId32"/>
    <p:sldId id="385" r:id="rId33"/>
    <p:sldId id="1181" r:id="rId34"/>
    <p:sldId id="1179" r:id="rId35"/>
    <p:sldId id="1175" r:id="rId36"/>
    <p:sldId id="928" r:id="rId37"/>
    <p:sldId id="1180" r:id="rId38"/>
    <p:sldId id="904" r:id="rId39"/>
    <p:sldId id="1174" r:id="rId40"/>
    <p:sldId id="1178" r:id="rId41"/>
    <p:sldId id="924" r:id="rId42"/>
    <p:sldId id="387" r:id="rId4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5E0"/>
    <a:srgbClr val="E6EBEF"/>
    <a:srgbClr val="E5F0EC"/>
    <a:srgbClr val="D7E59A"/>
    <a:srgbClr val="666666"/>
    <a:srgbClr val="FECC99"/>
    <a:srgbClr val="FEE6CC"/>
    <a:srgbClr val="CCDFDB"/>
    <a:srgbClr val="EBF1CB"/>
    <a:srgbClr val="9CD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/>
    <p:restoredTop sz="94674"/>
  </p:normalViewPr>
  <p:slideViewPr>
    <p:cSldViewPr snapToGrid="0">
      <p:cViewPr varScale="1">
        <p:scale>
          <a:sx n="124" d="100"/>
          <a:sy n="124" d="100"/>
        </p:scale>
        <p:origin x="10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2022-05-02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003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7306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2914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2569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F1EA3D53-9107-884D-AFD0-C0A447458C80}" type="datetime1">
              <a:rPr lang="sv-SE" smtClean="0"/>
              <a:t>2022-05-02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LoKI update March 2022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09AD65-1FD9-4184-BEE4-83A5D110341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930395" y="6117873"/>
            <a:ext cx="3215183" cy="459883"/>
          </a:xfrm>
        </p:spPr>
        <p:txBody>
          <a:bodyPr tIns="18000" bIns="18000" anchor="t" anchorCtr="0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5468D31F-57BB-3A4F-9ABD-70D606F47155}" type="datetime1">
              <a:rPr lang="sv-SE" smtClean="0"/>
              <a:t>2022-05-02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78FD4A-B98A-3A45-8139-33FCF9085BC1}" type="datetime1">
              <a:rPr lang="sv-SE" smtClean="0"/>
              <a:t>2022-05-02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LoKI update March 2022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8D3289BD-DC1B-A347-B3E4-C8F567324075}" type="datetime1">
              <a:rPr lang="sv-SE" smtClean="0"/>
              <a:t>2022-05-02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LoKI update March 2022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4585292-B625-2343-9066-602EB007912C}" type="datetime1">
              <a:rPr lang="sv-SE" smtClean="0"/>
              <a:t>2022-05-02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LoKI update March 2022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743D6DA3-9E0E-7943-AF54-5AB1275D123D}" type="datetime1">
              <a:rPr lang="sv-SE" smtClean="0"/>
              <a:t>2022-05-02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LoKI update March 2022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B4A93979-4780-304C-A383-ECD96C91E149}" type="datetime1">
              <a:rPr lang="sv-SE" smtClean="0"/>
              <a:t>2022-05-02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LoKI update March 2022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5CC66CA0-4BEB-8743-B651-63B8B8B4CADE}" type="datetime1">
              <a:rPr lang="sv-SE" smtClean="0"/>
              <a:t>2022-05-02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LoKI update March 2022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50" r:id="rId5"/>
    <p:sldLayoutId id="2147483668" r:id="rId6"/>
    <p:sldLayoutId id="2147483662" r:id="rId7"/>
    <p:sldLayoutId id="2147483664" r:id="rId8"/>
    <p:sldLayoutId id="2147483663" r:id="rId9"/>
    <p:sldLayoutId id="214748366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tiff"/><Relationship Id="rId5" Type="http://schemas.openxmlformats.org/officeDocument/2006/relationships/image" Target="../media/image61.jpeg"/><Relationship Id="rId4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1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0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tiff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LoKI STAP Update</a:t>
            </a:r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Instrument progress</a:t>
            </a:r>
          </a:p>
          <a:p>
            <a:r>
              <a:rPr lang="sv-SE" dirty="0"/>
              <a:t>4</a:t>
            </a:r>
            <a:r>
              <a:rPr lang="sv-SE" baseline="30000" dirty="0"/>
              <a:t>th</a:t>
            </a:r>
            <a:r>
              <a:rPr lang="sv-SE" dirty="0"/>
              <a:t> May 2022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PRESENTED BY </a:t>
            </a:r>
            <a:r>
              <a:rPr lang="sv-SE" dirty="0" err="1"/>
              <a:t>Loki</a:t>
            </a:r>
            <a:r>
              <a:rPr lang="sv-SE" dirty="0"/>
              <a:t> team</a:t>
            </a: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DB63-D5D7-8441-A786-B950A16A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56" y="104495"/>
            <a:ext cx="9360000" cy="657339"/>
          </a:xfrm>
        </p:spPr>
        <p:txBody>
          <a:bodyPr/>
          <a:lstStyle/>
          <a:p>
            <a:r>
              <a:rPr lang="en-US"/>
              <a:t>LoKI Sample Area</a:t>
            </a:r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3B0E0C-6C12-904C-BF86-4A90CA9B70A7}"/>
              </a:ext>
            </a:extLst>
          </p:cNvPr>
          <p:cNvSpPr txBox="1"/>
          <p:nvPr/>
        </p:nvSpPr>
        <p:spPr>
          <a:xfrm>
            <a:off x="483539" y="5308116"/>
            <a:ext cx="6500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Mk 2 snout system tested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Multiple length snouts ordered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Motion testing ongoing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Boron-lining in preparation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6F307F-FCA7-42CA-A451-83B33A4A05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536" y="849406"/>
            <a:ext cx="3647259" cy="41561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680EB1D-9C53-427E-8895-87999433D334}"/>
              </a:ext>
            </a:extLst>
          </p:cNvPr>
          <p:cNvGrpSpPr/>
          <p:nvPr/>
        </p:nvGrpSpPr>
        <p:grpSpPr>
          <a:xfrm>
            <a:off x="715735" y="849406"/>
            <a:ext cx="5431212" cy="4168112"/>
            <a:chOff x="715735" y="849406"/>
            <a:chExt cx="5431212" cy="416811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3149BA-4D25-4714-A2FF-8110E6BAB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736" y="849406"/>
              <a:ext cx="5431211" cy="415617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DFCAF6-BAD3-4295-B77F-7E8E68C87550}"/>
                </a:ext>
              </a:extLst>
            </p:cNvPr>
            <p:cNvSpPr txBox="1"/>
            <p:nvPr/>
          </p:nvSpPr>
          <p:spPr>
            <a:xfrm>
              <a:off x="715735" y="4094188"/>
              <a:ext cx="23148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Snout system pre-build and testing at ISIS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40EF3B-C6A5-E54D-820B-E0526AB26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59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DB63-D5D7-8441-A786-B950A16A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56" y="104495"/>
            <a:ext cx="9360000" cy="657339"/>
          </a:xfrm>
        </p:spPr>
        <p:txBody>
          <a:bodyPr/>
          <a:lstStyle/>
          <a:p>
            <a:r>
              <a:rPr lang="en-US"/>
              <a:t>LoKI Sample Area</a:t>
            </a:r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3B0E0C-6C12-904C-BF86-4A90CA9B70A7}"/>
              </a:ext>
            </a:extLst>
          </p:cNvPr>
          <p:cNvSpPr txBox="1"/>
          <p:nvPr/>
        </p:nvSpPr>
        <p:spPr>
          <a:xfrm>
            <a:off x="779630" y="5968327"/>
            <a:ext cx="6500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Sample Stack delivery complete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7A1ABD-E4CB-42F4-8FEB-78E29E1B5392}"/>
              </a:ext>
            </a:extLst>
          </p:cNvPr>
          <p:cNvGrpSpPr/>
          <p:nvPr/>
        </p:nvGrpSpPr>
        <p:grpSpPr>
          <a:xfrm>
            <a:off x="1035766" y="1007592"/>
            <a:ext cx="3536233" cy="4714977"/>
            <a:chOff x="765800" y="893921"/>
            <a:chExt cx="3536233" cy="47149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516638-5CB5-4423-989E-3D09D02C2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76428" y="1483293"/>
              <a:ext cx="4714977" cy="353623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51AB47-9C93-487B-B9E9-772C45662A1E}"/>
                </a:ext>
              </a:extLst>
            </p:cNvPr>
            <p:cNvSpPr txBox="1"/>
            <p:nvPr/>
          </p:nvSpPr>
          <p:spPr>
            <a:xfrm>
              <a:off x="765800" y="4962567"/>
              <a:ext cx="23148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Sample Stack Delivered to ESS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955E8BE-1A8F-4589-A9C4-CA591EBBFBA2}"/>
              </a:ext>
            </a:extLst>
          </p:cNvPr>
          <p:cNvGrpSpPr/>
          <p:nvPr/>
        </p:nvGrpSpPr>
        <p:grpSpPr>
          <a:xfrm>
            <a:off x="6644092" y="1204900"/>
            <a:ext cx="3641286" cy="4166472"/>
            <a:chOff x="7288524" y="1141644"/>
            <a:chExt cx="3641286" cy="41664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A795B6-0C57-41C6-AFED-17B8DD4E9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8524" y="1141644"/>
              <a:ext cx="3641286" cy="416647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30F80B-3349-476E-A83A-63408DEFBC5C}"/>
                </a:ext>
              </a:extLst>
            </p:cNvPr>
            <p:cNvSpPr txBox="1"/>
            <p:nvPr/>
          </p:nvSpPr>
          <p:spPr>
            <a:xfrm>
              <a:off x="7288524" y="4824067"/>
              <a:ext cx="3641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Sample Trolley testing at ISIS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C1A452F-F51B-4621-9450-7B29A433756E}"/>
              </a:ext>
            </a:extLst>
          </p:cNvPr>
          <p:cNvSpPr txBox="1"/>
          <p:nvPr/>
        </p:nvSpPr>
        <p:spPr>
          <a:xfrm>
            <a:off x="6300865" y="5814438"/>
            <a:ext cx="5237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Sample trolley Mk2 manufacture ongoing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Testing expected in late May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148E7-057A-A3F0-58CB-17808A06D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09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DB63-D5D7-8441-A786-B950A16A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56" y="104495"/>
            <a:ext cx="9360000" cy="657339"/>
          </a:xfrm>
        </p:spPr>
        <p:txBody>
          <a:bodyPr/>
          <a:lstStyle/>
          <a:p>
            <a:r>
              <a:rPr lang="en-US"/>
              <a:t>LoKI Sample Area</a:t>
            </a:r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3B0E0C-6C12-904C-BF86-4A90CA9B70A7}"/>
              </a:ext>
            </a:extLst>
          </p:cNvPr>
          <p:cNvSpPr txBox="1"/>
          <p:nvPr/>
        </p:nvSpPr>
        <p:spPr>
          <a:xfrm>
            <a:off x="613055" y="5965248"/>
            <a:ext cx="9088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solidFill>
                  <a:srgbClr val="666666"/>
                </a:solidFill>
              </a:rPr>
              <a:t>Common Electrical Project – Final design near complete</a:t>
            </a:r>
          </a:p>
          <a:p>
            <a:pPr algn="l"/>
            <a:r>
              <a:rPr lang="en-GB" sz="2000">
                <a:solidFill>
                  <a:srgbClr val="666666"/>
                </a:solidFill>
              </a:rPr>
              <a:t>Common Utilities Project – requirements document finalised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7116CA-9BE7-484D-A2F9-A8974170E68C}"/>
              </a:ext>
            </a:extLst>
          </p:cNvPr>
          <p:cNvGrpSpPr/>
          <p:nvPr/>
        </p:nvGrpSpPr>
        <p:grpSpPr>
          <a:xfrm>
            <a:off x="525971" y="922259"/>
            <a:ext cx="5805160" cy="4882564"/>
            <a:chOff x="525971" y="922259"/>
            <a:chExt cx="5805160" cy="48825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4DEE52-219B-4D6E-996E-D62304C49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71" y="922259"/>
              <a:ext cx="5805160" cy="488256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342327-184A-4A67-9592-A74AD7344F75}"/>
                </a:ext>
              </a:extLst>
            </p:cNvPr>
            <p:cNvSpPr txBox="1"/>
            <p:nvPr/>
          </p:nvSpPr>
          <p:spPr>
            <a:xfrm>
              <a:off x="613055" y="5124647"/>
              <a:ext cx="2652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Loki Electrical Raceway design (in red)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457C89-5075-4984-B667-617D5873836E}"/>
              </a:ext>
            </a:extLst>
          </p:cNvPr>
          <p:cNvGrpSpPr/>
          <p:nvPr/>
        </p:nvGrpSpPr>
        <p:grpSpPr>
          <a:xfrm>
            <a:off x="6540136" y="1516998"/>
            <a:ext cx="5190309" cy="3413378"/>
            <a:chOff x="6540136" y="1516998"/>
            <a:chExt cx="5190309" cy="3413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2649685-154D-4AE7-97AC-7F38FE55D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0136" y="1516998"/>
              <a:ext cx="5190309" cy="341337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7A4FB9-C99F-41E7-A55C-00B633B99A05}"/>
                </a:ext>
              </a:extLst>
            </p:cNvPr>
            <p:cNvSpPr txBox="1"/>
            <p:nvPr/>
          </p:nvSpPr>
          <p:spPr>
            <a:xfrm>
              <a:off x="6540136" y="4561044"/>
              <a:ext cx="4535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Loki sample area services layout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9BD8C-624E-6600-8596-C9B1DAA3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24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DB63-D5D7-8441-A786-B950A16A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56" y="104495"/>
            <a:ext cx="9360000" cy="657339"/>
          </a:xfrm>
        </p:spPr>
        <p:txBody>
          <a:bodyPr/>
          <a:lstStyle/>
          <a:p>
            <a:r>
              <a:rPr lang="en-US"/>
              <a:t>LoKI Cave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7F26E-D88A-455E-A4A6-D5824A8E5184}"/>
              </a:ext>
            </a:extLst>
          </p:cNvPr>
          <p:cNvSpPr txBox="1"/>
          <p:nvPr/>
        </p:nvSpPr>
        <p:spPr>
          <a:xfrm>
            <a:off x="6378487" y="5114923"/>
            <a:ext cx="52864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Cave baseplate installed at 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Cave pre-build at ISIS – all steels delivered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Boron lining 50% complete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Roof tender started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Door &amp; Roof manufacture started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81BEB5-650A-40D3-964E-996F0036877C}"/>
              </a:ext>
            </a:extLst>
          </p:cNvPr>
          <p:cNvGrpSpPr/>
          <p:nvPr/>
        </p:nvGrpSpPr>
        <p:grpSpPr>
          <a:xfrm>
            <a:off x="683836" y="761834"/>
            <a:ext cx="5504106" cy="3152747"/>
            <a:chOff x="527081" y="182993"/>
            <a:chExt cx="6052033" cy="34665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8ABC77E-F45C-43FB-98F0-8E4EE2E0A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081" y="182993"/>
              <a:ext cx="5811651" cy="34665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6D857B-E8E2-4EF0-A05C-8731CDCF7B86}"/>
                </a:ext>
              </a:extLst>
            </p:cNvPr>
            <p:cNvSpPr txBox="1"/>
            <p:nvPr/>
          </p:nvSpPr>
          <p:spPr>
            <a:xfrm>
              <a:off x="987023" y="3221205"/>
              <a:ext cx="5592091" cy="406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Cave CAD model.  Door &amp; Roof shown in blue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C315DA-3447-4772-ACAA-74BCF59EB214}"/>
              </a:ext>
            </a:extLst>
          </p:cNvPr>
          <p:cNvGrpSpPr/>
          <p:nvPr/>
        </p:nvGrpSpPr>
        <p:grpSpPr>
          <a:xfrm>
            <a:off x="819990" y="4144427"/>
            <a:ext cx="4979919" cy="2475330"/>
            <a:chOff x="819990" y="4144427"/>
            <a:chExt cx="4979919" cy="24753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412526E-48B7-448C-858D-B93023699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990" y="4144427"/>
              <a:ext cx="4671936" cy="24753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E1A409-4582-4474-BDCF-6D03E7669A75}"/>
                </a:ext>
              </a:extLst>
            </p:cNvPr>
            <p:cNvSpPr txBox="1"/>
            <p:nvPr/>
          </p:nvSpPr>
          <p:spPr>
            <a:xfrm>
              <a:off x="2535579" y="4144427"/>
              <a:ext cx="3264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Baseplate installation at ESS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DDF3C1-76FD-4BBB-8C6A-895E3145F64D}"/>
              </a:ext>
            </a:extLst>
          </p:cNvPr>
          <p:cNvGrpSpPr/>
          <p:nvPr/>
        </p:nvGrpSpPr>
        <p:grpSpPr>
          <a:xfrm>
            <a:off x="6579114" y="180615"/>
            <a:ext cx="5186853" cy="4787404"/>
            <a:chOff x="6579114" y="180615"/>
            <a:chExt cx="5186853" cy="47874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220448-DD56-4709-A5C2-95B5F5C08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9114" y="180615"/>
              <a:ext cx="5085805" cy="478740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E9FA4F-53F2-4DBF-BF14-C99919861F7F}"/>
                </a:ext>
              </a:extLst>
            </p:cNvPr>
            <p:cNvSpPr txBox="1"/>
            <p:nvPr/>
          </p:nvSpPr>
          <p:spPr>
            <a:xfrm>
              <a:off x="6680162" y="4513759"/>
              <a:ext cx="50858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Cave pre-build at ISIS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56950A-2267-98F5-6E1C-94CFB1029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25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27A8FEA-6FDA-5D4D-A18D-2B7158A43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r="196"/>
          <a:stretch/>
        </p:blipFill>
        <p:spPr bwMode="auto">
          <a:xfrm>
            <a:off x="949321" y="5034826"/>
            <a:ext cx="10529171" cy="1930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D959E4-CEF6-3E43-A7E8-7EFCB4C26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7" t="29825" r="45426" b="-3507"/>
          <a:stretch/>
        </p:blipFill>
        <p:spPr bwMode="auto">
          <a:xfrm>
            <a:off x="2490573" y="5612737"/>
            <a:ext cx="3754383" cy="142240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05D072-DFBA-2E4D-98C6-8F5E7C7B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400" dirty="0" err="1"/>
              <a:t>Detector</a:t>
            </a:r>
            <a:r>
              <a:rPr lang="sv-SE" sz="4400" dirty="0"/>
              <a:t> Systems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30240F-035C-1F43-9D19-E9B19D8B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3523-7C25-AE43-9381-2F7A65C0EFBA}" type="datetime1">
              <a:rPr lang="sv-SE" smtClean="0"/>
              <a:t>2022-05-02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77266-8CB5-9E43-916E-9D2365C9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LoKI update March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26037-E994-2D40-BC8B-DA2624C23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9C40447-1F51-9541-872A-309AE4E64CEC}"/>
              </a:ext>
            </a:extLst>
          </p:cNvPr>
          <p:cNvSpPr txBox="1">
            <a:spLocks/>
          </p:cNvSpPr>
          <p:nvPr/>
        </p:nvSpPr>
        <p:spPr>
          <a:xfrm>
            <a:off x="4772460" y="305733"/>
            <a:ext cx="3962832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DD6C08-FA5D-884B-A401-187E268A1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21" y="1024253"/>
            <a:ext cx="4376416" cy="3517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147F60-3289-9342-9656-46E9337C7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645" y="1052251"/>
            <a:ext cx="5236798" cy="34892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949711-20EC-AFC0-6DE6-9BD0B2EE3A68}"/>
              </a:ext>
            </a:extLst>
          </p:cNvPr>
          <p:cNvSpPr txBox="1"/>
          <p:nvPr/>
        </p:nvSpPr>
        <p:spPr>
          <a:xfrm>
            <a:off x="1195647" y="4610990"/>
            <a:ext cx="3999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666666"/>
                </a:solidFill>
              </a:rPr>
              <a:t>Detector vessel installed at ESS</a:t>
            </a:r>
          </a:p>
          <a:p>
            <a:pPr algn="l"/>
            <a:r>
              <a:rPr lang="en-GB" sz="2000" dirty="0">
                <a:solidFill>
                  <a:srgbClr val="666666"/>
                </a:solidFill>
              </a:rPr>
              <a:t>Vacuum tests complete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C7AD4D-8C1E-2251-F99F-25E4ADCFFE4E}"/>
              </a:ext>
            </a:extLst>
          </p:cNvPr>
          <p:cNvSpPr txBox="1"/>
          <p:nvPr/>
        </p:nvSpPr>
        <p:spPr>
          <a:xfrm>
            <a:off x="5927518" y="4627473"/>
            <a:ext cx="5315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solidFill>
                  <a:srgbClr val="666666"/>
                </a:solidFill>
              </a:rPr>
              <a:t>Detector mechanics prebuild at ISIS ongoing</a:t>
            </a:r>
          </a:p>
        </p:txBody>
      </p:sp>
    </p:spTree>
    <p:extLst>
      <p:ext uri="{BB962C8B-B14F-4D97-AF65-F5344CB8AC3E}">
        <p14:creationId xmlns:p14="http://schemas.microsoft.com/office/powerpoint/2010/main" val="307529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DB63-D5D7-8441-A786-B950A16A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56" y="104495"/>
            <a:ext cx="9360000" cy="657339"/>
          </a:xfrm>
        </p:spPr>
        <p:txBody>
          <a:bodyPr/>
          <a:lstStyle/>
          <a:p>
            <a:r>
              <a:rPr lang="en-US"/>
              <a:t>LoKI Detectors</a:t>
            </a:r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3B0E0C-6C12-904C-BF86-4A90CA9B70A7}"/>
              </a:ext>
            </a:extLst>
          </p:cNvPr>
          <p:cNvSpPr txBox="1"/>
          <p:nvPr/>
        </p:nvSpPr>
        <p:spPr>
          <a:xfrm>
            <a:off x="789524" y="5607138"/>
            <a:ext cx="936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Construction of all detector modules complete (</a:t>
            </a:r>
            <a:r>
              <a:rPr lang="en-GB" sz="2000" b="1" dirty="0">
                <a:solidFill>
                  <a:srgbClr val="666666"/>
                </a:solidFill>
              </a:rPr>
              <a:t>Day 1 coverage</a:t>
            </a:r>
            <a:r>
              <a:rPr lang="en-GB" sz="2000" dirty="0">
                <a:solidFill>
                  <a:srgbClr val="666666"/>
                </a:solidFill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Cable procurement and assembly ongoing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Detector electronics LV/HV procurement ongoing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DB7A7A-F3C1-486F-B6AF-27434F51CF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535" y="961269"/>
            <a:ext cx="3270103" cy="4487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54C172-65F5-4176-8B80-65896AD1C1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25" y="951286"/>
            <a:ext cx="5996629" cy="44974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CA1263-F7E9-4072-BFE3-AB76D296B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678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5D072-DFBA-2E4D-98C6-8F5E7C7B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LoKI OVERVIEW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26037-E994-2D40-BC8B-DA2624C23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9F3A92-6CE8-7748-89D6-C1B985D5B5D2}"/>
              </a:ext>
            </a:extLst>
          </p:cNvPr>
          <p:cNvSpPr txBox="1"/>
          <p:nvPr/>
        </p:nvSpPr>
        <p:spPr>
          <a:xfrm>
            <a:off x="589486" y="5688628"/>
            <a:ext cx="5682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>
                <a:solidFill>
                  <a:schemeClr val="accent1"/>
                </a:solidFill>
              </a:rPr>
              <a:t>Under prebuilding and testing at STFC</a:t>
            </a:r>
            <a:endParaRPr lang="sv-SE" sz="2800">
              <a:solidFill>
                <a:schemeClr val="accent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FC06870-611D-B443-B5A7-D83B8CF2E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74988" y="293947"/>
            <a:ext cx="5331904" cy="507076"/>
          </a:xfrm>
        </p:spPr>
        <p:txBody>
          <a:bodyPr/>
          <a:lstStyle/>
          <a:p>
            <a:r>
              <a:rPr lang="sv-SE" sz="2800" err="1"/>
              <a:t>Beam</a:t>
            </a:r>
            <a:r>
              <a:rPr lang="sv-SE" sz="2800"/>
              <a:t> monitors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9C40447-1F51-9541-872A-309AE4E64CEC}"/>
              </a:ext>
            </a:extLst>
          </p:cNvPr>
          <p:cNvSpPr txBox="1">
            <a:spLocks/>
          </p:cNvSpPr>
          <p:nvPr/>
        </p:nvSpPr>
        <p:spPr>
          <a:xfrm>
            <a:off x="4772460" y="305733"/>
            <a:ext cx="3962832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/>
          </a:p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CACFD-C4DB-944C-B22C-333DAD6919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16" y="1305020"/>
            <a:ext cx="3250384" cy="4007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2BBECC-1AA7-3D40-8D6B-136255EAEC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752" y="1293855"/>
            <a:ext cx="2602690" cy="4095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F52546-1F8D-6944-9177-78E3A73262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107" y="1324677"/>
            <a:ext cx="2849671" cy="4000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E5BA47-9D25-9A15-9A3D-9AD03448ECE9}"/>
              </a:ext>
            </a:extLst>
          </p:cNvPr>
          <p:cNvSpPr txBox="1"/>
          <p:nvPr/>
        </p:nvSpPr>
        <p:spPr>
          <a:xfrm>
            <a:off x="712016" y="862143"/>
            <a:ext cx="2991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accent1"/>
                </a:solidFill>
              </a:rPr>
              <a:t>Before the sample position</a:t>
            </a:r>
            <a:endParaRPr lang="sv-SE" sz="20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170AA-743E-5EF7-AD4C-AB80D90FE558}"/>
              </a:ext>
            </a:extLst>
          </p:cNvPr>
          <p:cNvSpPr txBox="1"/>
          <p:nvPr/>
        </p:nvSpPr>
        <p:spPr>
          <a:xfrm>
            <a:off x="4389975" y="876545"/>
            <a:ext cx="3119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accent1"/>
                </a:solidFill>
              </a:rPr>
              <a:t>Trans mon in detector snout</a:t>
            </a:r>
            <a:endParaRPr lang="sv-SE" sz="2000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128C77-5378-1B0D-6D67-4FD7E1F166DD}"/>
              </a:ext>
            </a:extLst>
          </p:cNvPr>
          <p:cNvSpPr txBox="1"/>
          <p:nvPr/>
        </p:nvSpPr>
        <p:spPr>
          <a:xfrm>
            <a:off x="8169338" y="892715"/>
            <a:ext cx="2878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accent1"/>
                </a:solidFill>
              </a:rPr>
              <a:t>Trans mon on a </a:t>
            </a:r>
            <a:r>
              <a:rPr lang="en-US" sz="2000" dirty="0" err="1">
                <a:solidFill>
                  <a:schemeClr val="accent1"/>
                </a:solidFill>
              </a:rPr>
              <a:t>beamstop</a:t>
            </a:r>
            <a:endParaRPr lang="sv-SE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5D072-DFBA-2E4D-98C6-8F5E7C7B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LoKI OVERVIEW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26037-E994-2D40-BC8B-DA2624C23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9F3A92-6CE8-7748-89D6-C1B985D5B5D2}"/>
              </a:ext>
            </a:extLst>
          </p:cNvPr>
          <p:cNvSpPr txBox="1"/>
          <p:nvPr/>
        </p:nvSpPr>
        <p:spPr>
          <a:xfrm>
            <a:off x="666304" y="6105938"/>
            <a:ext cx="4693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>
                <a:solidFill>
                  <a:schemeClr val="accent1"/>
                </a:solidFill>
              </a:rPr>
              <a:t>Installed and under handover (SAT)  @ ESS</a:t>
            </a:r>
            <a:endParaRPr lang="sv-SE" sz="2000" b="1">
              <a:solidFill>
                <a:schemeClr val="accent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FC06870-611D-B443-B5A7-D83B8CF2E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74988" y="232838"/>
            <a:ext cx="5331904" cy="507076"/>
          </a:xfrm>
        </p:spPr>
        <p:txBody>
          <a:bodyPr/>
          <a:lstStyle/>
          <a:p>
            <a:r>
              <a:rPr lang="en-GB" sz="3600"/>
              <a:t>Hutch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9C40447-1F51-9541-872A-309AE4E64CEC}"/>
              </a:ext>
            </a:extLst>
          </p:cNvPr>
          <p:cNvSpPr txBox="1">
            <a:spLocks/>
          </p:cNvSpPr>
          <p:nvPr/>
        </p:nvSpPr>
        <p:spPr>
          <a:xfrm>
            <a:off x="4772460" y="305733"/>
            <a:ext cx="3962832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/>
          </a:p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844EC-C998-1B41-90F3-95A80EE9C1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6" y="951286"/>
            <a:ext cx="6200333" cy="4722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317852-7E95-FD4B-90A2-4735DCB29B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363" y="106223"/>
            <a:ext cx="2823372" cy="20508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B43E25-BE5A-EB4B-B6E4-9A5F954DB9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363" y="2316197"/>
            <a:ext cx="2823372" cy="2132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DDAA58-077E-4A4B-A879-BDA032168A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363" y="4607666"/>
            <a:ext cx="2898189" cy="215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3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A6C92-46A4-BB71-A875-543DE84AD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Segoe UI Light"/>
              </a:rPr>
              <a:t>Sample environment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F60F7-6E63-A466-EC50-4263E040A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31390E-8B1D-8D1F-BB2A-78794BFFC2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5341508" cy="507076"/>
          </a:xfrm>
        </p:spPr>
        <p:txBody>
          <a:bodyPr vert="horz" lIns="90000" tIns="18000" rIns="91440" bIns="45720" rtlCol="0" anchor="t">
            <a:noAutofit/>
          </a:bodyPr>
          <a:lstStyle/>
          <a:p>
            <a:r>
              <a:rPr lang="en-GB" dirty="0">
                <a:cs typeface="Segoe UI"/>
              </a:rPr>
              <a:t>Full design review of the </a:t>
            </a:r>
            <a:r>
              <a:rPr lang="en-GB" dirty="0" err="1">
                <a:cs typeface="Segoe UI"/>
              </a:rPr>
              <a:t>thermostated</a:t>
            </a:r>
            <a:r>
              <a:rPr lang="en-GB" dirty="0">
                <a:cs typeface="Segoe UI"/>
              </a:rPr>
              <a:t> and rotating cell holder 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B669D-823B-D382-96B8-FAD76050898A}"/>
              </a:ext>
            </a:extLst>
          </p:cNvPr>
          <p:cNvSpPr txBox="1"/>
          <p:nvPr/>
        </p:nvSpPr>
        <p:spPr>
          <a:xfrm>
            <a:off x="953020" y="1838591"/>
            <a:ext cx="515325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rgbClr val="666666"/>
                </a:solidFill>
              </a:rPr>
              <a:t>Expected to be complete in the coming months. 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dirty="0">
                <a:solidFill>
                  <a:srgbClr val="666666"/>
                </a:solidFill>
              </a:rPr>
              <a:t>2 rows of cell holders, each row will have independent temperature control via two </a:t>
            </a:r>
            <a:r>
              <a:rPr lang="en-GB" dirty="0" err="1">
                <a:solidFill>
                  <a:srgbClr val="666666"/>
                </a:solidFill>
              </a:rPr>
              <a:t>Julabo</a:t>
            </a:r>
            <a:r>
              <a:rPr lang="en-GB" dirty="0">
                <a:solidFill>
                  <a:srgbClr val="666666"/>
                </a:solidFill>
              </a:rPr>
              <a:t> water baths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dirty="0">
                <a:solidFill>
                  <a:srgbClr val="666666"/>
                </a:solidFill>
              </a:rPr>
              <a:t>4 interchangeable “cartridges” will be fixed onto each level of the rack. Multiple different cartridges will be available to accommodate narrow, wide and sandwich cells of different thicknesses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dirty="0">
                <a:solidFill>
                  <a:srgbClr val="666666"/>
                </a:solidFill>
              </a:rPr>
              <a:t>Minimum of 24 narrow cells per row, so 48 narrow cells can be loaded in total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dirty="0">
                <a:solidFill>
                  <a:srgbClr val="666666"/>
                </a:solidFill>
              </a:rPr>
              <a:t>45 degree scattering angle in all directions, with B4C shielding on the front and back of the cell holder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2FE33-403F-ED60-12A8-E5C69E9E2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89" r="48518" b="17855"/>
          <a:stretch/>
        </p:blipFill>
        <p:spPr>
          <a:xfrm>
            <a:off x="6848549" y="120417"/>
            <a:ext cx="3615160" cy="24312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69A8459-8D5B-8554-C784-270DA7209AE0}"/>
              </a:ext>
            </a:extLst>
          </p:cNvPr>
          <p:cNvGrpSpPr/>
          <p:nvPr/>
        </p:nvGrpSpPr>
        <p:grpSpPr>
          <a:xfrm>
            <a:off x="6445217" y="2601111"/>
            <a:ext cx="5551618" cy="4087064"/>
            <a:chOff x="6486314" y="1438102"/>
            <a:chExt cx="5551618" cy="4087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298945-72D2-E114-DD36-137AF8040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6314" y="1438102"/>
              <a:ext cx="5551618" cy="27415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89501F-94E1-3757-09CB-644923CD3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03772" y="4229051"/>
              <a:ext cx="3534160" cy="12961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C46E13-336E-5E8B-C2D7-75569854A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6314" y="4229051"/>
              <a:ext cx="1964709" cy="1296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517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787F-8B9F-644D-B54C-A3C01F1B2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LoKI sample environments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24DFB9D-24C5-3440-846C-BA093DAE2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018757"/>
              </p:ext>
            </p:extLst>
          </p:nvPr>
        </p:nvGraphicFramePr>
        <p:xfrm>
          <a:off x="825995" y="1022986"/>
          <a:ext cx="10907093" cy="515919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677672">
                  <a:extLst>
                    <a:ext uri="{9D8B030D-6E8A-4147-A177-3AD203B41FA5}">
                      <a16:colId xmlns:a16="http://schemas.microsoft.com/office/drawing/2014/main" val="540248697"/>
                    </a:ext>
                  </a:extLst>
                </a:gridCol>
                <a:gridCol w="3169023">
                  <a:extLst>
                    <a:ext uri="{9D8B030D-6E8A-4147-A177-3AD203B41FA5}">
                      <a16:colId xmlns:a16="http://schemas.microsoft.com/office/drawing/2014/main" val="745872206"/>
                    </a:ext>
                  </a:extLst>
                </a:gridCol>
                <a:gridCol w="643671">
                  <a:extLst>
                    <a:ext uri="{9D8B030D-6E8A-4147-A177-3AD203B41FA5}">
                      <a16:colId xmlns:a16="http://schemas.microsoft.com/office/drawing/2014/main" val="3457847387"/>
                    </a:ext>
                  </a:extLst>
                </a:gridCol>
                <a:gridCol w="1377985">
                  <a:extLst>
                    <a:ext uri="{9D8B030D-6E8A-4147-A177-3AD203B41FA5}">
                      <a16:colId xmlns:a16="http://schemas.microsoft.com/office/drawing/2014/main" val="3964761081"/>
                    </a:ext>
                  </a:extLst>
                </a:gridCol>
                <a:gridCol w="5038742">
                  <a:extLst>
                    <a:ext uri="{9D8B030D-6E8A-4147-A177-3AD203B41FA5}">
                      <a16:colId xmlns:a16="http://schemas.microsoft.com/office/drawing/2014/main" val="2261205694"/>
                    </a:ext>
                  </a:extLst>
                </a:gridCol>
              </a:tblGrid>
              <a:tr h="2084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Priority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Sample Environment System (SES)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Phase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Date Needed*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Status</a:t>
                      </a:r>
                    </a:p>
                  </a:txBody>
                  <a:tcPr marL="78154" marR="78154" marT="39077" marB="39077"/>
                </a:tc>
                <a:extLst>
                  <a:ext uri="{0D108BD9-81ED-4DB2-BD59-A6C34878D82A}">
                    <a16:rowId xmlns:a16="http://schemas.microsoft.com/office/drawing/2014/main" val="2429466398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1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Thermostated sample changer for quartz cuvettes</a:t>
                      </a:r>
                      <a:endParaRPr lang="sv-SE" sz="14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HC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Q3 2022</a:t>
                      </a:r>
                      <a:endParaRPr lang="sv-SE" sz="14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Detailed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design </a:t>
                      </a:r>
                      <a:r>
                        <a:rPr lang="sv-SE" sz="1400" dirty="0" err="1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almost</a:t>
                      </a:r>
                      <a:r>
                        <a:rPr lang="sv-SE" sz="1400" dirty="0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1400" dirty="0" err="1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complete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based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on ISIS set-</a:t>
                      </a: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up</a:t>
                      </a:r>
                      <a:endParaRPr lang="sv-SE" sz="14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extLst>
                  <a:ext uri="{0D108BD9-81ED-4DB2-BD59-A6C34878D82A}">
                    <a16:rowId xmlns:a16="http://schemas.microsoft.com/office/drawing/2014/main" val="919066701"/>
                  </a:ext>
                </a:extLst>
              </a:tr>
              <a:tr h="403795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1</a:t>
                      </a:r>
                      <a:endParaRPr lang="sv-SE" sz="14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Cell tumblers/rotating sample holders</a:t>
                      </a:r>
                      <a:endParaRPr lang="sv-SE" sz="14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HC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Q3 2022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Detailed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design </a:t>
                      </a:r>
                      <a:r>
                        <a:rPr lang="sv-SE" sz="1400" dirty="0" err="1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almost</a:t>
                      </a:r>
                      <a:r>
                        <a:rPr lang="sv-SE" sz="1400" dirty="0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1400" dirty="0" err="1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complete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78154" marR="78154" marT="39077" marB="39077"/>
                </a:tc>
                <a:extLst>
                  <a:ext uri="{0D108BD9-81ED-4DB2-BD59-A6C34878D82A}">
                    <a16:rowId xmlns:a16="http://schemas.microsoft.com/office/drawing/2014/main" val="22206226"/>
                  </a:ext>
                </a:extLst>
              </a:tr>
              <a:tr h="2084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1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Flow cell (including HPLC pumps)</a:t>
                      </a:r>
                      <a:endParaRPr lang="sv-SE" sz="14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HC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Q3 2022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400" dirty="0" err="1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Jasco</a:t>
                      </a:r>
                      <a:r>
                        <a:rPr lang="sv-SE" sz="1400" dirty="0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HPLC </a:t>
                      </a:r>
                      <a:r>
                        <a:rPr lang="sv-SE" sz="1400" dirty="0" err="1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purchased</a:t>
                      </a:r>
                      <a:r>
                        <a:rPr lang="sv-SE" sz="1400" dirty="0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1400" dirty="0" err="1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undergoing</a:t>
                      </a:r>
                      <a:r>
                        <a:rPr lang="sv-SE" sz="1400" dirty="0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integration </a:t>
                      </a:r>
                    </a:p>
                  </a:txBody>
                  <a:tcPr marL="78154" marR="78154" marT="39077" marB="39077"/>
                </a:tc>
                <a:extLst>
                  <a:ext uri="{0D108BD9-81ED-4DB2-BD59-A6C34878D82A}">
                    <a16:rowId xmlns:a16="http://schemas.microsoft.com/office/drawing/2014/main" val="742757659"/>
                  </a:ext>
                </a:extLst>
              </a:tr>
              <a:tr h="2084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In situ techniques, as spectrometer attachments to the flow-through cell</a:t>
                      </a:r>
                      <a:endParaRPr lang="sv-SE" sz="14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ES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Q1 2023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Direct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purchase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(Ocean </a:t>
                      </a: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Insights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). </a:t>
                      </a:r>
                      <a:r>
                        <a:rPr lang="sv-SE" sz="1400" dirty="0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Integration </a:t>
                      </a:r>
                      <a:r>
                        <a:rPr lang="sv-SE" sz="1400" dirty="0" err="1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underway</a:t>
                      </a:r>
                      <a:endParaRPr lang="sv-SE" sz="1400" dirty="0">
                        <a:solidFill>
                          <a:srgbClr val="C00000"/>
                        </a:solidFill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extLst>
                  <a:ext uri="{0D108BD9-81ED-4DB2-BD59-A6C34878D82A}">
                    <a16:rowId xmlns:a16="http://schemas.microsoft.com/office/drawing/2014/main" val="3055461306"/>
                  </a:ext>
                </a:extLst>
              </a:tr>
              <a:tr h="22143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Rheometer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ES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Q1 2023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Procured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(Anton </a:t>
                      </a: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Paar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sv-SE" sz="1400" dirty="0" err="1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undergoing</a:t>
                      </a:r>
                      <a:r>
                        <a:rPr lang="sv-SE" sz="1400" dirty="0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1400" dirty="0" err="1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testing</a:t>
                      </a:r>
                      <a:r>
                        <a:rPr lang="sv-SE" sz="1400" dirty="0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and integration at ESS</a:t>
                      </a:r>
                    </a:p>
                  </a:txBody>
                  <a:tcPr marL="78154" marR="78154" marT="39077" marB="39077"/>
                </a:tc>
                <a:extLst>
                  <a:ext uri="{0D108BD9-81ED-4DB2-BD59-A6C34878D82A}">
                    <a16:rowId xmlns:a16="http://schemas.microsoft.com/office/drawing/2014/main" val="729624080"/>
                  </a:ext>
                </a:extLst>
              </a:tr>
              <a:tr h="2084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3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Stopped-flow cell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ES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Q3 2023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In-kind </a:t>
                      </a: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device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from Estonia (</a:t>
                      </a: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Biologic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sv-SE" sz="1400" dirty="0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1400" dirty="0" err="1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awaiting</a:t>
                      </a:r>
                      <a:r>
                        <a:rPr lang="sv-SE" sz="1400" dirty="0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1400" dirty="0" err="1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testing</a:t>
                      </a:r>
                      <a:r>
                        <a:rPr lang="sv-SE" sz="1400" dirty="0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at ESS</a:t>
                      </a:r>
                      <a:endParaRPr lang="sv-SE" sz="1400" strike="sngStrike" dirty="0">
                        <a:solidFill>
                          <a:srgbClr val="C00000"/>
                        </a:solidFill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extLst>
                  <a:ext uri="{0D108BD9-81ED-4DB2-BD59-A6C34878D82A}">
                    <a16:rowId xmlns:a16="http://schemas.microsoft.com/office/drawing/2014/main" val="744004251"/>
                  </a:ext>
                </a:extLst>
              </a:tr>
              <a:tr h="403795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4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Individually thermostated cuvette rack</a:t>
                      </a:r>
                      <a:endParaRPr lang="sv-SE" sz="14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ES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Q2 2023</a:t>
                      </a:r>
                      <a:endParaRPr lang="sv-SE" sz="14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Prototype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exists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integrated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at ESS</a:t>
                      </a:r>
                    </a:p>
                  </a:txBody>
                  <a:tcPr marL="78154" marR="78154" marT="39077" marB="39077"/>
                </a:tc>
                <a:extLst>
                  <a:ext uri="{0D108BD9-81ED-4DB2-BD59-A6C34878D82A}">
                    <a16:rowId xmlns:a16="http://schemas.microsoft.com/office/drawing/2014/main" val="3127529293"/>
                  </a:ext>
                </a:extLst>
              </a:tr>
              <a:tr h="2084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4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Goniometer(s)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ES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Q3 2021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ISIS to </a:t>
                      </a: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purchase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in ~2 </a:t>
                      </a: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months</a:t>
                      </a:r>
                      <a:endParaRPr lang="sv-SE" sz="14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extLst>
                  <a:ext uri="{0D108BD9-81ED-4DB2-BD59-A6C34878D82A}">
                    <a16:rowId xmlns:a16="http://schemas.microsoft.com/office/drawing/2014/main" val="2023485704"/>
                  </a:ext>
                </a:extLst>
              </a:tr>
              <a:tr h="2084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4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Dismountable ‘sandwich’-style cells (ESS)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ES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Q2 2023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Designs </a:t>
                      </a: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exist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 Just to be sent for </a:t>
                      </a: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manufacture</a:t>
                      </a:r>
                      <a:endParaRPr lang="sv-SE" sz="14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extLst>
                  <a:ext uri="{0D108BD9-81ED-4DB2-BD59-A6C34878D82A}">
                    <a16:rowId xmlns:a16="http://schemas.microsoft.com/office/drawing/2014/main" val="275818420"/>
                  </a:ext>
                </a:extLst>
              </a:tr>
              <a:tr h="2084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Warm Bore Cryomagnet 2.5T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ES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Q2 2023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dirty="0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ESS </a:t>
                      </a:r>
                      <a:r>
                        <a:rPr lang="sv-SE" sz="1400" dirty="0" err="1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procurement</a:t>
                      </a:r>
                      <a:r>
                        <a:rPr lang="sv-SE" sz="1400" dirty="0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1400" dirty="0" err="1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underway</a:t>
                      </a:r>
                      <a:r>
                        <a:rPr lang="sv-SE" sz="1400" dirty="0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(no </a:t>
                      </a:r>
                      <a:r>
                        <a:rPr lang="sv-SE" sz="1400" dirty="0" err="1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longer</a:t>
                      </a:r>
                      <a:r>
                        <a:rPr lang="sv-SE" sz="1400" dirty="0">
                          <a:solidFill>
                            <a:srgbClr val="C00000"/>
                          </a:solidFill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in-kind)</a:t>
                      </a:r>
                    </a:p>
                  </a:txBody>
                  <a:tcPr marL="78154" marR="78154" marT="39077" marB="39077"/>
                </a:tc>
                <a:extLst>
                  <a:ext uri="{0D108BD9-81ED-4DB2-BD59-A6C34878D82A}">
                    <a16:rowId xmlns:a16="http://schemas.microsoft.com/office/drawing/2014/main" val="1682695427"/>
                  </a:ext>
                </a:extLst>
              </a:tr>
              <a:tr h="2084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4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Stress/stretching rig (ESS)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ES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Q1 2023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ESS </a:t>
                      </a: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colaboration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(s) to </a:t>
                      </a: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develop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different </a:t>
                      </a:r>
                      <a:r>
                        <a:rPr lang="sv-SE" sz="1400" dirty="0" err="1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rigs</a:t>
                      </a:r>
                      <a:r>
                        <a:rPr lang="sv-SE" sz="14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78154" marR="78154" marT="39077" marB="39077"/>
                </a:tc>
                <a:extLst>
                  <a:ext uri="{0D108BD9-81ED-4DB2-BD59-A6C34878D82A}">
                    <a16:rowId xmlns:a16="http://schemas.microsoft.com/office/drawing/2014/main" val="3324506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4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Cryostat – dilution fridge less than 1K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ES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sv-SE" sz="14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extLst>
                  <a:ext uri="{0D108BD9-81ED-4DB2-BD59-A6C34878D82A}">
                    <a16:rowId xmlns:a16="http://schemas.microsoft.com/office/drawing/2014/main" val="961985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4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Cryostat wet 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ES</a:t>
                      </a:r>
                      <a:endParaRPr lang="sv-SE" sz="140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Q4 2022</a:t>
                      </a:r>
                      <a:endParaRPr lang="sv-SE" sz="14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sv-SE" sz="14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8154" marR="78154" marT="39077" marB="39077"/>
                </a:tc>
                <a:extLst>
                  <a:ext uri="{0D108BD9-81ED-4DB2-BD59-A6C34878D82A}">
                    <a16:rowId xmlns:a16="http://schemas.microsoft.com/office/drawing/2014/main" val="188933849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DD125-28B8-FABD-DD48-E197FEC0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969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073" y="2169209"/>
            <a:ext cx="4817327" cy="2462613"/>
          </a:xfrm>
        </p:spPr>
        <p:txBody>
          <a:bodyPr/>
          <a:lstStyle/>
          <a:p>
            <a:r>
              <a:rPr lang="en-GB" sz="4400"/>
              <a:t>LoKI Instrument Update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C5EE01-C8D1-004A-AE06-8D7064C52E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86" y="171252"/>
            <a:ext cx="5667614" cy="3418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8CFFC8-B1CF-8C49-8E77-88C39EABA0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059" y="3835500"/>
            <a:ext cx="4881552" cy="24492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E969B6-112C-2E4F-AC4C-815758E1208F}"/>
              </a:ext>
            </a:extLst>
          </p:cNvPr>
          <p:cNvSpPr/>
          <p:nvPr/>
        </p:nvSpPr>
        <p:spPr>
          <a:xfrm>
            <a:off x="8040030" y="2169210"/>
            <a:ext cx="1918010" cy="7078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A27894-BD60-D944-BAC1-A6142264DF80}"/>
              </a:ext>
            </a:extLst>
          </p:cNvPr>
          <p:cNvCxnSpPr/>
          <p:nvPr/>
        </p:nvCxnSpPr>
        <p:spPr>
          <a:xfrm>
            <a:off x="9132849" y="2877016"/>
            <a:ext cx="356839" cy="9584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9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820353" cy="2462613"/>
          </a:xfrm>
        </p:spPr>
        <p:txBody>
          <a:bodyPr/>
          <a:lstStyle/>
          <a:p>
            <a:r>
              <a:rPr lang="en-GB" sz="4400"/>
              <a:t>Installation activities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6855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5D072-DFBA-2E4D-98C6-8F5E7C7B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LoKI Installation activities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26037-E994-2D40-BC8B-DA2624C23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21</a:t>
            </a:fld>
            <a:endParaRPr lang="sv-SE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9C40447-1F51-9541-872A-309AE4E64CEC}"/>
              </a:ext>
            </a:extLst>
          </p:cNvPr>
          <p:cNvSpPr txBox="1">
            <a:spLocks/>
          </p:cNvSpPr>
          <p:nvPr/>
        </p:nvSpPr>
        <p:spPr>
          <a:xfrm>
            <a:off x="4772460" y="305733"/>
            <a:ext cx="3962832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/>
          </a:p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E9C1E-505F-6449-ACEE-C55D4C4F41CE}"/>
              </a:ext>
            </a:extLst>
          </p:cNvPr>
          <p:cNvSpPr txBox="1"/>
          <p:nvPr/>
        </p:nvSpPr>
        <p:spPr>
          <a:xfrm>
            <a:off x="691662" y="1411738"/>
            <a:ext cx="99850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Base supports for collimation system – </a:t>
            </a:r>
            <a:r>
              <a:rPr lang="en-GB" sz="2400" b="1" dirty="0"/>
              <a:t>May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Delivery in bunker components to ESS - </a:t>
            </a:r>
            <a:r>
              <a:rPr lang="en-GB" sz="2400" b="1" dirty="0"/>
              <a:t>May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Chopper assembly 2 + support base – fitting (not final installation) - </a:t>
            </a:r>
            <a:r>
              <a:rPr lang="en-GB" sz="2400" b="1" dirty="0"/>
              <a:t>May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strike="sngStrike" dirty="0"/>
              <a:t>Local crane installation – </a:t>
            </a:r>
            <a:r>
              <a:rPr lang="en-GB" sz="2400" b="1" strike="sngStrike" dirty="0"/>
              <a:t>May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Bunker to cave shielding – </a:t>
            </a:r>
            <a:r>
              <a:rPr lang="en-GB" sz="2400" b="1" dirty="0"/>
              <a:t>June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Preparation for in bunker access in September (IRR, </a:t>
            </a:r>
            <a:r>
              <a:rPr lang="en-GB" sz="2400" dirty="0" err="1"/>
              <a:t>Documentation,etc</a:t>
            </a:r>
            <a:r>
              <a:rPr lang="en-GB" sz="2400" dirty="0"/>
              <a:t>) – </a:t>
            </a:r>
            <a:r>
              <a:rPr lang="en-GB" sz="2400" b="1" dirty="0"/>
              <a:t>August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Collimation vessel installation – </a:t>
            </a:r>
            <a:r>
              <a:rPr lang="en-GB" sz="2400" b="1" dirty="0"/>
              <a:t>September 2022</a:t>
            </a:r>
          </a:p>
          <a:p>
            <a:pPr algn="l"/>
            <a:endParaRPr lang="en-GB" sz="24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9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4400"/>
              <a:t>Challenges &amp; Delays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659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5D072-DFBA-2E4D-98C6-8F5E7C7B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&amp; Delays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26037-E994-2D40-BC8B-DA2624C23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23</a:t>
            </a:fld>
            <a:endParaRPr lang="sv-SE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9C40447-1F51-9541-872A-309AE4E64CEC}"/>
              </a:ext>
            </a:extLst>
          </p:cNvPr>
          <p:cNvSpPr txBox="1">
            <a:spLocks/>
          </p:cNvSpPr>
          <p:nvPr/>
        </p:nvSpPr>
        <p:spPr>
          <a:xfrm>
            <a:off x="4772460" y="305733"/>
            <a:ext cx="3962832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/>
          </a:p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E9C1E-505F-6449-ACEE-C55D4C4F41CE}"/>
              </a:ext>
            </a:extLst>
          </p:cNvPr>
          <p:cNvSpPr txBox="1"/>
          <p:nvPr/>
        </p:nvSpPr>
        <p:spPr>
          <a:xfrm>
            <a:off x="940396" y="1083844"/>
            <a:ext cx="10380747" cy="72327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/>
              <a:t>All systems shown in photos require some level of finishing, for example: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/>
              <a:t>FAT report writing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/>
              <a:t>Fully completeness of technical file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/>
              <a:t>Disassembling and crating</a:t>
            </a:r>
          </a:p>
          <a:p>
            <a:endParaRPr lang="en-GB" sz="1200"/>
          </a:p>
          <a:p>
            <a:r>
              <a:rPr lang="en-GB" sz="2400"/>
              <a:t>ESS’s access dates to in bunker gives priority to work preparation</a:t>
            </a:r>
          </a:p>
          <a:p>
            <a:endParaRPr lang="en-GB" sz="1200"/>
          </a:p>
          <a:p>
            <a:r>
              <a:rPr lang="en-GB" sz="2400"/>
              <a:t>Jaw set AML motors have significant quality concerns – delaying delivery of the collimation selector</a:t>
            </a:r>
          </a:p>
          <a:p>
            <a:endParaRPr lang="en-GB" sz="800"/>
          </a:p>
          <a:p>
            <a:r>
              <a:rPr lang="en-GB" sz="2400"/>
              <a:t>Team resources - loss of neutronics scientist and 3 engineers (including lead Will Halcrow) puts increased strain on our ability to meet ESS documentation requirements.</a:t>
            </a:r>
          </a:p>
          <a:p>
            <a:endParaRPr lang="en-GB" sz="1200"/>
          </a:p>
          <a:p>
            <a:r>
              <a:rPr lang="en-GB" sz="2400"/>
              <a:t>Remaining ESS design scope to be completed: CEP, CUP… </a:t>
            </a:r>
          </a:p>
          <a:p>
            <a:endParaRPr lang="en-GB" sz="1200"/>
          </a:p>
          <a:p>
            <a:r>
              <a:rPr lang="en-GB" sz="2400">
                <a:sym typeface="Wingdings" pitchFamily="2" charset="2"/>
              </a:rPr>
              <a:t>	 </a:t>
            </a:r>
            <a:r>
              <a:rPr lang="en-GB" sz="2400"/>
              <a:t>All Loki components will to be delivered to ESS this year.</a:t>
            </a:r>
          </a:p>
          <a:p>
            <a:endParaRPr lang="en-GB" sz="2400"/>
          </a:p>
          <a:p>
            <a:endParaRPr lang="en-GB" sz="2400"/>
          </a:p>
          <a:p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algn="l"/>
            <a:endParaRPr lang="en-GB" sz="240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3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26037-E994-2D40-BC8B-DA2624C23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223" y="6443846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9C40447-1F51-9541-872A-309AE4E64CEC}"/>
              </a:ext>
            </a:extLst>
          </p:cNvPr>
          <p:cNvSpPr txBox="1">
            <a:spLocks/>
          </p:cNvSpPr>
          <p:nvPr/>
        </p:nvSpPr>
        <p:spPr>
          <a:xfrm>
            <a:off x="4772460" y="305733"/>
            <a:ext cx="3962832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/>
          </a:p>
          <a:p>
            <a:endParaRPr lang="en-GB"/>
          </a:p>
        </p:txBody>
      </p:sp>
      <p:pic>
        <p:nvPicPr>
          <p:cNvPr id="228" name="Picture 227">
            <a:extLst>
              <a:ext uri="{FF2B5EF4-FFF2-40B4-BE49-F238E27FC236}">
                <a16:creationId xmlns:a16="http://schemas.microsoft.com/office/drawing/2014/main" id="{E346646A-E1E9-4E45-A21C-49DC9CD7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30" y="1515291"/>
            <a:ext cx="11819310" cy="4408636"/>
          </a:xfrm>
          <a:prstGeom prst="rect">
            <a:avLst/>
          </a:prstGeom>
        </p:spPr>
      </p:pic>
      <p:sp>
        <p:nvSpPr>
          <p:cNvPr id="229" name="Title 1">
            <a:extLst>
              <a:ext uri="{FF2B5EF4-FFF2-40B4-BE49-F238E27FC236}">
                <a16:creationId xmlns:a16="http://schemas.microsoft.com/office/drawing/2014/main" id="{2C7CA39E-570B-4ABE-B59C-31D34CE4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56" y="104495"/>
            <a:ext cx="9360000" cy="657339"/>
          </a:xfrm>
        </p:spPr>
        <p:txBody>
          <a:bodyPr/>
          <a:lstStyle/>
          <a:p>
            <a:r>
              <a:rPr lang="en-US"/>
              <a:t>LoKI Schedule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99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4400" dirty="0">
                <a:latin typeface="Segoe UI Semibold"/>
                <a:cs typeface="Segoe UI Semibold"/>
              </a:rPr>
              <a:t>Simulations</a:t>
            </a:r>
          </a:p>
          <a:p>
            <a:r>
              <a:rPr lang="en-GB" sz="4400" dirty="0">
                <a:latin typeface="Segoe UI Semibold"/>
                <a:cs typeface="Segoe UI Semibold"/>
              </a:rPr>
              <a:t>&amp; </a:t>
            </a:r>
          </a:p>
          <a:p>
            <a:r>
              <a:rPr lang="en-GB" sz="4400" dirty="0">
                <a:latin typeface="Segoe UI Semibold"/>
                <a:cs typeface="Segoe UI Semibold"/>
              </a:rPr>
              <a:t>Detector Tests</a:t>
            </a:r>
            <a:endParaRPr lang="en-US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259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E863-F05A-654B-AEBF-D8BDF967A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 and 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F7E391-D293-394D-9597-6B13CFB22822}"/>
              </a:ext>
            </a:extLst>
          </p:cNvPr>
          <p:cNvSpPr/>
          <p:nvPr/>
        </p:nvSpPr>
        <p:spPr>
          <a:xfrm>
            <a:off x="644885" y="1068150"/>
            <a:ext cx="1090222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Support the development of calibration and data reduction routines: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Replicate measured data on other beamlines with simulation, and generate realistic data (for LoKI) for processing in Mantid/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Scipp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, to test calibration procedures and data reduction routines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Provide data to generate calibration files to be used at the beginning of the LoKI hot commissioning phase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3DA320-6939-854A-B90C-BEC948F255C4}"/>
              </a:ext>
            </a:extLst>
          </p:cNvPr>
          <p:cNvSpPr txBox="1"/>
          <p:nvPr/>
        </p:nvSpPr>
        <p:spPr>
          <a:xfrm>
            <a:off x="9010421" y="4482306"/>
            <a:ext cx="2019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and data workflow from moderator to data reduction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86A68-3C15-6141-9ED9-BAC747F55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672" y="3687241"/>
            <a:ext cx="6065583" cy="25769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BD1895-2194-1C46-A1C2-5D5D1FF65165}"/>
              </a:ext>
            </a:extLst>
          </p:cNvPr>
          <p:cNvSpPr/>
          <p:nvPr/>
        </p:nvSpPr>
        <p:spPr>
          <a:xfrm>
            <a:off x="628513" y="2743368"/>
            <a:ext cx="528167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Using multiple simulation/software tools: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Using a chain of Monte Carlo simulations to carry out the full simulation of a neutron scattering instrument using the adequate software at each part of the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McStas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for the beam transport and conditioning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Geant4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through the </a:t>
            </a:r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ESS Detector Group Simulation Framework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for the detector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Mantid (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later </a:t>
            </a:r>
            <a:r>
              <a:rPr lang="en-GB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Scipp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) for data reduction</a:t>
            </a:r>
            <a:endParaRPr lang="en-GB" i="1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MCPL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tool to facilitate the transition between the software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4AFAB-1DAF-4641-897D-DAAC045372C1}"/>
              </a:ext>
            </a:extLst>
          </p:cNvPr>
          <p:cNvSpPr txBox="1"/>
          <p:nvPr/>
        </p:nvSpPr>
        <p:spPr>
          <a:xfrm>
            <a:off x="7019994" y="2816842"/>
            <a:ext cx="4151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Simulation and data workflow from moderator to data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989AC-357E-B697-0C85-DA0D8D5F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76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E863-F05A-654B-AEBF-D8BDF967A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 models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2761C4-A37A-4347-9A4C-22B3B3367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05" y="1927738"/>
            <a:ext cx="3919684" cy="1396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A717A2-F04C-7D45-92AD-F3AC7ADDA135}"/>
              </a:ext>
            </a:extLst>
          </p:cNvPr>
          <p:cNvSpPr txBox="1"/>
          <p:nvPr/>
        </p:nvSpPr>
        <p:spPr>
          <a:xfrm>
            <a:off x="1312759" y="1486811"/>
            <a:ext cx="1959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LoKI McStas model</a:t>
            </a:r>
          </a:p>
        </p:txBody>
      </p:sp>
      <p:pic>
        <p:nvPicPr>
          <p:cNvPr id="18" name="Kép 7">
            <a:extLst>
              <a:ext uri="{FF2B5EF4-FFF2-40B4-BE49-F238E27FC236}">
                <a16:creationId xmlns:a16="http://schemas.microsoft.com/office/drawing/2014/main" id="{F43AD48F-CE51-5943-A55B-311A5C03F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9"/>
          <a:stretch/>
        </p:blipFill>
        <p:spPr>
          <a:xfrm>
            <a:off x="4813468" y="1529541"/>
            <a:ext cx="3358706" cy="1848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A36A44-D412-D641-95EA-51F3A1D87680}"/>
              </a:ext>
            </a:extLst>
          </p:cNvPr>
          <p:cNvSpPr txBox="1"/>
          <p:nvPr/>
        </p:nvSpPr>
        <p:spPr>
          <a:xfrm>
            <a:off x="4769624" y="1101762"/>
            <a:ext cx="352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LoKI detector system Geant4 model</a:t>
            </a:r>
          </a:p>
        </p:txBody>
      </p:sp>
      <p:pic>
        <p:nvPicPr>
          <p:cNvPr id="1026" name="Picture 2" descr="https://lh5.googleusercontent.com/aVUhHebw7VSp0Xiw7BVO5ImRAALC9UJjzain_xqFeLlrOYzjwE7wNl99FdPyBI8P0CNsURmNzj3rERK1AwL5ZIVUTxIoYqtmyaRrc-eWIQuGct415MzCKeOxpAnEz0DcbCQihqp_">
            <a:extLst>
              <a:ext uri="{FF2B5EF4-FFF2-40B4-BE49-F238E27FC236}">
                <a16:creationId xmlns:a16="http://schemas.microsoft.com/office/drawing/2014/main" id="{7FB287BA-3917-7B47-9E9F-27D8CC7D9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t="14249" r="4559" b="34681"/>
          <a:stretch/>
        </p:blipFill>
        <p:spPr bwMode="auto">
          <a:xfrm>
            <a:off x="4813468" y="3978484"/>
            <a:ext cx="3358706" cy="6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423048-CEA9-B54F-875A-349F4306F6AE}"/>
              </a:ext>
            </a:extLst>
          </p:cNvPr>
          <p:cNvSpPr txBox="1"/>
          <p:nvPr/>
        </p:nvSpPr>
        <p:spPr>
          <a:xfrm>
            <a:off x="4530745" y="3609152"/>
            <a:ext cx="392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Detector test (2020 Dec) Geant4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E9B028-C921-0C4E-898E-ADA4D3053127}"/>
              </a:ext>
            </a:extLst>
          </p:cNvPr>
          <p:cNvSpPr txBox="1"/>
          <p:nvPr/>
        </p:nvSpPr>
        <p:spPr>
          <a:xfrm>
            <a:off x="4546967" y="4781306"/>
            <a:ext cx="440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Detector test (2022 March) Geant4 model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8D07EE3-B5D1-4F42-81FC-7BF6BCB0C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52" y="4710843"/>
            <a:ext cx="4025485" cy="124624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13198A8-1494-E549-A56D-6247ED7A6EFC}"/>
              </a:ext>
            </a:extLst>
          </p:cNvPr>
          <p:cNvSpPr txBox="1"/>
          <p:nvPr/>
        </p:nvSpPr>
        <p:spPr>
          <a:xfrm>
            <a:off x="1195647" y="4417997"/>
            <a:ext cx="2236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Larmor McStas model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521C7C2-D034-6640-8C54-5C22ABF81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0657" y="5135120"/>
            <a:ext cx="2037113" cy="1519751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596390D-3FCB-BA45-BD91-622091E4B34B}"/>
              </a:ext>
            </a:extLst>
          </p:cNvPr>
          <p:cNvCxnSpPr>
            <a:cxnSpLocks/>
          </p:cNvCxnSpPr>
          <p:nvPr/>
        </p:nvCxnSpPr>
        <p:spPr>
          <a:xfrm>
            <a:off x="4283377" y="2453957"/>
            <a:ext cx="459539" cy="0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5216801-1B26-264C-911B-251AE744D4B9}"/>
              </a:ext>
            </a:extLst>
          </p:cNvPr>
          <p:cNvCxnSpPr>
            <a:cxnSpLocks/>
          </p:cNvCxnSpPr>
          <p:nvPr/>
        </p:nvCxnSpPr>
        <p:spPr>
          <a:xfrm flipV="1">
            <a:off x="4259819" y="4417997"/>
            <a:ext cx="483097" cy="292847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CD98845-B477-4D4F-9015-F1215E18A057}"/>
              </a:ext>
            </a:extLst>
          </p:cNvPr>
          <p:cNvCxnSpPr>
            <a:cxnSpLocks/>
          </p:cNvCxnSpPr>
          <p:nvPr/>
        </p:nvCxnSpPr>
        <p:spPr>
          <a:xfrm>
            <a:off x="4273937" y="4824265"/>
            <a:ext cx="468979" cy="636498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76D364B1-8B98-3945-A66D-73D82FFDAD6E}"/>
              </a:ext>
            </a:extLst>
          </p:cNvPr>
          <p:cNvSpPr/>
          <p:nvPr/>
        </p:nvSpPr>
        <p:spPr>
          <a:xfrm>
            <a:off x="8419838" y="1460933"/>
            <a:ext cx="39241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Full model with all 9 detector banks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Including B</a:t>
            </a:r>
            <a:r>
              <a:rPr lang="en-GB" baseline="-25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4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C masks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Pixel numbering updated according to the ICD version 2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FE78D6-4985-1148-9A1E-3587B6463F62}"/>
              </a:ext>
            </a:extLst>
          </p:cNvPr>
          <p:cNvSpPr/>
          <p:nvPr/>
        </p:nvSpPr>
        <p:spPr>
          <a:xfrm>
            <a:off x="8419838" y="5139570"/>
            <a:ext cx="37721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Using only the rear bank of the already implemented full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Extracting data for the 16 packs of detectors used in the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93ED3A1-0E5C-AC40-B3B9-594BE286EFB0}"/>
              </a:ext>
            </a:extLst>
          </p:cNvPr>
          <p:cNvSpPr/>
          <p:nvPr/>
        </p:nvSpPr>
        <p:spPr>
          <a:xfrm>
            <a:off x="8419838" y="3912329"/>
            <a:ext cx="3509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Special model to replicate measured data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3A09A3-F3FF-7304-544E-F0FAB854A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20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68D3-4BD6-CD4F-81AD-5C8AF897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Sample types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DE548-D3F3-7B4B-A7A8-D609082EC7AA}"/>
              </a:ext>
            </a:extLst>
          </p:cNvPr>
          <p:cNvSpPr txBox="1"/>
          <p:nvPr/>
        </p:nvSpPr>
        <p:spPr>
          <a:xfrm>
            <a:off x="722743" y="1170541"/>
            <a:ext cx="56509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Isotopic (flat) scatterer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Isotropic_Sqw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McStas component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Also done with a Geant4 particle generator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Logarithmically spaced series of sharp peaks in Q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SANS_benchmark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McStas component (model=10)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Gaussian Coil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SANS_benchmark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McStas component (model=18)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Monodisperse hard spheres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Sans_spheres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McStas component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Empty beam</a:t>
            </a:r>
          </a:p>
        </p:txBody>
      </p:sp>
      <p:pic>
        <p:nvPicPr>
          <p:cNvPr id="16" name="Kép 13">
            <a:extLst>
              <a:ext uri="{FF2B5EF4-FFF2-40B4-BE49-F238E27FC236}">
                <a16:creationId xmlns:a16="http://schemas.microsoft.com/office/drawing/2014/main" id="{3FDEE56A-1B1D-874E-BFCB-E11766EE4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42" y="785251"/>
            <a:ext cx="4192749" cy="25566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BEFE78-F820-7748-A9DD-3B5DD8ABE152}"/>
              </a:ext>
            </a:extLst>
          </p:cNvPr>
          <p:cNvSpPr txBox="1"/>
          <p:nvPr/>
        </p:nvSpPr>
        <p:spPr>
          <a:xfrm>
            <a:off x="7231049" y="420172"/>
            <a:ext cx="364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Simulated data for LoKI in Mantid: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E460BD-4D6D-D641-89E7-3BF68714A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396" y="4235101"/>
            <a:ext cx="2534403" cy="23092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686AB1-EDFC-0840-8675-9D2619023097}"/>
              </a:ext>
            </a:extLst>
          </p:cNvPr>
          <p:cNvSpPr txBox="1"/>
          <p:nvPr/>
        </p:nvSpPr>
        <p:spPr>
          <a:xfrm>
            <a:off x="6218040" y="3589707"/>
            <a:ext cx="585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66666"/>
                </a:solidFill>
              </a:rPr>
              <a:t>Simulated data for detector test (2022 March) in Mantid: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72C7BF-20B9-DA40-9438-514277098CFE}"/>
              </a:ext>
            </a:extLst>
          </p:cNvPr>
          <p:cNvSpPr txBox="1"/>
          <p:nvPr/>
        </p:nvSpPr>
        <p:spPr>
          <a:xfrm>
            <a:off x="9760784" y="3936605"/>
            <a:ext cx="17255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666666"/>
                </a:solidFill>
              </a:rPr>
              <a:t>Sharp peaks in Q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900CFF-E487-274E-AD6C-C077D6BF9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037" y="4234858"/>
            <a:ext cx="2629110" cy="228456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B080A6C-AE4A-2543-BDD0-D6711342D3D4}"/>
              </a:ext>
            </a:extLst>
          </p:cNvPr>
          <p:cNvSpPr txBox="1"/>
          <p:nvPr/>
        </p:nvSpPr>
        <p:spPr>
          <a:xfrm>
            <a:off x="6956864" y="3914864"/>
            <a:ext cx="18554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666666"/>
                </a:solidFill>
              </a:rPr>
              <a:t>Isotropic scatterer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83A91-E3EB-F61D-9E8A-F1BBD56D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469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E5960B-E800-6D82-81F2-4E1AF8E3B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056" y="486069"/>
            <a:ext cx="6777519" cy="33328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6CDB63-D5D7-8441-A786-B950A16A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56" y="104495"/>
            <a:ext cx="9360000" cy="657339"/>
          </a:xfrm>
        </p:spPr>
        <p:txBody>
          <a:bodyPr/>
          <a:lstStyle/>
          <a:p>
            <a:r>
              <a:rPr lang="en-US" dirty="0"/>
              <a:t>Final Detector Test on Larmor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E37BC-42CF-4195-844B-ECAF1A8435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57" y="3347775"/>
            <a:ext cx="2499638" cy="3332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979F2-5127-4591-A9CD-9321A88566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04"/>
          <a:stretch/>
        </p:blipFill>
        <p:spPr>
          <a:xfrm>
            <a:off x="2996916" y="3979096"/>
            <a:ext cx="3414590" cy="2701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62D74F-174D-425B-AA2E-A840D0DAC044}"/>
              </a:ext>
            </a:extLst>
          </p:cNvPr>
          <p:cNvSpPr txBox="1"/>
          <p:nvPr/>
        </p:nvSpPr>
        <p:spPr>
          <a:xfrm>
            <a:off x="962894" y="1331529"/>
            <a:ext cx="37413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1"/>
                </a:solidFill>
              </a:rPr>
              <a:t>Collected calibration data on the </a:t>
            </a:r>
            <a:r>
              <a:rPr lang="en-US" sz="2200" dirty="0" err="1">
                <a:solidFill>
                  <a:schemeClr val="accent1"/>
                </a:solidFill>
              </a:rPr>
              <a:t>LoKI</a:t>
            </a:r>
            <a:r>
              <a:rPr lang="en-US" sz="2200" dirty="0">
                <a:solidFill>
                  <a:schemeClr val="accent1"/>
                </a:solidFill>
              </a:rPr>
              <a:t> rear detector using the </a:t>
            </a:r>
            <a:r>
              <a:rPr lang="en-US" sz="2200" b="1" dirty="0">
                <a:solidFill>
                  <a:schemeClr val="accent1"/>
                </a:solidFill>
              </a:rPr>
              <a:t>full ESS software stack: </a:t>
            </a:r>
            <a:r>
              <a:rPr lang="en-US" sz="2200" dirty="0">
                <a:solidFill>
                  <a:schemeClr val="accent1"/>
                </a:solidFill>
              </a:rPr>
              <a:t> Excellent test for HC.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D2C76A-1A8D-0226-F40B-2C0DF40478D3}"/>
              </a:ext>
            </a:extLst>
          </p:cNvPr>
          <p:cNvSpPr txBox="1"/>
          <p:nvPr/>
        </p:nvSpPr>
        <p:spPr>
          <a:xfrm>
            <a:off x="9195084" y="3996427"/>
            <a:ext cx="30721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Sample measured: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Cd stripped mask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Silver behenate 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SDS powder 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empty beam 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blocked beam 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ISIS standard polymer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Silica particles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Vanadium 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ACFC4E-1F8C-E9D6-7F48-5AD62EE809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88" t="5524" r="33500" b="6000"/>
          <a:stretch/>
        </p:blipFill>
        <p:spPr>
          <a:xfrm>
            <a:off x="6504380" y="3975712"/>
            <a:ext cx="2499638" cy="24476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26581D-A500-5674-5C48-30AF4F9611FD}"/>
              </a:ext>
            </a:extLst>
          </p:cNvPr>
          <p:cNvSpPr txBox="1"/>
          <p:nvPr/>
        </p:nvSpPr>
        <p:spPr>
          <a:xfrm>
            <a:off x="7493717" y="3961273"/>
            <a:ext cx="1510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E" b="1" dirty="0">
                <a:solidFill>
                  <a:srgbClr val="666666"/>
                </a:solidFill>
              </a:rPr>
              <a:t>March 2022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AE4C3D-C282-9554-2707-50E7AAEE5758}"/>
              </a:ext>
            </a:extLst>
          </p:cNvPr>
          <p:cNvSpPr txBox="1"/>
          <p:nvPr/>
        </p:nvSpPr>
        <p:spPr>
          <a:xfrm>
            <a:off x="6411506" y="6385549"/>
            <a:ext cx="2878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600" dirty="0">
                <a:solidFill>
                  <a:srgbClr val="666666"/>
                </a:solidFill>
              </a:rPr>
              <a:t>NeXus file displayed in scipp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70DB02-E313-00D7-E9CD-358406CDCE1B}"/>
              </a:ext>
            </a:extLst>
          </p:cNvPr>
          <p:cNvSpPr/>
          <p:nvPr/>
        </p:nvSpPr>
        <p:spPr>
          <a:xfrm>
            <a:off x="10849510" y="2332234"/>
            <a:ext cx="1037690" cy="133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73E19-5E9B-1CE6-2C81-AA842DFF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90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5D072-DFBA-2E4D-98C6-8F5E7C7B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77" y="88508"/>
            <a:ext cx="9360000" cy="657339"/>
          </a:xfrm>
        </p:spPr>
        <p:txBody>
          <a:bodyPr/>
          <a:lstStyle/>
          <a:p>
            <a:r>
              <a:rPr lang="en-US"/>
              <a:t>LoKI Status Overview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26037-E994-2D40-BC8B-DA2624C23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183" y="6456668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z="900" smtClean="0"/>
              <a:t>3</a:t>
            </a:fld>
            <a:endParaRPr lang="sv-SE" sz="9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8BA2D5-2169-4348-AE65-060C8019DA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049" y="654998"/>
            <a:ext cx="1627057" cy="15329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B54039-D7C6-4A10-8D36-9D64F04489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288" y="2089107"/>
            <a:ext cx="11274045" cy="1953414"/>
          </a:xfrm>
          <a:prstGeom prst="rect">
            <a:avLst/>
          </a:prstGeom>
        </p:spPr>
      </p:pic>
      <p:sp>
        <p:nvSpPr>
          <p:cNvPr id="20" name="TextBox 61">
            <a:extLst>
              <a:ext uri="{FF2B5EF4-FFF2-40B4-BE49-F238E27FC236}">
                <a16:creationId xmlns:a16="http://schemas.microsoft.com/office/drawing/2014/main" id="{1E572AA0-4F71-4359-837C-BA90910244BE}"/>
              </a:ext>
            </a:extLst>
          </p:cNvPr>
          <p:cNvSpPr txBox="1"/>
          <p:nvPr/>
        </p:nvSpPr>
        <p:spPr>
          <a:xfrm>
            <a:off x="8500566" y="1248421"/>
            <a:ext cx="337792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/>
              <a:t>In-bunker</a:t>
            </a:r>
          </a:p>
          <a:p>
            <a:r>
              <a:rPr lang="en-GB" sz="1400"/>
              <a:t>Components tested at ISIS and ready for shipping</a:t>
            </a:r>
          </a:p>
        </p:txBody>
      </p:sp>
      <p:sp>
        <p:nvSpPr>
          <p:cNvPr id="22" name="TextBox 61">
            <a:extLst>
              <a:ext uri="{FF2B5EF4-FFF2-40B4-BE49-F238E27FC236}">
                <a16:creationId xmlns:a16="http://schemas.microsoft.com/office/drawing/2014/main" id="{C37E2EF4-B193-4BF5-BE31-1A7C87767C68}"/>
              </a:ext>
            </a:extLst>
          </p:cNvPr>
          <p:cNvSpPr txBox="1"/>
          <p:nvPr/>
        </p:nvSpPr>
        <p:spPr>
          <a:xfrm>
            <a:off x="9336183" y="4265855"/>
            <a:ext cx="14756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/>
              <a:t>BWI</a:t>
            </a:r>
          </a:p>
          <a:p>
            <a:r>
              <a:rPr lang="en-GB" sz="1400"/>
              <a:t>Insert installed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564A0C-A117-4F54-8E76-0F3FB09BFF8D}"/>
              </a:ext>
            </a:extLst>
          </p:cNvPr>
          <p:cNvGrpSpPr/>
          <p:nvPr/>
        </p:nvGrpSpPr>
        <p:grpSpPr>
          <a:xfrm>
            <a:off x="458977" y="4298398"/>
            <a:ext cx="3311192" cy="2158270"/>
            <a:chOff x="9350592" y="3035926"/>
            <a:chExt cx="2777284" cy="181026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4DE5F84-83D6-4DFC-8ECD-89B2521E9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50592" y="3035926"/>
              <a:ext cx="2730497" cy="1804996"/>
            </a:xfrm>
            <a:prstGeom prst="rect">
              <a:avLst/>
            </a:prstGeom>
          </p:spPr>
        </p:pic>
        <p:sp>
          <p:nvSpPr>
            <p:cNvPr id="26" name="TextBox 121">
              <a:extLst>
                <a:ext uri="{FF2B5EF4-FFF2-40B4-BE49-F238E27FC236}">
                  <a16:creationId xmlns:a16="http://schemas.microsoft.com/office/drawing/2014/main" id="{18D4E536-AF47-4D27-B138-D63A512BE1D3}"/>
                </a:ext>
              </a:extLst>
            </p:cNvPr>
            <p:cNvSpPr txBox="1"/>
            <p:nvPr/>
          </p:nvSpPr>
          <p:spPr>
            <a:xfrm>
              <a:off x="9350592" y="4560939"/>
              <a:ext cx="2777284" cy="28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i="1">
                  <a:highlight>
                    <a:srgbClr val="FFFFFF"/>
                  </a:highlight>
                </a:rPr>
                <a:t>Hutch installation </a:t>
              </a:r>
            </a:p>
          </p:txBody>
        </p:sp>
      </p:grpSp>
      <p:sp>
        <p:nvSpPr>
          <p:cNvPr id="27" name="TextBox 61">
            <a:extLst>
              <a:ext uri="{FF2B5EF4-FFF2-40B4-BE49-F238E27FC236}">
                <a16:creationId xmlns:a16="http://schemas.microsoft.com/office/drawing/2014/main" id="{54C384F0-B163-413C-92BC-F506EA6F76A2}"/>
              </a:ext>
            </a:extLst>
          </p:cNvPr>
          <p:cNvSpPr txBox="1"/>
          <p:nvPr/>
        </p:nvSpPr>
        <p:spPr>
          <a:xfrm>
            <a:off x="6607933" y="624630"/>
            <a:ext cx="141456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/>
              <a:t>Choppers</a:t>
            </a:r>
          </a:p>
          <a:p>
            <a:r>
              <a:rPr lang="en-GB" sz="1400"/>
              <a:t>Delivered and SAT complete</a:t>
            </a:r>
          </a:p>
        </p:txBody>
      </p:sp>
      <p:sp>
        <p:nvSpPr>
          <p:cNvPr id="28" name="TextBox 61">
            <a:extLst>
              <a:ext uri="{FF2B5EF4-FFF2-40B4-BE49-F238E27FC236}">
                <a16:creationId xmlns:a16="http://schemas.microsoft.com/office/drawing/2014/main" id="{B04A0CE3-8F88-41B1-ABB7-4621C6A8D3DA}"/>
              </a:ext>
            </a:extLst>
          </p:cNvPr>
          <p:cNvSpPr txBox="1"/>
          <p:nvPr/>
        </p:nvSpPr>
        <p:spPr>
          <a:xfrm>
            <a:off x="7175091" y="4934537"/>
            <a:ext cx="452162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/>
              <a:t>Bunker-to-cave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Base structures installed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Collimator Selector currently under pre-build at ISIS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Shielding in manufacture</a:t>
            </a:r>
          </a:p>
        </p:txBody>
      </p:sp>
      <p:sp>
        <p:nvSpPr>
          <p:cNvPr id="29" name="TextBox 61">
            <a:extLst>
              <a:ext uri="{FF2B5EF4-FFF2-40B4-BE49-F238E27FC236}">
                <a16:creationId xmlns:a16="http://schemas.microsoft.com/office/drawing/2014/main" id="{9CA5D9F9-587A-4038-AA68-91F7718B2398}"/>
              </a:ext>
            </a:extLst>
          </p:cNvPr>
          <p:cNvSpPr txBox="1"/>
          <p:nvPr/>
        </p:nvSpPr>
        <p:spPr>
          <a:xfrm>
            <a:off x="1248265" y="923601"/>
            <a:ext cx="363616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/>
              <a:t>Cave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Steel is currently under pre-build at ISIS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Concrete roof in procurement</a:t>
            </a:r>
          </a:p>
        </p:txBody>
      </p:sp>
      <p:sp>
        <p:nvSpPr>
          <p:cNvPr id="30" name="TextBox 61">
            <a:extLst>
              <a:ext uri="{FF2B5EF4-FFF2-40B4-BE49-F238E27FC236}">
                <a16:creationId xmlns:a16="http://schemas.microsoft.com/office/drawing/2014/main" id="{CFC0C17C-AE78-4781-B44C-30E1D2AB9D2F}"/>
              </a:ext>
            </a:extLst>
          </p:cNvPr>
          <p:cNvSpPr txBox="1"/>
          <p:nvPr/>
        </p:nvSpPr>
        <p:spPr>
          <a:xfrm>
            <a:off x="422667" y="1576390"/>
            <a:ext cx="239646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/>
              <a:t>Detectors</a:t>
            </a:r>
          </a:p>
          <a:p>
            <a:r>
              <a:rPr lang="en-GB" sz="1400"/>
              <a:t>Vessel delivered</a:t>
            </a:r>
          </a:p>
          <a:p>
            <a:r>
              <a:rPr lang="en-GB" sz="1400"/>
              <a:t>Detector modules complete</a:t>
            </a:r>
          </a:p>
          <a:p>
            <a:r>
              <a:rPr lang="en-GB" sz="1400"/>
              <a:t>Mechanics in pre-build</a:t>
            </a:r>
          </a:p>
        </p:txBody>
      </p:sp>
      <p:sp>
        <p:nvSpPr>
          <p:cNvPr id="31" name="TextBox 61">
            <a:extLst>
              <a:ext uri="{FF2B5EF4-FFF2-40B4-BE49-F238E27FC236}">
                <a16:creationId xmlns:a16="http://schemas.microsoft.com/office/drawing/2014/main" id="{DA8057CB-1474-4861-8F87-CA380C198516}"/>
              </a:ext>
            </a:extLst>
          </p:cNvPr>
          <p:cNvSpPr txBox="1"/>
          <p:nvPr/>
        </p:nvSpPr>
        <p:spPr>
          <a:xfrm>
            <a:off x="4189404" y="4473270"/>
            <a:ext cx="256109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/>
              <a:t>Sample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Stack delivered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Snout system in prebuild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Door &amp; roof manufacture started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87824B1-5BBD-4B81-80ED-FF5857732742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10189529" y="1987085"/>
            <a:ext cx="121420" cy="1103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A4B891-DBB1-45F6-BD2E-4B8D201E22B2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7315214" y="1363294"/>
            <a:ext cx="496376" cy="1720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C402060-214A-4809-B99A-059DF2B61F0B}"/>
              </a:ext>
            </a:extLst>
          </p:cNvPr>
          <p:cNvCxnSpPr>
            <a:cxnSpLocks/>
          </p:cNvCxnSpPr>
          <p:nvPr/>
        </p:nvCxnSpPr>
        <p:spPr>
          <a:xfrm flipH="1" flipV="1">
            <a:off x="8569234" y="3348225"/>
            <a:ext cx="949236" cy="917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151E37F-26B2-4A3E-AFEA-44F5250702CB}"/>
              </a:ext>
            </a:extLst>
          </p:cNvPr>
          <p:cNvCxnSpPr>
            <a:cxnSpLocks/>
          </p:cNvCxnSpPr>
          <p:nvPr/>
        </p:nvCxnSpPr>
        <p:spPr>
          <a:xfrm flipH="1" flipV="1">
            <a:off x="7612394" y="3513603"/>
            <a:ext cx="347842" cy="1420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88BC0B3-3C62-4176-B8C0-0634EC46AD9D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5225143" y="3513603"/>
            <a:ext cx="244809" cy="959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264D7CB-1ADB-4436-B476-80AB8C2468C2}"/>
              </a:ext>
            </a:extLst>
          </p:cNvPr>
          <p:cNvCxnSpPr>
            <a:cxnSpLocks/>
          </p:cNvCxnSpPr>
          <p:nvPr/>
        </p:nvCxnSpPr>
        <p:spPr>
          <a:xfrm>
            <a:off x="1456310" y="2453031"/>
            <a:ext cx="845365" cy="712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8FA76E8-FB8E-4AB6-82DF-5AF244D542DF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3066347" y="1662265"/>
            <a:ext cx="600787" cy="1019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00C0369-99D7-4FEA-ABB6-2EE563E01F37}"/>
              </a:ext>
            </a:extLst>
          </p:cNvPr>
          <p:cNvSpPr txBox="1"/>
          <p:nvPr/>
        </p:nvSpPr>
        <p:spPr>
          <a:xfrm>
            <a:off x="3675556" y="5936079"/>
            <a:ext cx="22311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/>
              <a:t>LOKI/FRIEA Hutches</a:t>
            </a:r>
          </a:p>
          <a:p>
            <a:r>
              <a:rPr lang="en-GB" sz="1600"/>
              <a:t>Installation complete</a:t>
            </a:r>
          </a:p>
        </p:txBody>
      </p:sp>
    </p:spTree>
    <p:extLst>
      <p:ext uri="{BB962C8B-B14F-4D97-AF65-F5344CB8AC3E}">
        <p14:creationId xmlns:p14="http://schemas.microsoft.com/office/powerpoint/2010/main" val="18866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8D2C76A-1A8D-0226-F40B-2C0DF40478D3}"/>
              </a:ext>
            </a:extLst>
          </p:cNvPr>
          <p:cNvSpPr txBox="1"/>
          <p:nvPr/>
        </p:nvSpPr>
        <p:spPr>
          <a:xfrm>
            <a:off x="9195084" y="3996427"/>
            <a:ext cx="30721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Sample measured: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Cd stripped mask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Silver behenate 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SDS powder 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empty beam 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blocked beam 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ISIS standard polymer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Silica particles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Vanadium 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6F6F885-E1F9-4D0D-16C7-F1DCAC5A7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91" y="304810"/>
            <a:ext cx="9716817" cy="657339"/>
          </a:xfrm>
        </p:spPr>
        <p:txBody>
          <a:bodyPr/>
          <a:lstStyle/>
          <a:p>
            <a:r>
              <a:rPr lang="en-SE" dirty="0"/>
              <a:t>Creating position correction calibration file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A5EEED-48A7-D1BF-59A0-97D77176D99E}"/>
              </a:ext>
            </a:extLst>
          </p:cNvPr>
          <p:cNvGrpSpPr/>
          <p:nvPr/>
        </p:nvGrpSpPr>
        <p:grpSpPr>
          <a:xfrm>
            <a:off x="565196" y="1240695"/>
            <a:ext cx="5530804" cy="5247681"/>
            <a:chOff x="524991" y="1146419"/>
            <a:chExt cx="5530804" cy="524768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B039A8-DA67-FA2A-9A77-DE6F2CE2854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29"/>
            <a:stretch/>
          </p:blipFill>
          <p:spPr>
            <a:xfrm>
              <a:off x="896964" y="1146419"/>
              <a:ext cx="5158831" cy="27020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B649064-41D1-EC22-AA14-DE1D2BB1E97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3"/>
            <a:stretch/>
          </p:blipFill>
          <p:spPr>
            <a:xfrm>
              <a:off x="524991" y="3692037"/>
              <a:ext cx="2766050" cy="2702063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0EF2E4D-4EA6-8D57-57C1-D69AC9B75765}"/>
              </a:ext>
            </a:extLst>
          </p:cNvPr>
          <p:cNvSpPr/>
          <p:nvPr/>
        </p:nvSpPr>
        <p:spPr>
          <a:xfrm>
            <a:off x="6308215" y="1240695"/>
            <a:ext cx="5512341" cy="2513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reduce the number of signals coming from so many straws 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Resistive chain between both ends of the BCSs 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7 BCSs in 1 tube are readout by four preamps connected at the corners (A, B, C, and D) of the circuit.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X axis is used to identify in which BCS a neutron was absorbed 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Y axis is used to calculate where a neutron interacts along the length of the BCS</a:t>
            </a:r>
            <a:endParaRPr lang="sv-SE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55FCA512-6DC5-E84F-9AD1-A61283EB34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07" t="32388" r="47165" b="18646"/>
          <a:stretch/>
        </p:blipFill>
        <p:spPr>
          <a:xfrm>
            <a:off x="7060032" y="3915989"/>
            <a:ext cx="1285817" cy="10196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2B58A9-986B-E28A-6A7A-C8AD4395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434" y="3844682"/>
            <a:ext cx="3074512" cy="25853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691E66-3C94-9295-4A21-7736A1A0F043}"/>
              </a:ext>
            </a:extLst>
          </p:cNvPr>
          <p:cNvSpPr txBox="1"/>
          <p:nvPr/>
        </p:nvSpPr>
        <p:spPr>
          <a:xfrm>
            <a:off x="3921535" y="3798742"/>
            <a:ext cx="1584176" cy="234494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algn="l"/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(d) with Cd slits 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19E4FC0-B4F0-F2A2-1ABC-EFE2CE36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86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8FF6D48-27D5-A0D2-BDB4-70102C918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366" y="941003"/>
            <a:ext cx="5913515" cy="2907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8F9137-300D-1E53-3ED2-B6C4B0352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91" y="304810"/>
            <a:ext cx="9716817" cy="657339"/>
          </a:xfrm>
        </p:spPr>
        <p:txBody>
          <a:bodyPr/>
          <a:lstStyle/>
          <a:p>
            <a:r>
              <a:rPr lang="en-SE" dirty="0"/>
              <a:t>Creating position correction calibration file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F50BA-9E2F-7F61-3552-2D1E06ADC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31</a:t>
            </a:fld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AF293-DA3E-E3B9-BD83-8AB489C3CD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265" y="941003"/>
            <a:ext cx="8998909" cy="507076"/>
          </a:xfrm>
        </p:spPr>
        <p:txBody>
          <a:bodyPr/>
          <a:lstStyle/>
          <a:p>
            <a:r>
              <a:rPr lang="en-SE" dirty="0"/>
              <a:t>Peaking fitting the Cd mask data – Davide progress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7DAB9-4202-602E-7490-2C0C36F98E31}"/>
              </a:ext>
            </a:extLst>
          </p:cNvPr>
          <p:cNvSpPr txBox="1"/>
          <p:nvPr/>
        </p:nvSpPr>
        <p:spPr>
          <a:xfrm>
            <a:off x="746891" y="1729345"/>
            <a:ext cx="4297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Position corrections from Davide will ideally be applied at the event formation unit stage (raw data saved and ready for re-streaming through EFU):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F14943-BE28-CEC8-3CBD-0339F8A33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107" y="3658240"/>
            <a:ext cx="3631612" cy="2051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278813-D16E-457A-2649-52C96888EC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26" b="37243"/>
          <a:stretch/>
        </p:blipFill>
        <p:spPr>
          <a:xfrm>
            <a:off x="533526" y="3117822"/>
            <a:ext cx="5913515" cy="29259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28245E-EC09-AC47-77EF-245F89106FD0}"/>
              </a:ext>
            </a:extLst>
          </p:cNvPr>
          <p:cNvSpPr/>
          <p:nvPr/>
        </p:nvSpPr>
        <p:spPr>
          <a:xfrm>
            <a:off x="7336477" y="1478901"/>
            <a:ext cx="862301" cy="94691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328481-C7B1-B220-F6F8-9FBC091E6EB4}"/>
              </a:ext>
            </a:extLst>
          </p:cNvPr>
          <p:cNvSpPr txBox="1"/>
          <p:nvPr/>
        </p:nvSpPr>
        <p:spPr>
          <a:xfrm>
            <a:off x="7183894" y="5709462"/>
            <a:ext cx="4294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Fits complete… needed to correlated to correct</a:t>
            </a:r>
            <a:r>
              <a:rPr lang="en-GB" dirty="0">
                <a:solidFill>
                  <a:srgbClr val="666666"/>
                </a:solidFill>
              </a:rPr>
              <a:t> Positions.</a:t>
            </a:r>
            <a:endParaRPr lang="en-SE" dirty="0">
              <a:solidFill>
                <a:srgbClr val="666666"/>
              </a:solidFill>
            </a:endParaRPr>
          </a:p>
          <a:p>
            <a:pPr algn="l"/>
            <a:endParaRPr lang="en-SE" dirty="0">
              <a:solidFill>
                <a:srgbClr val="666666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5E9ADD-6A61-9FAD-0CC0-1974A446D4DB}"/>
              </a:ext>
            </a:extLst>
          </p:cNvPr>
          <p:cNvSpPr/>
          <p:nvPr/>
        </p:nvSpPr>
        <p:spPr>
          <a:xfrm>
            <a:off x="10773191" y="2517200"/>
            <a:ext cx="1037690" cy="133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588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9137-300D-1E53-3ED2-B6C4B0352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Challenges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F50BA-9E2F-7F61-3552-2D1E06ADC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32</a:t>
            </a:fld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AF293-DA3E-E3B9-BD83-8AB489C3CD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Peaking fitting the Cd mask data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A23B74-3293-0143-B808-00C539442F66}"/>
              </a:ext>
            </a:extLst>
          </p:cNvPr>
          <p:cNvSpPr txBox="1"/>
          <p:nvPr/>
        </p:nvSpPr>
        <p:spPr>
          <a:xfrm>
            <a:off x="1103709" y="1438102"/>
            <a:ext cx="548244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AutoNum type="arabicPeriod"/>
            </a:pPr>
            <a:r>
              <a:rPr lang="en-SE" dirty="0">
                <a:solidFill>
                  <a:srgbClr val="666666"/>
                </a:solidFill>
              </a:rPr>
              <a:t>Used 3 mm slits in the Cd mask (Larmor mask), too narrow for descent peaks/statistics at the back of the panel making them challenging to fit. </a:t>
            </a:r>
          </a:p>
          <a:p>
            <a:pPr marL="342900" indent="-342900" algn="l">
              <a:spcAft>
                <a:spcPts val="1200"/>
              </a:spcAft>
              <a:buAutoNum type="arabicPeriod"/>
            </a:pPr>
            <a:r>
              <a:rPr lang="en-SE" dirty="0">
                <a:solidFill>
                  <a:srgbClr val="666666"/>
                </a:solidFill>
              </a:rPr>
              <a:t>Paralax effects of the peak positions from the front to the back of the detector – needs to be taken into account when the peak positions are being corrected.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DDD84D-1B8C-4C2D-897C-AC9327014617}"/>
              </a:ext>
            </a:extLst>
          </p:cNvPr>
          <p:cNvGrpSpPr/>
          <p:nvPr/>
        </p:nvGrpSpPr>
        <p:grpSpPr>
          <a:xfrm>
            <a:off x="1072504" y="3699650"/>
            <a:ext cx="5987304" cy="1276667"/>
            <a:chOff x="1013254" y="3609917"/>
            <a:chExt cx="5987304" cy="12766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07796DF-6FA6-41C7-A410-0DE5B291E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07" t="7023" r="2177" b="5719"/>
            <a:stretch/>
          </p:blipFill>
          <p:spPr>
            <a:xfrm>
              <a:off x="1013254" y="3609917"/>
              <a:ext cx="5894175" cy="127666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FA161F-4D46-5349-F913-1DF0C9652747}"/>
                </a:ext>
              </a:extLst>
            </p:cNvPr>
            <p:cNvSpPr txBox="1"/>
            <p:nvPr/>
          </p:nvSpPr>
          <p:spPr>
            <a:xfrm>
              <a:off x="5970828" y="3609917"/>
              <a:ext cx="10297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dirty="0">
                  <a:solidFill>
                    <a:schemeClr val="bg1"/>
                  </a:solidFill>
                </a:rPr>
                <a:t>FRONT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33BB8A-9167-F880-76A5-C1771B542F14}"/>
                </a:ext>
              </a:extLst>
            </p:cNvPr>
            <p:cNvSpPr txBox="1"/>
            <p:nvPr/>
          </p:nvSpPr>
          <p:spPr>
            <a:xfrm>
              <a:off x="6119112" y="4517252"/>
              <a:ext cx="788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dirty="0">
                  <a:solidFill>
                    <a:schemeClr val="bg1"/>
                  </a:solidFill>
                </a:rPr>
                <a:t>BACK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276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68D3-4BD6-CD4F-81AD-5C8AF897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Calibration mask simulation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DE548-D3F3-7B4B-A7A8-D609082EC7AA}"/>
              </a:ext>
            </a:extLst>
          </p:cNvPr>
          <p:cNvSpPr txBox="1"/>
          <p:nvPr/>
        </p:nvSpPr>
        <p:spPr>
          <a:xfrm>
            <a:off x="702213" y="922712"/>
            <a:ext cx="525928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GB" sz="10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We need to identify pixels directly illuminated through the slits of the calibration mask for position calibration (parallax)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Implementing the calibration mask in Geant4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Simulating with geantinos instead of neutrons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Artificial particles propagated in a straight line without interactions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Filtering geantinos passing through the calibration mask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Collecting ids of pixels directly illuminated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Aiming multiple geantinos at each pixel instead of random direction sampling to increase efficiency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Turning the resulting pixel ids into a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maskfile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loadable by Mantid with MCPL files and scripts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26443-39F9-6D40-BB52-12E74D114CB2}"/>
              </a:ext>
            </a:extLst>
          </p:cNvPr>
          <p:cNvSpPr txBox="1"/>
          <p:nvPr/>
        </p:nvSpPr>
        <p:spPr>
          <a:xfrm>
            <a:off x="7221003" y="797916"/>
            <a:ext cx="3867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66666"/>
                </a:solidFill>
              </a:rPr>
              <a:t>Calibration mask in the LoKI rear bank Geant4 model: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0517A2-0FEE-E247-A046-2B8CCDB7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901" y="4302045"/>
            <a:ext cx="4287730" cy="23557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FA788E-F596-C041-A081-4CF3D4125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901" y="1444247"/>
            <a:ext cx="4287730" cy="24751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5FCEB2-28C4-5F4D-ADCC-90AC136C44F5}"/>
              </a:ext>
            </a:extLst>
          </p:cNvPr>
          <p:cNvSpPr txBox="1"/>
          <p:nvPr/>
        </p:nvSpPr>
        <p:spPr>
          <a:xfrm>
            <a:off x="6427417" y="3932713"/>
            <a:ext cx="548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66666"/>
                </a:solidFill>
              </a:rPr>
              <a:t>Geantinos aimed at the LoKI rear bank: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FBB92-C8E5-3273-7314-8FCB7948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243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8FF6D48-27D5-A0D2-BDB4-70102C918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366" y="941003"/>
            <a:ext cx="5913515" cy="2907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8F9137-300D-1E53-3ED2-B6C4B0352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91" y="304810"/>
            <a:ext cx="9716817" cy="657339"/>
          </a:xfrm>
        </p:spPr>
        <p:txBody>
          <a:bodyPr/>
          <a:lstStyle/>
          <a:p>
            <a:r>
              <a:rPr lang="en-SE" dirty="0"/>
              <a:t>Creating position correction calibration file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F50BA-9E2F-7F61-3552-2D1E06ADC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34</a:t>
            </a:fld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AF293-DA3E-E3B9-BD83-8AB489C3CD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265" y="941003"/>
            <a:ext cx="8998909" cy="507076"/>
          </a:xfrm>
        </p:spPr>
        <p:txBody>
          <a:bodyPr/>
          <a:lstStyle/>
          <a:p>
            <a:r>
              <a:rPr lang="en-SE" dirty="0"/>
              <a:t>Peaking fitting the Cd mask data – Davide progress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7DAB9-4202-602E-7490-2C0C36F98E31}"/>
              </a:ext>
            </a:extLst>
          </p:cNvPr>
          <p:cNvSpPr txBox="1"/>
          <p:nvPr/>
        </p:nvSpPr>
        <p:spPr>
          <a:xfrm>
            <a:off x="1410069" y="1729345"/>
            <a:ext cx="3634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Position corrections from Davide will ideally be applied at the event formation unit stage: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F14943-BE28-CEC8-3CBD-0339F8A33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107" y="3658240"/>
            <a:ext cx="3631612" cy="2051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278813-D16E-457A-2649-52C96888EC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26" b="37243"/>
          <a:stretch/>
        </p:blipFill>
        <p:spPr>
          <a:xfrm>
            <a:off x="557714" y="2854551"/>
            <a:ext cx="5913515" cy="29259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28245E-EC09-AC47-77EF-245F89106FD0}"/>
              </a:ext>
            </a:extLst>
          </p:cNvPr>
          <p:cNvSpPr/>
          <p:nvPr/>
        </p:nvSpPr>
        <p:spPr>
          <a:xfrm>
            <a:off x="7336477" y="1478901"/>
            <a:ext cx="862301" cy="94691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6F9A76-ECBC-C8FB-5185-CA3BE1CC4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4862" y="4579842"/>
            <a:ext cx="3982947" cy="19724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306EED-5725-7244-C74D-903025E74398}"/>
              </a:ext>
            </a:extLst>
          </p:cNvPr>
          <p:cNvSpPr txBox="1"/>
          <p:nvPr/>
        </p:nvSpPr>
        <p:spPr>
          <a:xfrm>
            <a:off x="6553745" y="6054150"/>
            <a:ext cx="1157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Milán’s positions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914B3F-E7C3-0035-9766-02994392EB37}"/>
              </a:ext>
            </a:extLst>
          </p:cNvPr>
          <p:cNvCxnSpPr/>
          <p:nvPr/>
        </p:nvCxnSpPr>
        <p:spPr>
          <a:xfrm flipV="1">
            <a:off x="7479587" y="5253750"/>
            <a:ext cx="760287" cy="1025611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5ED039C-9746-D30C-AD71-46E6655D467F}"/>
              </a:ext>
            </a:extLst>
          </p:cNvPr>
          <p:cNvCxnSpPr>
            <a:cxnSpLocks/>
          </p:cNvCxnSpPr>
          <p:nvPr/>
        </p:nvCxnSpPr>
        <p:spPr>
          <a:xfrm flipV="1">
            <a:off x="7479587" y="5179768"/>
            <a:ext cx="1293907" cy="1099593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1FF3E2C-256E-9F33-D6D7-9D5EB515DDC0}"/>
              </a:ext>
            </a:extLst>
          </p:cNvPr>
          <p:cNvSpPr/>
          <p:nvPr/>
        </p:nvSpPr>
        <p:spPr>
          <a:xfrm>
            <a:off x="10773191" y="2517200"/>
            <a:ext cx="1037690" cy="133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96378C-D974-21C8-8B7E-9FD78687CAED}"/>
              </a:ext>
            </a:extLst>
          </p:cNvPr>
          <p:cNvSpPr txBox="1"/>
          <p:nvPr/>
        </p:nvSpPr>
        <p:spPr>
          <a:xfrm>
            <a:off x="1574707" y="5905941"/>
            <a:ext cx="4030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If this works – we will use this method for the full LoKI array</a:t>
            </a:r>
          </a:p>
        </p:txBody>
      </p:sp>
    </p:spTree>
    <p:extLst>
      <p:ext uri="{BB962C8B-B14F-4D97-AF65-F5344CB8AC3E}">
        <p14:creationId xmlns:p14="http://schemas.microsoft.com/office/powerpoint/2010/main" val="367708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9137-300D-1E53-3ED2-B6C4B0352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91" y="304810"/>
            <a:ext cx="9716817" cy="657339"/>
          </a:xfrm>
        </p:spPr>
        <p:txBody>
          <a:bodyPr/>
          <a:lstStyle/>
          <a:p>
            <a:r>
              <a:rPr lang="en-SE" dirty="0"/>
              <a:t>Creating position correction calibration file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F50BA-9E2F-7F61-3552-2D1E06ADC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35</a:t>
            </a:fld>
            <a:endParaRPr lang="sv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7DAB9-4202-602E-7490-2C0C36F98E31}"/>
              </a:ext>
            </a:extLst>
          </p:cNvPr>
          <p:cNvSpPr txBox="1"/>
          <p:nvPr/>
        </p:nvSpPr>
        <p:spPr>
          <a:xfrm>
            <a:off x="479949" y="5441178"/>
            <a:ext cx="3662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Fits with partially simulated data on Mantid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742DA6-6890-8332-3F5A-E2440E808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133" y="1194541"/>
            <a:ext cx="4598867" cy="38418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5D5C4C-EB30-1DC4-BE13-134419F75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49" y="1249041"/>
            <a:ext cx="4740665" cy="3986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CB96E3-836A-3B6F-4CFA-5D5608CF28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1" t="8199" r="5424"/>
          <a:stretch/>
        </p:blipFill>
        <p:spPr>
          <a:xfrm>
            <a:off x="4212404" y="3429000"/>
            <a:ext cx="4127702" cy="351060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AF293-DA3E-E3B9-BD83-8AB489C3CD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265" y="941003"/>
            <a:ext cx="10693844" cy="507076"/>
          </a:xfrm>
        </p:spPr>
        <p:txBody>
          <a:bodyPr/>
          <a:lstStyle/>
          <a:p>
            <a:r>
              <a:rPr lang="en-SE" dirty="0"/>
              <a:t>Peaking fitting the Cd mask data in Mantid – Richard Heenan progress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BA91D7-8F3E-D615-A9EC-4C88EE58C1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24" r="16466"/>
          <a:stretch/>
        </p:blipFill>
        <p:spPr>
          <a:xfrm>
            <a:off x="334366" y="1334441"/>
            <a:ext cx="1648546" cy="1378981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5B3A140B-DAA5-92E9-7A49-0A9199B0B722}"/>
              </a:ext>
            </a:extLst>
          </p:cNvPr>
          <p:cNvSpPr/>
          <p:nvPr/>
        </p:nvSpPr>
        <p:spPr>
          <a:xfrm rot="1998439">
            <a:off x="3829998" y="4758227"/>
            <a:ext cx="624465" cy="27740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C70E19A0-BB64-95D8-186B-F9F01C52527B}"/>
              </a:ext>
            </a:extLst>
          </p:cNvPr>
          <p:cNvSpPr/>
          <p:nvPr/>
        </p:nvSpPr>
        <p:spPr>
          <a:xfrm rot="20018755">
            <a:off x="7833633" y="4709070"/>
            <a:ext cx="624465" cy="27740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752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47650-7118-4541-94EC-CB6723C0F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10374783" cy="657339"/>
          </a:xfrm>
        </p:spPr>
        <p:txBody>
          <a:bodyPr/>
          <a:lstStyle/>
          <a:p>
            <a:r>
              <a:rPr lang="en-US" dirty="0"/>
              <a:t>Next: data reduction with Mantid/</a:t>
            </a:r>
            <a:r>
              <a:rPr lang="en-US" dirty="0" err="1"/>
              <a:t>scipp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23AE09-CF6B-614A-AB9C-1A7A4DC07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36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63470C-394B-6841-BADB-C53A7C43B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120" y="1774136"/>
            <a:ext cx="4993785" cy="384970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Davide to finalise the peak fitting and generate the position correction file. This will (hopefully) fully correct for multiplexing and any electronic effects.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All data collected at the beamtime will be rerun through the full ESS software stack to generate the corrected </a:t>
            </a:r>
            <a:r>
              <a:rPr lang="en-GB" dirty="0" err="1"/>
              <a:t>NeXus</a:t>
            </a:r>
            <a:r>
              <a:rPr lang="en-GB" dirty="0"/>
              <a:t> files.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Using </a:t>
            </a:r>
            <a:r>
              <a:rPr lang="en-GB" dirty="0" err="1"/>
              <a:t>Milán’s</a:t>
            </a:r>
            <a:r>
              <a:rPr lang="en-GB" dirty="0"/>
              <a:t> simulation in Geant4 of the flat scatterer we will run the “Direct Beam function” script to generate the correction for layers/straws/pixels.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A7AFEC2-CCB8-764F-A696-18F8C43713D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096000" y="1956928"/>
            <a:ext cx="5759602" cy="339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9137-300D-1E53-3ED2-B6C4B0352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Challenges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F50BA-9E2F-7F61-3552-2D1E06ADC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37</a:t>
            </a:fld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AF293-DA3E-E3B9-BD83-8AB489C3CD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Peaking fitting the Cd mask data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0C796-591F-7379-6E10-24A47B760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0" r="4099"/>
          <a:stretch/>
        </p:blipFill>
        <p:spPr>
          <a:xfrm>
            <a:off x="7502864" y="448912"/>
            <a:ext cx="2562885" cy="28361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A23B74-3293-0143-B808-00C539442F66}"/>
              </a:ext>
            </a:extLst>
          </p:cNvPr>
          <p:cNvSpPr txBox="1"/>
          <p:nvPr/>
        </p:nvSpPr>
        <p:spPr>
          <a:xfrm>
            <a:off x="1103709" y="1438102"/>
            <a:ext cx="548244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AutoNum type="arabicPeriod"/>
            </a:pPr>
            <a:r>
              <a:rPr lang="en-SE" dirty="0">
                <a:solidFill>
                  <a:srgbClr val="666666"/>
                </a:solidFill>
              </a:rPr>
              <a:t>Used 3 mm slits in the Cd mask (Larmor mask), too narrow for descent peaks/statistics at the back of the panel making them challenging to fit. </a:t>
            </a:r>
          </a:p>
          <a:p>
            <a:pPr marL="342900" indent="-342900" algn="l">
              <a:spcAft>
                <a:spcPts val="1200"/>
              </a:spcAft>
              <a:buAutoNum type="arabicPeriod"/>
            </a:pPr>
            <a:r>
              <a:rPr lang="en-SE" dirty="0">
                <a:solidFill>
                  <a:srgbClr val="666666"/>
                </a:solidFill>
              </a:rPr>
              <a:t>Paralax effects of the peak positions from the front to the back of the detector – needs to be taken into account when the peak positions are being corrected.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DDD84D-1B8C-4C2D-897C-AC9327014617}"/>
              </a:ext>
            </a:extLst>
          </p:cNvPr>
          <p:cNvGrpSpPr/>
          <p:nvPr/>
        </p:nvGrpSpPr>
        <p:grpSpPr>
          <a:xfrm>
            <a:off x="1072504" y="3699650"/>
            <a:ext cx="5987304" cy="1276667"/>
            <a:chOff x="1013254" y="3609917"/>
            <a:chExt cx="5987304" cy="12766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07796DF-6FA6-41C7-A410-0DE5B291E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07" t="7023" r="2177" b="5719"/>
            <a:stretch/>
          </p:blipFill>
          <p:spPr>
            <a:xfrm>
              <a:off x="1013254" y="3609917"/>
              <a:ext cx="5894175" cy="127666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FA161F-4D46-5349-F913-1DF0C9652747}"/>
                </a:ext>
              </a:extLst>
            </p:cNvPr>
            <p:cNvSpPr txBox="1"/>
            <p:nvPr/>
          </p:nvSpPr>
          <p:spPr>
            <a:xfrm>
              <a:off x="5970828" y="3609917"/>
              <a:ext cx="10297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dirty="0">
                  <a:solidFill>
                    <a:schemeClr val="bg1"/>
                  </a:solidFill>
                </a:rPr>
                <a:t>FRONT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33BB8A-9167-F880-76A5-C1771B542F14}"/>
                </a:ext>
              </a:extLst>
            </p:cNvPr>
            <p:cNvSpPr txBox="1"/>
            <p:nvPr/>
          </p:nvSpPr>
          <p:spPr>
            <a:xfrm>
              <a:off x="6119112" y="4517252"/>
              <a:ext cx="788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dirty="0">
                  <a:solidFill>
                    <a:schemeClr val="bg1"/>
                  </a:solidFill>
                </a:rPr>
                <a:t>BACK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5B97DF9-C6D8-CEB8-6B14-F59036D3F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007" y="3008309"/>
            <a:ext cx="2277769" cy="32399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CA16FD-4499-56DF-B00A-AF734A5D0D79}"/>
              </a:ext>
            </a:extLst>
          </p:cNvPr>
          <p:cNvSpPr txBox="1"/>
          <p:nvPr/>
        </p:nvSpPr>
        <p:spPr>
          <a:xfrm>
            <a:off x="1072504" y="5239265"/>
            <a:ext cx="5987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  <a:sym typeface="Wingdings" pitchFamily="2" charset="2"/>
              </a:rPr>
              <a:t> Generate “correct” positions in a NeXus file using the Geant4 model (Milán Klausz) so can be combined with the peak fitting more easily. </a:t>
            </a:r>
            <a:endParaRPr lang="en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1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68D3-4BD6-CD4F-81AD-5C8AF897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mask simulation work…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DE548-D3F3-7B4B-A7A8-D609082EC7AA}"/>
              </a:ext>
            </a:extLst>
          </p:cNvPr>
          <p:cNvSpPr txBox="1"/>
          <p:nvPr/>
        </p:nvSpPr>
        <p:spPr>
          <a:xfrm>
            <a:off x="840336" y="1778903"/>
            <a:ext cx="63459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In the full detector system, neutrons can reach supposedly not illuminated pixels due to scattering inside the detector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These events are not supposed to be taken into account for the data reduction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A similar process used for the calibration mask can be used to create filters (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maskfiles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) for data reduction to handle: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Shading due to overlapping detector banks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B</a:t>
            </a:r>
            <a:r>
              <a:rPr lang="en-GB" baseline="-25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4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C masks shading the end of the detector tubes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Beamstops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of different sizes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B7621E-9C3E-6442-9926-829C2D57E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007" y="1927577"/>
            <a:ext cx="4137607" cy="25649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A88C3-94A4-33BE-B31A-9D562BCD7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09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4400" dirty="0"/>
              <a:t>Any questions?</a:t>
            </a:r>
          </a:p>
          <a:p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>
                <a:cs typeface="Segoe UI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201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DB63-D5D7-8441-A786-B950A16A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56" y="104495"/>
            <a:ext cx="9360000" cy="657339"/>
          </a:xfrm>
        </p:spPr>
        <p:txBody>
          <a:bodyPr/>
          <a:lstStyle/>
          <a:p>
            <a:r>
              <a:rPr lang="en-US"/>
              <a:t>LoKI In-bunker Components</a:t>
            </a:r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3B0E0C-6C12-904C-BF86-4A90CA9B70A7}"/>
              </a:ext>
            </a:extLst>
          </p:cNvPr>
          <p:cNvSpPr txBox="1"/>
          <p:nvPr/>
        </p:nvSpPr>
        <p:spPr>
          <a:xfrm>
            <a:off x="8364797" y="2832885"/>
            <a:ext cx="3096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666666"/>
                </a:solidFill>
              </a:rPr>
              <a:t>In-bunker components have completed SAT testing </a:t>
            </a:r>
            <a:r>
              <a:rPr lang="en-GB" sz="2000" b="1" dirty="0">
                <a:solidFill>
                  <a:srgbClr val="666666"/>
                </a:solidFill>
              </a:rPr>
              <a:t>at ESS </a:t>
            </a:r>
            <a:r>
              <a:rPr lang="en-GB" sz="2000" dirty="0">
                <a:solidFill>
                  <a:srgbClr val="666666"/>
                </a:solidFill>
              </a:rPr>
              <a:t>with the chopper racks and are currently </a:t>
            </a:r>
            <a:r>
              <a:rPr lang="en-GB" sz="2000" b="1" dirty="0">
                <a:solidFill>
                  <a:srgbClr val="666666"/>
                </a:solidFill>
              </a:rPr>
              <a:t>awaiting installation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4B9D03-5B61-417C-9114-8695E826F3BE}"/>
              </a:ext>
            </a:extLst>
          </p:cNvPr>
          <p:cNvSpPr txBox="1"/>
          <p:nvPr/>
        </p:nvSpPr>
        <p:spPr>
          <a:xfrm>
            <a:off x="613056" y="6022138"/>
            <a:ext cx="3410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solidFill>
                  <a:srgbClr val="666666"/>
                </a:solidFill>
              </a:rPr>
              <a:t>Guide and vessels delivered to ESS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DA59C6-EE1C-43C4-9862-9930CF96A614}"/>
              </a:ext>
            </a:extLst>
          </p:cNvPr>
          <p:cNvGrpSpPr/>
          <p:nvPr/>
        </p:nvGrpSpPr>
        <p:grpSpPr>
          <a:xfrm>
            <a:off x="730475" y="897845"/>
            <a:ext cx="3191066" cy="5131805"/>
            <a:chOff x="730475" y="897845"/>
            <a:chExt cx="3191066" cy="513180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E8DF03A-E35C-5B47-9829-CC57FA3E8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0475" y="897845"/>
              <a:ext cx="3179674" cy="513180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58165B-CD67-41C8-B2F9-95F7068EFEF7}"/>
                </a:ext>
              </a:extLst>
            </p:cNvPr>
            <p:cNvSpPr txBox="1"/>
            <p:nvPr/>
          </p:nvSpPr>
          <p:spPr>
            <a:xfrm>
              <a:off x="730475" y="5627469"/>
              <a:ext cx="31910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Guide vessels during Pre-build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61DD1D-F2A9-46A5-9B04-161B4021355A}"/>
              </a:ext>
            </a:extLst>
          </p:cNvPr>
          <p:cNvGrpSpPr/>
          <p:nvPr/>
        </p:nvGrpSpPr>
        <p:grpSpPr>
          <a:xfrm>
            <a:off x="5159264" y="818782"/>
            <a:ext cx="2853933" cy="5823567"/>
            <a:chOff x="5159264" y="818782"/>
            <a:chExt cx="2853933" cy="582356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4C7AEF-BB27-3647-9097-932956109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9264" y="818782"/>
              <a:ext cx="2853933" cy="582356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8032E0-36B4-47A4-A280-2D0F6F92461E}"/>
                </a:ext>
              </a:extLst>
            </p:cNvPr>
            <p:cNvSpPr txBox="1"/>
            <p:nvPr/>
          </p:nvSpPr>
          <p:spPr>
            <a:xfrm>
              <a:off x="5170656" y="5695285"/>
              <a:ext cx="23652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In-bunker support structures with chopper 1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1853EC-0421-24F8-6160-F2D7534A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042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DB63-D5D7-8441-A786-B950A16A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56" y="104495"/>
            <a:ext cx="9360000" cy="657339"/>
          </a:xfrm>
        </p:spPr>
        <p:txBody>
          <a:bodyPr/>
          <a:lstStyle/>
          <a:p>
            <a:r>
              <a:rPr lang="en-US"/>
              <a:t>LoKI Heavy Shutter</a:t>
            </a:r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ADF3A3-B784-C345-BB23-650A27C63236}"/>
              </a:ext>
            </a:extLst>
          </p:cNvPr>
          <p:cNvSpPr txBox="1"/>
          <p:nvPr/>
        </p:nvSpPr>
        <p:spPr>
          <a:xfrm>
            <a:off x="5849435" y="6360692"/>
            <a:ext cx="171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b="1">
                <a:solidFill>
                  <a:schemeClr val="bg1"/>
                </a:solidFill>
              </a:rPr>
              <a:t>Choppers @ 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9F0936-D188-44EF-9EF5-E807277472CF}"/>
              </a:ext>
            </a:extLst>
          </p:cNvPr>
          <p:cNvSpPr txBox="1"/>
          <p:nvPr/>
        </p:nvSpPr>
        <p:spPr>
          <a:xfrm>
            <a:off x="978815" y="4681703"/>
            <a:ext cx="76078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Guide integration complete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Motion and kinematic testing complete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PSS switch integration complete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System is currently being disassembled and requires minor finishing before shipping to ESS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03C832-394F-4347-A8F3-1FE27ABCD86C}"/>
              </a:ext>
            </a:extLst>
          </p:cNvPr>
          <p:cNvGrpSpPr/>
          <p:nvPr/>
        </p:nvGrpSpPr>
        <p:grpSpPr>
          <a:xfrm>
            <a:off x="1057193" y="962492"/>
            <a:ext cx="4629880" cy="3472410"/>
            <a:chOff x="1057193" y="962492"/>
            <a:chExt cx="4629880" cy="3472410"/>
          </a:xfrm>
        </p:grpSpPr>
        <p:pic>
          <p:nvPicPr>
            <p:cNvPr id="4" name="Picture 3" descr="A picture containing indoor, cluttered&#10;&#10;Description automatically generated">
              <a:extLst>
                <a:ext uri="{FF2B5EF4-FFF2-40B4-BE49-F238E27FC236}">
                  <a16:creationId xmlns:a16="http://schemas.microsoft.com/office/drawing/2014/main" id="{7ED3550E-AFE7-4579-B44D-238A9B717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7193" y="962492"/>
              <a:ext cx="4629880" cy="347241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B36735-FDCB-4B1B-A24B-AC9DC13293A7}"/>
                </a:ext>
              </a:extLst>
            </p:cNvPr>
            <p:cNvSpPr txBox="1"/>
            <p:nvPr/>
          </p:nvSpPr>
          <p:spPr>
            <a:xfrm>
              <a:off x="1057193" y="4004305"/>
              <a:ext cx="4579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Heavy shutter mechanism with PSS switches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3C078D2-A464-4112-8894-4FFA366118AB}"/>
              </a:ext>
            </a:extLst>
          </p:cNvPr>
          <p:cNvGrpSpPr/>
          <p:nvPr/>
        </p:nvGrpSpPr>
        <p:grpSpPr>
          <a:xfrm>
            <a:off x="9182290" y="-1861"/>
            <a:ext cx="3009710" cy="6859861"/>
            <a:chOff x="9182290" y="-1861"/>
            <a:chExt cx="3009710" cy="68598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5B3B64-A6C7-7143-87F7-8AFC7BF9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2290" y="-1861"/>
              <a:ext cx="3009710" cy="68598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DA7329-BF81-48A2-928F-2BA6583E3B54}"/>
                </a:ext>
              </a:extLst>
            </p:cNvPr>
            <p:cNvSpPr txBox="1"/>
            <p:nvPr/>
          </p:nvSpPr>
          <p:spPr>
            <a:xfrm>
              <a:off x="9182290" y="6122432"/>
              <a:ext cx="2604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Heavy shutter in bunker mock-up at ISIS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9421E0-6213-BDB6-DEBE-EC6C3BB3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528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DB63-D5D7-8441-A786-B950A16A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56" y="104495"/>
            <a:ext cx="9360000" cy="657339"/>
          </a:xfrm>
        </p:spPr>
        <p:txBody>
          <a:bodyPr/>
          <a:lstStyle/>
          <a:p>
            <a:r>
              <a:rPr lang="en-US"/>
              <a:t>LoKI Bunker Wall Insert (BWI)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9F0936-D188-44EF-9EF5-E807277472CF}"/>
              </a:ext>
            </a:extLst>
          </p:cNvPr>
          <p:cNvSpPr txBox="1"/>
          <p:nvPr/>
        </p:nvSpPr>
        <p:spPr>
          <a:xfrm>
            <a:off x="822063" y="4762651"/>
            <a:ext cx="7058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Guide integration complete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Alignment complete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Final installation complete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A86480A-21F3-4BC6-9743-5B685192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7523" y="6475269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741CD9-EB95-40B6-9E3B-435942941699}"/>
              </a:ext>
            </a:extLst>
          </p:cNvPr>
          <p:cNvGrpSpPr/>
          <p:nvPr/>
        </p:nvGrpSpPr>
        <p:grpSpPr>
          <a:xfrm>
            <a:off x="708851" y="1036865"/>
            <a:ext cx="6397344" cy="3143408"/>
            <a:chOff x="708851" y="1036865"/>
            <a:chExt cx="6397344" cy="31434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E5B666-B26C-48D0-8052-952A61276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851" y="1036865"/>
              <a:ext cx="6397344" cy="314340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19F65D-10E3-4DA0-9254-969434EE0E0D}"/>
                </a:ext>
              </a:extLst>
            </p:cNvPr>
            <p:cNvSpPr txBox="1"/>
            <p:nvPr/>
          </p:nvSpPr>
          <p:spPr>
            <a:xfrm>
              <a:off x="4064721" y="3786547"/>
              <a:ext cx="3041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BWI guide integration at ESS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BE4C80-9D1F-48E3-ACB9-33695189B3B4}"/>
              </a:ext>
            </a:extLst>
          </p:cNvPr>
          <p:cNvGrpSpPr/>
          <p:nvPr/>
        </p:nvGrpSpPr>
        <p:grpSpPr>
          <a:xfrm>
            <a:off x="7437121" y="333898"/>
            <a:ext cx="4502823" cy="5944741"/>
            <a:chOff x="7437121" y="333898"/>
            <a:chExt cx="4502823" cy="59447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B4C5288-5684-4134-8EB8-42D530B34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7121" y="333898"/>
              <a:ext cx="4502823" cy="594474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CA075B-50E3-4CBF-98FC-DBC6420CB2A9}"/>
                </a:ext>
              </a:extLst>
            </p:cNvPr>
            <p:cNvSpPr txBox="1"/>
            <p:nvPr/>
          </p:nvSpPr>
          <p:spPr>
            <a:xfrm>
              <a:off x="7548057" y="5778314"/>
              <a:ext cx="3076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Installation of the BWI at 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894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0804636-56B5-0141-9E9F-8C63BF966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r="196"/>
          <a:stretch/>
        </p:blipFill>
        <p:spPr bwMode="auto">
          <a:xfrm>
            <a:off x="949321" y="5034826"/>
            <a:ext cx="10529171" cy="1930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0F1277-F99F-3D42-8B50-A606AFB0B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6" t="50638" r="20279" b="4410"/>
          <a:stretch/>
        </p:blipFill>
        <p:spPr bwMode="auto">
          <a:xfrm>
            <a:off x="8043830" y="5972632"/>
            <a:ext cx="1100169" cy="867763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05D072-DFBA-2E4D-98C6-8F5E7C7B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Bunker wall insert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30240F-035C-1F43-9D19-E9B19D8B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D28ED-1C50-CA4F-81C8-5D4C3DBC0B26}" type="datetime1">
              <a:rPr lang="sv-SE" smtClean="0"/>
              <a:t>2022-05-02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77266-8CB5-9E43-916E-9D2365C9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LoKI update March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26037-E994-2D40-BC8B-DA2624C23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B162E9-A8B9-F149-8AA0-B931C2EA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87" y="1053699"/>
            <a:ext cx="3352050" cy="25140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925606-9391-DD48-8B52-89CBB6F39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412" y="914991"/>
            <a:ext cx="2014199" cy="26591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B0E255-FBD8-5441-B0FC-DB33049EB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918" y="2900055"/>
            <a:ext cx="2611036" cy="2564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182ED9-4F8F-184F-8AAC-3F6FA10B0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3830" y="2523380"/>
            <a:ext cx="3800424" cy="285031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97ACA6-4925-874E-BBAD-0CF08FBF4F8B}"/>
              </a:ext>
            </a:extLst>
          </p:cNvPr>
          <p:cNvCxnSpPr/>
          <p:nvPr/>
        </p:nvCxnSpPr>
        <p:spPr>
          <a:xfrm>
            <a:off x="3469600" y="2335726"/>
            <a:ext cx="457200" cy="9965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EE863AE-9230-604E-B7D3-0E6C2252585B}"/>
              </a:ext>
            </a:extLst>
          </p:cNvPr>
          <p:cNvCxnSpPr>
            <a:cxnSpLocks/>
          </p:cNvCxnSpPr>
          <p:nvPr/>
        </p:nvCxnSpPr>
        <p:spPr>
          <a:xfrm flipV="1">
            <a:off x="5891778" y="2248000"/>
            <a:ext cx="457200" cy="8926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EF65CAB-016C-DE44-B54C-164B5CC12C5F}"/>
              </a:ext>
            </a:extLst>
          </p:cNvPr>
          <p:cNvCxnSpPr>
            <a:cxnSpLocks/>
          </p:cNvCxnSpPr>
          <p:nvPr/>
        </p:nvCxnSpPr>
        <p:spPr>
          <a:xfrm>
            <a:off x="7628985" y="2131590"/>
            <a:ext cx="659848" cy="8609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3C27A9B-280A-351B-7844-834378E8480A}"/>
              </a:ext>
            </a:extLst>
          </p:cNvPr>
          <p:cNvSpPr txBox="1"/>
          <p:nvPr/>
        </p:nvSpPr>
        <p:spPr>
          <a:xfrm>
            <a:off x="603743" y="3802734"/>
            <a:ext cx="26110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Guide integration complete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Alignment complete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Final installation complete</a:t>
            </a:r>
          </a:p>
        </p:txBody>
      </p:sp>
    </p:spTree>
    <p:extLst>
      <p:ext uri="{BB962C8B-B14F-4D97-AF65-F5344CB8AC3E}">
        <p14:creationId xmlns:p14="http://schemas.microsoft.com/office/powerpoint/2010/main" val="2638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DB63-D5D7-8441-A786-B950A16A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56" y="104495"/>
            <a:ext cx="9360000" cy="657339"/>
          </a:xfrm>
        </p:spPr>
        <p:txBody>
          <a:bodyPr/>
          <a:lstStyle/>
          <a:p>
            <a:r>
              <a:rPr lang="en-US"/>
              <a:t>LoKI Bunker-to-Cave Components</a:t>
            </a:r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3B0E0C-6C12-904C-BF86-4A90CA9B70A7}"/>
              </a:ext>
            </a:extLst>
          </p:cNvPr>
          <p:cNvSpPr txBox="1"/>
          <p:nvPr/>
        </p:nvSpPr>
        <p:spPr>
          <a:xfrm>
            <a:off x="808201" y="5292068"/>
            <a:ext cx="6472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Concrete base installation complete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Collimator selector base steels delivered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Steel manufacture delayed, currently 30% complete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E01D93-EB21-4647-88B8-95F24D2960CC}"/>
              </a:ext>
            </a:extLst>
          </p:cNvPr>
          <p:cNvGrpSpPr/>
          <p:nvPr/>
        </p:nvGrpSpPr>
        <p:grpSpPr>
          <a:xfrm>
            <a:off x="390903" y="1053495"/>
            <a:ext cx="4024913" cy="2994463"/>
            <a:chOff x="932155" y="836408"/>
            <a:chExt cx="3778928" cy="28678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498514-E14A-4DF0-86E9-464EC322C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155" y="836408"/>
              <a:ext cx="3778928" cy="28678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0361ED-214F-4077-8B99-FA99556A7F20}"/>
                </a:ext>
              </a:extLst>
            </p:cNvPr>
            <p:cNvSpPr txBox="1"/>
            <p:nvPr/>
          </p:nvSpPr>
          <p:spPr>
            <a:xfrm>
              <a:off x="2294139" y="3320904"/>
              <a:ext cx="2416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Bunker-to-cave design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C6F9FA-6AD4-4239-A547-4FD8E28B77A9}"/>
              </a:ext>
            </a:extLst>
          </p:cNvPr>
          <p:cNvGrpSpPr/>
          <p:nvPr/>
        </p:nvGrpSpPr>
        <p:grpSpPr>
          <a:xfrm>
            <a:off x="4530988" y="968872"/>
            <a:ext cx="4024913" cy="3701141"/>
            <a:chOff x="3890276" y="1576253"/>
            <a:chExt cx="4024913" cy="37011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D4C0D0-0A18-47E0-8575-7328CF489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052162" y="1414367"/>
              <a:ext cx="3701141" cy="402491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6F3DAD-CB4B-4E87-832F-9FF3868BBC65}"/>
                </a:ext>
              </a:extLst>
            </p:cNvPr>
            <p:cNvSpPr txBox="1"/>
            <p:nvPr/>
          </p:nvSpPr>
          <p:spPr>
            <a:xfrm>
              <a:off x="3910241" y="4843011"/>
              <a:ext cx="2765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Concrete Base Installation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AD3CA9-B640-4CE0-9FFB-4B11F1A568B9}"/>
              </a:ext>
            </a:extLst>
          </p:cNvPr>
          <p:cNvGrpSpPr/>
          <p:nvPr/>
        </p:nvGrpSpPr>
        <p:grpSpPr>
          <a:xfrm>
            <a:off x="8671074" y="1421296"/>
            <a:ext cx="3380513" cy="4694568"/>
            <a:chOff x="8558748" y="1410141"/>
            <a:chExt cx="3091779" cy="42935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9A1328-E112-44CE-88E7-C1EA3F51E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988"/>
            <a:stretch/>
          </p:blipFill>
          <p:spPr>
            <a:xfrm rot="5400000">
              <a:off x="7957838" y="2011051"/>
              <a:ext cx="4293599" cy="309177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958CCB-D6A4-4C34-B968-D5E25C0DA3AE}"/>
                </a:ext>
              </a:extLst>
            </p:cNvPr>
            <p:cNvSpPr txBox="1"/>
            <p:nvPr/>
          </p:nvSpPr>
          <p:spPr>
            <a:xfrm>
              <a:off x="8558748" y="5054011"/>
              <a:ext cx="23236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Collimator selector base steels at ESS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C34BD5-147E-C14F-3A26-99C99C2E9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928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DB63-D5D7-8441-A786-B950A16A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56" y="104495"/>
            <a:ext cx="9360000" cy="657339"/>
          </a:xfrm>
        </p:spPr>
        <p:txBody>
          <a:bodyPr/>
          <a:lstStyle/>
          <a:p>
            <a:r>
              <a:rPr lang="en-US"/>
              <a:t>LoKI Bunker-to-Cave Components</a:t>
            </a:r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3B0E0C-6C12-904C-BF86-4A90CA9B70A7}"/>
              </a:ext>
            </a:extLst>
          </p:cNvPr>
          <p:cNvSpPr txBox="1"/>
          <p:nvPr/>
        </p:nvSpPr>
        <p:spPr>
          <a:xfrm>
            <a:off x="483539" y="5708711"/>
            <a:ext cx="6500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Modification to Collimator Selector stage 2 complete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Internals in manufacture – assembly expected to begin in May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A08425-2091-4495-89B0-288894083393}"/>
              </a:ext>
            </a:extLst>
          </p:cNvPr>
          <p:cNvGrpSpPr/>
          <p:nvPr/>
        </p:nvGrpSpPr>
        <p:grpSpPr>
          <a:xfrm>
            <a:off x="926565" y="764674"/>
            <a:ext cx="4938659" cy="4726036"/>
            <a:chOff x="613056" y="972229"/>
            <a:chExt cx="4938659" cy="47260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8D6437-544A-499E-9B48-A31D9EDF6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057" y="972229"/>
              <a:ext cx="4938658" cy="47260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4E9B1F-4F92-438B-B9F3-79422E752962}"/>
                </a:ext>
              </a:extLst>
            </p:cNvPr>
            <p:cNvSpPr txBox="1"/>
            <p:nvPr/>
          </p:nvSpPr>
          <p:spPr>
            <a:xfrm>
              <a:off x="613056" y="975069"/>
              <a:ext cx="4242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Collimator selector motion testing at ISIS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49107B0-E198-454E-8F5B-09F9CC57B30E}"/>
              </a:ext>
            </a:extLst>
          </p:cNvPr>
          <p:cNvGrpSpPr/>
          <p:nvPr/>
        </p:nvGrpSpPr>
        <p:grpSpPr>
          <a:xfrm>
            <a:off x="7147127" y="949340"/>
            <a:ext cx="3226506" cy="4019910"/>
            <a:chOff x="6332450" y="972229"/>
            <a:chExt cx="3226506" cy="40199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A6B7DD-7468-49F3-87B2-C33ED6DA2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2450" y="972229"/>
              <a:ext cx="3226506" cy="40199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C70683-D0B4-4C6B-AC0B-15EB656FD9D5}"/>
                </a:ext>
              </a:extLst>
            </p:cNvPr>
            <p:cNvSpPr txBox="1"/>
            <p:nvPr/>
          </p:nvSpPr>
          <p:spPr>
            <a:xfrm>
              <a:off x="6414643" y="4622807"/>
              <a:ext cx="2643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Slit set integration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AD8E5D-B7D7-42E3-9145-FC3ED7CDCC78}"/>
              </a:ext>
            </a:extLst>
          </p:cNvPr>
          <p:cNvSpPr txBox="1"/>
          <p:nvPr/>
        </p:nvSpPr>
        <p:spPr>
          <a:xfrm>
            <a:off x="7405409" y="5093158"/>
            <a:ext cx="47085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Slit-set trial integration at ISIS complete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Blade alignment metrology complete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66666"/>
                </a:solidFill>
              </a:rPr>
              <a:t>Ongoing issue with motor specification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C0D10-933F-5DBD-2F76-0629D3784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23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lassification xmlns="8f15622f-82cd-465e-8cfa-eb768b2da9cb">OFFICIAL-SENSITIVE [COMMERCIAL]</Classification>
    <Document_x0020_Reference xmlns="629e9c9f-1d9d-46c1-a662-bf0ca3b9ee24" xsi:nil="true"/>
    <Document_x0020_Status xmlns="629e9c9f-1d9d-46c1-a662-bf0ca3b9ee24" xsi:nil="true"/>
    <Document_x0020_Type xmlns="629e9c9f-1d9d-46c1-a662-bf0ca3b9ee24" xsi:nil="true"/>
    <Project xmlns="629e9c9f-1d9d-46c1-a662-bf0ca3b9ee2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9FE2677EEF54BAA6A2F976ACCD5BC" ma:contentTypeVersion="26" ma:contentTypeDescription="Create a new document." ma:contentTypeScope="" ma:versionID="c779f50cbbeeccbe4272c751a976ac31">
  <xsd:schema xmlns:xsd="http://www.w3.org/2001/XMLSchema" xmlns:xs="http://www.w3.org/2001/XMLSchema" xmlns:p="http://schemas.microsoft.com/office/2006/metadata/properties" xmlns:ns2="8f15622f-82cd-465e-8cfa-eb768b2da9cb" xmlns:ns3="629e9c9f-1d9d-46c1-a662-bf0ca3b9ee24" targetNamespace="http://schemas.microsoft.com/office/2006/metadata/properties" ma:root="true" ma:fieldsID="e92022f248fe61d86ac26333f314a2d9" ns2:_="" ns3:_="">
    <xsd:import namespace="8f15622f-82cd-465e-8cfa-eb768b2da9cb"/>
    <xsd:import namespace="629e9c9f-1d9d-46c1-a662-bf0ca3b9ee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Project" minOccurs="0"/>
                <xsd:element ref="ns3:Document_x0020_Reference" minOccurs="0"/>
                <xsd:element ref="ns3:Document_x0020_Status" minOccurs="0"/>
                <xsd:element ref="ns3:SharedWithUsers" minOccurs="0"/>
                <xsd:element ref="ns3:SharedWithDetails" minOccurs="0"/>
                <xsd:element ref="ns2:Classification" minOccurs="0"/>
                <xsd:element ref="ns2:MediaServiceDateTaken" minOccurs="0"/>
                <xsd:element ref="ns2:MediaServiceLocation" minOccurs="0"/>
                <xsd:element ref="ns3:Document_x0020_Type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15622f-82cd-465e-8cfa-eb768b2da9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Classification" ma:index="17" nillable="true" ma:displayName="Classification" ma:default="OFFICIAL-SENSITIVE [COMMERCIAL]" ma:format="Dropdown" ma:internalName="Classification">
      <xsd:simpleType>
        <xsd:union memberTypes="dms:Text">
          <xsd:simpleType>
            <xsd:restriction base="dms:Choice">
              <xsd:enumeration value="Unclassified"/>
              <xsd:enumeration value="OFFICIAL-SENSITIVE [PERSONAL]"/>
              <xsd:enumeration value="OFFICIAL-SENSITIVE [COMMERCIAL]"/>
              <xsd:enumeration value="OFFICIAL-SENSITIVE [LOCALLY SENSITIVE]"/>
            </xsd:restriction>
          </xsd:simpleType>
        </xsd:un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e9c9f-1d9d-46c1-a662-bf0ca3b9ee24" elementFormDefault="qualified">
    <xsd:import namespace="http://schemas.microsoft.com/office/2006/documentManagement/types"/>
    <xsd:import namespace="http://schemas.microsoft.com/office/infopath/2007/PartnerControls"/>
    <xsd:element name="Project" ma:index="12" nillable="true" ma:displayName="Project Name" ma:format="Dropdown" ma:internalName="Project">
      <xsd:simpleType>
        <xsd:union memberTypes="dms:Text">
          <xsd:simpleType>
            <xsd:restriction base="dms:Choice">
              <xsd:enumeration value="UK-ESS Instrument"/>
              <xsd:enumeration value="Loki"/>
              <xsd:enumeration value="Freia"/>
              <xsd:enumeration value="Vespa"/>
            </xsd:restriction>
          </xsd:simpleType>
        </xsd:union>
      </xsd:simpleType>
    </xsd:element>
    <xsd:element name="Document_x0020_Reference" ma:index="13" nillable="true" ma:displayName="Document Reference" ma:internalName="Document_x0020_Reference">
      <xsd:simpleType>
        <xsd:restriction base="dms:Text">
          <xsd:maxLength value="40"/>
        </xsd:restriction>
      </xsd:simpleType>
    </xsd:element>
    <xsd:element name="Document_x0020_Status" ma:index="14" nillable="true" ma:displayName="Document Status" ma:format="Dropdown" ma:internalName="Document_x0020_Status">
      <xsd:simpleType>
        <xsd:restriction base="dms:Choice">
          <xsd:enumeration value="Draft"/>
          <xsd:enumeration value="Issued"/>
        </xsd:restriction>
      </xsd:simple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Document_x0020_Type" ma:index="21" nillable="true" ma:displayName="Document Type" ma:description="type for filtering" ma:format="Dropdown" ma:internalName="Document_x0020_Type">
      <xsd:simpleType>
        <xsd:restriction base="dms:Choice">
          <xsd:enumeration value="Technical Report"/>
          <xsd:enumeration value="Specification"/>
          <xsd:enumeration value="Minutes"/>
          <xsd:enumeration value="Project Risk Register"/>
          <xsd:enumeration value="Risk Assessment"/>
          <xsd:enumeration value="PRC Report"/>
          <xsd:enumeration value="IMC Report"/>
          <xsd:enumeration value="ESS Report"/>
          <xsd:enumeration value="Finance Report"/>
          <xsd:enumeration value="Gantt Char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 ma:index="20" ma:displayName="Category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41E441-2A36-4C08-BAFC-4536415432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632FFE-1AF9-45FE-B640-AB647BA86879}">
  <ds:schemaRefs>
    <ds:schemaRef ds:uri="629e9c9f-1d9d-46c1-a662-bf0ca3b9ee24"/>
    <ds:schemaRef ds:uri="8f15622f-82cd-465e-8cfa-eb768b2da9c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53B4663-C59A-4088-BC8E-A7068202EED5}">
  <ds:schemaRefs>
    <ds:schemaRef ds:uri="629e9c9f-1d9d-46c1-a662-bf0ca3b9ee24"/>
    <ds:schemaRef ds:uri="8f15622f-82cd-465e-8cfa-eb768b2da9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6235</TotalTime>
  <Words>2101</Words>
  <Application>Microsoft Macintosh PowerPoint</Application>
  <PresentationFormat>Widescreen</PresentationFormat>
  <Paragraphs>393</Paragraphs>
  <Slides>39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Segoe UI</vt:lpstr>
      <vt:lpstr>Segoe UI Historic</vt:lpstr>
      <vt:lpstr>Segoe UI Light</vt:lpstr>
      <vt:lpstr>Segoe UI Semibold</vt:lpstr>
      <vt:lpstr>Times New Roman</vt:lpstr>
      <vt:lpstr>Wingdings</vt:lpstr>
      <vt:lpstr>Office-tema</vt:lpstr>
      <vt:lpstr>LoKI STAP Update</vt:lpstr>
      <vt:lpstr>PowerPoint Presentation</vt:lpstr>
      <vt:lpstr>LoKI Status Overview</vt:lpstr>
      <vt:lpstr>LoKI In-bunker Components</vt:lpstr>
      <vt:lpstr>LoKI Heavy Shutter</vt:lpstr>
      <vt:lpstr>LoKI Bunker Wall Insert (BWI)</vt:lpstr>
      <vt:lpstr>Bunker wall insert</vt:lpstr>
      <vt:lpstr>LoKI Bunker-to-Cave Components</vt:lpstr>
      <vt:lpstr>LoKI Bunker-to-Cave Components</vt:lpstr>
      <vt:lpstr>LoKI Sample Area</vt:lpstr>
      <vt:lpstr>LoKI Sample Area</vt:lpstr>
      <vt:lpstr>LoKI Sample Area</vt:lpstr>
      <vt:lpstr>LoKI Cave</vt:lpstr>
      <vt:lpstr>Detector Systems</vt:lpstr>
      <vt:lpstr>LoKI Detectors</vt:lpstr>
      <vt:lpstr>LoKI OVERVIEW</vt:lpstr>
      <vt:lpstr>LoKI OVERVIEW</vt:lpstr>
      <vt:lpstr>Sample environment</vt:lpstr>
      <vt:lpstr>LoKI sample environments</vt:lpstr>
      <vt:lpstr>PowerPoint Presentation</vt:lpstr>
      <vt:lpstr>LoKI Installation activities</vt:lpstr>
      <vt:lpstr>PowerPoint Presentation</vt:lpstr>
      <vt:lpstr>Challenges &amp; Delays</vt:lpstr>
      <vt:lpstr>LoKI Schedule</vt:lpstr>
      <vt:lpstr>PowerPoint Presentation</vt:lpstr>
      <vt:lpstr>Aims and methods</vt:lpstr>
      <vt:lpstr>Simulation models</vt:lpstr>
      <vt:lpstr>Sample types</vt:lpstr>
      <vt:lpstr>Final Detector Test on Larmor</vt:lpstr>
      <vt:lpstr>Creating position correction calibration file</vt:lpstr>
      <vt:lpstr>Creating position correction calibration file</vt:lpstr>
      <vt:lpstr>Challenges</vt:lpstr>
      <vt:lpstr>Calibration mask simulation</vt:lpstr>
      <vt:lpstr>Creating position correction calibration file</vt:lpstr>
      <vt:lpstr>Creating position correction calibration file</vt:lpstr>
      <vt:lpstr>Next: data reduction with Mantid/scipp</vt:lpstr>
      <vt:lpstr>Challenges</vt:lpstr>
      <vt:lpstr>Further mask simulation work…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Microsoft Office User</cp:lastModifiedBy>
  <cp:revision>32</cp:revision>
  <cp:lastPrinted>2019-03-08T10:27:30Z</cp:lastPrinted>
  <dcterms:created xsi:type="dcterms:W3CDTF">2020-01-27T12:27:51Z</dcterms:created>
  <dcterms:modified xsi:type="dcterms:W3CDTF">2022-05-02T14:52:44Z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0x0101005199FE2677EEF54BAA6A2F976ACCD5BC</vt:lpwstr>
  </property>
</Properties>
</file>