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13" r:id="rId3"/>
    <p:sldId id="475" r:id="rId4"/>
    <p:sldId id="462" r:id="rId5"/>
    <p:sldId id="461" r:id="rId6"/>
    <p:sldId id="480" r:id="rId7"/>
    <p:sldId id="468" r:id="rId8"/>
    <p:sldId id="474" r:id="rId9"/>
    <p:sldId id="472" r:id="rId10"/>
    <p:sldId id="469" r:id="rId11"/>
    <p:sldId id="479" r:id="rId12"/>
    <p:sldId id="470" r:id="rId13"/>
    <p:sldId id="477" r:id="rId14"/>
    <p:sldId id="473" r:id="rId15"/>
  </p:sldIdLst>
  <p:sldSz cx="9144000" cy="6858000" type="screen4x3"/>
  <p:notesSz cx="6858000" cy="97234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62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82"/>
    <a:srgbClr val="515151"/>
    <a:srgbClr val="B9B9B9"/>
    <a:srgbClr val="9C9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4" autoAdjust="0"/>
    <p:restoredTop sz="93158" autoAdjust="0"/>
  </p:normalViewPr>
  <p:slideViewPr>
    <p:cSldViewPr snapToGrid="0">
      <p:cViewPr varScale="1">
        <p:scale>
          <a:sx n="119" d="100"/>
          <a:sy n="119" d="100"/>
        </p:scale>
        <p:origin x="1912" y="184"/>
      </p:cViewPr>
      <p:guideLst>
        <p:guide orient="horz" pos="143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660"/>
    </p:cViewPr>
  </p:sorterViewPr>
  <p:notesViewPr>
    <p:cSldViewPr snapToGrid="0" snapToObjects="1">
      <p:cViewPr varScale="1">
        <p:scale>
          <a:sx n="96" d="100"/>
          <a:sy n="96" d="100"/>
        </p:scale>
        <p:origin x="-4480" y="-104"/>
      </p:cViewPr>
      <p:guideLst>
        <p:guide orient="horz" pos="306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E5F5D-35DC-A548-B4B0-E89F61A6A9FF}" type="datetimeFigureOut">
              <a:rPr lang="en-US" smtClean="0"/>
              <a:t>4/25/22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360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2360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210C2-2727-F34B-9453-121C15700C1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58576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8BD61-3547-424D-8836-725BF677DED4}" type="datetimeFigureOut">
              <a:rPr lang="de-DE" smtClean="0"/>
              <a:t>25.04.22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728663"/>
            <a:ext cx="4860925" cy="3646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618633"/>
            <a:ext cx="5486400" cy="437554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35578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235578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97C32-0F4A-40F6-B67C-728988A86F3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0183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----- Meeting Notes (28.02.17 13:13) -----</a:t>
            </a:r>
          </a:p>
          <a:p>
            <a:r>
              <a:rPr lang="de-DE" dirty="0"/>
              <a:t>Welcome</a:t>
            </a:r>
          </a:p>
          <a:p>
            <a:endParaRPr lang="de-DE" dirty="0"/>
          </a:p>
          <a:p>
            <a:r>
              <a:rPr lang="de-DE" dirty="0"/>
              <a:t>First </a:t>
            </a:r>
            <a:r>
              <a:rPr lang="de-DE" dirty="0" err="1"/>
              <a:t>Presentation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TG2 </a:t>
            </a:r>
            <a:r>
              <a:rPr lang="de-DE" dirty="0" err="1"/>
              <a:t>for</a:t>
            </a:r>
            <a:r>
              <a:rPr lang="de-DE" dirty="0"/>
              <a:t> SKADI</a:t>
            </a:r>
          </a:p>
          <a:p>
            <a:endParaRPr lang="de-DE" dirty="0"/>
          </a:p>
          <a:p>
            <a:r>
              <a:rPr lang="de-DE" dirty="0"/>
              <a:t>Science Case, Top Level </a:t>
            </a:r>
            <a:r>
              <a:rPr lang="de-DE" dirty="0" err="1"/>
              <a:t>Requirements</a:t>
            </a:r>
            <a:r>
              <a:rPr lang="de-DE" dirty="0"/>
              <a:t>, </a:t>
            </a:r>
            <a:r>
              <a:rPr lang="de-DE" dirty="0" err="1"/>
              <a:t>Cursory</a:t>
            </a:r>
            <a:r>
              <a:rPr lang="de-DE" dirty="0"/>
              <a:t> </a:t>
            </a:r>
            <a:r>
              <a:rPr lang="de-DE" dirty="0" err="1"/>
              <a:t>Overview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Construction</a:t>
            </a:r>
            <a:r>
              <a:rPr lang="de-DE" dirty="0"/>
              <a:t> Schedule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Risk</a:t>
            </a:r>
            <a:r>
              <a:rPr lang="de-DE" dirty="0"/>
              <a:t>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310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5D6F36C-1357-8E46-81DC-E91540D4D656}" type="datetime4">
              <a:rPr lang="de-DE" smtClean="0"/>
              <a:t>25. April 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EB9AEA1-3281-46F0-9EDB-48FF2E5FF26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7308304" y="2142"/>
            <a:ext cx="1835696" cy="97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27584" y="2708275"/>
            <a:ext cx="7254875" cy="792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Unsere Ziele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27584" y="3501008"/>
            <a:ext cx="7254875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Das Forschungszentrum im Fokus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27584" y="4868863"/>
            <a:ext cx="6481763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10. Mai 2011 | Theo Mustermann</a:t>
            </a:r>
          </a:p>
        </p:txBody>
      </p:sp>
      <p:pic>
        <p:nvPicPr>
          <p:cNvPr id="11" name="Picture 14" descr="Afficher l'image d'origin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853" y="90978"/>
            <a:ext cx="1686147" cy="10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mage result for ess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71445"/>
            <a:ext cx="1944216" cy="104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33D537E-7D32-4AF3-8F50-037B43117F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559" y="329862"/>
            <a:ext cx="1881980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0"/>
            <a:ext cx="8075240" cy="4104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/>
              <a:t>Hier steht Blindtext zu einem Thema mit Einleitung und folgenden Aufzählungspunkten: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nonummy</a:t>
            </a:r>
            <a:r>
              <a:rPr lang="de-DE" dirty="0"/>
              <a:t> </a:t>
            </a:r>
            <a:r>
              <a:rPr lang="de-DE" dirty="0" err="1"/>
              <a:t>nibh</a:t>
            </a:r>
            <a:br>
              <a:rPr lang="de-DE" dirty="0"/>
            </a:br>
            <a:r>
              <a:rPr lang="de-DE" dirty="0" err="1"/>
              <a:t>tincidunt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laoreet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nonummy</a:t>
            </a:r>
            <a:r>
              <a:rPr lang="de-DE" dirty="0"/>
              <a:t> </a:t>
            </a:r>
            <a:r>
              <a:rPr lang="de-DE" dirty="0" err="1"/>
              <a:t>tincidunt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laoreet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.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br>
              <a:rPr lang="de-DE" dirty="0"/>
            </a:br>
            <a:r>
              <a:rPr lang="de-DE" dirty="0" err="1"/>
              <a:t>elit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nonummy</a:t>
            </a:r>
            <a:r>
              <a:rPr lang="de-DE" dirty="0"/>
              <a:t> </a:t>
            </a:r>
            <a:r>
              <a:rPr lang="de-DE" dirty="0" err="1"/>
              <a:t>nibh</a:t>
            </a:r>
            <a:r>
              <a:rPr lang="de-DE" dirty="0"/>
              <a:t> </a:t>
            </a:r>
            <a:r>
              <a:rPr lang="de-DE" dirty="0" err="1"/>
              <a:t>euismod</a:t>
            </a:r>
            <a:r>
              <a:rPr lang="de-DE" dirty="0"/>
              <a:t> </a:t>
            </a:r>
            <a:r>
              <a:rPr lang="de-DE" dirty="0" err="1"/>
              <a:t>tincidunt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laoreet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. 	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5794D-1ABC-4B4A-BFD9-95A49926DE39}" type="datetime4">
              <a:rPr lang="de-DE" smtClean="0"/>
              <a:t>25. April 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748883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/>
              <a:t>Musterpräsentation</a:t>
            </a:r>
          </a:p>
        </p:txBody>
      </p:sp>
    </p:spTree>
    <p:extLst>
      <p:ext uri="{BB962C8B-B14F-4D97-AF65-F5344CB8AC3E}">
        <p14:creationId xmlns:p14="http://schemas.microsoft.com/office/powerpoint/2010/main" val="3191010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6729-A970-9648-8125-3B5850B39AD2}" type="datetime4">
              <a:rPr lang="de-DE" smtClean="0"/>
              <a:t>25. April 2022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‹#›</a:t>
            </a:fld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908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/>
              <a:t>Überschrift zu einem Thema mit Bildern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4"/>
          </p:nvPr>
        </p:nvSpPr>
        <p:spPr>
          <a:xfrm>
            <a:off x="720000" y="2638800"/>
            <a:ext cx="3600400" cy="3166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6"/>
          </p:nvPr>
        </p:nvSpPr>
        <p:spPr>
          <a:xfrm>
            <a:off x="4572000" y="2638800"/>
            <a:ext cx="4320480" cy="3166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/>
              <a:t>Falls Sie Bilder zeigen möchten …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idx="18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15" name="Inhaltsplatzhalter 13"/>
          <p:cNvSpPr>
            <a:spLocks noGrp="1"/>
          </p:cNvSpPr>
          <p:nvPr>
            <p:ph idx="19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859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88FB-C506-5F46-8621-67DA502D6BAD}" type="datetime4">
              <a:rPr lang="de-DE" smtClean="0"/>
              <a:t>25. April 2022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‹#›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1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/>
              <a:t>Überschrift zu einem Thema mit Grafiken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720000" y="2636912"/>
            <a:ext cx="349196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/>
              <a:t>Grafik 1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6" hasCustomPrompt="1"/>
          </p:nvPr>
        </p:nvSpPr>
        <p:spPr>
          <a:xfrm>
            <a:off x="4572000" y="2636912"/>
            <a:ext cx="432048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/>
              <a:t>Grafik 2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/>
              <a:t>… oder Grafiken</a:t>
            </a:r>
          </a:p>
        </p:txBody>
      </p:sp>
      <p:sp>
        <p:nvSpPr>
          <p:cNvPr id="15" name="Inhaltsplatzhalter 13"/>
          <p:cNvSpPr>
            <a:spLocks noGrp="1"/>
          </p:cNvSpPr>
          <p:nvPr>
            <p:ph idx="18" hasCustomPrompt="1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Grafik 1: Blindtext</a:t>
            </a:r>
          </a:p>
        </p:txBody>
      </p:sp>
      <p:sp>
        <p:nvSpPr>
          <p:cNvPr id="16" name="Inhaltsplatzhalter 13"/>
          <p:cNvSpPr>
            <a:spLocks noGrp="1"/>
          </p:cNvSpPr>
          <p:nvPr>
            <p:ph idx="19" hasCustomPrompt="1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Grafik 2: Blindtext</a:t>
            </a:r>
          </a:p>
        </p:txBody>
      </p:sp>
    </p:spTree>
    <p:extLst>
      <p:ext uri="{BB962C8B-B14F-4D97-AF65-F5344CB8AC3E}">
        <p14:creationId xmlns:p14="http://schemas.microsoft.com/office/powerpoint/2010/main" val="967673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7AC2-7AE7-914D-9311-A9A1C2C362B4}" type="datetime4">
              <a:rPr lang="de-DE" smtClean="0"/>
              <a:t>25. April 2022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‹#›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1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/>
              <a:t>Überschrift zu einem Thema mit Grafiken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720000" y="2636912"/>
            <a:ext cx="3024336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/>
              <a:t>Grafik 1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6" hasCustomPrompt="1"/>
          </p:nvPr>
        </p:nvSpPr>
        <p:spPr>
          <a:xfrm>
            <a:off x="4572000" y="2636912"/>
            <a:ext cx="432048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/>
              <a:t>Grafik 2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/>
              <a:t>Sie können auch kombinieren</a:t>
            </a:r>
          </a:p>
        </p:txBody>
      </p:sp>
      <p:sp>
        <p:nvSpPr>
          <p:cNvPr id="15" name="Inhaltsplatzhalter 13"/>
          <p:cNvSpPr>
            <a:spLocks noGrp="1"/>
          </p:cNvSpPr>
          <p:nvPr>
            <p:ph idx="18" hasCustomPrompt="1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Blindtext für eine Bildunterschrift</a:t>
            </a:r>
          </a:p>
        </p:txBody>
      </p:sp>
      <p:sp>
        <p:nvSpPr>
          <p:cNvPr id="16" name="Inhaltsplatzhalter 13"/>
          <p:cNvSpPr>
            <a:spLocks noGrp="1"/>
          </p:cNvSpPr>
          <p:nvPr>
            <p:ph idx="19" hasCustomPrompt="1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Diagramm: Blindtext</a:t>
            </a:r>
          </a:p>
        </p:txBody>
      </p:sp>
    </p:spTree>
    <p:extLst>
      <p:ext uri="{BB962C8B-B14F-4D97-AF65-F5344CB8AC3E}">
        <p14:creationId xmlns:p14="http://schemas.microsoft.com/office/powerpoint/2010/main" val="1362977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FFE1-E903-AB45-801B-7DF217580A85}" type="datetime4">
              <a:rPr lang="de-DE" smtClean="0"/>
              <a:t>25. April 2022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083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0"/>
            <a:ext cx="8075240" cy="4104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/>
              <a:t>Hier steht Blindtext zu einem Thema mit Einleitung und folgenden Aufzählungspunkten: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nonummy</a:t>
            </a:r>
            <a:r>
              <a:rPr lang="de-DE" dirty="0"/>
              <a:t> </a:t>
            </a:r>
            <a:r>
              <a:rPr lang="de-DE" dirty="0" err="1"/>
              <a:t>nibh</a:t>
            </a:r>
            <a:br>
              <a:rPr lang="de-DE" dirty="0"/>
            </a:br>
            <a:r>
              <a:rPr lang="de-DE" dirty="0" err="1"/>
              <a:t>tincidunt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laoreet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nonummy</a:t>
            </a:r>
            <a:r>
              <a:rPr lang="de-DE" dirty="0"/>
              <a:t> </a:t>
            </a:r>
            <a:r>
              <a:rPr lang="de-DE" dirty="0" err="1"/>
              <a:t>tincidunt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laoreet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.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br>
              <a:rPr lang="de-DE" dirty="0"/>
            </a:br>
            <a:r>
              <a:rPr lang="de-DE" dirty="0" err="1"/>
              <a:t>elit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nonummy</a:t>
            </a:r>
            <a:r>
              <a:rPr lang="de-DE" dirty="0"/>
              <a:t> </a:t>
            </a:r>
            <a:r>
              <a:rPr lang="de-DE" dirty="0" err="1"/>
              <a:t>nibh</a:t>
            </a:r>
            <a:r>
              <a:rPr lang="de-DE" dirty="0"/>
              <a:t> </a:t>
            </a:r>
            <a:r>
              <a:rPr lang="de-DE" dirty="0" err="1"/>
              <a:t>euismod</a:t>
            </a:r>
            <a:r>
              <a:rPr lang="de-DE" dirty="0"/>
              <a:t> </a:t>
            </a:r>
            <a:r>
              <a:rPr lang="de-DE" dirty="0" err="1"/>
              <a:t>tincidunt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laoreet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. 	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0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B56AEF-35B4-43AE-9A3F-FBFB3D6BED1E}" type="datetime4">
              <a:rPr lang="de-DE" smtClean="0"/>
              <a:t>25. April 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B9AEA1-3281-46F0-9EDB-48FF2E5FF267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748883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/>
              <a:t>Musterpräsentation</a:t>
            </a:r>
          </a:p>
        </p:txBody>
      </p:sp>
    </p:spTree>
    <p:extLst>
      <p:ext uri="{BB962C8B-B14F-4D97-AF65-F5344CB8AC3E}">
        <p14:creationId xmlns:p14="http://schemas.microsoft.com/office/powerpoint/2010/main" val="3037714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578310"/>
            <a:ext cx="8426450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86E38AD-6ACC-4BA6-A4EE-B3E932DD2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2129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0D39-AAC0-4F02-B65E-2E0EEA0A996A}" type="datetimeFigureOut">
              <a:rPr lang="en-US" smtClean="0"/>
              <a:t>4/25/22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372D-0053-4E28-95AA-F231EF9A2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74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0000" y="6356350"/>
            <a:ext cx="2133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C40C535-563D-EF41-A8D0-0331C91AD75C}" type="datetime4">
              <a:rPr lang="de-DE" smtClean="0"/>
              <a:t>25. April 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EB9AEA1-3281-46F0-9EDB-48FF2E5FF26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0" y="-1"/>
            <a:ext cx="126000" cy="6858001"/>
          </a:xfrm>
          <a:prstGeom prst="rect">
            <a:avLst/>
          </a:prstGeom>
          <a:solidFill>
            <a:srgbClr val="005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4572000"/>
            <a:ext cx="1260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82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88" r:id="rId8"/>
    <p:sldLayoutId id="2147483689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SKADI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827583" y="3501008"/>
            <a:ext cx="7254875" cy="576262"/>
          </a:xfrm>
        </p:spPr>
        <p:txBody>
          <a:bodyPr/>
          <a:lstStyle/>
          <a:p>
            <a:r>
              <a:rPr lang="de-DE" sz="2800" dirty="0" err="1"/>
              <a:t>Current</a:t>
            </a:r>
            <a:r>
              <a:rPr lang="de-DE" sz="2800" dirty="0"/>
              <a:t> Status</a:t>
            </a:r>
          </a:p>
          <a:p>
            <a:r>
              <a:rPr lang="de-DE" sz="1800" dirty="0"/>
              <a:t>SANS STAP May 2022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827583" y="4870003"/>
            <a:ext cx="8392331" cy="576262"/>
          </a:xfrm>
        </p:spPr>
        <p:txBody>
          <a:bodyPr/>
          <a:lstStyle/>
          <a:p>
            <a:r>
              <a:rPr lang="de-DE" dirty="0"/>
              <a:t>May 2022 | Sebastian Jaksch, Romuald </a:t>
            </a:r>
            <a:r>
              <a:rPr lang="de-DE" dirty="0" err="1"/>
              <a:t>Hanslik</a:t>
            </a:r>
            <a:r>
              <a:rPr lang="de-DE" dirty="0"/>
              <a:t>, Tadeusz </a:t>
            </a:r>
            <a:r>
              <a:rPr lang="de-DE" dirty="0" err="1"/>
              <a:t>Kozielewski</a:t>
            </a:r>
            <a:r>
              <a:rPr lang="de-DE" dirty="0"/>
              <a:t>, Henrich </a:t>
            </a:r>
            <a:r>
              <a:rPr lang="de-DE" dirty="0" err="1"/>
              <a:t>Frielinghaus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Alexis </a:t>
            </a:r>
            <a:r>
              <a:rPr lang="de-DE" dirty="0" err="1"/>
              <a:t>Chennevière</a:t>
            </a:r>
            <a:r>
              <a:rPr lang="de-DE" dirty="0"/>
              <a:t>, Sylvain </a:t>
            </a:r>
            <a:r>
              <a:rPr lang="de-DE" dirty="0" err="1"/>
              <a:t>Désert</a:t>
            </a:r>
            <a:r>
              <a:rPr lang="de-DE" dirty="0"/>
              <a:t> et al.</a:t>
            </a:r>
          </a:p>
        </p:txBody>
      </p:sp>
    </p:spTree>
    <p:extLst>
      <p:ext uri="{BB962C8B-B14F-4D97-AF65-F5344CB8AC3E}">
        <p14:creationId xmlns:p14="http://schemas.microsoft.com/office/powerpoint/2010/main" val="42862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23" y="3902679"/>
            <a:ext cx="5284918" cy="2792559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10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7"/>
          </p:nvPr>
        </p:nvSpPr>
        <p:spPr>
          <a:xfrm>
            <a:off x="720000" y="444334"/>
            <a:ext cx="8172480" cy="576064"/>
          </a:xfrm>
        </p:spPr>
        <p:txBody>
          <a:bodyPr/>
          <a:lstStyle/>
          <a:p>
            <a:r>
              <a:rPr lang="de-DE" dirty="0"/>
              <a:t>Sample Cave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169" y="867586"/>
            <a:ext cx="6385256" cy="3373980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450323" y="1476820"/>
            <a:ext cx="21443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Full</a:t>
            </a:r>
            <a:r>
              <a:rPr lang="de-DE" dirty="0"/>
              <a:t> </a:t>
            </a:r>
            <a:r>
              <a:rPr lang="de-DE" dirty="0" err="1"/>
              <a:t>installation</a:t>
            </a:r>
            <a:r>
              <a:rPr lang="de-DE" dirty="0"/>
              <a:t> </a:t>
            </a:r>
            <a:r>
              <a:rPr lang="de-DE" dirty="0" err="1"/>
              <a:t>contracted</a:t>
            </a:r>
            <a:r>
              <a:rPr lang="de-DE" dirty="0"/>
              <a:t> in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Load </a:t>
            </a:r>
            <a:r>
              <a:rPr lang="de-DE" dirty="0" err="1"/>
              <a:t>spreading</a:t>
            </a:r>
            <a:r>
              <a:rPr lang="de-DE" dirty="0"/>
              <a:t> </a:t>
            </a:r>
            <a:r>
              <a:rPr lang="de-DE" dirty="0" err="1"/>
              <a:t>slab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installed</a:t>
            </a:r>
            <a:r>
              <a:rPr lang="de-DE" dirty="0"/>
              <a:t> in 2022 (</a:t>
            </a:r>
            <a:r>
              <a:rPr lang="de-DE" dirty="0" err="1"/>
              <a:t>shared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ESTIA)</a:t>
            </a:r>
          </a:p>
        </p:txBody>
      </p:sp>
    </p:spTree>
    <p:extLst>
      <p:ext uri="{BB962C8B-B14F-4D97-AF65-F5344CB8AC3E}">
        <p14:creationId xmlns:p14="http://schemas.microsoft.com/office/powerpoint/2010/main" val="2392561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11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7"/>
          </p:nvPr>
        </p:nvSpPr>
        <p:spPr>
          <a:xfrm>
            <a:off x="422100" y="392146"/>
            <a:ext cx="8172480" cy="576064"/>
          </a:xfrm>
        </p:spPr>
        <p:txBody>
          <a:bodyPr/>
          <a:lstStyle/>
          <a:p>
            <a:r>
              <a:rPr lang="de-DE" dirty="0"/>
              <a:t>Sample Cave </a:t>
            </a:r>
            <a:r>
              <a:rPr lang="de-DE" dirty="0" err="1"/>
              <a:t>Ctd</a:t>
            </a:r>
            <a:r>
              <a:rPr lang="de-DE" dirty="0"/>
              <a:t>.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329885" y="4076248"/>
            <a:ext cx="83569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The </a:t>
            </a:r>
            <a:r>
              <a:rPr lang="de-DE" dirty="0" err="1"/>
              <a:t>common</a:t>
            </a:r>
            <a:r>
              <a:rPr lang="de-DE" dirty="0"/>
              <a:t> </a:t>
            </a:r>
            <a:r>
              <a:rPr lang="de-DE" dirty="0" err="1"/>
              <a:t>load</a:t>
            </a:r>
            <a:r>
              <a:rPr lang="de-DE" dirty="0"/>
              <a:t> </a:t>
            </a:r>
            <a:r>
              <a:rPr lang="de-DE" dirty="0" err="1"/>
              <a:t>spreading</a:t>
            </a:r>
            <a:r>
              <a:rPr lang="de-DE" dirty="0"/>
              <a:t> </a:t>
            </a:r>
            <a:r>
              <a:rPr lang="de-DE" dirty="0" err="1"/>
              <a:t>plate</a:t>
            </a:r>
            <a:r>
              <a:rPr lang="de-DE" dirty="0"/>
              <a:t> will </a:t>
            </a:r>
            <a:r>
              <a:rPr lang="de-DE" dirty="0" err="1"/>
              <a:t>allow</a:t>
            </a:r>
            <a:r>
              <a:rPr lang="de-DE" dirty="0"/>
              <a:t> ESTIA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load</a:t>
            </a:r>
            <a:r>
              <a:rPr lang="de-DE" dirty="0"/>
              <a:t> ist large </a:t>
            </a:r>
            <a:r>
              <a:rPr lang="de-DE" dirty="0" err="1"/>
              <a:t>roof</a:t>
            </a:r>
            <a:r>
              <a:rPr lang="de-DE" dirty="0"/>
              <a:t> </a:t>
            </a:r>
            <a:r>
              <a:rPr lang="de-DE" dirty="0" err="1"/>
              <a:t>partially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SKADI </a:t>
            </a:r>
            <a:r>
              <a:rPr lang="de-DE" dirty="0" err="1"/>
              <a:t>area</a:t>
            </a:r>
            <a:r>
              <a:rPr lang="de-DE" dirty="0"/>
              <a:t>, </a:t>
            </a:r>
            <a:r>
              <a:rPr lang="de-DE" dirty="0" err="1"/>
              <a:t>keeping</a:t>
            </a:r>
            <a:r>
              <a:rPr lang="de-DE" dirty="0"/>
              <a:t> at 14 t/m².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impact</a:t>
            </a:r>
            <a:r>
              <a:rPr lang="de-DE" dirty="0"/>
              <a:t> on </a:t>
            </a:r>
            <a:r>
              <a:rPr lang="de-DE" dirty="0" err="1"/>
              <a:t>functionality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shielding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.</a:t>
            </a:r>
          </a:p>
          <a:p>
            <a:r>
              <a:rPr lang="de-DE" dirty="0" err="1"/>
              <a:t>Detailed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performed</a:t>
            </a:r>
            <a:r>
              <a:rPr lang="de-DE" dirty="0"/>
              <a:t> on </a:t>
            </a:r>
            <a:r>
              <a:rPr lang="de-DE" dirty="0" err="1"/>
              <a:t>shining</a:t>
            </a:r>
            <a:r>
              <a:rPr lang="de-DE" dirty="0"/>
              <a:t> </a:t>
            </a:r>
            <a:r>
              <a:rPr lang="de-DE" dirty="0" err="1"/>
              <a:t>paths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gamma</a:t>
            </a:r>
            <a:r>
              <a:rPr lang="de-DE" dirty="0"/>
              <a:t> </a:t>
            </a:r>
            <a:r>
              <a:rPr lang="de-DE" dirty="0" err="1"/>
              <a:t>attenuation</a:t>
            </a:r>
            <a:r>
              <a:rPr lang="de-DE" dirty="0"/>
              <a:t> </a:t>
            </a:r>
            <a:r>
              <a:rPr lang="de-DE" dirty="0" err="1"/>
              <a:t>while</a:t>
            </a:r>
            <a:r>
              <a:rPr lang="de-DE" dirty="0"/>
              <a:t> </a:t>
            </a:r>
            <a:r>
              <a:rPr lang="de-DE" dirty="0" err="1"/>
              <a:t>maintaining</a:t>
            </a:r>
            <a:r>
              <a:rPr lang="de-DE" dirty="0"/>
              <a:t> </a:t>
            </a:r>
            <a:r>
              <a:rPr lang="de-DE" dirty="0" err="1"/>
              <a:t>accessibility</a:t>
            </a:r>
            <a:r>
              <a:rPr lang="de-DE" dirty="0"/>
              <a:t>. In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areas</a:t>
            </a:r>
            <a:r>
              <a:rPr lang="de-DE" dirty="0"/>
              <a:t> „</a:t>
            </a:r>
            <a:r>
              <a:rPr lang="de-DE" dirty="0" err="1"/>
              <a:t>empty</a:t>
            </a:r>
            <a:r>
              <a:rPr lang="de-DE" dirty="0"/>
              <a:t>“ </a:t>
            </a:r>
            <a:r>
              <a:rPr lang="de-DE" dirty="0" err="1"/>
              <a:t>boxes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in </a:t>
            </a:r>
            <a:r>
              <a:rPr lang="de-DE" dirty="0" err="1"/>
              <a:t>order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obtain</a:t>
            </a:r>
            <a:r>
              <a:rPr lang="de-DE" dirty="0"/>
              <a:t> </a:t>
            </a:r>
            <a:r>
              <a:rPr lang="de-DE" dirty="0" err="1"/>
              <a:t>sufficiently</a:t>
            </a:r>
            <a:r>
              <a:rPr lang="de-DE" dirty="0"/>
              <a:t> </a:t>
            </a:r>
            <a:r>
              <a:rPr lang="de-DE" dirty="0" err="1"/>
              <a:t>low</a:t>
            </a:r>
            <a:r>
              <a:rPr lang="de-DE" dirty="0"/>
              <a:t> </a:t>
            </a:r>
            <a:r>
              <a:rPr lang="de-DE" dirty="0" err="1"/>
              <a:t>surfaces</a:t>
            </a:r>
            <a:r>
              <a:rPr lang="de-DE" dirty="0"/>
              <a:t> </a:t>
            </a:r>
            <a:r>
              <a:rPr lang="de-DE" dirty="0" err="1"/>
              <a:t>doses</a:t>
            </a:r>
            <a:r>
              <a:rPr lang="de-DE" dirty="0"/>
              <a:t>.</a:t>
            </a:r>
          </a:p>
          <a:p>
            <a:r>
              <a:rPr lang="de-DE" dirty="0" err="1"/>
              <a:t>Fences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included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protect</a:t>
            </a:r>
            <a:r>
              <a:rPr lang="de-DE" dirty="0"/>
              <a:t> </a:t>
            </a:r>
            <a:r>
              <a:rPr lang="de-DE" dirty="0" err="1"/>
              <a:t>users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moving</a:t>
            </a:r>
            <a:r>
              <a:rPr lang="de-DE" dirty="0"/>
              <a:t> </a:t>
            </a:r>
            <a:r>
              <a:rPr lang="de-DE" dirty="0" err="1"/>
              <a:t>parts</a:t>
            </a:r>
            <a:r>
              <a:rPr lang="de-DE" dirty="0"/>
              <a:t>, </a:t>
            </a:r>
            <a:r>
              <a:rPr lang="de-DE" dirty="0" err="1"/>
              <a:t>rather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having</a:t>
            </a:r>
            <a:r>
              <a:rPr lang="de-DE" dirty="0"/>
              <a:t> </a:t>
            </a:r>
            <a:r>
              <a:rPr lang="de-DE" dirty="0" err="1"/>
              <a:t>sensors</a:t>
            </a:r>
            <a:r>
              <a:rPr lang="de-DE" dirty="0"/>
              <a:t> </a:t>
            </a:r>
            <a:r>
              <a:rPr lang="de-DE" dirty="0" err="1"/>
              <a:t>around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instrument</a:t>
            </a:r>
            <a:r>
              <a:rPr lang="de-DE" dirty="0"/>
              <a:t>.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340" y="217833"/>
            <a:ext cx="4622165" cy="353314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98" y="1148289"/>
            <a:ext cx="4419444" cy="277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64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372D-0053-4E28-95AA-F231EF9A2D51}" type="slidenum">
              <a:rPr lang="en-US" smtClean="0"/>
              <a:t>12</a:t>
            </a:fld>
            <a:endParaRPr lang="en-US"/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490142" y="239880"/>
            <a:ext cx="6366737" cy="43204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Tx/>
              <a:buNone/>
              <a:defRPr sz="2800" b="1" kern="1200" baseline="0">
                <a:solidFill>
                  <a:srgbClr val="005B8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Detector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detector</a:t>
            </a:r>
            <a:r>
              <a:rPr lang="de-DE" dirty="0"/>
              <a:t> </a:t>
            </a:r>
            <a:r>
              <a:rPr lang="de-DE" dirty="0" err="1"/>
              <a:t>tube</a:t>
            </a:r>
            <a:r>
              <a:rPr lang="de-DE" b="0" dirty="0"/>
              <a:t>	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868" y="668476"/>
            <a:ext cx="2480213" cy="1785160"/>
          </a:xfrm>
          <a:prstGeom prst="rect">
            <a:avLst/>
          </a:prstGeom>
        </p:spPr>
      </p:pic>
      <p:pic>
        <p:nvPicPr>
          <p:cNvPr id="6" name="Espace réservé du contenu 7"/>
          <p:cNvPicPr>
            <a:picLocks noGrp="1"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7" b="21438"/>
          <a:stretch/>
        </p:blipFill>
        <p:spPr>
          <a:xfrm>
            <a:off x="267721" y="840987"/>
            <a:ext cx="5790586" cy="122780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67721" y="2832184"/>
            <a:ext cx="85673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Contract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manufacturer</a:t>
            </a:r>
            <a:r>
              <a:rPr lang="de-DE" dirty="0"/>
              <a:t> </a:t>
            </a:r>
            <a:r>
              <a:rPr lang="de-DE" dirty="0" err="1"/>
              <a:t>made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Detector</a:t>
            </a:r>
            <a:r>
              <a:rPr lang="de-DE" dirty="0"/>
              <a:t> </a:t>
            </a:r>
            <a:r>
              <a:rPr lang="de-DE" dirty="0" err="1"/>
              <a:t>electronics</a:t>
            </a:r>
            <a:r>
              <a:rPr lang="de-DE" dirty="0"/>
              <a:t> </a:t>
            </a:r>
            <a:r>
              <a:rPr lang="de-DE" dirty="0" err="1"/>
              <a:t>ready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Detector</a:t>
            </a:r>
            <a:r>
              <a:rPr lang="de-DE" dirty="0"/>
              <a:t> </a:t>
            </a:r>
            <a:r>
              <a:rPr lang="de-DE" dirty="0" err="1"/>
              <a:t>housing</a:t>
            </a:r>
            <a:r>
              <a:rPr lang="de-DE" dirty="0"/>
              <a:t> </a:t>
            </a:r>
            <a:r>
              <a:rPr lang="de-DE" dirty="0" err="1"/>
              <a:t>partially</a:t>
            </a:r>
            <a:r>
              <a:rPr lang="de-DE" dirty="0"/>
              <a:t> </a:t>
            </a:r>
            <a:r>
              <a:rPr lang="de-DE" dirty="0" err="1"/>
              <a:t>constructed</a:t>
            </a:r>
            <a:r>
              <a:rPr lang="de-DE" dirty="0"/>
              <a:t> </a:t>
            </a:r>
            <a:r>
              <a:rPr lang="de-DE" dirty="0" err="1"/>
              <a:t>awaiting</a:t>
            </a:r>
            <a:r>
              <a:rPr lang="de-DE" dirty="0"/>
              <a:t> </a:t>
            </a:r>
            <a:r>
              <a:rPr lang="de-DE" dirty="0" err="1"/>
              <a:t>details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tube</a:t>
            </a:r>
            <a:r>
              <a:rPr lang="de-DE" dirty="0"/>
              <a:t>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 err="1"/>
              <a:t>Several</a:t>
            </a:r>
            <a:r>
              <a:rPr lang="de-DE" dirty="0"/>
              <a:t> </a:t>
            </a:r>
            <a:r>
              <a:rPr lang="de-DE" dirty="0" err="1"/>
              <a:t>beamtimes</a:t>
            </a:r>
            <a:r>
              <a:rPr lang="de-DE" dirty="0"/>
              <a:t> (ANSTO&amp;ORNL)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secured</a:t>
            </a:r>
            <a:r>
              <a:rPr lang="de-DE" dirty="0"/>
              <a:t> in </a:t>
            </a:r>
            <a:r>
              <a:rPr lang="de-DE" dirty="0" err="1"/>
              <a:t>order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perform</a:t>
            </a:r>
            <a:r>
              <a:rPr lang="de-DE" dirty="0"/>
              <a:t> proper </a:t>
            </a:r>
            <a:r>
              <a:rPr lang="de-DE" dirty="0" err="1"/>
              <a:t>testing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final DAQ </a:t>
            </a:r>
            <a:r>
              <a:rPr lang="de-DE" dirty="0" err="1"/>
              <a:t>system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 err="1"/>
              <a:t>Cooling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designed</a:t>
            </a:r>
            <a:r>
              <a:rPr lang="de-DE" dirty="0"/>
              <a:t> </a:t>
            </a:r>
            <a:r>
              <a:rPr lang="de-DE" dirty="0" err="1"/>
              <a:t>alongside</a:t>
            </a:r>
            <a:r>
              <a:rPr lang="de-DE" dirty="0"/>
              <a:t> </a:t>
            </a:r>
            <a:r>
              <a:rPr lang="de-DE" dirty="0" err="1"/>
              <a:t>detector</a:t>
            </a:r>
            <a:r>
              <a:rPr lang="de-DE" dirty="0"/>
              <a:t> </a:t>
            </a:r>
            <a:r>
              <a:rPr lang="de-DE" dirty="0" err="1"/>
              <a:t>tube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Interfaces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detector</a:t>
            </a:r>
            <a:r>
              <a:rPr lang="de-DE" dirty="0"/>
              <a:t>, </a:t>
            </a:r>
            <a:r>
              <a:rPr lang="de-DE" dirty="0" err="1"/>
              <a:t>shielding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sample cave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defined</a:t>
            </a:r>
            <a:r>
              <a:rPr lang="de-DE" dirty="0"/>
              <a:t>. </a:t>
            </a:r>
            <a:r>
              <a:rPr lang="de-DE" dirty="0" err="1"/>
              <a:t>Especially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sample cave,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caveat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install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forward</a:t>
            </a:r>
            <a:r>
              <a:rPr lang="de-DE" dirty="0"/>
              <a:t> </a:t>
            </a:r>
            <a:r>
              <a:rPr lang="de-DE" dirty="0" err="1"/>
              <a:t>section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tube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then</a:t>
            </a:r>
            <a:r>
              <a:rPr lang="de-DE" dirty="0"/>
              <a:t> push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sample cave.</a:t>
            </a:r>
          </a:p>
        </p:txBody>
      </p:sp>
    </p:spTree>
    <p:extLst>
      <p:ext uri="{BB962C8B-B14F-4D97-AF65-F5344CB8AC3E}">
        <p14:creationId xmlns:p14="http://schemas.microsoft.com/office/powerpoint/2010/main" val="3980813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13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7"/>
          </p:nvPr>
        </p:nvSpPr>
        <p:spPr>
          <a:xfrm>
            <a:off x="720000" y="287027"/>
            <a:ext cx="8172480" cy="576064"/>
          </a:xfrm>
        </p:spPr>
        <p:txBody>
          <a:bodyPr/>
          <a:lstStyle/>
          <a:p>
            <a:r>
              <a:rPr lang="de-DE" dirty="0"/>
              <a:t>General Comments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185351" y="863091"/>
            <a:ext cx="883508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Currently</a:t>
            </a:r>
            <a:r>
              <a:rPr lang="de-DE" dirty="0"/>
              <a:t> all </a:t>
            </a:r>
            <a:r>
              <a:rPr lang="de-DE" dirty="0" err="1"/>
              <a:t>major</a:t>
            </a:r>
            <a:r>
              <a:rPr lang="de-DE" dirty="0"/>
              <a:t> </a:t>
            </a:r>
            <a:r>
              <a:rPr lang="de-DE" dirty="0" err="1"/>
              <a:t>components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on </a:t>
            </a:r>
            <a:r>
              <a:rPr lang="de-DE" dirty="0" err="1"/>
              <a:t>track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full</a:t>
            </a:r>
            <a:r>
              <a:rPr lang="de-DE" dirty="0"/>
              <a:t> </a:t>
            </a:r>
            <a:r>
              <a:rPr lang="de-DE" dirty="0" err="1"/>
              <a:t>instrument</a:t>
            </a:r>
            <a:r>
              <a:rPr lang="de-DE" dirty="0"/>
              <a:t> </a:t>
            </a:r>
            <a:r>
              <a:rPr lang="de-DE" dirty="0" err="1"/>
              <a:t>delivery</a:t>
            </a:r>
            <a:r>
              <a:rPr lang="de-DE" dirty="0"/>
              <a:t> end 2024, </a:t>
            </a:r>
            <a:r>
              <a:rPr lang="de-DE" dirty="0" err="1"/>
              <a:t>beginning</a:t>
            </a:r>
            <a:r>
              <a:rPr lang="de-DE" dirty="0"/>
              <a:t> 2025.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fundamental </a:t>
            </a:r>
            <a:r>
              <a:rPr lang="de-DE" dirty="0" err="1"/>
              <a:t>issues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preclude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within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SKADI </a:t>
            </a:r>
            <a:r>
              <a:rPr lang="de-DE" dirty="0" err="1"/>
              <a:t>team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After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pandemic</a:t>
            </a:r>
            <a:r>
              <a:rPr lang="de-DE" dirty="0"/>
              <a:t>, </a:t>
            </a:r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availabilities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lot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components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again</a:t>
            </a:r>
            <a:r>
              <a:rPr lang="de-DE" dirty="0"/>
              <a:t> limited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Russian</a:t>
            </a:r>
            <a:r>
              <a:rPr lang="de-DE" dirty="0"/>
              <a:t> </a:t>
            </a:r>
            <a:r>
              <a:rPr lang="de-DE" dirty="0" err="1"/>
              <a:t>invasion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Ukraine. This </a:t>
            </a:r>
            <a:r>
              <a:rPr lang="de-DE" dirty="0" err="1"/>
              <a:t>strongly</a:t>
            </a:r>
            <a:r>
              <a:rPr lang="de-DE" dirty="0"/>
              <a:t> </a:t>
            </a:r>
            <a:r>
              <a:rPr lang="de-DE" dirty="0" err="1"/>
              <a:t>impacts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budget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sheer</a:t>
            </a:r>
            <a:r>
              <a:rPr lang="de-DE" dirty="0"/>
              <a:t> </a:t>
            </a:r>
            <a:r>
              <a:rPr lang="de-DE" dirty="0" err="1"/>
              <a:t>availability</a:t>
            </a:r>
            <a:r>
              <a:rPr lang="de-DE" dirty="0"/>
              <a:t>. (</a:t>
            </a:r>
            <a:r>
              <a:rPr lang="de-DE" dirty="0" err="1"/>
              <a:t>example</a:t>
            </a:r>
            <a:r>
              <a:rPr lang="de-DE" dirty="0"/>
              <a:t>: Simple </a:t>
            </a:r>
            <a:r>
              <a:rPr lang="de-DE" dirty="0" err="1"/>
              <a:t>miniComputer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controlling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a </a:t>
            </a:r>
            <a:r>
              <a:rPr lang="de-DE" dirty="0" err="1"/>
              <a:t>lead</a:t>
            </a:r>
            <a:r>
              <a:rPr lang="de-DE" dirty="0"/>
              <a:t> time </a:t>
            </a:r>
            <a:r>
              <a:rPr lang="de-DE" dirty="0" err="1"/>
              <a:t>of</a:t>
            </a:r>
            <a:r>
              <a:rPr lang="de-DE" dirty="0"/>
              <a:t> 52 </a:t>
            </a:r>
            <a:r>
              <a:rPr lang="de-DE" dirty="0" err="1"/>
              <a:t>weeks</a:t>
            </a:r>
            <a:r>
              <a:rPr lang="de-DE" dirty="0"/>
              <a:t>).</a:t>
            </a:r>
          </a:p>
          <a:p>
            <a:endParaRPr lang="de-DE" dirty="0"/>
          </a:p>
          <a:p>
            <a:r>
              <a:rPr lang="de-DE" dirty="0" err="1"/>
              <a:t>There</a:t>
            </a:r>
            <a:r>
              <a:rPr lang="de-DE" dirty="0"/>
              <a:t> also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an extensive </a:t>
            </a:r>
            <a:r>
              <a:rPr lang="de-DE" dirty="0" err="1"/>
              <a:t>discussion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documentation</a:t>
            </a:r>
            <a:r>
              <a:rPr lang="de-DE" dirty="0"/>
              <a:t>. </a:t>
            </a:r>
            <a:r>
              <a:rPr lang="de-DE" dirty="0" err="1"/>
              <a:t>While</a:t>
            </a:r>
            <a:r>
              <a:rPr lang="de-DE" dirty="0"/>
              <a:t> </a:t>
            </a:r>
            <a:r>
              <a:rPr lang="de-DE" dirty="0" err="1"/>
              <a:t>everybody</a:t>
            </a:r>
            <a:r>
              <a:rPr lang="de-DE" dirty="0"/>
              <a:t> </a:t>
            </a:r>
            <a:r>
              <a:rPr lang="de-DE" dirty="0" err="1"/>
              <a:t>agrees</a:t>
            </a:r>
            <a:r>
              <a:rPr lang="de-DE" dirty="0"/>
              <a:t> </a:t>
            </a:r>
            <a:r>
              <a:rPr lang="de-DE" dirty="0" err="1"/>
              <a:t>sound</a:t>
            </a:r>
            <a:r>
              <a:rPr lang="de-DE" dirty="0"/>
              <a:t> </a:t>
            </a:r>
            <a:r>
              <a:rPr lang="de-DE" dirty="0" err="1"/>
              <a:t>documentation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necessary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operation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large </a:t>
            </a:r>
            <a:r>
              <a:rPr lang="de-DE" dirty="0" err="1"/>
              <a:t>scale</a:t>
            </a:r>
            <a:r>
              <a:rPr lang="de-DE" dirty="0"/>
              <a:t> </a:t>
            </a:r>
            <a:r>
              <a:rPr lang="de-DE" dirty="0" err="1"/>
              <a:t>instrument</a:t>
            </a:r>
            <a:r>
              <a:rPr lang="de-DE" dirty="0"/>
              <a:t>,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differences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emphasis</a:t>
            </a:r>
            <a:r>
              <a:rPr lang="de-DE" dirty="0"/>
              <a:t> on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parts</a:t>
            </a:r>
            <a:r>
              <a:rPr lang="de-DE" dirty="0"/>
              <a:t>. As an </a:t>
            </a:r>
            <a:r>
              <a:rPr lang="de-DE" dirty="0" err="1"/>
              <a:t>instrument</a:t>
            </a:r>
            <a:r>
              <a:rPr lang="de-DE" dirty="0"/>
              <a:t> </a:t>
            </a:r>
            <a:r>
              <a:rPr lang="de-DE" dirty="0" err="1"/>
              <a:t>team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push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possibility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„</a:t>
            </a:r>
            <a:r>
              <a:rPr lang="de-DE" dirty="0" err="1"/>
              <a:t>the</a:t>
            </a:r>
            <a:r>
              <a:rPr lang="de-DE" dirty="0"/>
              <a:t> design“ </a:t>
            </a:r>
            <a:r>
              <a:rPr lang="de-DE" dirty="0" err="1"/>
              <a:t>as</a:t>
            </a:r>
            <a:r>
              <a:rPr lang="de-DE" dirty="0"/>
              <a:t> such </a:t>
            </a:r>
            <a:r>
              <a:rPr lang="de-DE" dirty="0" err="1"/>
              <a:t>accepted</a:t>
            </a:r>
            <a:r>
              <a:rPr lang="de-DE" dirty="0"/>
              <a:t>, </a:t>
            </a: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parts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documentation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not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accepted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changed</a:t>
            </a:r>
            <a:r>
              <a:rPr lang="de-DE" dirty="0"/>
              <a:t>. This will </a:t>
            </a:r>
            <a:r>
              <a:rPr lang="de-DE" dirty="0" err="1"/>
              <a:t>help</a:t>
            </a:r>
            <a:r>
              <a:rPr lang="de-DE" dirty="0"/>
              <a:t> </a:t>
            </a:r>
            <a:r>
              <a:rPr lang="de-DE" dirty="0" err="1"/>
              <a:t>us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order</a:t>
            </a:r>
            <a:r>
              <a:rPr lang="de-DE" dirty="0"/>
              <a:t> </a:t>
            </a:r>
            <a:r>
              <a:rPr lang="de-DE" dirty="0" err="1"/>
              <a:t>early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overcome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previously</a:t>
            </a:r>
            <a:r>
              <a:rPr lang="de-DE" dirty="0"/>
              <a:t> </a:t>
            </a:r>
            <a:r>
              <a:rPr lang="de-DE" dirty="0" err="1"/>
              <a:t>mentioned</a:t>
            </a:r>
            <a:r>
              <a:rPr lang="de-DE" dirty="0"/>
              <a:t> </a:t>
            </a:r>
            <a:r>
              <a:rPr lang="de-DE" dirty="0" err="1"/>
              <a:t>challenges</a:t>
            </a:r>
            <a:r>
              <a:rPr lang="de-DE" dirty="0"/>
              <a:t> in </a:t>
            </a:r>
            <a:r>
              <a:rPr lang="de-DE" dirty="0" err="1"/>
              <a:t>availability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 err="1"/>
              <a:t>Funding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sample </a:t>
            </a:r>
            <a:r>
              <a:rPr lang="de-DE" dirty="0" err="1"/>
              <a:t>environment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secured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a Röntgen-Anström-Cluster </a:t>
            </a:r>
            <a:r>
              <a:rPr lang="de-DE" dirty="0" err="1"/>
              <a:t>proposal</a:t>
            </a:r>
            <a:r>
              <a:rPr lang="de-DE" dirty="0"/>
              <a:t> (</a:t>
            </a:r>
            <a:r>
              <a:rPr lang="de-DE" dirty="0" err="1"/>
              <a:t>portGISANS</a:t>
            </a:r>
            <a:r>
              <a:rPr lang="de-DE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74332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0297" y="1277841"/>
            <a:ext cx="8640588" cy="4190666"/>
          </a:xfrm>
        </p:spPr>
        <p:txBody>
          <a:bodyPr/>
          <a:lstStyle/>
          <a:p>
            <a:r>
              <a:rPr lang="de-DE" sz="2400" dirty="0"/>
              <a:t>All </a:t>
            </a:r>
            <a:r>
              <a:rPr lang="de-DE" sz="2400" dirty="0" err="1"/>
              <a:t>external</a:t>
            </a:r>
            <a:r>
              <a:rPr lang="de-DE" sz="2400" dirty="0"/>
              <a:t> </a:t>
            </a:r>
            <a:r>
              <a:rPr lang="de-DE" sz="2400" dirty="0" err="1"/>
              <a:t>components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r>
              <a:rPr lang="de-DE" sz="2400" dirty="0"/>
              <a:t> </a:t>
            </a:r>
            <a:r>
              <a:rPr lang="de-DE" sz="2400" dirty="0" err="1"/>
              <a:t>been</a:t>
            </a:r>
            <a:r>
              <a:rPr lang="de-DE" sz="2400" dirty="0"/>
              <a:t> </a:t>
            </a:r>
            <a:r>
              <a:rPr lang="de-DE" sz="2400" dirty="0" err="1"/>
              <a:t>subcontracted</a:t>
            </a:r>
            <a:r>
              <a:rPr lang="de-DE" sz="2400" dirty="0"/>
              <a:t>, apart </a:t>
            </a:r>
            <a:r>
              <a:rPr lang="de-DE" sz="2400" dirty="0" err="1"/>
              <a:t>from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shielding</a:t>
            </a:r>
            <a:endParaRPr lang="de-DE" sz="2400" dirty="0"/>
          </a:p>
          <a:p>
            <a:r>
              <a:rPr lang="de-DE" sz="2400" dirty="0"/>
              <a:t>Manufacturing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dedicated</a:t>
            </a:r>
            <a:r>
              <a:rPr lang="de-DE" sz="2400" dirty="0"/>
              <a:t> </a:t>
            </a:r>
            <a:r>
              <a:rPr lang="de-DE" sz="2400" dirty="0" err="1"/>
              <a:t>components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already</a:t>
            </a:r>
            <a:r>
              <a:rPr lang="de-DE" sz="2400" dirty="0"/>
              <a:t> </a:t>
            </a:r>
            <a:r>
              <a:rPr lang="de-DE" sz="2400" dirty="0" err="1"/>
              <a:t>running</a:t>
            </a:r>
            <a:endParaRPr lang="de-DE" sz="2400" dirty="0"/>
          </a:p>
          <a:p>
            <a:r>
              <a:rPr lang="de-DE" sz="2400" dirty="0"/>
              <a:t>Installation will </a:t>
            </a:r>
            <a:r>
              <a:rPr lang="de-DE" sz="2400" dirty="0" err="1"/>
              <a:t>start</a:t>
            </a:r>
            <a:r>
              <a:rPr lang="de-DE" sz="2400" dirty="0"/>
              <a:t> mid-2022 (NBOA, in-Bunker, bunkerwall, </a:t>
            </a:r>
            <a:r>
              <a:rPr lang="de-DE" sz="2400" dirty="0" err="1"/>
              <a:t>base</a:t>
            </a:r>
            <a:r>
              <a:rPr lang="de-DE" sz="2400" dirty="0"/>
              <a:t> </a:t>
            </a:r>
            <a:r>
              <a:rPr lang="de-DE" sz="2400" dirty="0" err="1"/>
              <a:t>plate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sample cave)</a:t>
            </a:r>
          </a:p>
          <a:p>
            <a:r>
              <a:rPr lang="de-DE" sz="2400" dirty="0"/>
              <a:t>Components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manufactured</a:t>
            </a:r>
            <a:r>
              <a:rPr lang="de-DE" sz="2400" dirty="0"/>
              <a:t> </a:t>
            </a:r>
            <a:r>
              <a:rPr lang="de-DE" sz="2400" dirty="0" err="1"/>
              <a:t>internally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r>
              <a:rPr lang="de-DE" sz="2400" dirty="0"/>
              <a:t> </a:t>
            </a:r>
            <a:r>
              <a:rPr lang="de-DE" sz="2400" dirty="0" err="1"/>
              <a:t>started</a:t>
            </a:r>
            <a:r>
              <a:rPr lang="de-DE" sz="2400" dirty="0"/>
              <a:t> </a:t>
            </a:r>
            <a:r>
              <a:rPr lang="de-DE" sz="2400" dirty="0" err="1"/>
              <a:t>manufacturing</a:t>
            </a:r>
            <a:endParaRPr lang="de-DE" sz="2400" dirty="0"/>
          </a:p>
          <a:p>
            <a:r>
              <a:rPr lang="de-DE" sz="2400" dirty="0" err="1"/>
              <a:t>Only</a:t>
            </a:r>
            <a:r>
              <a:rPr lang="de-DE" sz="2400" dirty="0"/>
              <a:t> </a:t>
            </a:r>
            <a:r>
              <a:rPr lang="de-DE" sz="2400" dirty="0" err="1"/>
              <a:t>some</a:t>
            </a:r>
            <a:r>
              <a:rPr lang="de-DE" sz="2400" dirty="0"/>
              <a:t> </a:t>
            </a:r>
            <a:r>
              <a:rPr lang="de-DE" sz="2400" dirty="0" err="1"/>
              <a:t>small</a:t>
            </a:r>
            <a:r>
              <a:rPr lang="de-DE" sz="2400" dirty="0"/>
              <a:t> </a:t>
            </a:r>
            <a:r>
              <a:rPr lang="de-DE" sz="2400" dirty="0" err="1"/>
              <a:t>late</a:t>
            </a:r>
            <a:r>
              <a:rPr lang="de-DE" sz="2400" dirty="0"/>
              <a:t> </a:t>
            </a:r>
            <a:r>
              <a:rPr lang="de-DE" sz="2400" dirty="0" err="1"/>
              <a:t>install</a:t>
            </a:r>
            <a:r>
              <a:rPr lang="de-DE" sz="2400" dirty="0"/>
              <a:t> </a:t>
            </a:r>
            <a:r>
              <a:rPr lang="de-DE" sz="2400" dirty="0" err="1"/>
              <a:t>components</a:t>
            </a:r>
            <a:r>
              <a:rPr lang="de-DE" sz="2400" dirty="0"/>
              <a:t> still </a:t>
            </a:r>
            <a:r>
              <a:rPr lang="de-DE" sz="2400" dirty="0" err="1"/>
              <a:t>awaiting</a:t>
            </a:r>
            <a:r>
              <a:rPr lang="de-DE" sz="2400" dirty="0"/>
              <a:t> </a:t>
            </a:r>
            <a:r>
              <a:rPr lang="de-DE" sz="2400" dirty="0" err="1"/>
              <a:t>detailed</a:t>
            </a:r>
            <a:r>
              <a:rPr lang="de-DE" sz="2400" dirty="0"/>
              <a:t> design 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procurement</a:t>
            </a:r>
            <a:r>
              <a:rPr lang="de-DE" sz="2400" dirty="0"/>
              <a:t> (</a:t>
            </a:r>
            <a:r>
              <a:rPr lang="de-DE" sz="2400" dirty="0" err="1"/>
              <a:t>polarizer</a:t>
            </a:r>
            <a:r>
              <a:rPr lang="de-DE" sz="2400" dirty="0"/>
              <a:t> </a:t>
            </a:r>
            <a:r>
              <a:rPr lang="de-DE" sz="2400" dirty="0" err="1"/>
              <a:t>housing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sample </a:t>
            </a:r>
            <a:r>
              <a:rPr lang="de-DE" sz="2400" dirty="0" err="1"/>
              <a:t>shutter</a:t>
            </a:r>
            <a:r>
              <a:rPr lang="de-DE" sz="2400" dirty="0"/>
              <a:t>)</a:t>
            </a:r>
          </a:p>
          <a:p>
            <a:r>
              <a:rPr lang="de-DE" sz="2400" dirty="0" err="1"/>
              <a:t>Complete</a:t>
            </a:r>
            <a:r>
              <a:rPr lang="de-DE" sz="2400" dirty="0"/>
              <a:t> </a:t>
            </a:r>
            <a:r>
              <a:rPr lang="de-DE" sz="2400" dirty="0" err="1"/>
              <a:t>installation</a:t>
            </a:r>
            <a:r>
              <a:rPr lang="de-DE" sz="2400" dirty="0"/>
              <a:t> </a:t>
            </a:r>
            <a:r>
              <a:rPr lang="de-DE" sz="2400" dirty="0" err="1"/>
              <a:t>until</a:t>
            </a:r>
            <a:r>
              <a:rPr lang="de-DE" sz="2400" dirty="0"/>
              <a:t> 2025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completely</a:t>
            </a:r>
            <a:r>
              <a:rPr lang="de-DE" sz="2400" dirty="0"/>
              <a:t> </a:t>
            </a:r>
            <a:r>
              <a:rPr lang="de-DE" sz="2400" dirty="0" err="1"/>
              <a:t>feasible</a:t>
            </a:r>
            <a:endParaRPr lang="en-US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200297" y="196960"/>
            <a:ext cx="8488983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800" b="1" dirty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Home</a:t>
            </a:r>
          </a:p>
        </p:txBody>
      </p:sp>
    </p:spTree>
    <p:extLst>
      <p:ext uri="{BB962C8B-B14F-4D97-AF65-F5344CB8AC3E}">
        <p14:creationId xmlns:p14="http://schemas.microsoft.com/office/powerpoint/2010/main" val="4212282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0" y="1129586"/>
            <a:ext cx="9046910" cy="454999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418865" y="4090196"/>
            <a:ext cx="1199110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200" dirty="0"/>
              <a:t>13.6.7.1.3 </a:t>
            </a:r>
          </a:p>
          <a:p>
            <a:pPr algn="ctr"/>
            <a:r>
              <a:rPr lang="de-DE" sz="1200" dirty="0" err="1"/>
              <a:t>Chopper</a:t>
            </a:r>
            <a:r>
              <a:rPr lang="de-DE" sz="1200" dirty="0"/>
              <a:t> System</a:t>
            </a:r>
          </a:p>
          <a:p>
            <a:pPr algn="ctr"/>
            <a:r>
              <a:rPr lang="de-DE" sz="1200" dirty="0"/>
              <a:t>FZJ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39005" y="5571169"/>
            <a:ext cx="2409985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/>
              <a:t>13.6.7.2 Sample </a:t>
            </a:r>
            <a:r>
              <a:rPr lang="de-DE" sz="1200" dirty="0" err="1"/>
              <a:t>Exposure</a:t>
            </a:r>
            <a:r>
              <a:rPr lang="de-DE" sz="1200" dirty="0"/>
              <a:t> System-</a:t>
            </a:r>
          </a:p>
          <a:p>
            <a:r>
              <a:rPr lang="de-DE" sz="1200" dirty="0"/>
              <a:t>                Sample </a:t>
            </a:r>
            <a:r>
              <a:rPr lang="de-DE" sz="1200" dirty="0" err="1"/>
              <a:t>area</a:t>
            </a:r>
            <a:r>
              <a:rPr lang="de-DE" sz="1200" dirty="0"/>
              <a:t>, </a:t>
            </a:r>
            <a:r>
              <a:rPr lang="de-DE" sz="1200" dirty="0" err="1"/>
              <a:t>shielding</a:t>
            </a:r>
            <a:endParaRPr lang="de-DE" sz="1200" dirty="0"/>
          </a:p>
          <a:p>
            <a:pPr algn="ctr"/>
            <a:r>
              <a:rPr lang="de-DE" sz="1200" dirty="0"/>
              <a:t>FZJ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18621" y="5567126"/>
            <a:ext cx="2766447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/>
              <a:t>13.6.7.3.2 Neutron </a:t>
            </a:r>
            <a:r>
              <a:rPr lang="de-DE" sz="1200" dirty="0" err="1"/>
              <a:t>detector</a:t>
            </a:r>
            <a:r>
              <a:rPr lang="de-DE" sz="1200" dirty="0"/>
              <a:t> </a:t>
            </a:r>
            <a:r>
              <a:rPr lang="de-DE" sz="1200" dirty="0" err="1"/>
              <a:t>system</a:t>
            </a:r>
            <a:r>
              <a:rPr lang="de-DE" sz="1200" dirty="0"/>
              <a:t> </a:t>
            </a:r>
            <a:r>
              <a:rPr lang="de-DE" sz="1200" dirty="0" err="1"/>
              <a:t>Detectortube</a:t>
            </a:r>
            <a:r>
              <a:rPr lang="de-DE" sz="1200" dirty="0"/>
              <a:t>, </a:t>
            </a:r>
            <a:r>
              <a:rPr lang="de-DE" sz="1200" dirty="0" err="1"/>
              <a:t>detector</a:t>
            </a:r>
            <a:r>
              <a:rPr lang="de-DE" sz="1200" dirty="0"/>
              <a:t> </a:t>
            </a:r>
            <a:r>
              <a:rPr lang="de-DE" sz="1200" dirty="0" err="1"/>
              <a:t>vessel</a:t>
            </a:r>
            <a:r>
              <a:rPr lang="de-DE" sz="1200" dirty="0"/>
              <a:t>, </a:t>
            </a:r>
            <a:r>
              <a:rPr lang="de-DE" sz="1200" dirty="0" err="1"/>
              <a:t>shielding</a:t>
            </a:r>
            <a:endParaRPr lang="de-DE" sz="1200" dirty="0"/>
          </a:p>
          <a:p>
            <a:pPr algn="ctr"/>
            <a:r>
              <a:rPr lang="de-DE" sz="1200" dirty="0"/>
              <a:t>LLB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74691" y="116632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altLang="de-DE" sz="2800" b="1" dirty="0">
                <a:solidFill>
                  <a:srgbClr val="005B82"/>
                </a:solidFill>
                <a:latin typeface="Arial"/>
                <a:cs typeface="Arial"/>
              </a:rPr>
              <a:t>SKADI layout</a:t>
            </a:r>
            <a:endParaRPr lang="en-US" altLang="de-DE" sz="2000" dirty="0">
              <a:solidFill>
                <a:srgbClr val="005B82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7823" y="4053114"/>
            <a:ext cx="2360292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/>
              <a:t>13.6.7.1.5 Beam </a:t>
            </a:r>
            <a:r>
              <a:rPr lang="de-DE" sz="1200" dirty="0" err="1"/>
              <a:t>filtering</a:t>
            </a:r>
            <a:r>
              <a:rPr lang="de-DE" sz="1200" dirty="0"/>
              <a:t> system-</a:t>
            </a:r>
          </a:p>
          <a:p>
            <a:r>
              <a:rPr lang="de-DE" sz="1200" dirty="0"/>
              <a:t>                   </a:t>
            </a:r>
            <a:r>
              <a:rPr lang="de-DE" sz="1200" dirty="0" err="1"/>
              <a:t>Polarizer</a:t>
            </a:r>
            <a:r>
              <a:rPr lang="de-DE" sz="1200" dirty="0"/>
              <a:t>, Spin Flipper</a:t>
            </a:r>
          </a:p>
          <a:p>
            <a:pPr algn="ctr"/>
            <a:r>
              <a:rPr lang="de-DE" sz="1200" dirty="0"/>
              <a:t>FZJ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4691" y="968358"/>
            <a:ext cx="2422015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/>
              <a:t>13.6.7.1.1 Beam </a:t>
            </a:r>
            <a:r>
              <a:rPr lang="de-DE" sz="1200" dirty="0" err="1"/>
              <a:t>extraction</a:t>
            </a:r>
            <a:r>
              <a:rPr lang="de-DE" sz="1200" dirty="0"/>
              <a:t> System-</a:t>
            </a:r>
          </a:p>
          <a:p>
            <a:r>
              <a:rPr lang="de-DE" sz="1200" dirty="0"/>
              <a:t>                   NBOA, BBG, </a:t>
            </a:r>
            <a:r>
              <a:rPr lang="de-DE" sz="1200" dirty="0" err="1"/>
              <a:t>Reflector</a:t>
            </a:r>
            <a:r>
              <a:rPr lang="de-DE" sz="1200" dirty="0"/>
              <a:t> </a:t>
            </a:r>
          </a:p>
          <a:p>
            <a:pPr algn="ctr"/>
            <a:r>
              <a:rPr lang="de-DE" sz="1200" dirty="0"/>
              <a:t>FZJ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85911" y="1007192"/>
            <a:ext cx="3145156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dirty="0"/>
              <a:t>13.6.7.1.4 Beam </a:t>
            </a:r>
            <a:r>
              <a:rPr lang="de-DE" sz="1200" dirty="0" err="1"/>
              <a:t>geometry</a:t>
            </a:r>
            <a:r>
              <a:rPr lang="de-DE" sz="1200" dirty="0"/>
              <a:t> </a:t>
            </a:r>
            <a:r>
              <a:rPr lang="de-DE" sz="1200" dirty="0" err="1"/>
              <a:t>conditioning</a:t>
            </a:r>
            <a:r>
              <a:rPr lang="de-DE" sz="1200" dirty="0"/>
              <a:t>- </a:t>
            </a:r>
          </a:p>
          <a:p>
            <a:r>
              <a:rPr lang="de-DE" sz="1200" dirty="0"/>
              <a:t>                   </a:t>
            </a:r>
            <a:r>
              <a:rPr lang="de-DE" sz="1200" dirty="0" err="1"/>
              <a:t>Collimation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apertures</a:t>
            </a:r>
            <a:r>
              <a:rPr lang="de-DE" sz="1200" dirty="0"/>
              <a:t> +</a:t>
            </a:r>
            <a:r>
              <a:rPr lang="de-DE" sz="1200" dirty="0" err="1"/>
              <a:t>shielding</a:t>
            </a:r>
            <a:endParaRPr lang="de-DE" sz="1200" dirty="0"/>
          </a:p>
          <a:p>
            <a:pPr algn="ctr"/>
            <a:r>
              <a:rPr lang="de-DE" sz="1200" dirty="0"/>
              <a:t>LLB</a:t>
            </a:r>
          </a:p>
        </p:txBody>
      </p:sp>
      <p:cxnSp>
        <p:nvCxnSpPr>
          <p:cNvPr id="22" name="Gerade Verbindung mit Pfeil 21"/>
          <p:cNvCxnSpPr>
            <a:endCxn id="15" idx="0"/>
          </p:cNvCxnSpPr>
          <p:nvPr/>
        </p:nvCxnSpPr>
        <p:spPr>
          <a:xfrm>
            <a:off x="3313524" y="3029609"/>
            <a:ext cx="704896" cy="1060587"/>
          </a:xfrm>
          <a:prstGeom prst="straightConnector1">
            <a:avLst/>
          </a:prstGeom>
          <a:ln w="19050">
            <a:solidFill>
              <a:srgbClr val="00B050"/>
            </a:solidFill>
            <a:headEnd type="triangle" w="sm" len="sm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endCxn id="26" idx="1"/>
          </p:cNvCxnSpPr>
          <p:nvPr/>
        </p:nvCxnSpPr>
        <p:spPr>
          <a:xfrm flipV="1">
            <a:off x="1864426" y="2014310"/>
            <a:ext cx="751042" cy="452105"/>
          </a:xfrm>
          <a:prstGeom prst="straightConnector1">
            <a:avLst/>
          </a:prstGeom>
          <a:ln w="19050">
            <a:solidFill>
              <a:srgbClr val="00B050"/>
            </a:solidFill>
            <a:headEnd type="triangle" w="sm" len="sm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flipH="1">
            <a:off x="4847568" y="3969138"/>
            <a:ext cx="628891" cy="1545738"/>
          </a:xfrm>
          <a:prstGeom prst="straightConnector1">
            <a:avLst/>
          </a:prstGeom>
          <a:ln w="19050">
            <a:solidFill>
              <a:srgbClr val="00B050"/>
            </a:solidFill>
            <a:headEnd type="triangle" w="sm" len="sm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endCxn id="19" idx="0"/>
          </p:cNvCxnSpPr>
          <p:nvPr/>
        </p:nvCxnSpPr>
        <p:spPr>
          <a:xfrm flipH="1">
            <a:off x="2047969" y="2866036"/>
            <a:ext cx="209600" cy="1187078"/>
          </a:xfrm>
          <a:prstGeom prst="straightConnector1">
            <a:avLst/>
          </a:prstGeom>
          <a:ln w="19050">
            <a:solidFill>
              <a:srgbClr val="00B050"/>
            </a:solidFill>
            <a:headEnd type="triangle" w="sm" len="sm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 flipV="1">
            <a:off x="647940" y="1617037"/>
            <a:ext cx="749141" cy="713436"/>
          </a:xfrm>
          <a:prstGeom prst="straightConnector1">
            <a:avLst/>
          </a:prstGeom>
          <a:ln w="19050">
            <a:solidFill>
              <a:srgbClr val="00B050"/>
            </a:solidFill>
            <a:headEnd type="triangle" w="sm" len="sm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flipH="1">
            <a:off x="1016890" y="2598330"/>
            <a:ext cx="301463" cy="717751"/>
          </a:xfrm>
          <a:prstGeom prst="straightConnector1">
            <a:avLst/>
          </a:prstGeom>
          <a:ln w="19050">
            <a:solidFill>
              <a:srgbClr val="00B050"/>
            </a:solidFill>
            <a:headEnd type="triangle" w="sm" len="sm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endCxn id="18" idx="0"/>
          </p:cNvCxnSpPr>
          <p:nvPr/>
        </p:nvCxnSpPr>
        <p:spPr>
          <a:xfrm>
            <a:off x="7394713" y="4309607"/>
            <a:ext cx="307132" cy="1257519"/>
          </a:xfrm>
          <a:prstGeom prst="straightConnector1">
            <a:avLst/>
          </a:prstGeom>
          <a:ln w="19050">
            <a:solidFill>
              <a:srgbClr val="00B050"/>
            </a:solidFill>
            <a:headEnd type="triangle" w="sm" len="sm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 flipV="1">
            <a:off x="4018420" y="1691145"/>
            <a:ext cx="2261508" cy="1564409"/>
          </a:xfrm>
          <a:prstGeom prst="straightConnector1">
            <a:avLst/>
          </a:prstGeom>
          <a:ln w="19050">
            <a:solidFill>
              <a:srgbClr val="00B050"/>
            </a:solidFill>
            <a:headEnd type="triangle" w="sm" len="sm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2"/>
          <p:cNvSpPr txBox="1"/>
          <p:nvPr/>
        </p:nvSpPr>
        <p:spPr>
          <a:xfrm>
            <a:off x="122720" y="3390574"/>
            <a:ext cx="1830245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dirty="0"/>
              <a:t>13.6.7.1.8.2 Heavy </a:t>
            </a:r>
            <a:r>
              <a:rPr lang="de-DE" sz="1200" dirty="0" err="1"/>
              <a:t>shutter</a:t>
            </a:r>
            <a:endParaRPr lang="de-DE" sz="1200" dirty="0"/>
          </a:p>
          <a:p>
            <a:pPr algn="ctr"/>
            <a:r>
              <a:rPr lang="de-DE" sz="1200" dirty="0"/>
              <a:t>FZJ</a:t>
            </a:r>
          </a:p>
        </p:txBody>
      </p:sp>
      <p:sp>
        <p:nvSpPr>
          <p:cNvPr id="26" name="TextBox 12"/>
          <p:cNvSpPr txBox="1"/>
          <p:nvPr/>
        </p:nvSpPr>
        <p:spPr>
          <a:xfrm>
            <a:off x="2615468" y="1691144"/>
            <a:ext cx="2048766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dirty="0"/>
              <a:t>13.6.7.1.7 Flight </a:t>
            </a:r>
            <a:r>
              <a:rPr lang="de-DE" sz="1200" dirty="0" err="1"/>
              <a:t>tube</a:t>
            </a:r>
            <a:endParaRPr lang="de-DE" sz="1200" dirty="0"/>
          </a:p>
          <a:p>
            <a:r>
              <a:rPr lang="de-DE" sz="1200" dirty="0"/>
              <a:t>       Feed Through </a:t>
            </a:r>
            <a:r>
              <a:rPr lang="de-DE" sz="1200" dirty="0" err="1"/>
              <a:t>bunker</a:t>
            </a:r>
            <a:r>
              <a:rPr lang="de-DE" sz="1200" dirty="0"/>
              <a:t> wall</a:t>
            </a:r>
          </a:p>
          <a:p>
            <a:pPr algn="ctr"/>
            <a:r>
              <a:rPr lang="de-DE" sz="1200" dirty="0"/>
              <a:t>FZJ</a:t>
            </a:r>
          </a:p>
        </p:txBody>
      </p:sp>
    </p:spTree>
    <p:extLst>
      <p:ext uri="{BB962C8B-B14F-4D97-AF65-F5344CB8AC3E}">
        <p14:creationId xmlns:p14="http://schemas.microsoft.com/office/powerpoint/2010/main" val="972111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20000" y="874851"/>
            <a:ext cx="8075240" cy="548149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NBEX </a:t>
            </a:r>
            <a:r>
              <a:rPr lang="de-DE" dirty="0" err="1"/>
              <a:t>went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CDR/TG3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In-bunker </a:t>
            </a:r>
            <a:r>
              <a:rPr lang="de-DE" dirty="0" err="1"/>
              <a:t>components</a:t>
            </a:r>
            <a:r>
              <a:rPr lang="de-DE" dirty="0"/>
              <a:t> </a:t>
            </a:r>
            <a:r>
              <a:rPr lang="de-DE" dirty="0" err="1"/>
              <a:t>went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TG3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Sample Cave </a:t>
            </a:r>
            <a:r>
              <a:rPr lang="de-DE" dirty="0" err="1"/>
              <a:t>went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TG3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Collimation</a:t>
            </a:r>
            <a:r>
              <a:rPr lang="de-DE" dirty="0"/>
              <a:t> </a:t>
            </a:r>
            <a:r>
              <a:rPr lang="de-DE" dirty="0" err="1"/>
              <a:t>tanks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contracted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manufacturer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Chopper</a:t>
            </a:r>
            <a:r>
              <a:rPr lang="de-DE" dirty="0"/>
              <a:t> </a:t>
            </a:r>
            <a:r>
              <a:rPr lang="de-DE" dirty="0" err="1"/>
              <a:t>positions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(</a:t>
            </a:r>
            <a:r>
              <a:rPr lang="de-DE" dirty="0" err="1"/>
              <a:t>slightly</a:t>
            </a:r>
            <a:r>
              <a:rPr lang="de-DE" dirty="0"/>
              <a:t>) </a:t>
            </a:r>
            <a:r>
              <a:rPr lang="de-DE" dirty="0" err="1"/>
              <a:t>adapted</a:t>
            </a:r>
            <a:r>
              <a:rPr lang="de-DE" dirty="0"/>
              <a:t> 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manufacturer‘s</a:t>
            </a:r>
            <a:r>
              <a:rPr lang="de-DE" dirty="0"/>
              <a:t> </a:t>
            </a:r>
            <a:r>
              <a:rPr lang="de-DE" dirty="0" err="1"/>
              <a:t>request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Detector</a:t>
            </a:r>
            <a:r>
              <a:rPr lang="de-DE" dirty="0"/>
              <a:t> tank </a:t>
            </a:r>
            <a:r>
              <a:rPr lang="de-DE" dirty="0" err="1"/>
              <a:t>contracted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manufacturer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Shielding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detector</a:t>
            </a:r>
            <a:r>
              <a:rPr lang="de-DE" dirty="0"/>
              <a:t> </a:t>
            </a:r>
            <a:r>
              <a:rPr lang="de-DE" dirty="0" err="1"/>
              <a:t>tube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collimation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in </a:t>
            </a:r>
            <a:r>
              <a:rPr lang="de-DE" dirty="0" err="1"/>
              <a:t>tendering</a:t>
            </a:r>
            <a:r>
              <a:rPr lang="de-DE" dirty="0"/>
              <a:t> </a:t>
            </a:r>
            <a:r>
              <a:rPr lang="de-DE" dirty="0" err="1"/>
              <a:t>process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3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7"/>
          </p:nvPr>
        </p:nvSpPr>
        <p:spPr>
          <a:xfrm>
            <a:off x="720000" y="274671"/>
            <a:ext cx="7488832" cy="576064"/>
          </a:xfrm>
        </p:spPr>
        <p:txBody>
          <a:bodyPr/>
          <a:lstStyle/>
          <a:p>
            <a:r>
              <a:rPr lang="de-DE" dirty="0"/>
              <a:t>Major </a:t>
            </a:r>
            <a:r>
              <a:rPr lang="de-DE" dirty="0" err="1"/>
              <a:t>Steps</a:t>
            </a:r>
            <a:r>
              <a:rPr lang="de-DE" dirty="0"/>
              <a:t> </a:t>
            </a:r>
            <a:r>
              <a:rPr lang="de-DE" dirty="0" err="1"/>
              <a:t>since</a:t>
            </a:r>
            <a:r>
              <a:rPr lang="de-DE" dirty="0"/>
              <a:t> last STAP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524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4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7"/>
          </p:nvPr>
        </p:nvSpPr>
        <p:spPr>
          <a:xfrm>
            <a:off x="720000" y="333016"/>
            <a:ext cx="7488832" cy="576064"/>
          </a:xfrm>
        </p:spPr>
        <p:txBody>
          <a:bodyPr/>
          <a:lstStyle/>
          <a:p>
            <a:r>
              <a:rPr lang="de-DE" dirty="0"/>
              <a:t>Integration </a:t>
            </a:r>
            <a:r>
              <a:rPr lang="de-DE" dirty="0" err="1"/>
              <a:t>of</a:t>
            </a:r>
            <a:r>
              <a:rPr lang="de-DE" dirty="0"/>
              <a:t> NBEX </a:t>
            </a:r>
            <a:r>
              <a:rPr lang="de-DE" dirty="0" err="1"/>
              <a:t>with</a:t>
            </a:r>
            <a:r>
              <a:rPr lang="de-DE" dirty="0"/>
              <a:t> NBOA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41" y="2729060"/>
            <a:ext cx="3635817" cy="131896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531341" y="4230588"/>
            <a:ext cx="81554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The NBOA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delivered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in </a:t>
            </a:r>
            <a:r>
              <a:rPr lang="de-DE" dirty="0" err="1"/>
              <a:t>storage</a:t>
            </a:r>
            <a:r>
              <a:rPr lang="de-DE" dirty="0"/>
              <a:t> at ESS, </a:t>
            </a:r>
            <a:r>
              <a:rPr lang="de-DE" dirty="0" err="1"/>
              <a:t>awaiting</a:t>
            </a:r>
            <a:r>
              <a:rPr lang="de-DE" dirty="0"/>
              <a:t> </a:t>
            </a:r>
            <a:r>
              <a:rPr lang="de-DE" dirty="0" err="1"/>
              <a:t>installation</a:t>
            </a:r>
            <a:r>
              <a:rPr lang="de-DE" dirty="0"/>
              <a:t>. NBEX CDR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taken</a:t>
            </a:r>
            <a:r>
              <a:rPr lang="de-DE" dirty="0"/>
              <a:t> </a:t>
            </a:r>
            <a:r>
              <a:rPr lang="de-DE" dirty="0" err="1"/>
              <a:t>place</a:t>
            </a:r>
            <a:endParaRPr lang="de-DE" dirty="0"/>
          </a:p>
          <a:p>
            <a:endParaRPr lang="de-DE" dirty="0"/>
          </a:p>
          <a:p>
            <a:r>
              <a:rPr lang="de-DE" dirty="0"/>
              <a:t>This </a:t>
            </a:r>
            <a:r>
              <a:rPr lang="de-DE" dirty="0" err="1"/>
              <a:t>is</a:t>
            </a:r>
            <a:r>
              <a:rPr lang="de-DE" dirty="0"/>
              <a:t> in </a:t>
            </a:r>
            <a:r>
              <a:rPr lang="de-DE" dirty="0" err="1"/>
              <a:t>line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overall</a:t>
            </a:r>
            <a:r>
              <a:rPr lang="de-DE" dirty="0"/>
              <a:t> </a:t>
            </a:r>
            <a:r>
              <a:rPr lang="de-DE" dirty="0" err="1"/>
              <a:t>installation</a:t>
            </a:r>
            <a:r>
              <a:rPr lang="de-DE" dirty="0"/>
              <a:t> </a:t>
            </a:r>
            <a:r>
              <a:rPr lang="de-DE" dirty="0" err="1"/>
              <a:t>scheme</a:t>
            </a:r>
            <a:r>
              <a:rPr lang="de-DE" dirty="0"/>
              <a:t> (end 2022).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moment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expected</a:t>
            </a:r>
            <a:r>
              <a:rPr lang="de-DE" dirty="0"/>
              <a:t> </a:t>
            </a:r>
            <a:r>
              <a:rPr lang="de-DE" dirty="0" err="1"/>
              <a:t>issues</a:t>
            </a:r>
            <a:r>
              <a:rPr lang="de-DE" dirty="0"/>
              <a:t> </a:t>
            </a:r>
            <a:r>
              <a:rPr lang="de-DE" dirty="0" err="1"/>
              <a:t>concerning</a:t>
            </a:r>
            <a:r>
              <a:rPr lang="de-DE" dirty="0"/>
              <a:t> </a:t>
            </a:r>
            <a:r>
              <a:rPr lang="de-DE" dirty="0" err="1"/>
              <a:t>manufactuing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installation</a:t>
            </a:r>
            <a:r>
              <a:rPr lang="de-DE" dirty="0"/>
              <a:t>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SKADI.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606" y="691930"/>
            <a:ext cx="4468820" cy="343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20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5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7"/>
          </p:nvPr>
        </p:nvSpPr>
        <p:spPr>
          <a:xfrm>
            <a:off x="720000" y="237600"/>
            <a:ext cx="7488832" cy="576064"/>
          </a:xfrm>
        </p:spPr>
        <p:txBody>
          <a:bodyPr/>
          <a:lstStyle/>
          <a:p>
            <a:r>
              <a:rPr lang="de-DE" dirty="0"/>
              <a:t>In-Bunker Beam </a:t>
            </a:r>
            <a:r>
              <a:rPr lang="de-DE" dirty="0" err="1"/>
              <a:t>Extraction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600410" y="3582154"/>
            <a:ext cx="82574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Delivery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installation</a:t>
            </a:r>
            <a:r>
              <a:rPr lang="de-DE" dirty="0"/>
              <a:t> </a:t>
            </a:r>
            <a:r>
              <a:rPr lang="de-DE" dirty="0" err="1"/>
              <a:t>contracted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late</a:t>
            </a:r>
            <a:r>
              <a:rPr lang="de-DE" dirty="0"/>
              <a:t>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TG3 </a:t>
            </a:r>
            <a:r>
              <a:rPr lang="de-DE" dirty="0" err="1"/>
              <a:t>passed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Production</a:t>
            </a:r>
            <a:r>
              <a:rPr lang="de-DE" dirty="0"/>
              <a:t> </a:t>
            </a:r>
            <a:r>
              <a:rPr lang="de-DE" dirty="0" err="1"/>
              <a:t>started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/>
              <a:t>The in-bunker </a:t>
            </a:r>
            <a:r>
              <a:rPr lang="de-DE" dirty="0" err="1"/>
              <a:t>installation</a:t>
            </a:r>
            <a:r>
              <a:rPr lang="de-DE" dirty="0"/>
              <a:t> </a:t>
            </a:r>
            <a:r>
              <a:rPr lang="de-DE" dirty="0" err="1"/>
              <a:t>comprises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guide</a:t>
            </a:r>
            <a:r>
              <a:rPr lang="de-DE" dirty="0"/>
              <a:t> </a:t>
            </a:r>
            <a:r>
              <a:rPr lang="de-DE" dirty="0" err="1"/>
              <a:t>segment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light </a:t>
            </a:r>
            <a:r>
              <a:rPr lang="de-DE" dirty="0" err="1"/>
              <a:t>shutter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reflector</a:t>
            </a:r>
            <a:r>
              <a:rPr lang="de-DE" dirty="0"/>
              <a:t> </a:t>
            </a:r>
            <a:r>
              <a:rPr lang="de-DE" dirty="0" err="1"/>
              <a:t>setup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offset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beam out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line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sight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heavy </a:t>
            </a:r>
            <a:r>
              <a:rPr lang="de-DE" dirty="0" err="1"/>
              <a:t>shutter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bunker</a:t>
            </a:r>
            <a:r>
              <a:rPr lang="de-DE" dirty="0"/>
              <a:t> wall </a:t>
            </a:r>
            <a:r>
              <a:rPr lang="de-DE" dirty="0" err="1"/>
              <a:t>feed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. All </a:t>
            </a:r>
            <a:r>
              <a:rPr lang="de-DE" dirty="0" err="1"/>
              <a:t>components</a:t>
            </a:r>
            <a:r>
              <a:rPr lang="de-DE" dirty="0"/>
              <a:t> </a:t>
            </a:r>
            <a:r>
              <a:rPr lang="de-DE" dirty="0" err="1"/>
              <a:t>except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heavy </a:t>
            </a:r>
            <a:r>
              <a:rPr lang="de-DE" dirty="0" err="1"/>
              <a:t>shutter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supplied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Swiss </a:t>
            </a:r>
            <a:r>
              <a:rPr lang="de-DE" dirty="0" err="1"/>
              <a:t>Neutronics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Manufacturing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started</a:t>
            </a:r>
            <a:r>
              <a:rPr lang="de-DE" dirty="0"/>
              <a:t>. </a:t>
            </a:r>
            <a:r>
              <a:rPr lang="de-DE" dirty="0" err="1"/>
              <a:t>Delivery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ESS </a:t>
            </a:r>
            <a:r>
              <a:rPr lang="de-DE" dirty="0" err="1"/>
              <a:t>expected</a:t>
            </a:r>
            <a:r>
              <a:rPr lang="de-DE" dirty="0"/>
              <a:t> in September 2022. Installation </a:t>
            </a:r>
            <a:r>
              <a:rPr lang="de-DE" dirty="0" err="1"/>
              <a:t>windows</a:t>
            </a:r>
            <a:r>
              <a:rPr lang="de-DE" dirty="0"/>
              <a:t> </a:t>
            </a:r>
            <a:r>
              <a:rPr lang="de-DE" dirty="0" err="1"/>
              <a:t>starts</a:t>
            </a:r>
            <a:r>
              <a:rPr lang="de-DE" dirty="0"/>
              <a:t> in November 2022.</a:t>
            </a: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216" y="653916"/>
            <a:ext cx="5888562" cy="301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9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6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7"/>
          </p:nvPr>
        </p:nvSpPr>
        <p:spPr>
          <a:xfrm>
            <a:off x="720000" y="520935"/>
            <a:ext cx="7488832" cy="576064"/>
          </a:xfrm>
        </p:spPr>
        <p:txBody>
          <a:bodyPr/>
          <a:lstStyle/>
          <a:p>
            <a:r>
              <a:rPr lang="de-DE" dirty="0"/>
              <a:t>In-Bunker </a:t>
            </a:r>
            <a:r>
              <a:rPr lang="de-DE" dirty="0" err="1"/>
              <a:t>Ctd</a:t>
            </a:r>
            <a:r>
              <a:rPr lang="de-DE" dirty="0"/>
              <a:t>.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8" y="1096999"/>
            <a:ext cx="3896474" cy="199393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72" y="3090930"/>
            <a:ext cx="6774287" cy="346658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828" y="686047"/>
            <a:ext cx="4379139" cy="224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12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7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7"/>
          </p:nvPr>
        </p:nvSpPr>
        <p:spPr>
          <a:xfrm>
            <a:off x="720000" y="563603"/>
            <a:ext cx="8172480" cy="576064"/>
          </a:xfrm>
        </p:spPr>
        <p:txBody>
          <a:bodyPr/>
          <a:lstStyle/>
          <a:p>
            <a:r>
              <a:rPr lang="de-DE" dirty="0" err="1"/>
              <a:t>Chopper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952" y="972531"/>
            <a:ext cx="3094322" cy="118340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641" y="626989"/>
            <a:ext cx="1283118" cy="1570604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33735" y="2732346"/>
            <a:ext cx="87609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Manufacturing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started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Slight</a:t>
            </a:r>
            <a:r>
              <a:rPr lang="de-DE" dirty="0"/>
              <a:t> </a:t>
            </a:r>
            <a:r>
              <a:rPr lang="de-DE" dirty="0" err="1"/>
              <a:t>changes</a:t>
            </a:r>
            <a:r>
              <a:rPr lang="de-DE" dirty="0"/>
              <a:t> (</a:t>
            </a:r>
            <a:r>
              <a:rPr lang="de-DE" dirty="0" err="1"/>
              <a:t>no</a:t>
            </a:r>
            <a:r>
              <a:rPr lang="de-DE" dirty="0"/>
              <a:t> neutronic </a:t>
            </a:r>
            <a:r>
              <a:rPr lang="de-DE" dirty="0" err="1"/>
              <a:t>impact</a:t>
            </a:r>
            <a:r>
              <a:rPr lang="de-DE" dirty="0"/>
              <a:t>)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accomodate</a:t>
            </a:r>
            <a:r>
              <a:rPr lang="de-DE" dirty="0"/>
              <a:t> </a:t>
            </a:r>
            <a:r>
              <a:rPr lang="de-DE" dirty="0" err="1"/>
              <a:t>collimation</a:t>
            </a:r>
            <a:r>
              <a:rPr lang="de-DE" dirty="0"/>
              <a:t> </a:t>
            </a:r>
            <a:r>
              <a:rPr lang="de-DE" dirty="0" err="1"/>
              <a:t>manufacturer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/>
              <a:t>Materials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ordered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already</a:t>
            </a:r>
            <a:r>
              <a:rPr lang="de-DE" dirty="0"/>
              <a:t> on stock. </a:t>
            </a:r>
            <a:r>
              <a:rPr lang="de-DE" dirty="0" err="1"/>
              <a:t>Housings</a:t>
            </a:r>
            <a:r>
              <a:rPr lang="de-DE" dirty="0"/>
              <a:t>, </a:t>
            </a:r>
            <a:r>
              <a:rPr lang="de-DE" dirty="0" err="1"/>
              <a:t>spindles</a:t>
            </a:r>
            <a:r>
              <a:rPr lang="de-DE" dirty="0"/>
              <a:t> (not SKADI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components</a:t>
            </a:r>
            <a:r>
              <a:rPr lang="de-DE" dirty="0"/>
              <a:t>)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ready</a:t>
            </a:r>
            <a:r>
              <a:rPr lang="de-DE" dirty="0"/>
              <a:t> </a:t>
            </a:r>
            <a:r>
              <a:rPr lang="de-DE" dirty="0" err="1"/>
              <a:t>early</a:t>
            </a:r>
            <a:r>
              <a:rPr lang="de-DE" dirty="0"/>
              <a:t> 2023. Disks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manufactured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2023. Installation </a:t>
            </a:r>
            <a:r>
              <a:rPr lang="de-DE" dirty="0" err="1"/>
              <a:t>foreseen</a:t>
            </a:r>
            <a:r>
              <a:rPr lang="de-DE" dirty="0"/>
              <a:t> in 2024.</a:t>
            </a:r>
          </a:p>
          <a:p>
            <a:endParaRPr lang="de-DE" dirty="0"/>
          </a:p>
          <a:p>
            <a:r>
              <a:rPr lang="de-DE" dirty="0"/>
              <a:t>This </a:t>
            </a:r>
            <a:r>
              <a:rPr lang="de-DE" dirty="0" err="1"/>
              <a:t>could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rushed</a:t>
            </a:r>
            <a:r>
              <a:rPr lang="de-DE" dirty="0"/>
              <a:t>, but </a:t>
            </a:r>
            <a:r>
              <a:rPr lang="de-DE" dirty="0" err="1"/>
              <a:t>since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collimation</a:t>
            </a:r>
            <a:r>
              <a:rPr lang="de-DE" dirty="0"/>
              <a:t>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complete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chopper</a:t>
            </a:r>
            <a:r>
              <a:rPr lang="de-DE" dirty="0"/>
              <a:t> </a:t>
            </a:r>
            <a:r>
              <a:rPr lang="de-DE" dirty="0" err="1"/>
              <a:t>installation</a:t>
            </a:r>
            <a:r>
              <a:rPr lang="de-DE" dirty="0"/>
              <a:t>,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impact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longer</a:t>
            </a:r>
            <a:r>
              <a:rPr lang="de-DE" dirty="0"/>
              <a:t> </a:t>
            </a:r>
            <a:r>
              <a:rPr lang="de-DE" dirty="0" err="1"/>
              <a:t>timeline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354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8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7"/>
          </p:nvPr>
        </p:nvSpPr>
        <p:spPr>
          <a:xfrm>
            <a:off x="720000" y="253502"/>
            <a:ext cx="8172480" cy="576064"/>
          </a:xfrm>
        </p:spPr>
        <p:txBody>
          <a:bodyPr/>
          <a:lstStyle/>
          <a:p>
            <a:r>
              <a:rPr lang="de-DE" dirty="0" err="1"/>
              <a:t>Shielding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222352"/>
            <a:ext cx="7966800" cy="265821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19" y="4273352"/>
            <a:ext cx="4575569" cy="187621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5494351" y="4273352"/>
            <a:ext cx="30692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Foreseen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contract</a:t>
            </a:r>
            <a:r>
              <a:rPr lang="de-DE" dirty="0"/>
              <a:t> </a:t>
            </a:r>
            <a:r>
              <a:rPr lang="de-DE" dirty="0" err="1"/>
              <a:t>ready</a:t>
            </a:r>
            <a:r>
              <a:rPr lang="de-DE" dirty="0"/>
              <a:t> </a:t>
            </a:r>
            <a:r>
              <a:rPr lang="de-DE" dirty="0" err="1"/>
              <a:t>middle</a:t>
            </a:r>
            <a:r>
              <a:rPr lang="de-DE" dirty="0"/>
              <a:t>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Installation </a:t>
            </a:r>
            <a:r>
              <a:rPr lang="de-DE" dirty="0" err="1"/>
              <a:t>interfaces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sample cave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finalized</a:t>
            </a:r>
            <a:r>
              <a:rPr lang="de-DE" dirty="0"/>
              <a:t> (</a:t>
            </a:r>
            <a:r>
              <a:rPr lang="de-DE" dirty="0" err="1"/>
              <a:t>sequence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installation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physical</a:t>
            </a:r>
            <a:r>
              <a:rPr lang="de-DE" dirty="0"/>
              <a:t> </a:t>
            </a:r>
            <a:r>
              <a:rPr lang="de-DE" dirty="0" err="1"/>
              <a:t>interfaces</a:t>
            </a:r>
            <a:r>
              <a:rPr lang="de-DE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761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9</a:t>
            </a:fld>
            <a:endParaRPr lang="de-DE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6057900" y="5624514"/>
            <a:ext cx="16002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B9AEA1-3281-46F0-9EDB-48FF2E5FF267}" type="slidenum">
              <a:rPr lang="de-DE" sz="900"/>
              <a:pPr/>
              <a:t>9</a:t>
            </a:fld>
            <a:endParaRPr lang="de-DE" sz="90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1367199" y="486974"/>
            <a:ext cx="6366737" cy="43204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Tx/>
              <a:buNone/>
              <a:defRPr sz="2800" b="1" kern="1200" baseline="0">
                <a:solidFill>
                  <a:srgbClr val="005B8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5B82"/>
              </a:buClr>
              <a:buSzPct val="8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Collimator</a:t>
            </a:r>
            <a:r>
              <a:rPr lang="de-DE" sz="2100" b="0" dirty="0"/>
              <a:t>	</a:t>
            </a:r>
            <a:endParaRPr lang="de-DE" sz="1500" b="0" dirty="0"/>
          </a:p>
        </p:txBody>
      </p:sp>
      <p:sp>
        <p:nvSpPr>
          <p:cNvPr id="11" name="TextBox 9"/>
          <p:cNvSpPr txBox="1"/>
          <p:nvPr/>
        </p:nvSpPr>
        <p:spPr>
          <a:xfrm>
            <a:off x="296562" y="1200150"/>
            <a:ext cx="8501449" cy="367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Bef>
                <a:spcPts val="900"/>
              </a:spcBef>
              <a:buFont typeface="Arial"/>
              <a:buChar char="•"/>
            </a:pPr>
            <a:r>
              <a:rPr lang="de-DE" dirty="0" err="1"/>
              <a:t>Contract</a:t>
            </a:r>
            <a:r>
              <a:rPr lang="de-DE" dirty="0"/>
              <a:t> </a:t>
            </a:r>
            <a:r>
              <a:rPr lang="de-DE" dirty="0" err="1"/>
              <a:t>signed</a:t>
            </a:r>
            <a:endParaRPr lang="de-DE" dirty="0"/>
          </a:p>
          <a:p>
            <a:pPr marL="214313" indent="-214313">
              <a:spcBef>
                <a:spcPts val="900"/>
              </a:spcBef>
              <a:buFont typeface="Arial"/>
              <a:buChar char="•"/>
            </a:pPr>
            <a:r>
              <a:rPr lang="de-DE" dirty="0" err="1"/>
              <a:t>Expected</a:t>
            </a:r>
            <a:r>
              <a:rPr lang="de-DE" dirty="0"/>
              <a:t> </a:t>
            </a:r>
            <a:r>
              <a:rPr lang="de-DE" dirty="0" err="1"/>
              <a:t>delivery</a:t>
            </a:r>
            <a:r>
              <a:rPr lang="de-DE" dirty="0"/>
              <a:t> time 10 </a:t>
            </a:r>
            <a:r>
              <a:rPr lang="de-DE" dirty="0" err="1"/>
              <a:t>month</a:t>
            </a:r>
            <a:r>
              <a:rPr lang="de-DE" dirty="0"/>
              <a:t> after </a:t>
            </a:r>
            <a:r>
              <a:rPr lang="de-DE" dirty="0" err="1"/>
              <a:t>contract</a:t>
            </a:r>
            <a:endParaRPr lang="de-DE" dirty="0"/>
          </a:p>
          <a:p>
            <a:pPr marL="214313" indent="-214313">
              <a:spcBef>
                <a:spcPts val="900"/>
              </a:spcBef>
              <a:buFont typeface="Arial"/>
              <a:buChar char="•"/>
            </a:pPr>
            <a:endParaRPr lang="de-DE" dirty="0"/>
          </a:p>
          <a:p>
            <a:pPr>
              <a:spcBef>
                <a:spcPts val="900"/>
              </a:spcBef>
            </a:pPr>
            <a:r>
              <a:rPr lang="de-DE" dirty="0"/>
              <a:t>Installation </a:t>
            </a:r>
            <a:r>
              <a:rPr lang="de-DE" dirty="0" err="1"/>
              <a:t>planned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mid</a:t>
            </a:r>
            <a:r>
              <a:rPr lang="de-DE" dirty="0"/>
              <a:t> 2023. </a:t>
            </a:r>
            <a:r>
              <a:rPr lang="de-DE" dirty="0" err="1"/>
              <a:t>We</a:t>
            </a:r>
            <a:r>
              <a:rPr lang="de-DE" dirty="0"/>
              <a:t> will </a:t>
            </a:r>
            <a:r>
              <a:rPr lang="de-DE" dirty="0" err="1"/>
              <a:t>stage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installation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installation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sample cave, </a:t>
            </a:r>
            <a:r>
              <a:rPr lang="de-DE" dirty="0" err="1"/>
              <a:t>which</a:t>
            </a:r>
            <a:r>
              <a:rPr lang="de-DE" dirty="0"/>
              <a:t> will </a:t>
            </a:r>
            <a:r>
              <a:rPr lang="de-DE" dirty="0" err="1"/>
              <a:t>take</a:t>
            </a:r>
            <a:r>
              <a:rPr lang="de-DE" dirty="0"/>
              <a:t> </a:t>
            </a:r>
            <a:r>
              <a:rPr lang="de-DE" dirty="0" err="1"/>
              <a:t>place</a:t>
            </a:r>
            <a:r>
              <a:rPr lang="de-DE" dirty="0"/>
              <a:t> </a:t>
            </a:r>
            <a:r>
              <a:rPr lang="de-DE" dirty="0" err="1"/>
              <a:t>around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same time.</a:t>
            </a:r>
          </a:p>
          <a:p>
            <a:pPr>
              <a:spcBef>
                <a:spcPts val="900"/>
              </a:spcBef>
            </a:pPr>
            <a:r>
              <a:rPr lang="de-DE" dirty="0" err="1"/>
              <a:t>Since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neutron</a:t>
            </a:r>
            <a:r>
              <a:rPr lang="de-DE" dirty="0"/>
              <a:t> </a:t>
            </a:r>
            <a:r>
              <a:rPr lang="de-DE" dirty="0" err="1"/>
              <a:t>guides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limiting</a:t>
            </a:r>
            <a:r>
              <a:rPr lang="de-DE" dirty="0"/>
              <a:t> </a:t>
            </a:r>
            <a:r>
              <a:rPr lang="de-DE" dirty="0" err="1"/>
              <a:t>components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all m=1 </a:t>
            </a:r>
            <a:r>
              <a:rPr lang="de-DE" dirty="0" err="1"/>
              <a:t>with</a:t>
            </a:r>
            <a:r>
              <a:rPr lang="de-DE" dirty="0"/>
              <a:t> 3 cm x 3 cm </a:t>
            </a:r>
            <a:r>
              <a:rPr lang="de-DE" dirty="0" err="1"/>
              <a:t>cross</a:t>
            </a:r>
            <a:r>
              <a:rPr lang="de-DE" dirty="0"/>
              <a:t> </a:t>
            </a:r>
            <a:r>
              <a:rPr lang="de-DE" dirty="0" err="1"/>
              <a:t>section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little</a:t>
            </a:r>
            <a:r>
              <a:rPr lang="de-DE" dirty="0"/>
              <a:t> </a:t>
            </a:r>
            <a:r>
              <a:rPr lang="de-DE" dirty="0" err="1"/>
              <a:t>risk</a:t>
            </a:r>
            <a:r>
              <a:rPr lang="de-DE" dirty="0"/>
              <a:t> in </a:t>
            </a:r>
            <a:r>
              <a:rPr lang="de-DE" dirty="0" err="1"/>
              <a:t>production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those</a:t>
            </a:r>
            <a:r>
              <a:rPr lang="de-DE" dirty="0"/>
              <a:t>.</a:t>
            </a:r>
          </a:p>
          <a:p>
            <a:pPr>
              <a:spcBef>
                <a:spcPts val="900"/>
              </a:spcBef>
            </a:pP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section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therefore</a:t>
            </a:r>
            <a:r>
              <a:rPr lang="de-DE" dirty="0"/>
              <a:t> do not </a:t>
            </a:r>
            <a:r>
              <a:rPr lang="de-DE" dirty="0" err="1"/>
              <a:t>foresee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problems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schedule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production</a:t>
            </a:r>
            <a:r>
              <a:rPr lang="de-DE" dirty="0"/>
              <a:t>.</a:t>
            </a:r>
          </a:p>
          <a:p>
            <a:pPr>
              <a:spcBef>
                <a:spcPts val="900"/>
              </a:spcBef>
            </a:pPr>
            <a:endParaRPr lang="de-DE" dirty="0"/>
          </a:p>
          <a:p>
            <a:pPr>
              <a:spcBef>
                <a:spcPts val="900"/>
              </a:spcBef>
            </a:pPr>
            <a:r>
              <a:rPr lang="de-DE" dirty="0"/>
              <a:t>VSANS </a:t>
            </a:r>
            <a:r>
              <a:rPr lang="de-DE" dirty="0" err="1"/>
              <a:t>testing</a:t>
            </a:r>
            <a:r>
              <a:rPr lang="de-DE" dirty="0"/>
              <a:t> still </a:t>
            </a:r>
            <a:r>
              <a:rPr lang="de-DE" dirty="0" err="1"/>
              <a:t>hampered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lack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neutrons</a:t>
            </a:r>
            <a:r>
              <a:rPr lang="de-DE" dirty="0"/>
              <a:t> </a:t>
            </a:r>
            <a:r>
              <a:rPr lang="de-DE" dirty="0" err="1"/>
              <a:t>throughout</a:t>
            </a:r>
            <a:r>
              <a:rPr lang="de-DE" dirty="0"/>
              <a:t> Europe.</a:t>
            </a:r>
          </a:p>
        </p:txBody>
      </p:sp>
      <p:sp>
        <p:nvSpPr>
          <p:cNvPr id="21" name="Rectangle 32"/>
          <p:cNvSpPr>
            <a:spLocks noChangeArrowheads="1"/>
          </p:cNvSpPr>
          <p:nvPr/>
        </p:nvSpPr>
        <p:spPr bwMode="auto">
          <a:xfrm>
            <a:off x="1143001" y="8902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1350"/>
          </a:p>
        </p:txBody>
      </p:sp>
      <p:sp>
        <p:nvSpPr>
          <p:cNvPr id="22" name="Rectangle 43"/>
          <p:cNvSpPr>
            <a:spLocks noChangeArrowheads="1"/>
          </p:cNvSpPr>
          <p:nvPr/>
        </p:nvSpPr>
        <p:spPr bwMode="auto">
          <a:xfrm>
            <a:off x="1143001" y="10616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969962657"/>
      </p:ext>
    </p:extLst>
  </p:cSld>
  <p:clrMapOvr>
    <a:masterClrMapping/>
  </p:clrMapOvr>
</p:sld>
</file>

<file path=ppt/theme/theme1.xml><?xml version="1.0" encoding="utf-8"?>
<a:theme xmlns:a="http://schemas.openxmlformats.org/drawingml/2006/main" name="JCNS-Presentatio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JCNS-Presentation.pptx</Template>
  <TotalTime>6</TotalTime>
  <Words>1019</Words>
  <Application>Microsoft Macintosh PowerPoint</Application>
  <PresentationFormat>On-screen Show (4:3)</PresentationFormat>
  <Paragraphs>122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JCNS-Presentation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Admin.Reisen</dc:creator>
  <cp:lastModifiedBy>Arnold, Tom (-,RAL,DIA)</cp:lastModifiedBy>
  <cp:revision>806</cp:revision>
  <cp:lastPrinted>2011-05-13T10:04:16Z</cp:lastPrinted>
  <dcterms:created xsi:type="dcterms:W3CDTF">2011-04-21T10:53:40Z</dcterms:created>
  <dcterms:modified xsi:type="dcterms:W3CDTF">2022-04-25T19:17:52Z</dcterms:modified>
</cp:coreProperties>
</file>