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7" r:id="rId3"/>
    <p:sldId id="478" r:id="rId4"/>
    <p:sldId id="479" r:id="rId5"/>
    <p:sldId id="480" r:id="rId6"/>
    <p:sldId id="481" r:id="rId7"/>
    <p:sldId id="491" r:id="rId8"/>
    <p:sldId id="482" r:id="rId9"/>
    <p:sldId id="483" r:id="rId10"/>
    <p:sldId id="484" r:id="rId11"/>
    <p:sldId id="485" r:id="rId12"/>
    <p:sldId id="486" r:id="rId13"/>
    <p:sldId id="492" r:id="rId14"/>
    <p:sldId id="494" r:id="rId15"/>
    <p:sldId id="487" r:id="rId16"/>
    <p:sldId id="488" r:id="rId17"/>
    <p:sldId id="493" r:id="rId18"/>
    <p:sldId id="489" r:id="rId19"/>
    <p:sldId id="490" r:id="rId20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93170" autoAdjust="0"/>
  </p:normalViewPr>
  <p:slideViewPr>
    <p:cSldViewPr snapToGrid="0">
      <p:cViewPr varScale="1">
        <p:scale>
          <a:sx n="60" d="100"/>
          <a:sy n="60" d="100"/>
        </p:scale>
        <p:origin x="1320" y="4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0"/>
    </p:cViewPr>
  </p:sorterViewPr>
  <p:notesViewPr>
    <p:cSldViewPr snapToGrid="0" snapToObjects="1">
      <p:cViewPr varScale="1">
        <p:scale>
          <a:sx n="96" d="100"/>
          <a:sy n="96" d="100"/>
        </p:scale>
        <p:origin x="-4480" y="-104"/>
      </p:cViewPr>
      <p:guideLst>
        <p:guide orient="horz" pos="30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5F5D-35DC-A548-B4B0-E89F61A6A9FF}" type="datetimeFigureOut">
              <a:rPr lang="en-US" smtClean="0"/>
              <a:t>5/2/2022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210C2-2727-F34B-9453-121C15700C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857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----- Meeting Notes (28.02.17 13:13) -----</a:t>
            </a:r>
          </a:p>
          <a:p>
            <a:r>
              <a:rPr lang="de-DE" dirty="0"/>
              <a:t>Welcome</a:t>
            </a:r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TG2 </a:t>
            </a:r>
            <a:r>
              <a:rPr lang="de-DE" dirty="0" err="1"/>
              <a:t>for</a:t>
            </a:r>
            <a:r>
              <a:rPr lang="de-DE" dirty="0"/>
              <a:t> SKADI</a:t>
            </a:r>
          </a:p>
          <a:p>
            <a:endParaRPr lang="de-DE" dirty="0"/>
          </a:p>
          <a:p>
            <a:r>
              <a:rPr lang="de-DE" dirty="0"/>
              <a:t>Science Case, Top Level </a:t>
            </a:r>
            <a:r>
              <a:rPr lang="de-DE" dirty="0" err="1"/>
              <a:t>Requirements</a:t>
            </a:r>
            <a:r>
              <a:rPr lang="de-DE" dirty="0"/>
              <a:t>, </a:t>
            </a:r>
            <a:r>
              <a:rPr lang="de-DE" dirty="0" err="1"/>
              <a:t>Cursory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Construction</a:t>
            </a:r>
            <a:r>
              <a:rPr lang="de-DE" dirty="0"/>
              <a:t> Schedule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31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5D6F36C-1357-8E46-81DC-E91540D4D656}" type="datetime4">
              <a:rPr lang="de-DE" smtClean="0"/>
              <a:t>2. Mai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Picture 14" descr="Afficher l'image d'orig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53" y="90978"/>
            <a:ext cx="1686147" cy="10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ge result for ess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445"/>
            <a:ext cx="1944216" cy="104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59" y="32986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794D-1ABC-4B4A-BFD9-95A49926DE39}" type="datetime4">
              <a:rPr lang="de-DE" smtClean="0"/>
              <a:t>2. Mai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6729-A970-9648-8125-3B5850B39AD2}" type="datetime4">
              <a:rPr lang="de-DE" smtClean="0"/>
              <a:t>2. Mai 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88FB-C506-5F46-8621-67DA502D6BAD}" type="datetime4">
              <a:rPr lang="de-DE" smtClean="0"/>
              <a:t>2. Mai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7AC2-7AE7-914D-9311-A9A1C2C362B4}" type="datetime4">
              <a:rPr lang="de-DE" smtClean="0"/>
              <a:t>2. Mai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FFE1-E903-AB45-801B-7DF217580A85}" type="datetime4">
              <a:rPr lang="de-DE" smtClean="0"/>
              <a:t>2. Mai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56AEF-35B4-43AE-9A3F-FBFB3D6BED1E}" type="datetime4">
              <a:rPr lang="de-DE" smtClean="0"/>
              <a:t>2. Mai 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0377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12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0D39-AAC0-4F02-B65E-2E0EEA0A996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40C535-563D-EF41-A8D0-0331C91AD75C}" type="datetime4">
              <a:rPr lang="de-DE" smtClean="0"/>
              <a:t>2. Mai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"/>
            <a:ext cx="126000" cy="6858001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SKADI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27583" y="3501008"/>
            <a:ext cx="7254875" cy="576262"/>
          </a:xfrm>
        </p:spPr>
        <p:txBody>
          <a:bodyPr/>
          <a:lstStyle/>
          <a:p>
            <a:r>
              <a:rPr lang="de-DE" sz="2800" dirty="0" err="1" smtClean="0"/>
              <a:t>Current</a:t>
            </a:r>
            <a:r>
              <a:rPr lang="de-DE" sz="2800" dirty="0" smtClean="0"/>
              <a:t> Status</a:t>
            </a:r>
          </a:p>
          <a:p>
            <a:r>
              <a:rPr lang="de-DE" sz="1800" dirty="0" smtClean="0"/>
              <a:t>STAP </a:t>
            </a:r>
            <a:r>
              <a:rPr lang="de-DE" sz="1800" dirty="0" err="1" smtClean="0"/>
              <a:t>October</a:t>
            </a:r>
            <a:r>
              <a:rPr lang="de-DE" sz="1800" dirty="0" smtClean="0"/>
              <a:t> 2021</a:t>
            </a:r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3" y="4870003"/>
            <a:ext cx="8392331" cy="576262"/>
          </a:xfrm>
        </p:spPr>
        <p:txBody>
          <a:bodyPr/>
          <a:lstStyle/>
          <a:p>
            <a:r>
              <a:rPr lang="de-DE" dirty="0" smtClean="0"/>
              <a:t>Sebastian Jaksch, Romuald </a:t>
            </a:r>
            <a:r>
              <a:rPr lang="de-DE" dirty="0" err="1" smtClean="0"/>
              <a:t>Hanslik</a:t>
            </a:r>
            <a:r>
              <a:rPr lang="de-DE" dirty="0" smtClean="0"/>
              <a:t>, Tadeusz </a:t>
            </a:r>
            <a:r>
              <a:rPr lang="de-DE" dirty="0" err="1" smtClean="0"/>
              <a:t>Kozielewski</a:t>
            </a:r>
            <a:r>
              <a:rPr lang="de-DE" dirty="0" smtClean="0"/>
              <a:t>, Henrich </a:t>
            </a:r>
            <a:r>
              <a:rPr lang="de-DE" dirty="0" err="1" smtClean="0"/>
              <a:t>Frielinghaus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Alexis </a:t>
            </a:r>
            <a:r>
              <a:rPr lang="de-DE" dirty="0" err="1" smtClean="0"/>
              <a:t>Chennevière</a:t>
            </a:r>
            <a:r>
              <a:rPr lang="de-DE" dirty="0" smtClean="0"/>
              <a:t>, Sylvain </a:t>
            </a:r>
            <a:r>
              <a:rPr lang="de-DE" dirty="0" err="1" smtClean="0"/>
              <a:t>Désert</a:t>
            </a:r>
            <a:r>
              <a:rPr lang="de-DE" dirty="0" smtClean="0"/>
              <a:t>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9AEA1-3281-46F0-9EDB-48FF2E5FF267}" type="slidenum">
              <a:rPr lang="de-DE" sz="900"/>
              <a:pPr/>
              <a:t>10</a:t>
            </a:fld>
            <a:endParaRPr lang="de-DE" sz="90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367199" y="486974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Collimator</a:t>
            </a:r>
            <a:r>
              <a:rPr lang="de-DE" sz="2100" b="0" dirty="0"/>
              <a:t>	</a:t>
            </a:r>
            <a:endParaRPr lang="de-DE" sz="1500" b="0" dirty="0"/>
          </a:p>
        </p:txBody>
      </p:sp>
      <p:sp>
        <p:nvSpPr>
          <p:cNvPr id="11" name="TextBox 9"/>
          <p:cNvSpPr txBox="1"/>
          <p:nvPr/>
        </p:nvSpPr>
        <p:spPr>
          <a:xfrm>
            <a:off x="296562" y="1200150"/>
            <a:ext cx="8501449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buFont typeface="Arial"/>
              <a:buChar char="•"/>
            </a:pP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signed</a:t>
            </a:r>
            <a:endParaRPr lang="de-DE" dirty="0" smtClean="0"/>
          </a:p>
          <a:p>
            <a:pPr marL="214313" indent="-214313">
              <a:spcBef>
                <a:spcPts val="900"/>
              </a:spcBef>
              <a:buFont typeface="Arial"/>
              <a:buChar char="•"/>
            </a:pP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time 10 </a:t>
            </a:r>
            <a:r>
              <a:rPr lang="de-DE" dirty="0" err="1" smtClean="0"/>
              <a:t>month</a:t>
            </a:r>
            <a:r>
              <a:rPr lang="de-DE" dirty="0" smtClean="0"/>
              <a:t> after </a:t>
            </a:r>
            <a:r>
              <a:rPr lang="de-DE" dirty="0" err="1" smtClean="0"/>
              <a:t>contract</a:t>
            </a:r>
            <a:endParaRPr lang="de-DE" dirty="0" smtClean="0"/>
          </a:p>
          <a:p>
            <a:pPr marL="214313" indent="-214313">
              <a:spcBef>
                <a:spcPts val="900"/>
              </a:spcBef>
              <a:buFont typeface="Arial"/>
              <a:buChar char="•"/>
            </a:pPr>
            <a:endParaRPr lang="de-DE" dirty="0"/>
          </a:p>
          <a:p>
            <a:pPr>
              <a:spcBef>
                <a:spcPts val="900"/>
              </a:spcBef>
            </a:pPr>
            <a:r>
              <a:rPr lang="de-DE" dirty="0" smtClean="0"/>
              <a:t>Installation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2023.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stage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 cave, </a:t>
            </a:r>
            <a:r>
              <a:rPr lang="de-DE" dirty="0" err="1" smtClean="0"/>
              <a:t>which</a:t>
            </a:r>
            <a:r>
              <a:rPr lang="de-DE" dirty="0" smtClean="0"/>
              <a:t> will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time.</a:t>
            </a:r>
          </a:p>
          <a:p>
            <a:pPr>
              <a:spcBef>
                <a:spcPts val="900"/>
              </a:spcBef>
            </a:pP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guides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limiting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all m=1 </a:t>
            </a:r>
            <a:r>
              <a:rPr lang="de-DE" dirty="0" err="1" smtClean="0"/>
              <a:t>with</a:t>
            </a:r>
            <a:r>
              <a:rPr lang="de-DE" dirty="0" smtClean="0"/>
              <a:t> 3 cm x 3 cm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in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.</a:t>
            </a:r>
          </a:p>
          <a:p>
            <a:pPr>
              <a:spcBef>
                <a:spcPts val="900"/>
              </a:spcBef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therefore</a:t>
            </a:r>
            <a:r>
              <a:rPr lang="de-DE" dirty="0" smtClean="0"/>
              <a:t> do not </a:t>
            </a:r>
            <a:r>
              <a:rPr lang="de-DE" dirty="0" err="1" smtClean="0"/>
              <a:t>foresee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.</a:t>
            </a:r>
          </a:p>
          <a:p>
            <a:pPr>
              <a:spcBef>
                <a:spcPts val="900"/>
              </a:spcBef>
            </a:pPr>
            <a:endParaRPr lang="de-DE" dirty="0"/>
          </a:p>
          <a:p>
            <a:pPr>
              <a:spcBef>
                <a:spcPts val="900"/>
              </a:spcBef>
            </a:pPr>
            <a:r>
              <a:rPr lang="de-DE" dirty="0" smtClean="0"/>
              <a:t>VSANS </a:t>
            </a:r>
            <a:r>
              <a:rPr lang="de-DE" dirty="0" err="1" smtClean="0"/>
              <a:t>testing</a:t>
            </a:r>
            <a:r>
              <a:rPr lang="de-DE" dirty="0" smtClean="0"/>
              <a:t> still </a:t>
            </a:r>
            <a:r>
              <a:rPr lang="de-DE" dirty="0" err="1" smtClean="0"/>
              <a:t>hampered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throughout</a:t>
            </a:r>
            <a:r>
              <a:rPr lang="de-DE" dirty="0" smtClean="0"/>
              <a:t> Europe.</a:t>
            </a:r>
            <a:endParaRPr lang="de-DE" dirty="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1143001" y="1061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8902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3" y="3902679"/>
            <a:ext cx="5284918" cy="279255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444334"/>
            <a:ext cx="8172480" cy="576064"/>
          </a:xfrm>
        </p:spPr>
        <p:txBody>
          <a:bodyPr/>
          <a:lstStyle/>
          <a:p>
            <a:r>
              <a:rPr lang="de-DE" dirty="0" smtClean="0"/>
              <a:t>Sample Cave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867586"/>
            <a:ext cx="6385256" cy="337398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50323" y="1476820"/>
            <a:ext cx="2144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contracted</a:t>
            </a:r>
            <a:r>
              <a:rPr lang="de-DE" dirty="0"/>
              <a:t>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Load </a:t>
            </a:r>
            <a:r>
              <a:rPr lang="de-DE" dirty="0" err="1"/>
              <a:t>spreading</a:t>
            </a:r>
            <a:r>
              <a:rPr lang="de-DE" dirty="0"/>
              <a:t> </a:t>
            </a:r>
            <a:r>
              <a:rPr lang="de-DE" dirty="0" err="1"/>
              <a:t>slab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in 2022 (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ESTIA)</a:t>
            </a:r>
          </a:p>
        </p:txBody>
      </p:sp>
    </p:spTree>
    <p:extLst>
      <p:ext uri="{BB962C8B-B14F-4D97-AF65-F5344CB8AC3E}">
        <p14:creationId xmlns:p14="http://schemas.microsoft.com/office/powerpoint/2010/main" val="19714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422100" y="392146"/>
            <a:ext cx="8172480" cy="576064"/>
          </a:xfrm>
        </p:spPr>
        <p:txBody>
          <a:bodyPr/>
          <a:lstStyle/>
          <a:p>
            <a:r>
              <a:rPr lang="de-DE" dirty="0" smtClean="0"/>
              <a:t>Sample Cave </a:t>
            </a:r>
            <a:r>
              <a:rPr lang="de-DE" dirty="0" err="1" smtClean="0"/>
              <a:t>Ctd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29885" y="4076248"/>
            <a:ext cx="8356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spreading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will </a:t>
            </a:r>
            <a:r>
              <a:rPr lang="de-DE" dirty="0" err="1" smtClean="0"/>
              <a:t>allow</a:t>
            </a:r>
            <a:r>
              <a:rPr lang="de-DE" dirty="0" smtClean="0"/>
              <a:t> ESTIA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ist large </a:t>
            </a:r>
            <a:r>
              <a:rPr lang="de-DE" dirty="0" err="1" smtClean="0"/>
              <a:t>roof</a:t>
            </a:r>
            <a:r>
              <a:rPr lang="de-DE" dirty="0" smtClean="0"/>
              <a:t> </a:t>
            </a:r>
            <a:r>
              <a:rPr lang="de-DE" dirty="0" err="1" smtClean="0"/>
              <a:t>partially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SKADI </a:t>
            </a:r>
            <a:r>
              <a:rPr lang="de-DE" dirty="0" err="1" smtClean="0"/>
              <a:t>area</a:t>
            </a:r>
            <a:r>
              <a:rPr lang="de-DE" dirty="0" smtClean="0"/>
              <a:t>, </a:t>
            </a:r>
            <a:r>
              <a:rPr lang="de-DE" dirty="0" err="1" smtClean="0"/>
              <a:t>keeping</a:t>
            </a:r>
            <a:r>
              <a:rPr lang="de-DE" dirty="0" smtClean="0"/>
              <a:t> at 14 t/m².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functionality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on </a:t>
            </a:r>
            <a:r>
              <a:rPr lang="de-DE" dirty="0" err="1" smtClean="0"/>
              <a:t>shining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gamma</a:t>
            </a:r>
            <a:r>
              <a:rPr lang="de-DE" dirty="0" smtClean="0"/>
              <a:t> </a:t>
            </a:r>
            <a:r>
              <a:rPr lang="de-DE" dirty="0" err="1" smtClean="0"/>
              <a:t>attenuation</a:t>
            </a:r>
            <a:r>
              <a:rPr lang="de-DE" dirty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maintaining</a:t>
            </a:r>
            <a:r>
              <a:rPr lang="de-DE" dirty="0" smtClean="0"/>
              <a:t> </a:t>
            </a:r>
            <a:r>
              <a:rPr lang="de-DE" dirty="0" err="1" smtClean="0"/>
              <a:t>accessibility</a:t>
            </a:r>
            <a:r>
              <a:rPr lang="de-DE" dirty="0" smtClean="0"/>
              <a:t>. 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„</a:t>
            </a:r>
            <a:r>
              <a:rPr lang="de-DE" dirty="0" err="1" smtClean="0"/>
              <a:t>empty</a:t>
            </a:r>
            <a:r>
              <a:rPr lang="de-DE" dirty="0" smtClean="0"/>
              <a:t>“ </a:t>
            </a:r>
            <a:r>
              <a:rPr lang="de-DE" dirty="0" err="1" smtClean="0"/>
              <a:t>boxes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sufficiently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r>
              <a:rPr lang="de-DE" dirty="0" smtClean="0"/>
              <a:t> </a:t>
            </a:r>
            <a:r>
              <a:rPr lang="de-DE" dirty="0" err="1" smtClean="0"/>
              <a:t>doses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Fences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protect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,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40" y="217833"/>
            <a:ext cx="4622165" cy="35331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8" y="1148289"/>
            <a:ext cx="4419444" cy="2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333016"/>
            <a:ext cx="8172480" cy="576064"/>
          </a:xfrm>
        </p:spPr>
        <p:txBody>
          <a:bodyPr/>
          <a:lstStyle/>
          <a:p>
            <a:r>
              <a:rPr lang="de-DE" dirty="0" smtClean="0"/>
              <a:t>Sample Cave </a:t>
            </a:r>
            <a:r>
              <a:rPr lang="de-DE" dirty="0" err="1" smtClean="0"/>
              <a:t>Ctd</a:t>
            </a:r>
            <a:r>
              <a:rPr lang="de-DE" dirty="0" smtClean="0"/>
              <a:t>. (</a:t>
            </a:r>
            <a:r>
              <a:rPr lang="de-DE" dirty="0" err="1" smtClean="0"/>
              <a:t>Shielding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3" y="909080"/>
            <a:ext cx="3761588" cy="30917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26" y="909080"/>
            <a:ext cx="2716750" cy="317354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73503" y="3764916"/>
            <a:ext cx="2707768" cy="32053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60104" y="3695769"/>
            <a:ext cx="2740243" cy="337612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 rot="16200000">
            <a:off x="72263" y="524510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Neutrons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301134" y="518292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Gammas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197844"/>
            <a:ext cx="8172480" cy="576064"/>
          </a:xfrm>
        </p:spPr>
        <p:txBody>
          <a:bodyPr/>
          <a:lstStyle/>
          <a:p>
            <a:r>
              <a:rPr lang="de-DE" dirty="0" smtClean="0"/>
              <a:t>Sample Cave </a:t>
            </a:r>
            <a:r>
              <a:rPr lang="de-DE" dirty="0" err="1" smtClean="0"/>
              <a:t>Ctd</a:t>
            </a:r>
            <a:r>
              <a:rPr lang="de-DE" dirty="0" smtClean="0"/>
              <a:t>. (</a:t>
            </a:r>
            <a:r>
              <a:rPr lang="de-DE" dirty="0" err="1" smtClean="0"/>
              <a:t>magnetic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58" y="559170"/>
            <a:ext cx="6444286" cy="616230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130727" y="620203"/>
            <a:ext cx="1857828" cy="620864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6877879" y="559170"/>
            <a:ext cx="21786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non-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radii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(Radius 2000 mm, Radius 2000 </a:t>
            </a:r>
            <a:r>
              <a:rPr lang="de-DE" dirty="0" err="1" smtClean="0"/>
              <a:t>with</a:t>
            </a:r>
            <a:r>
              <a:rPr lang="de-DE" dirty="0" smtClean="0"/>
              <a:t> minor </a:t>
            </a:r>
            <a:r>
              <a:rPr lang="de-DE" dirty="0" err="1" smtClean="0"/>
              <a:t>variations</a:t>
            </a:r>
            <a:r>
              <a:rPr lang="de-DE" dirty="0" smtClean="0"/>
              <a:t>, Radius 2800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R2000 was </a:t>
            </a:r>
            <a:r>
              <a:rPr lang="de-DE" dirty="0" err="1" smtClean="0"/>
              <a:t>finally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Longitudinal 17 T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feasible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Without</a:t>
            </a:r>
            <a:r>
              <a:rPr lang="de-DE" dirty="0" smtClean="0"/>
              <a:t> PA also HZB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demagnetization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worked</a:t>
            </a:r>
            <a:r>
              <a:rPr lang="de-DE" dirty="0" smtClean="0"/>
              <a:t>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90142" y="239880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b="0" dirty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68" y="668476"/>
            <a:ext cx="2480213" cy="1785160"/>
          </a:xfrm>
          <a:prstGeom prst="rect">
            <a:avLst/>
          </a:prstGeom>
        </p:spPr>
      </p:pic>
      <p:pic>
        <p:nvPicPr>
          <p:cNvPr id="6" name="Espace réservé du contenu 7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21438"/>
          <a:stretch/>
        </p:blipFill>
        <p:spPr>
          <a:xfrm>
            <a:off x="267721" y="840987"/>
            <a:ext cx="5790586" cy="12278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7721" y="2832184"/>
            <a:ext cx="8567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manufacturer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r>
              <a:rPr lang="de-DE" dirty="0" smtClean="0"/>
              <a:t> </a:t>
            </a:r>
            <a:r>
              <a:rPr lang="de-DE" dirty="0" err="1" smtClean="0"/>
              <a:t>partially</a:t>
            </a:r>
            <a:r>
              <a:rPr lang="de-DE" dirty="0" smtClean="0"/>
              <a:t> </a:t>
            </a:r>
            <a:r>
              <a:rPr lang="de-DE" dirty="0" err="1" smtClean="0"/>
              <a:t>constructed</a:t>
            </a:r>
            <a:r>
              <a:rPr lang="de-DE" dirty="0" smtClean="0"/>
              <a:t> </a:t>
            </a:r>
            <a:r>
              <a:rPr lang="de-DE" dirty="0" err="1" smtClean="0"/>
              <a:t>awaiting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beamtimes</a:t>
            </a:r>
            <a:r>
              <a:rPr lang="de-DE" dirty="0" smtClean="0"/>
              <a:t> (</a:t>
            </a:r>
            <a:r>
              <a:rPr lang="de-DE" dirty="0" smtClean="0"/>
              <a:t>ANSTO (DINGO) &amp; ORNL (Imaging </a:t>
            </a:r>
            <a:r>
              <a:rPr lang="de-DE" dirty="0" err="1" smtClean="0"/>
              <a:t>Beamline</a:t>
            </a:r>
            <a:r>
              <a:rPr lang="de-DE" dirty="0" smtClean="0"/>
              <a:t>))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secured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proper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final DAQ </a:t>
            </a:r>
            <a:r>
              <a:rPr lang="de-DE" dirty="0" err="1" smtClean="0"/>
              <a:t>system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alongside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Interfaces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,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sample cave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.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 cave,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caveat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push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 cave.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1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90142" y="239880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S/E &amp; </a:t>
            </a:r>
            <a:r>
              <a:rPr lang="de-DE" dirty="0" err="1" smtClean="0"/>
              <a:t>Flexiprob</a:t>
            </a:r>
            <a:endParaRPr lang="de-DE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84" y="671928"/>
            <a:ext cx="2485362" cy="35106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2" y="671928"/>
            <a:ext cx="2481658" cy="35256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460" y="671927"/>
            <a:ext cx="2486140" cy="35305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43921" y="4413334"/>
            <a:ext cx="856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Regine v. Klitzing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Thomas Hellweg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Peter Müller-Buschbaum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published</a:t>
            </a:r>
            <a:r>
              <a:rPr lang="de-DE" dirty="0" smtClean="0"/>
              <a:t> on flexible S/E. Next </a:t>
            </a:r>
            <a:r>
              <a:rPr lang="de-DE" dirty="0" err="1" smtClean="0"/>
              <a:t>meeting</a:t>
            </a:r>
            <a:r>
              <a:rPr lang="de-DE" dirty="0" smtClean="0"/>
              <a:t> will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ASAP.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improving</a:t>
            </a:r>
            <a:r>
              <a:rPr lang="de-DE" dirty="0" smtClean="0"/>
              <a:t> on </a:t>
            </a:r>
            <a:r>
              <a:rPr lang="de-DE" dirty="0" err="1" smtClean="0"/>
              <a:t>usability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accessibility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Coordinations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Harald Schneider.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1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17</a:t>
            </a:fld>
            <a:endParaRPr lang="en-US"/>
          </a:p>
        </p:txBody>
      </p:sp>
      <p:sp>
        <p:nvSpPr>
          <p:cNvPr id="3" name="Inhaltsplatzhalter 5"/>
          <p:cNvSpPr txBox="1">
            <a:spLocks/>
          </p:cNvSpPr>
          <p:nvPr/>
        </p:nvSpPr>
        <p:spPr>
          <a:xfrm>
            <a:off x="159027" y="35550"/>
            <a:ext cx="817248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de-DE" sz="2800" b="1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b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72563"/>
              </p:ext>
            </p:extLst>
          </p:nvPr>
        </p:nvGraphicFramePr>
        <p:xfrm>
          <a:off x="176552" y="480317"/>
          <a:ext cx="8984974" cy="528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277">
                  <a:extLst>
                    <a:ext uri="{9D8B030D-6E8A-4147-A177-3AD203B41FA5}">
                      <a16:colId xmlns:a16="http://schemas.microsoft.com/office/drawing/2014/main" val="1351748599"/>
                    </a:ext>
                  </a:extLst>
                </a:gridCol>
                <a:gridCol w="1660412">
                  <a:extLst>
                    <a:ext uri="{9D8B030D-6E8A-4147-A177-3AD203B41FA5}">
                      <a16:colId xmlns:a16="http://schemas.microsoft.com/office/drawing/2014/main" val="3734175888"/>
                    </a:ext>
                  </a:extLst>
                </a:gridCol>
                <a:gridCol w="4088285">
                  <a:extLst>
                    <a:ext uri="{9D8B030D-6E8A-4147-A177-3AD203B41FA5}">
                      <a16:colId xmlns:a16="http://schemas.microsoft.com/office/drawing/2014/main" val="1901395943"/>
                    </a:ext>
                  </a:extLst>
                </a:gridCol>
              </a:tblGrid>
              <a:tr h="759709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Component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Delivery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and</a:t>
                      </a:r>
                      <a:r>
                        <a:rPr lang="de-DE" sz="1600" baseline="0" dirty="0" smtClean="0"/>
                        <a:t>  Installation last STAP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Delivery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and</a:t>
                      </a:r>
                      <a:r>
                        <a:rPr lang="de-DE" sz="1600" baseline="0" dirty="0" smtClean="0"/>
                        <a:t>  Installation </a:t>
                      </a:r>
                      <a:r>
                        <a:rPr lang="de-DE" sz="1600" baseline="0" dirty="0" err="1" smtClean="0"/>
                        <a:t>current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13192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NBOA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Delivered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rgbClr val="00B050"/>
                          </a:solidFill>
                        </a:rPr>
                        <a:t>Delivered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591101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In-Bunker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Q2/Q3-22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Q4-22 (</a:t>
                      </a:r>
                      <a:r>
                        <a:rPr lang="de-DE" sz="1600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better</a:t>
                      </a: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planning</a:t>
                      </a: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window</a:t>
                      </a: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67285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Collimator+Detector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vessel+shield</a:t>
                      </a:r>
                      <a:r>
                        <a:rPr lang="de-DE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Q2-23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701920"/>
                  </a:ext>
                </a:extLst>
              </a:tr>
              <a:tr h="53461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Polarizer</a:t>
                      </a:r>
                      <a:r>
                        <a:rPr lang="de-DE" sz="1600" dirty="0" smtClean="0"/>
                        <a:t>,</a:t>
                      </a:r>
                      <a:r>
                        <a:rPr lang="de-DE" sz="1600" baseline="0" dirty="0" smtClean="0"/>
                        <a:t> Fast </a:t>
                      </a:r>
                      <a:r>
                        <a:rPr lang="de-DE" sz="1600" baseline="0" dirty="0" err="1" smtClean="0"/>
                        <a:t>Shutter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Q1-23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07854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Choppers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Q3-23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Q2-24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033945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Q2-24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Q3-24</a:t>
                      </a:r>
                      <a:endParaRPr lang="en-US" sz="16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065197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Monitors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Q1-23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Q1-23 (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unclear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due 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to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personnel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sym typeface="Wingdings" panose="05000000000000000000" pitchFamily="2" charset="2"/>
                        </a:rPr>
                        <a:t>change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at ESS)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288773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Sample 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Q2-23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Q4-23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43424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Hutch</a:t>
                      </a:r>
                      <a:r>
                        <a:rPr lang="de-DE" sz="1600" dirty="0" smtClean="0"/>
                        <a:t> 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Q4-23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Q3-24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66323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TG3-Full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Q4-21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Q3-23 (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rolling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TG,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most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TGs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done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a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lot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FFC000"/>
                          </a:solidFill>
                        </a:rPr>
                        <a:t>earlier</a:t>
                      </a:r>
                      <a:r>
                        <a:rPr lang="de-DE" sz="1600" dirty="0" smtClean="0">
                          <a:solidFill>
                            <a:srgbClr val="FFC000"/>
                          </a:solidFill>
                        </a:rPr>
                        <a:t>)</a:t>
                      </a:r>
                      <a:endParaRPr lang="en-US" sz="16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23983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TG4-Full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Q2-24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Q2-24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16632"/>
                  </a:ext>
                </a:extLst>
              </a:tr>
              <a:tr h="3104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TG5-Full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Q3-25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Q3-25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85377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1481" y="5767368"/>
            <a:ext cx="57953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Schedule </a:t>
            </a:r>
            <a:r>
              <a:rPr lang="de-DE" sz="1400" dirty="0" err="1" smtClean="0"/>
              <a:t>risks</a:t>
            </a:r>
            <a:r>
              <a:rPr lang="de-DE" sz="1400" dirty="0" smtClean="0"/>
              <a:t>: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err="1" smtClean="0"/>
              <a:t>Covid</a:t>
            </a:r>
            <a:r>
              <a:rPr lang="de-DE" sz="1400" dirty="0" smtClean="0"/>
              <a:t> </a:t>
            </a:r>
            <a:r>
              <a:rPr lang="de-DE" sz="1400" dirty="0" err="1" smtClean="0"/>
              <a:t>delays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err="1" smtClean="0"/>
              <a:t>Manufacturer</a:t>
            </a:r>
            <a:r>
              <a:rPr lang="de-DE" sz="1400" dirty="0" smtClean="0"/>
              <a:t> </a:t>
            </a:r>
            <a:r>
              <a:rPr lang="de-DE" sz="1400" dirty="0" err="1" smtClean="0"/>
              <a:t>overload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Material </a:t>
            </a:r>
            <a:r>
              <a:rPr lang="de-DE" sz="1400" dirty="0" err="1" smtClean="0"/>
              <a:t>shortages</a:t>
            </a:r>
            <a:endParaRPr lang="de-DE" sz="1400" dirty="0" smtClean="0"/>
          </a:p>
        </p:txBody>
      </p:sp>
      <p:sp>
        <p:nvSpPr>
          <p:cNvPr id="6" name="Pfeil nach rechts 5"/>
          <p:cNvSpPr/>
          <p:nvPr/>
        </p:nvSpPr>
        <p:spPr>
          <a:xfrm>
            <a:off x="5338779" y="6244441"/>
            <a:ext cx="688021" cy="348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187739" y="6119336"/>
            <a:ext cx="286452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Not </a:t>
            </a:r>
            <a:r>
              <a:rPr lang="de-DE" sz="1400" dirty="0" err="1" smtClean="0"/>
              <a:t>under</a:t>
            </a:r>
            <a:r>
              <a:rPr lang="de-DE" sz="1400" dirty="0" smtClean="0"/>
              <a:t> </a:t>
            </a:r>
            <a:r>
              <a:rPr lang="de-DE" sz="1400" dirty="0" err="1" smtClean="0"/>
              <a:t>instrument</a:t>
            </a:r>
            <a:r>
              <a:rPr lang="de-DE" sz="1400" dirty="0" smtClean="0"/>
              <a:t> </a:t>
            </a:r>
            <a:r>
              <a:rPr lang="de-DE" sz="1400" dirty="0" err="1" smtClean="0"/>
              <a:t>team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</a:t>
            </a:r>
            <a:r>
              <a:rPr lang="de-DE" sz="1400" dirty="0" smtClean="0"/>
              <a:t>, but </a:t>
            </a:r>
            <a:r>
              <a:rPr lang="de-DE" sz="1400" dirty="0" err="1" smtClean="0"/>
              <a:t>we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monitoring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situation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62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287027"/>
            <a:ext cx="8172480" cy="576064"/>
          </a:xfrm>
        </p:spPr>
        <p:txBody>
          <a:bodyPr/>
          <a:lstStyle/>
          <a:p>
            <a:r>
              <a:rPr lang="de-DE" dirty="0" smtClean="0"/>
              <a:t>General Comments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08919" y="1928565"/>
            <a:ext cx="8835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fundamental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precluding</a:t>
            </a:r>
            <a:r>
              <a:rPr lang="de-DE" dirty="0" smtClean="0"/>
              <a:t> TG5 </a:t>
            </a:r>
            <a:r>
              <a:rPr lang="de-DE" dirty="0" err="1" smtClean="0"/>
              <a:t>mid</a:t>
            </a:r>
            <a:r>
              <a:rPr lang="de-DE" dirty="0" smtClean="0"/>
              <a:t> 2025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New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material </a:t>
            </a:r>
            <a:r>
              <a:rPr lang="de-DE" dirty="0" err="1" smtClean="0"/>
              <a:t>shortage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Documentation</a:t>
            </a:r>
            <a:r>
              <a:rPr lang="de-DE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Focus on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Do minor </a:t>
            </a:r>
            <a:r>
              <a:rPr lang="de-DE" dirty="0" err="1" smtClean="0"/>
              <a:t>changes</a:t>
            </a:r>
            <a:r>
              <a:rPr lang="de-DE" dirty="0" smtClean="0"/>
              <a:t> after </a:t>
            </a:r>
            <a:r>
              <a:rPr lang="de-DE" dirty="0" err="1" smtClean="0"/>
              <a:t>ordering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a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?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secured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 Röntgen-Anström-Cluster </a:t>
            </a:r>
            <a:r>
              <a:rPr lang="de-DE" dirty="0" err="1" smtClean="0"/>
              <a:t>proposal</a:t>
            </a:r>
            <a:r>
              <a:rPr lang="de-DE" dirty="0" smtClean="0"/>
              <a:t> (</a:t>
            </a:r>
            <a:r>
              <a:rPr lang="de-DE" dirty="0" err="1" smtClean="0"/>
              <a:t>portGISANS</a:t>
            </a:r>
            <a:r>
              <a:rPr lang="de-DE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644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297" y="1277841"/>
            <a:ext cx="8640588" cy="4190666"/>
          </a:xfrm>
        </p:spPr>
        <p:txBody>
          <a:bodyPr/>
          <a:lstStyle/>
          <a:p>
            <a:r>
              <a:rPr lang="de-DE" sz="2400" dirty="0" smtClean="0"/>
              <a:t>All </a:t>
            </a:r>
            <a:r>
              <a:rPr lang="de-DE" sz="2400" dirty="0" err="1" smtClean="0"/>
              <a:t>external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subcontracted</a:t>
            </a:r>
            <a:r>
              <a:rPr lang="de-DE" sz="2400" dirty="0" smtClean="0"/>
              <a:t>, apart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shielding</a:t>
            </a:r>
            <a:endParaRPr lang="de-DE" sz="2400" dirty="0" smtClean="0"/>
          </a:p>
          <a:p>
            <a:r>
              <a:rPr lang="de-DE" sz="2400" dirty="0" smtClean="0"/>
              <a:t>Manufacturing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dedicated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already</a:t>
            </a:r>
            <a:r>
              <a:rPr lang="de-DE" sz="2400" dirty="0" smtClean="0"/>
              <a:t> </a:t>
            </a:r>
            <a:r>
              <a:rPr lang="de-DE" sz="2400" dirty="0" err="1" smtClean="0"/>
              <a:t>running</a:t>
            </a:r>
            <a:endParaRPr lang="de-DE" sz="2400" dirty="0" smtClean="0"/>
          </a:p>
          <a:p>
            <a:r>
              <a:rPr lang="de-DE" sz="2400" dirty="0" smtClean="0"/>
              <a:t>Installation will </a:t>
            </a:r>
            <a:r>
              <a:rPr lang="de-DE" sz="2400" dirty="0" err="1" smtClean="0"/>
              <a:t>start</a:t>
            </a:r>
            <a:r>
              <a:rPr lang="de-DE" sz="2400" dirty="0" smtClean="0"/>
              <a:t> mid-2022 (NBOA, in-Bunker, bunkerwall, </a:t>
            </a:r>
            <a:r>
              <a:rPr lang="de-DE" sz="2400" dirty="0" err="1" smtClean="0"/>
              <a:t>base</a:t>
            </a:r>
            <a:r>
              <a:rPr lang="de-DE" sz="2400" dirty="0" smtClean="0"/>
              <a:t> </a:t>
            </a:r>
            <a:r>
              <a:rPr lang="de-DE" sz="2400" dirty="0" err="1" smtClean="0"/>
              <a:t>plate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sample cave)</a:t>
            </a:r>
          </a:p>
          <a:p>
            <a:r>
              <a:rPr lang="de-DE" sz="2400" dirty="0" smtClean="0"/>
              <a:t>Components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manufactured</a:t>
            </a:r>
            <a:r>
              <a:rPr lang="de-DE" sz="2400" dirty="0" smtClean="0"/>
              <a:t> </a:t>
            </a:r>
            <a:r>
              <a:rPr lang="de-DE" sz="2400" dirty="0" err="1" smtClean="0"/>
              <a:t>internally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started</a:t>
            </a:r>
            <a:r>
              <a:rPr lang="de-DE" sz="2400" dirty="0" smtClean="0"/>
              <a:t> </a:t>
            </a:r>
            <a:r>
              <a:rPr lang="de-DE" sz="2400" dirty="0" err="1" smtClean="0"/>
              <a:t>manufacturing</a:t>
            </a:r>
            <a:endParaRPr lang="de-DE" sz="2400" dirty="0"/>
          </a:p>
          <a:p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small</a:t>
            </a:r>
            <a:r>
              <a:rPr lang="de-DE" sz="2400" dirty="0" smtClean="0"/>
              <a:t> </a:t>
            </a:r>
            <a:r>
              <a:rPr lang="de-DE" sz="2400" dirty="0" err="1" smtClean="0"/>
              <a:t>late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still </a:t>
            </a:r>
            <a:r>
              <a:rPr lang="de-DE" sz="2400" dirty="0" err="1" smtClean="0"/>
              <a:t>awaiting</a:t>
            </a:r>
            <a:r>
              <a:rPr lang="de-DE" sz="2400" dirty="0" smtClean="0"/>
              <a:t> </a:t>
            </a:r>
            <a:r>
              <a:rPr lang="de-DE" sz="2400" dirty="0" err="1" smtClean="0"/>
              <a:t>detailed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procurement</a:t>
            </a:r>
            <a:r>
              <a:rPr lang="de-DE" sz="2400" dirty="0" smtClean="0"/>
              <a:t> (</a:t>
            </a:r>
            <a:r>
              <a:rPr lang="de-DE" sz="2400" dirty="0" err="1" smtClean="0"/>
              <a:t>polarizer</a:t>
            </a:r>
            <a:r>
              <a:rPr lang="de-DE" sz="2400" dirty="0" smtClean="0"/>
              <a:t> </a:t>
            </a:r>
            <a:r>
              <a:rPr lang="de-DE" sz="2400" dirty="0" err="1" smtClean="0"/>
              <a:t>housing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sample </a:t>
            </a:r>
            <a:r>
              <a:rPr lang="de-DE" sz="2400" dirty="0" err="1" smtClean="0"/>
              <a:t>shutter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 </a:t>
            </a:r>
            <a:r>
              <a:rPr lang="de-DE" sz="2400" dirty="0" err="1" smtClean="0"/>
              <a:t>until</a:t>
            </a:r>
            <a:r>
              <a:rPr lang="de-DE" sz="2400" dirty="0" smtClean="0"/>
              <a:t> 2025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completely</a:t>
            </a:r>
            <a:r>
              <a:rPr lang="de-DE" sz="2400" dirty="0" smtClean="0"/>
              <a:t> </a:t>
            </a:r>
            <a:r>
              <a:rPr lang="de-DE" sz="2400" dirty="0" err="1" smtClean="0"/>
              <a:t>feasible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00297" y="196960"/>
            <a:ext cx="8488983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</a:t>
            </a:r>
            <a:endParaRPr lang="de-DE" sz="2800" b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" y="1129586"/>
            <a:ext cx="9046910" cy="4549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8865" y="4090196"/>
            <a:ext cx="119911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13.6.7.1.3 </a:t>
            </a:r>
          </a:p>
          <a:p>
            <a:pPr algn="ctr"/>
            <a:r>
              <a:rPr lang="de-DE" sz="1200" dirty="0" err="1" smtClean="0"/>
              <a:t>Chopper</a:t>
            </a:r>
            <a:r>
              <a:rPr lang="de-DE" sz="1200" dirty="0" smtClean="0"/>
              <a:t> System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9005" y="5571169"/>
            <a:ext cx="2409985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13.6.7.2 Sample </a:t>
            </a:r>
            <a:r>
              <a:rPr lang="de-DE" sz="1200" dirty="0" err="1" smtClean="0"/>
              <a:t>Exposure</a:t>
            </a:r>
            <a:r>
              <a:rPr lang="de-DE" sz="1200" dirty="0" smtClean="0"/>
              <a:t> System-</a:t>
            </a:r>
          </a:p>
          <a:p>
            <a:r>
              <a:rPr lang="de-DE" sz="1200" dirty="0" smtClean="0"/>
              <a:t>                Sample </a:t>
            </a:r>
            <a:r>
              <a:rPr lang="de-DE" sz="1200" dirty="0" err="1" smtClean="0"/>
              <a:t>area</a:t>
            </a:r>
            <a:r>
              <a:rPr lang="de-DE" sz="1200" dirty="0" smtClean="0"/>
              <a:t>, </a:t>
            </a:r>
            <a:r>
              <a:rPr lang="de-DE" sz="1200" dirty="0" err="1" smtClean="0"/>
              <a:t>shielding</a:t>
            </a:r>
            <a:endParaRPr lang="de-DE" sz="1200" dirty="0" smtClean="0"/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8621" y="5567126"/>
            <a:ext cx="276644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13.6.7.3.2 Neutron </a:t>
            </a:r>
            <a:r>
              <a:rPr lang="de-DE" sz="1200" dirty="0" err="1" smtClean="0"/>
              <a:t>detector</a:t>
            </a:r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r>
              <a:rPr lang="de-DE" sz="1200" dirty="0" smtClean="0"/>
              <a:t> </a:t>
            </a:r>
            <a:r>
              <a:rPr lang="de-DE" sz="1200" dirty="0" err="1" smtClean="0"/>
              <a:t>Detectortube</a:t>
            </a:r>
            <a:r>
              <a:rPr lang="de-DE" sz="1200" dirty="0" smtClean="0"/>
              <a:t>, </a:t>
            </a:r>
            <a:r>
              <a:rPr lang="de-DE" sz="1200" dirty="0" err="1" smtClean="0"/>
              <a:t>detector</a:t>
            </a:r>
            <a:r>
              <a:rPr lang="de-DE" sz="1200" dirty="0" smtClean="0"/>
              <a:t> </a:t>
            </a:r>
            <a:r>
              <a:rPr lang="de-DE" sz="1200" dirty="0" err="1" smtClean="0"/>
              <a:t>vessel</a:t>
            </a:r>
            <a:r>
              <a:rPr lang="de-DE" sz="1200" dirty="0" smtClean="0"/>
              <a:t>, </a:t>
            </a:r>
            <a:r>
              <a:rPr lang="de-DE" sz="1200" dirty="0" err="1" smtClean="0"/>
              <a:t>shielding</a:t>
            </a:r>
            <a:endParaRPr lang="de-DE" sz="1200" dirty="0" smtClean="0"/>
          </a:p>
          <a:p>
            <a:pPr algn="ctr"/>
            <a:r>
              <a:rPr lang="de-DE" sz="1200" dirty="0" smtClean="0"/>
              <a:t>LLB</a:t>
            </a:r>
            <a:endParaRPr lang="de-DE" sz="1200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74691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de-DE" sz="2800" b="1" dirty="0" smtClean="0">
                <a:solidFill>
                  <a:srgbClr val="005B82"/>
                </a:solidFill>
                <a:latin typeface="Arial"/>
                <a:cs typeface="Arial"/>
              </a:rPr>
              <a:t>SKADI layout</a:t>
            </a:r>
            <a:endParaRPr lang="en-US" altLang="de-DE" sz="2000" dirty="0">
              <a:solidFill>
                <a:srgbClr val="005B82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823" y="4053114"/>
            <a:ext cx="236029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13.6.7.1.5 Beam </a:t>
            </a:r>
            <a:r>
              <a:rPr lang="de-DE" sz="1200" dirty="0" err="1"/>
              <a:t>f</a:t>
            </a:r>
            <a:r>
              <a:rPr lang="de-DE" sz="1200" dirty="0" err="1" smtClean="0"/>
              <a:t>iltering</a:t>
            </a:r>
            <a:r>
              <a:rPr lang="de-DE" sz="1200" dirty="0" smtClean="0"/>
              <a:t> system-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              </a:t>
            </a:r>
            <a:r>
              <a:rPr lang="de-DE" sz="1200" dirty="0" err="1" smtClean="0"/>
              <a:t>Polarizer</a:t>
            </a:r>
            <a:r>
              <a:rPr lang="de-DE" sz="1200" dirty="0"/>
              <a:t>, Spin </a:t>
            </a:r>
            <a:r>
              <a:rPr lang="de-DE" sz="1200" dirty="0" smtClean="0"/>
              <a:t>Flipper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691" y="968358"/>
            <a:ext cx="2422015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13.6.7.1.1 Beam </a:t>
            </a:r>
            <a:r>
              <a:rPr lang="de-DE" sz="1200" dirty="0" err="1"/>
              <a:t>e</a:t>
            </a:r>
            <a:r>
              <a:rPr lang="de-DE" sz="1200" dirty="0" err="1" smtClean="0"/>
              <a:t>xtraction</a:t>
            </a:r>
            <a:r>
              <a:rPr lang="de-DE" sz="1200" dirty="0" smtClean="0"/>
              <a:t> System-</a:t>
            </a:r>
          </a:p>
          <a:p>
            <a:r>
              <a:rPr lang="de-DE" sz="1200" dirty="0" smtClean="0"/>
              <a:t>                   NBOA, BBG, </a:t>
            </a:r>
            <a:r>
              <a:rPr lang="de-DE" sz="1200" dirty="0" err="1" smtClean="0"/>
              <a:t>Reflector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85911" y="1007192"/>
            <a:ext cx="314515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13.6.7.1.4 Beam </a:t>
            </a:r>
            <a:r>
              <a:rPr lang="de-DE" sz="1200" dirty="0" err="1" smtClean="0"/>
              <a:t>geometry</a:t>
            </a:r>
            <a:r>
              <a:rPr lang="de-DE" sz="1200" dirty="0" smtClean="0"/>
              <a:t> </a:t>
            </a:r>
            <a:r>
              <a:rPr lang="de-DE" sz="1200" dirty="0" err="1" smtClean="0"/>
              <a:t>conditioning</a:t>
            </a:r>
            <a:r>
              <a:rPr lang="de-DE" sz="1200" dirty="0" smtClean="0"/>
              <a:t>- 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              </a:t>
            </a:r>
            <a:r>
              <a:rPr lang="de-DE" sz="1200" dirty="0" err="1" smtClean="0"/>
              <a:t>Collimation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apertures</a:t>
            </a:r>
            <a:r>
              <a:rPr lang="de-DE" sz="1200" dirty="0" smtClean="0"/>
              <a:t> +</a:t>
            </a:r>
            <a:r>
              <a:rPr lang="de-DE" sz="1200" dirty="0" err="1" smtClean="0"/>
              <a:t>shielding</a:t>
            </a:r>
            <a:endParaRPr lang="de-DE" sz="1200" dirty="0" smtClean="0"/>
          </a:p>
          <a:p>
            <a:pPr algn="ctr"/>
            <a:r>
              <a:rPr lang="de-DE" sz="1200" dirty="0" smtClean="0"/>
              <a:t>LLB</a:t>
            </a:r>
            <a:endParaRPr lang="de-DE" sz="1200" dirty="0"/>
          </a:p>
        </p:txBody>
      </p:sp>
      <p:cxnSp>
        <p:nvCxnSpPr>
          <p:cNvPr id="22" name="Gerade Verbindung mit Pfeil 21"/>
          <p:cNvCxnSpPr>
            <a:endCxn id="15" idx="0"/>
          </p:cNvCxnSpPr>
          <p:nvPr/>
        </p:nvCxnSpPr>
        <p:spPr>
          <a:xfrm>
            <a:off x="3313524" y="3029609"/>
            <a:ext cx="704896" cy="1060587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26" idx="1"/>
          </p:cNvCxnSpPr>
          <p:nvPr/>
        </p:nvCxnSpPr>
        <p:spPr>
          <a:xfrm flipV="1">
            <a:off x="1864426" y="2014310"/>
            <a:ext cx="751042" cy="452105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4847568" y="3969138"/>
            <a:ext cx="628891" cy="154573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19" idx="0"/>
          </p:cNvCxnSpPr>
          <p:nvPr/>
        </p:nvCxnSpPr>
        <p:spPr>
          <a:xfrm flipH="1">
            <a:off x="2047969" y="2866036"/>
            <a:ext cx="209600" cy="118707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647940" y="1617037"/>
            <a:ext cx="749141" cy="713436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1016890" y="2598330"/>
            <a:ext cx="301463" cy="717751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18" idx="0"/>
          </p:cNvCxnSpPr>
          <p:nvPr/>
        </p:nvCxnSpPr>
        <p:spPr>
          <a:xfrm>
            <a:off x="7394713" y="4309607"/>
            <a:ext cx="307132" cy="1257519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4018420" y="1691145"/>
            <a:ext cx="2261508" cy="1564409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22720" y="3390574"/>
            <a:ext cx="1830245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13.6.7.1.8.2 Heavy </a:t>
            </a:r>
            <a:r>
              <a:rPr lang="de-DE" sz="1200" dirty="0" err="1" smtClean="0"/>
              <a:t>shutter</a:t>
            </a:r>
            <a:endParaRPr lang="de-DE" sz="1200" dirty="0" smtClean="0"/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  <p:sp>
        <p:nvSpPr>
          <p:cNvPr id="26" name="TextBox 12"/>
          <p:cNvSpPr txBox="1"/>
          <p:nvPr/>
        </p:nvSpPr>
        <p:spPr>
          <a:xfrm>
            <a:off x="2615468" y="1691144"/>
            <a:ext cx="204876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13.6.7.1.7 Flight </a:t>
            </a:r>
            <a:r>
              <a:rPr lang="de-DE" sz="1200" dirty="0" err="1" smtClean="0"/>
              <a:t>tube</a:t>
            </a:r>
            <a:endParaRPr lang="de-DE" sz="1200" dirty="0" smtClean="0"/>
          </a:p>
          <a:p>
            <a:r>
              <a:rPr lang="de-DE" sz="1200" dirty="0" smtClean="0"/>
              <a:t>       Feed Through </a:t>
            </a:r>
            <a:r>
              <a:rPr lang="de-DE" sz="1200" dirty="0" err="1" smtClean="0"/>
              <a:t>bunker</a:t>
            </a:r>
            <a:r>
              <a:rPr lang="de-DE" sz="1200" dirty="0" smtClean="0"/>
              <a:t> wall</a:t>
            </a:r>
          </a:p>
          <a:p>
            <a:pPr algn="ctr"/>
            <a:r>
              <a:rPr lang="de-DE" sz="1200" dirty="0" smtClean="0"/>
              <a:t>FZJ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58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874851"/>
            <a:ext cx="8075240" cy="54814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NBEX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CDR/TG3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In-bunker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TG3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Sample Cave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TG3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tanks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contracted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manufacturer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Chopper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(</a:t>
            </a:r>
            <a:r>
              <a:rPr lang="de-DE" dirty="0" err="1" smtClean="0"/>
              <a:t>slightly</a:t>
            </a:r>
            <a:r>
              <a:rPr lang="de-DE" dirty="0" smtClean="0"/>
              <a:t>) </a:t>
            </a:r>
            <a:r>
              <a:rPr lang="de-DE" dirty="0" err="1" smtClean="0"/>
              <a:t>adapted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manufacturer‘s</a:t>
            </a:r>
            <a:r>
              <a:rPr lang="de-DE" dirty="0" smtClean="0"/>
              <a:t> </a:t>
            </a:r>
            <a:r>
              <a:rPr lang="de-DE" dirty="0" err="1" smtClean="0"/>
              <a:t>request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/>
              <a:t> </a:t>
            </a:r>
            <a:r>
              <a:rPr lang="de-DE" dirty="0" smtClean="0"/>
              <a:t>tank </a:t>
            </a:r>
            <a:r>
              <a:rPr lang="de-DE" dirty="0" err="1" smtClean="0"/>
              <a:t>contracted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manufacturer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tendering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274671"/>
            <a:ext cx="7488832" cy="576064"/>
          </a:xfrm>
        </p:spPr>
        <p:txBody>
          <a:bodyPr/>
          <a:lstStyle/>
          <a:p>
            <a:r>
              <a:rPr lang="de-DE" dirty="0" smtClean="0"/>
              <a:t>Major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last STAP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333016"/>
            <a:ext cx="7488832" cy="576064"/>
          </a:xfrm>
        </p:spPr>
        <p:txBody>
          <a:bodyPr/>
          <a:lstStyle/>
          <a:p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NBEX </a:t>
            </a:r>
            <a:r>
              <a:rPr lang="de-DE" dirty="0" err="1" smtClean="0"/>
              <a:t>with</a:t>
            </a:r>
            <a:r>
              <a:rPr lang="de-DE" dirty="0" smtClean="0"/>
              <a:t> NBOA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1" y="2729060"/>
            <a:ext cx="3635817" cy="13189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1341" y="4230588"/>
            <a:ext cx="8155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NBOA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storage</a:t>
            </a:r>
            <a:r>
              <a:rPr lang="de-DE" dirty="0" smtClean="0"/>
              <a:t> at ESS, </a:t>
            </a:r>
            <a:r>
              <a:rPr lang="de-DE" dirty="0" err="1" smtClean="0"/>
              <a:t>awaiting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. NBEX CDR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(end 2022).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manufactuing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SKADI.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6" y="691930"/>
            <a:ext cx="4468820" cy="34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237600"/>
            <a:ext cx="7488832" cy="576064"/>
          </a:xfrm>
        </p:spPr>
        <p:txBody>
          <a:bodyPr/>
          <a:lstStyle/>
          <a:p>
            <a:r>
              <a:rPr lang="de-DE" dirty="0" smtClean="0"/>
              <a:t>In-Bunker Beam </a:t>
            </a:r>
            <a:r>
              <a:rPr lang="de-DE" dirty="0" err="1" smtClean="0"/>
              <a:t>Extraction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0410" y="3582154"/>
            <a:ext cx="8257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contracted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late</a:t>
            </a:r>
            <a:r>
              <a:rPr lang="de-DE" dirty="0" smtClean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TG3 </a:t>
            </a:r>
            <a:r>
              <a:rPr lang="de-DE" dirty="0" err="1" smtClean="0"/>
              <a:t>passed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The in-bunker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comprises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guide</a:t>
            </a:r>
            <a:r>
              <a:rPr lang="de-DE" dirty="0" smtClean="0"/>
              <a:t> </a:t>
            </a:r>
            <a:r>
              <a:rPr lang="de-DE" dirty="0" err="1" smtClean="0"/>
              <a:t>segment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light </a:t>
            </a:r>
            <a:r>
              <a:rPr lang="de-DE" dirty="0" err="1" smtClean="0"/>
              <a:t>shutter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offset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sight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heavy </a:t>
            </a:r>
            <a:r>
              <a:rPr lang="de-DE" dirty="0" err="1" smtClean="0"/>
              <a:t>shutter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bunker</a:t>
            </a:r>
            <a:r>
              <a:rPr lang="de-DE" dirty="0" smtClean="0"/>
              <a:t> wall </a:t>
            </a:r>
            <a:r>
              <a:rPr lang="de-DE" dirty="0" err="1" smtClean="0"/>
              <a:t>feed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. All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heavy </a:t>
            </a:r>
            <a:r>
              <a:rPr lang="de-DE" dirty="0" err="1" smtClean="0"/>
              <a:t>shutter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supplied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Swiss </a:t>
            </a:r>
            <a:r>
              <a:rPr lang="de-DE" dirty="0" err="1" smtClean="0"/>
              <a:t>Neutronics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Manufacturing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.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ESS </a:t>
            </a:r>
            <a:r>
              <a:rPr lang="de-DE" dirty="0" err="1" smtClean="0"/>
              <a:t>expected</a:t>
            </a:r>
            <a:r>
              <a:rPr lang="de-DE" dirty="0" smtClean="0"/>
              <a:t> in September 2022. Installation </a:t>
            </a:r>
            <a:r>
              <a:rPr lang="de-DE" dirty="0" err="1" smtClean="0"/>
              <a:t>windows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in November 2022.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16" y="653916"/>
            <a:ext cx="5888562" cy="30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520935"/>
            <a:ext cx="7488832" cy="576064"/>
          </a:xfrm>
        </p:spPr>
        <p:txBody>
          <a:bodyPr/>
          <a:lstStyle/>
          <a:p>
            <a:r>
              <a:rPr lang="de-DE" dirty="0" smtClean="0"/>
              <a:t>In-Bunker </a:t>
            </a:r>
            <a:r>
              <a:rPr lang="de-DE" dirty="0" err="1" smtClean="0"/>
              <a:t>Ctd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1096999"/>
            <a:ext cx="3896474" cy="19939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3090930"/>
            <a:ext cx="6774287" cy="34665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28" y="686047"/>
            <a:ext cx="4379139" cy="2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87" y="3805727"/>
            <a:ext cx="5341099" cy="273318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521217" y="348918"/>
            <a:ext cx="7488832" cy="576064"/>
          </a:xfrm>
        </p:spPr>
        <p:txBody>
          <a:bodyPr/>
          <a:lstStyle/>
          <a:p>
            <a:r>
              <a:rPr lang="de-DE" dirty="0"/>
              <a:t>In-Bunker </a:t>
            </a:r>
            <a:r>
              <a:rPr lang="de-DE" dirty="0" err="1"/>
              <a:t>Ctd</a:t>
            </a:r>
            <a:r>
              <a:rPr lang="de-DE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1368912"/>
            <a:ext cx="3919831" cy="20058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4135666"/>
            <a:ext cx="3818540" cy="19540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2046"/>
            <a:ext cx="4572000" cy="23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563603"/>
            <a:ext cx="8172480" cy="576064"/>
          </a:xfrm>
        </p:spPr>
        <p:txBody>
          <a:bodyPr/>
          <a:lstStyle/>
          <a:p>
            <a:r>
              <a:rPr lang="de-DE" dirty="0" err="1" smtClean="0"/>
              <a:t>Chopper</a:t>
            </a:r>
            <a:endParaRPr 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52" y="972531"/>
            <a:ext cx="3094322" cy="11834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41" y="626989"/>
            <a:ext cx="1283118" cy="157060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3735" y="2732346"/>
            <a:ext cx="8760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Manufacturing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Slight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neutronic </a:t>
            </a:r>
            <a:r>
              <a:rPr lang="de-DE" dirty="0" err="1" smtClean="0"/>
              <a:t>impact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accomodate</a:t>
            </a:r>
            <a:r>
              <a:rPr lang="de-DE" dirty="0" smtClean="0"/>
              <a:t> </a:t>
            </a: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manufacturer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Materials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on stock. </a:t>
            </a:r>
            <a:r>
              <a:rPr lang="de-DE" dirty="0" err="1" smtClean="0"/>
              <a:t>Housings</a:t>
            </a:r>
            <a:r>
              <a:rPr lang="de-DE" dirty="0" smtClean="0"/>
              <a:t>, </a:t>
            </a:r>
            <a:r>
              <a:rPr lang="de-DE" dirty="0" err="1" smtClean="0"/>
              <a:t>spindles</a:t>
            </a:r>
            <a:r>
              <a:rPr lang="de-DE" dirty="0" smtClean="0"/>
              <a:t> (not SKADI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)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2023. Disks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manufactured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2023. Installation </a:t>
            </a:r>
            <a:r>
              <a:rPr lang="de-DE" dirty="0" err="1" smtClean="0"/>
              <a:t>foreseen</a:t>
            </a:r>
            <a:r>
              <a:rPr lang="de-DE" dirty="0" smtClean="0"/>
              <a:t> in 2024.</a:t>
            </a:r>
          </a:p>
          <a:p>
            <a:endParaRPr lang="de-DE" dirty="0"/>
          </a:p>
          <a:p>
            <a:r>
              <a:rPr lang="de-DE" dirty="0" smtClean="0"/>
              <a:t>This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rushed</a:t>
            </a:r>
            <a:r>
              <a:rPr lang="de-DE" dirty="0" smtClean="0"/>
              <a:t>, but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chopper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timeline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253502"/>
            <a:ext cx="8172480" cy="576064"/>
          </a:xfrm>
        </p:spPr>
        <p:txBody>
          <a:bodyPr/>
          <a:lstStyle/>
          <a:p>
            <a:r>
              <a:rPr lang="de-DE" dirty="0" err="1" smtClean="0"/>
              <a:t>Shielding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22352"/>
            <a:ext cx="7966800" cy="26582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9" y="4273352"/>
            <a:ext cx="4575569" cy="187621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494351" y="4273352"/>
            <a:ext cx="30692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Foreseen</a:t>
            </a:r>
            <a:r>
              <a:rPr lang="de-DE" dirty="0" smtClean="0"/>
              <a:t> </a:t>
            </a:r>
            <a:r>
              <a:rPr lang="de-DE" b="1" dirty="0" err="1" smtClean="0"/>
              <a:t>start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tender</a:t>
            </a:r>
            <a:r>
              <a:rPr lang="de-DE" b="1" dirty="0" smtClean="0"/>
              <a:t> in Sept 2022 </a:t>
            </a:r>
            <a:r>
              <a:rPr lang="de-DE" b="1" dirty="0" smtClean="0">
                <a:sym typeface="Wingdings" panose="05000000000000000000" pitchFamily="2" charset="2"/>
              </a:rPr>
              <a:t> </a:t>
            </a:r>
            <a:r>
              <a:rPr lang="de-DE" b="1" dirty="0" err="1" smtClean="0">
                <a:sym typeface="Wingdings" panose="05000000000000000000" pitchFamily="2" charset="2"/>
              </a:rPr>
              <a:t>contract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early</a:t>
            </a:r>
            <a:r>
              <a:rPr lang="de-DE" b="1" dirty="0" smtClean="0">
                <a:sym typeface="Wingdings" panose="05000000000000000000" pitchFamily="2" charset="2"/>
              </a:rPr>
              <a:t> 2023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Installation </a:t>
            </a:r>
            <a:r>
              <a:rPr lang="de-DE" dirty="0" err="1" smtClean="0"/>
              <a:t>interfaces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sample cave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finalized</a:t>
            </a:r>
            <a:r>
              <a:rPr lang="de-DE" dirty="0" smtClean="0"/>
              <a:t> (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interfaces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NS-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JCNS-Presentation.pptx</Template>
  <TotalTime>0</TotalTime>
  <Words>1094</Words>
  <Application>Microsoft Office PowerPoint</Application>
  <PresentationFormat>Bildschirmpräsentation (4:3)</PresentationFormat>
  <Paragraphs>194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JCNS-Presentation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Sebastian Jaksch</cp:lastModifiedBy>
  <cp:revision>780</cp:revision>
  <cp:lastPrinted>2011-05-13T10:04:16Z</cp:lastPrinted>
  <dcterms:created xsi:type="dcterms:W3CDTF">2011-04-21T10:53:40Z</dcterms:created>
  <dcterms:modified xsi:type="dcterms:W3CDTF">2022-05-05T00:31:22Z</dcterms:modified>
</cp:coreProperties>
</file>