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59" r:id="rId4"/>
    <p:sldId id="280" r:id="rId5"/>
    <p:sldId id="28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84" y="7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6CADD-CB5A-40BF-8DD8-25AFE591926C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53155-4D41-49B4-B143-D86EB0AD6C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199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6CADD-CB5A-40BF-8DD8-25AFE591926C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53155-4D41-49B4-B143-D86EB0AD6C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640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6CADD-CB5A-40BF-8DD8-25AFE591926C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53155-4D41-49B4-B143-D86EB0AD6C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825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6CADD-CB5A-40BF-8DD8-25AFE591926C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53155-4D41-49B4-B143-D86EB0AD6C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386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6CADD-CB5A-40BF-8DD8-25AFE591926C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53155-4D41-49B4-B143-D86EB0AD6C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859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6CADD-CB5A-40BF-8DD8-25AFE591926C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53155-4D41-49B4-B143-D86EB0AD6C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726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6CADD-CB5A-40BF-8DD8-25AFE591926C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53155-4D41-49B4-B143-D86EB0AD6C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401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6CADD-CB5A-40BF-8DD8-25AFE591926C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53155-4D41-49B4-B143-D86EB0AD6C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868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6CADD-CB5A-40BF-8DD8-25AFE591926C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53155-4D41-49B4-B143-D86EB0AD6C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31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6CADD-CB5A-40BF-8DD8-25AFE591926C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53155-4D41-49B4-B143-D86EB0AD6C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608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6CADD-CB5A-40BF-8DD8-25AFE591926C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53155-4D41-49B4-B143-D86EB0AD6C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859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6CADD-CB5A-40BF-8DD8-25AFE591926C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53155-4D41-49B4-B143-D86EB0AD6C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787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400" b="1" dirty="0"/>
              <a:t>Scientific and Technical Advisory Panel (STAP) Report for BEER and ODIN</a:t>
            </a:r>
            <a:r>
              <a:rPr lang="en-US" sz="4400" dirty="0"/>
              <a:t/>
            </a:r>
            <a:br>
              <a:rPr lang="en-US" sz="4400" dirty="0"/>
            </a:br>
            <a:r>
              <a:rPr lang="en-US" sz="4400" b="1" dirty="0"/>
              <a:t>May 3, 2022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509675"/>
            <a:ext cx="9144000" cy="2604798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Panel Members:</a:t>
            </a:r>
            <a:br>
              <a:rPr lang="en-US" dirty="0"/>
            </a:br>
            <a:r>
              <a:rPr lang="en-US" dirty="0"/>
              <a:t>Sven Vogel (Chair), LANSCE, USA</a:t>
            </a:r>
            <a:br>
              <a:rPr lang="en-US" dirty="0"/>
            </a:br>
            <a:r>
              <a:rPr lang="en-US" dirty="0"/>
              <a:t>Javier Santisteban, CNEA, Argentina</a:t>
            </a:r>
            <a:br>
              <a:rPr lang="en-US" dirty="0"/>
            </a:br>
            <a:r>
              <a:rPr lang="en-US" dirty="0"/>
              <a:t>Francesco Grazzi, CNR, Italy</a:t>
            </a:r>
            <a:br>
              <a:rPr lang="en-US" dirty="0"/>
            </a:br>
            <a:r>
              <a:rPr lang="en-US" dirty="0"/>
              <a:t>Stephen Hall, Lund University, Sweden</a:t>
            </a:r>
            <a:br>
              <a:rPr lang="en-US" dirty="0"/>
            </a:br>
            <a:r>
              <a:rPr lang="en-US" dirty="0"/>
              <a:t>Nikolay Kardjilov, HZB, Germany</a:t>
            </a:r>
            <a:br>
              <a:rPr lang="en-US" dirty="0"/>
            </a:br>
            <a:r>
              <a:rPr lang="en-US" dirty="0"/>
              <a:t>Mark </a:t>
            </a:r>
            <a:r>
              <a:rPr lang="en-US" dirty="0" err="1"/>
              <a:t>Daymond</a:t>
            </a:r>
            <a:r>
              <a:rPr lang="en-US" dirty="0"/>
              <a:t>, Queens University, Canada</a:t>
            </a:r>
          </a:p>
          <a:p>
            <a:endParaRPr lang="en-US" dirty="0"/>
          </a:p>
          <a:p>
            <a:r>
              <a:rPr lang="en-US" dirty="0"/>
              <a:t>Zoom meeting with all six STAP members (Hall &amp; Kardjilov present in Lund) and </a:t>
            </a:r>
            <a:br>
              <a:rPr lang="en-US" dirty="0"/>
            </a:br>
            <a:r>
              <a:rPr lang="en-US" dirty="0"/>
              <a:t>representatives of ESS, Hereon &amp; NPI, TUM &amp; PSI participating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739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BEER: Inflation caused budget uncertainty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839" y="1480185"/>
            <a:ext cx="11945289" cy="2692570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Final signatures resolving contract issues occurred October 14, 2021, but the delay in purchasing resulting from the late signature now leads to significant cost increase since major sub-systems (e.g. shutter price 60% higher than expected)</a:t>
            </a:r>
          </a:p>
          <a:p>
            <a:pPr lvl="1"/>
            <a:r>
              <a:rPr lang="en-US" dirty="0"/>
              <a:t>BEER will not be able to stay on budget</a:t>
            </a:r>
          </a:p>
          <a:p>
            <a:pPr lvl="1"/>
            <a:r>
              <a:rPr lang="en-US" dirty="0"/>
              <a:t>Design &amp; construction already reduced to bare minimum, no further reduction in scope possible</a:t>
            </a:r>
          </a:p>
          <a:p>
            <a:pPr lvl="1"/>
            <a:r>
              <a:rPr lang="en-US" dirty="0">
                <a:sym typeface="Symbol" panose="05050102010706020507" pitchFamily="18" charset="2"/>
              </a:rPr>
              <a:t>Increased cost due to inflation will need negotiations between ESS and national funding institutions</a:t>
            </a:r>
          </a:p>
          <a:p>
            <a:pPr lvl="1"/>
            <a:r>
              <a:rPr lang="en-US" dirty="0">
                <a:sym typeface="Symbol" panose="05050102010706020507" pitchFamily="18" charset="2"/>
              </a:rPr>
              <a:t>Uncertainty about budget limits ability to sign purchase contracts (radial collimators, choppers etc.) by the BEER team</a:t>
            </a:r>
          </a:p>
          <a:p>
            <a:pPr lvl="1"/>
            <a:r>
              <a:rPr lang="en-US" dirty="0">
                <a:sym typeface="Symbol" panose="05050102010706020507" pitchFamily="18" charset="2"/>
              </a:rPr>
              <a:t>Retendering will further delay delivery &amp; installation, discussion with ESS needed for in-bunker installations</a:t>
            </a:r>
          </a:p>
          <a:p>
            <a:pPr lvl="1"/>
            <a:r>
              <a:rPr lang="en-US" dirty="0">
                <a:sym typeface="Symbol" panose="05050102010706020507" pitchFamily="18" charset="2"/>
              </a:rPr>
              <a:t>Operation as one of the first eight ESS instruments in jeopardy</a:t>
            </a:r>
            <a:endParaRPr lang="en-US" dirty="0"/>
          </a:p>
          <a:p>
            <a:r>
              <a:rPr lang="en-US" dirty="0"/>
              <a:t>Dedicated engineer, 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Bojan </a:t>
            </a:r>
            <a:r>
              <a:rPr lang="en-GB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Peric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</a:t>
            </a:r>
            <a:r>
              <a:rPr lang="en-US" dirty="0"/>
              <a:t> has joined the BEER team in November 2021</a:t>
            </a:r>
          </a:p>
          <a:p>
            <a:r>
              <a:rPr lang="en-US" dirty="0"/>
              <a:t>Installation of major components about to start (out of bunker guide system) are planned for later in 2022 (common shielding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9D055E5-5221-4DAC-8A32-1E5BC006AE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01544" y="3769083"/>
            <a:ext cx="5239359" cy="3066200"/>
          </a:xfrm>
          <a:prstGeom prst="rect">
            <a:avLst/>
          </a:prstGeom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116840" y="4172755"/>
            <a:ext cx="6605932" cy="2550017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Detector testing by Hereon team on-going</a:t>
            </a:r>
          </a:p>
          <a:p>
            <a:pPr lvl="1"/>
            <a:r>
              <a:rPr lang="en-US" dirty="0" smtClean="0">
                <a:sym typeface="Symbol" panose="05050102010706020507" pitchFamily="18" charset="2"/>
              </a:rPr>
              <a:t>Decision if Hereon detector technology suitable for BEER was planned for late </a:t>
            </a:r>
            <a:br>
              <a:rPr lang="en-US" dirty="0" smtClean="0">
                <a:sym typeface="Symbol" panose="05050102010706020507" pitchFamily="18" charset="2"/>
              </a:rPr>
            </a:br>
            <a:r>
              <a:rPr lang="en-US" dirty="0" smtClean="0">
                <a:sym typeface="Symbol" panose="05050102010706020507" pitchFamily="18" charset="2"/>
              </a:rPr>
              <a:t>2021, not decided yet</a:t>
            </a:r>
          </a:p>
          <a:p>
            <a:pPr lvl="1"/>
            <a:r>
              <a:rPr lang="en-US" dirty="0" smtClean="0"/>
              <a:t>Beam time at PSI mid August 2022</a:t>
            </a:r>
          </a:p>
          <a:p>
            <a:pPr lvl="1"/>
            <a:r>
              <a:rPr lang="en-US" dirty="0" smtClean="0">
                <a:sym typeface="Symbol" panose="05050102010706020507" pitchFamily="18" charset="2"/>
              </a:rPr>
              <a:t>Backup </a:t>
            </a:r>
            <a:r>
              <a:rPr lang="en-US" dirty="0">
                <a:sym typeface="Symbol" panose="05050102010706020507" pitchFamily="18" charset="2"/>
              </a:rPr>
              <a:t>plan is commercial available </a:t>
            </a:r>
            <a:r>
              <a:rPr lang="en-US" baseline="30000" dirty="0">
                <a:sym typeface="Symbol" panose="05050102010706020507" pitchFamily="18" charset="2"/>
              </a:rPr>
              <a:t>3</a:t>
            </a:r>
            <a:r>
              <a:rPr lang="en-US" dirty="0">
                <a:sym typeface="Symbol" panose="05050102010706020507" pitchFamily="18" charset="2"/>
              </a:rPr>
              <a:t>He</a:t>
            </a:r>
            <a:r>
              <a:rPr lang="en-US" dirty="0" smtClean="0">
                <a:sym typeface="Symbol" panose="05050102010706020507" pitchFamily="18" charset="2"/>
              </a:rPr>
              <a:t>  </a:t>
            </a:r>
            <a:r>
              <a:rPr lang="en-US" dirty="0">
                <a:sym typeface="Symbol" panose="05050102010706020507" pitchFamily="18" charset="2"/>
              </a:rPr>
              <a:t>tubes, which had been tested 2017 at V20</a:t>
            </a:r>
            <a:endParaRPr lang="en-US" dirty="0" smtClean="0">
              <a:sym typeface="Symbol" panose="05050102010706020507" pitchFamily="18" charset="2"/>
            </a:endParaRPr>
          </a:p>
          <a:p>
            <a:pPr lvl="1"/>
            <a:r>
              <a:rPr lang="en-US" dirty="0" smtClean="0">
                <a:sym typeface="Symbol" panose="05050102010706020507" pitchFamily="18" charset="2"/>
              </a:rPr>
              <a:t>TimePix3 camera-based detectors could be another alternative</a:t>
            </a:r>
            <a:br>
              <a:rPr lang="en-US" dirty="0" smtClean="0">
                <a:sym typeface="Symbol" panose="05050102010706020507" pitchFamily="18" charset="2"/>
              </a:rPr>
            </a:br>
            <a:r>
              <a:rPr lang="en-US" dirty="0" smtClean="0">
                <a:sym typeface="Symbol" panose="05050102010706020507" pitchFamily="18" charset="2"/>
              </a:rPr>
              <a:t> STAP suggests to monitor this development and possibly test a demo TimePix3-system in the future</a:t>
            </a:r>
          </a:p>
          <a:p>
            <a:r>
              <a:rPr lang="en-US" sz="3300" b="1" dirty="0" smtClean="0"/>
              <a:t>Summary: BEER project severely suffers from inflation </a:t>
            </a:r>
            <a:r>
              <a:rPr lang="en-US" sz="3300" b="1" dirty="0"/>
              <a:t>leading to 30-60% higher cost for sub-systems, uncertainty of budget </a:t>
            </a:r>
            <a:r>
              <a:rPr lang="en-US" sz="3300" b="1" dirty="0" smtClean="0"/>
              <a:t>may lead to further delays and requires ESS intervention</a:t>
            </a:r>
            <a:endParaRPr lang="en-US" sz="3300" b="1" dirty="0"/>
          </a:p>
        </p:txBody>
      </p:sp>
    </p:spTree>
    <p:extLst>
      <p:ext uri="{BB962C8B-B14F-4D97-AF65-F5344CB8AC3E}">
        <p14:creationId xmlns:p14="http://schemas.microsoft.com/office/powerpoint/2010/main" val="4090649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ODIN: On track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1" y="1559683"/>
            <a:ext cx="11473813" cy="5022092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en-US" dirty="0"/>
              <a:t>Installation on track to finish June 2023, final TG5 planned July/August 2023 </a:t>
            </a:r>
          </a:p>
          <a:p>
            <a:pPr lvl="1"/>
            <a:r>
              <a:rPr lang="en-US" dirty="0">
                <a:sym typeface="Symbol" panose="05050102010706020507" pitchFamily="18" charset="2"/>
              </a:rPr>
              <a:t>Far before beam-on-target</a:t>
            </a:r>
          </a:p>
          <a:p>
            <a:pPr lvl="1"/>
            <a:r>
              <a:rPr lang="en-US" dirty="0"/>
              <a:t>Allows more time to test detector integration, motion control etc.</a:t>
            </a:r>
          </a:p>
          <a:p>
            <a:pPr lvl="0"/>
            <a:r>
              <a:rPr lang="en-US" dirty="0"/>
              <a:t>All big-ticket items except cave are under contract </a:t>
            </a:r>
            <a:r>
              <a:rPr lang="en-US" dirty="0">
                <a:sym typeface="Symbol" panose="05050102010706020507" pitchFamily="18" charset="2"/>
              </a:rPr>
              <a:t> much less issues with inflation</a:t>
            </a:r>
          </a:p>
          <a:p>
            <a:pPr lvl="0"/>
            <a:r>
              <a:rPr lang="en-US" dirty="0"/>
              <a:t>Cave construction is biggest issue for ODIN team, all foreseeable issues appear manageable</a:t>
            </a:r>
          </a:p>
          <a:p>
            <a:pPr lvl="0"/>
            <a:r>
              <a:rPr lang="en-US" dirty="0"/>
              <a:t>Choppers were tested at Airbus, motion tables for choppers were tested at TUM</a:t>
            </a:r>
          </a:p>
          <a:p>
            <a:pPr lvl="0"/>
            <a:r>
              <a:rPr lang="en-US" dirty="0"/>
              <a:t>New ESS detector lead should be made aware that ODIN detector requirements differ from other instruments</a:t>
            </a:r>
            <a:br>
              <a:rPr lang="en-US" dirty="0"/>
            </a:br>
            <a:r>
              <a:rPr lang="en-US" dirty="0">
                <a:sym typeface="Symbol" panose="05050102010706020507" pitchFamily="18" charset="2"/>
              </a:rPr>
              <a:t> </a:t>
            </a:r>
            <a:r>
              <a:rPr lang="en-US" dirty="0"/>
              <a:t>Big issues is time stamping for by definition white beam/not time stamped events</a:t>
            </a:r>
          </a:p>
          <a:p>
            <a:pPr lvl="0"/>
            <a:r>
              <a:rPr lang="en-US" dirty="0"/>
              <a:t>ODIN team heavily involved in YMIR test beam line as well as TimePix3 detector developments at TUM</a:t>
            </a:r>
          </a:p>
          <a:p>
            <a:pPr lvl="0"/>
            <a:r>
              <a:rPr lang="en-US" dirty="0"/>
              <a:t>X-ray source for X-ray CT to be installed in hutch</a:t>
            </a:r>
          </a:p>
          <a:p>
            <a:pPr lvl="1"/>
            <a:r>
              <a:rPr lang="en-US" dirty="0">
                <a:sym typeface="Symbol" panose="05050102010706020507" pitchFamily="18" charset="2"/>
              </a:rPr>
              <a:t>Will allow testing of data streams without TOF</a:t>
            </a:r>
          </a:p>
          <a:p>
            <a:pPr lvl="1"/>
            <a:r>
              <a:rPr lang="en-US" dirty="0">
                <a:sym typeface="Symbol" panose="05050102010706020507" pitchFamily="18" charset="2"/>
              </a:rPr>
              <a:t>Will require functioning PSS before beam-on-target</a:t>
            </a:r>
          </a:p>
          <a:p>
            <a:r>
              <a:rPr lang="en-US" dirty="0" smtClean="0"/>
              <a:t>Contracts with in-kind partners end with TG5 and</a:t>
            </a:r>
          </a:p>
          <a:p>
            <a:pPr marL="0" indent="0">
              <a:buNone/>
            </a:pPr>
            <a:r>
              <a:rPr lang="en-US" dirty="0" smtClean="0"/>
              <a:t>    options </a:t>
            </a:r>
            <a:r>
              <a:rPr lang="en-US" dirty="0"/>
              <a:t>should be discussed/found on how partners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can </a:t>
            </a:r>
            <a:r>
              <a:rPr lang="en-US" dirty="0"/>
              <a:t>engage post TG5</a:t>
            </a:r>
            <a:r>
              <a:rPr lang="en-US" dirty="0" smtClean="0"/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9CB55D4-3FDA-E54A-9F1D-0A77336A6F5C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62805" y="4784584"/>
            <a:ext cx="6029195" cy="2018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9751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DMSC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17674"/>
            <a:ext cx="10515600" cy="4351338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Test beamline YMIR is working on optical CT together with Lund University </a:t>
            </a:r>
          </a:p>
          <a:p>
            <a:pPr lvl="1"/>
            <a:r>
              <a:rPr lang="en-US" dirty="0"/>
              <a:t>Implementing and testing data streaming, data compression,  and tomography recon, debugged network. </a:t>
            </a:r>
          </a:p>
          <a:p>
            <a:pPr lvl="1"/>
            <a:r>
              <a:rPr lang="en-US" dirty="0"/>
              <a:t>Tested positioning system tracking sample position, great boost in sample tracking, 40 microns.</a:t>
            </a:r>
          </a:p>
          <a:p>
            <a:r>
              <a:rPr lang="en-US" dirty="0"/>
              <a:t>BEER team should discuss sample positioning system developed by ODIN team and demonstrated at YMIR</a:t>
            </a:r>
          </a:p>
          <a:p>
            <a:r>
              <a:rPr lang="en-US" dirty="0"/>
              <a:t>Test of software stack for ODIN has started</a:t>
            </a:r>
          </a:p>
          <a:p>
            <a:pPr lvl="1"/>
            <a:r>
              <a:rPr lang="en-US" dirty="0"/>
              <a:t>Data reduction, analysis, visualization, </a:t>
            </a:r>
          </a:p>
          <a:p>
            <a:pPr lvl="1"/>
            <a:r>
              <a:rPr lang="en-US" dirty="0"/>
              <a:t>NICOS integration demonstrated, system allows to demonstrate and debug. </a:t>
            </a:r>
          </a:p>
          <a:p>
            <a:pPr lvl="1"/>
            <a:r>
              <a:rPr lang="en-US" dirty="0"/>
              <a:t>Use of X-rays source will give this another boost before neutrons.</a:t>
            </a:r>
          </a:p>
          <a:p>
            <a:r>
              <a:rPr lang="en-US" dirty="0"/>
              <a:t>Black-body and beam hardening corrections demonstrated at PSI are adapted for ODIN</a:t>
            </a:r>
          </a:p>
          <a:p>
            <a:r>
              <a:rPr lang="en-US" dirty="0"/>
              <a:t>WFM algorithms continue to be improved (fixing data in the gaps between frames)</a:t>
            </a:r>
          </a:p>
          <a:p>
            <a:r>
              <a:rPr lang="en-US" dirty="0"/>
              <a:t>Hot commissioning planning has started in fall of 2021 (</a:t>
            </a:r>
            <a:r>
              <a:rPr lang="en-US" dirty="0" err="1"/>
              <a:t>Att</a:t>
            </a:r>
            <a:r>
              <a:rPr lang="en-US" dirty="0"/>
              <a:t> tomography, Bragg edge, polarization)</a:t>
            </a:r>
          </a:p>
          <a:p>
            <a:r>
              <a:rPr lang="en-US" dirty="0"/>
              <a:t>Simulation to demonstrate step-by-step procedure for certain type of experiment on ODIN.</a:t>
            </a:r>
          </a:p>
          <a:p>
            <a:r>
              <a:rPr lang="en-US" dirty="0"/>
              <a:t>BEER data </a:t>
            </a:r>
            <a:r>
              <a:rPr lang="en-US" dirty="0" smtClean="0"/>
              <a:t>reduction started.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836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Charge for STAP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63675"/>
            <a:ext cx="10515600" cy="5327650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>
                <a:solidFill>
                  <a:srgbClr val="000000"/>
                </a:solidFill>
                <a:latin typeface="Calibri" panose="020F0502020204030204" pitchFamily="34" charset="0"/>
              </a:rPr>
              <a:t>Comment on the progress of the instrument projects in the context of their schedule: </a:t>
            </a:r>
            <a:br>
              <a:rPr lang="en-US" b="1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 ODIN appears on track to finish construction before the (delayed) BOT</a:t>
            </a:r>
            <a:br>
              <a:rPr lang="en-US" dirty="0">
                <a:solidFill>
                  <a:srgbClr val="00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</a:b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 BEER greatly affected by inflation and uncertainty of budget requires interference</a:t>
            </a:r>
            <a:br>
              <a:rPr lang="en-US" dirty="0">
                <a:solidFill>
                  <a:srgbClr val="00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</a:b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 Saving potential by reducing scope appears to be exhausted</a:t>
            </a:r>
            <a:br>
              <a:rPr lang="en-US" dirty="0">
                <a:solidFill>
                  <a:srgbClr val="00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</a:b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 Decision of detector technology for BEER still needs to happen</a:t>
            </a:r>
            <a:endParaRPr lang="en-US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en-US" b="1" dirty="0">
                <a:latin typeface="Calibri" panose="020F0502020204030204" pitchFamily="34" charset="0"/>
              </a:rPr>
              <a:t>Comment on the status and plans (technical solutions) for the Test beamline project</a:t>
            </a:r>
            <a:br>
              <a:rPr lang="en-US" b="1" dirty="0">
                <a:latin typeface="Calibri" panose="020F0502020204030204" pitchFamily="34" charset="0"/>
              </a:rPr>
            </a:br>
            <a:r>
              <a:rPr lang="en-US" dirty="0">
                <a:latin typeface="Calibri" panose="020F0502020204030204" pitchFamily="34" charset="0"/>
                <a:sym typeface="Symbol" panose="05050102010706020507" pitchFamily="18" charset="2"/>
              </a:rPr>
              <a:t> STAP was only able to receive a few minutes of briefing </a:t>
            </a:r>
            <a:r>
              <a:rPr lang="en-US" dirty="0" smtClean="0">
                <a:latin typeface="Calibri" panose="020F0502020204030204" pitchFamily="34" charset="0"/>
                <a:sym typeface="Symbol" panose="05050102010706020507" pitchFamily="18" charset="2"/>
              </a:rPr>
              <a:t>on the Test beamline. Plan to follow up by email.</a:t>
            </a:r>
          </a:p>
          <a:p>
            <a:r>
              <a:rPr lang="en-US" b="1" dirty="0" smtClean="0">
                <a:latin typeface="Calibri" panose="020F0502020204030204" pitchFamily="34" charset="0"/>
              </a:rPr>
              <a:t>Comment </a:t>
            </a:r>
            <a:r>
              <a:rPr lang="en-US" b="1" dirty="0">
                <a:latin typeface="Calibri" panose="020F0502020204030204" pitchFamily="34" charset="0"/>
              </a:rPr>
              <a:t>on progress of software developments and YMIR integration beamline</a:t>
            </a:r>
            <a:br>
              <a:rPr lang="en-US" b="1" dirty="0">
                <a:latin typeface="Calibri" panose="020F0502020204030204" pitchFamily="34" charset="0"/>
              </a:rPr>
            </a:br>
            <a:r>
              <a:rPr lang="en-US" dirty="0">
                <a:latin typeface="Calibri" panose="020F0502020204030204" pitchFamily="34" charset="0"/>
                <a:sym typeface="Symbol" panose="05050102010706020507" pitchFamily="18" charset="2"/>
              </a:rPr>
              <a:t> Testing of imaging data streams with optical </a:t>
            </a:r>
            <a:r>
              <a:rPr lang="en-US" dirty="0" smtClean="0">
                <a:latin typeface="Calibri" panose="020F0502020204030204" pitchFamily="34" charset="0"/>
                <a:sym typeface="Symbol" panose="05050102010706020507" pitchFamily="18" charset="2"/>
              </a:rPr>
              <a:t>imaging </a:t>
            </a:r>
            <a:r>
              <a:rPr lang="en-US" dirty="0">
                <a:latin typeface="Calibri" panose="020F0502020204030204" pitchFamily="34" charset="0"/>
                <a:sym typeface="Symbol" panose="05050102010706020507" pitchFamily="18" charset="2"/>
              </a:rPr>
              <a:t>show great progress</a:t>
            </a:r>
            <a:br>
              <a:rPr lang="en-US" dirty="0">
                <a:latin typeface="Calibri" panose="020F0502020204030204" pitchFamily="34" charset="0"/>
                <a:sym typeface="Symbol" panose="05050102010706020507" pitchFamily="18" charset="2"/>
              </a:rPr>
            </a:br>
            <a:r>
              <a:rPr lang="en-US" dirty="0">
                <a:latin typeface="Calibri" panose="020F0502020204030204" pitchFamily="34" charset="0"/>
                <a:sym typeface="Symbol" panose="05050102010706020507" pitchFamily="18" charset="2"/>
              </a:rPr>
              <a:t> Tight connection of ODIN team with TImePix3 camera detector systems likely to improve quality of availably imaging detectors as well as potential alternative for BEER </a:t>
            </a:r>
            <a:r>
              <a:rPr lang="en-US" dirty="0" smtClean="0">
                <a:latin typeface="Calibri" panose="020F0502020204030204" pitchFamily="34" charset="0"/>
                <a:sym typeface="Symbol" panose="05050102010706020507" pitchFamily="18" charset="2"/>
              </a:rPr>
              <a:t>out of plane diffraction </a:t>
            </a:r>
            <a:r>
              <a:rPr lang="en-US" dirty="0">
                <a:latin typeface="Calibri" panose="020F0502020204030204" pitchFamily="34" charset="0"/>
                <a:sym typeface="Symbol" panose="05050102010706020507" pitchFamily="18" charset="2"/>
              </a:rPr>
              <a:t>detectors</a:t>
            </a:r>
            <a:br>
              <a:rPr lang="en-US" dirty="0">
                <a:latin typeface="Calibri" panose="020F0502020204030204" pitchFamily="34" charset="0"/>
                <a:sym typeface="Symbol" panose="05050102010706020507" pitchFamily="18" charset="2"/>
              </a:rPr>
            </a:br>
            <a:r>
              <a:rPr lang="en-US" dirty="0">
                <a:latin typeface="Calibri" panose="020F0502020204030204" pitchFamily="34" charset="0"/>
                <a:sym typeface="Symbol" panose="05050102010706020507" pitchFamily="18" charset="2"/>
              </a:rPr>
              <a:t> Similar to test beam line at HZB, the YMIR test beamline is expected to reduce risk for production beamlines by testing of integral components</a:t>
            </a:r>
          </a:p>
          <a:p>
            <a:r>
              <a:rPr lang="en-US" b="1" dirty="0">
                <a:latin typeface="Calibri" panose="020F0502020204030204" pitchFamily="34" charset="0"/>
              </a:rPr>
              <a:t>Provide feedback on the progress of the instrument class and any management actions that are needed to support the instrument projects.</a:t>
            </a:r>
            <a:br>
              <a:rPr lang="en-US" b="1" dirty="0">
                <a:latin typeface="Calibri" panose="020F0502020204030204" pitchFamily="34" charset="0"/>
              </a:rPr>
            </a:br>
            <a:r>
              <a:rPr lang="en-US" dirty="0">
                <a:latin typeface="Calibri" panose="020F0502020204030204" pitchFamily="34" charset="0"/>
                <a:sym typeface="Symbol" panose="05050102010706020507" pitchFamily="18" charset="2"/>
              </a:rPr>
              <a:t> ODIN is making excellent progress</a:t>
            </a:r>
            <a:br>
              <a:rPr lang="en-US" dirty="0">
                <a:latin typeface="Calibri" panose="020F0502020204030204" pitchFamily="34" charset="0"/>
                <a:sym typeface="Symbol" panose="05050102010706020507" pitchFamily="18" charset="2"/>
              </a:rPr>
            </a:br>
            <a:r>
              <a:rPr lang="en-US" dirty="0">
                <a:latin typeface="Calibri" panose="020F0502020204030204" pitchFamily="34" charset="0"/>
                <a:sym typeface="Symbol" panose="05050102010706020507" pitchFamily="18" charset="2"/>
              </a:rPr>
              <a:t> </a:t>
            </a:r>
            <a:r>
              <a:rPr lang="en-US" dirty="0" smtClean="0">
                <a:latin typeface="Calibri" panose="020F0502020204030204" pitchFamily="34" charset="0"/>
                <a:sym typeface="Symbol" panose="05050102010706020507" pitchFamily="18" charset="2"/>
              </a:rPr>
              <a:t>BEER </a:t>
            </a:r>
            <a:r>
              <a:rPr lang="en-US" dirty="0">
                <a:latin typeface="Calibri" panose="020F0502020204030204" pitchFamily="34" charset="0"/>
                <a:sym typeface="Symbol" panose="05050102010706020507" pitchFamily="18" charset="2"/>
              </a:rPr>
              <a:t>project suffers from challenges due to inflation that require ESS </a:t>
            </a:r>
            <a:r>
              <a:rPr lang="en-US" dirty="0" smtClean="0">
                <a:latin typeface="Calibri" panose="020F0502020204030204" pitchFamily="34" charset="0"/>
                <a:sym typeface="Symbol" panose="05050102010706020507" pitchFamily="18" charset="2"/>
              </a:rPr>
              <a:t>attention</a:t>
            </a:r>
            <a:endParaRPr lang="en-US" dirty="0">
              <a:latin typeface="Calibri" panose="020F0502020204030204" pitchFamily="34" charset="0"/>
              <a:sym typeface="Symbol" panose="05050102010706020507" pitchFamily="18" charset="2"/>
            </a:endParaRPr>
          </a:p>
          <a:p>
            <a:r>
              <a:rPr lang="en-US" dirty="0">
                <a:latin typeface="Calibri" panose="020F0502020204030204" pitchFamily="34" charset="0"/>
                <a:sym typeface="Symbol" panose="05050102010706020507" pitchFamily="18" charset="2"/>
              </a:rPr>
              <a:t> </a:t>
            </a:r>
            <a:r>
              <a:rPr lang="en-US" dirty="0" smtClean="0">
                <a:latin typeface="Calibri" panose="020F0502020204030204" pitchFamily="34" charset="0"/>
                <a:sym typeface="Symbol" panose="05050102010706020507" pitchFamily="18" charset="2"/>
              </a:rPr>
              <a:t>STAP </a:t>
            </a:r>
            <a:r>
              <a:rPr lang="en-US" dirty="0">
                <a:latin typeface="Calibri" panose="020F0502020204030204" pitchFamily="34" charset="0"/>
                <a:sym typeface="Symbol" panose="05050102010706020507" pitchFamily="18" charset="2"/>
              </a:rPr>
              <a:t>hopes to meet </a:t>
            </a:r>
            <a:r>
              <a:rPr lang="en-US" dirty="0" smtClean="0">
                <a:latin typeface="Calibri" panose="020F0502020204030204" pitchFamily="34" charset="0"/>
                <a:sym typeface="Symbol" panose="05050102010706020507" pitchFamily="18" charset="2"/>
              </a:rPr>
              <a:t>again </a:t>
            </a:r>
            <a:r>
              <a:rPr lang="en-US" dirty="0">
                <a:latin typeface="Calibri" panose="020F0502020204030204" pitchFamily="34" charset="0"/>
                <a:sym typeface="Symbol" panose="05050102010706020507" pitchFamily="18" charset="2"/>
              </a:rPr>
              <a:t>in person in the autumn after two years which will greatly </a:t>
            </a:r>
            <a:r>
              <a:rPr lang="en-US" dirty="0" smtClean="0">
                <a:latin typeface="Calibri" panose="020F0502020204030204" pitchFamily="34" charset="0"/>
                <a:sym typeface="Symbol" panose="05050102010706020507" pitchFamily="18" charset="2"/>
              </a:rPr>
              <a:t>facilitate </a:t>
            </a:r>
            <a:r>
              <a:rPr lang="en-US" dirty="0">
                <a:latin typeface="Calibri" panose="020F0502020204030204" pitchFamily="34" charset="0"/>
                <a:sym typeface="Symbol" panose="05050102010706020507" pitchFamily="18" charset="2"/>
              </a:rPr>
              <a:t>discussion on the </a:t>
            </a:r>
            <a:r>
              <a:rPr lang="en-US" dirty="0" smtClean="0">
                <a:latin typeface="Calibri" panose="020F0502020204030204" pitchFamily="34" charset="0"/>
                <a:sym typeface="Symbol" panose="05050102010706020507" pitchFamily="18" charset="2"/>
              </a:rPr>
              <a:t>instruments</a:t>
            </a:r>
            <a:r>
              <a:rPr lang="en-US" dirty="0">
                <a:latin typeface="Calibri" panose="020F0502020204030204" pitchFamily="34" charset="0"/>
                <a:sym typeface="Symbol" panose="05050102010706020507" pitchFamily="18" charset="2"/>
              </a:rPr>
              <a:t>, hot commissioning, test </a:t>
            </a:r>
            <a:r>
              <a:rPr lang="en-US" dirty="0" smtClean="0">
                <a:latin typeface="Calibri" panose="020F0502020204030204" pitchFamily="34" charset="0"/>
                <a:sym typeface="Symbol" panose="05050102010706020507" pitchFamily="18" charset="2"/>
              </a:rPr>
              <a:t> </a:t>
            </a:r>
            <a:r>
              <a:rPr lang="en-US" dirty="0">
                <a:latin typeface="Calibri" panose="020F0502020204030204" pitchFamily="34" charset="0"/>
                <a:sym typeface="Symbol" panose="05050102010706020507" pitchFamily="18" charset="2"/>
              </a:rPr>
              <a:t>beamline, YMIR, etc</a:t>
            </a:r>
            <a:r>
              <a:rPr lang="en-US" dirty="0" smtClean="0">
                <a:latin typeface="Calibri" panose="020F0502020204030204" pitchFamily="34" charset="0"/>
                <a:sym typeface="Symbol" panose="05050102010706020507" pitchFamily="18" charset="2"/>
              </a:rPr>
              <a:t>.</a:t>
            </a:r>
            <a:endParaRPr lang="en-US" dirty="0">
              <a:latin typeface="Calibri" panose="020F0502020204030204" pitchFamily="34" charset="0"/>
              <a:sym typeface="Symbol" panose="05050102010706020507" pitchFamily="18" charset="2"/>
            </a:endParaRPr>
          </a:p>
          <a:p>
            <a:endParaRPr lang="en-US" dirty="0">
              <a:solidFill>
                <a:srgbClr val="000000"/>
              </a:solidFill>
              <a:latin typeface="Calibri" panose="020F0502020204030204" pitchFamily="34" charset="0"/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2719998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960</Words>
  <Application>Microsoft Office PowerPoint</Application>
  <PresentationFormat>Widescreen</PresentationFormat>
  <Paragraphs>55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Symbol</vt:lpstr>
      <vt:lpstr>Office Theme</vt:lpstr>
      <vt:lpstr>Scientific and Technical Advisory Panel (STAP) Report for BEER and ODIN May 3, 2022</vt:lpstr>
      <vt:lpstr>BEER: Inflation caused budget uncertainty</vt:lpstr>
      <vt:lpstr>ODIN: On track</vt:lpstr>
      <vt:lpstr>DMSC</vt:lpstr>
      <vt:lpstr>Charge for STAP</vt:lpstr>
    </vt:vector>
  </TitlesOfParts>
  <Company>LANL DCS-CSD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Scientific and Technical Advisory Panel (STAP) Report for BEER and ODIN April 12 &amp; 13, 2018 Via video-conference</dc:title>
  <dc:creator>L119655</dc:creator>
  <cp:lastModifiedBy>Robin Woracek</cp:lastModifiedBy>
  <cp:revision>182</cp:revision>
  <dcterms:created xsi:type="dcterms:W3CDTF">2018-05-03T02:28:03Z</dcterms:created>
  <dcterms:modified xsi:type="dcterms:W3CDTF">2022-05-04T17:12:29Z</dcterms:modified>
</cp:coreProperties>
</file>