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7" r:id="rId2"/>
    <p:sldId id="272" r:id="rId3"/>
    <p:sldId id="302" r:id="rId4"/>
    <p:sldId id="1496" r:id="rId5"/>
    <p:sldId id="1480" r:id="rId6"/>
    <p:sldId id="308" r:id="rId7"/>
    <p:sldId id="1482" r:id="rId8"/>
    <p:sldId id="1497" r:id="rId9"/>
    <p:sldId id="1484" r:id="rId10"/>
    <p:sldId id="1492" r:id="rId11"/>
    <p:sldId id="1481" r:id="rId12"/>
    <p:sldId id="1485" r:id="rId13"/>
    <p:sldId id="1494" r:id="rId14"/>
    <p:sldId id="1491" r:id="rId15"/>
    <p:sldId id="1486" r:id="rId16"/>
    <p:sldId id="1489" r:id="rId17"/>
    <p:sldId id="1490" r:id="rId18"/>
    <p:sldId id="1502" r:id="rId19"/>
    <p:sldId id="1505" r:id="rId20"/>
    <p:sldId id="1499" r:id="rId21"/>
    <p:sldId id="1501" r:id="rId22"/>
    <p:sldId id="1504" r:id="rId23"/>
    <p:sldId id="277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59A"/>
    <a:srgbClr val="EBF1CB"/>
    <a:srgbClr val="CCCCCC"/>
    <a:srgbClr val="666666"/>
    <a:srgbClr val="FECC99"/>
    <a:srgbClr val="FEE6CC"/>
    <a:srgbClr val="CCDFDB"/>
    <a:srgbClr val="E5F0EC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4681" autoAdjust="0"/>
  </p:normalViewPr>
  <p:slideViewPr>
    <p:cSldViewPr snapToGrid="0" snapToObjects="1">
      <p:cViewPr varScale="1">
        <p:scale>
          <a:sx n="82" d="100"/>
          <a:sy n="82" d="100"/>
        </p:scale>
        <p:origin x="48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2022-05-02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4E0D81-3DEB-40D0-8359-9CF0484A8B43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4020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5A434-646A-2746-9BDC-885B2382B33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339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>
                <a:solidFill>
                  <a:srgbClr val="000000"/>
                </a:solidFill>
              </a:rPr>
              <a:t>Page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1123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734733" y="6524626"/>
            <a:ext cx="8161867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941749" y="6661150"/>
            <a:ext cx="767656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1EADEE8-9A3C-4A79-AE63-6F2C905EE546}" type="slidenum">
              <a:rPr lang="en-US" altLang="de-DE"/>
              <a:pPr/>
              <a:t>‹#›</a:t>
            </a:fld>
            <a:endParaRPr lang="en-US" alt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0" y="6524626"/>
            <a:ext cx="2734733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61378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Title Text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1" y="6542262"/>
            <a:ext cx="22102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94399" y="1562399"/>
            <a:ext cx="4993787" cy="47680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Platshållare för text 13"/>
          <p:cNvSpPr>
            <a:spLocks noGrp="1"/>
          </p:cNvSpPr>
          <p:nvPr>
            <p:ph type="body" sz="quarter" idx="13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64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5" name="Bildobjekt 15" descr="Bildobjekt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90485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09AD65-1FD9-4184-BEE4-83A5D110341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930395" y="6117873"/>
            <a:ext cx="3215183" cy="459883"/>
          </a:xfrm>
        </p:spPr>
        <p:txBody>
          <a:bodyPr tIns="18000" bIns="18000" anchor="t" anchorCtr="0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2020-01-27</a:t>
            </a:r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2022-05-02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  <p:sldLayoutId id="2147483673" r:id="rId14"/>
    <p:sldLayoutId id="214748367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tiff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tiff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tiff"/><Relationship Id="rId5" Type="http://schemas.openxmlformats.org/officeDocument/2006/relationships/image" Target="../media/image10.jpeg"/><Relationship Id="rId10" Type="http://schemas.openxmlformats.org/officeDocument/2006/relationships/image" Target="../media/image15.tiff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en-GB" dirty="0"/>
              <a:t>2022-05-03</a:t>
            </a:r>
          </a:p>
        </p:txBody>
      </p:sp>
      <p:pic>
        <p:nvPicPr>
          <p:cNvPr id="6" name="Picture 29" descr="U:\Logos und Grafiken\TUMLogo_oZ_Vollfl_blau_RGB.png">
            <a:extLst>
              <a:ext uri="{FF2B5EF4-FFF2-40B4-BE49-F238E27FC236}">
                <a16:creationId xmlns:a16="http://schemas.microsoft.com/office/drawing/2014/main" id="{8B2647E7-A9A1-B749-9613-6310FFF55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3" y="314702"/>
            <a:ext cx="1026072" cy="54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 14" descr="PSI-Logo_narrow_30k.eps">
            <a:extLst>
              <a:ext uri="{FF2B5EF4-FFF2-40B4-BE49-F238E27FC236}">
                <a16:creationId xmlns:a16="http://schemas.microsoft.com/office/drawing/2014/main" id="{AB1902D1-6011-A144-932B-7E1DE96CEB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0"/>
          <a:stretch>
            <a:fillRect/>
          </a:stretch>
        </p:blipFill>
        <p:spPr bwMode="auto">
          <a:xfrm>
            <a:off x="1793341" y="448480"/>
            <a:ext cx="1016000" cy="27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A6AED9F-A104-6843-9297-A879B822ACB0}"/>
              </a:ext>
            </a:extLst>
          </p:cNvPr>
          <p:cNvSpPr txBox="1">
            <a:spLocks/>
          </p:cNvSpPr>
          <p:nvPr/>
        </p:nvSpPr>
        <p:spPr>
          <a:xfrm>
            <a:off x="1930394" y="1577930"/>
            <a:ext cx="8525359" cy="2761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b="1" dirty="0"/>
              <a:t>ODIN</a:t>
            </a:r>
            <a:r>
              <a:rPr lang="en-US" sz="2500" b="1" dirty="0"/>
              <a:t>:</a:t>
            </a:r>
            <a:r>
              <a:rPr lang="en-US" sz="2500" dirty="0"/>
              <a:t>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b="1" dirty="0"/>
              <a:t>O</a:t>
            </a:r>
            <a:r>
              <a:rPr lang="en-US" sz="2500" dirty="0"/>
              <a:t>ptical and </a:t>
            </a:r>
            <a:r>
              <a:rPr lang="en-US" sz="2500" b="1" dirty="0"/>
              <a:t>D</a:t>
            </a:r>
            <a:r>
              <a:rPr lang="en-US" sz="2500" dirty="0"/>
              <a:t>iffraction </a:t>
            </a:r>
            <a:r>
              <a:rPr lang="en-US" sz="2500" b="1" dirty="0"/>
              <a:t>I</a:t>
            </a:r>
            <a:r>
              <a:rPr lang="en-US" sz="2500" dirty="0"/>
              <a:t>maging with </a:t>
            </a:r>
            <a:r>
              <a:rPr lang="en-US" sz="2500" b="1" dirty="0"/>
              <a:t>N</a:t>
            </a:r>
            <a:r>
              <a:rPr lang="en-US" sz="2500" dirty="0"/>
              <a:t>eutrons at the ESS</a:t>
            </a:r>
            <a:br>
              <a:rPr lang="en-US" sz="2500" dirty="0"/>
            </a:br>
            <a:endParaRPr lang="en-US" sz="2500" dirty="0"/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500" dirty="0"/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/>
              <a:t>STAP – May 2022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709" y="265373"/>
            <a:ext cx="4382691" cy="657339"/>
          </a:xfrm>
        </p:spPr>
        <p:txBody>
          <a:bodyPr/>
          <a:lstStyle/>
          <a:p>
            <a:r>
              <a:rPr lang="en-US" dirty="0"/>
              <a:t>Cave shielding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D0001-89CA-794B-BFFB-FCA7B1512D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81" y="1354974"/>
            <a:ext cx="7415720" cy="4171342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389E125-2607-4F49-9E62-1B2ADC536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283" y="1354974"/>
            <a:ext cx="4002167" cy="541842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Detail design Montecarlo </a:t>
            </a:r>
            <a:r>
              <a:rPr lang="de-DE" dirty="0" err="1"/>
              <a:t>simulation</a:t>
            </a:r>
            <a:r>
              <a:rPr lang="de-DE" dirty="0"/>
              <a:t> </a:t>
            </a:r>
            <a:r>
              <a:rPr lang="de-DE" dirty="0" err="1"/>
              <a:t>report</a:t>
            </a:r>
            <a:r>
              <a:rPr lang="de-DE" dirty="0"/>
              <a:t> </a:t>
            </a:r>
            <a:r>
              <a:rPr lang="de-DE" dirty="0" err="1"/>
              <a:t>waiting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formal </a:t>
            </a:r>
            <a:r>
              <a:rPr lang="de-DE" dirty="0" err="1"/>
              <a:t>approval</a:t>
            </a:r>
            <a:r>
              <a:rPr lang="de-DE" dirty="0"/>
              <a:t> (CHESS)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SubTG3/CDR </a:t>
            </a:r>
            <a:r>
              <a:rPr lang="de-DE" dirty="0" err="1">
                <a:solidFill>
                  <a:srgbClr val="00B050"/>
                </a:solidFill>
              </a:rPr>
              <a:t>completed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>
                <a:solidFill>
                  <a:srgbClr val="00B050"/>
                </a:solidFill>
              </a:rPr>
              <a:t>approved</a:t>
            </a:r>
            <a:endParaRPr lang="de-DE" dirty="0">
              <a:solidFill>
                <a:srgbClr val="00B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Installation </a:t>
            </a:r>
            <a:r>
              <a:rPr lang="de-DE" dirty="0" err="1"/>
              <a:t>begins</a:t>
            </a:r>
            <a:r>
              <a:rPr lang="de-DE" dirty="0"/>
              <a:t> May 2022 (</a:t>
            </a:r>
            <a:r>
              <a:rPr lang="de-DE" dirty="0" err="1"/>
              <a:t>baseplate</a:t>
            </a:r>
            <a:r>
              <a:rPr lang="de-DE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Installation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walls</a:t>
            </a:r>
            <a:r>
              <a:rPr lang="de-DE" dirty="0"/>
              <a:t> </a:t>
            </a:r>
            <a:r>
              <a:rPr lang="de-DE" dirty="0" err="1"/>
              <a:t>Oct</a:t>
            </a:r>
            <a:r>
              <a:rPr lang="de-DE" dirty="0"/>
              <a:t> 2022 (</a:t>
            </a:r>
            <a:r>
              <a:rPr lang="de-DE" dirty="0" err="1">
                <a:solidFill>
                  <a:srgbClr val="FF0000"/>
                </a:solidFill>
              </a:rPr>
              <a:t>delayed</a:t>
            </a:r>
            <a:r>
              <a:rPr lang="de-DE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Installation </a:t>
            </a:r>
            <a:r>
              <a:rPr lang="de-DE" dirty="0" err="1"/>
              <a:t>ends</a:t>
            </a:r>
            <a:r>
              <a:rPr lang="de-DE" dirty="0"/>
              <a:t> April/May 2023 (</a:t>
            </a:r>
            <a:r>
              <a:rPr lang="de-DE" dirty="0" err="1">
                <a:solidFill>
                  <a:srgbClr val="FF0000"/>
                </a:solidFill>
              </a:rPr>
              <a:t>delayed</a:t>
            </a:r>
            <a:r>
              <a:rPr lang="de-DE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The war in Ukraine </a:t>
            </a:r>
            <a:r>
              <a:rPr lang="de-DE" dirty="0" err="1">
                <a:solidFill>
                  <a:srgbClr val="FF0000"/>
                </a:solidFill>
              </a:rPr>
              <a:t>may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cause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longer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lead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times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for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materials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and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components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and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thus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further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delays</a:t>
            </a:r>
            <a:endParaRPr lang="de-DE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7793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709" y="265373"/>
            <a:ext cx="4169046" cy="657339"/>
          </a:xfrm>
        </p:spPr>
        <p:txBody>
          <a:bodyPr/>
          <a:lstStyle/>
          <a:p>
            <a:r>
              <a:rPr lang="en-US" dirty="0"/>
              <a:t>Control hutch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7998834-B612-FC44-9149-AEE865583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843" y="434933"/>
            <a:ext cx="4137033" cy="140791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Installation </a:t>
            </a:r>
            <a:r>
              <a:rPr lang="de-DE" dirty="0" err="1"/>
              <a:t>progressing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in D01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SAT </a:t>
            </a:r>
            <a:r>
              <a:rPr lang="de-DE" dirty="0" err="1"/>
              <a:t>scheduled</a:t>
            </a:r>
            <a:r>
              <a:rPr lang="de-DE" dirty="0"/>
              <a:t> May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B9CD70-E9C5-5247-B4C0-DE8F99AD8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86" y="926389"/>
            <a:ext cx="3270813" cy="2453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385E18-9023-1B43-BB6E-89148240E6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446" y="3177239"/>
            <a:ext cx="2394065" cy="31920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4158D7-A72D-5541-95B8-423439D2F315}"/>
              </a:ext>
            </a:extLst>
          </p:cNvPr>
          <p:cNvSpPr/>
          <p:nvPr/>
        </p:nvSpPr>
        <p:spPr>
          <a:xfrm>
            <a:off x="382386" y="3382391"/>
            <a:ext cx="8004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Feb 21st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BF052A-92AB-4E4E-8746-A913B036C602}"/>
              </a:ext>
            </a:extLst>
          </p:cNvPr>
          <p:cNvSpPr/>
          <p:nvPr/>
        </p:nvSpPr>
        <p:spPr>
          <a:xfrm>
            <a:off x="673655" y="4891354"/>
            <a:ext cx="860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Feb 22nd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C24AD3-785C-914B-8F8A-B45CE028E5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089" y="1148802"/>
            <a:ext cx="2390865" cy="31878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F5F0A2-E4E7-2244-B753-4D3EB98AE6EE}"/>
              </a:ext>
            </a:extLst>
          </p:cNvPr>
          <p:cNvSpPr/>
          <p:nvPr/>
        </p:nvSpPr>
        <p:spPr>
          <a:xfrm>
            <a:off x="4345253" y="4408823"/>
            <a:ext cx="748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Mar 1st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3FFE94-4053-3341-8FF3-3BC1C133DF22}"/>
              </a:ext>
            </a:extLst>
          </p:cNvPr>
          <p:cNvSpPr/>
          <p:nvPr/>
        </p:nvSpPr>
        <p:spPr>
          <a:xfrm>
            <a:off x="7881100" y="5342611"/>
            <a:ext cx="8659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Mar 17th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51070B-03B3-EF49-9D53-0FFC25A40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071" y="1959950"/>
            <a:ext cx="2429386" cy="3239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0BA393-9DE8-8047-B468-0B964429C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1574" y="1671533"/>
            <a:ext cx="3081263" cy="24740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615FCF-7DC3-B243-95C6-7E1E6F634E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1573" y="4170911"/>
            <a:ext cx="3081263" cy="230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9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708" y="265373"/>
            <a:ext cx="9909285" cy="657339"/>
          </a:xfrm>
        </p:spPr>
        <p:txBody>
          <a:bodyPr/>
          <a:lstStyle/>
          <a:p>
            <a:r>
              <a:rPr lang="en-US" dirty="0"/>
              <a:t>Bunker wall insert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49395D6F-7698-9D47-831F-03138B5AA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9397" y="1144808"/>
            <a:ext cx="4461267" cy="191314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B050"/>
                </a:solidFill>
              </a:rPr>
              <a:t>Delivered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Integration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guides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vacuum</a:t>
            </a:r>
            <a:r>
              <a:rPr lang="de-DE" dirty="0"/>
              <a:t> SAT </a:t>
            </a:r>
            <a:r>
              <a:rPr lang="de-DE" dirty="0" err="1">
                <a:solidFill>
                  <a:srgbClr val="00B050"/>
                </a:solidFill>
              </a:rPr>
              <a:t>complete</a:t>
            </a:r>
            <a:endParaRPr lang="de-DE" dirty="0">
              <a:solidFill>
                <a:srgbClr val="00B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Installation in </a:t>
            </a:r>
            <a:r>
              <a:rPr lang="de-DE" dirty="0" err="1"/>
              <a:t>bunker</a:t>
            </a:r>
            <a:r>
              <a:rPr lang="de-DE" dirty="0"/>
              <a:t> wall </a:t>
            </a:r>
            <a:r>
              <a:rPr lang="de-DE" dirty="0" err="1"/>
              <a:t>scheduled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week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229D23-D6D0-8F4A-99DA-70F80ED54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62" y="1819656"/>
            <a:ext cx="2929112" cy="390548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6FDD3D-8C97-7743-AB2C-F17301108370}"/>
              </a:ext>
            </a:extLst>
          </p:cNvPr>
          <p:cNvCxnSpPr>
            <a:cxnSpLocks/>
          </p:cNvCxnSpPr>
          <p:nvPr/>
        </p:nvCxnSpPr>
        <p:spPr>
          <a:xfrm>
            <a:off x="263520" y="2939155"/>
            <a:ext cx="84572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353CC7-7840-1B4C-B452-2909D200D80F}"/>
              </a:ext>
            </a:extLst>
          </p:cNvPr>
          <p:cNvCxnSpPr>
            <a:cxnSpLocks/>
          </p:cNvCxnSpPr>
          <p:nvPr/>
        </p:nvCxnSpPr>
        <p:spPr>
          <a:xfrm>
            <a:off x="263520" y="3245380"/>
            <a:ext cx="845724" cy="6645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img171745" descr="d8dba40c-c85d-4720-802e-2d89af1984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397" y="1245140"/>
            <a:ext cx="38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g458869" descr="51c87152-cd2a-4f03-897f-33a6a17af37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201" y="3057949"/>
            <a:ext cx="3884505" cy="290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g146399" descr="3f507f6a-d988-4f17-b0a1-90b3131ca1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387" y="4447568"/>
            <a:ext cx="2903428" cy="217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59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708" y="265373"/>
            <a:ext cx="9909285" cy="657339"/>
          </a:xfrm>
        </p:spPr>
        <p:txBody>
          <a:bodyPr/>
          <a:lstStyle/>
          <a:p>
            <a:r>
              <a:rPr lang="en-US" dirty="0"/>
              <a:t>Chopper supplements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25CFB-EAF4-5C48-9EE9-8A6B36F29C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68" y="3771198"/>
            <a:ext cx="2164975" cy="2886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09C954-D30E-8644-B7BD-D35E69BAB7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08" y="922712"/>
            <a:ext cx="2294313" cy="305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4CA4D-8FC3-1445-A79B-EA60DAE79F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291" y="1306581"/>
            <a:ext cx="2356311" cy="3141749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69E635A-45C3-CF45-9F0D-015706E7D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2596" y="1306581"/>
            <a:ext cx="3739515" cy="4938575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de-DE" dirty="0"/>
              <a:t>Dimensional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functional</a:t>
            </a:r>
            <a:r>
              <a:rPr lang="de-DE" dirty="0"/>
              <a:t> FAT </a:t>
            </a:r>
            <a:r>
              <a:rPr lang="de-DE" dirty="0" err="1">
                <a:solidFill>
                  <a:srgbClr val="00B050"/>
                </a:solidFill>
              </a:rPr>
              <a:t>completed</a:t>
            </a:r>
            <a:r>
              <a:rPr lang="de-DE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 err="1"/>
              <a:t>Documents</a:t>
            </a:r>
            <a:r>
              <a:rPr lang="de-DE" dirty="0"/>
              <a:t> </a:t>
            </a:r>
            <a:r>
              <a:rPr lang="de-DE" dirty="0" err="1"/>
              <a:t>submitted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ESS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dirty="0"/>
              <a:t>FOC 2, 3, 4, 5 </a:t>
            </a:r>
            <a:r>
              <a:rPr lang="de-DE" dirty="0" err="1"/>
              <a:t>chopper</a:t>
            </a:r>
            <a:r>
              <a:rPr lang="de-DE" dirty="0"/>
              <a:t> </a:t>
            </a:r>
            <a:r>
              <a:rPr lang="de-DE" dirty="0" err="1"/>
              <a:t>pedestals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interfaces</a:t>
            </a:r>
            <a:r>
              <a:rPr lang="de-DE" dirty="0"/>
              <a:t> </a:t>
            </a:r>
            <a:r>
              <a:rPr lang="de-DE" dirty="0">
                <a:solidFill>
                  <a:srgbClr val="00B050"/>
                </a:solidFill>
              </a:rPr>
              <a:t>in Lund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de-DE" dirty="0"/>
              <a:t>Installation in-bunker May / June 2022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dirty="0"/>
              <a:t>MCA FAT </a:t>
            </a:r>
            <a:r>
              <a:rPr lang="de-DE" dirty="0" err="1">
                <a:solidFill>
                  <a:srgbClr val="00B050"/>
                </a:solidFill>
              </a:rPr>
              <a:t>complete</a:t>
            </a:r>
            <a:endParaRPr lang="de-DE" dirty="0">
              <a:solidFill>
                <a:srgbClr val="00B05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dirty="0"/>
              <a:t>RH FAT </a:t>
            </a:r>
            <a:r>
              <a:rPr lang="de-DE" dirty="0" err="1">
                <a:solidFill>
                  <a:srgbClr val="00B050"/>
                </a:solidFill>
              </a:rPr>
              <a:t>complete</a:t>
            </a:r>
            <a:endParaRPr lang="de-DE" dirty="0">
              <a:solidFill>
                <a:srgbClr val="00B05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dirty="0"/>
              <a:t>WFMC </a:t>
            </a:r>
            <a:r>
              <a:rPr lang="de-DE" dirty="0" err="1"/>
              <a:t>and</a:t>
            </a:r>
            <a:r>
              <a:rPr lang="de-DE" dirty="0"/>
              <a:t> FOC1 </a:t>
            </a:r>
            <a:r>
              <a:rPr lang="de-DE" dirty="0" err="1"/>
              <a:t>pedestals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shipped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ESS in May 2022</a:t>
            </a:r>
          </a:p>
        </p:txBody>
      </p:sp>
    </p:spTree>
    <p:extLst>
      <p:ext uri="{BB962C8B-B14F-4D97-AF65-F5344CB8AC3E}">
        <p14:creationId xmlns:p14="http://schemas.microsoft.com/office/powerpoint/2010/main" val="18648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708" y="265373"/>
            <a:ext cx="9909285" cy="657339"/>
          </a:xfrm>
        </p:spPr>
        <p:txBody>
          <a:bodyPr/>
          <a:lstStyle/>
          <a:p>
            <a:r>
              <a:rPr lang="en-US" dirty="0"/>
              <a:t>Chopper supplements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28F9A9-6D9C-6D49-9374-5118F4CC1F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08" y="922712"/>
            <a:ext cx="1909787" cy="25463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3C1FBC-050F-4F4B-A17A-A568E18010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28" y="3752717"/>
            <a:ext cx="1985228" cy="2646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106294-436F-6D45-9F5B-8097E98A42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379" y="876513"/>
            <a:ext cx="2157153" cy="28762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386B0D-3FAE-F44A-957E-AA2FD0C15C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935" y="3797040"/>
            <a:ext cx="2058917" cy="2745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8E9086-9EE4-5A4C-8055-B38C70C79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0274" y="2314615"/>
            <a:ext cx="2732322" cy="2049242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69E635A-45C3-CF45-9F0D-015706E7D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2596" y="1306581"/>
            <a:ext cx="3739515" cy="4938575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de-DE" dirty="0"/>
              <a:t>Dimensional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functional</a:t>
            </a:r>
            <a:r>
              <a:rPr lang="de-DE" dirty="0"/>
              <a:t> FAT </a:t>
            </a:r>
            <a:r>
              <a:rPr lang="de-DE" dirty="0" err="1">
                <a:solidFill>
                  <a:srgbClr val="00B050"/>
                </a:solidFill>
              </a:rPr>
              <a:t>completed</a:t>
            </a:r>
            <a:r>
              <a:rPr lang="de-DE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 err="1"/>
              <a:t>Documents</a:t>
            </a:r>
            <a:r>
              <a:rPr lang="de-DE" dirty="0"/>
              <a:t> </a:t>
            </a:r>
            <a:r>
              <a:rPr lang="de-DE" dirty="0" err="1"/>
              <a:t>submitted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ESS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dirty="0"/>
              <a:t>FOC 2, 3, 4, 5 </a:t>
            </a:r>
            <a:r>
              <a:rPr lang="de-DE" dirty="0" err="1"/>
              <a:t>chopper</a:t>
            </a:r>
            <a:r>
              <a:rPr lang="de-DE" dirty="0"/>
              <a:t> </a:t>
            </a:r>
            <a:r>
              <a:rPr lang="de-DE" dirty="0" err="1"/>
              <a:t>pedestals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interfaces</a:t>
            </a:r>
            <a:r>
              <a:rPr lang="de-DE" dirty="0"/>
              <a:t> </a:t>
            </a:r>
            <a:r>
              <a:rPr lang="de-DE" dirty="0">
                <a:solidFill>
                  <a:srgbClr val="00B050"/>
                </a:solidFill>
              </a:rPr>
              <a:t>in Lund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de-DE" dirty="0"/>
              <a:t>Installation in-bunker May / June 2022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dirty="0"/>
              <a:t>MCA FAT </a:t>
            </a:r>
            <a:r>
              <a:rPr lang="de-DE" dirty="0" err="1">
                <a:solidFill>
                  <a:srgbClr val="00B050"/>
                </a:solidFill>
              </a:rPr>
              <a:t>complete</a:t>
            </a:r>
            <a:endParaRPr lang="de-DE" dirty="0">
              <a:solidFill>
                <a:srgbClr val="00B05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dirty="0"/>
              <a:t>RH FAT </a:t>
            </a:r>
            <a:r>
              <a:rPr lang="de-DE" dirty="0" err="1">
                <a:solidFill>
                  <a:srgbClr val="00B050"/>
                </a:solidFill>
              </a:rPr>
              <a:t>complete</a:t>
            </a:r>
            <a:endParaRPr lang="de-DE" dirty="0">
              <a:solidFill>
                <a:srgbClr val="00B05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dirty="0"/>
              <a:t>WFMC </a:t>
            </a:r>
            <a:r>
              <a:rPr lang="de-DE" dirty="0" err="1"/>
              <a:t>and</a:t>
            </a:r>
            <a:r>
              <a:rPr lang="de-DE" dirty="0"/>
              <a:t> FOC1 </a:t>
            </a:r>
            <a:r>
              <a:rPr lang="de-DE" dirty="0" err="1"/>
              <a:t>pedestals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shipped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ESS in May 2022</a:t>
            </a:r>
          </a:p>
        </p:txBody>
      </p:sp>
    </p:spTree>
    <p:extLst>
      <p:ext uri="{BB962C8B-B14F-4D97-AF65-F5344CB8AC3E}">
        <p14:creationId xmlns:p14="http://schemas.microsoft.com/office/powerpoint/2010/main" val="97747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NBOA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A554F-8455-D343-AF74-42618C001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45" y="1034979"/>
            <a:ext cx="6207543" cy="2935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A28B62-62F0-A64B-AAFB-65BA22574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335" y="1034979"/>
            <a:ext cx="3930371" cy="3922431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867F8F1-E451-0A4E-B15F-439B7E90484D}"/>
              </a:ext>
            </a:extLst>
          </p:cNvPr>
          <p:cNvSpPr txBox="1">
            <a:spLocks/>
          </p:cNvSpPr>
          <p:nvPr/>
        </p:nvSpPr>
        <p:spPr>
          <a:xfrm>
            <a:off x="8457175" y="5571967"/>
            <a:ext cx="3459208" cy="29344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egoe UI" panose="020B0502040204020203" pitchFamily="34" charset="0"/>
              <a:buNone/>
            </a:pPr>
            <a:r>
              <a:rPr lang="de-DE" dirty="0">
                <a:solidFill>
                  <a:srgbClr val="00B050"/>
                </a:solidFill>
              </a:rPr>
              <a:t>In </a:t>
            </a:r>
            <a:r>
              <a:rPr lang="de-DE" dirty="0" err="1">
                <a:solidFill>
                  <a:srgbClr val="00B050"/>
                </a:solidFill>
              </a:rPr>
              <a:t>the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integration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tent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/>
              <a:t>in E01</a:t>
            </a:r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37703" y="1720546"/>
            <a:ext cx="3247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1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guides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31392-81AA-BD4E-9F27-26A3D3F3AD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47" y="968737"/>
            <a:ext cx="6300314" cy="3543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C3DCA5-7B10-4745-9D99-720D93B9AB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95752" y="1451416"/>
            <a:ext cx="2956367" cy="2217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778" y="3885250"/>
            <a:ext cx="2179399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Vacuum housings @ ESS</a:t>
            </a:r>
            <a:endParaRPr lang="sv-SE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365298" y="3515017"/>
            <a:ext cx="2179399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Housing supports @ ESS</a:t>
            </a:r>
            <a:endParaRPr lang="sv-SE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426" y="4629154"/>
            <a:ext cx="4532105" cy="21442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68403" y="6352182"/>
            <a:ext cx="3250147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Neutron guides @ RATS</a:t>
            </a:r>
            <a:endParaRPr lang="sv-SE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15281" y="4390706"/>
            <a:ext cx="2819763" cy="21148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67749" y="6326452"/>
            <a:ext cx="211482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Remote handling tests as part of the FAT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39046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 interior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477" y="1429245"/>
            <a:ext cx="10323994" cy="4044734"/>
          </a:xfrm>
          <a:prstGeom prst="rect">
            <a:avLst/>
          </a:prstGeom>
        </p:spPr>
      </p:pic>
      <p:sp>
        <p:nvSpPr>
          <p:cNvPr id="38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65085" y="2269917"/>
            <a:ext cx="151634" cy="10981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965885" y="3837569"/>
            <a:ext cx="501617" cy="10836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117053" y="1949035"/>
            <a:ext cx="54238" cy="10981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282518" y="3837568"/>
            <a:ext cx="501617" cy="10836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171291" y="3902665"/>
            <a:ext cx="167917" cy="8920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0" idx="0"/>
          </p:cNvCxnSpPr>
          <p:nvPr/>
        </p:nvCxnSpPr>
        <p:spPr>
          <a:xfrm flipH="1" flipV="1">
            <a:off x="8798339" y="4152925"/>
            <a:ext cx="44442" cy="5066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393397" y="1688653"/>
            <a:ext cx="75817" cy="5207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314046" y="2269917"/>
            <a:ext cx="151634" cy="10981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68828" y="1688653"/>
            <a:ext cx="896020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Variable pinhole</a:t>
            </a:r>
            <a:endParaRPr lang="sv-SE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3871894" y="1779910"/>
            <a:ext cx="896020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Flight tubes</a:t>
            </a:r>
            <a:endParaRPr lang="sv-SE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647464" y="1429245"/>
            <a:ext cx="896020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Detector box</a:t>
            </a:r>
            <a:endParaRPr lang="sv-SE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8945387" y="1298102"/>
            <a:ext cx="89602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Crane</a:t>
            </a:r>
            <a:endParaRPr lang="sv-SE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534604" y="4914272"/>
            <a:ext cx="896020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Fast shutter</a:t>
            </a:r>
            <a:endParaRPr lang="sv-SE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762171" y="4970323"/>
            <a:ext cx="896020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Beam limiter</a:t>
            </a:r>
            <a:endParaRPr lang="sv-SE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5690126" y="4820292"/>
            <a:ext cx="1426085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Small sample stage</a:t>
            </a:r>
            <a:endParaRPr lang="sv-SE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8129738" y="4659607"/>
            <a:ext cx="1426085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Large sample stage</a:t>
            </a:r>
            <a:endParaRPr lang="sv-SE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4882" y="2577564"/>
            <a:ext cx="1530000" cy="2216087"/>
          </a:xfrm>
          <a:prstGeom prst="rect">
            <a:avLst/>
          </a:prstGeom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0CF938E4-B2EA-E84D-AFF6-930E9EEBD95F}"/>
              </a:ext>
            </a:extLst>
          </p:cNvPr>
          <p:cNvSpPr txBox="1">
            <a:spLocks/>
          </p:cNvSpPr>
          <p:nvPr/>
        </p:nvSpPr>
        <p:spPr>
          <a:xfrm>
            <a:off x="1026544" y="5753525"/>
            <a:ext cx="1638541" cy="425903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egoe UI" panose="020B0502040204020203" pitchFamily="34" charset="0"/>
              <a:buNone/>
            </a:pPr>
            <a:r>
              <a:rPr lang="de-DE" dirty="0"/>
              <a:t>TG3 </a:t>
            </a:r>
            <a:r>
              <a:rPr lang="de-DE" dirty="0" err="1"/>
              <a:t>complete</a:t>
            </a: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4" name="Oval 3"/>
          <p:cNvSpPr/>
          <p:nvPr/>
        </p:nvSpPr>
        <p:spPr>
          <a:xfrm>
            <a:off x="4633594" y="3073177"/>
            <a:ext cx="148492" cy="148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863975" y="3073177"/>
            <a:ext cx="148492" cy="148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640135" y="3075553"/>
            <a:ext cx="148492" cy="148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9481577" y="2782516"/>
            <a:ext cx="74246" cy="148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573963" y="2841012"/>
            <a:ext cx="74246" cy="148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9605150" y="5602694"/>
            <a:ext cx="148492" cy="148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94713" y="5552387"/>
            <a:ext cx="13379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rgbClr val="666666"/>
                </a:solidFill>
              </a:rPr>
              <a:t>Metrology system</a:t>
            </a:r>
          </a:p>
        </p:txBody>
      </p:sp>
    </p:spTree>
    <p:extLst>
      <p:ext uri="{BB962C8B-B14F-4D97-AF65-F5344CB8AC3E}">
        <p14:creationId xmlns:p14="http://schemas.microsoft.com/office/powerpoint/2010/main" val="33150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beam detectors</a:t>
            </a:r>
          </a:p>
        </p:txBody>
      </p:sp>
      <p:sp>
        <p:nvSpPr>
          <p:cNvPr id="38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4656" y="1065797"/>
            <a:ext cx="5165147" cy="4271248"/>
          </a:xfrm>
          <a:prstGeom prst="rect">
            <a:avLst/>
          </a:prstGeom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9867F8F1-E451-0A4E-B15F-439B7E90484D}"/>
              </a:ext>
            </a:extLst>
          </p:cNvPr>
          <p:cNvSpPr txBox="1">
            <a:spLocks/>
          </p:cNvSpPr>
          <p:nvPr/>
        </p:nvSpPr>
        <p:spPr>
          <a:xfrm>
            <a:off x="607733" y="5585800"/>
            <a:ext cx="11278995" cy="763153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de-DE" u="sng" dirty="0"/>
              <a:t>WB </a:t>
            </a:r>
            <a:r>
              <a:rPr lang="de-DE" u="sng" dirty="0" err="1"/>
              <a:t>detector</a:t>
            </a:r>
            <a:r>
              <a:rPr lang="de-DE" dirty="0"/>
              <a:t> (same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ODIN)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>
                <a:solidFill>
                  <a:srgbClr val="00B050"/>
                </a:solidFill>
              </a:rPr>
              <a:t>purchased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received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queue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integrated</a:t>
            </a:r>
            <a:r>
              <a:rPr lang="de-DE" dirty="0"/>
              <a:t> in YMIR</a:t>
            </a:r>
            <a:endParaRPr lang="de-D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925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ToF detectors</a:t>
            </a:r>
          </a:p>
        </p:txBody>
      </p:sp>
      <p:sp>
        <p:nvSpPr>
          <p:cNvPr id="38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9867F8F1-E451-0A4E-B15F-439B7E90484D}"/>
              </a:ext>
            </a:extLst>
          </p:cNvPr>
          <p:cNvSpPr txBox="1">
            <a:spLocks/>
          </p:cNvSpPr>
          <p:nvPr/>
        </p:nvSpPr>
        <p:spPr>
          <a:xfrm>
            <a:off x="504039" y="1104813"/>
            <a:ext cx="11278995" cy="3279903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de-DE" u="sng" dirty="0" err="1"/>
              <a:t>Current</a:t>
            </a:r>
            <a:r>
              <a:rPr lang="de-DE" u="sng" dirty="0"/>
              <a:t> </a:t>
            </a:r>
            <a:r>
              <a:rPr lang="de-DE" u="sng" dirty="0" err="1"/>
              <a:t>most</a:t>
            </a:r>
            <a:r>
              <a:rPr lang="de-DE" u="sng" dirty="0"/>
              <a:t> promising </a:t>
            </a:r>
            <a:r>
              <a:rPr lang="de-DE" u="sng" dirty="0" err="1"/>
              <a:t>candidate</a:t>
            </a:r>
            <a:r>
              <a:rPr lang="de-DE" u="sng" dirty="0"/>
              <a:t> </a:t>
            </a:r>
            <a:r>
              <a:rPr lang="de-DE" u="sng" dirty="0" err="1"/>
              <a:t>for</a:t>
            </a:r>
            <a:r>
              <a:rPr lang="de-DE" u="sng" dirty="0"/>
              <a:t> day-1 </a:t>
            </a:r>
            <a:r>
              <a:rPr lang="de-DE" u="sng" dirty="0" err="1"/>
              <a:t>detector</a:t>
            </a:r>
            <a:r>
              <a:rPr lang="de-DE" u="sng" dirty="0"/>
              <a:t>:</a:t>
            </a:r>
            <a:r>
              <a:rPr lang="de-DE" dirty="0"/>
              <a:t> TPXCAM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TUM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3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these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detectors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have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been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purchased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and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can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used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kickstart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integration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within</a:t>
            </a:r>
            <a:r>
              <a:rPr lang="de-DE" dirty="0">
                <a:sym typeface="Wingdings" panose="05000000000000000000" pitchFamily="2" charset="2"/>
              </a:rPr>
              <a:t> ESS: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de-DE" dirty="0" err="1">
                <a:sym typeface="Wingdings" panose="05000000000000000000" pitchFamily="2" charset="2"/>
              </a:rPr>
              <a:t>Detector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from</a:t>
            </a:r>
            <a:r>
              <a:rPr lang="de-DE" dirty="0">
                <a:sym typeface="Wingdings" panose="05000000000000000000" pitchFamily="2" charset="2"/>
              </a:rPr>
              <a:t> TUM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de-DE" dirty="0" err="1">
                <a:sym typeface="Wingdings" panose="05000000000000000000" pitchFamily="2" charset="2"/>
              </a:rPr>
              <a:t>Detector</a:t>
            </a:r>
            <a:r>
              <a:rPr lang="de-DE" dirty="0">
                <a:sym typeface="Wingdings" panose="05000000000000000000" pitchFamily="2" charset="2"/>
              </a:rPr>
              <a:t> at PSI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de-DE" dirty="0" err="1">
                <a:sym typeface="Wingdings" panose="05000000000000000000" pitchFamily="2" charset="2"/>
              </a:rPr>
              <a:t>Detector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acquired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from</a:t>
            </a:r>
            <a:r>
              <a:rPr lang="de-DE" dirty="0">
                <a:sym typeface="Wingdings" panose="05000000000000000000" pitchFamily="2" charset="2"/>
              </a:rPr>
              <a:t> DTU </a:t>
            </a:r>
            <a:r>
              <a:rPr lang="de-DE" dirty="0" err="1">
                <a:sym typeface="Wingdings" panose="05000000000000000000" pitchFamily="2" charset="2"/>
              </a:rPr>
              <a:t>within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Lighthouse</a:t>
            </a:r>
            <a:r>
              <a:rPr lang="de-DE" dirty="0">
                <a:sym typeface="Wingdings" panose="05000000000000000000" pitchFamily="2" charset="2"/>
              </a:rPr>
              <a:t> Solid </a:t>
            </a:r>
            <a:r>
              <a:rPr lang="de-DE" dirty="0" err="1">
                <a:sym typeface="Wingdings" panose="05000000000000000000" pitchFamily="2" charset="2"/>
              </a:rPr>
              <a:t>framework</a:t>
            </a:r>
            <a:endParaRPr lang="de-D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EU-INFRATECH </a:t>
            </a:r>
            <a:r>
              <a:rPr lang="de-DE" dirty="0" err="1">
                <a:sym typeface="Wingdings" panose="05000000000000000000" pitchFamily="2" charset="2"/>
              </a:rPr>
              <a:t>project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submitted</a:t>
            </a:r>
            <a:r>
              <a:rPr lang="de-DE" dirty="0">
                <a:sym typeface="Wingdings" panose="05000000000000000000" pitchFamily="2" charset="2"/>
              </a:rPr>
              <a:t> on 20/4/2022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further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develop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and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with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budget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acquire</a:t>
            </a:r>
            <a:r>
              <a:rPr lang="de-DE" dirty="0">
                <a:sym typeface="Wingdings" panose="05000000000000000000" pitchFamily="2" charset="2"/>
              </a:rPr>
              <a:t> an </a:t>
            </a:r>
            <a:r>
              <a:rPr lang="de-DE" dirty="0" err="1">
                <a:sym typeface="Wingdings" panose="05000000000000000000" pitchFamily="2" charset="2"/>
              </a:rPr>
              <a:t>own</a:t>
            </a:r>
            <a:r>
              <a:rPr lang="de-DE" dirty="0">
                <a:sym typeface="Wingdings" panose="05000000000000000000" pitchFamily="2" charset="2"/>
              </a:rPr>
              <a:t> ESS </a:t>
            </a:r>
            <a:r>
              <a:rPr lang="de-DE" dirty="0" err="1">
                <a:sym typeface="Wingdings" panose="05000000000000000000" pitchFamily="2" charset="2"/>
              </a:rPr>
              <a:t>one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as</a:t>
            </a:r>
            <a:r>
              <a:rPr lang="de-DE" dirty="0">
                <a:sym typeface="Wingdings" panose="05000000000000000000" pitchFamily="2" charset="2"/>
              </a:rPr>
              <a:t> hybrid </a:t>
            </a:r>
            <a:r>
              <a:rPr lang="de-DE" dirty="0" err="1">
                <a:sym typeface="Wingdings" panose="05000000000000000000" pitchFamily="2" charset="2"/>
              </a:rPr>
              <a:t>imaging</a:t>
            </a:r>
            <a:r>
              <a:rPr lang="de-DE" dirty="0">
                <a:sym typeface="Wingdings" panose="05000000000000000000" pitchFamily="2" charset="2"/>
              </a:rPr>
              <a:t>/</a:t>
            </a:r>
            <a:r>
              <a:rPr lang="de-DE" dirty="0" err="1">
                <a:sym typeface="Wingdings" panose="05000000000000000000" pitchFamily="2" charset="2"/>
              </a:rPr>
              <a:t>diffraction</a:t>
            </a:r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715" y="4017916"/>
            <a:ext cx="3796589" cy="284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288065"/>
              </p:ext>
            </p:extLst>
          </p:nvPr>
        </p:nvGraphicFramePr>
        <p:xfrm>
          <a:off x="1195647" y="1633448"/>
          <a:ext cx="10134600" cy="2288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1" noProof="0" dirty="0">
                          <a:solidFill>
                            <a:schemeClr val="bg1"/>
                          </a:solidFill>
                        </a:rPr>
                        <a:t>1	ODIN team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1" noProof="0" dirty="0">
                          <a:solidFill>
                            <a:schemeClr val="bg1"/>
                          </a:solidFill>
                        </a:rPr>
                        <a:t>2	Instrument layout overview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1" noProof="0" dirty="0">
                          <a:solidFill>
                            <a:schemeClr val="bg1"/>
                          </a:solidFill>
                        </a:rPr>
                        <a:t>3   Components status overview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3753163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1" noProof="0" dirty="0">
                          <a:solidFill>
                            <a:schemeClr val="bg1"/>
                          </a:solidFill>
                        </a:rPr>
                        <a:t>4   Summary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765570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1635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D536B-5238-8546-B3A6-C21CD4CC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D45DB-6051-9A4E-BD91-8F6361A75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58670-8B11-8E4F-8F22-A2081321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E7999-7352-2B46-BA4B-8AC3B3509E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Installation plan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D8E11B-6327-9147-ADB6-3EB28259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2022-05-02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0901A7-9BA4-1A4C-8605-55486A851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865" y="265373"/>
            <a:ext cx="16615513" cy="65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7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D536B-5238-8546-B3A6-C21CD4CC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D45DB-6051-9A4E-BD91-8F6361A75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58670-8B11-8E4F-8F22-A2081321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21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E7999-7352-2B46-BA4B-8AC3B3509E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Lessons learned and future challenges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D8E11B-6327-9147-ADB6-3EB28259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2022-05-02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E69AC-567D-D243-9D87-D425582410C7}"/>
              </a:ext>
            </a:extLst>
          </p:cNvPr>
          <p:cNvSpPr txBox="1"/>
          <p:nvPr/>
        </p:nvSpPr>
        <p:spPr>
          <a:xfrm>
            <a:off x="1103708" y="1396957"/>
            <a:ext cx="102109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Lessons learned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Very good experience with ESS teams: Logistics, Rigging, Safety (OHS), Spatial integration and SAM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Support of NSS technician is very important during installation tasks: hot work and other unexpected tasks where special permits are needed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Working with suppliers used to move around in ESS environment helps a lot (</a:t>
            </a:r>
            <a:r>
              <a:rPr lang="en-US" dirty="0" err="1">
                <a:solidFill>
                  <a:srgbClr val="666666"/>
                </a:solidFill>
              </a:rPr>
              <a:t>MICo</a:t>
            </a:r>
            <a:r>
              <a:rPr lang="en-US" dirty="0">
                <a:solidFill>
                  <a:srgbClr val="666666"/>
                </a:solidFill>
              </a:rPr>
              <a:t>): they know the procedures and are used to deal with ESS rules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Lessons learned from other instruments (Loki) helped a lot to be aware of the risks involved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666666"/>
              </a:solidFill>
            </a:endParaRP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Challenges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Installation of the cave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The supplier MIR has only limited experience from previous installations at ESS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The installation is delayed (ends April 2023) pushing TG5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666666"/>
                </a:solidFill>
              </a:rPr>
              <a:t>Grounding requirements: not clear if could or not be an issue not to comply with the insulation requirement (now turned into a “recommendation” from ESS)</a:t>
            </a:r>
          </a:p>
        </p:txBody>
      </p:sp>
    </p:spTree>
    <p:extLst>
      <p:ext uri="{BB962C8B-B14F-4D97-AF65-F5344CB8AC3E}">
        <p14:creationId xmlns:p14="http://schemas.microsoft.com/office/powerpoint/2010/main" val="9897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B918-EF26-4348-BCE6-C0571182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Status of ODIN instrument: Summary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257471" y="6542262"/>
            <a:ext cx="302470" cy="23114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D1F677-36B9-A047-91C8-713170C3E613}"/>
              </a:ext>
            </a:extLst>
          </p:cNvPr>
          <p:cNvSpPr txBox="1"/>
          <p:nvPr/>
        </p:nvSpPr>
        <p:spPr>
          <a:xfrm>
            <a:off x="1103708" y="1184058"/>
            <a:ext cx="98898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Installation of ODIN have begun and is progressing (Hutch, guide shielding, Bunker wall insert)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Drilling for supports and pedestals in-bunker ongoing (in concrete floor is done)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Components already delivered or on the way to Lund:</a:t>
            </a:r>
            <a:r>
              <a:rPr lang="en-US" sz="1600" dirty="0">
                <a:solidFill>
                  <a:srgbClr val="00B050"/>
                </a:solidFill>
              </a:rPr>
              <a:t> NBOA</a:t>
            </a:r>
            <a:r>
              <a:rPr lang="en-US" sz="1600" dirty="0">
                <a:solidFill>
                  <a:srgbClr val="666666"/>
                </a:solidFill>
              </a:rPr>
              <a:t>,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4/6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Chopper pedestals</a:t>
            </a:r>
            <a:r>
              <a:rPr lang="en-US" sz="1600" dirty="0">
                <a:solidFill>
                  <a:srgbClr val="666666"/>
                </a:solidFill>
              </a:rPr>
              <a:t>, </a:t>
            </a:r>
            <a:r>
              <a:rPr lang="en-US" sz="1600" dirty="0">
                <a:solidFill>
                  <a:srgbClr val="00B050"/>
                </a:solidFill>
              </a:rPr>
              <a:t>guides and vacuum vessels</a:t>
            </a:r>
            <a:r>
              <a:rPr lang="en-US" sz="1600" dirty="0">
                <a:solidFill>
                  <a:srgbClr val="666666"/>
                </a:solidFill>
              </a:rPr>
              <a:t>, </a:t>
            </a:r>
            <a:r>
              <a:rPr lang="en-US" sz="1600" dirty="0">
                <a:solidFill>
                  <a:srgbClr val="00B050"/>
                </a:solidFill>
              </a:rPr>
              <a:t>heavy shutter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en-US" sz="1600" dirty="0">
                <a:solidFill>
                  <a:srgbClr val="00B050"/>
                </a:solidFill>
              </a:rPr>
              <a:t> metrology system, Bunker wall insert</a:t>
            </a:r>
            <a:r>
              <a:rPr lang="en-US" sz="1600" dirty="0">
                <a:solidFill>
                  <a:srgbClr val="666666"/>
                </a:solidFill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Latest components with FAT complete (</a:t>
            </a:r>
            <a:r>
              <a:rPr lang="en-US" sz="1600" dirty="0">
                <a:solidFill>
                  <a:srgbClr val="00B050"/>
                </a:solidFill>
              </a:rPr>
              <a:t>Choppers, WFMC table and RH pedestals</a:t>
            </a:r>
            <a:r>
              <a:rPr lang="en-US" sz="1600" dirty="0">
                <a:solidFill>
                  <a:srgbClr val="666666"/>
                </a:solidFill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1/6 MCA cabinet procured. Delivery ongoing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BWI integrated and installation in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Cave installation begins in May 2022 (baseplate). Resumes in Oct 2022 and should be completed by Apr 2023</a:t>
            </a:r>
          </a:p>
          <a:p>
            <a:pPr algn="just"/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Cave interior components (PSI and </a:t>
            </a:r>
            <a:r>
              <a:rPr lang="en-US" sz="1600" dirty="0" err="1">
                <a:solidFill>
                  <a:srgbClr val="666666"/>
                </a:solidFill>
              </a:rPr>
              <a:t>Axilon</a:t>
            </a:r>
            <a:r>
              <a:rPr lang="en-US" sz="1600" dirty="0">
                <a:solidFill>
                  <a:srgbClr val="666666"/>
                </a:solidFill>
              </a:rPr>
              <a:t>): Delivery October 2022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CEP: Detail design ongoing.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CUP: Requirements definition and compilation ongoing.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PSS design &amp; Hazard Analysis: PSS design ongoing. IHA submitted.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T0 chopper will be integrated by ESS based on ESS prototype model. Delivery: end 2023. Mitigation in place to complete installation.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Final TG3 scheduled June 2022. Documents ongoing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Installation driven by the cave (delayed). </a:t>
            </a:r>
            <a:r>
              <a:rPr lang="en-US" sz="1600" dirty="0">
                <a:solidFill>
                  <a:srgbClr val="FF0000"/>
                </a:solidFill>
              </a:rPr>
              <a:t>TG5 now shifted to July 2023</a:t>
            </a:r>
          </a:p>
        </p:txBody>
      </p:sp>
    </p:spTree>
    <p:extLst>
      <p:ext uri="{BB962C8B-B14F-4D97-AF65-F5344CB8AC3E}">
        <p14:creationId xmlns:p14="http://schemas.microsoft.com/office/powerpoint/2010/main" val="54410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US" dirty="0"/>
              <a:t>ODIN team</a:t>
            </a:r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721" y="2646214"/>
            <a:ext cx="902760" cy="1137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610" y="1469082"/>
            <a:ext cx="868004" cy="1116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4437" y="5306804"/>
            <a:ext cx="931328" cy="11548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8386" y="1700956"/>
            <a:ext cx="818602" cy="10914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761" y="2973205"/>
            <a:ext cx="848235" cy="11309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990" y="1088170"/>
            <a:ext cx="863504" cy="114968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6496" y="1188085"/>
            <a:ext cx="2745141" cy="5022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endParaRPr lang="en-US" kern="0" dirty="0">
              <a:latin typeface="+mj-lt"/>
              <a:ea typeface="ＭＳ Ｐゴシック" pitchFamily="-65" charset="-128"/>
            </a:endParaRP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kern="0" dirty="0">
                <a:latin typeface="+mj-lt"/>
                <a:ea typeface="ＭＳ Ｐゴシック" pitchFamily="-65" charset="-128"/>
              </a:rPr>
              <a:t>Aureliano Tartaglione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i="1" kern="0" dirty="0">
                <a:latin typeface="+mj-lt"/>
                <a:ea typeface="ＭＳ Ｐゴシック" pitchFamily="-65" charset="-128"/>
              </a:rPr>
              <a:t>ODIN Scientist (TUM)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endParaRPr lang="en-US" kern="0" dirty="0">
              <a:latin typeface="+mj-lt"/>
              <a:ea typeface="ＭＳ Ｐゴシック" pitchFamily="-65" charset="-128"/>
            </a:endParaRP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endParaRPr lang="en-US" kern="0" dirty="0">
              <a:latin typeface="+mj-lt"/>
              <a:ea typeface="ＭＳ Ｐゴシック" pitchFamily="-65" charset="-128"/>
            </a:endParaRP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kern="0" dirty="0" err="1">
                <a:ea typeface="ＭＳ Ｐゴシック" pitchFamily="-65" charset="-128"/>
              </a:rPr>
              <a:t>Elbio</a:t>
            </a:r>
            <a:r>
              <a:rPr lang="en-US" kern="0" dirty="0">
                <a:ea typeface="ＭＳ Ｐゴシック" pitchFamily="-65" charset="-128"/>
              </a:rPr>
              <a:t> Calzada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i="1" kern="0" dirty="0">
                <a:ea typeface="ＭＳ Ｐゴシック" pitchFamily="-65" charset="-128"/>
              </a:rPr>
              <a:t>ODIN Lead Engineer (TUM)</a:t>
            </a:r>
            <a:endParaRPr lang="en-US" kern="0" dirty="0">
              <a:ea typeface="ＭＳ Ｐゴシック" pitchFamily="-65" charset="-128"/>
            </a:endParaRP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endParaRPr lang="en-US" kern="0" dirty="0">
              <a:latin typeface="+mj-lt"/>
              <a:ea typeface="ＭＳ Ｐゴシック" pitchFamily="-65" charset="-128"/>
            </a:endParaRP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kern="0" dirty="0">
                <a:latin typeface="+mj-lt"/>
                <a:ea typeface="ＭＳ Ｐゴシック" pitchFamily="-65" charset="-128"/>
              </a:rPr>
              <a:t>Virginia Martinez Monge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i="1" kern="0" dirty="0">
                <a:ea typeface="ＭＳ Ｐゴシック" pitchFamily="-65" charset="-128"/>
              </a:rPr>
              <a:t>ODIN Installation Engineer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i="1" kern="0" dirty="0">
                <a:latin typeface="+mj-lt"/>
                <a:ea typeface="ＭＳ Ｐゴシック" pitchFamily="-65" charset="-128"/>
              </a:rPr>
              <a:t>(TUM)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endParaRPr lang="en-US" i="1" kern="0" dirty="0">
              <a:latin typeface="+mj-lt"/>
              <a:ea typeface="ＭＳ Ｐゴシック" pitchFamily="-65" charset="-128"/>
            </a:endParaRP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kern="0" dirty="0">
                <a:latin typeface="+mj-lt"/>
                <a:ea typeface="ＭＳ Ｐゴシック" pitchFamily="-65" charset="-128"/>
              </a:rPr>
              <a:t>Michael Schulz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i="1" kern="0" dirty="0">
                <a:ea typeface="ＭＳ Ｐゴシック" pitchFamily="-65" charset="-128"/>
              </a:rPr>
              <a:t>Head of Imaging group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i="1" kern="0" dirty="0">
                <a:ea typeface="ＭＳ Ｐゴシック" pitchFamily="-65" charset="-128"/>
              </a:rPr>
              <a:t>(TUM) </a:t>
            </a:r>
            <a:endParaRPr lang="en-US" kern="0" dirty="0">
              <a:ea typeface="ＭＳ Ｐゴシック" pitchFamily="-65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32654" y="1724235"/>
            <a:ext cx="2566252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kern="0" dirty="0">
                <a:latin typeface="+mj-lt"/>
                <a:ea typeface="ＭＳ Ｐゴシック" pitchFamily="-65" charset="-128"/>
              </a:rPr>
              <a:t>Manuel Morgano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i="1" kern="0" dirty="0">
                <a:ea typeface="ＭＳ Ｐゴシック" pitchFamily="-65" charset="-128"/>
              </a:rPr>
              <a:t>ODIN Scientist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i="1" kern="0" dirty="0">
                <a:ea typeface="ＭＳ Ｐゴシック" pitchFamily="-65" charset="-128"/>
              </a:rPr>
              <a:t>(PSI/ESS)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endParaRPr lang="en-US" kern="0" dirty="0">
              <a:latin typeface="+mj-lt"/>
              <a:ea typeface="ＭＳ Ｐゴシック" pitchFamily="-65" charset="-128"/>
            </a:endParaRP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kern="0" dirty="0">
                <a:latin typeface="+mj-lt"/>
                <a:ea typeface="ＭＳ Ｐゴシック" pitchFamily="-65" charset="-128"/>
              </a:rPr>
              <a:t>Markus Strobl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i="1" kern="0" dirty="0">
                <a:ea typeface="ＭＳ Ｐゴシック" pitchFamily="-65" charset="-128"/>
              </a:rPr>
              <a:t>Head of Imaging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i="1" kern="0" dirty="0">
                <a:ea typeface="ＭＳ Ｐゴシック" pitchFamily="-65" charset="-128"/>
              </a:rPr>
              <a:t>group (PSI)</a:t>
            </a:r>
            <a:endParaRPr lang="en-US" kern="0" dirty="0">
              <a:ea typeface="ＭＳ Ｐゴシック" pitchFamily="-65" charset="-12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12616" y="2280210"/>
            <a:ext cx="199985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kern="0" dirty="0">
                <a:latin typeface="+mj-lt"/>
                <a:ea typeface="ＭＳ Ｐゴシック" pitchFamily="-65" charset="-128"/>
              </a:rPr>
              <a:t>Robin Woracek 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b="1" i="1" kern="0" dirty="0">
                <a:latin typeface="+mj-lt"/>
                <a:ea typeface="ＭＳ Ｐゴシック" pitchFamily="-65" charset="-128"/>
              </a:rPr>
              <a:t>Instrument Class Coordinator (ESS)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216379-D277-8640-92A1-44045732BB9D}"/>
              </a:ext>
            </a:extLst>
          </p:cNvPr>
          <p:cNvSpPr txBox="1"/>
          <p:nvPr/>
        </p:nvSpPr>
        <p:spPr>
          <a:xfrm>
            <a:off x="1701988" y="0"/>
            <a:ext cx="3791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ODIN Extended Team</a:t>
            </a:r>
          </a:p>
        </p:txBody>
      </p:sp>
      <p:pic>
        <p:nvPicPr>
          <p:cNvPr id="26" name="Picture 27" descr="Hovind_Jan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8386" y="4273261"/>
            <a:ext cx="866895" cy="115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532654" y="4283550"/>
            <a:ext cx="231189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kern="0" dirty="0">
                <a:latin typeface="+mj-lt"/>
                <a:ea typeface="ＭＳ Ｐゴシック" pitchFamily="-65" charset="-128"/>
              </a:rPr>
              <a:t>Jan Hovind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b="1" i="1" kern="0" dirty="0">
                <a:latin typeface="+mj-lt"/>
                <a:ea typeface="ＭＳ Ｐゴシック" pitchFamily="-65" charset="-128"/>
              </a:rPr>
              <a:t>Technician of 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b="1" i="1" kern="0" dirty="0">
                <a:latin typeface="+mj-lt"/>
                <a:ea typeface="ＭＳ Ｐゴシック" pitchFamily="-65" charset="-128"/>
              </a:rPr>
              <a:t>Imaging Group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b="1" i="1" kern="0" dirty="0">
                <a:latin typeface="+mj-lt"/>
                <a:ea typeface="ＭＳ Ｐゴシック" pitchFamily="-65" charset="-128"/>
              </a:rPr>
              <a:t>(PSI)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72D667-B536-FF4F-AA19-23A216056BF6}"/>
              </a:ext>
            </a:extLst>
          </p:cNvPr>
          <p:cNvSpPr/>
          <p:nvPr/>
        </p:nvSpPr>
        <p:spPr>
          <a:xfrm>
            <a:off x="9747088" y="2555232"/>
            <a:ext cx="1880883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kern="0" dirty="0" err="1">
                <a:latin typeface="+mj-lt"/>
                <a:ea typeface="ＭＳ Ｐゴシック" pitchFamily="-65" charset="-128"/>
              </a:rPr>
              <a:t>Søren</a:t>
            </a:r>
            <a:r>
              <a:rPr lang="en-US" kern="0" dirty="0">
                <a:latin typeface="+mj-lt"/>
                <a:ea typeface="ＭＳ Ｐゴシック" pitchFamily="-65" charset="-128"/>
              </a:rPr>
              <a:t> Schmidt</a:t>
            </a: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b="1" i="1" kern="0" dirty="0">
                <a:latin typeface="+mj-lt"/>
                <a:ea typeface="ＭＳ Ｐゴシック" pitchFamily="-65" charset="-128"/>
              </a:rPr>
              <a:t>Instrument Data Scientist for ODIN, BEER &amp; TBL (ESS)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4FED7-E726-CF4E-9E29-C96A261D80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0854" y="1061525"/>
            <a:ext cx="1087679" cy="12966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8BD961-B1C3-C34B-BBC3-5E4AC75654E6}"/>
              </a:ext>
            </a:extLst>
          </p:cNvPr>
          <p:cNvSpPr/>
          <p:nvPr/>
        </p:nvSpPr>
        <p:spPr>
          <a:xfrm>
            <a:off x="485367" y="925693"/>
            <a:ext cx="6809580" cy="581078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AC00DD-0FA6-4E4D-896F-007C6736E01D}"/>
              </a:ext>
            </a:extLst>
          </p:cNvPr>
          <p:cNvSpPr/>
          <p:nvPr/>
        </p:nvSpPr>
        <p:spPr>
          <a:xfrm>
            <a:off x="1955390" y="937431"/>
            <a:ext cx="4064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sz="2400" b="1" kern="0" dirty="0">
                <a:latin typeface="+mj-lt"/>
                <a:ea typeface="ＭＳ Ｐゴシック" pitchFamily="-65" charset="-128"/>
              </a:rPr>
              <a:t>ODIN construction core team</a:t>
            </a:r>
            <a:r>
              <a:rPr lang="en-US" sz="2400" kern="0" dirty="0">
                <a:latin typeface="+mj-lt"/>
                <a:ea typeface="ＭＳ Ｐゴシック" pitchFamily="-65" charset="-128"/>
              </a:rPr>
              <a:t> </a:t>
            </a:r>
          </a:p>
        </p:txBody>
      </p:sp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B8C543-830D-B14C-A4CB-1426B3F3784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174" y="3937906"/>
            <a:ext cx="1318637" cy="131863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C14C971-D51B-1448-9970-D3F68EAE7297}"/>
              </a:ext>
            </a:extLst>
          </p:cNvPr>
          <p:cNvSpPr/>
          <p:nvPr/>
        </p:nvSpPr>
        <p:spPr>
          <a:xfrm>
            <a:off x="7795919" y="5431613"/>
            <a:ext cx="1880883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kern="0" dirty="0">
                <a:latin typeface="+mj-lt"/>
                <a:ea typeface="ＭＳ Ｐゴシック" pitchFamily="-65" charset="-128"/>
              </a:rPr>
              <a:t>Alexandre Gonçalves </a:t>
            </a:r>
            <a:r>
              <a:rPr lang="en-US" kern="0" dirty="0" err="1">
                <a:latin typeface="+mj-lt"/>
                <a:ea typeface="ＭＳ Ｐゴシック" pitchFamily="-65" charset="-128"/>
              </a:rPr>
              <a:t>Gerk</a:t>
            </a:r>
            <a:endParaRPr lang="en-US" kern="0" dirty="0">
              <a:latin typeface="+mj-lt"/>
              <a:ea typeface="ＭＳ Ｐゴシック" pitchFamily="-65" charset="-128"/>
            </a:endParaRPr>
          </a:p>
          <a:p>
            <a:pPr eaLnBrk="0" hangingPunct="0">
              <a:spcBef>
                <a:spcPct val="20000"/>
              </a:spcBef>
              <a:buClr>
                <a:srgbClr val="0065BD"/>
              </a:buClr>
            </a:pPr>
            <a:r>
              <a:rPr lang="en-US" b="1" i="1" kern="0" dirty="0">
                <a:latin typeface="+mj-lt"/>
                <a:ea typeface="ＭＳ Ｐゴシック" pitchFamily="-65" charset="-128"/>
              </a:rPr>
              <a:t>MCA Engineer for ODIN (ESS)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650BD5-8AE8-E042-8EC0-90ABFBA265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9739" y="3844676"/>
            <a:ext cx="901742" cy="137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ODIN overview</a:t>
            </a:r>
          </a:p>
        </p:txBody>
      </p:sp>
      <p:sp>
        <p:nvSpPr>
          <p:cNvPr id="38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B55D4-3FDA-E54A-9F1D-0A77336A6F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183" y="899360"/>
            <a:ext cx="9919288" cy="3320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F82359-4513-FA40-AB1C-C05A24E2C4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183" y="4687886"/>
            <a:ext cx="9718964" cy="1321326"/>
          </a:xfrm>
          <a:prstGeom prst="rect">
            <a:avLst/>
          </a:prstGeom>
        </p:spPr>
      </p:pic>
      <p:sp>
        <p:nvSpPr>
          <p:cNvPr id="39" name="Date Placeholder 3">
            <a:extLst>
              <a:ext uri="{FF2B5EF4-FFF2-40B4-BE49-F238E27FC236}">
                <a16:creationId xmlns:a16="http://schemas.microsoft.com/office/drawing/2014/main" id="{A58CCE71-AC8C-874C-88FE-72665218A035}"/>
              </a:ext>
            </a:extLst>
          </p:cNvPr>
          <p:cNvSpPr txBox="1">
            <a:spLocks/>
          </p:cNvSpPr>
          <p:nvPr/>
        </p:nvSpPr>
        <p:spPr bwMode="auto">
          <a:xfrm>
            <a:off x="2057675" y="2199700"/>
            <a:ext cx="1093032" cy="24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In-Bunker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F2CC0FBA-7681-324F-8879-6A80DD132374}"/>
              </a:ext>
            </a:extLst>
          </p:cNvPr>
          <p:cNvSpPr txBox="1">
            <a:spLocks/>
          </p:cNvSpPr>
          <p:nvPr/>
        </p:nvSpPr>
        <p:spPr bwMode="auto">
          <a:xfrm>
            <a:off x="3622157" y="1691544"/>
            <a:ext cx="1298167" cy="26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Bunker wall</a:t>
            </a:r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0E93E00C-2809-D840-9787-C1C697DBC876}"/>
              </a:ext>
            </a:extLst>
          </p:cNvPr>
          <p:cNvSpPr txBox="1">
            <a:spLocks/>
          </p:cNvSpPr>
          <p:nvPr/>
        </p:nvSpPr>
        <p:spPr bwMode="auto">
          <a:xfrm>
            <a:off x="6061066" y="1349823"/>
            <a:ext cx="1185521" cy="20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  <a:latin typeface="Calibri"/>
              </a:rPr>
              <a:t>Ex-Bunker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AF6CAB-AD04-BE4D-8C02-F238AD7C1698}"/>
              </a:ext>
            </a:extLst>
          </p:cNvPr>
          <p:cNvSpPr txBox="1"/>
          <p:nvPr/>
        </p:nvSpPr>
        <p:spPr>
          <a:xfrm>
            <a:off x="1165752" y="5980709"/>
            <a:ext cx="958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WFMC 1&amp;2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DB9993-E7AD-A44D-934A-9840AF9BF461}"/>
              </a:ext>
            </a:extLst>
          </p:cNvPr>
          <p:cNvSpPr txBox="1"/>
          <p:nvPr/>
        </p:nvSpPr>
        <p:spPr>
          <a:xfrm>
            <a:off x="1434770" y="4770206"/>
            <a:ext cx="958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FO&amp;BP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4C90CF-01A8-F347-8C2E-1F2CC0A106EF}"/>
              </a:ext>
            </a:extLst>
          </p:cNvPr>
          <p:cNvSpPr txBox="1"/>
          <p:nvPr/>
        </p:nvSpPr>
        <p:spPr>
          <a:xfrm>
            <a:off x="2033714" y="6000986"/>
            <a:ext cx="958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FO&amp;BP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AEC1903-9270-1E45-A17C-1EEB5C9E1003}"/>
              </a:ext>
            </a:extLst>
          </p:cNvPr>
          <p:cNvSpPr txBox="1"/>
          <p:nvPr/>
        </p:nvSpPr>
        <p:spPr>
          <a:xfrm>
            <a:off x="2166747" y="4936788"/>
            <a:ext cx="958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T0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929627A-9892-8948-BDAF-1AECC19C1E04}"/>
              </a:ext>
            </a:extLst>
          </p:cNvPr>
          <p:cNvSpPr txBox="1"/>
          <p:nvPr/>
        </p:nvSpPr>
        <p:spPr>
          <a:xfrm>
            <a:off x="2645754" y="4653844"/>
            <a:ext cx="958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FOC3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E03B54-82B3-B64B-85F2-37C515D32A5B}"/>
              </a:ext>
            </a:extLst>
          </p:cNvPr>
          <p:cNvSpPr txBox="1"/>
          <p:nvPr/>
        </p:nvSpPr>
        <p:spPr>
          <a:xfrm>
            <a:off x="2967719" y="6099909"/>
            <a:ext cx="1055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Heavy shutter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4E7BC39-7AEE-EF4D-99AA-3F7B879428DD}"/>
              </a:ext>
            </a:extLst>
          </p:cNvPr>
          <p:cNvSpPr txBox="1"/>
          <p:nvPr/>
        </p:nvSpPr>
        <p:spPr>
          <a:xfrm>
            <a:off x="3556410" y="4638370"/>
            <a:ext cx="958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FOC4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B10B625-C0BD-1A44-AA41-ECC1AF0B2128}"/>
              </a:ext>
            </a:extLst>
          </p:cNvPr>
          <p:cNvSpPr txBox="1"/>
          <p:nvPr/>
        </p:nvSpPr>
        <p:spPr>
          <a:xfrm>
            <a:off x="3968057" y="6121906"/>
            <a:ext cx="958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BWI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30D3C45-6580-BD4D-A66C-ACCA95E0328F}"/>
              </a:ext>
            </a:extLst>
          </p:cNvPr>
          <p:cNvSpPr txBox="1"/>
          <p:nvPr/>
        </p:nvSpPr>
        <p:spPr>
          <a:xfrm>
            <a:off x="4920324" y="4570657"/>
            <a:ext cx="958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FOC5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3E05090-D2E6-5F4D-B0BC-57E7A02E6A21}"/>
              </a:ext>
            </a:extLst>
          </p:cNvPr>
          <p:cNvSpPr txBox="1"/>
          <p:nvPr/>
        </p:nvSpPr>
        <p:spPr>
          <a:xfrm>
            <a:off x="5618462" y="6226179"/>
            <a:ext cx="1158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Guide shielding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C878BE6-BE39-7348-90AF-901BC5B1FEA6}"/>
              </a:ext>
            </a:extLst>
          </p:cNvPr>
          <p:cNvSpPr txBox="1"/>
          <p:nvPr/>
        </p:nvSpPr>
        <p:spPr>
          <a:xfrm>
            <a:off x="8215940" y="4341506"/>
            <a:ext cx="958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Cave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F122D7-C1B2-6E48-A115-6DC4490D5DE9}"/>
              </a:ext>
            </a:extLst>
          </p:cNvPr>
          <p:cNvSpPr txBox="1"/>
          <p:nvPr/>
        </p:nvSpPr>
        <p:spPr>
          <a:xfrm>
            <a:off x="7442982" y="6268139"/>
            <a:ext cx="1053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Control hutch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F74DA25-6AD5-9747-BC05-08AB46A81B15}"/>
              </a:ext>
            </a:extLst>
          </p:cNvPr>
          <p:cNvCxnSpPr>
            <a:cxnSpLocks/>
          </p:cNvCxnSpPr>
          <p:nvPr/>
        </p:nvCxnSpPr>
        <p:spPr bwMode="auto">
          <a:xfrm>
            <a:off x="1861983" y="4981122"/>
            <a:ext cx="0" cy="236670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9CDA239-A986-7442-88FA-DB4A1E76F9E0}"/>
              </a:ext>
            </a:extLst>
          </p:cNvPr>
          <p:cNvCxnSpPr>
            <a:cxnSpLocks/>
          </p:cNvCxnSpPr>
          <p:nvPr/>
        </p:nvCxnSpPr>
        <p:spPr bwMode="auto">
          <a:xfrm>
            <a:off x="2650036" y="5142853"/>
            <a:ext cx="0" cy="236670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1800374-DCDD-A940-AE84-6DFAF2CAA524}"/>
              </a:ext>
            </a:extLst>
          </p:cNvPr>
          <p:cNvCxnSpPr>
            <a:cxnSpLocks/>
          </p:cNvCxnSpPr>
          <p:nvPr/>
        </p:nvCxnSpPr>
        <p:spPr bwMode="auto">
          <a:xfrm>
            <a:off x="3124761" y="4847656"/>
            <a:ext cx="0" cy="366131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ADDD4E-B1CD-A34E-876C-9C61C9D76622}"/>
              </a:ext>
            </a:extLst>
          </p:cNvPr>
          <p:cNvCxnSpPr>
            <a:cxnSpLocks/>
          </p:cNvCxnSpPr>
          <p:nvPr/>
        </p:nvCxnSpPr>
        <p:spPr bwMode="auto">
          <a:xfrm>
            <a:off x="4035417" y="4906183"/>
            <a:ext cx="0" cy="236670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1EE9308-0B23-0845-99EB-0D2F1E0C67CC}"/>
              </a:ext>
            </a:extLst>
          </p:cNvPr>
          <p:cNvCxnSpPr>
            <a:cxnSpLocks/>
          </p:cNvCxnSpPr>
          <p:nvPr/>
        </p:nvCxnSpPr>
        <p:spPr bwMode="auto">
          <a:xfrm flipV="1">
            <a:off x="1644759" y="5748304"/>
            <a:ext cx="0" cy="210591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1A0BFE8-54F2-6A45-BDD9-308F5935642C}"/>
              </a:ext>
            </a:extLst>
          </p:cNvPr>
          <p:cNvCxnSpPr>
            <a:cxnSpLocks/>
          </p:cNvCxnSpPr>
          <p:nvPr/>
        </p:nvCxnSpPr>
        <p:spPr bwMode="auto">
          <a:xfrm flipV="1">
            <a:off x="2392981" y="5788371"/>
            <a:ext cx="0" cy="210591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7138984-21FA-0A44-BF72-F75CB5C72469}"/>
              </a:ext>
            </a:extLst>
          </p:cNvPr>
          <p:cNvCxnSpPr>
            <a:cxnSpLocks/>
          </p:cNvCxnSpPr>
          <p:nvPr/>
        </p:nvCxnSpPr>
        <p:spPr bwMode="auto">
          <a:xfrm flipV="1">
            <a:off x="3364002" y="5738591"/>
            <a:ext cx="0" cy="383315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2EFF093-5756-534E-B645-582D9B9C880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447064" y="5467273"/>
            <a:ext cx="2" cy="620408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7235EE6-C30E-DA45-8497-9F23BA002DA8}"/>
              </a:ext>
            </a:extLst>
          </p:cNvPr>
          <p:cNvCxnSpPr>
            <a:cxnSpLocks/>
          </p:cNvCxnSpPr>
          <p:nvPr/>
        </p:nvCxnSpPr>
        <p:spPr bwMode="auto">
          <a:xfrm>
            <a:off x="5404657" y="4818453"/>
            <a:ext cx="0" cy="236670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63DA127-197E-5348-87DC-6A5E16A9D389}"/>
              </a:ext>
            </a:extLst>
          </p:cNvPr>
          <p:cNvCxnSpPr>
            <a:cxnSpLocks/>
          </p:cNvCxnSpPr>
          <p:nvPr/>
        </p:nvCxnSpPr>
        <p:spPr bwMode="auto">
          <a:xfrm flipV="1">
            <a:off x="6297827" y="5748304"/>
            <a:ext cx="0" cy="436161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7D66E80-ED51-8147-B92D-89BEA0AB53AB}"/>
              </a:ext>
            </a:extLst>
          </p:cNvPr>
          <p:cNvCxnSpPr>
            <a:cxnSpLocks/>
          </p:cNvCxnSpPr>
          <p:nvPr/>
        </p:nvCxnSpPr>
        <p:spPr bwMode="auto">
          <a:xfrm flipV="1">
            <a:off x="7969566" y="5986449"/>
            <a:ext cx="0" cy="210591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157FD97-159F-2946-8B5B-D401680F605B}"/>
              </a:ext>
            </a:extLst>
          </p:cNvPr>
          <p:cNvCxnSpPr>
            <a:cxnSpLocks/>
          </p:cNvCxnSpPr>
          <p:nvPr/>
        </p:nvCxnSpPr>
        <p:spPr bwMode="auto">
          <a:xfrm>
            <a:off x="8701325" y="4569551"/>
            <a:ext cx="0" cy="236670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493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ODIN overview</a:t>
            </a:r>
          </a:p>
        </p:txBody>
      </p:sp>
      <p:sp>
        <p:nvSpPr>
          <p:cNvPr id="38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4EBBF1E-A924-804E-A5DB-B2032215B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765632"/>
              </p:ext>
            </p:extLst>
          </p:nvPr>
        </p:nvGraphicFramePr>
        <p:xfrm>
          <a:off x="1654233" y="922712"/>
          <a:ext cx="9061290" cy="5101703"/>
        </p:xfrm>
        <a:graphic>
          <a:graphicData uri="http://schemas.openxmlformats.org/drawingml/2006/table">
            <a:tbl>
              <a:tblPr firstRow="1" firstCol="1" bandRow="1"/>
              <a:tblGrid>
                <a:gridCol w="872836">
                  <a:extLst>
                    <a:ext uri="{9D8B030D-6E8A-4147-A177-3AD203B41FA5}">
                      <a16:colId xmlns:a16="http://schemas.microsoft.com/office/drawing/2014/main" val="2794124943"/>
                    </a:ext>
                  </a:extLst>
                </a:gridCol>
                <a:gridCol w="1032762">
                  <a:extLst>
                    <a:ext uri="{9D8B030D-6E8A-4147-A177-3AD203B41FA5}">
                      <a16:colId xmlns:a16="http://schemas.microsoft.com/office/drawing/2014/main" val="3867675809"/>
                    </a:ext>
                  </a:extLst>
                </a:gridCol>
                <a:gridCol w="613321">
                  <a:extLst>
                    <a:ext uri="{9D8B030D-6E8A-4147-A177-3AD203B41FA5}">
                      <a16:colId xmlns:a16="http://schemas.microsoft.com/office/drawing/2014/main" val="3775307684"/>
                    </a:ext>
                  </a:extLst>
                </a:gridCol>
                <a:gridCol w="3031053">
                  <a:extLst>
                    <a:ext uri="{9D8B030D-6E8A-4147-A177-3AD203B41FA5}">
                      <a16:colId xmlns:a16="http://schemas.microsoft.com/office/drawing/2014/main" val="1910322634"/>
                    </a:ext>
                  </a:extLst>
                </a:gridCol>
                <a:gridCol w="1471145">
                  <a:extLst>
                    <a:ext uri="{9D8B030D-6E8A-4147-A177-3AD203B41FA5}">
                      <a16:colId xmlns:a16="http://schemas.microsoft.com/office/drawing/2014/main" val="901728630"/>
                    </a:ext>
                  </a:extLst>
                </a:gridCol>
                <a:gridCol w="2040173">
                  <a:extLst>
                    <a:ext uri="{9D8B030D-6E8A-4147-A177-3AD203B41FA5}">
                      <a16:colId xmlns:a16="http://schemas.microsoft.com/office/drawing/2014/main" val="2634772412"/>
                    </a:ext>
                  </a:extLst>
                </a:gridCol>
              </a:tblGrid>
              <a:tr h="330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</a:rPr>
                        <a:t>Task no.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TA ID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18415"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Deliverables – Project Results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</a:rPr>
                        <a:t>Delivery date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Status (milestones)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128028"/>
                  </a:ext>
                </a:extLst>
              </a:tr>
              <a:tr h="211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TUM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</a:rPr>
                        <a:t>WU 03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2-8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</a:rPr>
                        <a:t>Heavy Shutter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0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</a:rPr>
                        <a:t>Dec 2021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On site. Integration ongoing.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541352"/>
                  </a:ext>
                </a:extLst>
              </a:tr>
              <a:tr h="211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TUM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GB" sz="1000" dirty="0">
                          <a:effectLst/>
                          <a:latin typeface="+mn-lt"/>
                        </a:rPr>
                        <a:t>WU 04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9-15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</a:rPr>
                        <a:t>T0 Chopper</a:t>
                      </a:r>
                      <a:r>
                        <a:rPr lang="en-US" sz="10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</a:rPr>
                        <a:t>Oct 2023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Contract with ESS signed (CR approved)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33869"/>
                  </a:ext>
                </a:extLst>
              </a:tr>
              <a:tr h="3891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TUM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WU 05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16-25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Choppers</a:t>
                      </a:r>
                      <a:r>
                        <a:rPr lang="en-US" sz="10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May 2022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FAT &amp; delivery ongoing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33097"/>
                  </a:ext>
                </a:extLst>
              </a:tr>
              <a:tr h="211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TUM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WU 08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26-32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Motion Control and Electric Engineering</a:t>
                      </a:r>
                      <a:r>
                        <a:rPr lang="en-US" sz="10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Dec 2022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Detail design &amp; procurement ongoing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806685"/>
                  </a:ext>
                </a:extLst>
              </a:tr>
              <a:tr h="2190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TUM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WU 11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Shielding</a:t>
                      </a:r>
                      <a:r>
                        <a:rPr lang="en-US" sz="10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8392"/>
                  </a:ext>
                </a:extLst>
              </a:tr>
              <a:tr h="792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TUM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WU 11.1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33-38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Guide Shielding (common shielding project)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Jan 2022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Delivery &amp; Installation ongoing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438537"/>
                  </a:ext>
                </a:extLst>
              </a:tr>
              <a:tr h="211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TUM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WU 11.2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39-50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Cave Shielding </a:t>
                      </a:r>
                      <a:r>
                        <a:rPr lang="en-US" sz="100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*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May 2022 – Apr 2023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subTG3 Complete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102269"/>
                  </a:ext>
                </a:extLst>
              </a:tr>
              <a:tr h="1093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TUM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WU 12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Instrument Infrastructure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66315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TUM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51-56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Control Hutch (TUM) </a:t>
                      </a:r>
                      <a:r>
                        <a:rPr lang="en-US" sz="10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Feb/Mar 2022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Installed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07424"/>
                  </a:ext>
                </a:extLst>
              </a:tr>
              <a:tr h="730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TUM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Sample preparation area &amp; storage (TUM) </a:t>
                      </a:r>
                      <a:r>
                        <a:rPr lang="en-US" sz="10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Feb/Mar 2022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Installed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812116"/>
                  </a:ext>
                </a:extLst>
              </a:tr>
              <a:tr h="7305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TUM/PSI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Power distribution (CEP) </a:t>
                      </a:r>
                    </a:p>
                  </a:txBody>
                  <a:tcPr marL="66004" marR="66004" marT="17112" marB="17112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Nov 2022</a:t>
                      </a:r>
                    </a:p>
                  </a:txBody>
                  <a:tcPr marL="66004" marR="66004" marT="17112" marB="17112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Detail design ongoing</a:t>
                      </a:r>
                    </a:p>
                  </a:txBody>
                  <a:tcPr marL="66004" marR="66004" marT="17112" marB="17112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212363"/>
                  </a:ext>
                </a:extLst>
              </a:tr>
              <a:tr h="7305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TUM/PSI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Utilities supplies (CUP)</a:t>
                      </a:r>
                    </a:p>
                  </a:txBody>
                  <a:tcPr marL="66004" marR="66004" marT="17112" marB="17112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Dec 2022</a:t>
                      </a:r>
                    </a:p>
                  </a:txBody>
                  <a:tcPr marL="66004" marR="66004" marT="17112" marB="17112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+mn-cs"/>
                        </a:rPr>
                        <a:t>Final requirements definition</a:t>
                      </a:r>
                    </a:p>
                  </a:txBody>
                  <a:tcPr marL="66004" marR="66004" marT="17112" marB="17112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1022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TUM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AO01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Bunker Wall Feedthrough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 2022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 done. Installation May 2022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84942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TUM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AO02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Chopper supplements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Nov2021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Apr2022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FAT complete. Delivery ongoing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84982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TUM/PSI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endParaRPr lang="en-US" sz="1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59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FINAL TG3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June 2022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Ongoing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42051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PSI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02.1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1-4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NBOA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Q4 2021</a:t>
                      </a:r>
                    </a:p>
                  </a:txBody>
                  <a:tcPr marL="68580" marR="6858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On site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50563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PSI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02.2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5-16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Neutron transport system (Guides)</a:t>
                      </a:r>
                    </a:p>
                  </a:txBody>
                  <a:tcPr marL="68580" marR="6858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Nov 2021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Mar 2022</a:t>
                      </a:r>
                    </a:p>
                  </a:txBody>
                  <a:tcPr marL="68580" marR="6858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On site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5005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PSI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06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17-32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Cave interior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#</a:t>
                      </a:r>
                      <a:endParaRPr lang="en-US" sz="10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Dec 2021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–</a:t>
                      </a:r>
                      <a:r>
                        <a:rPr lang="en-GB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Mar 2022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subTG3 Complete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95712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PSI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09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33-43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White beam detectors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Q2 2023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Off-the-shelf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102272"/>
                  </a:ext>
                </a:extLst>
              </a:tr>
              <a:tr h="660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2095" algn="l"/>
                        </a:tabLst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PSI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52095" algn="l"/>
                        </a:tabLs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44-48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ToF</a:t>
                      </a: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detector</a:t>
                      </a:r>
                    </a:p>
                  </a:txBody>
                  <a:tcPr marL="68580" marR="6858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Q2 2023</a:t>
                      </a:r>
                    </a:p>
                  </a:txBody>
                  <a:tcPr marL="68580" marR="6858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Readout pending</a:t>
                      </a:r>
                    </a:p>
                  </a:txBody>
                  <a:tcPr marL="66004" marR="66004" marT="17112" marB="171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479491"/>
                  </a:ext>
                </a:extLst>
              </a:tr>
            </a:tbl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id="{6A42FF8F-6B83-A445-B09D-86EC9D4713D6}"/>
              </a:ext>
            </a:extLst>
          </p:cNvPr>
          <p:cNvSpPr/>
          <p:nvPr/>
        </p:nvSpPr>
        <p:spPr>
          <a:xfrm>
            <a:off x="2035843" y="6304830"/>
            <a:ext cx="3018475" cy="246221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66700" marR="0" lvl="1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5BD"/>
              </a:buClr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*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 Item agreed to be procured by ESS for TUM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C80C8FA-4EE9-474F-95D5-C7ADB712A392}"/>
              </a:ext>
            </a:extLst>
          </p:cNvPr>
          <p:cNvSpPr/>
          <p:nvPr/>
        </p:nvSpPr>
        <p:spPr>
          <a:xfrm>
            <a:off x="2035843" y="6002581"/>
            <a:ext cx="3681666" cy="246221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66700" marR="0" lvl="1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5BD"/>
              </a:buClr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#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 Parts </a:t>
            </a: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of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 </a:t>
            </a: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this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 item </a:t>
            </a: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agreed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 </a:t>
            </a: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to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 </a:t>
            </a: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be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 </a:t>
            </a: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delivered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 </a:t>
            </a: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by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 ESS </a:t>
            </a: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for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 PSI</a:t>
            </a:r>
          </a:p>
        </p:txBody>
      </p:sp>
    </p:spTree>
    <p:extLst>
      <p:ext uri="{BB962C8B-B14F-4D97-AF65-F5344CB8AC3E}">
        <p14:creationId xmlns:p14="http://schemas.microsoft.com/office/powerpoint/2010/main" val="20159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shutter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5ED954A-CA04-AC4A-BBC4-E428ECB17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0535" y="2681276"/>
            <a:ext cx="3629406" cy="116751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FAT </a:t>
            </a:r>
            <a:r>
              <a:rPr lang="de-DE" dirty="0" err="1">
                <a:solidFill>
                  <a:srgbClr val="00B050"/>
                </a:solidFill>
              </a:rPr>
              <a:t>completed</a:t>
            </a:r>
            <a:endParaRPr lang="de-DE" dirty="0">
              <a:solidFill>
                <a:srgbClr val="00B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Heavy </a:t>
            </a:r>
            <a:r>
              <a:rPr lang="de-DE" dirty="0" err="1">
                <a:sym typeface="Wingdings" panose="05000000000000000000" pitchFamily="2" charset="2"/>
              </a:rPr>
              <a:t>shutter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On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site</a:t>
            </a:r>
            <a:endParaRPr lang="de-DE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SAT </a:t>
            </a:r>
            <a:r>
              <a:rPr lang="de-DE" dirty="0" err="1">
                <a:sym typeface="Wingdings" panose="05000000000000000000" pitchFamily="2" charset="2"/>
              </a:rPr>
              <a:t>including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vacuum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vessel</a:t>
            </a:r>
            <a:r>
              <a:rPr lang="de-DE" dirty="0">
                <a:sym typeface="Wingdings" panose="05000000000000000000" pitchFamily="2" charset="2"/>
              </a:rPr>
              <a:t> – May/June 2022</a:t>
            </a: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AFBBE-2E8A-5840-8D71-48BAC006E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17" y="975577"/>
            <a:ext cx="3824201" cy="5098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A2CB8F-C91E-CA49-B465-5010DD77AB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044" y="1346662"/>
            <a:ext cx="2899064" cy="38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choppers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02F7CD5-C6F1-794C-A351-D65F89337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5828" y="3037765"/>
            <a:ext cx="5191643" cy="37356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All FOC/BPC </a:t>
            </a:r>
            <a:r>
              <a:rPr lang="de-DE" dirty="0" err="1"/>
              <a:t>housings</a:t>
            </a:r>
            <a:r>
              <a:rPr lang="de-DE" dirty="0"/>
              <a:t> </a:t>
            </a:r>
            <a:r>
              <a:rPr lang="de-DE" dirty="0" err="1">
                <a:solidFill>
                  <a:srgbClr val="00B050"/>
                </a:solidFill>
              </a:rPr>
              <a:t>assembled</a:t>
            </a:r>
            <a:r>
              <a:rPr lang="de-DE" dirty="0"/>
              <a:t>, </a:t>
            </a:r>
            <a:r>
              <a:rPr lang="de-DE" dirty="0" err="1"/>
              <a:t>discs</a:t>
            </a:r>
            <a:r>
              <a:rPr lang="de-DE" dirty="0"/>
              <a:t> </a:t>
            </a:r>
            <a:r>
              <a:rPr lang="de-DE" dirty="0" err="1">
                <a:solidFill>
                  <a:srgbClr val="00B050"/>
                </a:solidFill>
              </a:rPr>
              <a:t>mounted</a:t>
            </a:r>
            <a:endParaRPr lang="de-DE" dirty="0">
              <a:solidFill>
                <a:srgbClr val="00B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WFMC1/2 </a:t>
            </a:r>
            <a:r>
              <a:rPr lang="de-DE" dirty="0" err="1"/>
              <a:t>fully</a:t>
            </a:r>
            <a:r>
              <a:rPr lang="de-DE" dirty="0"/>
              <a:t> </a:t>
            </a:r>
            <a:r>
              <a:rPr lang="de-DE" dirty="0" err="1">
                <a:solidFill>
                  <a:srgbClr val="00B050"/>
                </a:solidFill>
              </a:rPr>
              <a:t>assembled</a:t>
            </a:r>
            <a:endParaRPr lang="de-DE" dirty="0">
              <a:solidFill>
                <a:srgbClr val="00B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Tests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leakage,lifting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guiding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balance</a:t>
            </a:r>
            <a:r>
              <a:rPr lang="de-DE" dirty="0">
                <a:sym typeface="Wingdings" panose="05000000000000000000" pitchFamily="2" charset="2"/>
              </a:rPr>
              <a:t> check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complete</a:t>
            </a:r>
            <a:endParaRPr lang="de-DE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Fine </a:t>
            </a:r>
            <a:r>
              <a:rPr lang="de-DE" dirty="0" err="1">
                <a:sym typeface="Wingdings" panose="05000000000000000000" pitchFamily="2" charset="2"/>
              </a:rPr>
              <a:t>balancing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commissioning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first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rack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and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choppers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ongoing</a:t>
            </a:r>
            <a:endParaRPr lang="de-DE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sym typeface="Wingdings" panose="05000000000000000000" pitchFamily="2" charset="2"/>
              </a:rPr>
              <a:t>Delivery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bottom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part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housing</a:t>
            </a:r>
            <a:r>
              <a:rPr lang="de-DE" dirty="0">
                <a:sym typeface="Wingdings" panose="05000000000000000000" pitchFamily="2" charset="2"/>
              </a:rPr>
              <a:t>: May 2022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sym typeface="Wingdings" panose="05000000000000000000" pitchFamily="2" charset="2"/>
              </a:rPr>
              <a:t>Delivery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full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assemblies</a:t>
            </a:r>
            <a:r>
              <a:rPr lang="de-DE" dirty="0">
                <a:sym typeface="Wingdings" panose="05000000000000000000" pitchFamily="2" charset="2"/>
              </a:rPr>
              <a:t>: August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EE1F2-CAD0-6D44-B3CE-9395F893A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47" y="922712"/>
            <a:ext cx="2628900" cy="196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AB8C6-C31A-AE42-B05A-A24396E59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928" y="922712"/>
            <a:ext cx="2628900" cy="1968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24F475-3235-9040-8889-BB1EB638C6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47" y="3037765"/>
            <a:ext cx="2292580" cy="3038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23C01-8CD0-A54D-997F-B11D83371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308" y="3037765"/>
            <a:ext cx="2628900" cy="1968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AE0CB5-1F91-404A-B6A4-53F09176C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492" y="922712"/>
            <a:ext cx="26289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0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Control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389E125-2607-4F49-9E62-1B2ADC536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1241" y="983607"/>
            <a:ext cx="4002167" cy="138618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MC Cabinet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anose="05000000000000000000" pitchFamily="2" charset="2"/>
              </a:rPr>
              <a:t>Prototype for the Optical Cave already </a:t>
            </a:r>
            <a:r>
              <a:rPr lang="en-US" sz="1800" dirty="0">
                <a:solidFill>
                  <a:srgbClr val="00B050"/>
                </a:solidFill>
                <a:sym typeface="Wingdings" panose="05000000000000000000" pitchFamily="2" charset="2"/>
              </a:rPr>
              <a:t>ordered</a:t>
            </a:r>
            <a:r>
              <a:rPr lang="en-US" sz="1800" dirty="0">
                <a:sym typeface="Wingdings" panose="05000000000000000000" pitchFamily="2" charset="2"/>
              </a:rPr>
              <a:t/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(framework agreement with </a:t>
            </a:r>
            <a:r>
              <a:rPr lang="en-US" sz="1800" dirty="0" err="1">
                <a:sym typeface="Wingdings" panose="05000000000000000000" pitchFamily="2" charset="2"/>
              </a:rPr>
              <a:t>Actemium</a:t>
            </a:r>
            <a:r>
              <a:rPr lang="en-US" sz="1800" dirty="0">
                <a:sym typeface="Wingdings" panose="05000000000000000000" pitchFamily="2" charset="2"/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1800" dirty="0">
              <a:sym typeface="Wingdings" panose="05000000000000000000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804" y="2293511"/>
            <a:ext cx="1628538" cy="3929978"/>
          </a:xfrm>
          <a:prstGeom prst="rect">
            <a:avLst/>
          </a:prstGeom>
        </p:spPr>
      </p:pic>
      <p:pic>
        <p:nvPicPr>
          <p:cNvPr id="8" name="Content Placeholder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667" y="3945037"/>
            <a:ext cx="3115627" cy="2712795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389E125-2607-4F49-9E62-1B2ADC536DB9}"/>
              </a:ext>
            </a:extLst>
          </p:cNvPr>
          <p:cNvSpPr txBox="1">
            <a:spLocks/>
          </p:cNvSpPr>
          <p:nvPr/>
        </p:nvSpPr>
        <p:spPr>
          <a:xfrm>
            <a:off x="3901201" y="5448659"/>
            <a:ext cx="6562508" cy="1324743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FAT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anose="05000000000000000000" pitchFamily="2" charset="2"/>
              </a:rPr>
              <a:t>FAT of the WFMC Motion Table </a:t>
            </a:r>
            <a:r>
              <a:rPr lang="en-US" sz="1800" dirty="0">
                <a:solidFill>
                  <a:srgbClr val="00B050"/>
                </a:solidFill>
                <a:sym typeface="Wingdings" panose="05000000000000000000" pitchFamily="2" charset="2"/>
              </a:rPr>
              <a:t>performed</a:t>
            </a:r>
            <a:r>
              <a:rPr lang="en-US" sz="1800" dirty="0">
                <a:sym typeface="Wingdings" panose="05000000000000000000" pitchFamily="2" charset="2"/>
              </a:rPr>
              <a:t> in TUM (March 2022). Results were very satisfactory and the WFMC motion is ready for shipment to ESS after FRH FAT is approved.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389E125-2607-4F49-9E62-1B2ADC536DB9}"/>
              </a:ext>
            </a:extLst>
          </p:cNvPr>
          <p:cNvSpPr txBox="1">
            <a:spLocks/>
          </p:cNvSpPr>
          <p:nvPr/>
        </p:nvSpPr>
        <p:spPr>
          <a:xfrm>
            <a:off x="335309" y="1321438"/>
            <a:ext cx="3754402" cy="2433439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Sub-Systems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anose="05000000000000000000" pitchFamily="2" charset="2"/>
              </a:rPr>
              <a:t>Selection of all MC Components for every Sub-System is </a:t>
            </a:r>
            <a:r>
              <a:rPr lang="en-US" sz="1800" dirty="0">
                <a:solidFill>
                  <a:srgbClr val="00B050"/>
                </a:solidFill>
                <a:sym typeface="Wingdings" panose="05000000000000000000" pitchFamily="2" charset="2"/>
              </a:rPr>
              <a:t>concluded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SE" sz="1800" dirty="0">
                <a:sym typeface="Wingdings" panose="05000000000000000000" pitchFamily="2" charset="2"/>
              </a:rPr>
              <a:t>–</a:t>
            </a:r>
            <a:r>
              <a:rPr lang="en-US" sz="1800" dirty="0">
                <a:sym typeface="Wingdings" panose="05000000000000000000" pitchFamily="2" charset="2"/>
              </a:rPr>
              <a:t> last MC-related Sub-TG3 still in March (Cave Interior).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anose="05000000000000000000" pitchFamily="2" charset="2"/>
              </a:rPr>
              <a:t>Special cable and connectors </a:t>
            </a:r>
            <a:r>
              <a:rPr lang="en-US" sz="1800" dirty="0">
                <a:solidFill>
                  <a:srgbClr val="00B050"/>
                </a:solidFill>
                <a:sym typeface="Wingdings" panose="05000000000000000000" pitchFamily="2" charset="2"/>
              </a:rPr>
              <a:t>tested</a:t>
            </a:r>
            <a:r>
              <a:rPr lang="en-US" sz="1800" dirty="0"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347258-B2CC-394F-AB73-299451084B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288" y="943040"/>
            <a:ext cx="3384376" cy="2538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0762C8-82B9-AE49-8D7D-AE1949AEC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434" y="3224948"/>
            <a:ext cx="3207015" cy="240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 shielding (Common project)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A5089EF-3195-DD4E-B134-DC07AC0E3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57471" y="6542262"/>
            <a:ext cx="302470" cy="2311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09FEBA-9C84-2843-8847-DA948A7E5B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01" y="1165859"/>
            <a:ext cx="3491346" cy="2618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78B5EC-C4F9-2140-9F88-72FC043732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897" y="4027516"/>
            <a:ext cx="3543993" cy="26579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3E7175-B68A-2142-A4FF-21CE473A90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0048" y="828019"/>
            <a:ext cx="2719925" cy="259890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C0A1925-1042-BE41-85E7-3100EDACA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1890" y="1310149"/>
            <a:ext cx="2831869" cy="13781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1800" dirty="0"/>
              <a:t>Manufacturing </a:t>
            </a:r>
            <a:r>
              <a:rPr lang="de-DE" sz="1800" dirty="0" err="1">
                <a:solidFill>
                  <a:srgbClr val="00B050"/>
                </a:solidFill>
              </a:rPr>
              <a:t>completed</a:t>
            </a:r>
            <a:endParaRPr lang="de-DE" sz="1800" dirty="0">
              <a:solidFill>
                <a:srgbClr val="00B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1800" dirty="0" err="1"/>
              <a:t>Delivery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installation</a:t>
            </a:r>
            <a:r>
              <a:rPr lang="de-DE" sz="1800" dirty="0"/>
              <a:t> </a:t>
            </a:r>
            <a:r>
              <a:rPr lang="de-DE" sz="1800" dirty="0" err="1"/>
              <a:t>ongoing</a:t>
            </a:r>
            <a:endParaRPr lang="de-DE" sz="1800" dirty="0"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06" y="3529584"/>
            <a:ext cx="6308345" cy="2989402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8595360" y="2688336"/>
            <a:ext cx="649224" cy="9966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2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12835</TotalTime>
  <Words>1324</Words>
  <Application>Microsoft Office PowerPoint</Application>
  <PresentationFormat>Widescreen</PresentationFormat>
  <Paragraphs>326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ＭＳ Ｐゴシック</vt:lpstr>
      <vt:lpstr>Arial</vt:lpstr>
      <vt:lpstr>Calibri</vt:lpstr>
      <vt:lpstr>Rockwell</vt:lpstr>
      <vt:lpstr>Segoe UI</vt:lpstr>
      <vt:lpstr>Segoe UI Light</vt:lpstr>
      <vt:lpstr>Segoe UI Semibold</vt:lpstr>
      <vt:lpstr>Symbol</vt:lpstr>
      <vt:lpstr>Times New Roman</vt:lpstr>
      <vt:lpstr>Wingdings</vt:lpstr>
      <vt:lpstr>Office-tema</vt:lpstr>
      <vt:lpstr>PowerPoint Presentation</vt:lpstr>
      <vt:lpstr>Agenda</vt:lpstr>
      <vt:lpstr>ODIN team</vt:lpstr>
      <vt:lpstr>ODIN overview</vt:lpstr>
      <vt:lpstr>ODIN overview</vt:lpstr>
      <vt:lpstr>Heavy shutter</vt:lpstr>
      <vt:lpstr>Disk choppers</vt:lpstr>
      <vt:lpstr>Motion Control</vt:lpstr>
      <vt:lpstr>Guide shielding (Common project)</vt:lpstr>
      <vt:lpstr>Cave shielding</vt:lpstr>
      <vt:lpstr>Control hutch</vt:lpstr>
      <vt:lpstr>Bunker wall insert</vt:lpstr>
      <vt:lpstr>Chopper supplements</vt:lpstr>
      <vt:lpstr>Chopper supplements</vt:lpstr>
      <vt:lpstr>NBOA</vt:lpstr>
      <vt:lpstr>Neutron guides</vt:lpstr>
      <vt:lpstr>Cave interior</vt:lpstr>
      <vt:lpstr>White beam detectors</vt:lpstr>
      <vt:lpstr>ToF detectors</vt:lpstr>
      <vt:lpstr>Installation</vt:lpstr>
      <vt:lpstr>Installation</vt:lpstr>
      <vt:lpstr>Status of ODIN instrument: Summary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martin.sjostrand@esss.se</dc:creator>
  <cp:lastModifiedBy>Manuel Morgano</cp:lastModifiedBy>
  <cp:revision>251</cp:revision>
  <cp:lastPrinted>2022-03-07T15:19:50Z</cp:lastPrinted>
  <dcterms:created xsi:type="dcterms:W3CDTF">2020-01-21T09:56:49Z</dcterms:created>
  <dcterms:modified xsi:type="dcterms:W3CDTF">2022-05-02T06:59:22Z</dcterms:modified>
</cp:coreProperties>
</file>