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67" r:id="rId2"/>
    <p:sldId id="268" r:id="rId3"/>
    <p:sldId id="287" r:id="rId4"/>
    <p:sldId id="284" r:id="rId5"/>
    <p:sldId id="286" r:id="rId6"/>
    <p:sldId id="285" r:id="rId7"/>
    <p:sldId id="282" r:id="rId8"/>
    <p:sldId id="283" r:id="rId9"/>
    <p:sldId id="273" r:id="rId10"/>
    <p:sldId id="275" r:id="rId11"/>
    <p:sldId id="280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CCCCCC"/>
    <a:srgbClr val="FECC99"/>
    <a:srgbClr val="FEE6CC"/>
    <a:srgbClr val="CCDFDB"/>
    <a:srgbClr val="E5F0EC"/>
    <a:srgbClr val="D7E59A"/>
    <a:srgbClr val="EBF1CB"/>
    <a:srgbClr val="CDD5E0"/>
    <a:srgbClr val="E6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31" autoAdjust="0"/>
    <p:restoredTop sz="94681" autoAdjust="0"/>
  </p:normalViewPr>
  <p:slideViewPr>
    <p:cSldViewPr snapToGrid="0" snapToObjects="1">
      <p:cViewPr varScale="1">
        <p:scale>
          <a:sx n="131" d="100"/>
          <a:sy n="131" d="100"/>
        </p:scale>
        <p:origin x="10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2022-05-03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2022-05-03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STAP SPRING 2022 - BEER status update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STAP SPRING 2022 - BEER status update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2022-05-03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sv-SE"/>
              <a:t>2022-05-03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STAP SPRING 2022 - BEER status update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2022-05-03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STAP SPRING 2022 - BEER status update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2022-05-03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STAP SPRING 2022 - BEER status update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2022-05-03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STAP SPRING 2022 - BEER status update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2022-05-03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STAP SPRING 2022 - BEER status update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2022-05-03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2022-05-03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STAP SPRING 2022 - BEER status update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sv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sv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BEER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51EF2D-F832-4781-89C3-3F5E4843BF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Instruments status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PRESENTED BY Premek Beran &amp; Jochen Fenske &amp; Gregor Nowak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r>
              <a:rPr lang="sv-SE" sz="1200" b="1">
                <a:solidFill>
                  <a:schemeClr val="bg1"/>
                </a:solidFill>
              </a:rPr>
              <a:t>2022-05-03</a:t>
            </a:r>
            <a:endParaRPr lang="en-GB" sz="1200" b="1" dirty="0">
              <a:solidFill>
                <a:schemeClr val="bg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8327" y="435228"/>
            <a:ext cx="908411" cy="75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C01064-38BC-8D45-9964-A798FBF76A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8770" y="396000"/>
            <a:ext cx="460436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5215" y="522842"/>
            <a:ext cx="2707445" cy="349636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BEER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STAP SPRING 2022 - BEER status update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10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Status of monitors</a:t>
            </a:r>
          </a:p>
          <a:p>
            <a:endParaRPr lang="en-GB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2022-05-03</a:t>
            </a:r>
            <a:endParaRPr lang="sv-SE" dirty="0"/>
          </a:p>
        </p:txBody>
      </p:sp>
      <p:pic>
        <p:nvPicPr>
          <p:cNvPr id="9" name="Grafik 5">
            <a:extLst>
              <a:ext uri="{FF2B5EF4-FFF2-40B4-BE49-F238E27FC236}">
                <a16:creationId xmlns:a16="http://schemas.microsoft.com/office/drawing/2014/main" id="{99D8275F-AADF-BB45-B7F6-1981D74E5B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11147" y="354218"/>
            <a:ext cx="1122025" cy="9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8D53AA-A75D-0640-B8FD-902182A90E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0000" y="396000"/>
            <a:ext cx="460434" cy="756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474" y="2222725"/>
            <a:ext cx="3817883" cy="2980691"/>
          </a:xfrm>
          <a:prstGeom prst="rect">
            <a:avLst/>
          </a:prstGeom>
        </p:spPr>
      </p:pic>
      <p:sp>
        <p:nvSpPr>
          <p:cNvPr id="19" name="Textfeld 4">
            <a:extLst>
              <a:ext uri="{FF2B5EF4-FFF2-40B4-BE49-F238E27FC236}">
                <a16:creationId xmlns:a16="http://schemas.microsoft.com/office/drawing/2014/main" id="{A48D4BA3-4F17-FB49-AA32-B01FBDED43DB}"/>
              </a:ext>
            </a:extLst>
          </p:cNvPr>
          <p:cNvSpPr txBox="1"/>
          <p:nvPr/>
        </p:nvSpPr>
        <p:spPr>
          <a:xfrm>
            <a:off x="664782" y="5020624"/>
            <a:ext cx="4334427" cy="17527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specs: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Active area 100 mm x 100 mm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2D-sensitive detection plane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position resolution 2 mm x 2mm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0.01-2 % @ 2 Å (adjustable by </a:t>
            </a:r>
            <a:r>
              <a:rPr lang="en-US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en-US" sz="14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C-thickness to power ramping-up)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global count rate: 10 MHz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354A3B9A-2079-CC48-B82F-DA8EE747C617}"/>
              </a:ext>
            </a:extLst>
          </p:cNvPr>
          <p:cNvSpPr txBox="1">
            <a:spLocks/>
          </p:cNvSpPr>
          <p:nvPr/>
        </p:nvSpPr>
        <p:spPr>
          <a:xfrm>
            <a:off x="4715342" y="790991"/>
            <a:ext cx="3394903" cy="616165"/>
          </a:xfrm>
          <a:prstGeom prst="rect">
            <a:avLst/>
          </a:prstGeom>
        </p:spPr>
        <p:txBody>
          <a:bodyPr vert="horz" lIns="90000" tIns="1800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FontTx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25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None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Aligmt</a:t>
            </a:r>
            <a:r>
              <a:rPr lang="en-GB" dirty="0"/>
              <a:t>. manipulator for </a:t>
            </a:r>
          </a:p>
          <a:p>
            <a:r>
              <a:rPr lang="en-GB" dirty="0"/>
              <a:t>radial collimators: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562655" y="1250537"/>
            <a:ext cx="412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b="1" u="sng" dirty="0">
                <a:solidFill>
                  <a:srgbClr val="666666"/>
                </a:solidFill>
              </a:rPr>
              <a:t>In-bunker monitor: </a:t>
            </a:r>
            <a:r>
              <a:rPr lang="en-GB" dirty="0">
                <a:solidFill>
                  <a:srgbClr val="666666"/>
                </a:solidFill>
              </a:rPr>
              <a:t>common project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575304" y="1567507"/>
            <a:ext cx="3893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b="1" u="sng" dirty="0">
                <a:solidFill>
                  <a:srgbClr val="666666"/>
                </a:solidFill>
              </a:rPr>
              <a:t>Sample monitor:</a:t>
            </a:r>
          </a:p>
          <a:p>
            <a:pPr algn="l"/>
            <a:r>
              <a:rPr lang="en-GB" b="1" dirty="0">
                <a:solidFill>
                  <a:srgbClr val="666666"/>
                </a:solidFill>
              </a:rPr>
              <a:t>-</a:t>
            </a:r>
            <a:r>
              <a:rPr lang="en-GB" baseline="30000" dirty="0">
                <a:solidFill>
                  <a:srgbClr val="666666"/>
                </a:solidFill>
              </a:rPr>
              <a:t>10</a:t>
            </a:r>
            <a:r>
              <a:rPr lang="en-GB" dirty="0">
                <a:solidFill>
                  <a:srgbClr val="666666"/>
                </a:solidFill>
              </a:rPr>
              <a:t>B</a:t>
            </a:r>
            <a:r>
              <a:rPr lang="en-GB" baseline="-25000" dirty="0">
                <a:solidFill>
                  <a:srgbClr val="666666"/>
                </a:solidFill>
              </a:rPr>
              <a:t>4</a:t>
            </a:r>
            <a:r>
              <a:rPr lang="en-GB" dirty="0">
                <a:solidFill>
                  <a:srgbClr val="666666"/>
                </a:solidFill>
              </a:rPr>
              <a:t>C  movable transmission MWPC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4933745" y="4159876"/>
            <a:ext cx="2510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Degree’s of freedom of</a:t>
            </a:r>
          </a:p>
          <a:p>
            <a:r>
              <a:rPr lang="en-GB" dirty="0">
                <a:solidFill>
                  <a:schemeClr val="accent1"/>
                </a:solidFill>
              </a:rPr>
              <a:t>RC-manipulator: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406" y="3986827"/>
            <a:ext cx="4485622" cy="2620949"/>
          </a:xfrm>
          <a:prstGeom prst="rect">
            <a:avLst/>
          </a:prstGeom>
        </p:spPr>
      </p:pic>
      <p:sp>
        <p:nvSpPr>
          <p:cNvPr id="32" name="Textfeld 31"/>
          <p:cNvSpPr txBox="1"/>
          <p:nvPr/>
        </p:nvSpPr>
        <p:spPr>
          <a:xfrm>
            <a:off x="5034291" y="6074405"/>
            <a:ext cx="3802901" cy="646331"/>
          </a:xfrm>
          <a:prstGeom prst="rect">
            <a:avLst/>
          </a:prstGeom>
          <a:solidFill>
            <a:schemeClr val="bg1">
              <a:lumMod val="75000"/>
              <a:alpha val="37000"/>
            </a:schemeClr>
          </a:solidFill>
        </p:spPr>
        <p:txBody>
          <a:bodyPr wrap="none" rtlCol="0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en-GB" dirty="0">
                <a:solidFill>
                  <a:srgbClr val="666666"/>
                </a:solidFill>
              </a:rPr>
              <a:t>2x rotation (</a:t>
            </a:r>
            <a:r>
              <a:rPr lang="en-GB" dirty="0">
                <a:solidFill>
                  <a:srgbClr val="00B050"/>
                </a:solidFill>
              </a:rPr>
              <a:t>yawing</a:t>
            </a:r>
            <a:r>
              <a:rPr lang="en-GB" dirty="0">
                <a:solidFill>
                  <a:srgbClr val="666666"/>
                </a:solidFill>
              </a:rPr>
              <a:t>, </a:t>
            </a:r>
            <a:r>
              <a:rPr lang="en-GB" dirty="0">
                <a:solidFill>
                  <a:srgbClr val="FF0000"/>
                </a:solidFill>
              </a:rPr>
              <a:t>rolling</a:t>
            </a:r>
            <a:r>
              <a:rPr lang="en-GB" dirty="0">
                <a:solidFill>
                  <a:srgbClr val="666666"/>
                </a:solidFill>
              </a:rPr>
              <a:t>)</a:t>
            </a:r>
          </a:p>
          <a:p>
            <a:pPr marL="285750" indent="-285750" algn="l">
              <a:buFontTx/>
              <a:buChar char="-"/>
            </a:pPr>
            <a:r>
              <a:rPr lang="en-GB" dirty="0">
                <a:solidFill>
                  <a:srgbClr val="666666"/>
                </a:solidFill>
              </a:rPr>
              <a:t>2x translation (</a:t>
            </a:r>
            <a:r>
              <a:rPr lang="en-GB" dirty="0">
                <a:solidFill>
                  <a:srgbClr val="0070C0"/>
                </a:solidFill>
              </a:rPr>
              <a:t>radial</a:t>
            </a:r>
            <a:r>
              <a:rPr lang="en-GB" dirty="0"/>
              <a:t>,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transversal</a:t>
            </a:r>
            <a:r>
              <a:rPr lang="en-GB" dirty="0">
                <a:solidFill>
                  <a:srgbClr val="666666"/>
                </a:solidFill>
              </a:rPr>
              <a:t>)</a:t>
            </a:r>
          </a:p>
        </p:txBody>
      </p:sp>
      <p:grpSp>
        <p:nvGrpSpPr>
          <p:cNvPr id="46" name="Gruppieren 45"/>
          <p:cNvGrpSpPr/>
          <p:nvPr/>
        </p:nvGrpSpPr>
        <p:grpSpPr>
          <a:xfrm>
            <a:off x="11175057" y="4407117"/>
            <a:ext cx="720000" cy="728752"/>
            <a:chOff x="10572159" y="4407117"/>
            <a:chExt cx="720000" cy="728752"/>
          </a:xfrm>
        </p:grpSpPr>
        <p:cxnSp>
          <p:nvCxnSpPr>
            <p:cNvPr id="30" name="Gerade Verbindung mit Pfeil 29"/>
            <p:cNvCxnSpPr/>
            <p:nvPr/>
          </p:nvCxnSpPr>
          <p:spPr>
            <a:xfrm flipV="1">
              <a:off x="10932159" y="4407117"/>
              <a:ext cx="0" cy="509458"/>
            </a:xfrm>
            <a:prstGeom prst="straightConnector1">
              <a:avLst/>
            </a:prstGeom>
            <a:ln w="25400">
              <a:solidFill>
                <a:srgbClr val="00B050"/>
              </a:solidFill>
              <a:prstDash val="sys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Bogen 30"/>
            <p:cNvSpPr/>
            <p:nvPr/>
          </p:nvSpPr>
          <p:spPr>
            <a:xfrm>
              <a:off x="10572159" y="4407117"/>
              <a:ext cx="720000" cy="728752"/>
            </a:xfrm>
            <a:prstGeom prst="arc">
              <a:avLst>
                <a:gd name="adj1" fmla="val 13163120"/>
                <a:gd name="adj2" fmla="val 4582565"/>
              </a:avLst>
            </a:prstGeom>
            <a:ln w="25400">
              <a:solidFill>
                <a:srgbClr val="00B050"/>
              </a:solidFill>
              <a:headEnd type="none"/>
              <a:tailEnd type="stealth"/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" name="Gerade Verbindung mit Pfeil 26"/>
          <p:cNvCxnSpPr/>
          <p:nvPr/>
        </p:nvCxnSpPr>
        <p:spPr>
          <a:xfrm flipH="1" flipV="1">
            <a:off x="9441491" y="4916576"/>
            <a:ext cx="2093566" cy="401347"/>
          </a:xfrm>
          <a:prstGeom prst="straightConnector1">
            <a:avLst/>
          </a:prstGeom>
          <a:ln w="381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uppieren 44"/>
          <p:cNvGrpSpPr/>
          <p:nvPr/>
        </p:nvGrpSpPr>
        <p:grpSpPr>
          <a:xfrm>
            <a:off x="10498443" y="5147089"/>
            <a:ext cx="815131" cy="720000"/>
            <a:chOff x="9895545" y="5147089"/>
            <a:chExt cx="815131" cy="720000"/>
          </a:xfrm>
        </p:grpSpPr>
        <p:cxnSp>
          <p:nvCxnSpPr>
            <p:cNvPr id="28" name="Gerade Verbindung mit Pfeil 27"/>
            <p:cNvCxnSpPr/>
            <p:nvPr/>
          </p:nvCxnSpPr>
          <p:spPr>
            <a:xfrm rot="12597814" flipH="1">
              <a:off x="9895545" y="5379844"/>
              <a:ext cx="815131" cy="302004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ysDot"/>
              <a:miter lim="800000"/>
              <a:tailEnd type="stealth"/>
            </a:ln>
            <a:effectLst/>
          </p:spPr>
        </p:cxnSp>
        <p:sp>
          <p:nvSpPr>
            <p:cNvPr id="29" name="Bogen 28"/>
            <p:cNvSpPr/>
            <p:nvPr/>
          </p:nvSpPr>
          <p:spPr>
            <a:xfrm rot="12597814">
              <a:off x="9901902" y="5147089"/>
              <a:ext cx="720000" cy="720000"/>
            </a:xfrm>
            <a:prstGeom prst="arc">
              <a:avLst>
                <a:gd name="adj1" fmla="val 7275876"/>
                <a:gd name="adj2" fmla="val 19774041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  <a:headEnd type="stealth"/>
              <a:tailEnd type="none"/>
            </a:ln>
            <a:effectLst/>
            <a:scene3d>
              <a:camera prst="isometricLeftDown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40" name="Gerade Verbindung mit Pfeil 39"/>
          <p:cNvCxnSpPr/>
          <p:nvPr/>
        </p:nvCxnSpPr>
        <p:spPr>
          <a:xfrm flipH="1">
            <a:off x="9700453" y="5794418"/>
            <a:ext cx="1474604" cy="696552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feil nach rechts 11"/>
          <p:cNvSpPr/>
          <p:nvPr/>
        </p:nvSpPr>
        <p:spPr>
          <a:xfrm rot="15489188">
            <a:off x="7304554" y="3456723"/>
            <a:ext cx="1701272" cy="276973"/>
          </a:xfrm>
          <a:prstGeom prst="rightArrow">
            <a:avLst/>
          </a:prstGeom>
          <a:solidFill>
            <a:srgbClr val="FF0000">
              <a:alpha val="7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04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BEER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STAP SPRING 2022 - BEER status update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11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Status of 1 m</a:t>
            </a:r>
            <a:r>
              <a:rPr lang="en-GB" baseline="30000" dirty="0"/>
              <a:t>2</a:t>
            </a:r>
            <a:r>
              <a:rPr lang="en-GB" dirty="0"/>
              <a:t>-</a:t>
            </a:r>
            <a:r>
              <a:rPr lang="en-GB" baseline="30000" dirty="0"/>
              <a:t>10</a:t>
            </a:r>
            <a:r>
              <a:rPr lang="en-GB" dirty="0"/>
              <a:t>B</a:t>
            </a:r>
            <a:r>
              <a:rPr lang="en-GB" baseline="-25000" dirty="0"/>
              <a:t>4</a:t>
            </a:r>
            <a:r>
              <a:rPr lang="en-GB" dirty="0"/>
              <a:t>C-detector: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2022-05-03</a:t>
            </a:r>
            <a:endParaRPr lang="sv-SE" dirty="0"/>
          </a:p>
        </p:txBody>
      </p:sp>
      <p:pic>
        <p:nvPicPr>
          <p:cNvPr id="9" name="Grafik 5">
            <a:extLst>
              <a:ext uri="{FF2B5EF4-FFF2-40B4-BE49-F238E27FC236}">
                <a16:creationId xmlns:a16="http://schemas.microsoft.com/office/drawing/2014/main" id="{99D8275F-AADF-BB45-B7F6-1981D74E5B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1147" y="354218"/>
            <a:ext cx="1122025" cy="9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8D53AA-A75D-0640-B8FD-902182A90E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0000" y="396000"/>
            <a:ext cx="460434" cy="756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93250" y="1543956"/>
            <a:ext cx="664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666666"/>
                </a:solidFill>
              </a:rPr>
              <a:t>Still HV-instabilities -&gt;Tests with neutron lab-source difficult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959258" y="2304463"/>
            <a:ext cx="1128328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GB" dirty="0">
              <a:solidFill>
                <a:srgbClr val="6666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666666"/>
                </a:solidFill>
              </a:rPr>
              <a:t>Topic of proposal: </a:t>
            </a:r>
            <a:r>
              <a:rPr lang="en-US" b="1" dirty="0">
                <a:solidFill>
                  <a:srgbClr val="666666"/>
                </a:solidFill>
              </a:rPr>
              <a:t>Characterization of timing performance in neutron event formation of </a:t>
            </a:r>
          </a:p>
          <a:p>
            <a:r>
              <a:rPr lang="en-US" b="1" dirty="0">
                <a:solidFill>
                  <a:srgbClr val="666666"/>
                </a:solidFill>
              </a:rPr>
              <a:t>a </a:t>
            </a:r>
            <a:r>
              <a:rPr lang="en-US" b="1" baseline="30000" dirty="0">
                <a:solidFill>
                  <a:srgbClr val="666666"/>
                </a:solidFill>
              </a:rPr>
              <a:t>10</a:t>
            </a:r>
            <a:r>
              <a:rPr lang="en-US" b="1" dirty="0">
                <a:solidFill>
                  <a:srgbClr val="666666"/>
                </a:solidFill>
              </a:rPr>
              <a:t>B</a:t>
            </a:r>
            <a:r>
              <a:rPr lang="en-US" b="1" baseline="-25000" dirty="0">
                <a:solidFill>
                  <a:srgbClr val="666666"/>
                </a:solidFill>
              </a:rPr>
              <a:t>4</a:t>
            </a:r>
            <a:r>
              <a:rPr lang="en-US" b="1" dirty="0">
                <a:solidFill>
                  <a:srgbClr val="666666"/>
                </a:solidFill>
              </a:rPr>
              <a:t>C- demonstrator detector for </a:t>
            </a:r>
            <a:r>
              <a:rPr lang="en-US" b="1" dirty="0" err="1">
                <a:solidFill>
                  <a:srgbClr val="666666"/>
                </a:solidFill>
              </a:rPr>
              <a:t>ToF</a:t>
            </a:r>
            <a:r>
              <a:rPr lang="en-US" b="1" dirty="0">
                <a:solidFill>
                  <a:srgbClr val="666666"/>
                </a:solidFill>
              </a:rPr>
              <a:t>-diffraction</a:t>
            </a:r>
          </a:p>
          <a:p>
            <a:endParaRPr lang="en-US" b="1" dirty="0">
              <a:solidFill>
                <a:srgbClr val="6666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666666"/>
                </a:solidFill>
              </a:rPr>
              <a:t>The characterization is planned as a side-by-side experiment (POLDI-detector vs. Demo) during diffraction </a:t>
            </a:r>
          </a:p>
          <a:p>
            <a:r>
              <a:rPr lang="en-US" dirty="0">
                <a:solidFill>
                  <a:srgbClr val="666666"/>
                </a:solidFill>
              </a:rPr>
              <a:t>on Fe-powder</a:t>
            </a:r>
            <a:r>
              <a:rPr lang="en-US">
                <a:solidFill>
                  <a:srgbClr val="666666"/>
                </a:solidFill>
              </a:rPr>
              <a:t>, Plan ”</a:t>
            </a:r>
            <a:r>
              <a:rPr lang="en-US" dirty="0" err="1">
                <a:solidFill>
                  <a:srgbClr val="666666"/>
                </a:solidFill>
              </a:rPr>
              <a:t>B</a:t>
            </a:r>
            <a:r>
              <a:rPr lang="en-US" dirty="0">
                <a:solidFill>
                  <a:srgbClr val="666666"/>
                </a:solidFill>
              </a:rPr>
              <a:t>”- Stress measurement on stress-strain tested Al-samples (residual-stress gradient)</a:t>
            </a:r>
          </a:p>
          <a:p>
            <a:r>
              <a:rPr lang="en-US" dirty="0">
                <a:solidFill>
                  <a:srgbClr val="666666"/>
                </a:solidFill>
              </a:rPr>
              <a:t>as standard for BEER</a:t>
            </a:r>
          </a:p>
          <a:p>
            <a:endParaRPr lang="en-US" dirty="0">
              <a:solidFill>
                <a:srgbClr val="6666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666666"/>
                </a:solidFill>
              </a:rPr>
              <a:t>Data analysis will be conducted by </a:t>
            </a:r>
            <a:r>
              <a:rPr lang="en-US" dirty="0" err="1">
                <a:solidFill>
                  <a:srgbClr val="666666"/>
                </a:solidFill>
              </a:rPr>
              <a:t>Mantid</a:t>
            </a:r>
            <a:r>
              <a:rPr lang="en-US" dirty="0">
                <a:solidFill>
                  <a:srgbClr val="666666"/>
                </a:solidFill>
              </a:rPr>
              <a:t>-POLDI-Analysis Software package; First operation tests on Fe </a:t>
            </a:r>
          </a:p>
          <a:p>
            <a:r>
              <a:rPr lang="en-US" dirty="0">
                <a:solidFill>
                  <a:srgbClr val="666666"/>
                </a:solidFill>
              </a:rPr>
              <a:t>and Si data worked</a:t>
            </a:r>
          </a:p>
          <a:p>
            <a:endParaRPr lang="en-US" dirty="0">
              <a:solidFill>
                <a:srgbClr val="6666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666666"/>
                </a:solidFill>
              </a:rPr>
              <a:t>Decision regarding detector-technology will be made on the basis of the beam time results.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84936" y="2055177"/>
            <a:ext cx="6814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666666"/>
                </a:solidFill>
              </a:rPr>
              <a:t>PSI-Test-beam time accepted for 09-15.08.2022 at POLDI (PSI):</a:t>
            </a:r>
          </a:p>
        </p:txBody>
      </p:sp>
    </p:spTree>
    <p:extLst>
      <p:ext uri="{BB962C8B-B14F-4D97-AF65-F5344CB8AC3E}">
        <p14:creationId xmlns:p14="http://schemas.microsoft.com/office/powerpoint/2010/main" val="208474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BEER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STAP SPRING 2022 - BEER status update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2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General status update</a:t>
            </a:r>
          </a:p>
        </p:txBody>
      </p:sp>
      <p:sp>
        <p:nvSpPr>
          <p:cNvPr id="13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434804"/>
            <a:ext cx="9365782" cy="476806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</a:pPr>
            <a:r>
              <a:rPr lang="en-GB" dirty="0">
                <a:solidFill>
                  <a:srgbClr val="00B0F0"/>
                </a:solidFill>
              </a:rPr>
              <a:t> Reminder: NPI TA signed Jul 2021&amp;Hereon TA signed in Oct 2021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</a:pP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Re-baseline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Uncertainty of the in-bunker components (tendering in the process)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TG5 was delayed from Jan/24 to Mar/24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Cost increase for all sub-systems!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</a:pP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engineer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Bojan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Peric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started Nov 1, 2021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</a:pP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Hereon personnel update</a:t>
            </a:r>
          </a:p>
          <a:p>
            <a:pPr marL="538163" lvl="2" indent="-285750"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Dr Jochen Fenske: Project lead @ Hereon</a:t>
            </a:r>
          </a:p>
          <a:p>
            <a:pPr marL="538163" lvl="2" indent="-285750"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Dr Gregor Nowak: Instrument scientist (Texture analysis, Stress, …) @ Hereon</a:t>
            </a:r>
          </a:p>
          <a:p>
            <a:pPr marL="57150" indent="-285750"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Software</a:t>
            </a:r>
          </a:p>
          <a:p>
            <a:pPr marL="538163" lvl="2" indent="-285750"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Needed discussion about the data flow and the data reduction for BEER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2022-05-03</a:t>
            </a:r>
            <a:endParaRPr lang="sv-SE" dirty="0"/>
          </a:p>
        </p:txBody>
      </p:sp>
      <p:pic>
        <p:nvPicPr>
          <p:cNvPr id="9" name="Grafik 5">
            <a:extLst>
              <a:ext uri="{FF2B5EF4-FFF2-40B4-BE49-F238E27FC236}">
                <a16:creationId xmlns:a16="http://schemas.microsoft.com/office/drawing/2014/main" id="{99D8275F-AADF-BB45-B7F6-1981D74E5B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1147" y="354218"/>
            <a:ext cx="1122025" cy="9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8D53AA-A75D-0640-B8FD-902182A90E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0000" y="396000"/>
            <a:ext cx="460434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3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BEER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STAP SPRING 2022 - BEER status update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3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NPI update</a:t>
            </a:r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E700C-83DE-9361-5782-62EA4D79B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434804"/>
            <a:ext cx="9365782" cy="476806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dirty="0"/>
              <a:t> Out-of-bunker guide (</a:t>
            </a:r>
            <a:r>
              <a:rPr lang="en-GB" dirty="0">
                <a:solidFill>
                  <a:srgbClr val="92D050"/>
                </a:solidFill>
              </a:rPr>
              <a:t>on truck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+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budget</a:t>
            </a:r>
            <a:r>
              <a:rPr lang="en-GB" dirty="0"/>
              <a:t>)</a:t>
            </a:r>
          </a:p>
          <a:p>
            <a:pPr lvl="2">
              <a:buFont typeface="Wingdings" pitchFamily="2" charset="2"/>
              <a:buChar char="Ø"/>
            </a:pPr>
            <a:r>
              <a:rPr lang="en-GB" dirty="0"/>
              <a:t> Sector 2 – Delivered within Nov/Dec/Feb (guide, support structure, vacuum housings)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2022-05-03</a:t>
            </a:r>
            <a:endParaRPr lang="sv-SE" dirty="0"/>
          </a:p>
        </p:txBody>
      </p:sp>
      <p:pic>
        <p:nvPicPr>
          <p:cNvPr id="9" name="Grafik 5">
            <a:extLst>
              <a:ext uri="{FF2B5EF4-FFF2-40B4-BE49-F238E27FC236}">
                <a16:creationId xmlns:a16="http://schemas.microsoft.com/office/drawing/2014/main" id="{99D8275F-AADF-BB45-B7F6-1981D74E5B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1147" y="354218"/>
            <a:ext cx="1122025" cy="9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8D53AA-A75D-0640-B8FD-902182A90E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0000" y="396000"/>
            <a:ext cx="460434" cy="75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086686-11D5-AF5B-D0C3-B8595CE320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08" y="2541273"/>
            <a:ext cx="2950498" cy="39339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0FA02E-F9BD-DEE3-7210-7CBED12A83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145" y="2541273"/>
            <a:ext cx="2950499" cy="39339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C4F154-1606-DCE5-0EFB-725BA1B80C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8567" y="2767373"/>
            <a:ext cx="4642394" cy="34817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208CF68-03D4-0462-B4D1-BFEDEEF18B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3500" y="6330462"/>
            <a:ext cx="2839861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31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BEER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STAP SPRING 2022 - BEER status update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4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NPI update</a:t>
            </a:r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E700C-83DE-9361-5782-62EA4D79B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399" y="1434804"/>
            <a:ext cx="10306417" cy="476806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dirty="0"/>
              <a:t> Out-of-bunker guide (</a:t>
            </a:r>
            <a:r>
              <a:rPr lang="en-GB" dirty="0">
                <a:solidFill>
                  <a:srgbClr val="92D050"/>
                </a:solidFill>
              </a:rPr>
              <a:t>on truck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+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budget</a:t>
            </a:r>
            <a:r>
              <a:rPr lang="en-GB" dirty="0"/>
              <a:t>)</a:t>
            </a:r>
          </a:p>
          <a:p>
            <a:pPr lvl="2">
              <a:buFont typeface="Wingdings" pitchFamily="2" charset="2"/>
              <a:buChar char="Ø"/>
            </a:pPr>
            <a:r>
              <a:rPr lang="en-GB" dirty="0"/>
              <a:t> Sector 2 – Delivered within Nov/Dec/Feb (guide, support structure, vacuum housings)</a:t>
            </a:r>
          </a:p>
          <a:p>
            <a:pPr lvl="2">
              <a:buFont typeface="Wingdings" pitchFamily="2" charset="2"/>
              <a:buChar char="Ø"/>
            </a:pPr>
            <a:r>
              <a:rPr lang="en-GB" dirty="0"/>
              <a:t> Preparation for the installation of Sector 2 (64.5 m of the guide in E02) – starts on May 31</a:t>
            </a:r>
          </a:p>
          <a:p>
            <a:pPr lvl="2">
              <a:buFont typeface="Wingdings" pitchFamily="2" charset="2"/>
              <a:buChar char="Ø"/>
            </a:pPr>
            <a:r>
              <a:rPr lang="en-GB" dirty="0"/>
              <a:t> FAT for the other Sectors, including slits and guide exchanger – June 7-10</a:t>
            </a:r>
          </a:p>
          <a:p>
            <a:pPr lvl="2">
              <a:buFont typeface="Wingdings" pitchFamily="2" charset="2"/>
              <a:buChar char="Ø"/>
            </a:pPr>
            <a:r>
              <a:rPr lang="en-GB" dirty="0"/>
              <a:t> Installation of Sector 1 (48.6 m of the guide in D03) – starts in October</a:t>
            </a:r>
          </a:p>
          <a:p>
            <a:pPr lvl="2">
              <a:buFont typeface="Wingdings" pitchFamily="2" charset="2"/>
              <a:buChar char="Ø"/>
            </a:pPr>
            <a:r>
              <a:rPr lang="en-GB" dirty="0"/>
              <a:t> Other parts (in the shutter and in and nearby the cave) need to wait for the sub-system ready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2022-05-03</a:t>
            </a:r>
            <a:endParaRPr lang="sv-SE" dirty="0"/>
          </a:p>
        </p:txBody>
      </p:sp>
      <p:pic>
        <p:nvPicPr>
          <p:cNvPr id="9" name="Grafik 5">
            <a:extLst>
              <a:ext uri="{FF2B5EF4-FFF2-40B4-BE49-F238E27FC236}">
                <a16:creationId xmlns:a16="http://schemas.microsoft.com/office/drawing/2014/main" id="{99D8275F-AADF-BB45-B7F6-1981D74E5B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1147" y="354218"/>
            <a:ext cx="1122025" cy="9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8D53AA-A75D-0640-B8FD-902182A90E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0000" y="396000"/>
            <a:ext cx="460434" cy="756000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EA67827-1FD0-D58F-8476-0E3B980FDF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359698"/>
              </p:ext>
            </p:extLst>
          </p:nvPr>
        </p:nvGraphicFramePr>
        <p:xfrm>
          <a:off x="791184" y="4208987"/>
          <a:ext cx="10527520" cy="1717987"/>
        </p:xfrm>
        <a:graphic>
          <a:graphicData uri="http://schemas.openxmlformats.org/drawingml/2006/table">
            <a:tbl>
              <a:tblPr/>
              <a:tblGrid>
                <a:gridCol w="2103368">
                  <a:extLst>
                    <a:ext uri="{9D8B030D-6E8A-4147-A177-3AD203B41FA5}">
                      <a16:colId xmlns:a16="http://schemas.microsoft.com/office/drawing/2014/main" val="2092134829"/>
                    </a:ext>
                  </a:extLst>
                </a:gridCol>
                <a:gridCol w="1089498">
                  <a:extLst>
                    <a:ext uri="{9D8B030D-6E8A-4147-A177-3AD203B41FA5}">
                      <a16:colId xmlns:a16="http://schemas.microsoft.com/office/drawing/2014/main" val="1006481784"/>
                    </a:ext>
                  </a:extLst>
                </a:gridCol>
                <a:gridCol w="836579">
                  <a:extLst>
                    <a:ext uri="{9D8B030D-6E8A-4147-A177-3AD203B41FA5}">
                      <a16:colId xmlns:a16="http://schemas.microsoft.com/office/drawing/2014/main" val="154612685"/>
                    </a:ext>
                  </a:extLst>
                </a:gridCol>
                <a:gridCol w="1147864">
                  <a:extLst>
                    <a:ext uri="{9D8B030D-6E8A-4147-A177-3AD203B41FA5}">
                      <a16:colId xmlns:a16="http://schemas.microsoft.com/office/drawing/2014/main" val="1894554300"/>
                    </a:ext>
                  </a:extLst>
                </a:gridCol>
                <a:gridCol w="719847">
                  <a:extLst>
                    <a:ext uri="{9D8B030D-6E8A-4147-A177-3AD203B41FA5}">
                      <a16:colId xmlns:a16="http://schemas.microsoft.com/office/drawing/2014/main" val="1789348760"/>
                    </a:ext>
                  </a:extLst>
                </a:gridCol>
                <a:gridCol w="1089497">
                  <a:extLst>
                    <a:ext uri="{9D8B030D-6E8A-4147-A177-3AD203B41FA5}">
                      <a16:colId xmlns:a16="http://schemas.microsoft.com/office/drawing/2014/main" val="2753688683"/>
                    </a:ext>
                  </a:extLst>
                </a:gridCol>
                <a:gridCol w="768486">
                  <a:extLst>
                    <a:ext uri="{9D8B030D-6E8A-4147-A177-3AD203B41FA5}">
                      <a16:colId xmlns:a16="http://schemas.microsoft.com/office/drawing/2014/main" val="3408500667"/>
                    </a:ext>
                  </a:extLst>
                </a:gridCol>
                <a:gridCol w="1060314">
                  <a:extLst>
                    <a:ext uri="{9D8B030D-6E8A-4147-A177-3AD203B41FA5}">
                      <a16:colId xmlns:a16="http://schemas.microsoft.com/office/drawing/2014/main" val="3331059659"/>
                    </a:ext>
                  </a:extLst>
                </a:gridCol>
                <a:gridCol w="564205">
                  <a:extLst>
                    <a:ext uri="{9D8B030D-6E8A-4147-A177-3AD203B41FA5}">
                      <a16:colId xmlns:a16="http://schemas.microsoft.com/office/drawing/2014/main" val="521417515"/>
                    </a:ext>
                  </a:extLst>
                </a:gridCol>
                <a:gridCol w="1147862">
                  <a:extLst>
                    <a:ext uri="{9D8B030D-6E8A-4147-A177-3AD203B41FA5}">
                      <a16:colId xmlns:a16="http://schemas.microsoft.com/office/drawing/2014/main" val="1632415950"/>
                    </a:ext>
                  </a:extLst>
                </a:gridCol>
              </a:tblGrid>
              <a:tr h="2534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Sectors / boundaries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Shutter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End of pit throughput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Sector 1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Chopper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Sector 2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End of TG2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Sector 3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Slit 1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Sector 4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278412"/>
                  </a:ext>
                </a:extLst>
              </a:tr>
              <a:tr h="11882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Distances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E" sz="1100" b="0" i="0" u="none" strike="noStrike" dirty="0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31.4 m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E" sz="1100" b="0" i="0" u="none" strike="noStrike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80 m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E" sz="1100" b="0" i="0" u="none" strike="noStrike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144.5 m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E" sz="1100" b="0" i="0" u="none" strike="noStrike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152 m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E" sz="1100" b="0" i="0" u="none" strike="noStrike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483713"/>
                  </a:ext>
                </a:extLst>
              </a:tr>
              <a:tr h="11882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Lengths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3.4 m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E" sz="1100" b="0" i="0" u="none" strike="noStrike" dirty="0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48.6 m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E" sz="1100" b="0" i="0" u="none" strike="noStrike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64.5 m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E" sz="1100" b="0" i="0" u="none" strike="noStrike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7.5 m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E" sz="1100" b="0" i="0" u="none" strike="noStrike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5 m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486510"/>
                  </a:ext>
                </a:extLst>
              </a:tr>
              <a:tr h="11882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Former sector notation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Part I, Shutter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E" sz="1100" b="0" i="0" u="none" strike="noStrike" dirty="0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Part I, D03, E02-2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E" sz="1100" b="0" i="0" u="none" strike="noStrike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Part I, E02-1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E" sz="1100" b="0" i="0" u="none" strike="noStrike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Part II, E02-1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E" sz="1100" b="0" i="0" u="none" strike="noStrike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Part II, E01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397555"/>
                  </a:ext>
                </a:extLst>
              </a:tr>
              <a:tr h="25349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Optics table components </a:t>
                      </a:r>
                    </a:p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(ESS-0478295)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W02-13, W02-14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E" sz="1100" b="0" i="0" u="none" strike="noStrike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W02-15, W02-16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E" sz="1100" b="0" i="0" u="none" strike="noStrike" dirty="0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W02-17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E" sz="1100" b="0" i="0" u="none" strike="noStrike" dirty="0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W02-18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E" sz="1100" b="0" i="0" u="none" strike="noStrike" dirty="0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SL1, W02-19, SL2, W02-20, with exchanger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651878"/>
                  </a:ext>
                </a:extLst>
              </a:tr>
              <a:tr h="11882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WP number in TA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WP02.7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100" b="0" i="0" u="none" strike="noStrike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WP02.6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100" b="0" i="0" u="none" strike="noStrike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WP02.4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100" b="0" i="0" u="none" strike="noStrike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WP02.5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100" b="0" i="0" u="none" strike="noStrike" dirty="0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WP02.5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508065"/>
                  </a:ext>
                </a:extLst>
              </a:tr>
              <a:tr h="11882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Halls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D03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100" b="0" i="0" u="none" strike="noStrike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D03, part of E02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100" b="0" i="0" u="none" strike="noStrike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E02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100" b="0" i="0" u="none" strike="noStrike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end of E02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100" b="0" i="0" u="none" strike="noStrike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E01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32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14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BEER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STAP SPRING 2022 - BEER status update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5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NPI update</a:t>
            </a:r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E700C-83DE-9361-5782-62EA4D79B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399" y="1434804"/>
            <a:ext cx="10306417" cy="476806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dirty="0"/>
              <a:t> Out-of-bunker guide (</a:t>
            </a:r>
            <a:r>
              <a:rPr lang="en-GB" dirty="0">
                <a:solidFill>
                  <a:srgbClr val="92D050"/>
                </a:solidFill>
              </a:rPr>
              <a:t>on truck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+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budget</a:t>
            </a:r>
            <a:r>
              <a:rPr lang="en-GB" dirty="0"/>
              <a:t>)</a:t>
            </a:r>
          </a:p>
          <a:p>
            <a:pPr lvl="2">
              <a:buFont typeface="Wingdings" pitchFamily="2" charset="2"/>
              <a:buChar char="Ø"/>
            </a:pPr>
            <a:r>
              <a:rPr lang="en-GB" dirty="0"/>
              <a:t> Sector 2 – Delivered within Nov/Dec/Feb (guide, support structure, vacuum housings)</a:t>
            </a:r>
          </a:p>
          <a:p>
            <a:pPr lvl="2">
              <a:buFont typeface="Wingdings" pitchFamily="2" charset="2"/>
              <a:buChar char="Ø"/>
            </a:pPr>
            <a:r>
              <a:rPr lang="en-GB" dirty="0"/>
              <a:t> Preparation for the installation of Sector 2 (64.5 m of the guide in E02) – starts on May 31</a:t>
            </a:r>
          </a:p>
          <a:p>
            <a:pPr lvl="2">
              <a:buFont typeface="Wingdings" pitchFamily="2" charset="2"/>
              <a:buChar char="Ø"/>
            </a:pPr>
            <a:r>
              <a:rPr lang="en-GB" dirty="0"/>
              <a:t> FAT for the other Sectors, including slits and guide exchanger – June 7-10</a:t>
            </a:r>
          </a:p>
          <a:p>
            <a:pPr lvl="2">
              <a:buFont typeface="Wingdings" pitchFamily="2" charset="2"/>
              <a:buChar char="Ø"/>
            </a:pPr>
            <a:r>
              <a:rPr lang="en-GB" dirty="0"/>
              <a:t> Installation of Sector 1 (48.6 m of the guide in D03) – starts in October</a:t>
            </a:r>
          </a:p>
          <a:p>
            <a:pPr lvl="2">
              <a:buFont typeface="Wingdings" pitchFamily="2" charset="2"/>
              <a:buChar char="Ø"/>
            </a:pPr>
            <a:r>
              <a:rPr lang="en-GB" dirty="0"/>
              <a:t> Other parts (in the shutter and in and nearby the cave) need to wait for the sub-system ready</a:t>
            </a:r>
          </a:p>
          <a:p>
            <a:pPr>
              <a:buFont typeface="Wingdings" pitchFamily="2" charset="2"/>
              <a:buChar char="Ø"/>
            </a:pPr>
            <a:r>
              <a:rPr lang="en-GB" dirty="0"/>
              <a:t> Shutter (</a:t>
            </a:r>
            <a:r>
              <a:rPr lang="en-GB" dirty="0">
                <a:solidFill>
                  <a:srgbClr val="FFC000"/>
                </a:solidFill>
              </a:rPr>
              <a:t>small delay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budget</a:t>
            </a:r>
            <a:r>
              <a:rPr lang="en-GB" dirty="0"/>
              <a:t>)</a:t>
            </a:r>
          </a:p>
          <a:p>
            <a:pPr lvl="2">
              <a:buFont typeface="Wingdings" pitchFamily="2" charset="2"/>
              <a:buChar char="Ø"/>
            </a:pPr>
            <a:r>
              <a:rPr lang="en-GB" dirty="0"/>
              <a:t> The tender concluded in April </a:t>
            </a:r>
          </a:p>
          <a:p>
            <a:pPr lvl="2">
              <a:buFont typeface="Wingdings" pitchFamily="2" charset="2"/>
              <a:buChar char="Ø"/>
            </a:pPr>
            <a:r>
              <a:rPr lang="en-GB" dirty="0"/>
              <a:t> Price 60% higher than expected</a:t>
            </a:r>
          </a:p>
          <a:p>
            <a:pPr lvl="2">
              <a:buFont typeface="Wingdings" pitchFamily="2" charset="2"/>
              <a:buChar char="Ø"/>
            </a:pPr>
            <a:r>
              <a:rPr lang="en-GB" dirty="0"/>
              <a:t> An update of the TA EV table delays the contract signature (</a:t>
            </a:r>
            <a:r>
              <a:rPr lang="en-GB" i="1" dirty="0"/>
              <a:t>+ VAT issue</a:t>
            </a:r>
            <a:r>
              <a:rPr lang="en-GB" dirty="0"/>
              <a:t>)</a:t>
            </a:r>
          </a:p>
          <a:p>
            <a:pPr lvl="2">
              <a:buFont typeface="Wingdings" pitchFamily="2" charset="2"/>
              <a:buChar char="Ø"/>
            </a:pPr>
            <a:r>
              <a:rPr lang="en-GB" dirty="0"/>
              <a:t> Installation planed for Mar 2023 (</a:t>
            </a:r>
            <a:r>
              <a:rPr lang="en-GB" dirty="0">
                <a:solidFill>
                  <a:srgbClr val="FFC000"/>
                </a:solidFill>
              </a:rPr>
              <a:t>delayed by 1-2 months</a:t>
            </a:r>
            <a:r>
              <a:rPr lang="en-GB" dirty="0"/>
              <a:t>)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2022-05-03</a:t>
            </a:r>
            <a:endParaRPr lang="sv-SE" dirty="0"/>
          </a:p>
        </p:txBody>
      </p:sp>
      <p:pic>
        <p:nvPicPr>
          <p:cNvPr id="9" name="Grafik 5">
            <a:extLst>
              <a:ext uri="{FF2B5EF4-FFF2-40B4-BE49-F238E27FC236}">
                <a16:creationId xmlns:a16="http://schemas.microsoft.com/office/drawing/2014/main" id="{99D8275F-AADF-BB45-B7F6-1981D74E5B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1147" y="354218"/>
            <a:ext cx="1122025" cy="9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8D53AA-A75D-0640-B8FD-902182A90E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0000" y="396000"/>
            <a:ext cx="460434" cy="756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C7657E-E95E-989E-0B9B-8EBDB81E4AF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CFF"/>
              </a:clrFrom>
              <a:clrTo>
                <a:srgbClr val="FE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89921" y="3939702"/>
            <a:ext cx="2382572" cy="291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BEER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STAP SPRING 2022 - BEER status update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6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NPI update</a:t>
            </a:r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E700C-83DE-9361-5782-62EA4D79B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399" y="1434804"/>
            <a:ext cx="10306417" cy="476806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dirty="0"/>
              <a:t> Common shielding (</a:t>
            </a:r>
            <a:r>
              <a:rPr lang="en-GB" dirty="0">
                <a:solidFill>
                  <a:srgbClr val="FFC000"/>
                </a:solidFill>
              </a:rPr>
              <a:t>small delay</a:t>
            </a:r>
            <a:r>
              <a:rPr lang="en-GB" dirty="0"/>
              <a:t>)</a:t>
            </a:r>
          </a:p>
          <a:p>
            <a:pPr lvl="2">
              <a:buFont typeface="Wingdings" pitchFamily="2" charset="2"/>
              <a:buChar char="Ø"/>
            </a:pPr>
            <a:r>
              <a:rPr lang="en-GB" dirty="0"/>
              <a:t> D03 support block will be delivered in June</a:t>
            </a:r>
          </a:p>
          <a:p>
            <a:pPr lvl="2">
              <a:buFont typeface="Wingdings" pitchFamily="2" charset="2"/>
              <a:buChar char="Ø"/>
            </a:pPr>
            <a:r>
              <a:rPr lang="en-GB" dirty="0"/>
              <a:t> E02 bottom parts delayed to September (</a:t>
            </a:r>
            <a:r>
              <a:rPr lang="en-GB" dirty="0">
                <a:solidFill>
                  <a:srgbClr val="92D050"/>
                </a:solidFill>
              </a:rPr>
              <a:t>better for guide installation</a:t>
            </a:r>
            <a:r>
              <a:rPr lang="en-GB" dirty="0"/>
              <a:t>)</a:t>
            </a:r>
          </a:p>
          <a:p>
            <a:pPr lvl="2">
              <a:buFont typeface="Wingdings" pitchFamily="2" charset="2"/>
              <a:buChar char="Ø"/>
            </a:pPr>
            <a:r>
              <a:rPr lang="en-GB" dirty="0"/>
              <a:t> The D03 should be ready for guide Sector 1 and the shutter installation</a:t>
            </a:r>
          </a:p>
          <a:p>
            <a:pPr lvl="2">
              <a:buFont typeface="Wingdings" pitchFamily="2" charset="2"/>
              <a:buChar char="Ø"/>
            </a:pPr>
            <a:r>
              <a:rPr lang="en-GB" dirty="0"/>
              <a:t> </a:t>
            </a:r>
            <a:r>
              <a:rPr lang="en-GB" i="1" dirty="0"/>
              <a:t>Challenge:</a:t>
            </a:r>
            <a:r>
              <a:rPr lang="en-GB" dirty="0"/>
              <a:t> integration issue with the shutter pit and the bunker cable traces</a:t>
            </a:r>
          </a:p>
          <a:p>
            <a:pPr>
              <a:buFont typeface="Wingdings" pitchFamily="2" charset="2"/>
              <a:buChar char="Ø"/>
            </a:pPr>
            <a:r>
              <a:rPr lang="en-GB" dirty="0"/>
              <a:t> Cave (</a:t>
            </a:r>
            <a:r>
              <a:rPr lang="en-GB" dirty="0">
                <a:solidFill>
                  <a:srgbClr val="FFC000"/>
                </a:solidFill>
              </a:rPr>
              <a:t>delay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budget</a:t>
            </a:r>
            <a:r>
              <a:rPr lang="en-GB" dirty="0"/>
              <a:t>)</a:t>
            </a:r>
          </a:p>
          <a:p>
            <a:pPr lvl="2">
              <a:buFont typeface="Wingdings" pitchFamily="2" charset="2"/>
              <a:buChar char="Ø"/>
            </a:pPr>
            <a:r>
              <a:rPr lang="en-GB" dirty="0"/>
              <a:t> CTV ready for submission</a:t>
            </a:r>
          </a:p>
          <a:p>
            <a:pPr lvl="2">
              <a:buFont typeface="Wingdings" pitchFamily="2" charset="2"/>
              <a:buChar char="Ø"/>
            </a:pPr>
            <a:r>
              <a:rPr lang="en-GB" dirty="0"/>
              <a:t> Radiation report update underway</a:t>
            </a:r>
          </a:p>
          <a:p>
            <a:pPr lvl="2">
              <a:buFont typeface="Wingdings" pitchFamily="2" charset="2"/>
              <a:buChar char="Ø"/>
            </a:pPr>
            <a:r>
              <a:rPr lang="en-GB" dirty="0"/>
              <a:t> Other work packages (detectors, guide, </a:t>
            </a:r>
            <a:br>
              <a:rPr lang="en-GB" dirty="0"/>
            </a:br>
            <a:r>
              <a:rPr lang="en-GB" dirty="0"/>
              <a:t>sample tower, …) relate to it</a:t>
            </a:r>
          </a:p>
          <a:p>
            <a:pPr>
              <a:buFont typeface="Wingdings" pitchFamily="2" charset="2"/>
              <a:buChar char="Ø"/>
            </a:pPr>
            <a:r>
              <a:rPr lang="en-GB" dirty="0"/>
              <a:t> Hutch and utilities (</a:t>
            </a:r>
            <a:r>
              <a:rPr lang="en-GB" dirty="0">
                <a:solidFill>
                  <a:srgbClr val="FF0000"/>
                </a:solidFill>
              </a:rPr>
              <a:t>budget</a:t>
            </a:r>
            <a:r>
              <a:rPr lang="en-GB" dirty="0"/>
              <a:t>)</a:t>
            </a:r>
          </a:p>
          <a:p>
            <a:pPr lvl="2">
              <a:buFont typeface="Wingdings" pitchFamily="2" charset="2"/>
              <a:buChar char="Ø"/>
            </a:pPr>
            <a:r>
              <a:rPr lang="en-GB" dirty="0"/>
              <a:t> Try to join the common projects (CEP, CUP)</a:t>
            </a:r>
          </a:p>
          <a:p>
            <a:pPr lvl="2">
              <a:buFont typeface="Wingdings" pitchFamily="2" charset="2"/>
              <a:buChar char="Ø"/>
            </a:pPr>
            <a:r>
              <a:rPr lang="en-GB" dirty="0"/>
              <a:t> Budget shrinkage! (an increase of the cost book value?)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2022-05-03</a:t>
            </a:r>
            <a:endParaRPr lang="sv-SE" dirty="0"/>
          </a:p>
        </p:txBody>
      </p:sp>
      <p:pic>
        <p:nvPicPr>
          <p:cNvPr id="9" name="Grafik 5">
            <a:extLst>
              <a:ext uri="{FF2B5EF4-FFF2-40B4-BE49-F238E27FC236}">
                <a16:creationId xmlns:a16="http://schemas.microsoft.com/office/drawing/2014/main" id="{99D8275F-AADF-BB45-B7F6-1981D74E5B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1147" y="354218"/>
            <a:ext cx="1122025" cy="9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8D53AA-A75D-0640-B8FD-902182A90E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0000" y="396000"/>
            <a:ext cx="460434" cy="756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D641C1-A7C8-1D36-68E4-34FB7934210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7291">
            <a:off x="4968000" y="202805"/>
            <a:ext cx="4562887" cy="1587923"/>
          </a:xfrm>
          <a:prstGeom prst="rect">
            <a:avLst/>
          </a:prstGeom>
        </p:spPr>
      </p:pic>
      <p:pic>
        <p:nvPicPr>
          <p:cNvPr id="13" name="Content Placeholder 8">
            <a:extLst>
              <a:ext uri="{FF2B5EF4-FFF2-40B4-BE49-F238E27FC236}">
                <a16:creationId xmlns:a16="http://schemas.microsoft.com/office/drawing/2014/main" id="{EB0EEC98-5935-FF48-C71F-08F549E14C0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3692" y="3536502"/>
            <a:ext cx="5027124" cy="254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6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BEER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STAP SPRING 2022 - BEER status update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7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ESS/Hereon update</a:t>
            </a:r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E700C-83DE-9361-5782-62EA4D79B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434804"/>
            <a:ext cx="9365782" cy="476806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dirty="0"/>
              <a:t> NBOA - NBPI (</a:t>
            </a:r>
            <a:r>
              <a:rPr lang="en-GB" dirty="0">
                <a:solidFill>
                  <a:srgbClr val="92D050"/>
                </a:solidFill>
              </a:rPr>
              <a:t>on truck</a:t>
            </a:r>
            <a:r>
              <a:rPr lang="en-GB" dirty="0"/>
              <a:t>)</a:t>
            </a:r>
          </a:p>
          <a:p>
            <a:pPr lvl="2">
              <a:buFont typeface="Wingdings" pitchFamily="2" charset="2"/>
              <a:buChar char="Ø"/>
            </a:pPr>
            <a:r>
              <a:rPr lang="en-GB" dirty="0"/>
              <a:t> FAT passed on February 28</a:t>
            </a:r>
          </a:p>
          <a:p>
            <a:pPr lvl="2">
              <a:buFont typeface="Wingdings" pitchFamily="2" charset="2"/>
              <a:buChar char="Ø"/>
            </a:pPr>
            <a:r>
              <a:rPr lang="en-GB" dirty="0"/>
              <a:t>Delivered to ESS mid-March</a:t>
            </a:r>
          </a:p>
          <a:p>
            <a:pPr lvl="2">
              <a:buFont typeface="Wingdings" pitchFamily="2" charset="2"/>
              <a:buChar char="Ø"/>
            </a:pPr>
            <a:r>
              <a:rPr lang="en-GB" dirty="0"/>
              <a:t> CDR for NBPI passed on 29 March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2022-05-03</a:t>
            </a:r>
            <a:endParaRPr lang="sv-SE" dirty="0"/>
          </a:p>
        </p:txBody>
      </p:sp>
      <p:pic>
        <p:nvPicPr>
          <p:cNvPr id="9" name="Grafik 5">
            <a:extLst>
              <a:ext uri="{FF2B5EF4-FFF2-40B4-BE49-F238E27FC236}">
                <a16:creationId xmlns:a16="http://schemas.microsoft.com/office/drawing/2014/main" id="{99D8275F-AADF-BB45-B7F6-1981D74E5B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1147" y="354218"/>
            <a:ext cx="1122025" cy="9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8D53AA-A75D-0640-B8FD-902182A90E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0000" y="396000"/>
            <a:ext cx="460434" cy="756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044E8B-EC70-B0EE-46A5-B482CAB8C23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2302" y="804218"/>
            <a:ext cx="4510401" cy="17005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B4D0583-6B44-21EA-1887-8BDE86FF11D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6889" y="3180153"/>
            <a:ext cx="4510402" cy="32032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23C17CC-2489-D96F-1500-FAE6B22F3E4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007" y="6202006"/>
            <a:ext cx="2386419" cy="50463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8EADE80-D6ED-FA70-6792-6EBFACED0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2876" y="2104391"/>
            <a:ext cx="3485557" cy="464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40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BEER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STAP SPRING 2022 - BEER status update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8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CD82C-7533-8A86-CB8C-1515401D40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Hereon update</a:t>
            </a:r>
          </a:p>
        </p:txBody>
      </p:sp>
      <p:sp>
        <p:nvSpPr>
          <p:cNvPr id="13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399" y="1562400"/>
            <a:ext cx="10870621" cy="4768062"/>
          </a:xfrm>
        </p:spPr>
        <p:txBody>
          <a:bodyPr/>
          <a:lstStyle/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1) Radial collimators: tender published, </a:t>
            </a:r>
            <a:r>
              <a:rPr lang="en-GB" dirty="0">
                <a:solidFill>
                  <a:srgbClr val="FF0000"/>
                </a:solidFill>
              </a:rPr>
              <a:t>retendering necessary</a:t>
            </a:r>
          </a:p>
          <a:p>
            <a:pPr marL="0" indent="-228600"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2) Choppers: tender published, </a:t>
            </a:r>
            <a:r>
              <a:rPr lang="en-GB" dirty="0">
                <a:solidFill>
                  <a:srgbClr val="FF0000"/>
                </a:solidFill>
              </a:rPr>
              <a:t>retendering of parts necessary</a:t>
            </a:r>
          </a:p>
          <a:p>
            <a:pPr marL="0" indent="-228600"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3) Neutron optics/guide: tender published</a:t>
            </a:r>
          </a:p>
          <a:p>
            <a:pPr marL="0" indent="-228600"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4) Hexapod and sample robot: tender published</a:t>
            </a:r>
          </a:p>
          <a:p>
            <a:pPr marL="0" lvl="1" indent="-14287"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None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Significant cost increase for some components (about 30 % and more) caused by the increase in energy costs (inflation) and shortage of raw materials (Al, Cu, ….)</a:t>
            </a:r>
          </a:p>
          <a:p>
            <a:pPr marL="811213" lvl="1" indent="-276225"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issue has to be discussed with ESS. Further 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de-scoping of the instrument is not possible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without a significant change in performance and scientific case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Retendering will delay the delivery of components</a:t>
            </a:r>
          </a:p>
          <a:p>
            <a:pPr marL="534988" lvl="1" indent="0"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Discussion with ESS necessary on in-bunker installations				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2022-05-03</a:t>
            </a:r>
            <a:endParaRPr lang="sv-SE" dirty="0"/>
          </a:p>
        </p:txBody>
      </p:sp>
      <p:pic>
        <p:nvPicPr>
          <p:cNvPr id="9" name="Grafik 5">
            <a:extLst>
              <a:ext uri="{FF2B5EF4-FFF2-40B4-BE49-F238E27FC236}">
                <a16:creationId xmlns:a16="http://schemas.microsoft.com/office/drawing/2014/main" id="{99D8275F-AADF-BB45-B7F6-1981D74E5B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1147" y="354218"/>
            <a:ext cx="1122025" cy="9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8D53AA-A75D-0640-B8FD-902182A90E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0000" y="396000"/>
            <a:ext cx="460434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6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BEER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STAP SPRING 2022 - BEER status update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9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38" name="Textplatzhalter 3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Components status</a:t>
            </a:r>
          </a:p>
        </p:txBody>
      </p:sp>
      <p:pic>
        <p:nvPicPr>
          <p:cNvPr id="11" name="Content Placeholder 8">
            <a:extLst>
              <a:ext uri="{FF2B5EF4-FFF2-40B4-BE49-F238E27FC236}">
                <a16:creationId xmlns:a16="http://schemas.microsoft.com/office/drawing/2014/main" id="{CA73C44E-F26D-0D4A-AEA5-AB85AF9B5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9211" y="1562100"/>
            <a:ext cx="8475403" cy="4768850"/>
          </a:xfrm>
        </p:spPr>
      </p:pic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2022-05-03</a:t>
            </a:r>
            <a:endParaRPr lang="sv-SE" dirty="0"/>
          </a:p>
        </p:txBody>
      </p:sp>
      <p:pic>
        <p:nvPicPr>
          <p:cNvPr id="9" name="Grafik 5">
            <a:extLst>
              <a:ext uri="{FF2B5EF4-FFF2-40B4-BE49-F238E27FC236}">
                <a16:creationId xmlns:a16="http://schemas.microsoft.com/office/drawing/2014/main" id="{99D8275F-AADF-BB45-B7F6-1981D74E5B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11147" y="354218"/>
            <a:ext cx="1122025" cy="9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8D53AA-A75D-0640-B8FD-902182A90E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0000" y="396000"/>
            <a:ext cx="460434" cy="756000"/>
          </a:xfrm>
          <a:prstGeom prst="rect">
            <a:avLst/>
          </a:prstGeom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4542A824-F8C5-0E4E-8987-F7BAACEFC0B0}"/>
              </a:ext>
            </a:extLst>
          </p:cNvPr>
          <p:cNvSpPr txBox="1"/>
          <p:nvPr/>
        </p:nvSpPr>
        <p:spPr>
          <a:xfrm>
            <a:off x="5098073" y="2003219"/>
            <a:ext cx="2801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Neutron guide E02</a:t>
            </a:r>
          </a:p>
          <a:p>
            <a:pPr algn="l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Delivery: Nov 21</a:t>
            </a:r>
          </a:p>
          <a:p>
            <a:pPr algn="l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SAT: Jul 22</a:t>
            </a: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055E82B1-A6D9-B748-93DC-B24642955AED}"/>
              </a:ext>
            </a:extLst>
          </p:cNvPr>
          <p:cNvSpPr txBox="1"/>
          <p:nvPr/>
        </p:nvSpPr>
        <p:spPr>
          <a:xfrm>
            <a:off x="5544394" y="4408927"/>
            <a:ext cx="2375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Common shielding</a:t>
            </a:r>
          </a:p>
          <a:p>
            <a:pPr algn="l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Installation </a:t>
            </a:r>
          </a:p>
          <a:p>
            <a:pPr algn="l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Bottom part: Sep 22</a:t>
            </a:r>
          </a:p>
          <a:p>
            <a:pPr algn="l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Upper part: Q1 23</a:t>
            </a: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D8FF6C3B-4B16-5947-8E25-98A15368117C}"/>
              </a:ext>
            </a:extLst>
          </p:cNvPr>
          <p:cNvSpPr txBox="1"/>
          <p:nvPr/>
        </p:nvSpPr>
        <p:spPr>
          <a:xfrm>
            <a:off x="1206693" y="2041804"/>
            <a:ext cx="2418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Instrument shutter</a:t>
            </a:r>
          </a:p>
          <a:p>
            <a:pPr algn="l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CDR: Jul 22 </a:t>
            </a:r>
          </a:p>
          <a:p>
            <a:pPr algn="l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SAT: Mar 23</a:t>
            </a: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8C97693C-3A3C-AA4E-8547-8758BF7078C0}"/>
              </a:ext>
            </a:extLst>
          </p:cNvPr>
          <p:cNvSpPr txBox="1"/>
          <p:nvPr/>
        </p:nvSpPr>
        <p:spPr>
          <a:xfrm>
            <a:off x="6435095" y="634434"/>
            <a:ext cx="3233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Experimental cave</a:t>
            </a:r>
          </a:p>
          <a:p>
            <a:pPr algn="l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CDR: Mar 23</a:t>
            </a:r>
          </a:p>
          <a:p>
            <a:pPr algn="l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SAT: Oct 23</a:t>
            </a: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2391CFFC-781E-FF4C-B7CB-1E8AF814DB66}"/>
              </a:ext>
            </a:extLst>
          </p:cNvPr>
          <p:cNvSpPr txBox="1"/>
          <p:nvPr/>
        </p:nvSpPr>
        <p:spPr>
          <a:xfrm>
            <a:off x="9682579" y="1779649"/>
            <a:ext cx="1809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hutch</a:t>
            </a:r>
          </a:p>
          <a:p>
            <a:pPr algn="l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CDR: Jul 23 </a:t>
            </a:r>
          </a:p>
          <a:p>
            <a:pPr algn="l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SAT: Feb 24</a:t>
            </a:r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16F998C7-5579-FF46-9B42-EF6F4FA51C14}"/>
              </a:ext>
            </a:extLst>
          </p:cNvPr>
          <p:cNvSpPr txBox="1"/>
          <p:nvPr/>
        </p:nvSpPr>
        <p:spPr>
          <a:xfrm>
            <a:off x="8244661" y="3771673"/>
            <a:ext cx="3233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Sample tower and detectors</a:t>
            </a:r>
          </a:p>
          <a:p>
            <a:pPr algn="l"/>
            <a:r>
              <a:rPr lang="en-GB" dirty="0">
                <a:solidFill>
                  <a:srgbClr val="FF0000"/>
                </a:solidFill>
              </a:rPr>
              <a:t>Delivery: Apr 23*</a:t>
            </a:r>
          </a:p>
          <a:p>
            <a:pPr algn="l"/>
            <a:r>
              <a:rPr lang="en-GB" dirty="0">
                <a:solidFill>
                  <a:srgbClr val="FF0000"/>
                </a:solidFill>
              </a:rPr>
              <a:t>Installation: Sep-Oct 23*</a:t>
            </a:r>
          </a:p>
        </p:txBody>
      </p:sp>
      <p:sp>
        <p:nvSpPr>
          <p:cNvPr id="20" name="TextBox 16">
            <a:extLst>
              <a:ext uri="{FF2B5EF4-FFF2-40B4-BE49-F238E27FC236}">
                <a16:creationId xmlns:a16="http://schemas.microsoft.com/office/drawing/2014/main" id="{614ACB09-35F9-8246-AC13-47F4412EFFB1}"/>
              </a:ext>
            </a:extLst>
          </p:cNvPr>
          <p:cNvSpPr txBox="1"/>
          <p:nvPr/>
        </p:nvSpPr>
        <p:spPr>
          <a:xfrm>
            <a:off x="1955530" y="5631186"/>
            <a:ext cx="3233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In-bunker guide</a:t>
            </a:r>
          </a:p>
          <a:p>
            <a:pPr algn="l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Delivery: Jul 23*</a:t>
            </a:r>
          </a:p>
          <a:p>
            <a:pPr algn="l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Installation: Sep 23*</a:t>
            </a:r>
          </a:p>
        </p:txBody>
      </p:sp>
      <p:sp>
        <p:nvSpPr>
          <p:cNvPr id="21" name="TextBox 17">
            <a:extLst>
              <a:ext uri="{FF2B5EF4-FFF2-40B4-BE49-F238E27FC236}">
                <a16:creationId xmlns:a16="http://schemas.microsoft.com/office/drawing/2014/main" id="{14E40F75-2A59-C548-B4BF-24AADA484ED4}"/>
              </a:ext>
            </a:extLst>
          </p:cNvPr>
          <p:cNvSpPr txBox="1"/>
          <p:nvPr/>
        </p:nvSpPr>
        <p:spPr>
          <a:xfrm>
            <a:off x="273684" y="3203530"/>
            <a:ext cx="2319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Choppers cascade</a:t>
            </a:r>
          </a:p>
          <a:p>
            <a:pPr algn="l"/>
            <a:r>
              <a:rPr lang="en-GB" dirty="0">
                <a:solidFill>
                  <a:srgbClr val="FF0000"/>
                </a:solidFill>
              </a:rPr>
              <a:t>Delivery: Jul 23*</a:t>
            </a:r>
          </a:p>
          <a:p>
            <a:pPr algn="l"/>
            <a:r>
              <a:rPr lang="en-GB" dirty="0">
                <a:solidFill>
                  <a:srgbClr val="FF0000"/>
                </a:solidFill>
              </a:rPr>
              <a:t>Installation: Sep 23*</a:t>
            </a:r>
          </a:p>
        </p:txBody>
      </p:sp>
      <p:sp>
        <p:nvSpPr>
          <p:cNvPr id="22" name="Down Arrow 18">
            <a:extLst>
              <a:ext uri="{FF2B5EF4-FFF2-40B4-BE49-F238E27FC236}">
                <a16:creationId xmlns:a16="http://schemas.microsoft.com/office/drawing/2014/main" id="{B59EE751-6883-B044-B5DF-E5EBBC3198BC}"/>
              </a:ext>
            </a:extLst>
          </p:cNvPr>
          <p:cNvSpPr/>
          <p:nvPr/>
        </p:nvSpPr>
        <p:spPr>
          <a:xfrm rot="20519390">
            <a:off x="1518113" y="4122689"/>
            <a:ext cx="269690" cy="1144004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Down Arrow 20">
            <a:extLst>
              <a:ext uri="{FF2B5EF4-FFF2-40B4-BE49-F238E27FC236}">
                <a16:creationId xmlns:a16="http://schemas.microsoft.com/office/drawing/2014/main" id="{11976496-C1D2-CD47-9172-C158B12FCC12}"/>
              </a:ext>
            </a:extLst>
          </p:cNvPr>
          <p:cNvSpPr/>
          <p:nvPr/>
        </p:nvSpPr>
        <p:spPr>
          <a:xfrm rot="20604990">
            <a:off x="2449617" y="2908773"/>
            <a:ext cx="153661" cy="1909113"/>
          </a:xfrm>
          <a:prstGeom prst="downArrow">
            <a:avLst>
              <a:gd name="adj1" fmla="val 3428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0D2C5354-C7C1-2F43-9B51-25B7ED6411FF}"/>
              </a:ext>
            </a:extLst>
          </p:cNvPr>
          <p:cNvSpPr/>
          <p:nvPr/>
        </p:nvSpPr>
        <p:spPr>
          <a:xfrm rot="3997285">
            <a:off x="5219744" y="1723886"/>
            <a:ext cx="443398" cy="4996063"/>
          </a:xfrm>
          <a:prstGeom prst="rightBrace">
            <a:avLst>
              <a:gd name="adj1" fmla="val 8333"/>
              <a:gd name="adj2" fmla="val 44486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D75CAD33-0751-BD47-871F-23A708A7549D}"/>
              </a:ext>
            </a:extLst>
          </p:cNvPr>
          <p:cNvSpPr/>
          <p:nvPr/>
        </p:nvSpPr>
        <p:spPr>
          <a:xfrm rot="3963011">
            <a:off x="2306631" y="4958494"/>
            <a:ext cx="311507" cy="898251"/>
          </a:xfrm>
          <a:prstGeom prst="rightBrace">
            <a:avLst>
              <a:gd name="adj1" fmla="val 8333"/>
              <a:gd name="adj2" fmla="val 71992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D4E73698-AD6C-7643-99B9-098530FD8191}"/>
              </a:ext>
            </a:extLst>
          </p:cNvPr>
          <p:cNvSpPr/>
          <p:nvPr/>
        </p:nvSpPr>
        <p:spPr>
          <a:xfrm rot="14906057">
            <a:off x="3578521" y="3224761"/>
            <a:ext cx="443398" cy="1919594"/>
          </a:xfrm>
          <a:prstGeom prst="rightBrace">
            <a:avLst>
              <a:gd name="adj1" fmla="val 8333"/>
              <a:gd name="adj2" fmla="val 68295"/>
            </a:avLst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D61B02F4-7F63-194F-B8CC-EC991C1F7CFA}"/>
              </a:ext>
            </a:extLst>
          </p:cNvPr>
          <p:cNvSpPr/>
          <p:nvPr/>
        </p:nvSpPr>
        <p:spPr>
          <a:xfrm rot="14837873">
            <a:off x="5941473" y="1843114"/>
            <a:ext cx="443398" cy="2655854"/>
          </a:xfrm>
          <a:prstGeom prst="rightBrace">
            <a:avLst>
              <a:gd name="adj1" fmla="val 8333"/>
              <a:gd name="adj2" fmla="val 59241"/>
            </a:avLst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Down Arrow 27">
            <a:extLst>
              <a:ext uri="{FF2B5EF4-FFF2-40B4-BE49-F238E27FC236}">
                <a16:creationId xmlns:a16="http://schemas.microsoft.com/office/drawing/2014/main" id="{1F8761B8-039F-8746-82C7-46321861F28F}"/>
              </a:ext>
            </a:extLst>
          </p:cNvPr>
          <p:cNvSpPr/>
          <p:nvPr/>
        </p:nvSpPr>
        <p:spPr>
          <a:xfrm rot="4837648">
            <a:off x="8960738" y="1855858"/>
            <a:ext cx="269690" cy="111768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Down Arrow 28">
            <a:extLst>
              <a:ext uri="{FF2B5EF4-FFF2-40B4-BE49-F238E27FC236}">
                <a16:creationId xmlns:a16="http://schemas.microsoft.com/office/drawing/2014/main" id="{C760E56A-42BD-AF4A-ABEC-2EF2D6F9899B}"/>
              </a:ext>
            </a:extLst>
          </p:cNvPr>
          <p:cNvSpPr/>
          <p:nvPr/>
        </p:nvSpPr>
        <p:spPr>
          <a:xfrm rot="19416122">
            <a:off x="7608477" y="1452497"/>
            <a:ext cx="269690" cy="114400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Down Arrow 29">
            <a:extLst>
              <a:ext uri="{FF2B5EF4-FFF2-40B4-BE49-F238E27FC236}">
                <a16:creationId xmlns:a16="http://schemas.microsoft.com/office/drawing/2014/main" id="{6325C98E-96FE-DE4E-8994-DBA12DAC00B1}"/>
              </a:ext>
            </a:extLst>
          </p:cNvPr>
          <p:cNvSpPr/>
          <p:nvPr/>
        </p:nvSpPr>
        <p:spPr>
          <a:xfrm rot="9578943">
            <a:off x="8208218" y="2647525"/>
            <a:ext cx="269690" cy="1144004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C3177B0-6546-C64C-B6B6-F686624EE2DF}"/>
              </a:ext>
            </a:extLst>
          </p:cNvPr>
          <p:cNvSpPr txBox="1"/>
          <p:nvPr/>
        </p:nvSpPr>
        <p:spPr>
          <a:xfrm>
            <a:off x="8343063" y="4738903"/>
            <a:ext cx="3387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 to join common electrical and utilities project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TG5 on Mar 24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31F1B7-0743-DB43-B74F-96D1F1B8590D}"/>
              </a:ext>
            </a:extLst>
          </p:cNvPr>
          <p:cNvSpPr txBox="1"/>
          <p:nvPr/>
        </p:nvSpPr>
        <p:spPr>
          <a:xfrm>
            <a:off x="3084844" y="1225338"/>
            <a:ext cx="2243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Choppers at 80 m</a:t>
            </a:r>
          </a:p>
          <a:p>
            <a:pPr algn="l"/>
            <a:r>
              <a:rPr lang="en-GB" dirty="0">
                <a:solidFill>
                  <a:srgbClr val="FF0000"/>
                </a:solidFill>
              </a:rPr>
              <a:t>Delivery: Jul 23*</a:t>
            </a:r>
          </a:p>
          <a:p>
            <a:pPr algn="l"/>
            <a:r>
              <a:rPr lang="en-GB" dirty="0">
                <a:solidFill>
                  <a:srgbClr val="FF0000"/>
                </a:solidFill>
              </a:rPr>
              <a:t>Installation: Sep 23*</a:t>
            </a:r>
          </a:p>
        </p:txBody>
      </p:sp>
      <p:sp>
        <p:nvSpPr>
          <p:cNvPr id="33" name="Down Arrow 32">
            <a:extLst>
              <a:ext uri="{FF2B5EF4-FFF2-40B4-BE49-F238E27FC236}">
                <a16:creationId xmlns:a16="http://schemas.microsoft.com/office/drawing/2014/main" id="{5663E8D2-F99E-A84F-8976-C23DCF4FA9C1}"/>
              </a:ext>
            </a:extLst>
          </p:cNvPr>
          <p:cNvSpPr/>
          <p:nvPr/>
        </p:nvSpPr>
        <p:spPr>
          <a:xfrm rot="20519390">
            <a:off x="4531566" y="2147756"/>
            <a:ext cx="199947" cy="1816789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10">
            <a:extLst>
              <a:ext uri="{FF2B5EF4-FFF2-40B4-BE49-F238E27FC236}">
                <a16:creationId xmlns:a16="http://schemas.microsoft.com/office/drawing/2014/main" id="{1E3B915A-BE94-C540-ADC0-155FF3FAAB55}"/>
              </a:ext>
            </a:extLst>
          </p:cNvPr>
          <p:cNvSpPr txBox="1"/>
          <p:nvPr/>
        </p:nvSpPr>
        <p:spPr>
          <a:xfrm>
            <a:off x="3060525" y="2939999"/>
            <a:ext cx="3233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Neutron guide D03</a:t>
            </a:r>
          </a:p>
          <a:p>
            <a:pPr algn="l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Delivery: Jun 22</a:t>
            </a:r>
          </a:p>
          <a:p>
            <a:pPr algn="l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SAT: Nov 22</a:t>
            </a:r>
          </a:p>
        </p:txBody>
      </p:sp>
      <p:sp>
        <p:nvSpPr>
          <p:cNvPr id="35" name="TextBox 33">
            <a:extLst>
              <a:ext uri="{FF2B5EF4-FFF2-40B4-BE49-F238E27FC236}">
                <a16:creationId xmlns:a16="http://schemas.microsoft.com/office/drawing/2014/main" id="{CE27E3E6-DBEC-C940-9721-DD57DEB83E26}"/>
              </a:ext>
            </a:extLst>
          </p:cNvPr>
          <p:cNvSpPr txBox="1"/>
          <p:nvPr/>
        </p:nvSpPr>
        <p:spPr>
          <a:xfrm>
            <a:off x="4228840" y="5551940"/>
            <a:ext cx="2375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BWI</a:t>
            </a:r>
          </a:p>
          <a:p>
            <a:pPr algn="l"/>
            <a:r>
              <a:rPr lang="en-GB" dirty="0">
                <a:solidFill>
                  <a:srgbClr val="FF0000"/>
                </a:solidFill>
              </a:rPr>
              <a:t>Delivery: Jul 23*</a:t>
            </a:r>
          </a:p>
          <a:p>
            <a:pPr algn="l"/>
            <a:r>
              <a:rPr lang="en-GB" dirty="0">
                <a:solidFill>
                  <a:srgbClr val="FF0000"/>
                </a:solidFill>
              </a:rPr>
              <a:t>Installation: Aug 23*</a:t>
            </a:r>
          </a:p>
        </p:txBody>
      </p:sp>
      <p:sp>
        <p:nvSpPr>
          <p:cNvPr id="36" name="Down Arrow 34">
            <a:extLst>
              <a:ext uri="{FF2B5EF4-FFF2-40B4-BE49-F238E27FC236}">
                <a16:creationId xmlns:a16="http://schemas.microsoft.com/office/drawing/2014/main" id="{69E1594B-7461-E441-BF0A-A30021FB03FB}"/>
              </a:ext>
            </a:extLst>
          </p:cNvPr>
          <p:cNvSpPr/>
          <p:nvPr/>
        </p:nvSpPr>
        <p:spPr>
          <a:xfrm rot="7502802">
            <a:off x="3404833" y="4582934"/>
            <a:ext cx="130983" cy="1816789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0">
            <a:extLst>
              <a:ext uri="{FF2B5EF4-FFF2-40B4-BE49-F238E27FC236}">
                <a16:creationId xmlns:a16="http://schemas.microsoft.com/office/drawing/2014/main" id="{6C3177B0-6546-C64C-B6B6-F686624EE2DF}"/>
              </a:ext>
            </a:extLst>
          </p:cNvPr>
          <p:cNvSpPr txBox="1"/>
          <p:nvPr/>
        </p:nvSpPr>
        <p:spPr>
          <a:xfrm>
            <a:off x="8383176" y="5631186"/>
            <a:ext cx="3387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Based on TA- time table; </a:t>
            </a:r>
            <a:r>
              <a:rPr lang="en-GB" b="1" dirty="0">
                <a:solidFill>
                  <a:srgbClr val="FF0000"/>
                </a:solidFill>
              </a:rPr>
              <a:t>will be updated after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offers had been received and surveyed.</a:t>
            </a:r>
          </a:p>
        </p:txBody>
      </p:sp>
      <p:sp>
        <p:nvSpPr>
          <p:cNvPr id="39" name="Down Arrow 38">
            <a:extLst>
              <a:ext uri="{FF2B5EF4-FFF2-40B4-BE49-F238E27FC236}">
                <a16:creationId xmlns:a16="http://schemas.microsoft.com/office/drawing/2014/main" id="{6BFCCFE9-7653-E2DE-D95D-145EB326EBEF}"/>
              </a:ext>
            </a:extLst>
          </p:cNvPr>
          <p:cNvSpPr>
            <a:spLocks noChangeAspect="1"/>
          </p:cNvSpPr>
          <p:nvPr/>
        </p:nvSpPr>
        <p:spPr>
          <a:xfrm rot="5400000">
            <a:off x="803888" y="5246845"/>
            <a:ext cx="363657" cy="1260000"/>
          </a:xfrm>
          <a:prstGeom prst="downArrow">
            <a:avLst>
              <a:gd name="adj1" fmla="val 70723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/>
              <a:t>Hereon</a:t>
            </a:r>
          </a:p>
        </p:txBody>
      </p:sp>
      <p:sp>
        <p:nvSpPr>
          <p:cNvPr id="40" name="Down Arrow 39">
            <a:extLst>
              <a:ext uri="{FF2B5EF4-FFF2-40B4-BE49-F238E27FC236}">
                <a16:creationId xmlns:a16="http://schemas.microsoft.com/office/drawing/2014/main" id="{B2CD3E04-ABE3-AC2B-857F-91D03C406F80}"/>
              </a:ext>
            </a:extLst>
          </p:cNvPr>
          <p:cNvSpPr>
            <a:spLocks noChangeAspect="1"/>
          </p:cNvSpPr>
          <p:nvPr/>
        </p:nvSpPr>
        <p:spPr>
          <a:xfrm rot="5400000">
            <a:off x="791416" y="5651311"/>
            <a:ext cx="363658" cy="1260000"/>
          </a:xfrm>
          <a:prstGeom prst="downArrow">
            <a:avLst>
              <a:gd name="adj1" fmla="val 74129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/>
              <a:t>NPI</a:t>
            </a:r>
          </a:p>
        </p:txBody>
      </p:sp>
    </p:spTree>
    <p:extLst>
      <p:ext uri="{BB962C8B-B14F-4D97-AF65-F5344CB8AC3E}">
        <p14:creationId xmlns:p14="http://schemas.microsoft.com/office/powerpoint/2010/main" val="4655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233</TotalTime>
  <Words>1282</Words>
  <Application>Microsoft Macintosh PowerPoint</Application>
  <PresentationFormat>Widescreen</PresentationFormat>
  <Paragraphs>250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Segoe UI</vt:lpstr>
      <vt:lpstr>Segoe UI Light</vt:lpstr>
      <vt:lpstr>Segoe UI Semibold</vt:lpstr>
      <vt:lpstr>Wingdings</vt:lpstr>
      <vt:lpstr>Office-tema</vt:lpstr>
      <vt:lpstr>BEER</vt:lpstr>
      <vt:lpstr>BEER</vt:lpstr>
      <vt:lpstr>BEER</vt:lpstr>
      <vt:lpstr>BEER</vt:lpstr>
      <vt:lpstr>BEER</vt:lpstr>
      <vt:lpstr>BEER</vt:lpstr>
      <vt:lpstr>BEER</vt:lpstr>
      <vt:lpstr>BEER</vt:lpstr>
      <vt:lpstr>BEER</vt:lpstr>
      <vt:lpstr>BEER</vt:lpstr>
      <vt:lpstr>BEER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BEER</dc:title>
  <dc:creator>Premek Beran</dc:creator>
  <cp:lastModifiedBy>Premek Beran</cp:lastModifiedBy>
  <cp:revision>73</cp:revision>
  <cp:lastPrinted>2019-03-08T10:27:30Z</cp:lastPrinted>
  <dcterms:created xsi:type="dcterms:W3CDTF">2021-09-23T07:53:29Z</dcterms:created>
  <dcterms:modified xsi:type="dcterms:W3CDTF">2022-05-03T06:55:53Z</dcterms:modified>
</cp:coreProperties>
</file>