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436" r:id="rId2"/>
    <p:sldId id="474" r:id="rId3"/>
    <p:sldId id="406" r:id="rId4"/>
    <p:sldId id="303" r:id="rId5"/>
    <p:sldId id="306" r:id="rId6"/>
    <p:sldId id="321" r:id="rId7"/>
    <p:sldId id="322" r:id="rId8"/>
    <p:sldId id="400" r:id="rId9"/>
    <p:sldId id="473" r:id="rId10"/>
    <p:sldId id="323" r:id="rId11"/>
    <p:sldId id="402" r:id="rId12"/>
    <p:sldId id="427" r:id="rId13"/>
    <p:sldId id="404" r:id="rId14"/>
    <p:sldId id="426" r:id="rId15"/>
    <p:sldId id="472" r:id="rId16"/>
    <p:sldId id="311" r:id="rId17"/>
    <p:sldId id="312" r:id="rId18"/>
    <p:sldId id="329" r:id="rId19"/>
    <p:sldId id="314" r:id="rId20"/>
    <p:sldId id="335" r:id="rId21"/>
    <p:sldId id="315" r:id="rId22"/>
    <p:sldId id="467" r:id="rId23"/>
    <p:sldId id="471" r:id="rId24"/>
    <p:sldId id="460" r:id="rId25"/>
    <p:sldId id="450" r:id="rId26"/>
    <p:sldId id="448" r:id="rId27"/>
    <p:sldId id="470" r:id="rId28"/>
    <p:sldId id="459" r:id="rId29"/>
    <p:sldId id="461" r:id="rId30"/>
    <p:sldId id="476" r:id="rId31"/>
    <p:sldId id="469" r:id="rId32"/>
    <p:sldId id="444" r:id="rId33"/>
    <p:sldId id="475" r:id="rId34"/>
    <p:sldId id="447" r:id="rId35"/>
    <p:sldId id="455" r:id="rId36"/>
    <p:sldId id="462" r:id="rId37"/>
    <p:sldId id="399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49" autoAdjust="0"/>
    <p:restoredTop sz="82925" autoAdjust="0"/>
  </p:normalViewPr>
  <p:slideViewPr>
    <p:cSldViewPr snapToGrid="0">
      <p:cViewPr varScale="1">
        <p:scale>
          <a:sx n="91" d="100"/>
          <a:sy n="91" d="100"/>
        </p:scale>
        <p:origin x="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94CDA-0B7F-4201-AC89-82A53F9E4247}" type="datetimeFigureOut">
              <a:rPr lang="de-DE" smtClean="0"/>
              <a:t>03.05.2022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210F5-70B1-4F39-9A7F-970BB4BD04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280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210F5-70B1-4F39-9A7F-970BB4BD044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332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like a small </a:t>
            </a:r>
            <a:r>
              <a:rPr lang="en-US" dirty="0" err="1" smtClean="0"/>
              <a:t>labyrtith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hope that the change</a:t>
            </a:r>
            <a:r>
              <a:rPr lang="en-US" baseline="0" dirty="0" smtClean="0"/>
              <a:t> of the door will allow us to get approval for 10mm even at 5MW. Otherwise, we need a special permit for lower power. 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210F5-70B1-4F39-9A7F-970BB4BD044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048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 flux with 10mm pinhole is about that of RADEN at JPARC or BT2 at NIST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Compare to the ODIN flux about </a:t>
            </a:r>
            <a:r>
              <a:rPr lang="it-IT" dirty="0" smtClean="0"/>
              <a:t>1.20E+09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If we want to do regular neutron imaging, then the L/D will still be way better than needed for any imaging with 850.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What is importnat however, that we will not have this flux in</a:t>
            </a:r>
            <a:r>
              <a:rPr lang="it-IT" baseline="0" dirty="0" smtClean="0"/>
              <a:t> the beginning of course. And we need to perform the main TBL tasks with much lower fluxes, round about what you see in this 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210F5-70B1-4F39-9A7F-970BB4BD044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455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4241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210F5-70B1-4F39-9A7F-970BB4BD044D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7790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CMOS can be </a:t>
            </a:r>
            <a:r>
              <a:rPr lang="en-US" sz="1200" b="1" dirty="0" err="1" smtClean="0"/>
              <a:t>inttagretd</a:t>
            </a:r>
            <a:r>
              <a:rPr lang="en-US" sz="1200" b="1" dirty="0" smtClean="0"/>
              <a:t>./</a:t>
            </a:r>
            <a:r>
              <a:rPr lang="en-US" sz="1200" b="1" baseline="0" dirty="0" smtClean="0"/>
              <a:t> But need to cut </a:t>
            </a:r>
            <a:endParaRPr lang="en-US" sz="1200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210F5-70B1-4F39-9A7F-970BB4BD044D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6669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210F5-70B1-4F39-9A7F-970BB4BD044D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6607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534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So thank you very much for tuning 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 would like to remind you of the other seminars and that you can watch</a:t>
            </a:r>
            <a:r>
              <a:rPr lang="en-GB" baseline="0" dirty="0" smtClean="0"/>
              <a:t> the recordings.</a:t>
            </a: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 I am open to any questions</a:t>
            </a:r>
            <a:r>
              <a:rPr lang="en-GB" baseline="0" dirty="0" smtClean="0"/>
              <a:t> and you can also email me anytime.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0830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0766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5A434-646A-2746-9BDC-885B2382B33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538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4883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5A434-646A-2746-9BDC-885B2382B33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difference between the two moderators is the structure of the cold moderator.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Tthe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focal points shift inward by 2cm at each side for MARK-II from MARKI.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Therefore, the focal point for instruments will not be optimized for the first moderator system.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 has no consequence for the thermal moderator, but it implies a large reduction in cold neutron brightness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the proton energy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 be increased from 570MeV to 800MeV, soon after the BOT, ESS may stay at the configuration with MARK-I moderator with 800MeV for a while.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210F5-70B1-4F39-9A7F-970BB4BD044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871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3868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Roughly a delta lambda of 0.7A</a:t>
            </a:r>
          </a:p>
          <a:p>
            <a:endParaRPr lang="en-US" dirty="0" smtClean="0"/>
          </a:p>
          <a:p>
            <a:r>
              <a:rPr lang="en-US" dirty="0" smtClean="0"/>
              <a:t>No great resolution, but enough for</a:t>
            </a:r>
            <a:r>
              <a:rPr lang="en-US" baseline="0" dirty="0" smtClean="0"/>
              <a:t> moderator characterization</a:t>
            </a:r>
          </a:p>
          <a:p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210F5-70B1-4F39-9A7F-970BB4BD044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299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0363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perforated B4C plates, Bi, </a:t>
            </a:r>
            <a:r>
              <a:rPr lang="en-US" dirty="0" err="1" smtClean="0"/>
              <a:t>Pb</a:t>
            </a:r>
            <a:r>
              <a:rPr lang="en-US" dirty="0" smtClean="0"/>
              <a:t>, Cd, W, Be and </a:t>
            </a:r>
            <a:r>
              <a:rPr lang="en-US" dirty="0" err="1" smtClean="0"/>
              <a:t>Polymethyl</a:t>
            </a:r>
            <a:r>
              <a:rPr lang="en-US" dirty="0" smtClean="0"/>
              <a:t> methacrylate (some of them in different thicknesses).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210F5-70B1-4F39-9A7F-970BB4BD044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599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4864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 and red: 10mm</a:t>
            </a:r>
            <a:r>
              <a:rPr lang="en-US" baseline="0" dirty="0" smtClean="0"/>
              <a:t> vs 3mm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210F5-70B1-4F39-9A7F-970BB4BD044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1846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8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55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05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9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09AD65-1FD9-4184-BEE4-83A5D110341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930395" y="6117873"/>
            <a:ext cx="3215183" cy="459883"/>
          </a:xfrm>
        </p:spPr>
        <p:txBody>
          <a:bodyPr tIns="18000" bIns="18000" anchor="t" anchorCtr="0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2020-01-27</a:t>
            </a:r>
          </a:p>
        </p:txBody>
      </p:sp>
    </p:spTree>
    <p:extLst>
      <p:ext uri="{BB962C8B-B14F-4D97-AF65-F5344CB8AC3E}">
        <p14:creationId xmlns:p14="http://schemas.microsoft.com/office/powerpoint/2010/main" val="1147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84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68420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7329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6355EAEC-7696-4D24-A7FD-4DCE3A87DD95}" type="datetime1">
              <a:rPr lang="sv-SE" smtClean="0"/>
              <a:t>2022-05-03</a:t>
            </a:fld>
            <a:endParaRPr lang="sv-SE" dirty="0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 txBox="1">
            <a:spLocks/>
          </p:cNvSpPr>
          <p:nvPr userDrawn="1"/>
        </p:nvSpPr>
        <p:spPr>
          <a:xfrm>
            <a:off x="9360657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46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/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893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28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2722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2022-05-03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4217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hawatchart.chulapakorn@ess.e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00.png"/><Relationship Id="rId10" Type="http://schemas.openxmlformats.org/officeDocument/2006/relationships/image" Target="../media/image20.png"/><Relationship Id="rId4" Type="http://schemas.openxmlformats.org/officeDocument/2006/relationships/image" Target="../media/image190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onfluence.esss.lu.se/download/attachments/199360806/MR304-3000-00-DE-B.pdf?version=1&amp;modificationDate=1521194839250&amp;api=v2" TargetMode="External"/><Relationship Id="rId3" Type="http://schemas.openxmlformats.org/officeDocument/2006/relationships/hyperlink" Target="https://chess.esss.lu.se/enovia/link/ESS-0178279/21308.51166.0.8916/valid" TargetMode="External"/><Relationship Id="rId7" Type="http://schemas.openxmlformats.org/officeDocument/2006/relationships/hyperlink" Target="https://confluence.esss.lu.se/download/attachments/199360806/MR%20Chopper.pdf?version=1&amp;modificationDate=1497432811649&amp;api=v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onfluence.esss.lu.se/download/attachments/199360806/MR304-2220-00-DE-B.pdf?version=1&amp;modificationDate=1521194760716&amp;api=v2" TargetMode="External"/><Relationship Id="rId5" Type="http://schemas.openxmlformats.org/officeDocument/2006/relationships/hyperlink" Target="https://confluence.esss.lu.se/download/attachments/199360806/MR304-2230-00-DE-B.pdf?version=1&amp;modificationDate=1521194667486&amp;api=v2" TargetMode="External"/><Relationship Id="rId4" Type="http://schemas.openxmlformats.org/officeDocument/2006/relationships/hyperlink" Target="https://confluence.esss.lu.se/download/attachments/199360806/MR304-2000-00-DE-B.pdf?version=1&amp;modificationDate=1521194533589&amp;api=v2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10.emf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cid:image001.jpg@01D54884.C2FC8670" TargetMode="Externa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32" y="2456688"/>
            <a:ext cx="9793155" cy="1257150"/>
          </a:xfrm>
        </p:spPr>
        <p:txBody>
          <a:bodyPr/>
          <a:lstStyle/>
          <a:p>
            <a:r>
              <a:rPr lang="en-US" sz="4400" b="1" dirty="0" smtClean="0"/>
              <a:t>Test </a:t>
            </a:r>
            <a:r>
              <a:rPr lang="en-US" sz="4400" b="1" dirty="0"/>
              <a:t>beamline (TBL</a:t>
            </a:r>
            <a:r>
              <a:rPr lang="en-US" sz="4400" b="1" dirty="0" smtClean="0"/>
              <a:t>) @ESS</a:t>
            </a:r>
            <a:br>
              <a:rPr lang="en-US" sz="4400" b="1" dirty="0" smtClean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2500" dirty="0" smtClean="0"/>
              <a:t>03 </a:t>
            </a:r>
            <a:r>
              <a:rPr lang="en-US" sz="2500" dirty="0" smtClean="0"/>
              <a:t>May 2022</a:t>
            </a:r>
            <a:endParaRPr lang="en-GB" sz="25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240" y="4198265"/>
            <a:ext cx="9729147" cy="597167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STAP Meeting- </a:t>
            </a:r>
            <a:r>
              <a:rPr lang="en-US" dirty="0">
                <a:solidFill>
                  <a:schemeClr val="accent1"/>
                </a:solidFill>
              </a:rPr>
              <a:t>Imaging and Engineering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7240" y="5587407"/>
            <a:ext cx="8481960" cy="899793"/>
          </a:xfrm>
        </p:spPr>
        <p:txBody>
          <a:bodyPr/>
          <a:lstStyle/>
          <a:p>
            <a:r>
              <a:rPr lang="en-GB" dirty="0" smtClean="0"/>
              <a:t>Gabor Laszlo </a:t>
            </a:r>
          </a:p>
          <a:p>
            <a:r>
              <a:rPr lang="en-GB" dirty="0"/>
              <a:t>Nicolas Breton </a:t>
            </a:r>
            <a:endParaRPr lang="en-GB" dirty="0" smtClean="0"/>
          </a:p>
          <a:p>
            <a:r>
              <a:rPr lang="en-GB" dirty="0" smtClean="0"/>
              <a:t>Thawatchart ChulapakorN</a:t>
            </a:r>
            <a:r>
              <a:rPr lang="en-GB" dirty="0" smtClean="0">
                <a:hlinkClick r:id="rId3"/>
              </a:rPr>
              <a:t>ess.eu</a:t>
            </a:r>
            <a:endParaRPr lang="en-GB" dirty="0" smtClean="0"/>
          </a:p>
          <a:p>
            <a:r>
              <a:rPr lang="en-GB" dirty="0" smtClean="0"/>
              <a:t>Robin Woracek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383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we want to do it?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Schematic: </a:t>
            </a:r>
            <a:r>
              <a:rPr lang="en-US" dirty="0"/>
              <a:t>Pinhole Imaging of the moderator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de-DE" dirty="0"/>
          </a:p>
          <a:p>
            <a:endParaRPr lang="de-D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76" y="1674143"/>
            <a:ext cx="11592379" cy="36639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17163" y="2915322"/>
            <a:ext cx="506370" cy="1165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tangle 21"/>
          <p:cNvSpPr/>
          <p:nvPr/>
        </p:nvSpPr>
        <p:spPr>
          <a:xfrm rot="16200000">
            <a:off x="1135355" y="2685162"/>
            <a:ext cx="506370" cy="1165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3635" y="3320515"/>
            <a:ext cx="1461579" cy="65119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78770" y="2531564"/>
            <a:ext cx="1271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oderator</a:t>
            </a:r>
            <a:endParaRPr lang="de-DE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98266" y="3272220"/>
            <a:ext cx="8865443" cy="87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585643" y="3200240"/>
            <a:ext cx="8878066" cy="8877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2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we want to do it?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Schematic: natural resolution </a:t>
            </a:r>
            <a:r>
              <a:rPr lang="en-US" dirty="0" err="1" smtClean="0"/>
              <a:t>ToF</a:t>
            </a:r>
            <a:r>
              <a:rPr lang="en-US" dirty="0" smtClean="0"/>
              <a:t> diagram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de-DE" dirty="0"/>
          </a:p>
          <a:p>
            <a:endParaRPr lang="de-DE" dirty="0"/>
          </a:p>
        </p:txBody>
      </p:sp>
      <p:sp>
        <p:nvSpPr>
          <p:cNvPr id="17" name="Rectangle 16"/>
          <p:cNvSpPr/>
          <p:nvPr/>
        </p:nvSpPr>
        <p:spPr>
          <a:xfrm>
            <a:off x="364108" y="6224317"/>
            <a:ext cx="733066" cy="30777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Source</a:t>
            </a:r>
            <a:endParaRPr lang="en-US" sz="14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459527" y="1746011"/>
            <a:ext cx="0" cy="46321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rot="16200000">
            <a:off x="-482483" y="3150874"/>
            <a:ext cx="25333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Distance </a:t>
            </a:r>
            <a:r>
              <a:rPr lang="de-DE" sz="2200" dirty="0" smtClean="0"/>
              <a:t>(17m)</a:t>
            </a:r>
            <a:endParaRPr lang="en-US" sz="2200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1163361" y="6308446"/>
            <a:ext cx="5534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dirty="0" smtClean="0"/>
              <a:t>0</a:t>
            </a:r>
            <a:endParaRPr lang="en-US" sz="2200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7973226" y="1760641"/>
            <a:ext cx="0" cy="46321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448624" y="6378206"/>
            <a:ext cx="6524602" cy="108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438955" y="6349804"/>
            <a:ext cx="67112" cy="67112"/>
          </a:xfrm>
          <a:prstGeom prst="ellipse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502511" y="6355498"/>
            <a:ext cx="67112" cy="67112"/>
          </a:xfrm>
          <a:prstGeom prst="ellipse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33"/>
              <p:cNvSpPr/>
              <p:nvPr/>
            </p:nvSpPr>
            <p:spPr>
              <a:xfrm>
                <a:off x="2983855" y="5628951"/>
                <a:ext cx="1824664" cy="714375"/>
              </a:xfrm>
              <a:prstGeom prst="roundRect">
                <a:avLst/>
              </a:prstGeom>
              <a:ln>
                <a:solidFill>
                  <a:srgbClr val="0094C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=14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𝐻𝑧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Rounded 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855" y="5628951"/>
                <a:ext cx="1824664" cy="714375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94CA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5186445" y="6389054"/>
            <a:ext cx="7644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dirty="0" smtClean="0"/>
              <a:t>71.4</a:t>
            </a:r>
            <a:endParaRPr lang="en-US" sz="2200" dirty="0" smtClean="0"/>
          </a:p>
        </p:txBody>
      </p:sp>
      <p:sp>
        <p:nvSpPr>
          <p:cNvPr id="36" name="Rectangle 35"/>
          <p:cNvSpPr/>
          <p:nvPr/>
        </p:nvSpPr>
        <p:spPr>
          <a:xfrm>
            <a:off x="2648897" y="6423645"/>
            <a:ext cx="21123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dirty="0" smtClean="0"/>
              <a:t>Time (milisec)</a:t>
            </a:r>
            <a:endParaRPr lang="en-US" sz="2200" dirty="0" smtClean="0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466613" y="1769927"/>
            <a:ext cx="500661" cy="46134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1880644" y="1394940"/>
                <a:ext cx="522609" cy="287071"/>
              </a:xfrm>
              <a:prstGeom prst="round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644" y="1394940"/>
                <a:ext cx="522609" cy="287071"/>
              </a:xfrm>
              <a:prstGeom prst="roundRect">
                <a:avLst/>
              </a:prstGeom>
              <a:blipFill>
                <a:blip r:embed="rId4"/>
                <a:stretch>
                  <a:fillRect l="-2299" t="-6122" b="-1632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>
            <a:stCxn id="29" idx="6"/>
          </p:cNvCxnSpPr>
          <p:nvPr/>
        </p:nvCxnSpPr>
        <p:spPr>
          <a:xfrm flipV="1">
            <a:off x="1506067" y="1772295"/>
            <a:ext cx="1449817" cy="461106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ounded Rectangle 39"/>
              <p:cNvSpPr/>
              <p:nvPr/>
            </p:nvSpPr>
            <p:spPr>
              <a:xfrm>
                <a:off x="2918883" y="1393101"/>
                <a:ext cx="522609" cy="307476"/>
              </a:xfrm>
              <a:prstGeom prst="round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ounded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83" y="1393101"/>
                <a:ext cx="522609" cy="307476"/>
              </a:xfrm>
              <a:prstGeom prst="roundRect">
                <a:avLst/>
              </a:prstGeom>
              <a:blipFill>
                <a:blip r:embed="rId5"/>
                <a:stretch>
                  <a:fillRect t="-3846" b="-13462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/>
              <p:cNvSpPr/>
              <p:nvPr/>
            </p:nvSpPr>
            <p:spPr>
              <a:xfrm>
                <a:off x="3283192" y="5040992"/>
                <a:ext cx="1793619" cy="391546"/>
              </a:xfrm>
              <a:prstGeom prst="round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de-DE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de-DE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[2Å]=</m:t>
                    </m:r>
                  </m:oMath>
                </a14:m>
                <a:r>
                  <a:rPr lang="en-US" sz="1400" dirty="0" smtClean="0">
                    <a:solidFill>
                      <a:schemeClr val="tx1"/>
                    </a:solidFill>
                  </a:rPr>
                  <a:t>1978 m/sec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Rounded 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192" y="5040992"/>
                <a:ext cx="1793619" cy="391546"/>
              </a:xfrm>
              <a:prstGeom prst="roundRect">
                <a:avLst/>
              </a:prstGeom>
              <a:blipFill>
                <a:blip r:embed="rId6"/>
                <a:stretch>
                  <a:fillRect b="-454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/>
          <p:cNvCxnSpPr/>
          <p:nvPr/>
        </p:nvCxnSpPr>
        <p:spPr>
          <a:xfrm flipV="1">
            <a:off x="1468073" y="1759626"/>
            <a:ext cx="4000420" cy="461858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ounded Rectangle 56"/>
              <p:cNvSpPr/>
              <p:nvPr/>
            </p:nvSpPr>
            <p:spPr>
              <a:xfrm>
                <a:off x="5307361" y="1393101"/>
                <a:ext cx="522609" cy="307476"/>
              </a:xfrm>
              <a:prstGeom prst="roundRect">
                <a:avLst/>
              </a:prstGeom>
              <a:ln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Rounded 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361" y="1393101"/>
                <a:ext cx="522609" cy="307476"/>
              </a:xfrm>
              <a:prstGeom prst="roundRect">
                <a:avLst/>
              </a:prstGeom>
              <a:blipFill>
                <a:blip r:embed="rId7"/>
                <a:stretch>
                  <a:fillRect l="-9195" t="-3846" r="-2299" b="-13462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Connector 57"/>
          <p:cNvCxnSpPr/>
          <p:nvPr/>
        </p:nvCxnSpPr>
        <p:spPr>
          <a:xfrm flipV="1">
            <a:off x="5538782" y="1749503"/>
            <a:ext cx="500661" cy="46134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1458408" y="6369332"/>
            <a:ext cx="182880" cy="91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1641288" y="1769926"/>
            <a:ext cx="500661" cy="46134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1646393" y="1758346"/>
            <a:ext cx="1449817" cy="461106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1652172" y="1747997"/>
            <a:ext cx="4000420" cy="461858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5718327" y="1755390"/>
            <a:ext cx="500661" cy="46134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537138" y="6382629"/>
            <a:ext cx="182880" cy="91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1465190" y="1753729"/>
            <a:ext cx="6524602" cy="108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646393" y="1781397"/>
            <a:ext cx="5126620" cy="461343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2554" y="56442"/>
            <a:ext cx="3963957" cy="2980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/>
              <p:cNvSpPr/>
              <p:nvPr/>
            </p:nvSpPr>
            <p:spPr>
              <a:xfrm>
                <a:off x="6511708" y="1396418"/>
                <a:ext cx="522609" cy="307476"/>
              </a:xfrm>
              <a:prstGeom prst="roundRect">
                <a:avLst/>
              </a:prstGeom>
              <a:ln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ounded 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708" y="1396418"/>
                <a:ext cx="522609" cy="307476"/>
              </a:xfrm>
              <a:prstGeom prst="roundRect">
                <a:avLst/>
              </a:prstGeom>
              <a:blipFill>
                <a:blip r:embed="rId9"/>
                <a:stretch>
                  <a:fillRect l="-7955" t="-1887" r="-2273" b="-11321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8041833" y="3546779"/>
            <a:ext cx="4125398" cy="2777048"/>
            <a:chOff x="8041833" y="3546779"/>
            <a:chExt cx="4125398" cy="27770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833" y="3546779"/>
              <a:ext cx="4125398" cy="277704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519135" y="5417110"/>
              <a:ext cx="7745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+1cm</a:t>
              </a:r>
              <a:endParaRPr lang="de-DE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356766" y="5577084"/>
              <a:ext cx="6158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0</a:t>
              </a:r>
              <a:r>
                <a:rPr lang="en-US" dirty="0" smtClean="0"/>
                <a:t>cm</a:t>
              </a:r>
              <a:endParaRPr lang="de-DE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206876" y="5470671"/>
              <a:ext cx="7088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-1cm</a:t>
              </a:r>
              <a:endParaRPr lang="de-DE" dirty="0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5325982" y="3387016"/>
            <a:ext cx="2681548" cy="147732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Chopper design cannot be used as Frame Overlap chopper (but frame overlap will be ‘cut’ by gravity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95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57" grpId="0" animBg="1"/>
      <p:bldP spid="43" grpId="0" animBg="1"/>
      <p:bldP spid="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we want to do it?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Schematic: Study wavelength/energy ranges with spatial resolution</a:t>
            </a:r>
            <a:endParaRPr lang="de-DE" dirty="0"/>
          </a:p>
          <a:p>
            <a:endParaRPr lang="de-DE" dirty="0"/>
          </a:p>
        </p:txBody>
      </p:sp>
      <p:sp>
        <p:nvSpPr>
          <p:cNvPr id="17" name="Rectangle 16"/>
          <p:cNvSpPr/>
          <p:nvPr/>
        </p:nvSpPr>
        <p:spPr>
          <a:xfrm>
            <a:off x="364108" y="6224317"/>
            <a:ext cx="733066" cy="30777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Source</a:t>
            </a:r>
            <a:endParaRPr lang="en-US" sz="14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459527" y="1746011"/>
            <a:ext cx="0" cy="46321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rot="16200000">
            <a:off x="-482483" y="3150874"/>
            <a:ext cx="25333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Distance </a:t>
            </a:r>
            <a:r>
              <a:rPr lang="de-DE" sz="2200" dirty="0" smtClean="0"/>
              <a:t>(17m)</a:t>
            </a:r>
            <a:endParaRPr lang="en-US" sz="2200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1163361" y="6308446"/>
            <a:ext cx="5534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dirty="0" smtClean="0"/>
              <a:t>0</a:t>
            </a:r>
            <a:endParaRPr lang="en-US" sz="2200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7973226" y="1760641"/>
            <a:ext cx="0" cy="46321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448624" y="6378206"/>
            <a:ext cx="6524602" cy="108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438955" y="6349804"/>
            <a:ext cx="67112" cy="67112"/>
          </a:xfrm>
          <a:prstGeom prst="ellipse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502511" y="6355498"/>
            <a:ext cx="67112" cy="67112"/>
          </a:xfrm>
          <a:prstGeom prst="ellipse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186445" y="6389054"/>
            <a:ext cx="7644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dirty="0" smtClean="0"/>
              <a:t>71.4</a:t>
            </a:r>
            <a:endParaRPr lang="en-US" sz="2200" dirty="0" smtClean="0"/>
          </a:p>
        </p:txBody>
      </p:sp>
      <p:sp>
        <p:nvSpPr>
          <p:cNvPr id="36" name="Rectangle 35"/>
          <p:cNvSpPr/>
          <p:nvPr/>
        </p:nvSpPr>
        <p:spPr>
          <a:xfrm>
            <a:off x="2648897" y="6423645"/>
            <a:ext cx="21123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dirty="0" smtClean="0"/>
              <a:t>Time (milisec)</a:t>
            </a:r>
            <a:endParaRPr lang="en-US" sz="2200" dirty="0" smtClean="0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466613" y="4078041"/>
            <a:ext cx="250179" cy="23053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9" idx="6"/>
          </p:cNvCxnSpPr>
          <p:nvPr/>
        </p:nvCxnSpPr>
        <p:spPr>
          <a:xfrm flipV="1">
            <a:off x="1506067" y="1772295"/>
            <a:ext cx="1449817" cy="461106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ounded Rectangle 39"/>
              <p:cNvSpPr/>
              <p:nvPr/>
            </p:nvSpPr>
            <p:spPr>
              <a:xfrm>
                <a:off x="2810510" y="1372329"/>
                <a:ext cx="522609" cy="307476"/>
              </a:xfrm>
              <a:prstGeom prst="round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ounded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510" y="1372329"/>
                <a:ext cx="522609" cy="307476"/>
              </a:xfrm>
              <a:prstGeom prst="roundRect">
                <a:avLst/>
              </a:prstGeom>
              <a:blipFill>
                <a:blip r:embed="rId2"/>
                <a:stretch>
                  <a:fillRect t="-1887" b="-11321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/>
          <p:cNvCxnSpPr/>
          <p:nvPr/>
        </p:nvCxnSpPr>
        <p:spPr>
          <a:xfrm flipV="1">
            <a:off x="1468073" y="4099848"/>
            <a:ext cx="1973419" cy="22783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1458408" y="6369332"/>
            <a:ext cx="182880" cy="91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1641288" y="4078041"/>
            <a:ext cx="239356" cy="23053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1646393" y="1761628"/>
            <a:ext cx="1070191" cy="4607784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1652172" y="4113824"/>
            <a:ext cx="1951241" cy="22527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1465190" y="1753729"/>
            <a:ext cx="6524602" cy="108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465493" y="4060155"/>
            <a:ext cx="37253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459527" y="4056279"/>
            <a:ext cx="7350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500498" y="4065523"/>
            <a:ext cx="14727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497522" y="1759153"/>
            <a:ext cx="1949075" cy="4586215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/>
          <a:srcRect l="34598" r="33379"/>
          <a:stretch/>
        </p:blipFill>
        <p:spPr>
          <a:xfrm>
            <a:off x="8465576" y="2443385"/>
            <a:ext cx="1998133" cy="1995821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4388510" y="3692456"/>
            <a:ext cx="25333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Chopper</a:t>
            </a:r>
          </a:p>
        </p:txBody>
      </p:sp>
    </p:spTree>
    <p:extLst>
      <p:ext uri="{BB962C8B-B14F-4D97-AF65-F5344CB8AC3E}">
        <p14:creationId xmlns:p14="http://schemas.microsoft.com/office/powerpoint/2010/main" val="273138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64108" y="6224317"/>
            <a:ext cx="733066" cy="30777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Source</a:t>
            </a:r>
            <a:endParaRPr lang="en-US" sz="14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459527" y="1746011"/>
            <a:ext cx="0" cy="46321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rot="16200000">
            <a:off x="-541578" y="3381169"/>
            <a:ext cx="25333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Distance </a:t>
            </a:r>
            <a:r>
              <a:rPr lang="de-DE" sz="2200" dirty="0" smtClean="0"/>
              <a:t>(17m)</a:t>
            </a:r>
            <a:endParaRPr lang="en-US" sz="2200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1163361" y="6308446"/>
            <a:ext cx="5534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dirty="0" smtClean="0"/>
              <a:t>0</a:t>
            </a:r>
            <a:endParaRPr lang="en-US" sz="2200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7973226" y="1760641"/>
            <a:ext cx="0" cy="46321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448624" y="6378206"/>
            <a:ext cx="6524602" cy="108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438955" y="6349804"/>
            <a:ext cx="67112" cy="67112"/>
          </a:xfrm>
          <a:prstGeom prst="ellipse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502511" y="6355498"/>
            <a:ext cx="67112" cy="67112"/>
          </a:xfrm>
          <a:prstGeom prst="ellipse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110362" y="6409508"/>
            <a:ext cx="21123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dirty="0" smtClean="0"/>
              <a:t>Time (milisec)</a:t>
            </a:r>
            <a:endParaRPr lang="en-US" sz="2200" dirty="0" smtClean="0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1474269" y="1772295"/>
            <a:ext cx="3569975" cy="461676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1465190" y="1753729"/>
            <a:ext cx="6524602" cy="108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299069" y="4060155"/>
            <a:ext cx="46809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459527" y="4056279"/>
            <a:ext cx="17861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555961" y="1753729"/>
            <a:ext cx="1424199" cy="46128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68" t="6099" r="14379" b="17165"/>
          <a:stretch/>
        </p:blipFill>
        <p:spPr>
          <a:xfrm>
            <a:off x="1336617" y="5502304"/>
            <a:ext cx="1503680" cy="106836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68" t="6099" r="14379" b="17165"/>
          <a:stretch/>
        </p:blipFill>
        <p:spPr>
          <a:xfrm flipH="1">
            <a:off x="3669137" y="834129"/>
            <a:ext cx="1499616" cy="1103378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4388510" y="3692456"/>
            <a:ext cx="25333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Chopper</a:t>
            </a:r>
          </a:p>
        </p:txBody>
      </p:sp>
      <p:sp>
        <p:nvSpPr>
          <p:cNvPr id="7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63442" y="124312"/>
            <a:ext cx="9360000" cy="507076"/>
          </a:xfrm>
        </p:spPr>
        <p:txBody>
          <a:bodyPr/>
          <a:lstStyle/>
          <a:p>
            <a:r>
              <a:rPr lang="en-US" dirty="0" smtClean="0"/>
              <a:t>Schematic: Pulse </a:t>
            </a:r>
            <a:r>
              <a:rPr lang="en-US" dirty="0"/>
              <a:t>shape </a:t>
            </a:r>
            <a:r>
              <a:rPr lang="en-US" dirty="0" smtClean="0"/>
              <a:t>by ‘</a:t>
            </a:r>
            <a:r>
              <a:rPr lang="en-US" dirty="0"/>
              <a:t>pinhole in time of flight’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386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we want to do it?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4CD1E-C5F4-45E7-B313-44230D36BE37}" type="datetime1">
              <a:rPr kumimoji="0" lang="sv-SE" sz="800" b="0" i="0" u="none" strike="noStrike" kern="1200" cap="none" spc="8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2022-05-03</a:t>
            </a:fld>
            <a:endParaRPr kumimoji="0" lang="sv-SE" sz="800" b="0" i="0" u="none" strike="noStrike" kern="1200" cap="none" spc="8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Schematic: </a:t>
            </a:r>
            <a:r>
              <a:rPr lang="en-US" dirty="0"/>
              <a:t>Pulse shape </a:t>
            </a:r>
            <a:r>
              <a:rPr lang="en-US" dirty="0" smtClean="0"/>
              <a:t>by Diffraction 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de-DE" dirty="0"/>
          </a:p>
          <a:p>
            <a:endParaRPr lang="de-DE" dirty="0"/>
          </a:p>
        </p:txBody>
      </p:sp>
      <p:pic>
        <p:nvPicPr>
          <p:cNvPr id="11" name="Picture 10" descr="E:\ESSTestbeamline\Data_Oct2015\TBLpicsOct2015\IMG_57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3" t="30159" r="27693" b="23518"/>
          <a:stretch>
            <a:fillRect/>
          </a:stretch>
        </p:blipFill>
        <p:spPr bwMode="auto">
          <a:xfrm>
            <a:off x="467939" y="1475072"/>
            <a:ext cx="4194175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103708" y="1439558"/>
            <a:ext cx="8342070" cy="4938140"/>
            <a:chOff x="645830" y="1903027"/>
            <a:chExt cx="8342885" cy="493700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9B19ED-39A8-F845-BF8C-A90A834F6114}"/>
                </a:ext>
              </a:extLst>
            </p:cNvPr>
            <p:cNvCxnSpPr/>
            <p:nvPr/>
          </p:nvCxnSpPr>
          <p:spPr>
            <a:xfrm>
              <a:off x="1620409" y="5181476"/>
              <a:ext cx="2821262" cy="8491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A463914-0001-1E46-BA95-FB6352BEDD2F}"/>
                </a:ext>
              </a:extLst>
            </p:cNvPr>
            <p:cNvCxnSpPr/>
            <p:nvPr/>
          </p:nvCxnSpPr>
          <p:spPr>
            <a:xfrm>
              <a:off x="1763298" y="2924569"/>
              <a:ext cx="2678373" cy="31060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4D4FF27-3EC8-4D4E-9E45-39ABFE0078B7}"/>
                </a:ext>
              </a:extLst>
            </p:cNvPr>
            <p:cNvCxnSpPr/>
            <p:nvPr/>
          </p:nvCxnSpPr>
          <p:spPr>
            <a:xfrm>
              <a:off x="1620409" y="3789558"/>
              <a:ext cx="2821262" cy="224103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5">
              <a:extLst>
                <a:ext uri="{FF2B5EF4-FFF2-40B4-BE49-F238E27FC236}">
                  <a16:creationId xmlns:a16="http://schemas.microsoft.com/office/drawing/2014/main" id="{BCC45D42-841E-214F-830D-FE9A2E2DA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1671" y="5844898"/>
              <a:ext cx="3265807" cy="707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41767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dirty="0">
                  <a:solidFill>
                    <a:srgbClr val="FF0000"/>
                  </a:solidFill>
                  <a:latin typeface="+mn-lt"/>
                  <a:cs typeface="Arial" panose="020B0604020202020204" pitchFamily="34" charset="0"/>
                </a:rPr>
                <a:t>Cd Pinholes (10mm)</a:t>
              </a:r>
            </a:p>
            <a:p>
              <a:pPr marL="342900" indent="-342900" defTabSz="4176705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en-US" sz="2000" kern="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C866B02-03EC-6E41-87DE-4AF227FCFFD0}"/>
                </a:ext>
              </a:extLst>
            </p:cNvPr>
            <p:cNvCxnSpPr/>
            <p:nvPr/>
          </p:nvCxnSpPr>
          <p:spPr>
            <a:xfrm>
              <a:off x="2661910" y="2924569"/>
              <a:ext cx="1779761" cy="31060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5">
              <a:extLst>
                <a:ext uri="{FF2B5EF4-FFF2-40B4-BE49-F238E27FC236}">
                  <a16:creationId xmlns:a16="http://schemas.microsoft.com/office/drawing/2014/main" id="{0F5A4D43-1625-E543-8BF7-224F078283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830" y="1903027"/>
              <a:ext cx="2522784" cy="707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41767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dirty="0">
                  <a:solidFill>
                    <a:srgbClr val="FF0000"/>
                  </a:solidFill>
                  <a:latin typeface="+mn-lt"/>
                  <a:cs typeface="Arial" panose="020B0604020202020204" pitchFamily="34" charset="0"/>
                </a:rPr>
                <a:t>PCG </a:t>
              </a:r>
              <a:r>
                <a:rPr lang="en-US" sz="2000" kern="0" dirty="0" err="1">
                  <a:solidFill>
                    <a:srgbClr val="FF0000"/>
                  </a:solidFill>
                  <a:latin typeface="+mn-lt"/>
                  <a:cs typeface="Arial" panose="020B0604020202020204" pitchFamily="34" charset="0"/>
                </a:rPr>
                <a:t>Monochromaor</a:t>
              </a:r>
              <a:endParaRPr lang="en-US" sz="2000" kern="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endParaRPr>
            </a:p>
            <a:p>
              <a:pPr marL="342900" indent="-342900" defTabSz="4176705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en-US" sz="2000" kern="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1B48733-E740-514B-8C1F-34A2BE626FA3}"/>
                </a:ext>
              </a:extLst>
            </p:cNvPr>
            <p:cNvCxnSpPr/>
            <p:nvPr/>
          </p:nvCxnSpPr>
          <p:spPr>
            <a:xfrm>
              <a:off x="1015512" y="2277018"/>
              <a:ext cx="531865" cy="5031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6E752AD-5221-1244-A8A4-5476599063B1}"/>
                </a:ext>
              </a:extLst>
            </p:cNvPr>
            <p:cNvCxnSpPr>
              <a:endCxn id="23" idx="1"/>
            </p:cNvCxnSpPr>
            <p:nvPr/>
          </p:nvCxnSpPr>
          <p:spPr>
            <a:xfrm>
              <a:off x="1541026" y="6160739"/>
              <a:ext cx="2900645" cy="4793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15">
              <a:extLst>
                <a:ext uri="{FF2B5EF4-FFF2-40B4-BE49-F238E27FC236}">
                  <a16:creationId xmlns:a16="http://schemas.microsoft.com/office/drawing/2014/main" id="{37336065-DC64-254C-A205-DF59A8ED68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1671" y="6440075"/>
              <a:ext cx="4547044" cy="39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417670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baseline="30000" dirty="0">
                  <a:solidFill>
                    <a:srgbClr val="FF0000"/>
                  </a:solidFill>
                  <a:latin typeface="+mn-lt"/>
                  <a:cs typeface="Arial" panose="020B0604020202020204" pitchFamily="34" charset="0"/>
                </a:rPr>
                <a:t>3</a:t>
              </a:r>
              <a:r>
                <a:rPr lang="en-US" sz="2000" kern="0" dirty="0">
                  <a:solidFill>
                    <a:srgbClr val="FF0000"/>
                  </a:solidFill>
                  <a:latin typeface="+mn-lt"/>
                  <a:cs typeface="Arial" panose="020B0604020202020204" pitchFamily="34" charset="0"/>
                </a:rPr>
                <a:t>He Detector (4tubes)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5130420" y="1638126"/>
            <a:ext cx="3643232" cy="2945644"/>
            <a:chOff x="4224374" y="1467349"/>
            <a:chExt cx="4919626" cy="421499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339BEB0-4B26-6744-AD37-115346140206}"/>
                </a:ext>
              </a:extLst>
            </p:cNvPr>
            <p:cNvSpPr/>
            <p:nvPr/>
          </p:nvSpPr>
          <p:spPr>
            <a:xfrm>
              <a:off x="4299454" y="1467349"/>
              <a:ext cx="4844546" cy="4214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sv-SE"/>
            </a:p>
          </p:txBody>
        </p:sp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374" y="1580931"/>
              <a:ext cx="4895329" cy="3938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28" name="Right Arrow 27">
            <a:extLst>
              <a:ext uri="{FF2B5EF4-FFF2-40B4-BE49-F238E27FC236}">
                <a16:creationId xmlns:a16="http://schemas.microsoft.com/office/drawing/2014/main" id="{59D45A79-F4F9-AC43-B2D1-C0D1B667FBC3}"/>
              </a:ext>
            </a:extLst>
          </p:cNvPr>
          <p:cNvSpPr/>
          <p:nvPr/>
        </p:nvSpPr>
        <p:spPr>
          <a:xfrm rot="10588580">
            <a:off x="1347280" y="2214785"/>
            <a:ext cx="3114675" cy="230187"/>
          </a:xfrm>
          <a:prstGeom prst="rightArrow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v-SE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E2FC910E-A077-DD4E-A94C-5553C53CAA08}"/>
              </a:ext>
            </a:extLst>
          </p:cNvPr>
          <p:cNvSpPr/>
          <p:nvPr/>
        </p:nvSpPr>
        <p:spPr>
          <a:xfrm rot="5240731">
            <a:off x="477465" y="3842260"/>
            <a:ext cx="3113087" cy="230187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v-SE"/>
          </a:p>
        </p:txBody>
      </p:sp>
      <p:sp>
        <p:nvSpPr>
          <p:cNvPr id="30" name="Rectangle 29"/>
          <p:cNvSpPr/>
          <p:nvPr/>
        </p:nvSpPr>
        <p:spPr>
          <a:xfrm>
            <a:off x="6041125" y="4736003"/>
            <a:ext cx="5913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spatial image of the moderator (could ‘scan’)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Could this allow to see the ripples (in single pulse)?</a:t>
            </a:r>
          </a:p>
        </p:txBody>
      </p:sp>
    </p:spTree>
    <p:extLst>
      <p:ext uri="{BB962C8B-B14F-4D97-AF65-F5344CB8AC3E}">
        <p14:creationId xmlns:p14="http://schemas.microsoft.com/office/powerpoint/2010/main" val="298533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72" y="412370"/>
            <a:ext cx="10157518" cy="652304"/>
          </a:xfrm>
        </p:spPr>
        <p:txBody>
          <a:bodyPr/>
          <a:lstStyle/>
          <a:p>
            <a:r>
              <a:rPr lang="en-US" sz="3000" b="1" dirty="0" smtClean="0"/>
              <a:t>Test beamline (TBL)</a:t>
            </a:r>
            <a:endParaRPr lang="en-GB" sz="3000" b="1" dirty="0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3764" y="1402430"/>
          <a:ext cx="979725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725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What do we actually want to do?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321542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200000"/>
                        </a:lnSpc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How do we want to do it?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481151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Overview of Layout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815161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Spectrum &amp;</a:t>
                      </a:r>
                      <a:r>
                        <a:rPr lang="en-GB" sz="2500" b="0" baseline="0" noProof="0" dirty="0" smtClean="0">
                          <a:solidFill>
                            <a:schemeClr val="bg1"/>
                          </a:solidFill>
                        </a:rPr>
                        <a:t> Shielding</a:t>
                      </a:r>
                      <a:endParaRPr lang="en-GB" sz="2500" b="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063382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Imaging</a:t>
                      </a:r>
                      <a:r>
                        <a:rPr lang="en-GB" sz="2500" b="0" baseline="0" noProof="0" dirty="0" smtClean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Moderator &amp; Pulse Shape Characterization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786405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Feedback &amp; Discussion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953168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23764" y="3399753"/>
            <a:ext cx="9797250" cy="435576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536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FA564-8D75-4F2E-B75E-AF3294CE7523}" type="datetime1">
              <a:rPr kumimoji="0" lang="sv-SE" sz="800" b="0" i="0" u="none" strike="noStrike" kern="1200" cap="none" spc="8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2022-05-03</a:t>
            </a:fld>
            <a:endParaRPr kumimoji="0" lang="sv-SE" sz="800" b="0" i="0" u="none" strike="noStrike" kern="1200" cap="none" spc="8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Location </a:t>
            </a:r>
            <a:r>
              <a:rPr lang="en-US" dirty="0"/>
              <a:t>in Facility: W11 (North Sector)</a:t>
            </a:r>
            <a:endParaRPr lang="de-DE" dirty="0"/>
          </a:p>
          <a:p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33" y="1277225"/>
            <a:ext cx="10260723" cy="519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5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Layout</a:t>
            </a:r>
            <a:endParaRPr lang="de-DE" dirty="0"/>
          </a:p>
          <a:p>
            <a:endParaRPr lang="de-DE" dirty="0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 txBox="1">
            <a:spLocks/>
          </p:cNvSpPr>
          <p:nvPr/>
        </p:nvSpPr>
        <p:spPr>
          <a:xfrm>
            <a:off x="8229439" y="4324223"/>
            <a:ext cx="1186410" cy="280730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 Light"/>
                <a:ea typeface="+mj-ea"/>
                <a:cs typeface="+mj-cs"/>
              </a:rPr>
              <a:t>Moderator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Segoe UI Light"/>
              <a:ea typeface="+mj-ea"/>
              <a:cs typeface="+mj-cs"/>
            </a:endParaRP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 txBox="1">
            <a:spLocks/>
          </p:cNvSpPr>
          <p:nvPr/>
        </p:nvSpPr>
        <p:spPr>
          <a:xfrm>
            <a:off x="5212897" y="1193317"/>
            <a:ext cx="4202952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 Light"/>
                <a:ea typeface="+mj-ea"/>
                <a:cs typeface="+mj-cs"/>
              </a:rPr>
              <a:t>Bunker area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Segoe UI Light"/>
              <a:ea typeface="+mj-ea"/>
              <a:cs typeface="+mj-cs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873377"/>
              </p:ext>
            </p:extLst>
          </p:nvPr>
        </p:nvGraphicFramePr>
        <p:xfrm>
          <a:off x="9545011" y="39162"/>
          <a:ext cx="2556633" cy="44723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2101">
                  <a:extLst>
                    <a:ext uri="{9D8B030D-6E8A-4147-A177-3AD203B41FA5}">
                      <a16:colId xmlns:a16="http://schemas.microsoft.com/office/drawing/2014/main" val="2531829094"/>
                    </a:ext>
                  </a:extLst>
                </a:gridCol>
                <a:gridCol w="2054532">
                  <a:extLst>
                    <a:ext uri="{9D8B030D-6E8A-4147-A177-3AD203B41FA5}">
                      <a16:colId xmlns:a16="http://schemas.microsoft.com/office/drawing/2014/main" val="42176660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Component Name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0" marR="142875" marT="66675" marB="66675"/>
                </a:tc>
                <a:extLst>
                  <a:ext uri="{0D108BD9-81ED-4DB2-BD59-A6C34878D82A}">
                    <a16:rowId xmlns:a16="http://schemas.microsoft.com/office/drawing/2014/main" val="2340895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Bridge Beam Guide (BBGOA)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66675" marB="66675" anchor="ctr"/>
                </a:tc>
                <a:extLst>
                  <a:ext uri="{0D108BD9-81ED-4DB2-BD59-A6C34878D82A}">
                    <a16:rowId xmlns:a16="http://schemas.microsoft.com/office/drawing/2014/main" val="3023298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Flight Tube 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66675" marB="66675" anchor="ctr"/>
                </a:tc>
                <a:extLst>
                  <a:ext uri="{0D108BD9-81ED-4DB2-BD59-A6C34878D82A}">
                    <a16:rowId xmlns:a16="http://schemas.microsoft.com/office/drawing/2014/main" val="39947883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Fixed Collimator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66675" marB="66675" anchor="ctr"/>
                </a:tc>
                <a:extLst>
                  <a:ext uri="{0D108BD9-81ED-4DB2-BD59-A6C34878D82A}">
                    <a16:rowId xmlns:a16="http://schemas.microsoft.com/office/drawing/2014/main" val="3782395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5,6,7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Chopper and Adjustable Collimator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66675" marB="66675" anchor="ctr"/>
                </a:tc>
                <a:extLst>
                  <a:ext uri="{0D108BD9-81ED-4DB2-BD59-A6C34878D82A}">
                    <a16:rowId xmlns:a16="http://schemas.microsoft.com/office/drawing/2014/main" val="2085616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NewRoman"/>
                        </a:rPr>
                        <a:t>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New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Flight Tube 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NewRoman"/>
                      </a:endParaRPr>
                    </a:p>
                  </a:txBody>
                  <a:tcPr marL="95250" marR="95250" marT="66675" marB="66675" anchor="ctr"/>
                </a:tc>
                <a:extLst>
                  <a:ext uri="{0D108BD9-81ED-4DB2-BD59-A6C34878D82A}">
                    <a16:rowId xmlns:a16="http://schemas.microsoft.com/office/drawing/2014/main" val="37493755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NewRoman"/>
                        </a:rPr>
                        <a:t>15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New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NewRoman"/>
                        </a:rPr>
                        <a:t>2 Filter stages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NewRoman"/>
                      </a:endParaRPr>
                    </a:p>
                  </a:txBody>
                  <a:tcPr marL="95250" marR="95250" marT="66675" marB="66675" anchor="ctr"/>
                </a:tc>
                <a:extLst>
                  <a:ext uri="{0D108BD9-81ED-4DB2-BD59-A6C34878D82A}">
                    <a16:rowId xmlns:a16="http://schemas.microsoft.com/office/drawing/2014/main" val="14089062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Heavy Shutter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66675" marB="66675" anchor="ctr"/>
                </a:tc>
                <a:extLst>
                  <a:ext uri="{0D108BD9-81ED-4DB2-BD59-A6C34878D82A}">
                    <a16:rowId xmlns:a16="http://schemas.microsoft.com/office/drawing/2014/main" val="1706081064"/>
                  </a:ext>
                </a:extLst>
              </a:tr>
              <a:tr h="395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Bunker Wall Feedthrough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66675" marB="66675" anchor="ctr"/>
                </a:tc>
                <a:extLst>
                  <a:ext uri="{0D108BD9-81ED-4DB2-BD59-A6C34878D82A}">
                    <a16:rowId xmlns:a16="http://schemas.microsoft.com/office/drawing/2014/main" val="4094966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Detector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66675" marB="66675" anchor="ctr"/>
                </a:tc>
                <a:extLst>
                  <a:ext uri="{0D108BD9-81ED-4DB2-BD59-A6C34878D82A}">
                    <a16:rowId xmlns:a16="http://schemas.microsoft.com/office/drawing/2014/main" val="2788357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Beam Stop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66675" marB="66675" anchor="ctr"/>
                </a:tc>
                <a:extLst>
                  <a:ext uri="{0D108BD9-81ED-4DB2-BD59-A6C34878D82A}">
                    <a16:rowId xmlns:a16="http://schemas.microsoft.com/office/drawing/2014/main" val="3170501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Experimental Cave</a:t>
                      </a:r>
                      <a:endParaRPr lang="en-US" sz="11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66675" marB="66675" anchor="ctr"/>
                </a:tc>
                <a:extLst>
                  <a:ext uri="{0D108BD9-81ED-4DB2-BD59-A6C34878D82A}">
                    <a16:rowId xmlns:a16="http://schemas.microsoft.com/office/drawing/2014/main" val="797476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Control Hutch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66675" marB="66675" anchor="ctr"/>
                </a:tc>
                <a:extLst>
                  <a:ext uri="{0D108BD9-81ED-4DB2-BD59-A6C34878D82A}">
                    <a16:rowId xmlns:a16="http://schemas.microsoft.com/office/drawing/2014/main" val="3063337567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323850" y="1566931"/>
            <a:ext cx="8100808" cy="4367128"/>
            <a:chOff x="323850" y="1566931"/>
            <a:chExt cx="8100808" cy="4367128"/>
          </a:xfrm>
        </p:grpSpPr>
        <p:pic>
          <p:nvPicPr>
            <p:cNvPr id="11" name="Picture 10"/>
            <p:cNvPicPr/>
            <p:nvPr/>
          </p:nvPicPr>
          <p:blipFill rotWithShape="1">
            <a:blip r:embed="rId2"/>
            <a:srcRect b="16448"/>
            <a:stretch/>
          </p:blipFill>
          <p:spPr bwMode="auto">
            <a:xfrm>
              <a:off x="323850" y="1895601"/>
              <a:ext cx="7779236" cy="338111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Rubrik 1">
              <a:extLst>
                <a:ext uri="{FF2B5EF4-FFF2-40B4-BE49-F238E27FC236}">
                  <a16:creationId xmlns:a16="http://schemas.microsoft.com/office/drawing/2014/main" id="{CD0FB8EB-1974-4F1B-9F83-4FDD9AB6C8B2}"/>
                </a:ext>
              </a:extLst>
            </p:cNvPr>
            <p:cNvSpPr txBox="1">
              <a:spLocks/>
            </p:cNvSpPr>
            <p:nvPr/>
          </p:nvSpPr>
          <p:spPr>
            <a:xfrm>
              <a:off x="2793489" y="1566931"/>
              <a:ext cx="2154505" cy="657339"/>
            </a:xfrm>
            <a:prstGeom prst="rect">
              <a:avLst/>
            </a:prstGeom>
          </p:spPr>
          <p:txBody>
            <a:bodyPr vert="horz" lIns="90000" tIns="45720" rIns="91440" bIns="1800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kern="1200">
                  <a:solidFill>
                    <a:srgbClr val="666666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Segoe UI Light"/>
                  <a:ea typeface="+mj-ea"/>
                  <a:cs typeface="+mj-cs"/>
                </a:rPr>
                <a:t>Cave</a:t>
              </a:r>
              <a:endPara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 Light"/>
                <a:ea typeface="+mj-ea"/>
                <a:cs typeface="+mj-cs"/>
              </a:endParaRPr>
            </a:p>
          </p:txBody>
        </p:sp>
        <p:sp>
          <p:nvSpPr>
            <p:cNvPr id="15" name="Rubrik 1">
              <a:extLst>
                <a:ext uri="{FF2B5EF4-FFF2-40B4-BE49-F238E27FC236}">
                  <a16:creationId xmlns:a16="http://schemas.microsoft.com/office/drawing/2014/main" id="{CD0FB8EB-1974-4F1B-9F83-4FDD9AB6C8B2}"/>
                </a:ext>
              </a:extLst>
            </p:cNvPr>
            <p:cNvSpPr txBox="1">
              <a:spLocks/>
            </p:cNvSpPr>
            <p:nvPr/>
          </p:nvSpPr>
          <p:spPr>
            <a:xfrm>
              <a:off x="4221706" y="5276720"/>
              <a:ext cx="4202952" cy="657339"/>
            </a:xfrm>
            <a:prstGeom prst="rect">
              <a:avLst/>
            </a:prstGeom>
          </p:spPr>
          <p:txBody>
            <a:bodyPr vert="horz" lIns="90000" tIns="45720" rIns="91440" bIns="1800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kern="1200">
                  <a:solidFill>
                    <a:srgbClr val="666666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Segoe UI Light"/>
                  <a:ea typeface="+mj-ea"/>
                  <a:cs typeface="+mj-cs"/>
                </a:rPr>
                <a:t>Bunker wall</a:t>
              </a:r>
              <a:endPara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 Light"/>
                <a:ea typeface="+mj-ea"/>
                <a:cs typeface="+mj-cs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4835611" y="4324224"/>
              <a:ext cx="247135" cy="952496"/>
            </a:xfrm>
            <a:prstGeom prst="straightConnector1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ubrik 1">
              <a:extLst>
                <a:ext uri="{FF2B5EF4-FFF2-40B4-BE49-F238E27FC236}">
                  <a16:creationId xmlns:a16="http://schemas.microsoft.com/office/drawing/2014/main" id="{CD0FB8EB-1974-4F1B-9F83-4FDD9AB6C8B2}"/>
                </a:ext>
              </a:extLst>
            </p:cNvPr>
            <p:cNvSpPr txBox="1">
              <a:spLocks/>
            </p:cNvSpPr>
            <p:nvPr/>
          </p:nvSpPr>
          <p:spPr>
            <a:xfrm>
              <a:off x="6865796" y="2083794"/>
              <a:ext cx="1186410" cy="280730"/>
            </a:xfrm>
            <a:prstGeom prst="rect">
              <a:avLst/>
            </a:prstGeom>
          </p:spPr>
          <p:txBody>
            <a:bodyPr vert="horz" lIns="90000" tIns="45720" rIns="91440" bIns="1800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kern="1200">
                  <a:solidFill>
                    <a:srgbClr val="666666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Segoe UI Light"/>
                  <a:ea typeface="+mj-ea"/>
                  <a:cs typeface="+mj-cs"/>
                </a:rPr>
                <a:t>Heavy Collimator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 Light"/>
                <a:ea typeface="+mj-ea"/>
                <a:cs typeface="+mj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562123" y="3488267"/>
              <a:ext cx="540963" cy="402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2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77758" y="2919596"/>
              <a:ext cx="540963" cy="402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80923" y="2494373"/>
              <a:ext cx="540963" cy="402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4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07964" y="2080413"/>
              <a:ext cx="767236" cy="402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5,6,7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87015" y="1919939"/>
              <a:ext cx="540963" cy="402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10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56866" y="2157255"/>
              <a:ext cx="540963" cy="402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13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829653" y="2899769"/>
              <a:ext cx="540963" cy="402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8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331854" y="2351018"/>
              <a:ext cx="540963" cy="402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9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600259" y="4778105"/>
              <a:ext cx="540963" cy="402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11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05870" y="4755738"/>
              <a:ext cx="540963" cy="402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12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9280" y="4554415"/>
              <a:ext cx="540963" cy="402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14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 flipH="1" flipV="1">
            <a:off x="6223701" y="4128705"/>
            <a:ext cx="451499" cy="1780417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410441" y="5909122"/>
            <a:ext cx="540963" cy="4026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15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2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103708" y="931026"/>
            <a:ext cx="10374783" cy="507076"/>
          </a:xfrm>
        </p:spPr>
        <p:txBody>
          <a:bodyPr/>
          <a:lstStyle/>
          <a:p>
            <a:r>
              <a:rPr lang="en-US" dirty="0" smtClean="0"/>
              <a:t>MAIN </a:t>
            </a:r>
            <a:r>
              <a:rPr lang="en-US" dirty="0"/>
              <a:t>COMPONENTS : DESCRIPTION , POSITION &amp; PROPERTIES OVERVIEW</a:t>
            </a:r>
            <a:endParaRPr lang="de-DE" dirty="0"/>
          </a:p>
          <a:p>
            <a:endParaRPr lang="de-DE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812532"/>
              </p:ext>
            </p:extLst>
          </p:nvPr>
        </p:nvGraphicFramePr>
        <p:xfrm>
          <a:off x="748627" y="1421440"/>
          <a:ext cx="11084944" cy="523639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14401">
                  <a:extLst>
                    <a:ext uri="{9D8B030D-6E8A-4147-A177-3AD203B41FA5}">
                      <a16:colId xmlns:a16="http://schemas.microsoft.com/office/drawing/2014/main" val="1243405505"/>
                    </a:ext>
                  </a:extLst>
                </a:gridCol>
                <a:gridCol w="3209026">
                  <a:extLst>
                    <a:ext uri="{9D8B030D-6E8A-4147-A177-3AD203B41FA5}">
                      <a16:colId xmlns:a16="http://schemas.microsoft.com/office/drawing/2014/main" val="3283668966"/>
                    </a:ext>
                  </a:extLst>
                </a:gridCol>
                <a:gridCol w="2018581">
                  <a:extLst>
                    <a:ext uri="{9D8B030D-6E8A-4147-A177-3AD203B41FA5}">
                      <a16:colId xmlns:a16="http://schemas.microsoft.com/office/drawing/2014/main" val="242439159"/>
                    </a:ext>
                  </a:extLst>
                </a:gridCol>
                <a:gridCol w="4942936">
                  <a:extLst>
                    <a:ext uri="{9D8B030D-6E8A-4147-A177-3AD203B41FA5}">
                      <a16:colId xmlns:a16="http://schemas.microsoft.com/office/drawing/2014/main" val="351324738"/>
                    </a:ext>
                  </a:extLst>
                </a:gridCol>
              </a:tblGrid>
              <a:tr h="129685"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1" dirty="0">
                          <a:effectLst/>
                        </a:rPr>
                        <a:t>Nr</a:t>
                      </a:r>
                      <a:endParaRPr lang="de-DE" sz="10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30300" marR="4545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1" dirty="0">
                          <a:effectLst/>
                        </a:rPr>
                        <a:t>Component Name</a:t>
                      </a:r>
                      <a:endParaRPr lang="de-DE" sz="10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30300" marR="4545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1" dirty="0">
                          <a:effectLst/>
                        </a:rPr>
                        <a:t>Distance from TCS</a:t>
                      </a:r>
                      <a:endParaRPr lang="de-DE" sz="10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30300" marR="4545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1" dirty="0">
                          <a:effectLst/>
                        </a:rPr>
                        <a:t>Properties</a:t>
                      </a:r>
                      <a:endParaRPr lang="de-DE" sz="10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30300" marR="45450" marT="21210" marB="21210"/>
                </a:tc>
                <a:extLst>
                  <a:ext uri="{0D108BD9-81ED-4DB2-BD59-A6C34878D82A}">
                    <a16:rowId xmlns:a16="http://schemas.microsoft.com/office/drawing/2014/main" val="3738308381"/>
                  </a:ext>
                </a:extLst>
              </a:tr>
              <a:tr h="566010"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1.</a:t>
                      </a:r>
                      <a:endParaRPr lang="de-DE" sz="10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Monolith Insert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2.7m-5.5m (2.8m)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dirty="0">
                          <a:effectLst/>
                        </a:rPr>
                        <a:t>Penetration (</a:t>
                      </a:r>
                      <a:r>
                        <a:rPr lang="en-US" sz="1000" dirty="0" err="1">
                          <a:effectLst/>
                        </a:rPr>
                        <a:t>Assymmetric</a:t>
                      </a:r>
                      <a:r>
                        <a:rPr lang="en-US" sz="1000" dirty="0">
                          <a:effectLst/>
                        </a:rPr>
                        <a:t>! With 2mm gap around beam): 206mmx47mm-&gt;110mmx34mm (Hz  x V)</a:t>
                      </a:r>
                    </a:p>
                    <a:p>
                      <a:pPr algn="l" fontAlgn="t"/>
                      <a:r>
                        <a:rPr lang="en-US" sz="1000" u="none" strike="noStrike" dirty="0">
                          <a:effectLst/>
                          <a:hlinkClick r:id="rId3"/>
                        </a:rPr>
                        <a:t>ESS-0178279 - Monolith interface</a:t>
                      </a:r>
                      <a:endParaRPr lang="en-US" sz="1000" dirty="0">
                        <a:effectLst/>
                      </a:endParaRPr>
                    </a:p>
                  </a:txBody>
                  <a:tcPr marL="30300" marR="30300" marT="21210" marB="21210"/>
                </a:tc>
                <a:extLst>
                  <a:ext uri="{0D108BD9-81ED-4DB2-BD59-A6C34878D82A}">
                    <a16:rowId xmlns:a16="http://schemas.microsoft.com/office/drawing/2014/main" val="3333797777"/>
                  </a:ext>
                </a:extLst>
              </a:tr>
              <a:tr h="304215"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2.</a:t>
                      </a:r>
                      <a:endParaRPr lang="de-DE" sz="10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>
                          <a:effectLst/>
                        </a:rPr>
                        <a:t>Bridge Beam Guide (No Optics)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>
                          <a:effectLst/>
                        </a:rPr>
                        <a:t>5.5m-6m (0.5m)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>
                          <a:effectLst/>
                        </a:rPr>
                        <a:t>ID150mm / Vacuum atmosphere / Pressure loss visual monitoring</a:t>
                      </a:r>
                    </a:p>
                  </a:txBody>
                  <a:tcPr marL="30300" marR="30300" marT="21210" marB="21210"/>
                </a:tc>
                <a:extLst>
                  <a:ext uri="{0D108BD9-81ED-4DB2-BD59-A6C34878D82A}">
                    <a16:rowId xmlns:a16="http://schemas.microsoft.com/office/drawing/2014/main" val="229174662"/>
                  </a:ext>
                </a:extLst>
              </a:tr>
              <a:tr h="216950"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3.</a:t>
                      </a:r>
                      <a:endParaRPr lang="de-DE" sz="10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>
                          <a:effectLst/>
                        </a:rPr>
                        <a:t>Flight Tube 1.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>
                          <a:effectLst/>
                        </a:rPr>
                        <a:t>6m-7.4m (1.4m)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dirty="0">
                          <a:effectLst/>
                        </a:rPr>
                        <a:t>ID100mm / 5mm B4C attenuator outside</a:t>
                      </a:r>
                    </a:p>
                  </a:txBody>
                  <a:tcPr marL="30300" marR="30300" marT="21210" marB="21210"/>
                </a:tc>
                <a:extLst>
                  <a:ext uri="{0D108BD9-81ED-4DB2-BD59-A6C34878D82A}">
                    <a16:rowId xmlns:a16="http://schemas.microsoft.com/office/drawing/2014/main" val="3649889354"/>
                  </a:ext>
                </a:extLst>
              </a:tr>
              <a:tr h="478745"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4.</a:t>
                      </a:r>
                      <a:endParaRPr lang="de-DE" sz="10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>
                          <a:effectLst/>
                        </a:rPr>
                        <a:t>Stationary Collimator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>
                          <a:effectLst/>
                        </a:rPr>
                        <a:t>7.4m-8.2m (0.8m)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>
                          <a:effectLst/>
                        </a:rPr>
                        <a:t>56mmx30mm-28mmx24mm (Hz  x V) /5mm larger (around) than the beam / Copper with lead shielding upstream</a:t>
                      </a:r>
                    </a:p>
                  </a:txBody>
                  <a:tcPr marL="30300" marR="30300" marT="21210" marB="21210"/>
                </a:tc>
                <a:extLst>
                  <a:ext uri="{0D108BD9-81ED-4DB2-BD59-A6C34878D82A}">
                    <a16:rowId xmlns:a16="http://schemas.microsoft.com/office/drawing/2014/main" val="1003806058"/>
                  </a:ext>
                </a:extLst>
              </a:tr>
              <a:tr h="653275"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5.</a:t>
                      </a:r>
                      <a:endParaRPr lang="de-DE" sz="10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>
                          <a:effectLst/>
                        </a:rPr>
                        <a:t>Adjustable Collimator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8.3m-8.5m (0.2m)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>
                          <a:effectLst/>
                        </a:rPr>
                        <a:t>310mmx260mm (Hz x V), Ø16&gt;Ø3mm / Initial composition: Fe+Pb+Mirrobor+Pb+Fe / </a:t>
                      </a:r>
                      <a:r>
                        <a:rPr lang="de-DE" sz="1000" u="none" strike="noStrike">
                          <a:effectLst/>
                          <a:hlinkClick r:id="rId4"/>
                        </a:rPr>
                        <a:t>MR304-2000-00-DE-B.pdf</a:t>
                      </a:r>
                      <a:r>
                        <a:rPr lang="de-DE" sz="1000">
                          <a:effectLst/>
                        </a:rPr>
                        <a:t> </a:t>
                      </a:r>
                      <a:r>
                        <a:rPr lang="de-DE" sz="1000" u="none" strike="noStrike">
                          <a:effectLst/>
                          <a:hlinkClick r:id="rId5"/>
                        </a:rPr>
                        <a:t>MR304-2230-00-DE-B.pdf</a:t>
                      </a:r>
                      <a:endParaRPr lang="de-DE" sz="1000">
                        <a:effectLst/>
                      </a:endParaRPr>
                    </a:p>
                  </a:txBody>
                  <a:tcPr marL="30300" marR="30300" marT="21210" marB="21210"/>
                </a:tc>
                <a:extLst>
                  <a:ext uri="{0D108BD9-81ED-4DB2-BD59-A6C34878D82A}">
                    <a16:rowId xmlns:a16="http://schemas.microsoft.com/office/drawing/2014/main" val="1713684712"/>
                  </a:ext>
                </a:extLst>
              </a:tr>
              <a:tr h="391480"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6.</a:t>
                      </a:r>
                      <a:endParaRPr lang="de-DE" sz="10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>
                          <a:effectLst/>
                        </a:rPr>
                        <a:t>Pinhole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>
                          <a:effectLst/>
                        </a:rPr>
                        <a:t>8.5m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>
                          <a:effectLst/>
                        </a:rPr>
                        <a:t>1mm thick Cd, Ø0.5mm, Ø1mm, Ø1.5mm, Ø2mm  </a:t>
                      </a:r>
                      <a:r>
                        <a:rPr lang="da-DK" sz="1000" u="none" strike="noStrike">
                          <a:effectLst/>
                          <a:hlinkClick r:id="rId6"/>
                        </a:rPr>
                        <a:t>MR304-2220-00-DE-B.pdf</a:t>
                      </a:r>
                      <a:endParaRPr lang="da-DK" sz="1000">
                        <a:effectLst/>
                      </a:endParaRPr>
                    </a:p>
                  </a:txBody>
                  <a:tcPr marL="30300" marR="30300" marT="21210" marB="21210"/>
                </a:tc>
                <a:extLst>
                  <a:ext uri="{0D108BD9-81ED-4DB2-BD59-A6C34878D82A}">
                    <a16:rowId xmlns:a16="http://schemas.microsoft.com/office/drawing/2014/main" val="179424116"/>
                  </a:ext>
                </a:extLst>
              </a:tr>
              <a:tr h="391480"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7.</a:t>
                      </a:r>
                      <a:endParaRPr lang="de-DE" sz="10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Double Disk </a:t>
                      </a:r>
                      <a:r>
                        <a:rPr lang="de-DE" sz="1000" dirty="0" smtClean="0">
                          <a:effectLst/>
                        </a:rPr>
                        <a:t>Chopper</a:t>
                      </a:r>
                      <a:endParaRPr lang="de-DE" sz="1000" dirty="0">
                        <a:effectLst/>
                      </a:endParaRP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>
                          <a:effectLst/>
                        </a:rPr>
                        <a:t>8.6m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>
                          <a:effectLst/>
                        </a:rPr>
                        <a:t>D=500mm, 2000RPM </a:t>
                      </a:r>
                      <a:r>
                        <a:rPr lang="de-DE" sz="1000" u="none" strike="noStrike">
                          <a:effectLst/>
                          <a:hlinkClick r:id="rId7"/>
                        </a:rPr>
                        <a:t>MR Chopper general .pdf</a:t>
                      </a:r>
                      <a:r>
                        <a:rPr lang="de-DE" sz="1000">
                          <a:effectLst/>
                        </a:rPr>
                        <a:t> </a:t>
                      </a:r>
                      <a:r>
                        <a:rPr lang="de-DE" sz="1000" u="none" strike="noStrike">
                          <a:effectLst/>
                          <a:hlinkClick r:id="rId8"/>
                        </a:rPr>
                        <a:t>MR304-3000-00-DE-B.pdf</a:t>
                      </a:r>
                      <a:endParaRPr lang="de-DE" sz="1000">
                        <a:effectLst/>
                      </a:endParaRPr>
                    </a:p>
                  </a:txBody>
                  <a:tcPr marL="30300" marR="30300" marT="21210" marB="21210"/>
                </a:tc>
                <a:extLst>
                  <a:ext uri="{0D108BD9-81ED-4DB2-BD59-A6C34878D82A}">
                    <a16:rowId xmlns:a16="http://schemas.microsoft.com/office/drawing/2014/main" val="3166589487"/>
                  </a:ext>
                </a:extLst>
              </a:tr>
              <a:tr h="216950"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8.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Flight Tube 2.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>
                          <a:effectLst/>
                        </a:rPr>
                        <a:t>8.7m-9.5m (0.8m)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000" dirty="0">
                          <a:effectLst/>
                        </a:rPr>
                        <a:t>ID120mm /5mm B4C </a:t>
                      </a:r>
                      <a:r>
                        <a:rPr lang="sv-SE" sz="1000" dirty="0" err="1">
                          <a:effectLst/>
                        </a:rPr>
                        <a:t>attenuator</a:t>
                      </a:r>
                      <a:r>
                        <a:rPr lang="sv-SE" sz="1000" dirty="0">
                          <a:effectLst/>
                        </a:rPr>
                        <a:t> inside</a:t>
                      </a:r>
                    </a:p>
                  </a:txBody>
                  <a:tcPr marL="30300" marR="30300" marT="21210" marB="21210"/>
                </a:tc>
                <a:extLst>
                  <a:ext uri="{0D108BD9-81ED-4DB2-BD59-A6C34878D82A}">
                    <a16:rowId xmlns:a16="http://schemas.microsoft.com/office/drawing/2014/main" val="1000746362"/>
                  </a:ext>
                </a:extLst>
              </a:tr>
              <a:tr h="21695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dirty="0" smtClean="0">
                          <a:effectLst/>
                        </a:rPr>
                        <a:t>15. </a:t>
                      </a:r>
                      <a:endParaRPr lang="de-DE" sz="1000" dirty="0">
                        <a:effectLst/>
                      </a:endParaRP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 smtClean="0">
                          <a:effectLst/>
                        </a:rPr>
                        <a:t>2 Filter stages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effectLst/>
                        </a:rPr>
                        <a:t>Modify</a:t>
                      </a:r>
                      <a:r>
                        <a:rPr lang="en-US" sz="1000" baseline="0" dirty="0" smtClean="0">
                          <a:effectLst/>
                        </a:rPr>
                        <a:t> </a:t>
                      </a:r>
                      <a:r>
                        <a:rPr lang="de-DE" sz="1000" dirty="0" smtClean="0">
                          <a:effectLst/>
                        </a:rPr>
                        <a:t>Flight Tube 2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dirty="0" smtClean="0">
                          <a:effectLst/>
                        </a:rPr>
                        <a:t>Two stages</a:t>
                      </a:r>
                      <a:r>
                        <a:rPr lang="en-US" sz="1000" baseline="0" dirty="0" smtClean="0">
                          <a:effectLst/>
                        </a:rPr>
                        <a:t> for combining </a:t>
                      </a:r>
                      <a:r>
                        <a:rPr lang="en-US" sz="1000" dirty="0" smtClean="0">
                          <a:effectLst/>
                        </a:rPr>
                        <a:t>Bi, Sapphire, </a:t>
                      </a:r>
                      <a:r>
                        <a:rPr lang="en-US" sz="1000" dirty="0" err="1" smtClean="0">
                          <a:effectLst/>
                        </a:rPr>
                        <a:t>Pb</a:t>
                      </a:r>
                      <a:r>
                        <a:rPr lang="en-US" sz="1000" dirty="0" smtClean="0">
                          <a:effectLst/>
                        </a:rPr>
                        <a:t>, Cd, W, Be,</a:t>
                      </a:r>
                      <a:r>
                        <a:rPr lang="en-US" sz="1000" baseline="0" dirty="0" smtClean="0">
                          <a:effectLst/>
                        </a:rPr>
                        <a:t> </a:t>
                      </a:r>
                      <a:r>
                        <a:rPr lang="en-US" sz="1000" dirty="0" smtClean="0"/>
                        <a:t>Perforated </a:t>
                      </a:r>
                      <a:r>
                        <a:rPr lang="en-US" sz="1000" dirty="0" smtClean="0">
                          <a:effectLst/>
                        </a:rPr>
                        <a:t>B4C plates, </a:t>
                      </a:r>
                      <a:r>
                        <a:rPr lang="en-US" sz="1000" dirty="0" err="1" smtClean="0">
                          <a:effectLst/>
                        </a:rPr>
                        <a:t>Polymethyl</a:t>
                      </a:r>
                      <a:r>
                        <a:rPr lang="en-US" sz="1000" dirty="0" smtClean="0">
                          <a:effectLst/>
                        </a:rPr>
                        <a:t> methacrylate </a:t>
                      </a:r>
                      <a:endParaRPr lang="sv-SE" sz="1000" dirty="0">
                        <a:effectLst/>
                      </a:endParaRPr>
                    </a:p>
                  </a:txBody>
                  <a:tcPr marL="30300" marR="30300" marT="21210" marB="21210"/>
                </a:tc>
                <a:extLst>
                  <a:ext uri="{0D108BD9-81ED-4DB2-BD59-A6C34878D82A}">
                    <a16:rowId xmlns:a16="http://schemas.microsoft.com/office/drawing/2014/main" val="527731075"/>
                  </a:ext>
                </a:extLst>
              </a:tr>
              <a:tr h="304215"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9.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Heavy Shutter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9.5m-11.3m (1.8m)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Attenuator: 170mmx140mmx1520mm / B4C+Copper+ HDPE+B4C</a:t>
                      </a:r>
                    </a:p>
                  </a:txBody>
                  <a:tcPr marL="30300" marR="30300" marT="21210" marB="21210"/>
                </a:tc>
                <a:extLst>
                  <a:ext uri="{0D108BD9-81ED-4DB2-BD59-A6C34878D82A}">
                    <a16:rowId xmlns:a16="http://schemas.microsoft.com/office/drawing/2014/main" val="3047078134"/>
                  </a:ext>
                </a:extLst>
              </a:tr>
              <a:tr h="566010"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10.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Bunker Wall Insert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11.5-15m (3.5m)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dirty="0">
                          <a:effectLst/>
                        </a:rPr>
                        <a:t>Steel insert. Penetration: (</a:t>
                      </a:r>
                      <a:r>
                        <a:rPr lang="en-US" sz="1000" dirty="0" err="1">
                          <a:effectLst/>
                        </a:rPr>
                        <a:t>Assymmetric</a:t>
                      </a:r>
                      <a:r>
                        <a:rPr lang="en-US" sz="1000" dirty="0">
                          <a:effectLst/>
                        </a:rPr>
                        <a:t>! With 2mm gap around beam):</a:t>
                      </a:r>
                    </a:p>
                    <a:p>
                      <a:pPr algn="l" fontAlgn="t"/>
                      <a:r>
                        <a:rPr lang="en-US" sz="1000" dirty="0">
                          <a:effectLst/>
                        </a:rPr>
                        <a:t>110mmx25.5mm -&gt;229mmx56mm (Hz  x V)</a:t>
                      </a:r>
                    </a:p>
                  </a:txBody>
                  <a:tcPr marL="30300" marR="30300" marT="21210" marB="21210"/>
                </a:tc>
                <a:extLst>
                  <a:ext uri="{0D108BD9-81ED-4DB2-BD59-A6C34878D82A}">
                    <a16:rowId xmlns:a16="http://schemas.microsoft.com/office/drawing/2014/main" val="2083269091"/>
                  </a:ext>
                </a:extLst>
              </a:tr>
              <a:tr h="129685"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11.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Detector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>
                          <a:effectLst/>
                        </a:rPr>
                        <a:t>17m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Area: 300mmx300mm</a:t>
                      </a:r>
                    </a:p>
                  </a:txBody>
                  <a:tcPr marL="30300" marR="30300" marT="21210" marB="21210"/>
                </a:tc>
                <a:extLst>
                  <a:ext uri="{0D108BD9-81ED-4DB2-BD59-A6C34878D82A}">
                    <a16:rowId xmlns:a16="http://schemas.microsoft.com/office/drawing/2014/main" val="4058046142"/>
                  </a:ext>
                </a:extLst>
              </a:tr>
              <a:tr h="410202"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12.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dirty="0">
                          <a:effectLst/>
                        </a:rPr>
                        <a:t>Beam Stop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>
                          <a:effectLst/>
                        </a:rPr>
                        <a:t>17.5m</a:t>
                      </a:r>
                    </a:p>
                  </a:txBody>
                  <a:tcPr marL="30300" marR="30300" marT="21210" marB="21210"/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</a:rPr>
                        <a:t/>
                      </a:r>
                      <a:br>
                        <a:rPr lang="de-DE" sz="1000" dirty="0">
                          <a:effectLst/>
                        </a:rPr>
                      </a:br>
                      <a:endParaRPr lang="de-DE" sz="1000" dirty="0"/>
                    </a:p>
                  </a:txBody>
                  <a:tcPr marL="30300" marR="30300" marT="21210" marB="21210"/>
                </a:tc>
                <a:extLst>
                  <a:ext uri="{0D108BD9-81ED-4DB2-BD59-A6C34878D82A}">
                    <a16:rowId xmlns:a16="http://schemas.microsoft.com/office/drawing/2014/main" val="3895025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493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Layout</a:t>
            </a:r>
            <a:endParaRPr lang="de-DE" dirty="0"/>
          </a:p>
          <a:p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231" r="13186"/>
          <a:stretch/>
        </p:blipFill>
        <p:spPr>
          <a:xfrm>
            <a:off x="429179" y="1610360"/>
            <a:ext cx="11664608" cy="390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72" y="412370"/>
            <a:ext cx="10157518" cy="652304"/>
          </a:xfrm>
        </p:spPr>
        <p:txBody>
          <a:bodyPr/>
          <a:lstStyle/>
          <a:p>
            <a:r>
              <a:rPr lang="en-US" sz="3000" b="1" dirty="0" smtClean="0"/>
              <a:t>Test beamline (TBL)</a:t>
            </a:r>
            <a:endParaRPr lang="en-GB" sz="3000" b="1" dirty="0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3764" y="1402430"/>
          <a:ext cx="979725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725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What do we actually want to do?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321542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200000"/>
                        </a:lnSpc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How do we want to do it?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481151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Overview of Layout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815161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Spectrum &amp;</a:t>
                      </a:r>
                      <a:r>
                        <a:rPr lang="en-GB" sz="2500" b="0" baseline="0" noProof="0" dirty="0" smtClean="0">
                          <a:solidFill>
                            <a:schemeClr val="bg1"/>
                          </a:solidFill>
                        </a:rPr>
                        <a:t> Shielding</a:t>
                      </a:r>
                      <a:endParaRPr lang="en-GB" sz="2500" b="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063382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Imaging</a:t>
                      </a:r>
                      <a:r>
                        <a:rPr lang="en-GB" sz="2500" b="0" baseline="0" noProof="0" dirty="0" smtClean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Moderator &amp; Pulse Shape Characterization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786405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Feedback &amp; Discussion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9531687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5" name="Rectangle 4"/>
          <p:cNvSpPr/>
          <p:nvPr/>
        </p:nvSpPr>
        <p:spPr>
          <a:xfrm>
            <a:off x="723764" y="1671692"/>
            <a:ext cx="9797250" cy="435576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752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Layout In-Bunker</a:t>
            </a:r>
            <a:endParaRPr lang="de-DE" dirty="0"/>
          </a:p>
          <a:p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50" y="1881963"/>
            <a:ext cx="11646181" cy="29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3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Layout</a:t>
            </a:r>
            <a:endParaRPr lang="de-DE" dirty="0"/>
          </a:p>
          <a:p>
            <a:endParaRPr lang="de-D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99" y="1353026"/>
            <a:ext cx="10972800" cy="520979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4213468" y="3957922"/>
            <a:ext cx="281804" cy="1942836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820861" y="5907006"/>
            <a:ext cx="2375114" cy="4026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Fixed </a:t>
            </a:r>
            <a:r>
              <a:rPr lang="en-US" dirty="0" smtClean="0">
                <a:solidFill>
                  <a:schemeClr val="tx1"/>
                </a:solidFill>
              </a:rPr>
              <a:t>Collimator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stCxn id="16" idx="2"/>
          </p:cNvCxnSpPr>
          <p:nvPr/>
        </p:nvCxnSpPr>
        <p:spPr>
          <a:xfrm>
            <a:off x="3856970" y="1730604"/>
            <a:ext cx="1010546" cy="1619412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378990" y="1075450"/>
            <a:ext cx="2955960" cy="6551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Double Disk Chopper </a:t>
            </a:r>
            <a:r>
              <a:rPr lang="en-US" dirty="0">
                <a:solidFill>
                  <a:schemeClr val="tx1"/>
                </a:solidFill>
              </a:rPr>
              <a:t>and Adjustable </a:t>
            </a:r>
            <a:r>
              <a:rPr lang="en-US" dirty="0" smtClean="0">
                <a:solidFill>
                  <a:schemeClr val="tx1"/>
                </a:solidFill>
              </a:rPr>
              <a:t>Collimator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373692" y="3460509"/>
            <a:ext cx="468776" cy="2499371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526092" y="5959880"/>
            <a:ext cx="2375114" cy="4026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Heavy Shutter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573363" y="1293294"/>
            <a:ext cx="468992" cy="2335045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478169" y="805396"/>
            <a:ext cx="2581856" cy="6327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Position of Filter Stage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(not yet designed)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>
            <a:stCxn id="27" idx="2"/>
          </p:cNvCxnSpPr>
          <p:nvPr/>
        </p:nvCxnSpPr>
        <p:spPr>
          <a:xfrm>
            <a:off x="9320410" y="1218876"/>
            <a:ext cx="674307" cy="2131140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320329" y="902225"/>
            <a:ext cx="2000161" cy="3166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Detector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8" grpId="0" animBg="1"/>
      <p:bldP spid="20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Layout Cave</a:t>
            </a:r>
            <a:endParaRPr lang="de-DE" dirty="0"/>
          </a:p>
          <a:p>
            <a:endParaRPr lang="de-DE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357568" y="3814471"/>
            <a:ext cx="5475096" cy="289719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790782" y="1226165"/>
            <a:ext cx="3805353" cy="247234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-1107185" y="3122899"/>
            <a:ext cx="5041595" cy="20367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ABCFEA-61DC-4648-B5BA-4A8422462B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4" t="10485" r="10659" b="3320"/>
          <a:stretch/>
        </p:blipFill>
        <p:spPr>
          <a:xfrm>
            <a:off x="7141294" y="594042"/>
            <a:ext cx="2728420" cy="280261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821715" y="3485802"/>
            <a:ext cx="5066722" cy="3028326"/>
            <a:chOff x="6821715" y="3485802"/>
            <a:chExt cx="5066722" cy="30283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090DC0-62BF-4708-BD71-77196F814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859" t="6239" r="6568" b="112"/>
            <a:stretch/>
          </p:blipFill>
          <p:spPr>
            <a:xfrm>
              <a:off x="9224141" y="3485802"/>
              <a:ext cx="2664296" cy="295864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821715" y="4801443"/>
              <a:ext cx="1676400" cy="171268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224141" y="3537016"/>
              <a:ext cx="2664296" cy="295449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2" name="Straight Connector 11"/>
            <p:cNvCxnSpPr>
              <a:stCxn id="10" idx="1"/>
            </p:cNvCxnSpPr>
            <p:nvPr/>
          </p:nvCxnSpPr>
          <p:spPr>
            <a:xfrm flipH="1">
              <a:off x="8505504" y="4965124"/>
              <a:ext cx="718637" cy="53579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71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72" y="412370"/>
            <a:ext cx="10157518" cy="652304"/>
          </a:xfrm>
        </p:spPr>
        <p:txBody>
          <a:bodyPr/>
          <a:lstStyle/>
          <a:p>
            <a:r>
              <a:rPr lang="en-US" sz="3000" b="1" dirty="0" smtClean="0"/>
              <a:t>Test beamline (TBL)</a:t>
            </a:r>
            <a:endParaRPr lang="en-GB" sz="3000" b="1" dirty="0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3764" y="1402430"/>
          <a:ext cx="979725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725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What do we actually want to do?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321542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200000"/>
                        </a:lnSpc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How do we want to do it?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481151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Overview of Layout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815161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Spectrum &amp;</a:t>
                      </a:r>
                      <a:r>
                        <a:rPr lang="en-GB" sz="2500" b="0" baseline="0" noProof="0" dirty="0" smtClean="0">
                          <a:solidFill>
                            <a:schemeClr val="bg1"/>
                          </a:solidFill>
                        </a:rPr>
                        <a:t> Shielding</a:t>
                      </a:r>
                      <a:endParaRPr lang="en-GB" sz="2500" b="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063382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Imaging</a:t>
                      </a:r>
                      <a:r>
                        <a:rPr lang="en-GB" sz="2500" b="0" baseline="0" noProof="0" dirty="0" smtClean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Moderator &amp; Pulse Shape Characterization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786405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Feedback &amp; Discussion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953168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23764" y="4213414"/>
            <a:ext cx="9797250" cy="435576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60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at detector position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PHITS/MCNP</a:t>
            </a:r>
            <a:endParaRPr lang="de-DE" dirty="0"/>
          </a:p>
        </p:txBody>
      </p:sp>
      <p:grpSp>
        <p:nvGrpSpPr>
          <p:cNvPr id="5" name="Group 4"/>
          <p:cNvGrpSpPr/>
          <p:nvPr/>
        </p:nvGrpSpPr>
        <p:grpSpPr>
          <a:xfrm>
            <a:off x="5916247" y="1479792"/>
            <a:ext cx="5768183" cy="2783205"/>
            <a:chOff x="5916247" y="1479792"/>
            <a:chExt cx="5768183" cy="2783205"/>
          </a:xfrm>
        </p:grpSpPr>
        <p:pic>
          <p:nvPicPr>
            <p:cNvPr id="11" name="Picture 10" descr="C:\ESS\Cave\Cluster\Target\Target\Photon_radiation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61"/>
            <a:stretch/>
          </p:blipFill>
          <p:spPr bwMode="auto">
            <a:xfrm>
              <a:off x="5916247" y="1479792"/>
              <a:ext cx="4121258" cy="2783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 descr="C:\ESS\Cave\Cluster\Target\Target\Photon_radiation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2" b="67922"/>
            <a:stretch/>
          </p:blipFill>
          <p:spPr bwMode="auto">
            <a:xfrm>
              <a:off x="9849172" y="2871394"/>
              <a:ext cx="1835258" cy="8927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icture 14" descr="C:\ESS\Cave\Cluster\Target\Target\Sum_radiati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73" y="4384765"/>
            <a:ext cx="5377266" cy="23543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497236" y="1488683"/>
            <a:ext cx="4686947" cy="2765425"/>
            <a:chOff x="497236" y="1488683"/>
            <a:chExt cx="4686947" cy="2765425"/>
          </a:xfrm>
        </p:grpSpPr>
        <p:pic>
          <p:nvPicPr>
            <p:cNvPr id="10" name="Picture 9" descr="C:\ESS\Cave\Cluster\Target\Target\Neutron_radiation.pn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17"/>
            <a:stretch/>
          </p:blipFill>
          <p:spPr bwMode="auto">
            <a:xfrm>
              <a:off x="497236" y="1488683"/>
              <a:ext cx="4183251" cy="2765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587498" y="1488683"/>
              <a:ext cx="596685" cy="1084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2" name="Picture 11" descr="C:\ESS\Cave\Cluster\Target\Target\Neutron_radiation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6" t="1" b="66477"/>
          <a:stretch/>
        </p:blipFill>
        <p:spPr bwMode="auto">
          <a:xfrm>
            <a:off x="3766486" y="2763992"/>
            <a:ext cx="1874004" cy="9292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170122" y="1642820"/>
            <a:ext cx="875654" cy="2216258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23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723" y="1911302"/>
            <a:ext cx="4028278" cy="424709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Cave </a:t>
            </a:r>
            <a:r>
              <a:rPr lang="en-GB" dirty="0"/>
              <a:t>shielding simulations</a:t>
            </a:r>
            <a:br>
              <a:rPr lang="en-GB" dirty="0"/>
            </a:b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PHITS/MCNP</a:t>
            </a:r>
            <a:endParaRPr lang="de-DE" dirty="0"/>
          </a:p>
        </p:txBody>
      </p:sp>
      <p:pic>
        <p:nvPicPr>
          <p:cNvPr id="5" name="Picture 4" descr="C:\ESS\Report\Map_materials.PNG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6"/>
          <a:stretch/>
        </p:blipFill>
        <p:spPr bwMode="auto">
          <a:xfrm>
            <a:off x="380767" y="1966686"/>
            <a:ext cx="4916447" cy="42227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/>
          <p:cNvCxnSpPr>
            <a:stCxn id="9" idx="1"/>
          </p:cNvCxnSpPr>
          <p:nvPr/>
        </p:nvCxnSpPr>
        <p:spPr>
          <a:xfrm flipH="1" flipV="1">
            <a:off x="2927085" y="3988991"/>
            <a:ext cx="302246" cy="59517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229331" y="4395283"/>
            <a:ext cx="1565163" cy="3777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Heavy door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97722" y="1072746"/>
            <a:ext cx="3331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Weakest shielding element is Heavy door (200mm)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103709" y="3597332"/>
            <a:ext cx="1252357" cy="259207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499324" y="1715392"/>
            <a:ext cx="1954056" cy="230964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wn Arrow 15"/>
          <p:cNvSpPr/>
          <p:nvPr/>
        </p:nvSpPr>
        <p:spPr>
          <a:xfrm>
            <a:off x="2237864" y="1493485"/>
            <a:ext cx="261258" cy="417817"/>
          </a:xfrm>
          <a:prstGeom prst="downArrow">
            <a:avLst/>
          </a:prstGeom>
          <a:gradFill flip="none" rotWithShape="1">
            <a:gsLst>
              <a:gs pos="0">
                <a:srgbClr val="FFFF00"/>
              </a:gs>
              <a:gs pos="72000">
                <a:schemeClr val="accent6">
                  <a:lumMod val="60000"/>
                  <a:lumOff val="40000"/>
                </a:schemeClr>
              </a:gs>
              <a:gs pos="45000">
                <a:srgbClr val="FF0000"/>
              </a:gs>
              <a:gs pos="21000">
                <a:srgbClr val="FFC00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Rectangle 16"/>
          <p:cNvSpPr/>
          <p:nvPr/>
        </p:nvSpPr>
        <p:spPr>
          <a:xfrm>
            <a:off x="2237864" y="1537463"/>
            <a:ext cx="1070576" cy="267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BEAM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6730" y="6189410"/>
            <a:ext cx="1565163" cy="3777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BEAM STOP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9593206" y="4291626"/>
            <a:ext cx="726344" cy="1127866"/>
            <a:chOff x="9593206" y="4291626"/>
            <a:chExt cx="726344" cy="1127866"/>
          </a:xfrm>
        </p:grpSpPr>
        <p:sp>
          <p:nvSpPr>
            <p:cNvPr id="21" name="Rectangle 20"/>
            <p:cNvSpPr/>
            <p:nvPr/>
          </p:nvSpPr>
          <p:spPr>
            <a:xfrm>
              <a:off x="9740788" y="4291626"/>
              <a:ext cx="431180" cy="112786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171968" y="4291626"/>
              <a:ext cx="147582" cy="11278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593206" y="4291626"/>
              <a:ext cx="147582" cy="11278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9509160" y="2128925"/>
            <a:ext cx="726771" cy="11278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tangle 24"/>
          <p:cNvSpPr/>
          <p:nvPr/>
        </p:nvSpPr>
        <p:spPr>
          <a:xfrm>
            <a:off x="9196017" y="3400122"/>
            <a:ext cx="2535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Now: Change to sandwich: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245759" y="2276657"/>
            <a:ext cx="1446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200mm steel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285278" y="4395283"/>
            <a:ext cx="1733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40mm B4C + 120mm steel + 40mm B4C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158069" y="5500912"/>
            <a:ext cx="28604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Currently finalizing shielding simulations. </a:t>
            </a:r>
            <a:r>
              <a:rPr lang="en-US" b="1" dirty="0" smtClean="0"/>
              <a:t>Cave to be installed in Fall 2022.</a:t>
            </a:r>
          </a:p>
        </p:txBody>
      </p:sp>
    </p:spTree>
    <p:extLst>
      <p:ext uri="{BB962C8B-B14F-4D97-AF65-F5344CB8AC3E}">
        <p14:creationId xmlns:p14="http://schemas.microsoft.com/office/powerpoint/2010/main" val="125226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 animBg="1"/>
      <p:bldP spid="25" grpId="0"/>
      <p:bldP spid="30" grpId="0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363" y="1915145"/>
            <a:ext cx="6152050" cy="410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</a:t>
            </a:r>
            <a:r>
              <a:rPr lang="en-US" dirty="0"/>
              <a:t>flux at detector position</a:t>
            </a:r>
            <a:br>
              <a:rPr lang="en-US" dirty="0"/>
            </a:b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 smtClean="0"/>
              <a:t>McStas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395357" y="1670251"/>
            <a:ext cx="5041825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 smtClean="0"/>
              <a:t>Integrated </a:t>
            </a:r>
            <a:r>
              <a:rPr lang="en-US" sz="2200" b="1" dirty="0"/>
              <a:t>neutron flux </a:t>
            </a:r>
            <a:r>
              <a:rPr lang="en-US" sz="2200" b="1" dirty="0" smtClean="0"/>
              <a:t>(n/cm2/s)</a:t>
            </a:r>
            <a:endParaRPr lang="en-US" sz="22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3mm pinhole: 4x10</a:t>
            </a:r>
            <a:r>
              <a:rPr lang="en-US" sz="2200" baseline="30000" dirty="0" smtClean="0"/>
              <a:t>6</a:t>
            </a:r>
            <a:r>
              <a:rPr lang="en-US" sz="2200" dirty="0" smtClean="0"/>
              <a:t> </a:t>
            </a:r>
            <a:r>
              <a:rPr lang="en-US" sz="2200" dirty="0"/>
              <a:t>n/cm2/s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10mm </a:t>
            </a:r>
            <a:r>
              <a:rPr lang="en-US" sz="2200" dirty="0"/>
              <a:t>pinhole: </a:t>
            </a:r>
            <a:r>
              <a:rPr lang="en-US" sz="2200" dirty="0" smtClean="0"/>
              <a:t>4x10</a:t>
            </a:r>
            <a:r>
              <a:rPr lang="en-US" sz="2200" baseline="30000" dirty="0" smtClean="0"/>
              <a:t>7</a:t>
            </a:r>
            <a:r>
              <a:rPr lang="en-US" sz="2200" dirty="0" smtClean="0"/>
              <a:t> </a:t>
            </a:r>
            <a:r>
              <a:rPr lang="en-US" sz="2200" dirty="0"/>
              <a:t>n/cm2/s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356" y="3125888"/>
            <a:ext cx="5041825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 smtClean="0"/>
              <a:t>During ramp up</a:t>
            </a:r>
            <a:endParaRPr lang="en-US" sz="2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833528"/>
              </p:ext>
            </p:extLst>
          </p:nvPr>
        </p:nvGraphicFramePr>
        <p:xfrm>
          <a:off x="395356" y="3860801"/>
          <a:ext cx="5320312" cy="184331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381125">
                  <a:extLst>
                    <a:ext uri="{9D8B030D-6E8A-4147-A177-3AD203B41FA5}">
                      <a16:colId xmlns:a16="http://schemas.microsoft.com/office/drawing/2014/main" val="3394017685"/>
                    </a:ext>
                  </a:extLst>
                </a:gridCol>
                <a:gridCol w="713621">
                  <a:extLst>
                    <a:ext uri="{9D8B030D-6E8A-4147-A177-3AD203B41FA5}">
                      <a16:colId xmlns:a16="http://schemas.microsoft.com/office/drawing/2014/main" val="403725731"/>
                    </a:ext>
                  </a:extLst>
                </a:gridCol>
                <a:gridCol w="713621">
                  <a:extLst>
                    <a:ext uri="{9D8B030D-6E8A-4147-A177-3AD203B41FA5}">
                      <a16:colId xmlns:a16="http://schemas.microsoft.com/office/drawing/2014/main" val="691388703"/>
                    </a:ext>
                  </a:extLst>
                </a:gridCol>
                <a:gridCol w="824628">
                  <a:extLst>
                    <a:ext uri="{9D8B030D-6E8A-4147-A177-3AD203B41FA5}">
                      <a16:colId xmlns:a16="http://schemas.microsoft.com/office/drawing/2014/main" val="367236204"/>
                    </a:ext>
                  </a:extLst>
                </a:gridCol>
                <a:gridCol w="875375">
                  <a:extLst>
                    <a:ext uri="{9D8B030D-6E8A-4147-A177-3AD203B41FA5}">
                      <a16:colId xmlns:a16="http://schemas.microsoft.com/office/drawing/2014/main" val="617271889"/>
                    </a:ext>
                  </a:extLst>
                </a:gridCol>
                <a:gridCol w="811942">
                  <a:extLst>
                    <a:ext uri="{9D8B030D-6E8A-4147-A177-3AD203B41FA5}">
                      <a16:colId xmlns:a16="http://schemas.microsoft.com/office/drawing/2014/main" val="1089367539"/>
                    </a:ext>
                  </a:extLst>
                </a:gridCol>
              </a:tblGrid>
              <a:tr h="36866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u="none" strike="noStrike" dirty="0" smtClean="0">
                          <a:effectLst/>
                        </a:rPr>
                        <a:t> Up </a:t>
                      </a:r>
                      <a:r>
                        <a:rPr lang="de-DE" sz="1100" b="1" u="none" strike="noStrike" dirty="0">
                          <a:effectLst/>
                        </a:rPr>
                        <a:t>to Year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&lt; 1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1.5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2.5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3.5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4.5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279913"/>
                  </a:ext>
                </a:extLst>
              </a:tr>
              <a:tr h="36866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 smtClean="0">
                          <a:effectLst/>
                        </a:rPr>
                        <a:t> Beamenergy </a:t>
                      </a:r>
                      <a:endParaRPr lang="de-DE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~570 MeV</a:t>
                      </a:r>
                      <a:endParaRPr lang="de-DE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~570 MeV</a:t>
                      </a:r>
                      <a:endParaRPr lang="de-DE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~570 MeV</a:t>
                      </a:r>
                      <a:endParaRPr lang="de-DE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~570 MeV</a:t>
                      </a:r>
                      <a:endParaRPr lang="de-DE" sz="1100" b="0" i="0" u="none" strike="noStrike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~800 MeV</a:t>
                      </a:r>
                      <a:endParaRPr lang="de-DE" sz="1100" b="0" i="0" u="none" strike="noStrike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2610460"/>
                  </a:ext>
                </a:extLst>
              </a:tr>
              <a:tr h="36866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 smtClean="0">
                          <a:effectLst/>
                        </a:rPr>
                        <a:t> Power</a:t>
                      </a:r>
                      <a:endParaRPr lang="de-DE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0.1 MW </a:t>
                      </a:r>
                      <a:endParaRPr lang="de-DE" sz="1100" b="0" i="0" u="none" strike="noStrike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0.3 MW </a:t>
                      </a:r>
                      <a:endParaRPr lang="de-DE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0.57 MW </a:t>
                      </a:r>
                      <a:endParaRPr lang="de-DE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1.25 MW </a:t>
                      </a:r>
                      <a:endParaRPr lang="de-DE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 MW </a:t>
                      </a:r>
                      <a:endParaRPr lang="de-DE" sz="1100" b="0" i="0" u="none" strike="noStrike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2242235"/>
                  </a:ext>
                </a:extLst>
              </a:tr>
              <a:tr h="36866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 smtClean="0">
                          <a:effectLst/>
                        </a:rPr>
                        <a:t> Neutron </a:t>
                      </a:r>
                      <a:r>
                        <a:rPr lang="pt-BR" sz="1100" u="none" strike="noStrike" dirty="0">
                          <a:effectLst/>
                        </a:rPr>
                        <a:t>Flux </a:t>
                      </a:r>
                      <a:r>
                        <a:rPr lang="pt-BR" sz="1100" u="none" strike="noStrike" dirty="0" smtClean="0">
                          <a:effectLst/>
                        </a:rPr>
                        <a:t>3mm</a:t>
                      </a:r>
                      <a:endParaRPr lang="pt-BR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5.28E+04</a:t>
                      </a:r>
                      <a:endParaRPr lang="de-D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1.58E+05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3.01E+05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7.59E+05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1.45E+06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46982"/>
                  </a:ext>
                </a:extLst>
              </a:tr>
              <a:tr h="36866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 smtClean="0">
                          <a:effectLst/>
                        </a:rPr>
                        <a:t> Neutron </a:t>
                      </a:r>
                      <a:r>
                        <a:rPr lang="pt-BR" sz="1100" u="none" strike="noStrike" dirty="0">
                          <a:effectLst/>
                        </a:rPr>
                        <a:t>Flux </a:t>
                      </a:r>
                      <a:r>
                        <a:rPr lang="pt-BR" sz="1100" u="none" strike="noStrike" dirty="0" smtClean="0">
                          <a:effectLst/>
                        </a:rPr>
                        <a:t>10mm</a:t>
                      </a:r>
                      <a:endParaRPr lang="pt-BR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5.28E+05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1.58E+06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3.01E+06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7.59E+06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1.45E+07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75120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35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72" y="412370"/>
            <a:ext cx="10157518" cy="652304"/>
          </a:xfrm>
        </p:spPr>
        <p:txBody>
          <a:bodyPr/>
          <a:lstStyle/>
          <a:p>
            <a:r>
              <a:rPr lang="en-US" sz="3000" b="1" dirty="0" smtClean="0"/>
              <a:t>Test beamline (TBL)</a:t>
            </a:r>
            <a:endParaRPr lang="en-GB" sz="3000" b="1" dirty="0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191042"/>
              </p:ext>
            </p:extLst>
          </p:nvPr>
        </p:nvGraphicFramePr>
        <p:xfrm>
          <a:off x="723764" y="1402430"/>
          <a:ext cx="979725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725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What do we actually want to do?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321542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200000"/>
                        </a:lnSpc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How do we want to do it?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481151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Overview of Layout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815161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Spectrum &amp;</a:t>
                      </a:r>
                      <a:r>
                        <a:rPr lang="en-GB" sz="2500" b="0" baseline="0" noProof="0" dirty="0" smtClean="0">
                          <a:solidFill>
                            <a:schemeClr val="bg1"/>
                          </a:solidFill>
                        </a:rPr>
                        <a:t> Shielding</a:t>
                      </a:r>
                      <a:endParaRPr lang="en-GB" sz="2500" b="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063382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Imaging</a:t>
                      </a:r>
                      <a:r>
                        <a:rPr lang="en-GB" sz="2500" b="0" baseline="0" noProof="0" dirty="0" smtClean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Moderator &amp; Pulse Shape Characterization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786405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Feedback &amp; Discussion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953168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23764" y="5058071"/>
            <a:ext cx="9797250" cy="435576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544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</a:t>
            </a:r>
            <a:r>
              <a:rPr lang="en-US" dirty="0"/>
              <a:t>Imaging of the moderator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McStas</a:t>
            </a:r>
            <a:endParaRPr lang="de-DE" dirty="0"/>
          </a:p>
        </p:txBody>
      </p:sp>
      <p:pic>
        <p:nvPicPr>
          <p:cNvPr id="5" name="Picture 4" descr="C:\ESS\McStas\Cluster\ToF_PSD\10.0_to_10.5_Pinhole3mm_Gravity_yes.pn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70" y="1626391"/>
            <a:ext cx="3840480" cy="203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ESS\McStas\Cluster\ToF_PSD\20.0_to_20.5_Pinhole3mm_Gravity_yes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386" y="1602707"/>
            <a:ext cx="3840480" cy="2093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ESS\McStas\Cluster\ToF_PSD\40.0_to_40.5_Pinhole3mm_Gravity_yes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189" y="1610893"/>
            <a:ext cx="3840480" cy="20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ESS\McStas\Cluster\ToF_PSD\60.0_to_60.5_Pinhole3mm_Gravity_yes.pn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70" y="3966676"/>
            <a:ext cx="3840480" cy="205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ESS\McStas\Cluster\ToF_PSD\70.0_to_70.5_Pinhole3mm_Gravity_yes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386" y="3966676"/>
            <a:ext cx="3840480" cy="20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ESS\McStas\Cluster\ToF_PSD\90.0_to_90.5_Pinhole3mm_Gravity_yes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189" y="3966676"/>
            <a:ext cx="3840480" cy="205168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806626" y="6372758"/>
            <a:ext cx="2386024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dirty="0" smtClean="0"/>
              <a:t>Δλ</a:t>
            </a:r>
            <a:r>
              <a:rPr lang="en-US" dirty="0"/>
              <a:t> </a:t>
            </a:r>
            <a:r>
              <a:rPr lang="en-US" dirty="0" smtClean="0"/>
              <a:t>flight path  ̴̴ 0.7Å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65688" y="2595262"/>
            <a:ext cx="11259519" cy="0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5688" y="4950040"/>
            <a:ext cx="11375756" cy="0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57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Imaging of the </a:t>
            </a:r>
            <a:r>
              <a:rPr lang="en-US" dirty="0" smtClean="0"/>
              <a:t>moderator</a:t>
            </a:r>
            <a:r>
              <a:rPr lang="en-US" dirty="0"/>
              <a:t/>
            </a:r>
            <a:br>
              <a:rPr lang="en-US" dirty="0"/>
            </a:b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By natural resolution </a:t>
            </a:r>
            <a:r>
              <a:rPr lang="en-US" dirty="0" err="1" smtClean="0"/>
              <a:t>ToF</a:t>
            </a:r>
            <a:r>
              <a:rPr lang="en-US" dirty="0" smtClean="0"/>
              <a:t> </a:t>
            </a:r>
            <a:r>
              <a:rPr lang="en-US" i="1" dirty="0" smtClean="0"/>
              <a:t>or</a:t>
            </a:r>
            <a:r>
              <a:rPr lang="en-US" dirty="0" smtClean="0"/>
              <a:t> by Chopper</a:t>
            </a:r>
            <a:endParaRPr lang="de-DE" dirty="0"/>
          </a:p>
          <a:p>
            <a:endParaRPr lang="de-DE" dirty="0"/>
          </a:p>
        </p:txBody>
      </p:sp>
      <p:pic>
        <p:nvPicPr>
          <p:cNvPr id="16" name="Picture 15" descr="C:\ESS\McStas\Cluster\Single_chopper_width\Scan1\Spectra for different chopper run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99" y="4191133"/>
            <a:ext cx="6687811" cy="2224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111" y="3408806"/>
            <a:ext cx="2791068" cy="3324761"/>
          </a:xfrm>
          <a:prstGeom prst="rect">
            <a:avLst/>
          </a:prstGeom>
        </p:spPr>
      </p:pic>
      <p:pic>
        <p:nvPicPr>
          <p:cNvPr id="3074" name="Picture 2" descr="nGEM | Bee Beans Technologies Co.,Ltd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03" y="1121265"/>
            <a:ext cx="2088988" cy="208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7040910" y="1465365"/>
            <a:ext cx="2852801" cy="2147525"/>
            <a:chOff x="5180017" y="1500608"/>
            <a:chExt cx="3073101" cy="2313362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t="31664" r="61836"/>
            <a:stretch/>
          </p:blipFill>
          <p:spPr>
            <a:xfrm>
              <a:off x="5180017" y="1535818"/>
              <a:ext cx="1748467" cy="2278152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6"/>
            <a:srcRect l="60171" t="30608" r="18010"/>
            <a:stretch/>
          </p:blipFill>
          <p:spPr>
            <a:xfrm>
              <a:off x="6936233" y="1500608"/>
              <a:ext cx="999640" cy="2313362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7336100" y="2641791"/>
              <a:ext cx="917018" cy="1963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0.015µs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9641752" y="1151367"/>
            <a:ext cx="1076982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 err="1" smtClean="0"/>
              <a:t>nGEM</a:t>
            </a:r>
            <a:endParaRPr lang="en-US" sz="2200" dirty="0"/>
          </a:p>
        </p:txBody>
      </p:sp>
      <p:sp>
        <p:nvSpPr>
          <p:cNvPr id="45" name="Rectangle 44"/>
          <p:cNvSpPr/>
          <p:nvPr/>
        </p:nvSpPr>
        <p:spPr>
          <a:xfrm>
            <a:off x="7986772" y="3626653"/>
            <a:ext cx="2221782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 smtClean="0"/>
              <a:t>Scintillator- CMOS</a:t>
            </a:r>
            <a:endParaRPr lang="en-US" sz="22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5988" y="1633599"/>
            <a:ext cx="2881602" cy="2166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Rectangle 42"/>
          <p:cNvSpPr/>
          <p:nvPr/>
        </p:nvSpPr>
        <p:spPr>
          <a:xfrm>
            <a:off x="7825962" y="4545279"/>
            <a:ext cx="18642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/>
              <a:t>‘cut’ prompt pulse by 100Hz </a:t>
            </a:r>
            <a:r>
              <a:rPr lang="en-US" sz="1400" dirty="0"/>
              <a:t>full </a:t>
            </a:r>
            <a:r>
              <a:rPr lang="en-US" sz="1400" dirty="0" smtClean="0"/>
              <a:t>frame?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4524458" y="5842467"/>
            <a:ext cx="4327653" cy="9048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 err="1" smtClean="0"/>
              <a:t>Multiblade</a:t>
            </a:r>
            <a:r>
              <a:rPr lang="en-US" sz="2200" b="1" i="1" dirty="0" smtClean="0"/>
              <a:t> </a:t>
            </a:r>
            <a:r>
              <a:rPr lang="en-US" sz="2200" i="1" dirty="0" smtClean="0"/>
              <a:t>in prep. (see separate presentation on </a:t>
            </a:r>
            <a:r>
              <a:rPr lang="en-US" sz="2200" i="1" dirty="0" err="1" smtClean="0"/>
              <a:t>indico</a:t>
            </a:r>
            <a:r>
              <a:rPr lang="en-US" sz="2200" i="1" dirty="0"/>
              <a:t> </a:t>
            </a:r>
            <a:r>
              <a:rPr lang="en-US" sz="2200" i="1" dirty="0" smtClean="0"/>
              <a:t>FYI)</a:t>
            </a:r>
            <a:endParaRPr lang="en-US" sz="22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13" y="1562849"/>
            <a:ext cx="3324090" cy="2237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29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3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do we actually want to do?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01214" y="940000"/>
            <a:ext cx="11199127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smtClean="0"/>
              <a:t>Verify </a:t>
            </a:r>
            <a:r>
              <a:rPr lang="en-US" sz="2200" dirty="0"/>
              <a:t>that the project has successfully delivered beam on target, and to characterize the pulsed neutron beam emitted from the </a:t>
            </a:r>
            <a:r>
              <a:rPr lang="en-US" sz="2200" dirty="0" smtClean="0"/>
              <a:t>moderator </a:t>
            </a:r>
            <a:r>
              <a:rPr lang="en-US" sz="2200" dirty="0"/>
              <a:t>(time structure, spatial distribution, energy dependence etc</a:t>
            </a:r>
            <a:r>
              <a:rPr lang="en-US" sz="2200" dirty="0" smtClean="0"/>
              <a:t>.)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smtClean="0"/>
              <a:t>Characterize </a:t>
            </a:r>
            <a:r>
              <a:rPr lang="en-US" sz="2200" dirty="0"/>
              <a:t>the moderator for the purpose of calibration of neutron beam instruments, to provide data to inform the development detectors and data processing </a:t>
            </a:r>
            <a:r>
              <a:rPr lang="en-US" sz="2200" dirty="0" smtClean="0"/>
              <a:t>systems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smtClean="0"/>
              <a:t>Serve </a:t>
            </a:r>
            <a:r>
              <a:rPr lang="en-US" sz="2200" dirty="0"/>
              <a:t>in development of key neutron technologies, such as optical components, choppers and detector systems (through TBL upgrade path) </a:t>
            </a:r>
            <a:endParaRPr lang="en-US" sz="22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smtClean="0"/>
              <a:t>To </a:t>
            </a:r>
            <a:r>
              <a:rPr lang="en-US" sz="2200" dirty="0"/>
              <a:t>provide valuable data for moderator development over the operating life of the </a:t>
            </a:r>
            <a:r>
              <a:rPr lang="en-US" sz="2200" dirty="0" smtClean="0"/>
              <a:t>ESS.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smtClean="0"/>
              <a:t>Upgradeable </a:t>
            </a:r>
            <a:r>
              <a:rPr lang="en-US" sz="2200" dirty="0"/>
              <a:t>to view lower moderator &amp; extendable for more </a:t>
            </a:r>
            <a:r>
              <a:rPr lang="en-US" sz="2200" dirty="0" smtClean="0"/>
              <a:t>applications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smtClean="0"/>
              <a:t>Build the TBL as cheap as possible</a:t>
            </a:r>
            <a:endParaRPr lang="en-US" sz="2200" dirty="0"/>
          </a:p>
        </p:txBody>
      </p:sp>
      <p:sp>
        <p:nvSpPr>
          <p:cNvPr id="13" name="Rectangle 12"/>
          <p:cNvSpPr/>
          <p:nvPr/>
        </p:nvSpPr>
        <p:spPr>
          <a:xfrm>
            <a:off x="385386" y="6572966"/>
            <a:ext cx="6016765" cy="276999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>
            <a:spAutoFit/>
          </a:bodyPr>
          <a:lstStyle/>
          <a:p>
            <a:r>
              <a:rPr lang="en-US" sz="1200" dirty="0" smtClean="0"/>
              <a:t>S. </a:t>
            </a:r>
            <a:r>
              <a:rPr lang="en-US" sz="1200" dirty="0"/>
              <a:t>Kennedy, ESS TBL Preliminary Design </a:t>
            </a:r>
            <a:r>
              <a:rPr lang="en-US" sz="1200" dirty="0" smtClean="0"/>
              <a:t>Review 23 </a:t>
            </a:r>
            <a:r>
              <a:rPr lang="en-US" sz="1200" dirty="0"/>
              <a:t>May 2017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73010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</a:t>
            </a:r>
            <a:r>
              <a:rPr lang="en-US" dirty="0"/>
              <a:t>shape </a:t>
            </a:r>
            <a:r>
              <a:rPr lang="en-US" dirty="0" smtClean="0"/>
              <a:t>measurements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/>
              <a:t>‘pinhole in time of flight</a:t>
            </a:r>
            <a:r>
              <a:rPr lang="en-US" dirty="0" smtClean="0"/>
              <a:t>’ </a:t>
            </a:r>
            <a:r>
              <a:rPr lang="en-US" i="1" dirty="0" smtClean="0"/>
              <a:t>or</a:t>
            </a:r>
            <a:r>
              <a:rPr lang="en-US" dirty="0" smtClean="0"/>
              <a:t> diffraction</a:t>
            </a:r>
            <a:endParaRPr lang="de-DE" dirty="0"/>
          </a:p>
          <a:p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7241"/>
          <a:stretch/>
        </p:blipFill>
        <p:spPr>
          <a:xfrm>
            <a:off x="384337" y="2100899"/>
            <a:ext cx="3730463" cy="24386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4337" y="1640004"/>
            <a:ext cx="3366253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/>
              <a:t>‘pinhole time </a:t>
            </a:r>
            <a:r>
              <a:rPr lang="en-US" sz="2200" dirty="0"/>
              <a:t>of </a:t>
            </a:r>
            <a:r>
              <a:rPr lang="en-US" sz="2200" dirty="0" smtClean="0"/>
              <a:t>flight’</a:t>
            </a:r>
            <a:endParaRPr lang="en-US" sz="2200" dirty="0"/>
          </a:p>
        </p:txBody>
      </p:sp>
      <p:pic>
        <p:nvPicPr>
          <p:cNvPr id="19" name="Picture 18" descr="C:\ESS\Report\Monochromator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05"/>
          <a:stretch/>
        </p:blipFill>
        <p:spPr bwMode="auto">
          <a:xfrm>
            <a:off x="6191573" y="999334"/>
            <a:ext cx="4502258" cy="2405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997" y="5845062"/>
            <a:ext cx="238078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→ seems </a:t>
            </a:r>
            <a:r>
              <a:rPr lang="en-US" dirty="0"/>
              <a:t>challenging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64236" b="60209"/>
          <a:stretch/>
        </p:blipFill>
        <p:spPr>
          <a:xfrm>
            <a:off x="712923" y="4539510"/>
            <a:ext cx="2125828" cy="9703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391849" y="1640004"/>
            <a:ext cx="1752869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/>
              <a:t>diffraction</a:t>
            </a:r>
            <a:endParaRPr lang="en-US" sz="22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71" y="3498086"/>
            <a:ext cx="5178563" cy="33253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71" y="3498086"/>
            <a:ext cx="5178563" cy="33253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723" y="3498086"/>
            <a:ext cx="5260859" cy="3325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71" y="3498086"/>
            <a:ext cx="5178563" cy="33253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71" y="3498086"/>
            <a:ext cx="5178563" cy="33253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4810303" y="2492747"/>
            <a:ext cx="1009178" cy="65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5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72" y="412370"/>
            <a:ext cx="10157518" cy="652304"/>
          </a:xfrm>
        </p:spPr>
        <p:txBody>
          <a:bodyPr/>
          <a:lstStyle/>
          <a:p>
            <a:r>
              <a:rPr lang="en-US" sz="3000" b="1" dirty="0" smtClean="0"/>
              <a:t>Test beamline (TBL)</a:t>
            </a:r>
            <a:endParaRPr lang="en-GB" sz="3000" b="1" dirty="0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131590"/>
              </p:ext>
            </p:extLst>
          </p:nvPr>
        </p:nvGraphicFramePr>
        <p:xfrm>
          <a:off x="723764" y="1402430"/>
          <a:ext cx="979725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725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What do we actually want to do?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321542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200000"/>
                        </a:lnSpc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How do we want to do it?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481151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Overview of Layout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815161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Spectrum &amp;</a:t>
                      </a:r>
                      <a:r>
                        <a:rPr lang="en-GB" sz="2500" b="0" baseline="0" noProof="0" dirty="0" smtClean="0">
                          <a:solidFill>
                            <a:schemeClr val="bg1"/>
                          </a:solidFill>
                        </a:rPr>
                        <a:t> Shielding</a:t>
                      </a:r>
                      <a:endParaRPr lang="en-GB" sz="2500" b="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063382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Imaging</a:t>
                      </a:r>
                      <a:r>
                        <a:rPr lang="en-GB" sz="2500" b="0" baseline="0" noProof="0" dirty="0" smtClean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Moderator &amp; Pulse Shape </a:t>
                      </a:r>
                      <a:r>
                        <a:rPr lang="en-GB" sz="2500" b="0" noProof="0" dirty="0" err="1" smtClean="0">
                          <a:solidFill>
                            <a:schemeClr val="bg1"/>
                          </a:solidFill>
                        </a:rPr>
                        <a:t>Characterziation</a:t>
                      </a: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786405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Feedback &amp; Discussion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9531687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31</a:t>
            </a:fld>
            <a:endParaRPr lang="sv-SE"/>
          </a:p>
        </p:txBody>
      </p:sp>
      <p:sp>
        <p:nvSpPr>
          <p:cNvPr id="5" name="Rectangle 4"/>
          <p:cNvSpPr/>
          <p:nvPr/>
        </p:nvSpPr>
        <p:spPr>
          <a:xfrm>
            <a:off x="723764" y="5940157"/>
            <a:ext cx="9797250" cy="435576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23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Seeking feedback/experience </a:t>
            </a:r>
            <a:r>
              <a:rPr lang="en-GB" dirty="0" err="1" smtClean="0"/>
              <a:t>reated</a:t>
            </a:r>
            <a:r>
              <a:rPr lang="en-GB" dirty="0" smtClean="0"/>
              <a:t> to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839244" y="1496451"/>
            <a:ext cx="1047641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200" dirty="0" smtClean="0"/>
              <a:t>Detector strategy (‘prompt pulse’)</a:t>
            </a:r>
            <a:endParaRPr lang="en-US" sz="2200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200" dirty="0" smtClean="0"/>
              <a:t>Any advice concerning the planned filter stage(s) is welcome 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200" dirty="0" smtClean="0"/>
              <a:t>‘Pinhole’ sizes</a:t>
            </a:r>
            <a:endParaRPr lang="en-US" sz="2200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200" dirty="0" smtClean="0"/>
              <a:t>Current shielding simulations will allow only 3mm pinhole </a:t>
            </a:r>
            <a:r>
              <a:rPr lang="en-US" sz="2200" dirty="0" smtClean="0"/>
              <a:t>option (at 5MW). Comment on plan to enlarge the pinhole.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Do you see any </a:t>
            </a:r>
            <a:r>
              <a:rPr lang="en-US" sz="2200" dirty="0" smtClean="0"/>
              <a:t>shortcomings </a:t>
            </a:r>
            <a:r>
              <a:rPr lang="en-US" sz="2200" dirty="0"/>
              <a:t>in the current planning? What are they</a:t>
            </a:r>
            <a:r>
              <a:rPr lang="en-US" sz="2200" dirty="0" smtClean="0"/>
              <a:t>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1841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5857" y="3030045"/>
            <a:ext cx="4360175" cy="840497"/>
          </a:xfrm>
        </p:spPr>
        <p:txBody>
          <a:bodyPr anchor="t"/>
          <a:lstStyle/>
          <a:p>
            <a:pPr defTabSz="420180">
              <a:spcBef>
                <a:spcPts val="0"/>
              </a:spcBef>
            </a:pPr>
            <a:r>
              <a:rPr lang="en-GB" dirty="0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6718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277740"/>
              </p:ext>
            </p:extLst>
          </p:nvPr>
        </p:nvGraphicFramePr>
        <p:xfrm>
          <a:off x="1056978" y="2712036"/>
          <a:ext cx="9797250" cy="633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725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noProof="0" dirty="0" smtClean="0">
                          <a:solidFill>
                            <a:schemeClr val="bg1"/>
                          </a:solidFill>
                        </a:rPr>
                        <a:t>EXTRA SLIDES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321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30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DE4997-A1EA-427B-8A00-BB5C49ED94FC}" type="datetime1">
              <a:rPr kumimoji="0" lang="sv-SE" sz="800" b="0" i="0" u="none" strike="noStrike" kern="1200" cap="none" spc="8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2022-05-03</a:t>
            </a:fld>
            <a:endParaRPr kumimoji="0" lang="sv-SE" sz="800" b="0" i="0" u="none" strike="noStrike" kern="1200" cap="none" spc="8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Chopper</a:t>
            </a:r>
            <a:endParaRPr lang="de-DE" dirty="0"/>
          </a:p>
          <a:p>
            <a:endParaRPr lang="de-DE" dirty="0"/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795" t="25020" r="14850" b="3523"/>
          <a:stretch/>
        </p:blipFill>
        <p:spPr bwMode="auto">
          <a:xfrm>
            <a:off x="6582739" y="975929"/>
            <a:ext cx="1781360" cy="1770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15" t="24620" r="14850" b="3722"/>
          <a:stretch/>
        </p:blipFill>
        <p:spPr bwMode="auto">
          <a:xfrm>
            <a:off x="6580413" y="2791775"/>
            <a:ext cx="1769837" cy="17792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222" t="25221" r="15278" b="4323"/>
          <a:stretch/>
        </p:blipFill>
        <p:spPr bwMode="auto">
          <a:xfrm>
            <a:off x="6597033" y="4702991"/>
            <a:ext cx="1767066" cy="17722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cid:image001.jpg@01D54884.C2FC867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6" y="3326980"/>
            <a:ext cx="4447552" cy="24650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84413" y="159952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Double-Disk Chopper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5 </a:t>
            </a:r>
            <a:r>
              <a:rPr lang="en-US" dirty="0"/>
              <a:t>degree </a:t>
            </a:r>
            <a:r>
              <a:rPr lang="en-US" dirty="0" smtClean="0"/>
              <a:t>windows</a:t>
            </a:r>
          </a:p>
          <a:p>
            <a:r>
              <a:rPr lang="en-US" dirty="0" smtClean="0"/>
              <a:t>-</a:t>
            </a:r>
            <a:r>
              <a:rPr lang="en-US" dirty="0"/>
              <a:t>	Chopper 1 has two 5deg windows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Chopper </a:t>
            </a:r>
            <a:r>
              <a:rPr lang="en-US" dirty="0"/>
              <a:t>2 has three 5deg </a:t>
            </a:r>
            <a:r>
              <a:rPr lang="en-US" dirty="0" smtClean="0"/>
              <a:t>windows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distance between the disks is </a:t>
            </a:r>
            <a:r>
              <a:rPr lang="en-US" dirty="0" smtClean="0"/>
              <a:t>30mm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636934" y="1869709"/>
            <a:ext cx="32214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Operation modes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both parked open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 parked, 1 rotates</a:t>
            </a:r>
          </a:p>
          <a:p>
            <a:pPr marL="285750" indent="-285750">
              <a:buFontTx/>
              <a:buChar char="-"/>
            </a:pPr>
            <a:r>
              <a:rPr lang="en-US" dirty="0"/>
              <a:t>c</a:t>
            </a:r>
            <a:r>
              <a:rPr lang="en-US" dirty="0" smtClean="0"/>
              <a:t>o-rotating with 1x5deg, 2x5deg</a:t>
            </a:r>
          </a:p>
          <a:p>
            <a:pPr marL="285750" indent="-285750">
              <a:buFontTx/>
              <a:buChar char="-"/>
            </a:pPr>
            <a:r>
              <a:rPr lang="en-US" dirty="0"/>
              <a:t>co-rotating with </a:t>
            </a:r>
            <a:r>
              <a:rPr lang="en-US" dirty="0" smtClean="0"/>
              <a:t>&lt;5deg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Possible TBL detector: </a:t>
            </a:r>
            <a:r>
              <a:rPr lang="en-GB" dirty="0" err="1" smtClean="0"/>
              <a:t>Multiblade</a:t>
            </a:r>
            <a:endParaRPr lang="en-GB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8305" y="6328266"/>
            <a:ext cx="432044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8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sz="800" b="0" i="0" u="none" strike="noStrike" kern="1200" cap="none" spc="8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2022-05-03</a:t>
            </a:fld>
            <a:endParaRPr kumimoji="0" lang="sv-SE" sz="800" b="0" i="0" u="none" strike="noStrike" kern="1200" cap="none" spc="8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79" y="4762475"/>
            <a:ext cx="3431601" cy="1930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767" y="1225496"/>
            <a:ext cx="3978537" cy="4328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94259"/>
            <a:ext cx="7173117" cy="323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8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sz="800" b="0" i="0" u="none" strike="noStrike" kern="1200" cap="none" spc="8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2022-05-03</a:t>
            </a:fld>
            <a:endParaRPr kumimoji="0" lang="sv-SE" sz="800" b="0" i="0" u="none" strike="noStrike" kern="1200" cap="none" spc="8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255" y="2085221"/>
            <a:ext cx="5612476" cy="4081294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 txBox="1">
            <a:spLocks/>
          </p:cNvSpPr>
          <p:nvPr/>
        </p:nvSpPr>
        <p:spPr>
          <a:xfrm>
            <a:off x="1103709" y="265373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Overview</a:t>
            </a:r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103708" y="931026"/>
            <a:ext cx="10209333" cy="507076"/>
          </a:xfrm>
        </p:spPr>
        <p:txBody>
          <a:bodyPr/>
          <a:lstStyle/>
          <a:p>
            <a:r>
              <a:rPr lang="en-US" dirty="0" smtClean="0"/>
              <a:t>TBL Cave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288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do we actually want to do?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50096"/>
          <a:stretch/>
        </p:blipFill>
        <p:spPr>
          <a:xfrm>
            <a:off x="373602" y="1806022"/>
            <a:ext cx="3744897" cy="28201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698" y="1686754"/>
            <a:ext cx="4118161" cy="30886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27665" y="2333815"/>
            <a:ext cx="30673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F. </a:t>
            </a:r>
            <a:r>
              <a:rPr lang="en-US" sz="1400" dirty="0" err="1" smtClean="0"/>
              <a:t>Mezei</a:t>
            </a:r>
            <a:r>
              <a:rPr lang="en-US" sz="1400" dirty="0" smtClean="0"/>
              <a:t>: “</a:t>
            </a:r>
            <a:r>
              <a:rPr lang="en-US" sz="1400" i="1" dirty="0"/>
              <a:t>Okay, we have this cylindrical volume moderator of this diameter and this height—let’s look at all possible </a:t>
            </a:r>
            <a:r>
              <a:rPr lang="en-US" sz="1400" i="1" dirty="0" smtClean="0"/>
              <a:t>sizes. And </a:t>
            </a:r>
            <a:r>
              <a:rPr lang="en-US" sz="1400" i="1" dirty="0"/>
              <a:t>then with enough computing power, we figured it out. It was a real surprise how far the optimal moderator shape and dimensions fell from the common </a:t>
            </a:r>
            <a:r>
              <a:rPr lang="en-US" sz="1400" i="1" dirty="0" smtClean="0"/>
              <a:t>practice</a:t>
            </a:r>
            <a:r>
              <a:rPr lang="en-US" sz="1400" dirty="0" smtClean="0"/>
              <a:t>.”</a:t>
            </a:r>
            <a:endParaRPr lang="de-DE" sz="1400" dirty="0"/>
          </a:p>
        </p:txBody>
      </p:sp>
      <p:sp>
        <p:nvSpPr>
          <p:cNvPr id="16" name="Rectangle 15"/>
          <p:cNvSpPr/>
          <p:nvPr/>
        </p:nvSpPr>
        <p:spPr>
          <a:xfrm>
            <a:off x="301214" y="1171213"/>
            <a:ext cx="111991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As </a:t>
            </a:r>
            <a:r>
              <a:rPr lang="en-US" dirty="0"/>
              <a:t>you </a:t>
            </a:r>
            <a:r>
              <a:rPr lang="en-US" dirty="0" smtClean="0"/>
              <a:t>may know</a:t>
            </a:r>
            <a:r>
              <a:rPr lang="en-US" dirty="0"/>
              <a:t>, the moderator was optimized to ‘theoretically’ yield unprecedented brightness by shrinking its height: </a:t>
            </a: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279365" y="4827006"/>
            <a:ext cx="111991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Then, also ESS is the first long pulse spallation source and has a </a:t>
            </a:r>
            <a:r>
              <a:rPr lang="en-US" dirty="0"/>
              <a:t>r</a:t>
            </a:r>
            <a:r>
              <a:rPr lang="en-US" dirty="0" smtClean="0"/>
              <a:t>otating target.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Even without these novelties, we need a place where we can measure </a:t>
            </a:r>
            <a:r>
              <a:rPr lang="en-US" dirty="0"/>
              <a:t>if we actually produce neutrons when we first start</a:t>
            </a:r>
            <a:r>
              <a:rPr lang="en-US" dirty="0" smtClean="0"/>
              <a:t>! </a:t>
            </a:r>
            <a:r>
              <a:rPr lang="en-US" i="1" dirty="0" smtClean="0"/>
              <a:t>Compare JPRAC has built BL10/NOBORU for this purpose.</a:t>
            </a: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373602" y="6519446"/>
            <a:ext cx="7310808" cy="338554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>
            <a:spAutoFit/>
          </a:bodyPr>
          <a:lstStyle/>
          <a:p>
            <a:r>
              <a:rPr lang="de-DE" sz="800" dirty="0"/>
              <a:t>Kai, Tetsuya, et al. "Coupled hydrogen moderator optimization with ortho/para hydrogen ratio." NIMA 523.3 (2004): 398-414</a:t>
            </a:r>
            <a:r>
              <a:rPr lang="de-DE" sz="800" dirty="0" smtClean="0"/>
              <a:t>.</a:t>
            </a:r>
            <a:endParaRPr lang="en-US" sz="800" dirty="0" smtClean="0"/>
          </a:p>
          <a:p>
            <a:r>
              <a:rPr lang="en-US" sz="800" dirty="0" err="1" smtClean="0"/>
              <a:t>Mezei</a:t>
            </a:r>
            <a:r>
              <a:rPr lang="en-US" sz="800" dirty="0"/>
              <a:t>, </a:t>
            </a:r>
            <a:r>
              <a:rPr lang="en-US" sz="800" dirty="0" err="1"/>
              <a:t>Ferenc</a:t>
            </a:r>
            <a:r>
              <a:rPr lang="en-US" sz="800" dirty="0"/>
              <a:t>, et al. "Low dimensional neutron moderators for enhanced source brightness." Journal of Neutron Research 17.2 (2014): 101-105</a:t>
            </a:r>
            <a:r>
              <a:rPr lang="en-US" sz="800" dirty="0" smtClean="0"/>
              <a:t>.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118499" y="2871706"/>
            <a:ext cx="561077" cy="602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73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do we actually want to do?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13780" y="931739"/>
            <a:ext cx="11082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dirty="0" smtClean="0"/>
              <a:t>We want to do the same as done at JPARC: Pinhole imaging of moderator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/>
              <a:t>Energy resolution by simple </a:t>
            </a:r>
            <a:r>
              <a:rPr lang="en-US" dirty="0" err="1" smtClean="0"/>
              <a:t>ToF</a:t>
            </a:r>
            <a:r>
              <a:rPr lang="en-US" dirty="0" smtClean="0"/>
              <a:t> (account for wavelength selection due to gravity)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i="1" dirty="0" smtClean="0"/>
              <a:t>Also: Study effect </a:t>
            </a:r>
            <a:r>
              <a:rPr lang="en-US" i="1" dirty="0"/>
              <a:t>of </a:t>
            </a:r>
            <a:r>
              <a:rPr lang="en-US" i="1" dirty="0" smtClean="0"/>
              <a:t>target rotation (</a:t>
            </a:r>
            <a:r>
              <a:rPr lang="en-US" i="1" dirty="0" err="1" smtClean="0"/>
              <a:t>asynchronize</a:t>
            </a:r>
            <a:r>
              <a:rPr lang="en-US" i="1" dirty="0" smtClean="0"/>
              <a:t> proton beam), power</a:t>
            </a:r>
            <a:r>
              <a:rPr lang="en-US" i="1" dirty="0"/>
              <a:t>, energy, current, frequency, pulse length, raster </a:t>
            </a:r>
            <a:endParaRPr lang="en-US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23" y="2116333"/>
            <a:ext cx="6239612" cy="199582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98033" y="4255812"/>
            <a:ext cx="11199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en-US" dirty="0" smtClean="0"/>
              <a:t>We also want to measure the pulse shape itself. But how?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Two main options by </a:t>
            </a:r>
            <a:r>
              <a:rPr lang="en-US" dirty="0" err="1" smtClean="0"/>
              <a:t>monochromatizing</a:t>
            </a:r>
            <a:r>
              <a:rPr lang="en-US" dirty="0" smtClean="0"/>
              <a:t> the beam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 smtClean="0"/>
              <a:t>Using </a:t>
            </a:r>
            <a:r>
              <a:rPr lang="en-US" dirty="0"/>
              <a:t>‘pinhole in time of flight</a:t>
            </a:r>
            <a:r>
              <a:rPr lang="en-US" dirty="0" smtClean="0"/>
              <a:t>’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 smtClean="0"/>
              <a:t>Using diffraction (e.g. monochromator)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932" y="4085949"/>
            <a:ext cx="3393668" cy="201718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466268" y="1956688"/>
            <a:ext cx="2829635" cy="1433195"/>
            <a:chOff x="8466268" y="1956688"/>
            <a:chExt cx="2829635" cy="143319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17881" y="1956688"/>
              <a:ext cx="2378022" cy="102849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8841148" y="2181993"/>
              <a:ext cx="1009178" cy="6511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466268" y="3020551"/>
              <a:ext cx="16896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ESS moderator</a:t>
              </a:r>
              <a:endParaRPr lang="de-DE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086907" y="4102072"/>
            <a:ext cx="1771639" cy="2263345"/>
            <a:chOff x="10086907" y="4102072"/>
            <a:chExt cx="1771639" cy="2263345"/>
          </a:xfrm>
        </p:grpSpPr>
        <p:sp>
          <p:nvSpPr>
            <p:cNvPr id="21" name="Rectangle 20"/>
            <p:cNvSpPr/>
            <p:nvPr/>
          </p:nvSpPr>
          <p:spPr>
            <a:xfrm>
              <a:off x="10086907" y="6026863"/>
              <a:ext cx="1771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/>
                <a:t>Both done on V20</a:t>
              </a:r>
              <a:endParaRPr lang="de-DE" sz="1600" i="1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r="47959"/>
            <a:stretch/>
          </p:blipFill>
          <p:spPr>
            <a:xfrm>
              <a:off x="10332927" y="5069316"/>
              <a:ext cx="1359810" cy="96401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51723"/>
            <a:stretch/>
          </p:blipFill>
          <p:spPr>
            <a:xfrm>
              <a:off x="10387010" y="4102072"/>
              <a:ext cx="1261483" cy="96401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316360" y="5559447"/>
            <a:ext cx="5150245" cy="1153274"/>
            <a:chOff x="1316360" y="5559447"/>
            <a:chExt cx="5150245" cy="11532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b="17165"/>
            <a:stretch/>
          </p:blipFill>
          <p:spPr>
            <a:xfrm>
              <a:off x="4416703" y="5559447"/>
              <a:ext cx="2049902" cy="115327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316360" y="5843697"/>
              <a:ext cx="31914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 smtClean="0"/>
                <a:t>Also: effect </a:t>
              </a:r>
              <a:r>
                <a:rPr lang="en-US" sz="1600" i="1" dirty="0"/>
                <a:t>of proton </a:t>
              </a:r>
              <a:r>
                <a:rPr lang="en-US" sz="1600" i="1" dirty="0" err="1" smtClean="0"/>
                <a:t>rastering</a:t>
              </a:r>
              <a:r>
                <a:rPr lang="en-US" sz="1600" i="1" dirty="0" smtClean="0"/>
                <a:t> in single pulse: ripples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63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</a:t>
            </a:r>
            <a:r>
              <a:rPr lang="en-GB" dirty="0"/>
              <a:t>do we actually want to do?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Moderator</a:t>
            </a:r>
            <a:endParaRPr lang="de-DE" dirty="0"/>
          </a:p>
          <a:p>
            <a:endParaRPr lang="de-DE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25" y="1664018"/>
            <a:ext cx="6610900" cy="42958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52784" y="1113293"/>
            <a:ext cx="5039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MARK-I: initial moderator</a:t>
            </a:r>
            <a:endParaRPr lang="en-US" dirty="0"/>
          </a:p>
          <a:p>
            <a:r>
              <a:rPr lang="en-US" dirty="0" smtClean="0"/>
              <a:t>MARK-II: (</a:t>
            </a:r>
            <a:r>
              <a:rPr lang="en-US" dirty="0" err="1" smtClean="0"/>
              <a:t>neutronically</a:t>
            </a:r>
            <a:r>
              <a:rPr lang="en-US" dirty="0" smtClean="0"/>
              <a:t> optimized moderator)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79" b="1600"/>
          <a:stretch/>
        </p:blipFill>
        <p:spPr>
          <a:xfrm>
            <a:off x="7091525" y="1939506"/>
            <a:ext cx="4620016" cy="44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3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</a:t>
            </a:r>
            <a:r>
              <a:rPr lang="en-GB" dirty="0"/>
              <a:t>do we actually want to do?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C382A-7EE6-BA47-8951-FA0B0DBA0ECC}"/>
              </a:ext>
            </a:extLst>
          </p:cNvPr>
          <p:cNvSpPr txBox="1">
            <a:spLocks/>
          </p:cNvSpPr>
          <p:nvPr/>
        </p:nvSpPr>
        <p:spPr>
          <a:xfrm>
            <a:off x="960490" y="68319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Target </a:t>
            </a:r>
            <a:r>
              <a:rPr lang="en-US" dirty="0"/>
              <a:t>- Moderator</a:t>
            </a:r>
            <a:endParaRPr lang="de-DE" dirty="0"/>
          </a:p>
          <a:p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70" y="1586071"/>
            <a:ext cx="7315200" cy="474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7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5158" t="8632" r="10069" b="24991"/>
          <a:stretch/>
        </p:blipFill>
        <p:spPr>
          <a:xfrm>
            <a:off x="7484734" y="1263048"/>
            <a:ext cx="4159775" cy="5291948"/>
          </a:xfrm>
          <a:prstGeom prst="rect">
            <a:avLst/>
          </a:prstGeom>
        </p:spPr>
      </p:pic>
      <p:pic>
        <p:nvPicPr>
          <p:cNvPr id="3074" name="Picture 1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09" y="1909574"/>
            <a:ext cx="612457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 txBox="1">
            <a:spLocks/>
          </p:cNvSpPr>
          <p:nvPr/>
        </p:nvSpPr>
        <p:spPr>
          <a:xfrm>
            <a:off x="1103709" y="265373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What do we actually want to do?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US" dirty="0" smtClean="0"/>
              <a:t>Moderator </a:t>
            </a:r>
            <a:r>
              <a:rPr lang="en-US" dirty="0"/>
              <a:t>and Detector Position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382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72" y="412370"/>
            <a:ext cx="10157518" cy="652304"/>
          </a:xfrm>
        </p:spPr>
        <p:txBody>
          <a:bodyPr/>
          <a:lstStyle/>
          <a:p>
            <a:r>
              <a:rPr lang="en-US" sz="3000" b="1" dirty="0" smtClean="0"/>
              <a:t>Test beamline (TBL)</a:t>
            </a:r>
            <a:endParaRPr lang="en-GB" sz="3000" b="1" dirty="0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3764" y="1402430"/>
          <a:ext cx="979725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725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What do we actually want to do?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321542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200000"/>
                        </a:lnSpc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How do we want to do it?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481151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Overview of Layout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815161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Spectrum &amp;</a:t>
                      </a:r>
                      <a:r>
                        <a:rPr lang="en-GB" sz="2500" b="0" baseline="0" noProof="0" dirty="0" smtClean="0">
                          <a:solidFill>
                            <a:schemeClr val="bg1"/>
                          </a:solidFill>
                        </a:rPr>
                        <a:t> Shielding</a:t>
                      </a:r>
                      <a:endParaRPr lang="en-GB" sz="2500" b="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063382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Imaging</a:t>
                      </a:r>
                      <a:r>
                        <a:rPr lang="en-GB" sz="2500" b="0" baseline="0" noProof="0" dirty="0" smtClean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Moderator &amp; Pulse Shape Characterization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786405"/>
                  </a:ext>
                </a:extLst>
              </a:tr>
              <a:tr h="6336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357188" algn="l"/>
                        </a:tabLst>
                        <a:defRPr/>
                      </a:pPr>
                      <a:r>
                        <a:rPr lang="en-GB" sz="2500" b="0" noProof="0" dirty="0" smtClean="0">
                          <a:solidFill>
                            <a:schemeClr val="bg1"/>
                          </a:solidFill>
                        </a:rPr>
                        <a:t>Feedback &amp; Discussion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953168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23764" y="2562844"/>
            <a:ext cx="9797250" cy="435576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559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2004</Words>
  <Application>Microsoft Office PowerPoint</Application>
  <PresentationFormat>Widescreen</PresentationFormat>
  <Paragraphs>396</Paragraphs>
  <Slides>37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Cambria</vt:lpstr>
      <vt:lpstr>Cambria Math</vt:lpstr>
      <vt:lpstr>Segoe UI</vt:lpstr>
      <vt:lpstr>Segoe UI Light</vt:lpstr>
      <vt:lpstr>Segoe UI Semibold</vt:lpstr>
      <vt:lpstr>Times New Roman</vt:lpstr>
      <vt:lpstr>TimesNewRoman</vt:lpstr>
      <vt:lpstr>Wingdings</vt:lpstr>
      <vt:lpstr>Office-tema</vt:lpstr>
      <vt:lpstr>Test beamline (TBL) @ESS  03 May 2022</vt:lpstr>
      <vt:lpstr>Test beamline (TBL)</vt:lpstr>
      <vt:lpstr>What do we actually want to do?</vt:lpstr>
      <vt:lpstr>What do we actually want to do?</vt:lpstr>
      <vt:lpstr>What do we actually want to do?</vt:lpstr>
      <vt:lpstr>What do we actually want to do?</vt:lpstr>
      <vt:lpstr>What do we actually want to do?</vt:lpstr>
      <vt:lpstr>PowerPoint Presentation</vt:lpstr>
      <vt:lpstr>Test beamline (TBL)</vt:lpstr>
      <vt:lpstr>How we want to do it?</vt:lpstr>
      <vt:lpstr>How we want to do it?</vt:lpstr>
      <vt:lpstr>How we want to do it?</vt:lpstr>
      <vt:lpstr>PowerPoint Presentation</vt:lpstr>
      <vt:lpstr>How we want to do it?</vt:lpstr>
      <vt:lpstr>Test beamline (TBL)</vt:lpstr>
      <vt:lpstr>Overview</vt:lpstr>
      <vt:lpstr>Overview</vt:lpstr>
      <vt:lpstr>Overview</vt:lpstr>
      <vt:lpstr>Overview</vt:lpstr>
      <vt:lpstr>Overview</vt:lpstr>
      <vt:lpstr>Overview</vt:lpstr>
      <vt:lpstr>Overview</vt:lpstr>
      <vt:lpstr>Test beamline (TBL)</vt:lpstr>
      <vt:lpstr>Spectrum at detector position</vt:lpstr>
      <vt:lpstr>Cave shielding simulations </vt:lpstr>
      <vt:lpstr>Neutron flux at detector position </vt:lpstr>
      <vt:lpstr>Test beamline (TBL)</vt:lpstr>
      <vt:lpstr>Pinhole Imaging of the moderator   </vt:lpstr>
      <vt:lpstr>Pinhole Imaging of the moderator  </vt:lpstr>
      <vt:lpstr>Pulse shape measurements </vt:lpstr>
      <vt:lpstr>Test beamline (TBL)</vt:lpstr>
      <vt:lpstr>Seeking feedback/experience reated to</vt:lpstr>
      <vt:lpstr>Thank you! </vt:lpstr>
      <vt:lpstr>PowerPoint Presentation</vt:lpstr>
      <vt:lpstr>Overview</vt:lpstr>
      <vt:lpstr>Possible TBL detector: Multiblade</vt:lpstr>
      <vt:lpstr>PowerPoint Presentation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Woracek</dc:creator>
  <cp:lastModifiedBy>Robin Woracek</cp:lastModifiedBy>
  <cp:revision>257</cp:revision>
  <dcterms:created xsi:type="dcterms:W3CDTF">2021-02-02T22:14:15Z</dcterms:created>
  <dcterms:modified xsi:type="dcterms:W3CDTF">2022-05-03T00:48:15Z</dcterms:modified>
</cp:coreProperties>
</file>