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2" r:id="rId2"/>
    <p:sldId id="267" r:id="rId3"/>
    <p:sldId id="1350" r:id="rId4"/>
    <p:sldId id="602" r:id="rId5"/>
    <p:sldId id="632" r:id="rId6"/>
    <p:sldId id="353" r:id="rId7"/>
    <p:sldId id="1339" r:id="rId8"/>
    <p:sldId id="1346" r:id="rId9"/>
    <p:sldId id="498" r:id="rId10"/>
    <p:sldId id="1289" r:id="rId11"/>
    <p:sldId id="1342" r:id="rId12"/>
    <p:sldId id="458" r:id="rId13"/>
    <p:sldId id="1344" r:id="rId14"/>
    <p:sldId id="589" r:id="rId15"/>
    <p:sldId id="1135" r:id="rId16"/>
    <p:sldId id="1127" r:id="rId17"/>
    <p:sldId id="1353" r:id="rId18"/>
    <p:sldId id="1349" r:id="rId19"/>
    <p:sldId id="1340" r:id="rId20"/>
    <p:sldId id="1155" r:id="rId21"/>
    <p:sldId id="592" r:id="rId22"/>
    <p:sldId id="1153" r:id="rId23"/>
    <p:sldId id="1150" r:id="rId24"/>
    <p:sldId id="1351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5F2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73" autoAdjust="0"/>
    <p:restoredTop sz="96093" autoAdjust="0"/>
  </p:normalViewPr>
  <p:slideViewPr>
    <p:cSldViewPr snapToGrid="0" snapToObjects="1">
      <p:cViewPr>
        <p:scale>
          <a:sx n="98" d="100"/>
          <a:sy n="98" d="100"/>
        </p:scale>
        <p:origin x="1456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E22F6-0BFE-474B-AD08-B988AB0F3CDC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B10831-7DE5-8B46-A3D8-C9CF1B35B852}">
      <dgm:prSet phldrT="[Text]" custT="1"/>
      <dgm:spPr/>
      <dgm:t>
        <a:bodyPr/>
        <a:lstStyle/>
        <a:p>
          <a:r>
            <a:rPr lang="en-US" sz="1600" dirty="0"/>
            <a:t>NICOS</a:t>
          </a:r>
        </a:p>
      </dgm:t>
    </dgm:pt>
    <dgm:pt modelId="{595E9763-9B6F-5A4C-B12D-0C3AE32912A1}" type="parTrans" cxnId="{6DEFF79B-A200-2A44-BE9E-E235A1BEAAAA}">
      <dgm:prSet/>
      <dgm:spPr/>
      <dgm:t>
        <a:bodyPr/>
        <a:lstStyle/>
        <a:p>
          <a:endParaRPr lang="en-US"/>
        </a:p>
      </dgm:t>
    </dgm:pt>
    <dgm:pt modelId="{6C8E1A5C-C756-4241-AABD-EE4692E5CF0C}" type="sibTrans" cxnId="{6DEFF79B-A200-2A44-BE9E-E235A1BEAAAA}">
      <dgm:prSet/>
      <dgm:spPr/>
      <dgm:t>
        <a:bodyPr/>
        <a:lstStyle/>
        <a:p>
          <a:endParaRPr lang="en-US"/>
        </a:p>
      </dgm:t>
    </dgm:pt>
    <dgm:pt modelId="{3DB86BB7-352B-3347-BEFD-CA58923595AC}">
      <dgm:prSet phldrT="[Text]" custT="1"/>
      <dgm:spPr/>
      <dgm:t>
        <a:bodyPr/>
        <a:lstStyle/>
        <a:p>
          <a:r>
            <a:rPr lang="en-US" sz="1400" dirty="0"/>
            <a:t>EPICS IOC</a:t>
          </a:r>
        </a:p>
      </dgm:t>
    </dgm:pt>
    <dgm:pt modelId="{2EF1D1FF-C24F-B64D-B65D-76C959B7ECFA}" type="parTrans" cxnId="{DB5153B4-D995-F74F-9796-14E4B243D3C4}">
      <dgm:prSet/>
      <dgm:spPr/>
      <dgm:t>
        <a:bodyPr/>
        <a:lstStyle/>
        <a:p>
          <a:endParaRPr lang="en-US"/>
        </a:p>
      </dgm:t>
    </dgm:pt>
    <dgm:pt modelId="{7B2DEA13-933D-EC4C-B76C-144C7FFCE3C9}" type="sibTrans" cxnId="{DB5153B4-D995-F74F-9796-14E4B243D3C4}">
      <dgm:prSet/>
      <dgm:spPr/>
      <dgm:t>
        <a:bodyPr/>
        <a:lstStyle/>
        <a:p>
          <a:endParaRPr lang="en-US"/>
        </a:p>
      </dgm:t>
    </dgm:pt>
    <dgm:pt modelId="{B94FFF19-BD05-684A-9635-2497F9AE1C0B}">
      <dgm:prSet phldrT="[Text]"/>
      <dgm:spPr/>
      <dgm:t>
        <a:bodyPr/>
        <a:lstStyle/>
        <a:p>
          <a:r>
            <a:rPr lang="en-US" dirty="0"/>
            <a:t>Beckhoff PLC</a:t>
          </a:r>
        </a:p>
      </dgm:t>
    </dgm:pt>
    <dgm:pt modelId="{2B44FE18-670E-BB43-AAE1-9C288F431B4B}" type="parTrans" cxnId="{447F2978-63A4-2C48-B7C6-297ECD3C807A}">
      <dgm:prSet/>
      <dgm:spPr/>
      <dgm:t>
        <a:bodyPr/>
        <a:lstStyle/>
        <a:p>
          <a:endParaRPr lang="en-US"/>
        </a:p>
      </dgm:t>
    </dgm:pt>
    <dgm:pt modelId="{BF57817D-9268-074D-B5F7-6F05BB837738}" type="sibTrans" cxnId="{447F2978-63A4-2C48-B7C6-297ECD3C807A}">
      <dgm:prSet/>
      <dgm:spPr/>
      <dgm:t>
        <a:bodyPr/>
        <a:lstStyle/>
        <a:p>
          <a:endParaRPr lang="en-US"/>
        </a:p>
      </dgm:t>
    </dgm:pt>
    <dgm:pt modelId="{8FAEF4BE-5297-1649-88C9-1F22613425FD}">
      <dgm:prSet phldrT="[Text]"/>
      <dgm:spPr/>
      <dgm:t>
        <a:bodyPr/>
        <a:lstStyle/>
        <a:p>
          <a:r>
            <a:rPr lang="en-US" dirty="0"/>
            <a:t>Motor</a:t>
          </a:r>
        </a:p>
      </dgm:t>
    </dgm:pt>
    <dgm:pt modelId="{94C40C60-1661-5B42-9D74-3BF1AA514933}" type="parTrans" cxnId="{E32E2AE9-0EB2-BF4B-8D2F-17FFC4A41585}">
      <dgm:prSet/>
      <dgm:spPr/>
      <dgm:t>
        <a:bodyPr/>
        <a:lstStyle/>
        <a:p>
          <a:endParaRPr lang="en-US"/>
        </a:p>
      </dgm:t>
    </dgm:pt>
    <dgm:pt modelId="{153B343B-AA0A-C24E-BBC3-8B1D43B3651A}" type="sibTrans" cxnId="{E32E2AE9-0EB2-BF4B-8D2F-17FFC4A41585}">
      <dgm:prSet/>
      <dgm:spPr/>
      <dgm:t>
        <a:bodyPr/>
        <a:lstStyle/>
        <a:p>
          <a:endParaRPr lang="en-US"/>
        </a:p>
      </dgm:t>
    </dgm:pt>
    <dgm:pt modelId="{4C089836-5CB9-E24B-AA0A-A51B388A70AC}">
      <dgm:prSet phldrT="[Text]"/>
      <dgm:spPr/>
      <dgm:t>
        <a:bodyPr/>
        <a:lstStyle/>
        <a:p>
          <a:r>
            <a:rPr lang="en-US" dirty="0"/>
            <a:t>Encoder</a:t>
          </a:r>
        </a:p>
      </dgm:t>
    </dgm:pt>
    <dgm:pt modelId="{E138ADB4-E552-4E44-89F1-AFB74C172037}" type="parTrans" cxnId="{58FBF1B7-D36A-0541-9457-C75BA6A4F5BD}">
      <dgm:prSet/>
      <dgm:spPr/>
      <dgm:t>
        <a:bodyPr/>
        <a:lstStyle/>
        <a:p>
          <a:endParaRPr lang="en-US"/>
        </a:p>
      </dgm:t>
    </dgm:pt>
    <dgm:pt modelId="{B0F1FF86-B86F-F443-AACE-BB76C25BA8E9}" type="sibTrans" cxnId="{58FBF1B7-D36A-0541-9457-C75BA6A4F5BD}">
      <dgm:prSet/>
      <dgm:spPr/>
      <dgm:t>
        <a:bodyPr/>
        <a:lstStyle/>
        <a:p>
          <a:endParaRPr lang="en-US"/>
        </a:p>
      </dgm:t>
    </dgm:pt>
    <dgm:pt modelId="{E5314FF0-8FDF-324C-B2CA-90F07C60EB5F}" type="pres">
      <dgm:prSet presAssocID="{D54E22F6-0BFE-474B-AD08-B988AB0F3CDC}" presName="Name0" presStyleCnt="0">
        <dgm:presLayoutVars>
          <dgm:dir/>
          <dgm:animLvl val="lvl"/>
          <dgm:resizeHandles val="exact"/>
        </dgm:presLayoutVars>
      </dgm:prSet>
      <dgm:spPr/>
    </dgm:pt>
    <dgm:pt modelId="{E1B18D0F-5601-6A4C-9D57-7EB0D005D007}" type="pres">
      <dgm:prSet presAssocID="{B94FFF19-BD05-684A-9635-2497F9AE1C0B}" presName="boxAndChildren" presStyleCnt="0"/>
      <dgm:spPr/>
    </dgm:pt>
    <dgm:pt modelId="{3C0B6C73-909A-5B43-A31D-B390434140BC}" type="pres">
      <dgm:prSet presAssocID="{B94FFF19-BD05-684A-9635-2497F9AE1C0B}" presName="parentTextBox" presStyleLbl="node1" presStyleIdx="0" presStyleCnt="3"/>
      <dgm:spPr/>
    </dgm:pt>
    <dgm:pt modelId="{7057A6A8-8C62-D44C-88F1-87EAAE28BA2C}" type="pres">
      <dgm:prSet presAssocID="{B94FFF19-BD05-684A-9635-2497F9AE1C0B}" presName="entireBox" presStyleLbl="node1" presStyleIdx="0" presStyleCnt="3"/>
      <dgm:spPr/>
    </dgm:pt>
    <dgm:pt modelId="{FA853927-23DE-E742-977B-E633258AB807}" type="pres">
      <dgm:prSet presAssocID="{B94FFF19-BD05-684A-9635-2497F9AE1C0B}" presName="descendantBox" presStyleCnt="0"/>
      <dgm:spPr/>
    </dgm:pt>
    <dgm:pt modelId="{5C928A3A-7413-2242-9868-FD9625597B66}" type="pres">
      <dgm:prSet presAssocID="{8FAEF4BE-5297-1649-88C9-1F22613425FD}" presName="childTextBox" presStyleLbl="fgAccFollowNode1" presStyleIdx="0" presStyleCnt="2">
        <dgm:presLayoutVars>
          <dgm:bulletEnabled val="1"/>
        </dgm:presLayoutVars>
      </dgm:prSet>
      <dgm:spPr/>
    </dgm:pt>
    <dgm:pt modelId="{D8448F5E-8D33-5E46-9C35-EBE1556AB043}" type="pres">
      <dgm:prSet presAssocID="{4C089836-5CB9-E24B-AA0A-A51B388A70AC}" presName="childTextBox" presStyleLbl="fgAccFollowNode1" presStyleIdx="1" presStyleCnt="2">
        <dgm:presLayoutVars>
          <dgm:bulletEnabled val="1"/>
        </dgm:presLayoutVars>
      </dgm:prSet>
      <dgm:spPr/>
    </dgm:pt>
    <dgm:pt modelId="{BD9F8B9E-CC6F-FB4D-B5D9-1EF479EE60A0}" type="pres">
      <dgm:prSet presAssocID="{7B2DEA13-933D-EC4C-B76C-144C7FFCE3C9}" presName="sp" presStyleCnt="0"/>
      <dgm:spPr/>
    </dgm:pt>
    <dgm:pt modelId="{DBA2B364-4935-6449-AF78-484A567AEBF9}" type="pres">
      <dgm:prSet presAssocID="{3DB86BB7-352B-3347-BEFD-CA58923595AC}" presName="arrowAndChildren" presStyleCnt="0"/>
      <dgm:spPr/>
    </dgm:pt>
    <dgm:pt modelId="{9933BA33-AA44-5D40-A89D-0885B7BC10EE}" type="pres">
      <dgm:prSet presAssocID="{3DB86BB7-352B-3347-BEFD-CA58923595AC}" presName="parentTextArrow" presStyleLbl="node1" presStyleIdx="1" presStyleCnt="3"/>
      <dgm:spPr/>
    </dgm:pt>
    <dgm:pt modelId="{B6931F7D-2ED6-814A-A704-FDCAFAB96BB6}" type="pres">
      <dgm:prSet presAssocID="{6C8E1A5C-C756-4241-AABD-EE4692E5CF0C}" presName="sp" presStyleCnt="0"/>
      <dgm:spPr/>
    </dgm:pt>
    <dgm:pt modelId="{6892CE04-BF8C-7548-8894-691EF89D8B66}" type="pres">
      <dgm:prSet presAssocID="{7CB10831-7DE5-8B46-A3D8-C9CF1B35B852}" presName="arrowAndChildren" presStyleCnt="0"/>
      <dgm:spPr/>
    </dgm:pt>
    <dgm:pt modelId="{32C8D1B5-1679-8E47-BCB3-888D1372649B}" type="pres">
      <dgm:prSet presAssocID="{7CB10831-7DE5-8B46-A3D8-C9CF1B35B852}" presName="parentTextArrow" presStyleLbl="node1" presStyleIdx="2" presStyleCnt="3"/>
      <dgm:spPr/>
    </dgm:pt>
  </dgm:ptLst>
  <dgm:cxnLst>
    <dgm:cxn modelId="{3329F50B-D953-FD47-ABBF-6DA422FD6161}" type="presOf" srcId="{4C089836-5CB9-E24B-AA0A-A51B388A70AC}" destId="{D8448F5E-8D33-5E46-9C35-EBE1556AB043}" srcOrd="0" destOrd="0" presId="urn:microsoft.com/office/officeart/2005/8/layout/process4"/>
    <dgm:cxn modelId="{074EF40D-91BA-2B48-ACB3-A61A004BE418}" type="presOf" srcId="{8FAEF4BE-5297-1649-88C9-1F22613425FD}" destId="{5C928A3A-7413-2242-9868-FD9625597B66}" srcOrd="0" destOrd="0" presId="urn:microsoft.com/office/officeart/2005/8/layout/process4"/>
    <dgm:cxn modelId="{13500346-98B6-374A-8254-75D3C977C741}" type="presOf" srcId="{7CB10831-7DE5-8B46-A3D8-C9CF1B35B852}" destId="{32C8D1B5-1679-8E47-BCB3-888D1372649B}" srcOrd="0" destOrd="0" presId="urn:microsoft.com/office/officeart/2005/8/layout/process4"/>
    <dgm:cxn modelId="{447F2978-63A4-2C48-B7C6-297ECD3C807A}" srcId="{D54E22F6-0BFE-474B-AD08-B988AB0F3CDC}" destId="{B94FFF19-BD05-684A-9635-2497F9AE1C0B}" srcOrd="2" destOrd="0" parTransId="{2B44FE18-670E-BB43-AAE1-9C288F431B4B}" sibTransId="{BF57817D-9268-074D-B5F7-6F05BB837738}"/>
    <dgm:cxn modelId="{CD2A637F-8526-CB4B-8592-B1D56BB6C0B7}" type="presOf" srcId="{B94FFF19-BD05-684A-9635-2497F9AE1C0B}" destId="{7057A6A8-8C62-D44C-88F1-87EAAE28BA2C}" srcOrd="1" destOrd="0" presId="urn:microsoft.com/office/officeart/2005/8/layout/process4"/>
    <dgm:cxn modelId="{6DEFF79B-A200-2A44-BE9E-E235A1BEAAAA}" srcId="{D54E22F6-0BFE-474B-AD08-B988AB0F3CDC}" destId="{7CB10831-7DE5-8B46-A3D8-C9CF1B35B852}" srcOrd="0" destOrd="0" parTransId="{595E9763-9B6F-5A4C-B12D-0C3AE32912A1}" sibTransId="{6C8E1A5C-C756-4241-AABD-EE4692E5CF0C}"/>
    <dgm:cxn modelId="{27AA60AE-1F78-7744-8A4A-363BD6898FB4}" type="presOf" srcId="{D54E22F6-0BFE-474B-AD08-B988AB0F3CDC}" destId="{E5314FF0-8FDF-324C-B2CA-90F07C60EB5F}" srcOrd="0" destOrd="0" presId="urn:microsoft.com/office/officeart/2005/8/layout/process4"/>
    <dgm:cxn modelId="{DB5153B4-D995-F74F-9796-14E4B243D3C4}" srcId="{D54E22F6-0BFE-474B-AD08-B988AB0F3CDC}" destId="{3DB86BB7-352B-3347-BEFD-CA58923595AC}" srcOrd="1" destOrd="0" parTransId="{2EF1D1FF-C24F-B64D-B65D-76C959B7ECFA}" sibTransId="{7B2DEA13-933D-EC4C-B76C-144C7FFCE3C9}"/>
    <dgm:cxn modelId="{58FBF1B7-D36A-0541-9457-C75BA6A4F5BD}" srcId="{B94FFF19-BD05-684A-9635-2497F9AE1C0B}" destId="{4C089836-5CB9-E24B-AA0A-A51B388A70AC}" srcOrd="1" destOrd="0" parTransId="{E138ADB4-E552-4E44-89F1-AFB74C172037}" sibTransId="{B0F1FF86-B86F-F443-AACE-BB76C25BA8E9}"/>
    <dgm:cxn modelId="{D97FDCC3-B34A-B045-987C-7CF1B65FDED6}" type="presOf" srcId="{3DB86BB7-352B-3347-BEFD-CA58923595AC}" destId="{9933BA33-AA44-5D40-A89D-0885B7BC10EE}" srcOrd="0" destOrd="0" presId="urn:microsoft.com/office/officeart/2005/8/layout/process4"/>
    <dgm:cxn modelId="{E32E2AE9-0EB2-BF4B-8D2F-17FFC4A41585}" srcId="{B94FFF19-BD05-684A-9635-2497F9AE1C0B}" destId="{8FAEF4BE-5297-1649-88C9-1F22613425FD}" srcOrd="0" destOrd="0" parTransId="{94C40C60-1661-5B42-9D74-3BF1AA514933}" sibTransId="{153B343B-AA0A-C24E-BBC3-8B1D43B3651A}"/>
    <dgm:cxn modelId="{F29D9BFB-3131-C848-B721-BCEA1A557F93}" type="presOf" srcId="{B94FFF19-BD05-684A-9635-2497F9AE1C0B}" destId="{3C0B6C73-909A-5B43-A31D-B390434140BC}" srcOrd="0" destOrd="0" presId="urn:microsoft.com/office/officeart/2005/8/layout/process4"/>
    <dgm:cxn modelId="{0152E6D4-67B3-FE47-9771-2C920F8DF69D}" type="presParOf" srcId="{E5314FF0-8FDF-324C-B2CA-90F07C60EB5F}" destId="{E1B18D0F-5601-6A4C-9D57-7EB0D005D007}" srcOrd="0" destOrd="0" presId="urn:microsoft.com/office/officeart/2005/8/layout/process4"/>
    <dgm:cxn modelId="{0CDE965E-E125-2D4E-9353-1F46AF42EA38}" type="presParOf" srcId="{E1B18D0F-5601-6A4C-9D57-7EB0D005D007}" destId="{3C0B6C73-909A-5B43-A31D-B390434140BC}" srcOrd="0" destOrd="0" presId="urn:microsoft.com/office/officeart/2005/8/layout/process4"/>
    <dgm:cxn modelId="{12EB207F-4F2A-5E42-A948-496F0D9BE642}" type="presParOf" srcId="{E1B18D0F-5601-6A4C-9D57-7EB0D005D007}" destId="{7057A6A8-8C62-D44C-88F1-87EAAE28BA2C}" srcOrd="1" destOrd="0" presId="urn:microsoft.com/office/officeart/2005/8/layout/process4"/>
    <dgm:cxn modelId="{F0F95CE8-8919-1A47-B4AA-6700C761B890}" type="presParOf" srcId="{E1B18D0F-5601-6A4C-9D57-7EB0D005D007}" destId="{FA853927-23DE-E742-977B-E633258AB807}" srcOrd="2" destOrd="0" presId="urn:microsoft.com/office/officeart/2005/8/layout/process4"/>
    <dgm:cxn modelId="{7A52BCF8-0F50-CA4A-B441-3801DB33B74C}" type="presParOf" srcId="{FA853927-23DE-E742-977B-E633258AB807}" destId="{5C928A3A-7413-2242-9868-FD9625597B66}" srcOrd="0" destOrd="0" presId="urn:microsoft.com/office/officeart/2005/8/layout/process4"/>
    <dgm:cxn modelId="{31BFBECC-4327-B145-A91D-18B6B272FAA7}" type="presParOf" srcId="{FA853927-23DE-E742-977B-E633258AB807}" destId="{D8448F5E-8D33-5E46-9C35-EBE1556AB043}" srcOrd="1" destOrd="0" presId="urn:microsoft.com/office/officeart/2005/8/layout/process4"/>
    <dgm:cxn modelId="{D9B152BB-19D7-D94C-B240-A0ED0C7A7B04}" type="presParOf" srcId="{E5314FF0-8FDF-324C-B2CA-90F07C60EB5F}" destId="{BD9F8B9E-CC6F-FB4D-B5D9-1EF479EE60A0}" srcOrd="1" destOrd="0" presId="urn:microsoft.com/office/officeart/2005/8/layout/process4"/>
    <dgm:cxn modelId="{148300EE-BBD5-0146-BE14-05481A825B00}" type="presParOf" srcId="{E5314FF0-8FDF-324C-B2CA-90F07C60EB5F}" destId="{DBA2B364-4935-6449-AF78-484A567AEBF9}" srcOrd="2" destOrd="0" presId="urn:microsoft.com/office/officeart/2005/8/layout/process4"/>
    <dgm:cxn modelId="{70F82492-4704-064F-8CEF-405DE816E0EA}" type="presParOf" srcId="{DBA2B364-4935-6449-AF78-484A567AEBF9}" destId="{9933BA33-AA44-5D40-A89D-0885B7BC10EE}" srcOrd="0" destOrd="0" presId="urn:microsoft.com/office/officeart/2005/8/layout/process4"/>
    <dgm:cxn modelId="{1BAF4EEE-D9B9-1E47-A305-FFE6900D3223}" type="presParOf" srcId="{E5314FF0-8FDF-324C-B2CA-90F07C60EB5F}" destId="{B6931F7D-2ED6-814A-A704-FDCAFAB96BB6}" srcOrd="3" destOrd="0" presId="urn:microsoft.com/office/officeart/2005/8/layout/process4"/>
    <dgm:cxn modelId="{024FE996-00A3-EC46-9760-218CA5F4B907}" type="presParOf" srcId="{E5314FF0-8FDF-324C-B2CA-90F07C60EB5F}" destId="{6892CE04-BF8C-7548-8894-691EF89D8B66}" srcOrd="4" destOrd="0" presId="urn:microsoft.com/office/officeart/2005/8/layout/process4"/>
    <dgm:cxn modelId="{BA73ADF5-4550-7241-8375-0DE14D53FDCB}" type="presParOf" srcId="{6892CE04-BF8C-7548-8894-691EF89D8B66}" destId="{32C8D1B5-1679-8E47-BCB3-888D1372649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7A6A8-8C62-D44C-88F1-87EAAE28BA2C}">
      <dsp:nvSpPr>
        <dsp:cNvPr id="0" name=""/>
        <dsp:cNvSpPr/>
      </dsp:nvSpPr>
      <dsp:spPr>
        <a:xfrm>
          <a:off x="0" y="1506396"/>
          <a:ext cx="2764833" cy="49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Beckhoff PLC</a:t>
          </a:r>
        </a:p>
      </dsp:txBody>
      <dsp:txXfrm>
        <a:off x="0" y="1506396"/>
        <a:ext cx="2764833" cy="266993"/>
      </dsp:txXfrm>
    </dsp:sp>
    <dsp:sp modelId="{5C928A3A-7413-2242-9868-FD9625597B66}">
      <dsp:nvSpPr>
        <dsp:cNvPr id="0" name=""/>
        <dsp:cNvSpPr/>
      </dsp:nvSpPr>
      <dsp:spPr>
        <a:xfrm>
          <a:off x="0" y="1763501"/>
          <a:ext cx="1382416" cy="2274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Motor</a:t>
          </a:r>
        </a:p>
      </dsp:txBody>
      <dsp:txXfrm>
        <a:off x="0" y="1763501"/>
        <a:ext cx="1382416" cy="227439"/>
      </dsp:txXfrm>
    </dsp:sp>
    <dsp:sp modelId="{D8448F5E-8D33-5E46-9C35-EBE1556AB043}">
      <dsp:nvSpPr>
        <dsp:cNvPr id="0" name=""/>
        <dsp:cNvSpPr/>
      </dsp:nvSpPr>
      <dsp:spPr>
        <a:xfrm>
          <a:off x="1382416" y="1763501"/>
          <a:ext cx="1382416" cy="2274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Encoder</a:t>
          </a:r>
        </a:p>
      </dsp:txBody>
      <dsp:txXfrm>
        <a:off x="1382416" y="1763501"/>
        <a:ext cx="1382416" cy="227439"/>
      </dsp:txXfrm>
    </dsp:sp>
    <dsp:sp modelId="{9933BA33-AA44-5D40-A89D-0885B7BC10EE}">
      <dsp:nvSpPr>
        <dsp:cNvPr id="0" name=""/>
        <dsp:cNvSpPr/>
      </dsp:nvSpPr>
      <dsp:spPr>
        <a:xfrm rot="10800000">
          <a:off x="0" y="753375"/>
          <a:ext cx="2764833" cy="76043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EPICS IOC</a:t>
          </a:r>
        </a:p>
      </dsp:txBody>
      <dsp:txXfrm rot="10800000">
        <a:off x="0" y="753375"/>
        <a:ext cx="2764833" cy="494109"/>
      </dsp:txXfrm>
    </dsp:sp>
    <dsp:sp modelId="{32C8D1B5-1679-8E47-BCB3-888D1372649B}">
      <dsp:nvSpPr>
        <dsp:cNvPr id="0" name=""/>
        <dsp:cNvSpPr/>
      </dsp:nvSpPr>
      <dsp:spPr>
        <a:xfrm rot="10800000">
          <a:off x="0" y="353"/>
          <a:ext cx="2764833" cy="76043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NICOS</a:t>
          </a:r>
        </a:p>
      </dsp:txBody>
      <dsp:txXfrm rot="10800000">
        <a:off x="0" y="353"/>
        <a:ext cx="2764833" cy="494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2022-05-07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257EF3A0-7A71-4641-A0F6-DA70CC1395D6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5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5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5"/>
            <a:ext cx="9518848" cy="562075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1"/>
            <a:ext cx="10972800" cy="4345167"/>
          </a:xfrm>
        </p:spPr>
        <p:txBody>
          <a:bodyPr lIns="90000">
            <a:noAutofit/>
          </a:bodyPr>
          <a:lstStyle>
            <a:lvl1pPr marL="342891" indent="-342891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1"/>
            <a:ext cx="9518848" cy="590551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818395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ktangel 6"/>
          <p:cNvSpPr/>
          <p:nvPr/>
        </p:nvSpPr>
        <p:spPr>
          <a:xfrm>
            <a:off x="-1" y="4"/>
            <a:ext cx="12192001" cy="1434355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00884">
              <a:defRPr sz="2200" b="0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pic>
        <p:nvPicPr>
          <p:cNvPr id="338" name="Bildobjekt 7" descr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347" y="379008"/>
            <a:ext cx="1813103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771924" y="271"/>
            <a:ext cx="8089904" cy="1441531"/>
          </a:xfrm>
          <a:prstGeom prst="rect">
            <a:avLst/>
          </a:prstGeom>
        </p:spPr>
        <p:txBody>
          <a:bodyPr lIns="0" tIns="0" rIns="0" bIns="0"/>
          <a:lstStyle>
            <a:lvl1pPr algn="l" defTabSz="400884">
              <a:defRPr sz="239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idx="1"/>
          </p:nvPr>
        </p:nvSpPr>
        <p:spPr>
          <a:xfrm>
            <a:off x="760313" y="1964948"/>
            <a:ext cx="8715200" cy="4038983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81872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563753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845637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1127526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Rak 7"/>
          <p:cNvSpPr/>
          <p:nvPr/>
        </p:nvSpPr>
        <p:spPr>
          <a:xfrm>
            <a:off x="-434737" y="1452400"/>
            <a:ext cx="12928526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367">
              <a:defRPr b="0">
                <a:latin typeface="Helvetica"/>
                <a:ea typeface="Helvetica"/>
                <a:cs typeface="Helvetica"/>
                <a:sym typeface="Helvetica"/>
              </a:defRPr>
            </a:pPr>
            <a:endParaRPr sz="1266"/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8155" y="6423307"/>
            <a:ext cx="304245" cy="232003"/>
          </a:xfrm>
          <a:prstGeom prst="rect">
            <a:avLst/>
          </a:prstGeom>
        </p:spPr>
        <p:txBody>
          <a:bodyPr lIns="57029" tIns="57029" rIns="57029" bIns="57029" anchor="ctr"/>
          <a:lstStyle>
            <a:lvl1pPr algn="r" defTabSz="914367">
              <a:defRPr sz="984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3074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D18409B3-8719-45C7-BE20-BC56EA367BE6}" type="datetime1">
              <a:rPr lang="sv-SE" smtClean="0"/>
              <a:t>2022-05-07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7548C-C5E5-4271-B49F-00D67235943B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7665D16A-5F90-4B72-97CC-CB791922DCBB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D1340339-53BC-4E33-8BD6-3CA286BDE3E6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E87822C3-E9C6-4BFB-A4B1-54A5D4B8738A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50" r:id="rId5"/>
    <p:sldLayoutId id="2147483668" r:id="rId6"/>
    <p:sldLayoutId id="2147483662" r:id="rId7"/>
    <p:sldLayoutId id="2147483664" r:id="rId8"/>
    <p:sldLayoutId id="2147483663" r:id="rId9"/>
    <p:sldLayoutId id="2147483666" r:id="rId10"/>
    <p:sldLayoutId id="2147483673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tif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1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ormulaoneinsights.com/the-formula-1-car-cockpit/" TargetMode="External"/><Relationship Id="rId5" Type="http://schemas.openxmlformats.org/officeDocument/2006/relationships/hyperlink" Target="https://formulaoneinsights.com/author/admin/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https://scitest.esss.lu.se/_matrix/media/r0/thumbnail/ess/zuviYQXklySyQebJnIGXzbNO?width=800&amp;height=600" TargetMode="External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4.tiff"/><Relationship Id="rId7" Type="http://schemas.openxmlformats.org/officeDocument/2006/relationships/diagramLayout" Target="../diagrams/layou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microsoft.com/office/2007/relationships/diagramDrawing" Target="../diagrams/drawing1.xml"/><Relationship Id="rId4" Type="http://schemas.openxmlformats.org/officeDocument/2006/relationships/image" Target="../media/image15.tiff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647CE-0F53-D34F-B07C-18C0B578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NSS/ICS Interface (Simplified)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686" y="6607846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2022-05-07</a:t>
            </a:fld>
            <a:endParaRPr lang="sv-S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D2802B-00FE-474F-B4C8-38F209F52C0B}"/>
              </a:ext>
            </a:extLst>
          </p:cNvPr>
          <p:cNvSpPr/>
          <p:nvPr/>
        </p:nvSpPr>
        <p:spPr>
          <a:xfrm>
            <a:off x="5385468" y="3486690"/>
            <a:ext cx="1761688" cy="98151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ECDC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BA040-E50C-FE41-89CA-EF31935C6FB9}"/>
              </a:ext>
            </a:extLst>
          </p:cNvPr>
          <p:cNvSpPr/>
          <p:nvPr/>
        </p:nvSpPr>
        <p:spPr>
          <a:xfrm>
            <a:off x="1583590" y="5361702"/>
            <a:ext cx="2288538" cy="75876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Motion Control and Automation Group</a:t>
            </a:r>
            <a:endParaRPr lang="LID409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CD73B5-2472-9443-8A01-6F849C538D5E}"/>
              </a:ext>
            </a:extLst>
          </p:cNvPr>
          <p:cNvSpPr/>
          <p:nvPr/>
        </p:nvSpPr>
        <p:spPr>
          <a:xfrm>
            <a:off x="715059" y="2256485"/>
            <a:ext cx="727222" cy="239369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LOKI</a:t>
            </a:r>
            <a:endParaRPr lang="LID4096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E20C23-9677-9A42-963B-3AFDEFF05F0A}"/>
              </a:ext>
            </a:extLst>
          </p:cNvPr>
          <p:cNvSpPr/>
          <p:nvPr/>
        </p:nvSpPr>
        <p:spPr>
          <a:xfrm>
            <a:off x="5385468" y="5250329"/>
            <a:ext cx="1761688" cy="981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ICS WP12</a:t>
            </a:r>
            <a:endParaRPr lang="LID409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C5A0DD-9A9F-4045-984E-6BEE1C78E1CA}"/>
              </a:ext>
            </a:extLst>
          </p:cNvPr>
          <p:cNvSpPr/>
          <p:nvPr/>
        </p:nvSpPr>
        <p:spPr>
          <a:xfrm>
            <a:off x="882269" y="1936462"/>
            <a:ext cx="1120023" cy="227874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DREAM</a:t>
            </a:r>
            <a:endParaRPr lang="LID4096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96BA-FC5E-184D-9744-78B76531F1A3}"/>
              </a:ext>
            </a:extLst>
          </p:cNvPr>
          <p:cNvSpPr/>
          <p:nvPr/>
        </p:nvSpPr>
        <p:spPr>
          <a:xfrm>
            <a:off x="1520495" y="1555746"/>
            <a:ext cx="804613" cy="246187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ODIN</a:t>
            </a:r>
            <a:endParaRPr lang="LID4096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A37D82-36C1-914A-9CDF-3BFF52BCF873}"/>
              </a:ext>
            </a:extLst>
          </p:cNvPr>
          <p:cNvSpPr/>
          <p:nvPr/>
        </p:nvSpPr>
        <p:spPr>
          <a:xfrm>
            <a:off x="1955650" y="1234401"/>
            <a:ext cx="67702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TBL</a:t>
            </a:r>
            <a:endParaRPr lang="LID4096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860592-42A4-764A-B295-CE753DFE672D}"/>
              </a:ext>
            </a:extLst>
          </p:cNvPr>
          <p:cNvCxnSpPr>
            <a:cxnSpLocks/>
            <a:stCxn id="11" idx="2"/>
            <a:endCxn id="8" idx="1"/>
          </p:cNvCxnSpPr>
          <p:nvPr/>
        </p:nvCxnSpPr>
        <p:spPr>
          <a:xfrm>
            <a:off x="1078670" y="2495854"/>
            <a:ext cx="4564791" cy="113457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3531F3-ECDF-5A48-9A2B-0605D78C2F46}"/>
              </a:ext>
            </a:extLst>
          </p:cNvPr>
          <p:cNvCxnSpPr>
            <a:cxnSpLocks/>
            <a:stCxn id="13" idx="2"/>
            <a:endCxn id="8" idx="1"/>
          </p:cNvCxnSpPr>
          <p:nvPr/>
        </p:nvCxnSpPr>
        <p:spPr>
          <a:xfrm>
            <a:off x="1442281" y="2164336"/>
            <a:ext cx="4201180" cy="146609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C919CC-5BED-D546-835A-E99EE9D22EA2}"/>
              </a:ext>
            </a:extLst>
          </p:cNvPr>
          <p:cNvCxnSpPr>
            <a:cxnSpLocks/>
            <a:stCxn id="14" idx="2"/>
            <a:endCxn id="8" idx="1"/>
          </p:cNvCxnSpPr>
          <p:nvPr/>
        </p:nvCxnSpPr>
        <p:spPr>
          <a:xfrm>
            <a:off x="1922802" y="1801933"/>
            <a:ext cx="3720659" cy="182849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331810-3BF9-E643-9696-E78E28B57AEA}"/>
              </a:ext>
            </a:extLst>
          </p:cNvPr>
          <p:cNvCxnSpPr>
            <a:cxnSpLocks/>
            <a:stCxn id="15" idx="2"/>
            <a:endCxn id="8" idx="1"/>
          </p:cNvCxnSpPr>
          <p:nvPr/>
        </p:nvCxnSpPr>
        <p:spPr>
          <a:xfrm>
            <a:off x="2294161" y="1480589"/>
            <a:ext cx="3349300" cy="214984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B65D81-3FFA-174A-85CC-38936DABA497}"/>
              </a:ext>
            </a:extLst>
          </p:cNvPr>
          <p:cNvCxnSpPr>
            <a:cxnSpLocks/>
            <a:stCxn id="37" idx="1"/>
            <a:endCxn id="8" idx="6"/>
          </p:cNvCxnSpPr>
          <p:nvPr/>
        </p:nvCxnSpPr>
        <p:spPr>
          <a:xfrm flipH="1">
            <a:off x="7147156" y="3074550"/>
            <a:ext cx="2580949" cy="90289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41">
            <a:extLst>
              <a:ext uri="{FF2B5EF4-FFF2-40B4-BE49-F238E27FC236}">
                <a16:creationId xmlns:a16="http://schemas.microsoft.com/office/drawing/2014/main" id="{581C532E-5725-A346-9DFE-0040D3A9E347}"/>
              </a:ext>
            </a:extLst>
          </p:cNvPr>
          <p:cNvSpPr/>
          <p:nvPr/>
        </p:nvSpPr>
        <p:spPr>
          <a:xfrm>
            <a:off x="9582866" y="4161279"/>
            <a:ext cx="1754256" cy="676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ICS WP07</a:t>
            </a:r>
          </a:p>
          <a:p>
            <a:pPr algn="ctr"/>
            <a:r>
              <a:rPr lang="en-GB" dirty="0"/>
              <a:t>Infrastructure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7063AC-156A-C54A-A3A2-5FB96AA4A53F}"/>
              </a:ext>
            </a:extLst>
          </p:cNvPr>
          <p:cNvCxnSpPr>
            <a:cxnSpLocks/>
            <a:stCxn id="12" idx="7"/>
            <a:endCxn id="21" idx="1"/>
          </p:cNvCxnSpPr>
          <p:nvPr/>
        </p:nvCxnSpPr>
        <p:spPr>
          <a:xfrm flipV="1">
            <a:off x="6889163" y="4499660"/>
            <a:ext cx="2693703" cy="8944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47">
            <a:extLst>
              <a:ext uri="{FF2B5EF4-FFF2-40B4-BE49-F238E27FC236}">
                <a16:creationId xmlns:a16="http://schemas.microsoft.com/office/drawing/2014/main" id="{74D40CBF-1D63-1345-8913-2C517FD83591}"/>
              </a:ext>
            </a:extLst>
          </p:cNvPr>
          <p:cNvSpPr/>
          <p:nvPr/>
        </p:nvSpPr>
        <p:spPr>
          <a:xfrm>
            <a:off x="9587102" y="5014499"/>
            <a:ext cx="1754256" cy="676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ICS WP04</a:t>
            </a:r>
          </a:p>
          <a:p>
            <a:pPr algn="ctr"/>
            <a:r>
              <a:rPr lang="sv-SE" dirty="0"/>
              <a:t>Hardware</a:t>
            </a:r>
            <a:endParaRPr lang="LID4096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4B0350-3079-E340-86EC-F52B2D523F17}"/>
              </a:ext>
            </a:extLst>
          </p:cNvPr>
          <p:cNvCxnSpPr>
            <a:cxnSpLocks/>
            <a:stCxn id="23" idx="1"/>
            <a:endCxn id="12" idx="6"/>
          </p:cNvCxnSpPr>
          <p:nvPr/>
        </p:nvCxnSpPr>
        <p:spPr>
          <a:xfrm flipH="1">
            <a:off x="7147156" y="5352880"/>
            <a:ext cx="2439946" cy="38820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3AE86FB-EC8F-8848-851F-6A00E4032D80}"/>
              </a:ext>
            </a:extLst>
          </p:cNvPr>
          <p:cNvSpPr/>
          <p:nvPr/>
        </p:nvSpPr>
        <p:spPr>
          <a:xfrm>
            <a:off x="2294161" y="923305"/>
            <a:ext cx="1111434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BIFROST</a:t>
            </a:r>
            <a:endParaRPr lang="LID4096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7BA0E7-BDD0-C54D-A304-B3BDAFD3674F}"/>
              </a:ext>
            </a:extLst>
          </p:cNvPr>
          <p:cNvCxnSpPr>
            <a:cxnSpLocks/>
            <a:stCxn id="25" idx="2"/>
            <a:endCxn id="8" idx="1"/>
          </p:cNvCxnSpPr>
          <p:nvPr/>
        </p:nvCxnSpPr>
        <p:spPr>
          <a:xfrm>
            <a:off x="2849878" y="1169493"/>
            <a:ext cx="2793583" cy="246093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930095E-4B16-C749-8403-977C82CC6192}"/>
              </a:ext>
            </a:extLst>
          </p:cNvPr>
          <p:cNvSpPr/>
          <p:nvPr/>
        </p:nvSpPr>
        <p:spPr>
          <a:xfrm>
            <a:off x="3585944" y="923305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CSPEC</a:t>
            </a:r>
            <a:endParaRPr lang="LID4096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0E1DB9-E9DF-A748-914C-836E439551DB}"/>
              </a:ext>
            </a:extLst>
          </p:cNvPr>
          <p:cNvSpPr/>
          <p:nvPr/>
        </p:nvSpPr>
        <p:spPr>
          <a:xfrm>
            <a:off x="4713816" y="922712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ESTIA</a:t>
            </a:r>
            <a:endParaRPr lang="LID4096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2910C-792D-1743-AAE6-61D39F04DA19}"/>
              </a:ext>
            </a:extLst>
          </p:cNvPr>
          <p:cNvSpPr/>
          <p:nvPr/>
        </p:nvSpPr>
        <p:spPr>
          <a:xfrm>
            <a:off x="5826350" y="922712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MAGIC</a:t>
            </a:r>
            <a:endParaRPr lang="LID4096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CC0261-CA26-FC4D-8902-7299215191B6}"/>
              </a:ext>
            </a:extLst>
          </p:cNvPr>
          <p:cNvSpPr/>
          <p:nvPr/>
        </p:nvSpPr>
        <p:spPr>
          <a:xfrm>
            <a:off x="6856209" y="924910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BEER</a:t>
            </a:r>
            <a:endParaRPr lang="LID4096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FBD210-25D7-2746-A3AF-CA75326ED5B4}"/>
              </a:ext>
            </a:extLst>
          </p:cNvPr>
          <p:cNvSpPr/>
          <p:nvPr/>
        </p:nvSpPr>
        <p:spPr>
          <a:xfrm>
            <a:off x="7935786" y="927641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NMX</a:t>
            </a:r>
            <a:endParaRPr lang="LID4096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979090-87F4-234C-B51E-8FBF3F5F1142}"/>
              </a:ext>
            </a:extLst>
          </p:cNvPr>
          <p:cNvSpPr/>
          <p:nvPr/>
        </p:nvSpPr>
        <p:spPr>
          <a:xfrm>
            <a:off x="9002587" y="933570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HEIMDAL</a:t>
            </a:r>
            <a:endParaRPr lang="LID4096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A8A6D6-C389-5140-8515-AC8D2D52FE24}"/>
              </a:ext>
            </a:extLst>
          </p:cNvPr>
          <p:cNvSpPr/>
          <p:nvPr/>
        </p:nvSpPr>
        <p:spPr>
          <a:xfrm>
            <a:off x="9649891" y="1321534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SCADI</a:t>
            </a:r>
            <a:endParaRPr lang="LID4096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25261C-FA1F-0A43-A4AE-235E9D180CAF}"/>
              </a:ext>
            </a:extLst>
          </p:cNvPr>
          <p:cNvSpPr/>
          <p:nvPr/>
        </p:nvSpPr>
        <p:spPr>
          <a:xfrm>
            <a:off x="9885570" y="1691365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FREIA</a:t>
            </a:r>
            <a:endParaRPr lang="LID4096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37DFC7-D5E4-9741-92D0-A82575C461A5}"/>
              </a:ext>
            </a:extLst>
          </p:cNvPr>
          <p:cNvSpPr/>
          <p:nvPr/>
        </p:nvSpPr>
        <p:spPr>
          <a:xfrm>
            <a:off x="10034205" y="2108799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TREX</a:t>
            </a:r>
            <a:endParaRPr lang="LID4096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EF1423-F591-E040-8191-31DDA70C403B}"/>
              </a:ext>
            </a:extLst>
          </p:cNvPr>
          <p:cNvSpPr/>
          <p:nvPr/>
        </p:nvSpPr>
        <p:spPr>
          <a:xfrm>
            <a:off x="9900413" y="2531120"/>
            <a:ext cx="1311389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MIRACLES</a:t>
            </a:r>
            <a:endParaRPr lang="LID4096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F353B0-4B91-2342-BE89-8092E095C33B}"/>
              </a:ext>
            </a:extLst>
          </p:cNvPr>
          <p:cNvSpPr/>
          <p:nvPr/>
        </p:nvSpPr>
        <p:spPr>
          <a:xfrm>
            <a:off x="9728105" y="2951456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VESPA</a:t>
            </a:r>
            <a:endParaRPr lang="LID4096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EF0E8C-433A-934B-B620-3B131A01786C}"/>
              </a:ext>
            </a:extLst>
          </p:cNvPr>
          <p:cNvCxnSpPr>
            <a:cxnSpLocks/>
            <a:stCxn id="27" idx="2"/>
            <a:endCxn id="8" idx="0"/>
          </p:cNvCxnSpPr>
          <p:nvPr/>
        </p:nvCxnSpPr>
        <p:spPr>
          <a:xfrm>
            <a:off x="4059077" y="1169493"/>
            <a:ext cx="2207235" cy="231719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26F2E4-86C7-1F45-8EB9-15856E1C2FAE}"/>
              </a:ext>
            </a:extLst>
          </p:cNvPr>
          <p:cNvCxnSpPr>
            <a:cxnSpLocks/>
            <a:stCxn id="28" idx="2"/>
            <a:endCxn id="8" idx="0"/>
          </p:cNvCxnSpPr>
          <p:nvPr/>
        </p:nvCxnSpPr>
        <p:spPr>
          <a:xfrm>
            <a:off x="5186949" y="1168900"/>
            <a:ext cx="1079363" cy="231779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EED7F41-8315-2E4F-9D78-DFEC8BEA3B24}"/>
              </a:ext>
            </a:extLst>
          </p:cNvPr>
          <p:cNvCxnSpPr>
            <a:cxnSpLocks/>
            <a:stCxn id="29" idx="2"/>
            <a:endCxn id="8" idx="0"/>
          </p:cNvCxnSpPr>
          <p:nvPr/>
        </p:nvCxnSpPr>
        <p:spPr>
          <a:xfrm flipH="1">
            <a:off x="6266312" y="1168900"/>
            <a:ext cx="33171" cy="231779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C7E2D10-ABF0-0546-BF01-0487ECC18DA6}"/>
              </a:ext>
            </a:extLst>
          </p:cNvPr>
          <p:cNvCxnSpPr>
            <a:cxnSpLocks/>
            <a:stCxn id="30" idx="2"/>
            <a:endCxn id="8" idx="0"/>
          </p:cNvCxnSpPr>
          <p:nvPr/>
        </p:nvCxnSpPr>
        <p:spPr>
          <a:xfrm flipH="1">
            <a:off x="6266312" y="1171098"/>
            <a:ext cx="1063030" cy="231559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C0CFBA-0676-304D-AB81-47B0D36D136B}"/>
              </a:ext>
            </a:extLst>
          </p:cNvPr>
          <p:cNvCxnSpPr>
            <a:cxnSpLocks/>
            <a:stCxn id="31" idx="2"/>
            <a:endCxn id="8" idx="7"/>
          </p:cNvCxnSpPr>
          <p:nvPr/>
        </p:nvCxnSpPr>
        <p:spPr>
          <a:xfrm flipH="1">
            <a:off x="6889163" y="1173829"/>
            <a:ext cx="1519756" cy="245660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273D99-E4DF-7E4E-AA2A-98D68E4AB372}"/>
              </a:ext>
            </a:extLst>
          </p:cNvPr>
          <p:cNvCxnSpPr>
            <a:cxnSpLocks/>
            <a:stCxn id="32" idx="2"/>
            <a:endCxn id="8" idx="7"/>
          </p:cNvCxnSpPr>
          <p:nvPr/>
        </p:nvCxnSpPr>
        <p:spPr>
          <a:xfrm flipH="1">
            <a:off x="6889163" y="1179758"/>
            <a:ext cx="2686270" cy="245067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D88A5CC-38C4-3442-BD6F-1925350CDDF5}"/>
              </a:ext>
            </a:extLst>
          </p:cNvPr>
          <p:cNvCxnSpPr>
            <a:cxnSpLocks/>
            <a:stCxn id="33" idx="1"/>
            <a:endCxn id="8" idx="7"/>
          </p:cNvCxnSpPr>
          <p:nvPr/>
        </p:nvCxnSpPr>
        <p:spPr>
          <a:xfrm flipH="1">
            <a:off x="6889163" y="1444628"/>
            <a:ext cx="2760728" cy="218580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46E57ED-D3E0-3F42-B9A9-9582EE1A302D}"/>
              </a:ext>
            </a:extLst>
          </p:cNvPr>
          <p:cNvCxnSpPr>
            <a:cxnSpLocks/>
            <a:stCxn id="34" idx="1"/>
            <a:endCxn id="8" idx="6"/>
          </p:cNvCxnSpPr>
          <p:nvPr/>
        </p:nvCxnSpPr>
        <p:spPr>
          <a:xfrm flipH="1">
            <a:off x="7147156" y="1814459"/>
            <a:ext cx="2738414" cy="216298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F4511D-68AA-B942-9384-4A0E11B1CC2B}"/>
              </a:ext>
            </a:extLst>
          </p:cNvPr>
          <p:cNvCxnSpPr>
            <a:cxnSpLocks/>
            <a:stCxn id="35" idx="1"/>
            <a:endCxn id="8" idx="6"/>
          </p:cNvCxnSpPr>
          <p:nvPr/>
        </p:nvCxnSpPr>
        <p:spPr>
          <a:xfrm flipH="1">
            <a:off x="7147156" y="2231893"/>
            <a:ext cx="2887049" cy="174555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894A2BA-8374-244E-A61D-9F5667E00EB0}"/>
              </a:ext>
            </a:extLst>
          </p:cNvPr>
          <p:cNvCxnSpPr>
            <a:cxnSpLocks/>
            <a:stCxn id="36" idx="1"/>
            <a:endCxn id="8" idx="6"/>
          </p:cNvCxnSpPr>
          <p:nvPr/>
        </p:nvCxnSpPr>
        <p:spPr>
          <a:xfrm flipH="1">
            <a:off x="7147156" y="2654214"/>
            <a:ext cx="2753257" cy="132323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E6D3802-DCF9-5B4B-9386-64FE0B631737}"/>
              </a:ext>
            </a:extLst>
          </p:cNvPr>
          <p:cNvCxnSpPr>
            <a:cxnSpLocks/>
            <a:stCxn id="12" idx="0"/>
            <a:endCxn id="8" idx="4"/>
          </p:cNvCxnSpPr>
          <p:nvPr/>
        </p:nvCxnSpPr>
        <p:spPr>
          <a:xfrm flipV="1">
            <a:off x="6266312" y="4468202"/>
            <a:ext cx="0" cy="782127"/>
          </a:xfrm>
          <a:prstGeom prst="straightConnector1">
            <a:avLst/>
          </a:prstGeom>
          <a:ln w="1016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207">
            <a:extLst>
              <a:ext uri="{FF2B5EF4-FFF2-40B4-BE49-F238E27FC236}">
                <a16:creationId xmlns:a16="http://schemas.microsoft.com/office/drawing/2014/main" id="{FAFADF8F-4A55-4F47-BAF1-0A5725675230}"/>
              </a:ext>
            </a:extLst>
          </p:cNvPr>
          <p:cNvSpPr/>
          <p:nvPr/>
        </p:nvSpPr>
        <p:spPr>
          <a:xfrm>
            <a:off x="9582866" y="5899177"/>
            <a:ext cx="1754256" cy="676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ICS WP03</a:t>
            </a:r>
          </a:p>
          <a:p>
            <a:pPr algn="ctr"/>
            <a:r>
              <a:rPr lang="sv-SE" dirty="0"/>
              <a:t>Software</a:t>
            </a:r>
            <a:endParaRPr lang="LID4096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0050959-C3DB-D949-880B-1D7BFBF3019D}"/>
              </a:ext>
            </a:extLst>
          </p:cNvPr>
          <p:cNvCxnSpPr>
            <a:cxnSpLocks/>
            <a:stCxn id="49" idx="1"/>
            <a:endCxn id="12" idx="5"/>
          </p:cNvCxnSpPr>
          <p:nvPr/>
        </p:nvCxnSpPr>
        <p:spPr>
          <a:xfrm flipH="1" flipV="1">
            <a:off x="6889163" y="6088102"/>
            <a:ext cx="2693703" cy="14945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C8B69EC-D08F-8042-B645-EEE81A045CD9}"/>
              </a:ext>
            </a:extLst>
          </p:cNvPr>
          <p:cNvSpPr/>
          <p:nvPr/>
        </p:nvSpPr>
        <p:spPr>
          <a:xfrm>
            <a:off x="1578795" y="6249698"/>
            <a:ext cx="2278519" cy="34271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Neutron Choppers</a:t>
            </a:r>
            <a:endParaRPr lang="LID4096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68BAA3D-C093-F649-9DA7-B58947B44986}"/>
              </a:ext>
            </a:extLst>
          </p:cNvPr>
          <p:cNvSpPr/>
          <p:nvPr/>
        </p:nvSpPr>
        <p:spPr>
          <a:xfrm>
            <a:off x="1578795" y="4412324"/>
            <a:ext cx="2298128" cy="3416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Neutron Detectors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87E1022-333B-0A42-9026-FA6085DE8772}"/>
              </a:ext>
            </a:extLst>
          </p:cNvPr>
          <p:cNvSpPr/>
          <p:nvPr/>
        </p:nvSpPr>
        <p:spPr>
          <a:xfrm>
            <a:off x="1596757" y="4880132"/>
            <a:ext cx="2278519" cy="3523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Sample Environment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4C71A1C-485C-CE44-A7B1-310015579288}"/>
              </a:ext>
            </a:extLst>
          </p:cNvPr>
          <p:cNvCxnSpPr>
            <a:cxnSpLocks/>
            <a:stCxn id="51" idx="3"/>
            <a:endCxn id="8" idx="2"/>
          </p:cNvCxnSpPr>
          <p:nvPr/>
        </p:nvCxnSpPr>
        <p:spPr>
          <a:xfrm flipV="1">
            <a:off x="3857314" y="3977446"/>
            <a:ext cx="1528154" cy="244360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D3F0DC-8038-1F42-95E1-B4348FA4AD29}"/>
              </a:ext>
            </a:extLst>
          </p:cNvPr>
          <p:cNvCxnSpPr>
            <a:cxnSpLocks/>
            <a:stCxn id="52" idx="3"/>
          </p:cNvCxnSpPr>
          <p:nvPr/>
        </p:nvCxnSpPr>
        <p:spPr>
          <a:xfrm flipV="1">
            <a:off x="3876923" y="4013418"/>
            <a:ext cx="1475374" cy="56971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86D911A-1698-C84C-A557-792B8126CDFD}"/>
              </a:ext>
            </a:extLst>
          </p:cNvPr>
          <p:cNvCxnSpPr>
            <a:cxnSpLocks/>
            <a:stCxn id="53" idx="3"/>
            <a:endCxn id="8" idx="2"/>
          </p:cNvCxnSpPr>
          <p:nvPr/>
        </p:nvCxnSpPr>
        <p:spPr>
          <a:xfrm flipV="1">
            <a:off x="3875276" y="3977446"/>
            <a:ext cx="1510192" cy="107885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F735982-0FCD-EC4D-AA33-5DC5C2391FB2}"/>
              </a:ext>
            </a:extLst>
          </p:cNvPr>
          <p:cNvCxnSpPr>
            <a:cxnSpLocks/>
            <a:stCxn id="72" idx="3"/>
            <a:endCxn id="8" idx="2"/>
          </p:cNvCxnSpPr>
          <p:nvPr/>
        </p:nvCxnSpPr>
        <p:spPr>
          <a:xfrm>
            <a:off x="2043446" y="3197644"/>
            <a:ext cx="3342022" cy="77980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99EAA20-F130-5E4E-8D35-F26A9E17F2C6}"/>
              </a:ext>
            </a:extLst>
          </p:cNvPr>
          <p:cNvCxnSpPr>
            <a:cxnSpLocks/>
            <a:stCxn id="9" idx="3"/>
            <a:endCxn id="8" idx="2"/>
          </p:cNvCxnSpPr>
          <p:nvPr/>
        </p:nvCxnSpPr>
        <p:spPr>
          <a:xfrm flipV="1">
            <a:off x="3872128" y="3977446"/>
            <a:ext cx="1513340" cy="176363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D545937E-698F-164C-9633-E74D91E7CDD2}"/>
              </a:ext>
            </a:extLst>
          </p:cNvPr>
          <p:cNvSpPr/>
          <p:nvPr/>
        </p:nvSpPr>
        <p:spPr>
          <a:xfrm>
            <a:off x="438810" y="2976499"/>
            <a:ext cx="1604636" cy="4422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DMSC DST</a:t>
            </a:r>
            <a:endParaRPr lang="LID4096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DABEE06-9125-C143-9889-04800C8BC4B7}"/>
              </a:ext>
            </a:extLst>
          </p:cNvPr>
          <p:cNvSpPr/>
          <p:nvPr/>
        </p:nvSpPr>
        <p:spPr>
          <a:xfrm>
            <a:off x="442906" y="3555165"/>
            <a:ext cx="1604636" cy="4422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DMSC DRAM</a:t>
            </a:r>
            <a:endParaRPr lang="LID4096" dirty="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5B076E8-AB10-B943-A5DB-268857061B32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2047542" y="3776310"/>
            <a:ext cx="3323083" cy="15173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0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BBB7-AFBE-F345-9B30-E23E3B3A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Choppers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615486-D847-6645-9DEC-C3C2445B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2022-05-07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304E4-535F-E942-AABC-6E0A6413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372ED-4E16-2E41-A8D5-73041BED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4CA944-A421-7341-8A45-A625A2F3639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7A80B5EB-76DC-0942-9B9C-4BA76CADAC29}"/>
              </a:ext>
            </a:extLst>
          </p:cNvPr>
          <p:cNvSpPr>
            <a:spLocks noGrp="1" noChangeAspect="1" noChangeArrowheads="1"/>
          </p:cNvSpPr>
          <p:nvPr>
            <p:ph type="body" sz="quarter" idx="14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FFB37FC6-191E-FF4C-BF21-9C110E520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55581" y="3276599"/>
            <a:ext cx="2792819" cy="279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7B290443-D084-AD42-ACB5-0C05F44FDD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6E386F-9021-EF44-9FED-59D563AF8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90" y="1197369"/>
            <a:ext cx="7248113" cy="4768062"/>
          </a:xfrm>
          <a:prstGeom prst="rect">
            <a:avLst/>
          </a:prstGeom>
        </p:spPr>
      </p:pic>
      <p:sp>
        <p:nvSpPr>
          <p:cNvPr id="13" name="AutoShape 8">
            <a:extLst>
              <a:ext uri="{FF2B5EF4-FFF2-40B4-BE49-F238E27FC236}">
                <a16:creationId xmlns:a16="http://schemas.microsoft.com/office/drawing/2014/main" id="{A40A69F1-97EE-604F-B671-7178630F9A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5BE36AA6-F954-7F4C-B614-43C8BDD5D2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F1989-8704-164D-9C83-0A52B8403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" t="15237" r="-203" b="15237"/>
          <a:stretch/>
        </p:blipFill>
        <p:spPr>
          <a:xfrm>
            <a:off x="7022403" y="-210770"/>
            <a:ext cx="2573855" cy="318131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F3569-0284-A642-A36D-B40F57AAA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Timing &amp; Control</a:t>
            </a:r>
          </a:p>
          <a:p>
            <a:pPr lvl="1"/>
            <a:r>
              <a:rPr lang="en-GB" dirty="0"/>
              <a:t>Highly standardised ESS-PLC (CHIC)</a:t>
            </a:r>
            <a:br>
              <a:rPr lang="en-GB" dirty="0"/>
            </a:br>
            <a:r>
              <a:rPr lang="en-GB" dirty="0"/>
              <a:t>Interfaces with timing system</a:t>
            </a:r>
            <a:br>
              <a:rPr lang="en-GB" dirty="0"/>
            </a:br>
            <a:r>
              <a:rPr lang="en-GB" dirty="0"/>
              <a:t>Independent of spindle vendor</a:t>
            </a:r>
          </a:p>
          <a:p>
            <a:pPr lvl="1"/>
            <a:r>
              <a:rPr lang="en-GB" dirty="0"/>
              <a:t>Alarms and archiver needed for</a:t>
            </a:r>
            <a:br>
              <a:rPr lang="en-GB" dirty="0"/>
            </a:br>
            <a:r>
              <a:rPr lang="en-GB" dirty="0"/>
              <a:t>engineer use</a:t>
            </a:r>
          </a:p>
          <a:p>
            <a:pPr lvl="1"/>
            <a:r>
              <a:rPr lang="en-GB" dirty="0"/>
              <a:t>For users there will be a higher level interface for an entire chopper cascade</a:t>
            </a:r>
          </a:p>
          <a:p>
            <a:pPr lvl="1"/>
            <a:r>
              <a:rPr lang="en-GB" dirty="0"/>
              <a:t>Already quite well tested. </a:t>
            </a:r>
            <a:br>
              <a:rPr lang="en-GB" dirty="0"/>
            </a:br>
            <a:r>
              <a:rPr lang="en-GB" dirty="0"/>
              <a:t>Verified that commissioning can </a:t>
            </a:r>
            <a:br>
              <a:rPr lang="en-GB" dirty="0"/>
            </a:br>
            <a:r>
              <a:rPr lang="en-GB" dirty="0"/>
              <a:t>be done “cold” with light (laser).</a:t>
            </a:r>
          </a:p>
        </p:txBody>
      </p:sp>
    </p:spTree>
    <p:extLst>
      <p:ext uri="{BB962C8B-B14F-4D97-AF65-F5344CB8AC3E}">
        <p14:creationId xmlns:p14="http://schemas.microsoft.com/office/powerpoint/2010/main" val="35661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F1DB30F-5B9B-CB40-A475-51D9159A6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706" y="1562400"/>
            <a:ext cx="2961647" cy="22212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B5D1503-FB48-7D46-822B-A4CD14080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707" y="4162011"/>
            <a:ext cx="2961647" cy="222123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06002B0-6F75-0747-BAEE-78145342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Timestamping Chopper TDC pulses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9CFAB8-D1EA-6C4C-A887-6FECE4025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657" y="1562400"/>
            <a:ext cx="4993785" cy="4768062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B79579-0430-DA47-B865-7E06AD749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Recorded in the EVR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F082AD-12C3-C441-9FE0-4D31116B9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67" y="1446416"/>
            <a:ext cx="7758839" cy="51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DCBC-53AD-6B42-8857-16733071B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F8FAB6-D645-FF45-87EE-A06A49CA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2022-05-07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0197B-EEEE-734C-9F22-1BAE1B29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7FAF2-BFE4-E64E-B917-C75434EF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FB5C2-A70C-FD4A-AC03-AD09999B3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Also standardised interface:</a:t>
            </a:r>
            <a:br>
              <a:rPr lang="en-GB" dirty="0"/>
            </a:br>
            <a:r>
              <a:rPr lang="en-GB" dirty="0"/>
              <a:t>Detector backend master by the NSS detector group</a:t>
            </a:r>
          </a:p>
          <a:p>
            <a:endParaRPr lang="en-GB" dirty="0"/>
          </a:p>
          <a:p>
            <a:r>
              <a:rPr lang="en-GB" dirty="0"/>
              <a:t>Provides:</a:t>
            </a:r>
          </a:p>
          <a:p>
            <a:pPr lvl="1"/>
            <a:r>
              <a:rPr lang="en-GB" dirty="0"/>
              <a:t>Timing integration with frontends electronics</a:t>
            </a:r>
          </a:p>
          <a:p>
            <a:pPr lvl="1"/>
            <a:r>
              <a:rPr lang="en-GB" dirty="0"/>
              <a:t>High rate data path – direct to DMSC/ECDC event formation</a:t>
            </a:r>
          </a:p>
          <a:p>
            <a:pPr lvl="1"/>
            <a:r>
              <a:rPr lang="en-GB" dirty="0"/>
              <a:t>Slow Control interface via EPICS</a:t>
            </a:r>
          </a:p>
          <a:p>
            <a:endParaRPr lang="en-GB" dirty="0"/>
          </a:p>
          <a:p>
            <a:r>
              <a:rPr lang="en-GB" dirty="0"/>
              <a:t>Beam Monitors (single pixel detectors) operate in a similar way.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88B99A-90E7-1A41-811D-D08D8F5D2B0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7F0B3F-5F75-094C-B11D-A48FDF0EA8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Time-of-flight event-based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81FA7-B898-FF4A-BF14-DDB509CA74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611" y="1446416"/>
            <a:ext cx="2715895" cy="2306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8BA357-A6F9-7B49-AD3D-6ED8CBF2B29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50206" y="3514474"/>
            <a:ext cx="6120300" cy="3078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A5D21F-3740-C949-B864-E04F5256FD0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25" t="22036" r="2634" b="13116"/>
          <a:stretch/>
        </p:blipFill>
        <p:spPr bwMode="auto">
          <a:xfrm>
            <a:off x="6103817" y="1083232"/>
            <a:ext cx="2698750" cy="2139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43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89F9-1D04-864B-893E-4E92FBC7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4C07-C8E2-DD48-8C53-9753704FA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r>
              <a:rPr lang="en-GB" sz="1800" dirty="0"/>
              <a:t>Detectors need software to do</a:t>
            </a:r>
          </a:p>
          <a:p>
            <a:pPr lvl="1"/>
            <a:r>
              <a:rPr lang="en-GB" sz="1800" dirty="0"/>
              <a:t>Control of the detector electronics, power supplies and other infrastructure (gases, etc)</a:t>
            </a:r>
          </a:p>
          <a:p>
            <a:pPr lvl="1"/>
            <a:r>
              <a:rPr lang="en-GB" sz="1800" dirty="0"/>
              <a:t>Online processing of detector output</a:t>
            </a:r>
          </a:p>
          <a:p>
            <a:pPr lvl="1"/>
            <a:r>
              <a:rPr lang="en-GB" sz="1800" dirty="0"/>
              <a:t>Store information about the pixel (voxel) positions in space at all times for downstream processing</a:t>
            </a:r>
          </a:p>
          <a:p>
            <a:pPr marL="82550" lvl="1" indent="0">
              <a:buNone/>
            </a:pPr>
            <a:endParaRPr lang="en-GB" sz="1800" dirty="0"/>
          </a:p>
          <a:p>
            <a:r>
              <a:rPr lang="en-GB" sz="1800" dirty="0"/>
              <a:t>In addition</a:t>
            </a:r>
          </a:p>
          <a:p>
            <a:pPr lvl="1"/>
            <a:r>
              <a:rPr lang="en-GB" sz="1800" dirty="0"/>
              <a:t>All other (meta-)data needs to have timestamps to be able to correlate neutron detection with other events</a:t>
            </a:r>
          </a:p>
          <a:p>
            <a:pPr lvl="1"/>
            <a:r>
              <a:rPr lang="en-GB" sz="1800" dirty="0"/>
              <a:t>Imaging (ODIN) will use cameras as well as time-of-flight detectors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A82FDE-CB2D-E945-B1F1-026AAC2128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Event Formation and Slow Control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D8E638C-0962-0046-8909-1F3C6900EE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3" t="-6" r="6447" b="6"/>
          <a:stretch/>
        </p:blipFill>
        <p:spPr>
          <a:xfrm>
            <a:off x="6264822" y="216225"/>
            <a:ext cx="2559270" cy="24437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9F11F0-CF94-974F-BB96-0A8A60064E46}"/>
              </a:ext>
            </a:extLst>
          </p:cNvPr>
          <p:cNvGrpSpPr/>
          <p:nvPr/>
        </p:nvGrpSpPr>
        <p:grpSpPr>
          <a:xfrm>
            <a:off x="6251015" y="2774477"/>
            <a:ext cx="5940985" cy="3970719"/>
            <a:chOff x="6309192" y="1446416"/>
            <a:chExt cx="5940985" cy="39707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0C5C18-048E-054B-9E97-BD82E0156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2999" y="1446416"/>
              <a:ext cx="5869001" cy="33776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C19D4B-DB14-A748-9440-247DB4EB29C0}"/>
                </a:ext>
              </a:extLst>
            </p:cNvPr>
            <p:cNvSpPr txBox="1"/>
            <p:nvPr/>
          </p:nvSpPr>
          <p:spPr>
            <a:xfrm>
              <a:off x="6309192" y="4832360"/>
              <a:ext cx="5940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666666"/>
                  </a:solidFill>
                </a:rPr>
                <a:t>EFU processed (and corrected/calibrated) data from </a:t>
              </a:r>
              <a:r>
                <a:rPr lang="en-GB" sz="1600" dirty="0" err="1">
                  <a:solidFill>
                    <a:srgbClr val="666666"/>
                  </a:solidFill>
                </a:rPr>
                <a:t>LoKI</a:t>
              </a:r>
              <a:r>
                <a:rPr lang="en-GB" sz="1600" dirty="0">
                  <a:solidFill>
                    <a:srgbClr val="666666"/>
                  </a:solidFill>
                </a:rPr>
                <a:t> tubes, </a:t>
              </a:r>
              <a:br>
                <a:rPr lang="en-GB" sz="1600" dirty="0">
                  <a:solidFill>
                    <a:srgbClr val="666666"/>
                  </a:solidFill>
                </a:rPr>
              </a:br>
              <a:r>
                <a:rPr lang="en-GB" sz="1600" dirty="0">
                  <a:solidFill>
                    <a:srgbClr val="666666"/>
                  </a:solidFill>
                </a:rPr>
                <a:t>straight from the frontend electronics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BC6FC8-3C2A-B745-B32F-8032A49EC708}"/>
              </a:ext>
            </a:extLst>
          </p:cNvPr>
          <p:cNvSpPr txBox="1"/>
          <p:nvPr/>
        </p:nvSpPr>
        <p:spPr>
          <a:xfrm>
            <a:off x="8824092" y="724685"/>
            <a:ext cx="1249740" cy="136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666666"/>
                </a:solidFill>
              </a:rPr>
              <a:t>Nexus geometry model for the DREAM detector</a:t>
            </a:r>
          </a:p>
        </p:txBody>
      </p:sp>
    </p:spTree>
    <p:extLst>
      <p:ext uri="{BB962C8B-B14F-4D97-AF65-F5344CB8AC3E}">
        <p14:creationId xmlns:p14="http://schemas.microsoft.com/office/powerpoint/2010/main" val="9669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917" y="575119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2287539" y="5751196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</a:pPr>
            <a:r>
              <a:rPr lang="en-GB" sz="649" dirty="0">
                <a:latin typeface="Calibri" charset="0"/>
                <a:ea typeface="Times New Roman" charset="0"/>
                <a:cs typeface="Times New Roman" charset="0"/>
              </a:rPr>
              <a:t>BrightnESS is funded by the European Union’s Horizon 2020 research and innovation programme under grant agreement No. 676548</a:t>
            </a:r>
            <a:endParaRPr sz="11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</a:pPr>
            <a:r>
              <a:rPr lang="en-US" sz="649" dirty="0"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400793" y="1850127"/>
            <a:ext cx="5011487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Site Infrastructure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79723" y="1850127"/>
            <a:ext cx="1669139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Instrument Hardware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46109" y="4363672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Motion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92554" y="3516728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Chopper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47327" y="2575841"/>
            <a:ext cx="109263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76849" y="4252117"/>
            <a:ext cx="109263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  <a:stCxn id="17" idx="3"/>
          </p:cNvCxnSpPr>
          <p:nvPr/>
        </p:nvCxnSpPr>
        <p:spPr>
          <a:xfrm flipV="1">
            <a:off x="6019398" y="3716913"/>
            <a:ext cx="1200375" cy="53520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endCxn id="19" idx="1"/>
          </p:cNvCxnSpPr>
          <p:nvPr/>
        </p:nvCxnSpPr>
        <p:spPr>
          <a:xfrm flipV="1">
            <a:off x="7882749" y="3040697"/>
            <a:ext cx="1090371" cy="4866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7882749" y="3801615"/>
            <a:ext cx="1250916" cy="52824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  <a:stCxn id="15" idx="3"/>
          </p:cNvCxnSpPr>
          <p:nvPr/>
        </p:nvCxnSpPr>
        <p:spPr>
          <a:xfrm>
            <a:off x="6019398" y="2566894"/>
            <a:ext cx="1134742" cy="10074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845473" y="2264677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Detector Backend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88021" y="2264677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Event Formation Unit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88021" y="3949902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EPICS FW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73120" y="2738480"/>
            <a:ext cx="1131377" cy="604433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NeXus File Writer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73120" y="3957000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Live Feedback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335387" y="4072108"/>
            <a:ext cx="751668" cy="3600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56763" y="2387532"/>
            <a:ext cx="751668" cy="3600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34674" y="3949902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EPICS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19602" y="2632339"/>
            <a:ext cx="98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100 GB/s fibre</a:t>
            </a:r>
          </a:p>
        </p:txBody>
      </p:sp>
      <p:pic>
        <p:nvPicPr>
          <p:cNvPr id="30" name="Picture 2" descr="isissmallbottom">
            <a:extLst>
              <a:ext uri="{FF2B5EF4-FFF2-40B4-BE49-F238E27FC236}">
                <a16:creationId xmlns:a16="http://schemas.microsoft.com/office/drawing/2014/main" id="{70A4CE44-3CF9-2845-8685-374557376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1947" y="6322390"/>
            <a:ext cx="1238251" cy="39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96D9F-D195-9E45-A484-46180918A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733" dirty="0"/>
              <a:t>Instrument Readout Streaming Architecture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20BE83-783E-7543-9513-F63B9E6B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Connects many different services and sub-systems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7383F-9F3C-7F45-ABB8-022B0E600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630" y="6243262"/>
            <a:ext cx="2232421" cy="491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BDA9A-EB2F-924E-834A-C114EB32CE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98410" y="6067430"/>
            <a:ext cx="565689" cy="6863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AA69B3-F65E-9244-B3BD-5166F27450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780" y="6329254"/>
            <a:ext cx="900352" cy="3835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49AF99-0523-EE47-B541-7DC0C000D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049" y="6229703"/>
            <a:ext cx="1319172" cy="555076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BBE598-15CB-4A47-95E0-D9D07CAB131F}"/>
              </a:ext>
            </a:extLst>
          </p:cNvPr>
          <p:cNvCxnSpPr>
            <a:cxnSpLocks/>
          </p:cNvCxnSpPr>
          <p:nvPr/>
        </p:nvCxnSpPr>
        <p:spPr>
          <a:xfrm>
            <a:off x="7485815" y="2556110"/>
            <a:ext cx="1" cy="11179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53E511E-DFDD-7949-80EF-C2DCCCB62F86}"/>
              </a:ext>
            </a:extLst>
          </p:cNvPr>
          <p:cNvSpPr/>
          <p:nvPr/>
        </p:nvSpPr>
        <p:spPr>
          <a:xfrm>
            <a:off x="6776593" y="2121011"/>
            <a:ext cx="1418445" cy="79225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6" dirty="0">
                <a:solidFill>
                  <a:schemeClr val="tx1"/>
                </a:solidFill>
              </a:rPr>
              <a:t>Experiment and File Writer Control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30570" y="3116499"/>
            <a:ext cx="1131377" cy="110164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5" dirty="0">
                <a:solidFill>
                  <a:schemeClr val="tx1"/>
                </a:solidFill>
              </a:rPr>
              <a:t>Data Aggregation  Cluster (Kafka)</a:t>
            </a:r>
          </a:p>
        </p:txBody>
      </p:sp>
    </p:spTree>
    <p:extLst>
      <p:ext uri="{BB962C8B-B14F-4D97-AF65-F5344CB8AC3E}">
        <p14:creationId xmlns:p14="http://schemas.microsoft.com/office/powerpoint/2010/main" val="342057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D208B-D2BD-A04C-8B00-295C0666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Live Operation Demonstrated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2B570-CB72-5D4F-9729-6ED76DE5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2022-05-07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7B9DA-4C82-1544-9A70-CB52A9F4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B7A71-89B5-2242-B006-080A4DC9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709C3-0156-B242-9AA6-40AC58F8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562121" cy="4768062"/>
          </a:xfrm>
        </p:spPr>
        <p:txBody>
          <a:bodyPr/>
          <a:lstStyle/>
          <a:p>
            <a:pPr lvl="1"/>
            <a:r>
              <a:rPr lang="en-GB" dirty="0"/>
              <a:t>Integrated </a:t>
            </a:r>
            <a:r>
              <a:rPr lang="en-GB" dirty="0" err="1"/>
              <a:t>LoKI</a:t>
            </a:r>
            <a:r>
              <a:rPr lang="en-GB" dirty="0"/>
              <a:t> detector and LAMOR beam monitors through readout master to Software Event Formation</a:t>
            </a:r>
          </a:p>
          <a:p>
            <a:pPr lvl="1"/>
            <a:r>
              <a:rPr lang="en-GB" dirty="0"/>
              <a:t>Diagnostics and commissioning tools available</a:t>
            </a:r>
          </a:p>
          <a:p>
            <a:pPr lvl="1"/>
            <a:r>
              <a:rPr lang="en-GB" dirty="0"/>
              <a:t>Was beneficial to have relatively well defined goals for the experiment.</a:t>
            </a:r>
          </a:p>
          <a:p>
            <a:pPr lvl="1"/>
            <a:r>
              <a:rPr lang="en-GB" dirty="0"/>
              <a:t>Three days of beamtime is short, which is a challenge. Thankfully no major problems.</a:t>
            </a:r>
          </a:p>
          <a:p>
            <a:pPr lvl="1"/>
            <a:r>
              <a:rPr lang="en-GB" dirty="0"/>
              <a:t>Learned various valuable lessons, mainly about what to agree, test and prepare in advance </a:t>
            </a:r>
            <a:br>
              <a:rPr lang="en-GB" dirty="0"/>
            </a:br>
            <a:r>
              <a:rPr lang="en-GB" dirty="0"/>
              <a:t>(mostly ECDC internal scope)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8AA1BD-CAD2-B64B-80B8-E1D56E3917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37757" y="6113779"/>
            <a:ext cx="4993785" cy="219681"/>
          </a:xfrm>
        </p:spPr>
        <p:txBody>
          <a:bodyPr/>
          <a:lstStyle/>
          <a:p>
            <a:r>
              <a:rPr lang="en-GB" sz="1800" dirty="0" err="1"/>
              <a:t>LoKI</a:t>
            </a:r>
            <a:r>
              <a:rPr lang="en-GB" sz="1800" dirty="0"/>
              <a:t> detector and LAMOR beam monitor data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9F7438-6E01-C440-A030-0A1663D6A1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@ LAMOR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0B4B6B-4E7E-E94F-A0FE-0271FD142A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6" b="9250"/>
          <a:stretch/>
        </p:blipFill>
        <p:spPr>
          <a:xfrm>
            <a:off x="5818309" y="1582910"/>
            <a:ext cx="6484998" cy="4533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B3BFD-C512-D745-BA68-84DF6D2D3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793" y="6223620"/>
            <a:ext cx="1181100" cy="5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0271-45AE-3011-635F-597B758F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647" y="2969384"/>
            <a:ext cx="9360000" cy="657339"/>
          </a:xfrm>
        </p:spPr>
        <p:txBody>
          <a:bodyPr/>
          <a:lstStyle/>
          <a:p>
            <a:r>
              <a:rPr lang="en-GB" dirty="0"/>
              <a:t>Let’s talk about files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4215D-B7F1-7D17-00B7-A9983C71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2022-05-09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7F7F9-47DE-808C-EEF8-99D969D6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0C17E-1E34-D32F-37D7-7AE870A0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68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09694-F5CB-989C-35EC-134D7E21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“Traditional Files”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C0042-B3C6-5CE2-EAB5-FB15C978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2022-05-07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01BC7-D6BC-DE69-9105-E4D4BAA7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9C5FB2-E276-00C0-9BC9-0149FB25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A335C6-47AD-AC28-BC0A-48C3C1A0C9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One Aggregated Readout per Scan Point, Angle, or Setting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02418-0923-B610-6588-441F9A74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6" y="2175280"/>
            <a:ext cx="116205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10686E-2D9E-0445-A168-1B05E6E59BE1}"/>
              </a:ext>
            </a:extLst>
          </p:cNvPr>
          <p:cNvSpPr/>
          <p:nvPr/>
        </p:nvSpPr>
        <p:spPr>
          <a:xfrm rot="20919159">
            <a:off x="7490748" y="1624941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3EB84C-374D-7548-B81F-C17E20315DD2}"/>
              </a:ext>
            </a:extLst>
          </p:cNvPr>
          <p:cNvSpPr/>
          <p:nvPr/>
        </p:nvSpPr>
        <p:spPr>
          <a:xfrm rot="20919159">
            <a:off x="9032132" y="1477691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1454AA-E78D-CE4A-92B3-E54F76CA351C}"/>
              </a:ext>
            </a:extLst>
          </p:cNvPr>
          <p:cNvSpPr/>
          <p:nvPr/>
        </p:nvSpPr>
        <p:spPr>
          <a:xfrm rot="20919159">
            <a:off x="7490748" y="1831784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D06C91-E3DA-604F-9645-4ACDFF6D6538}"/>
              </a:ext>
            </a:extLst>
          </p:cNvPr>
          <p:cNvSpPr/>
          <p:nvPr/>
        </p:nvSpPr>
        <p:spPr>
          <a:xfrm rot="20919159">
            <a:off x="8201998" y="1684535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640583-6012-2B43-83BF-998FCC865C0C}"/>
              </a:ext>
            </a:extLst>
          </p:cNvPr>
          <p:cNvSpPr/>
          <p:nvPr/>
        </p:nvSpPr>
        <p:spPr>
          <a:xfrm rot="20919159">
            <a:off x="7490748" y="2038628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54B4A99-AF01-6B48-B835-E46EE95781C5}"/>
              </a:ext>
            </a:extLst>
          </p:cNvPr>
          <p:cNvSpPr/>
          <p:nvPr/>
        </p:nvSpPr>
        <p:spPr>
          <a:xfrm rot="20919159">
            <a:off x="7490748" y="2245471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F9B7FD-079A-4E4D-89E8-F99AA0E896A4}"/>
              </a:ext>
            </a:extLst>
          </p:cNvPr>
          <p:cNvSpPr/>
          <p:nvPr/>
        </p:nvSpPr>
        <p:spPr>
          <a:xfrm rot="20919159">
            <a:off x="8201998" y="2098220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460F3D-CC5A-DB49-A042-A193304109B3}"/>
              </a:ext>
            </a:extLst>
          </p:cNvPr>
          <p:cNvSpPr/>
          <p:nvPr/>
        </p:nvSpPr>
        <p:spPr>
          <a:xfrm rot="20919159">
            <a:off x="9032132" y="2098220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225986-F950-C846-BEAE-E2F4585F1A8A}"/>
              </a:ext>
            </a:extLst>
          </p:cNvPr>
          <p:cNvSpPr/>
          <p:nvPr/>
        </p:nvSpPr>
        <p:spPr>
          <a:xfrm rot="20919159">
            <a:off x="7490748" y="2452313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65058AB-3F83-DB4D-B0AD-2B752B4DEB7C}"/>
              </a:ext>
            </a:extLst>
          </p:cNvPr>
          <p:cNvSpPr/>
          <p:nvPr/>
        </p:nvSpPr>
        <p:spPr>
          <a:xfrm rot="20919159">
            <a:off x="8201998" y="2305064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8DA2986-771D-8044-8D90-107CB7DB25BA}"/>
              </a:ext>
            </a:extLst>
          </p:cNvPr>
          <p:cNvSpPr/>
          <p:nvPr/>
        </p:nvSpPr>
        <p:spPr>
          <a:xfrm rot="20919159">
            <a:off x="7490748" y="2659157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23B9AD2-7B89-8041-B5D1-F22861A4320F}"/>
              </a:ext>
            </a:extLst>
          </p:cNvPr>
          <p:cNvSpPr/>
          <p:nvPr/>
        </p:nvSpPr>
        <p:spPr>
          <a:xfrm rot="20919159">
            <a:off x="8201998" y="2718749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3BDFFEB-BE83-7340-BB64-66CB02345C37}"/>
              </a:ext>
            </a:extLst>
          </p:cNvPr>
          <p:cNvSpPr/>
          <p:nvPr/>
        </p:nvSpPr>
        <p:spPr>
          <a:xfrm rot="20919159">
            <a:off x="7490748" y="3072843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62CEDCC-47EB-E641-90FD-D67164347F64}"/>
              </a:ext>
            </a:extLst>
          </p:cNvPr>
          <p:cNvSpPr/>
          <p:nvPr/>
        </p:nvSpPr>
        <p:spPr>
          <a:xfrm rot="20919159">
            <a:off x="7490748" y="3279687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2AF15C8-11B0-FD49-8FA0-49ACC936462C}"/>
              </a:ext>
            </a:extLst>
          </p:cNvPr>
          <p:cNvSpPr/>
          <p:nvPr/>
        </p:nvSpPr>
        <p:spPr>
          <a:xfrm rot="20919159">
            <a:off x="8201998" y="4461151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5E71DD8-8C8E-5745-BE8D-5376E4500F35}"/>
              </a:ext>
            </a:extLst>
          </p:cNvPr>
          <p:cNvSpPr/>
          <p:nvPr/>
        </p:nvSpPr>
        <p:spPr>
          <a:xfrm rot="20919159">
            <a:off x="9032132" y="3132436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86D939C-5FC9-534B-99BD-7B8255C00E80}"/>
              </a:ext>
            </a:extLst>
          </p:cNvPr>
          <p:cNvSpPr/>
          <p:nvPr/>
        </p:nvSpPr>
        <p:spPr>
          <a:xfrm rot="20919159">
            <a:off x="9032132" y="4645143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0F579E0-69EB-8543-8D0A-6ED8CE3D162C}"/>
              </a:ext>
            </a:extLst>
          </p:cNvPr>
          <p:cNvSpPr/>
          <p:nvPr/>
        </p:nvSpPr>
        <p:spPr>
          <a:xfrm rot="20919159">
            <a:off x="7490748" y="3693373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C0C4968-CF8D-054E-9445-0B42AB06CECB}"/>
              </a:ext>
            </a:extLst>
          </p:cNvPr>
          <p:cNvSpPr/>
          <p:nvPr/>
        </p:nvSpPr>
        <p:spPr>
          <a:xfrm rot="20919159">
            <a:off x="8201998" y="3546123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3547090-2279-4B41-A2A0-28B0F368A348}"/>
              </a:ext>
            </a:extLst>
          </p:cNvPr>
          <p:cNvSpPr/>
          <p:nvPr/>
        </p:nvSpPr>
        <p:spPr>
          <a:xfrm rot="20919159">
            <a:off x="7490748" y="3900217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65224F2-9E8B-6E46-BF6A-1F5C0FCDB803}"/>
              </a:ext>
            </a:extLst>
          </p:cNvPr>
          <p:cNvSpPr/>
          <p:nvPr/>
        </p:nvSpPr>
        <p:spPr>
          <a:xfrm rot="20919159">
            <a:off x="7490748" y="4150889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E2D968F9-6B77-0A41-97D9-A6A73436ECA9}"/>
              </a:ext>
            </a:extLst>
          </p:cNvPr>
          <p:cNvSpPr/>
          <p:nvPr/>
        </p:nvSpPr>
        <p:spPr>
          <a:xfrm rot="20919159">
            <a:off x="8201998" y="4097412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152B4BA-97DA-AD42-A9B8-56954A92EE02}"/>
              </a:ext>
            </a:extLst>
          </p:cNvPr>
          <p:cNvSpPr/>
          <p:nvPr/>
        </p:nvSpPr>
        <p:spPr>
          <a:xfrm rot="20919159">
            <a:off x="7490748" y="4313903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A247015-C6A4-A54A-8449-457A8A0CE245}"/>
              </a:ext>
            </a:extLst>
          </p:cNvPr>
          <p:cNvSpPr/>
          <p:nvPr/>
        </p:nvSpPr>
        <p:spPr>
          <a:xfrm rot="20919159">
            <a:off x="7490748" y="5072509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8ECD5B9F-404C-BB4E-B70D-08C2DFB4649E}"/>
              </a:ext>
            </a:extLst>
          </p:cNvPr>
          <p:cNvSpPr/>
          <p:nvPr/>
        </p:nvSpPr>
        <p:spPr>
          <a:xfrm rot="20919159">
            <a:off x="9032132" y="4166653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C802E034-B4A3-2744-9E67-47C6ED7FA926}"/>
              </a:ext>
            </a:extLst>
          </p:cNvPr>
          <p:cNvSpPr/>
          <p:nvPr/>
        </p:nvSpPr>
        <p:spPr>
          <a:xfrm rot="20919159">
            <a:off x="7490748" y="4520751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4B3919B-E600-8846-84EE-A55F0F1CA765}"/>
              </a:ext>
            </a:extLst>
          </p:cNvPr>
          <p:cNvSpPr txBox="1"/>
          <p:nvPr/>
        </p:nvSpPr>
        <p:spPr>
          <a:xfrm rot="18904585">
            <a:off x="7137230" y="650541"/>
            <a:ext cx="1953672" cy="3306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r>
              <a:rPr lang="en-GB" sz="1680" dirty="0" err="1">
                <a:latin typeface="Courier" pitchFamily="2" charset="0"/>
              </a:rPr>
              <a:t>rotation_angle</a:t>
            </a:r>
            <a:endParaRPr lang="en-GB" sz="1680" b="1" dirty="0">
              <a:solidFill>
                <a:srgbClr val="000000"/>
              </a:solidFill>
              <a:latin typeface="Courier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A3B1A2D-4F51-7E4D-B9C0-4F2F4D5AE822}"/>
              </a:ext>
            </a:extLst>
          </p:cNvPr>
          <p:cNvSpPr txBox="1"/>
          <p:nvPr/>
        </p:nvSpPr>
        <p:spPr>
          <a:xfrm rot="18904585">
            <a:off x="8737984" y="660229"/>
            <a:ext cx="1536512" cy="3306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r>
              <a:rPr lang="en-GB" sz="1680" dirty="0">
                <a:latin typeface="Courier" pitchFamily="2" charset="0"/>
              </a:rPr>
              <a:t>temperature</a:t>
            </a:r>
            <a:endParaRPr lang="en-GB" sz="1680" b="1" dirty="0">
              <a:solidFill>
                <a:srgbClr val="000000"/>
              </a:solidFill>
              <a:latin typeface="Courier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A3E5C7F-4ADB-B94A-A4B6-5EEC4C87E39E}"/>
              </a:ext>
            </a:extLst>
          </p:cNvPr>
          <p:cNvSpPr txBox="1"/>
          <p:nvPr/>
        </p:nvSpPr>
        <p:spPr>
          <a:xfrm rot="18904585">
            <a:off x="7890882" y="622180"/>
            <a:ext cx="1792556" cy="3306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r>
              <a:rPr lang="en-GB" sz="1680" dirty="0">
                <a:latin typeface="Courier" pitchFamily="2" charset="0"/>
              </a:rPr>
              <a:t>polarisation</a:t>
            </a:r>
            <a:endParaRPr lang="en-GB" sz="1680" b="1" dirty="0">
              <a:solidFill>
                <a:srgbClr val="000000"/>
              </a:solidFill>
              <a:latin typeface="Courier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4BA35EC-4706-2B49-8AAB-AF8F708ED86B}"/>
              </a:ext>
            </a:extLst>
          </p:cNvPr>
          <p:cNvSpPr txBox="1"/>
          <p:nvPr/>
        </p:nvSpPr>
        <p:spPr>
          <a:xfrm rot="16200000">
            <a:off x="6113012" y="1407396"/>
            <a:ext cx="1536512" cy="3306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r>
              <a:rPr lang="en-GB" sz="1680" dirty="0">
                <a:latin typeface="Courier" pitchFamily="2" charset="0"/>
              </a:rPr>
              <a:t>time</a:t>
            </a:r>
            <a:endParaRPr lang="en-GB" sz="1680" b="1" dirty="0">
              <a:solidFill>
                <a:srgbClr val="000000"/>
              </a:solidFill>
              <a:latin typeface="Courier" pitchFamily="2" charset="0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15333209-1659-A944-A782-31C12325CA8C}"/>
              </a:ext>
            </a:extLst>
          </p:cNvPr>
          <p:cNvCxnSpPr/>
          <p:nvPr/>
        </p:nvCxnSpPr>
        <p:spPr>
          <a:xfrm>
            <a:off x="6878943" y="1894898"/>
            <a:ext cx="0" cy="296060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A484BF4-8A26-A244-981F-7D5AB54A4FE4}"/>
              </a:ext>
            </a:extLst>
          </p:cNvPr>
          <p:cNvSpPr/>
          <p:nvPr/>
        </p:nvSpPr>
        <p:spPr>
          <a:xfrm rot="20919159">
            <a:off x="7490748" y="5219759"/>
            <a:ext cx="265531" cy="310214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endParaRPr lang="en-GB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2ACBEA0-C0AA-A648-B04D-3062D29F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320" dirty="0"/>
              <a:t>Data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A39A4-9B8C-7047-A158-8E9DCF94A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595210" cy="4768062"/>
          </a:xfrm>
        </p:spPr>
        <p:txBody>
          <a:bodyPr/>
          <a:lstStyle/>
          <a:p>
            <a:r>
              <a:rPr lang="en-GB" sz="1800" dirty="0"/>
              <a:t>Every data source sends their information independently asynchronously:</a:t>
            </a:r>
          </a:p>
          <a:p>
            <a:pPr lvl="1"/>
            <a:r>
              <a:rPr lang="en-GB" sz="1800" dirty="0"/>
              <a:t>detectors &amp; beam monitors in event mode</a:t>
            </a:r>
          </a:p>
          <a:p>
            <a:pPr lvl="1"/>
            <a:r>
              <a:rPr lang="en-GB" sz="1800" dirty="0"/>
              <a:t>cameras</a:t>
            </a:r>
          </a:p>
          <a:p>
            <a:pPr lvl="1"/>
            <a:r>
              <a:rPr lang="en-GB" sz="1800" dirty="0"/>
              <a:t>choppers</a:t>
            </a:r>
          </a:p>
          <a:p>
            <a:pPr lvl="1"/>
            <a:r>
              <a:rPr lang="en-GB" sz="1800" dirty="0"/>
              <a:t>motion</a:t>
            </a:r>
          </a:p>
          <a:p>
            <a:pPr lvl="1"/>
            <a:r>
              <a:rPr lang="en-GB" sz="1800" dirty="0"/>
              <a:t>sample environment </a:t>
            </a:r>
            <a:br>
              <a:rPr lang="en-GB" sz="1800" dirty="0"/>
            </a:br>
            <a:r>
              <a:rPr lang="en-GB" sz="1800" dirty="0"/>
              <a:t>(temperatures, pressures, fields)</a:t>
            </a:r>
          </a:p>
          <a:p>
            <a:pPr lvl="1"/>
            <a:endParaRPr lang="en-GB" sz="1800" dirty="0"/>
          </a:p>
          <a:p>
            <a:r>
              <a:rPr lang="en-GB" sz="1800" dirty="0"/>
              <a:t>Data only updated on change. </a:t>
            </a:r>
          </a:p>
          <a:p>
            <a:r>
              <a:rPr lang="en-GB" sz="1800" dirty="0"/>
              <a:t>Flexible, sparse efficient storage, </a:t>
            </a:r>
            <a:r>
              <a:rPr lang="en-GB" sz="1800" dirty="0">
                <a:sym typeface="Helvetica Neue Light"/>
              </a:rPr>
              <a:t>little hardware support needed, adequate timing synchronisation is critical.</a:t>
            </a:r>
          </a:p>
          <a:p>
            <a:r>
              <a:rPr lang="en-GB" sz="1800" dirty="0">
                <a:sym typeface="Helvetica Neue Light"/>
              </a:rPr>
              <a:t>Post processing needed in most cases – but possible!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AF86F-1CDD-8444-8DA5-ADEA6852D8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Asynchronous and Timestamped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F2A1E9-FC42-0F45-8D3B-90E9798FDAE9}"/>
              </a:ext>
            </a:extLst>
          </p:cNvPr>
          <p:cNvSpPr txBox="1"/>
          <p:nvPr/>
        </p:nvSpPr>
        <p:spPr>
          <a:xfrm>
            <a:off x="9226014" y="1562400"/>
            <a:ext cx="1862277" cy="3306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30" hangingPunct="0"/>
            <a:r>
              <a:rPr lang="en-GB" sz="1600" dirty="0">
                <a:solidFill>
                  <a:srgbClr val="000000"/>
                </a:solidFill>
                <a:ea typeface="Helvetica Neue"/>
                <a:cs typeface="Helvetica Neue"/>
                <a:sym typeface="Helvetica Neue"/>
              </a:rPr>
              <a:t>updated value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0427E4E1-E05A-4342-B531-EC9037A1FD25}"/>
              </a:ext>
            </a:extLst>
          </p:cNvPr>
          <p:cNvSpPr txBox="1">
            <a:spLocks/>
          </p:cNvSpPr>
          <p:nvPr/>
        </p:nvSpPr>
        <p:spPr>
          <a:xfrm>
            <a:off x="8035798" y="5227616"/>
            <a:ext cx="4413265" cy="260556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Timing synchronisation options:</a:t>
            </a:r>
          </a:p>
          <a:p>
            <a:pPr lvl="1"/>
            <a:r>
              <a:rPr lang="en-GB" sz="1400" b="1" dirty="0"/>
              <a:t>MRF EVR (Detectors, Choppers)</a:t>
            </a:r>
          </a:p>
          <a:p>
            <a:pPr lvl="1"/>
            <a:r>
              <a:rPr lang="en-GB" sz="1400" b="1" dirty="0"/>
              <a:t>PTP (Beckhoff: Motion, Sample Environment)</a:t>
            </a:r>
          </a:p>
          <a:p>
            <a:pPr lvl="1"/>
            <a:r>
              <a:rPr lang="en-GB" sz="1400" b="1" dirty="0"/>
              <a:t>NTP (Slow Sample Env, e.g. temperature)</a:t>
            </a:r>
          </a:p>
          <a:p>
            <a:endParaRPr lang="en-GB" sz="1400" b="1" dirty="0"/>
          </a:p>
          <a:p>
            <a:pPr marL="0" indent="0">
              <a:buFont typeface="Segoe UI" panose="020B0502040204020203" pitchFamily="34" charset="0"/>
              <a:buNone/>
            </a:pPr>
            <a:endParaRPr lang="en-GB" sz="1400" b="1" dirty="0"/>
          </a:p>
          <a:p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7037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Experiment Control and Data Curation</a:t>
            </a:r>
            <a:br>
              <a:rPr lang="en-US" sz="3200" dirty="0"/>
            </a:br>
            <a:r>
              <a:rPr lang="en-US" sz="3200" dirty="0"/>
              <a:t>Overview / Keywords / DAQ &amp; Controls</a:t>
            </a:r>
            <a:endParaRPr lang="sv-SE" sz="32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5" y="5605695"/>
            <a:ext cx="7115282" cy="459883"/>
          </a:xfrm>
        </p:spPr>
        <p:txBody>
          <a:bodyPr/>
          <a:lstStyle/>
          <a:p>
            <a:br>
              <a:rPr lang="sv-SE" dirty="0"/>
            </a:br>
            <a:r>
              <a:rPr lang="sv-SE" dirty="0"/>
              <a:t>PRESENTED BY Tobias richter / DMSC instrument scientist workshop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sv-SE" dirty="0"/>
              <a:t>2022-05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Content Placeholder 10">
            <a:extLst>
              <a:ext uri="{FF2B5EF4-FFF2-40B4-BE49-F238E27FC236}">
                <a16:creationId xmlns:a16="http://schemas.microsoft.com/office/drawing/2014/main" id="{A40CF6FF-6C7E-D048-89D2-ED7521008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760" y="3571467"/>
            <a:ext cx="2785240" cy="328653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2E1BBB6B-D22C-054E-BFA3-E328235890BE}"/>
              </a:ext>
            </a:extLst>
          </p:cNvPr>
          <p:cNvSpPr/>
          <p:nvPr/>
        </p:nvSpPr>
        <p:spPr>
          <a:xfrm>
            <a:off x="844817" y="1609189"/>
            <a:ext cx="6073981" cy="1453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ADD874-1B98-6240-A5D6-0877BE394C1F}"/>
              </a:ext>
            </a:extLst>
          </p:cNvPr>
          <p:cNvSpPr/>
          <p:nvPr/>
        </p:nvSpPr>
        <p:spPr>
          <a:xfrm>
            <a:off x="544159" y="3511181"/>
            <a:ext cx="2058364" cy="2964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r"/>
            <a:r>
              <a:rPr lang="en-GB"/>
              <a:t>Live Data   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7D32EC4D-EF36-884C-92E1-C688780E22A2}"/>
              </a:ext>
            </a:extLst>
          </p:cNvPr>
          <p:cNvSpPr/>
          <p:nvPr/>
        </p:nvSpPr>
        <p:spPr>
          <a:xfrm rot="20708111">
            <a:off x="6154612" y="3699675"/>
            <a:ext cx="3610710" cy="2274278"/>
          </a:xfrm>
          <a:custGeom>
            <a:avLst/>
            <a:gdLst>
              <a:gd name="connsiteX0" fmla="*/ 996461 w 2180492"/>
              <a:gd name="connsiteY0" fmla="*/ 1195754 h 2344615"/>
              <a:gd name="connsiteX1" fmla="*/ 222738 w 2180492"/>
              <a:gd name="connsiteY1" fmla="*/ 504092 h 2344615"/>
              <a:gd name="connsiteX2" fmla="*/ 480646 w 2180492"/>
              <a:gd name="connsiteY2" fmla="*/ 1441938 h 2344615"/>
              <a:gd name="connsiteX3" fmla="*/ 0 w 2180492"/>
              <a:gd name="connsiteY3" fmla="*/ 1512277 h 2344615"/>
              <a:gd name="connsiteX4" fmla="*/ 550984 w 2180492"/>
              <a:gd name="connsiteY4" fmla="*/ 1688123 h 2344615"/>
              <a:gd name="connsiteX5" fmla="*/ 644769 w 2180492"/>
              <a:gd name="connsiteY5" fmla="*/ 2051538 h 2344615"/>
              <a:gd name="connsiteX6" fmla="*/ 1078523 w 2180492"/>
              <a:gd name="connsiteY6" fmla="*/ 1887415 h 2344615"/>
              <a:gd name="connsiteX7" fmla="*/ 1101969 w 2180492"/>
              <a:gd name="connsiteY7" fmla="*/ 2344615 h 2344615"/>
              <a:gd name="connsiteX8" fmla="*/ 1441938 w 2180492"/>
              <a:gd name="connsiteY8" fmla="*/ 1711569 h 2344615"/>
              <a:gd name="connsiteX9" fmla="*/ 2180492 w 2180492"/>
              <a:gd name="connsiteY9" fmla="*/ 1946031 h 2344615"/>
              <a:gd name="connsiteX10" fmla="*/ 1793630 w 2180492"/>
              <a:gd name="connsiteY10" fmla="*/ 1500554 h 2344615"/>
              <a:gd name="connsiteX11" fmla="*/ 1922584 w 2180492"/>
              <a:gd name="connsiteY11" fmla="*/ 1230923 h 2344615"/>
              <a:gd name="connsiteX12" fmla="*/ 1441938 w 2180492"/>
              <a:gd name="connsiteY12" fmla="*/ 1219200 h 2344615"/>
              <a:gd name="connsiteX13" fmla="*/ 1559169 w 2180492"/>
              <a:gd name="connsiteY13" fmla="*/ 0 h 2344615"/>
              <a:gd name="connsiteX14" fmla="*/ 1207477 w 2180492"/>
              <a:gd name="connsiteY14" fmla="*/ 949569 h 2344615"/>
              <a:gd name="connsiteX15" fmla="*/ 726830 w 2180492"/>
              <a:gd name="connsiteY15" fmla="*/ 351692 h 2344615"/>
              <a:gd name="connsiteX16" fmla="*/ 996461 w 2180492"/>
              <a:gd name="connsiteY16" fmla="*/ 1195754 h 2344615"/>
              <a:gd name="connsiteX0" fmla="*/ 773723 w 2180492"/>
              <a:gd name="connsiteY0" fmla="*/ 1043354 h 2344615"/>
              <a:gd name="connsiteX1" fmla="*/ 222738 w 2180492"/>
              <a:gd name="connsiteY1" fmla="*/ 504092 h 2344615"/>
              <a:gd name="connsiteX2" fmla="*/ 480646 w 2180492"/>
              <a:gd name="connsiteY2" fmla="*/ 1441938 h 2344615"/>
              <a:gd name="connsiteX3" fmla="*/ 0 w 2180492"/>
              <a:gd name="connsiteY3" fmla="*/ 1512277 h 2344615"/>
              <a:gd name="connsiteX4" fmla="*/ 550984 w 2180492"/>
              <a:gd name="connsiteY4" fmla="*/ 1688123 h 2344615"/>
              <a:gd name="connsiteX5" fmla="*/ 644769 w 2180492"/>
              <a:gd name="connsiteY5" fmla="*/ 2051538 h 2344615"/>
              <a:gd name="connsiteX6" fmla="*/ 1078523 w 2180492"/>
              <a:gd name="connsiteY6" fmla="*/ 1887415 h 2344615"/>
              <a:gd name="connsiteX7" fmla="*/ 1101969 w 2180492"/>
              <a:gd name="connsiteY7" fmla="*/ 2344615 h 2344615"/>
              <a:gd name="connsiteX8" fmla="*/ 1441938 w 2180492"/>
              <a:gd name="connsiteY8" fmla="*/ 1711569 h 2344615"/>
              <a:gd name="connsiteX9" fmla="*/ 2180492 w 2180492"/>
              <a:gd name="connsiteY9" fmla="*/ 1946031 h 2344615"/>
              <a:gd name="connsiteX10" fmla="*/ 1793630 w 2180492"/>
              <a:gd name="connsiteY10" fmla="*/ 1500554 h 2344615"/>
              <a:gd name="connsiteX11" fmla="*/ 1922584 w 2180492"/>
              <a:gd name="connsiteY11" fmla="*/ 1230923 h 2344615"/>
              <a:gd name="connsiteX12" fmla="*/ 1441938 w 2180492"/>
              <a:gd name="connsiteY12" fmla="*/ 1219200 h 2344615"/>
              <a:gd name="connsiteX13" fmla="*/ 1559169 w 2180492"/>
              <a:gd name="connsiteY13" fmla="*/ 0 h 2344615"/>
              <a:gd name="connsiteX14" fmla="*/ 1207477 w 2180492"/>
              <a:gd name="connsiteY14" fmla="*/ 949569 h 2344615"/>
              <a:gd name="connsiteX15" fmla="*/ 726830 w 2180492"/>
              <a:gd name="connsiteY15" fmla="*/ 351692 h 2344615"/>
              <a:gd name="connsiteX16" fmla="*/ 773723 w 2180492"/>
              <a:gd name="connsiteY16" fmla="*/ 1043354 h 2344615"/>
              <a:gd name="connsiteX0" fmla="*/ 773723 w 2180492"/>
              <a:gd name="connsiteY0" fmla="*/ 1043354 h 2344615"/>
              <a:gd name="connsiteX1" fmla="*/ 222738 w 2180492"/>
              <a:gd name="connsiteY1" fmla="*/ 504092 h 2344615"/>
              <a:gd name="connsiteX2" fmla="*/ 527538 w 2180492"/>
              <a:gd name="connsiteY2" fmla="*/ 1230922 h 2344615"/>
              <a:gd name="connsiteX3" fmla="*/ 0 w 2180492"/>
              <a:gd name="connsiteY3" fmla="*/ 1512277 h 2344615"/>
              <a:gd name="connsiteX4" fmla="*/ 550984 w 2180492"/>
              <a:gd name="connsiteY4" fmla="*/ 1688123 h 2344615"/>
              <a:gd name="connsiteX5" fmla="*/ 644769 w 2180492"/>
              <a:gd name="connsiteY5" fmla="*/ 2051538 h 2344615"/>
              <a:gd name="connsiteX6" fmla="*/ 1078523 w 2180492"/>
              <a:gd name="connsiteY6" fmla="*/ 1887415 h 2344615"/>
              <a:gd name="connsiteX7" fmla="*/ 1101969 w 2180492"/>
              <a:gd name="connsiteY7" fmla="*/ 2344615 h 2344615"/>
              <a:gd name="connsiteX8" fmla="*/ 1441938 w 2180492"/>
              <a:gd name="connsiteY8" fmla="*/ 1711569 h 2344615"/>
              <a:gd name="connsiteX9" fmla="*/ 2180492 w 2180492"/>
              <a:gd name="connsiteY9" fmla="*/ 1946031 h 2344615"/>
              <a:gd name="connsiteX10" fmla="*/ 1793630 w 2180492"/>
              <a:gd name="connsiteY10" fmla="*/ 1500554 h 2344615"/>
              <a:gd name="connsiteX11" fmla="*/ 1922584 w 2180492"/>
              <a:gd name="connsiteY11" fmla="*/ 1230923 h 2344615"/>
              <a:gd name="connsiteX12" fmla="*/ 1441938 w 2180492"/>
              <a:gd name="connsiteY12" fmla="*/ 1219200 h 2344615"/>
              <a:gd name="connsiteX13" fmla="*/ 1559169 w 2180492"/>
              <a:gd name="connsiteY13" fmla="*/ 0 h 2344615"/>
              <a:gd name="connsiteX14" fmla="*/ 1207477 w 2180492"/>
              <a:gd name="connsiteY14" fmla="*/ 949569 h 2344615"/>
              <a:gd name="connsiteX15" fmla="*/ 726830 w 2180492"/>
              <a:gd name="connsiteY15" fmla="*/ 351692 h 2344615"/>
              <a:gd name="connsiteX16" fmla="*/ 773723 w 2180492"/>
              <a:gd name="connsiteY16" fmla="*/ 1043354 h 2344615"/>
              <a:gd name="connsiteX0" fmla="*/ 773723 w 2180492"/>
              <a:gd name="connsiteY0" fmla="*/ 1043354 h 2344615"/>
              <a:gd name="connsiteX1" fmla="*/ 222738 w 2180492"/>
              <a:gd name="connsiteY1" fmla="*/ 504092 h 2344615"/>
              <a:gd name="connsiteX2" fmla="*/ 527538 w 2180492"/>
              <a:gd name="connsiteY2" fmla="*/ 1230922 h 2344615"/>
              <a:gd name="connsiteX3" fmla="*/ 0 w 2180492"/>
              <a:gd name="connsiteY3" fmla="*/ 1512277 h 2344615"/>
              <a:gd name="connsiteX4" fmla="*/ 550984 w 2180492"/>
              <a:gd name="connsiteY4" fmla="*/ 1688123 h 2344615"/>
              <a:gd name="connsiteX5" fmla="*/ 644769 w 2180492"/>
              <a:gd name="connsiteY5" fmla="*/ 2051538 h 2344615"/>
              <a:gd name="connsiteX6" fmla="*/ 1078523 w 2180492"/>
              <a:gd name="connsiteY6" fmla="*/ 1887415 h 2344615"/>
              <a:gd name="connsiteX7" fmla="*/ 1101969 w 2180492"/>
              <a:gd name="connsiteY7" fmla="*/ 2344615 h 2344615"/>
              <a:gd name="connsiteX8" fmla="*/ 1441938 w 2180492"/>
              <a:gd name="connsiteY8" fmla="*/ 1711569 h 2344615"/>
              <a:gd name="connsiteX9" fmla="*/ 2180492 w 2180492"/>
              <a:gd name="connsiteY9" fmla="*/ 1946031 h 2344615"/>
              <a:gd name="connsiteX10" fmla="*/ 1793630 w 2180492"/>
              <a:gd name="connsiteY10" fmla="*/ 1500554 h 2344615"/>
              <a:gd name="connsiteX11" fmla="*/ 1922584 w 2180492"/>
              <a:gd name="connsiteY11" fmla="*/ 1230923 h 2344615"/>
              <a:gd name="connsiteX12" fmla="*/ 1441938 w 2180492"/>
              <a:gd name="connsiteY12" fmla="*/ 1219200 h 2344615"/>
              <a:gd name="connsiteX13" fmla="*/ 1559169 w 2180492"/>
              <a:gd name="connsiteY13" fmla="*/ 0 h 2344615"/>
              <a:gd name="connsiteX14" fmla="*/ 1207477 w 2180492"/>
              <a:gd name="connsiteY14" fmla="*/ 949569 h 2344615"/>
              <a:gd name="connsiteX15" fmla="*/ 890953 w 2180492"/>
              <a:gd name="connsiteY15" fmla="*/ 164122 h 2344615"/>
              <a:gd name="connsiteX16" fmla="*/ 773723 w 2180492"/>
              <a:gd name="connsiteY16" fmla="*/ 1043354 h 2344615"/>
              <a:gd name="connsiteX0" fmla="*/ 773723 w 2180492"/>
              <a:gd name="connsiteY0" fmla="*/ 1043354 h 2344615"/>
              <a:gd name="connsiteX1" fmla="*/ 222738 w 2180492"/>
              <a:gd name="connsiteY1" fmla="*/ 504092 h 2344615"/>
              <a:gd name="connsiteX2" fmla="*/ 527538 w 2180492"/>
              <a:gd name="connsiteY2" fmla="*/ 1230922 h 2344615"/>
              <a:gd name="connsiteX3" fmla="*/ 0 w 2180492"/>
              <a:gd name="connsiteY3" fmla="*/ 1512277 h 2344615"/>
              <a:gd name="connsiteX4" fmla="*/ 550984 w 2180492"/>
              <a:gd name="connsiteY4" fmla="*/ 1688123 h 2344615"/>
              <a:gd name="connsiteX5" fmla="*/ 644769 w 2180492"/>
              <a:gd name="connsiteY5" fmla="*/ 2051538 h 2344615"/>
              <a:gd name="connsiteX6" fmla="*/ 1078523 w 2180492"/>
              <a:gd name="connsiteY6" fmla="*/ 1887415 h 2344615"/>
              <a:gd name="connsiteX7" fmla="*/ 1101969 w 2180492"/>
              <a:gd name="connsiteY7" fmla="*/ 2344615 h 2344615"/>
              <a:gd name="connsiteX8" fmla="*/ 1441938 w 2180492"/>
              <a:gd name="connsiteY8" fmla="*/ 1711569 h 2344615"/>
              <a:gd name="connsiteX9" fmla="*/ 2180492 w 2180492"/>
              <a:gd name="connsiteY9" fmla="*/ 1946031 h 2344615"/>
              <a:gd name="connsiteX10" fmla="*/ 1793630 w 2180492"/>
              <a:gd name="connsiteY10" fmla="*/ 1500554 h 2344615"/>
              <a:gd name="connsiteX11" fmla="*/ 1922584 w 2180492"/>
              <a:gd name="connsiteY11" fmla="*/ 1230923 h 2344615"/>
              <a:gd name="connsiteX12" fmla="*/ 1559169 w 2180492"/>
              <a:gd name="connsiteY12" fmla="*/ 961292 h 2344615"/>
              <a:gd name="connsiteX13" fmla="*/ 1559169 w 2180492"/>
              <a:gd name="connsiteY13" fmla="*/ 0 h 2344615"/>
              <a:gd name="connsiteX14" fmla="*/ 1207477 w 2180492"/>
              <a:gd name="connsiteY14" fmla="*/ 949569 h 2344615"/>
              <a:gd name="connsiteX15" fmla="*/ 890953 w 2180492"/>
              <a:gd name="connsiteY15" fmla="*/ 164122 h 2344615"/>
              <a:gd name="connsiteX16" fmla="*/ 773723 w 2180492"/>
              <a:gd name="connsiteY16" fmla="*/ 1043354 h 2344615"/>
              <a:gd name="connsiteX0" fmla="*/ 773723 w 2391507"/>
              <a:gd name="connsiteY0" fmla="*/ 1043354 h 2344615"/>
              <a:gd name="connsiteX1" fmla="*/ 222738 w 2391507"/>
              <a:gd name="connsiteY1" fmla="*/ 504092 h 2344615"/>
              <a:gd name="connsiteX2" fmla="*/ 527538 w 2391507"/>
              <a:gd name="connsiteY2" fmla="*/ 1230922 h 2344615"/>
              <a:gd name="connsiteX3" fmla="*/ 0 w 2391507"/>
              <a:gd name="connsiteY3" fmla="*/ 1512277 h 2344615"/>
              <a:gd name="connsiteX4" fmla="*/ 550984 w 2391507"/>
              <a:gd name="connsiteY4" fmla="*/ 1688123 h 2344615"/>
              <a:gd name="connsiteX5" fmla="*/ 644769 w 2391507"/>
              <a:gd name="connsiteY5" fmla="*/ 2051538 h 2344615"/>
              <a:gd name="connsiteX6" fmla="*/ 1078523 w 2391507"/>
              <a:gd name="connsiteY6" fmla="*/ 1887415 h 2344615"/>
              <a:gd name="connsiteX7" fmla="*/ 1101969 w 2391507"/>
              <a:gd name="connsiteY7" fmla="*/ 2344615 h 2344615"/>
              <a:gd name="connsiteX8" fmla="*/ 1441938 w 2391507"/>
              <a:gd name="connsiteY8" fmla="*/ 1711569 h 2344615"/>
              <a:gd name="connsiteX9" fmla="*/ 2180492 w 2391507"/>
              <a:gd name="connsiteY9" fmla="*/ 1946031 h 2344615"/>
              <a:gd name="connsiteX10" fmla="*/ 1793630 w 2391507"/>
              <a:gd name="connsiteY10" fmla="*/ 1500554 h 2344615"/>
              <a:gd name="connsiteX11" fmla="*/ 2391507 w 2391507"/>
              <a:gd name="connsiteY11" fmla="*/ 996462 h 2344615"/>
              <a:gd name="connsiteX12" fmla="*/ 1559169 w 2391507"/>
              <a:gd name="connsiteY12" fmla="*/ 961292 h 2344615"/>
              <a:gd name="connsiteX13" fmla="*/ 1559169 w 2391507"/>
              <a:gd name="connsiteY13" fmla="*/ 0 h 2344615"/>
              <a:gd name="connsiteX14" fmla="*/ 1207477 w 2391507"/>
              <a:gd name="connsiteY14" fmla="*/ 949569 h 2344615"/>
              <a:gd name="connsiteX15" fmla="*/ 890953 w 2391507"/>
              <a:gd name="connsiteY15" fmla="*/ 164122 h 2344615"/>
              <a:gd name="connsiteX16" fmla="*/ 773723 w 2391507"/>
              <a:gd name="connsiteY16" fmla="*/ 1043354 h 2344615"/>
              <a:gd name="connsiteX0" fmla="*/ 773723 w 2391507"/>
              <a:gd name="connsiteY0" fmla="*/ 1043354 h 2438400"/>
              <a:gd name="connsiteX1" fmla="*/ 222738 w 2391507"/>
              <a:gd name="connsiteY1" fmla="*/ 504092 h 2438400"/>
              <a:gd name="connsiteX2" fmla="*/ 527538 w 2391507"/>
              <a:gd name="connsiteY2" fmla="*/ 1230922 h 2438400"/>
              <a:gd name="connsiteX3" fmla="*/ 0 w 2391507"/>
              <a:gd name="connsiteY3" fmla="*/ 1512277 h 2438400"/>
              <a:gd name="connsiteX4" fmla="*/ 550984 w 2391507"/>
              <a:gd name="connsiteY4" fmla="*/ 1688123 h 2438400"/>
              <a:gd name="connsiteX5" fmla="*/ 644769 w 2391507"/>
              <a:gd name="connsiteY5" fmla="*/ 2051538 h 2438400"/>
              <a:gd name="connsiteX6" fmla="*/ 1078523 w 2391507"/>
              <a:gd name="connsiteY6" fmla="*/ 1887415 h 2438400"/>
              <a:gd name="connsiteX7" fmla="*/ 1430215 w 2391507"/>
              <a:gd name="connsiteY7" fmla="*/ 2438400 h 2438400"/>
              <a:gd name="connsiteX8" fmla="*/ 1441938 w 2391507"/>
              <a:gd name="connsiteY8" fmla="*/ 1711569 h 2438400"/>
              <a:gd name="connsiteX9" fmla="*/ 2180492 w 2391507"/>
              <a:gd name="connsiteY9" fmla="*/ 1946031 h 2438400"/>
              <a:gd name="connsiteX10" fmla="*/ 1793630 w 2391507"/>
              <a:gd name="connsiteY10" fmla="*/ 1500554 h 2438400"/>
              <a:gd name="connsiteX11" fmla="*/ 2391507 w 2391507"/>
              <a:gd name="connsiteY11" fmla="*/ 996462 h 2438400"/>
              <a:gd name="connsiteX12" fmla="*/ 1559169 w 2391507"/>
              <a:gd name="connsiteY12" fmla="*/ 961292 h 2438400"/>
              <a:gd name="connsiteX13" fmla="*/ 1559169 w 2391507"/>
              <a:gd name="connsiteY13" fmla="*/ 0 h 2438400"/>
              <a:gd name="connsiteX14" fmla="*/ 1207477 w 2391507"/>
              <a:gd name="connsiteY14" fmla="*/ 949569 h 2438400"/>
              <a:gd name="connsiteX15" fmla="*/ 890953 w 2391507"/>
              <a:gd name="connsiteY15" fmla="*/ 164122 h 2438400"/>
              <a:gd name="connsiteX16" fmla="*/ 773723 w 2391507"/>
              <a:gd name="connsiteY16" fmla="*/ 1043354 h 2438400"/>
              <a:gd name="connsiteX0" fmla="*/ 773723 w 2391507"/>
              <a:gd name="connsiteY0" fmla="*/ 1043354 h 2438400"/>
              <a:gd name="connsiteX1" fmla="*/ 222738 w 2391507"/>
              <a:gd name="connsiteY1" fmla="*/ 504092 h 2438400"/>
              <a:gd name="connsiteX2" fmla="*/ 527538 w 2391507"/>
              <a:gd name="connsiteY2" fmla="*/ 1230922 h 2438400"/>
              <a:gd name="connsiteX3" fmla="*/ 0 w 2391507"/>
              <a:gd name="connsiteY3" fmla="*/ 1512277 h 2438400"/>
              <a:gd name="connsiteX4" fmla="*/ 550984 w 2391507"/>
              <a:gd name="connsiteY4" fmla="*/ 1688123 h 2438400"/>
              <a:gd name="connsiteX5" fmla="*/ 468923 w 2391507"/>
              <a:gd name="connsiteY5" fmla="*/ 2286000 h 2438400"/>
              <a:gd name="connsiteX6" fmla="*/ 1078523 w 2391507"/>
              <a:gd name="connsiteY6" fmla="*/ 1887415 h 2438400"/>
              <a:gd name="connsiteX7" fmla="*/ 1430215 w 2391507"/>
              <a:gd name="connsiteY7" fmla="*/ 2438400 h 2438400"/>
              <a:gd name="connsiteX8" fmla="*/ 1441938 w 2391507"/>
              <a:gd name="connsiteY8" fmla="*/ 1711569 h 2438400"/>
              <a:gd name="connsiteX9" fmla="*/ 2180492 w 2391507"/>
              <a:gd name="connsiteY9" fmla="*/ 1946031 h 2438400"/>
              <a:gd name="connsiteX10" fmla="*/ 1793630 w 2391507"/>
              <a:gd name="connsiteY10" fmla="*/ 1500554 h 2438400"/>
              <a:gd name="connsiteX11" fmla="*/ 2391507 w 2391507"/>
              <a:gd name="connsiteY11" fmla="*/ 996462 h 2438400"/>
              <a:gd name="connsiteX12" fmla="*/ 1559169 w 2391507"/>
              <a:gd name="connsiteY12" fmla="*/ 961292 h 2438400"/>
              <a:gd name="connsiteX13" fmla="*/ 1559169 w 2391507"/>
              <a:gd name="connsiteY13" fmla="*/ 0 h 2438400"/>
              <a:gd name="connsiteX14" fmla="*/ 1207477 w 2391507"/>
              <a:gd name="connsiteY14" fmla="*/ 949569 h 2438400"/>
              <a:gd name="connsiteX15" fmla="*/ 890953 w 2391507"/>
              <a:gd name="connsiteY15" fmla="*/ 164122 h 2438400"/>
              <a:gd name="connsiteX16" fmla="*/ 773723 w 2391507"/>
              <a:gd name="connsiteY16" fmla="*/ 1043354 h 2438400"/>
              <a:gd name="connsiteX0" fmla="*/ 855785 w 2391507"/>
              <a:gd name="connsiteY0" fmla="*/ 1008185 h 2438400"/>
              <a:gd name="connsiteX1" fmla="*/ 222738 w 2391507"/>
              <a:gd name="connsiteY1" fmla="*/ 504092 h 2438400"/>
              <a:gd name="connsiteX2" fmla="*/ 527538 w 2391507"/>
              <a:gd name="connsiteY2" fmla="*/ 1230922 h 2438400"/>
              <a:gd name="connsiteX3" fmla="*/ 0 w 2391507"/>
              <a:gd name="connsiteY3" fmla="*/ 1512277 h 2438400"/>
              <a:gd name="connsiteX4" fmla="*/ 550984 w 2391507"/>
              <a:gd name="connsiteY4" fmla="*/ 1688123 h 2438400"/>
              <a:gd name="connsiteX5" fmla="*/ 468923 w 2391507"/>
              <a:gd name="connsiteY5" fmla="*/ 2286000 h 2438400"/>
              <a:gd name="connsiteX6" fmla="*/ 1078523 w 2391507"/>
              <a:gd name="connsiteY6" fmla="*/ 1887415 h 2438400"/>
              <a:gd name="connsiteX7" fmla="*/ 1430215 w 2391507"/>
              <a:gd name="connsiteY7" fmla="*/ 2438400 h 2438400"/>
              <a:gd name="connsiteX8" fmla="*/ 1441938 w 2391507"/>
              <a:gd name="connsiteY8" fmla="*/ 1711569 h 2438400"/>
              <a:gd name="connsiteX9" fmla="*/ 2180492 w 2391507"/>
              <a:gd name="connsiteY9" fmla="*/ 1946031 h 2438400"/>
              <a:gd name="connsiteX10" fmla="*/ 1793630 w 2391507"/>
              <a:gd name="connsiteY10" fmla="*/ 1500554 h 2438400"/>
              <a:gd name="connsiteX11" fmla="*/ 2391507 w 2391507"/>
              <a:gd name="connsiteY11" fmla="*/ 996462 h 2438400"/>
              <a:gd name="connsiteX12" fmla="*/ 1559169 w 2391507"/>
              <a:gd name="connsiteY12" fmla="*/ 961292 h 2438400"/>
              <a:gd name="connsiteX13" fmla="*/ 1559169 w 2391507"/>
              <a:gd name="connsiteY13" fmla="*/ 0 h 2438400"/>
              <a:gd name="connsiteX14" fmla="*/ 1207477 w 2391507"/>
              <a:gd name="connsiteY14" fmla="*/ 949569 h 2438400"/>
              <a:gd name="connsiteX15" fmla="*/ 890953 w 2391507"/>
              <a:gd name="connsiteY15" fmla="*/ 164122 h 2438400"/>
              <a:gd name="connsiteX16" fmla="*/ 855785 w 2391507"/>
              <a:gd name="connsiteY16" fmla="*/ 1008185 h 2438400"/>
              <a:gd name="connsiteX0" fmla="*/ 855785 w 2391507"/>
              <a:gd name="connsiteY0" fmla="*/ 844063 h 2274278"/>
              <a:gd name="connsiteX1" fmla="*/ 222738 w 2391507"/>
              <a:gd name="connsiteY1" fmla="*/ 339970 h 2274278"/>
              <a:gd name="connsiteX2" fmla="*/ 527538 w 2391507"/>
              <a:gd name="connsiteY2" fmla="*/ 1066800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723293 h 2274278"/>
              <a:gd name="connsiteX7" fmla="*/ 1430215 w 2391507"/>
              <a:gd name="connsiteY7" fmla="*/ 2274278 h 2274278"/>
              <a:gd name="connsiteX8" fmla="*/ 1441938 w 2391507"/>
              <a:gd name="connsiteY8" fmla="*/ 1547447 h 2274278"/>
              <a:gd name="connsiteX9" fmla="*/ 2180492 w 2391507"/>
              <a:gd name="connsiteY9" fmla="*/ 1781909 h 2274278"/>
              <a:gd name="connsiteX10" fmla="*/ 1793630 w 2391507"/>
              <a:gd name="connsiteY10" fmla="*/ 1336432 h 2274278"/>
              <a:gd name="connsiteX11" fmla="*/ 2391507 w 2391507"/>
              <a:gd name="connsiteY11" fmla="*/ 832340 h 2274278"/>
              <a:gd name="connsiteX12" fmla="*/ 1559169 w 2391507"/>
              <a:gd name="connsiteY12" fmla="*/ 797170 h 2274278"/>
              <a:gd name="connsiteX13" fmla="*/ 1781908 w 2391507"/>
              <a:gd name="connsiteY13" fmla="*/ 93786 h 2274278"/>
              <a:gd name="connsiteX14" fmla="*/ 1207477 w 2391507"/>
              <a:gd name="connsiteY14" fmla="*/ 785447 h 2274278"/>
              <a:gd name="connsiteX15" fmla="*/ 890953 w 2391507"/>
              <a:gd name="connsiteY15" fmla="*/ 0 h 2274278"/>
              <a:gd name="connsiteX16" fmla="*/ 855785 w 2391507"/>
              <a:gd name="connsiteY16" fmla="*/ 844063 h 2274278"/>
              <a:gd name="connsiteX0" fmla="*/ 855785 w 2391507"/>
              <a:gd name="connsiteY0" fmla="*/ 844063 h 2274278"/>
              <a:gd name="connsiteX1" fmla="*/ 222738 w 2391507"/>
              <a:gd name="connsiteY1" fmla="*/ 339970 h 2274278"/>
              <a:gd name="connsiteX2" fmla="*/ 527538 w 2391507"/>
              <a:gd name="connsiteY2" fmla="*/ 1066800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723293 h 2274278"/>
              <a:gd name="connsiteX7" fmla="*/ 1430215 w 2391507"/>
              <a:gd name="connsiteY7" fmla="*/ 2274278 h 2274278"/>
              <a:gd name="connsiteX8" fmla="*/ 1441938 w 2391507"/>
              <a:gd name="connsiteY8" fmla="*/ 1547447 h 2274278"/>
              <a:gd name="connsiteX9" fmla="*/ 2180492 w 2391507"/>
              <a:gd name="connsiteY9" fmla="*/ 1781909 h 2274278"/>
              <a:gd name="connsiteX10" fmla="*/ 1793630 w 2391507"/>
              <a:gd name="connsiteY10" fmla="*/ 1336432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07477 w 2391507"/>
              <a:gd name="connsiteY14" fmla="*/ 785447 h 2274278"/>
              <a:gd name="connsiteX15" fmla="*/ 890953 w 2391507"/>
              <a:gd name="connsiteY15" fmla="*/ 0 h 2274278"/>
              <a:gd name="connsiteX16" fmla="*/ 855785 w 2391507"/>
              <a:gd name="connsiteY16" fmla="*/ 844063 h 2274278"/>
              <a:gd name="connsiteX0" fmla="*/ 855785 w 2391507"/>
              <a:gd name="connsiteY0" fmla="*/ 844063 h 2274278"/>
              <a:gd name="connsiteX1" fmla="*/ 222738 w 2391507"/>
              <a:gd name="connsiteY1" fmla="*/ 339970 h 2274278"/>
              <a:gd name="connsiteX2" fmla="*/ 527538 w 2391507"/>
              <a:gd name="connsiteY2" fmla="*/ 1066800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723293 h 2274278"/>
              <a:gd name="connsiteX7" fmla="*/ 1430215 w 2391507"/>
              <a:gd name="connsiteY7" fmla="*/ 2274278 h 2274278"/>
              <a:gd name="connsiteX8" fmla="*/ 1441938 w 2391507"/>
              <a:gd name="connsiteY8" fmla="*/ 1547447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07477 w 2391507"/>
              <a:gd name="connsiteY14" fmla="*/ 785447 h 2274278"/>
              <a:gd name="connsiteX15" fmla="*/ 890953 w 2391507"/>
              <a:gd name="connsiteY15" fmla="*/ 0 h 2274278"/>
              <a:gd name="connsiteX16" fmla="*/ 855785 w 2391507"/>
              <a:gd name="connsiteY16" fmla="*/ 844063 h 2274278"/>
              <a:gd name="connsiteX0" fmla="*/ 855785 w 2391507"/>
              <a:gd name="connsiteY0" fmla="*/ 844063 h 2274278"/>
              <a:gd name="connsiteX1" fmla="*/ 222738 w 2391507"/>
              <a:gd name="connsiteY1" fmla="*/ 339970 h 2274278"/>
              <a:gd name="connsiteX2" fmla="*/ 527538 w 2391507"/>
              <a:gd name="connsiteY2" fmla="*/ 1066800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723293 h 2274278"/>
              <a:gd name="connsiteX7" fmla="*/ 1430215 w 2391507"/>
              <a:gd name="connsiteY7" fmla="*/ 2274278 h 2274278"/>
              <a:gd name="connsiteX8" fmla="*/ 1570892 w 2391507"/>
              <a:gd name="connsiteY8" fmla="*/ 1770186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07477 w 2391507"/>
              <a:gd name="connsiteY14" fmla="*/ 785447 h 2274278"/>
              <a:gd name="connsiteX15" fmla="*/ 890953 w 2391507"/>
              <a:gd name="connsiteY15" fmla="*/ 0 h 2274278"/>
              <a:gd name="connsiteX16" fmla="*/ 855785 w 2391507"/>
              <a:gd name="connsiteY16" fmla="*/ 844063 h 2274278"/>
              <a:gd name="connsiteX0" fmla="*/ 855785 w 2391507"/>
              <a:gd name="connsiteY0" fmla="*/ 844063 h 2274278"/>
              <a:gd name="connsiteX1" fmla="*/ 222738 w 2391507"/>
              <a:gd name="connsiteY1" fmla="*/ 339970 h 2274278"/>
              <a:gd name="connsiteX2" fmla="*/ 527538 w 2391507"/>
              <a:gd name="connsiteY2" fmla="*/ 1066800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934308 h 2274278"/>
              <a:gd name="connsiteX7" fmla="*/ 1430215 w 2391507"/>
              <a:gd name="connsiteY7" fmla="*/ 2274278 h 2274278"/>
              <a:gd name="connsiteX8" fmla="*/ 1570892 w 2391507"/>
              <a:gd name="connsiteY8" fmla="*/ 1770186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07477 w 2391507"/>
              <a:gd name="connsiteY14" fmla="*/ 785447 h 2274278"/>
              <a:gd name="connsiteX15" fmla="*/ 890953 w 2391507"/>
              <a:gd name="connsiteY15" fmla="*/ 0 h 2274278"/>
              <a:gd name="connsiteX16" fmla="*/ 855785 w 2391507"/>
              <a:gd name="connsiteY16" fmla="*/ 844063 h 2274278"/>
              <a:gd name="connsiteX0" fmla="*/ 855785 w 2391507"/>
              <a:gd name="connsiteY0" fmla="*/ 844063 h 2274278"/>
              <a:gd name="connsiteX1" fmla="*/ 222738 w 2391507"/>
              <a:gd name="connsiteY1" fmla="*/ 339970 h 2274278"/>
              <a:gd name="connsiteX2" fmla="*/ 468923 w 2391507"/>
              <a:gd name="connsiteY2" fmla="*/ 984739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934308 h 2274278"/>
              <a:gd name="connsiteX7" fmla="*/ 1430215 w 2391507"/>
              <a:gd name="connsiteY7" fmla="*/ 2274278 h 2274278"/>
              <a:gd name="connsiteX8" fmla="*/ 1570892 w 2391507"/>
              <a:gd name="connsiteY8" fmla="*/ 1770186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07477 w 2391507"/>
              <a:gd name="connsiteY14" fmla="*/ 785447 h 2274278"/>
              <a:gd name="connsiteX15" fmla="*/ 890953 w 2391507"/>
              <a:gd name="connsiteY15" fmla="*/ 0 h 2274278"/>
              <a:gd name="connsiteX16" fmla="*/ 855785 w 2391507"/>
              <a:gd name="connsiteY16" fmla="*/ 844063 h 2274278"/>
              <a:gd name="connsiteX0" fmla="*/ 808892 w 2391507"/>
              <a:gd name="connsiteY0" fmla="*/ 668216 h 2274278"/>
              <a:gd name="connsiteX1" fmla="*/ 222738 w 2391507"/>
              <a:gd name="connsiteY1" fmla="*/ 339970 h 2274278"/>
              <a:gd name="connsiteX2" fmla="*/ 468923 w 2391507"/>
              <a:gd name="connsiteY2" fmla="*/ 984739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934308 h 2274278"/>
              <a:gd name="connsiteX7" fmla="*/ 1430215 w 2391507"/>
              <a:gd name="connsiteY7" fmla="*/ 2274278 h 2274278"/>
              <a:gd name="connsiteX8" fmla="*/ 1570892 w 2391507"/>
              <a:gd name="connsiteY8" fmla="*/ 1770186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07477 w 2391507"/>
              <a:gd name="connsiteY14" fmla="*/ 785447 h 2274278"/>
              <a:gd name="connsiteX15" fmla="*/ 890953 w 2391507"/>
              <a:gd name="connsiteY15" fmla="*/ 0 h 2274278"/>
              <a:gd name="connsiteX16" fmla="*/ 808892 w 2391507"/>
              <a:gd name="connsiteY16" fmla="*/ 668216 h 2274278"/>
              <a:gd name="connsiteX0" fmla="*/ 808892 w 2391507"/>
              <a:gd name="connsiteY0" fmla="*/ 668216 h 2274278"/>
              <a:gd name="connsiteX1" fmla="*/ 222738 w 2391507"/>
              <a:gd name="connsiteY1" fmla="*/ 339970 h 2274278"/>
              <a:gd name="connsiteX2" fmla="*/ 468923 w 2391507"/>
              <a:gd name="connsiteY2" fmla="*/ 984739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934308 h 2274278"/>
              <a:gd name="connsiteX7" fmla="*/ 1430215 w 2391507"/>
              <a:gd name="connsiteY7" fmla="*/ 2274278 h 2274278"/>
              <a:gd name="connsiteX8" fmla="*/ 1570892 w 2391507"/>
              <a:gd name="connsiteY8" fmla="*/ 1770186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77815 w 2391507"/>
              <a:gd name="connsiteY14" fmla="*/ 621324 h 2274278"/>
              <a:gd name="connsiteX15" fmla="*/ 890953 w 2391507"/>
              <a:gd name="connsiteY15" fmla="*/ 0 h 2274278"/>
              <a:gd name="connsiteX16" fmla="*/ 808892 w 2391507"/>
              <a:gd name="connsiteY16" fmla="*/ 668216 h 2274278"/>
              <a:gd name="connsiteX0" fmla="*/ 808892 w 2391507"/>
              <a:gd name="connsiteY0" fmla="*/ 668216 h 2274278"/>
              <a:gd name="connsiteX1" fmla="*/ 222738 w 2391507"/>
              <a:gd name="connsiteY1" fmla="*/ 339970 h 2274278"/>
              <a:gd name="connsiteX2" fmla="*/ 468923 w 2391507"/>
              <a:gd name="connsiteY2" fmla="*/ 984739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934308 h 2274278"/>
              <a:gd name="connsiteX7" fmla="*/ 1430215 w 2391507"/>
              <a:gd name="connsiteY7" fmla="*/ 2274278 h 2274278"/>
              <a:gd name="connsiteX8" fmla="*/ 1570892 w 2391507"/>
              <a:gd name="connsiteY8" fmla="*/ 1770186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77815 w 2391507"/>
              <a:gd name="connsiteY14" fmla="*/ 621324 h 2274278"/>
              <a:gd name="connsiteX15" fmla="*/ 890953 w 2391507"/>
              <a:gd name="connsiteY15" fmla="*/ 0 h 2274278"/>
              <a:gd name="connsiteX16" fmla="*/ 808892 w 2391507"/>
              <a:gd name="connsiteY16" fmla="*/ 668216 h 2274278"/>
              <a:gd name="connsiteX0" fmla="*/ 808892 w 2391507"/>
              <a:gd name="connsiteY0" fmla="*/ 668216 h 2274278"/>
              <a:gd name="connsiteX1" fmla="*/ 222738 w 2391507"/>
              <a:gd name="connsiteY1" fmla="*/ 339970 h 2274278"/>
              <a:gd name="connsiteX2" fmla="*/ 468923 w 2391507"/>
              <a:gd name="connsiteY2" fmla="*/ 984739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468923 w 2391507"/>
              <a:gd name="connsiteY5" fmla="*/ 2121878 h 2274278"/>
              <a:gd name="connsiteX6" fmla="*/ 1078523 w 2391507"/>
              <a:gd name="connsiteY6" fmla="*/ 1934308 h 2274278"/>
              <a:gd name="connsiteX7" fmla="*/ 1430215 w 2391507"/>
              <a:gd name="connsiteY7" fmla="*/ 2274278 h 2274278"/>
              <a:gd name="connsiteX8" fmla="*/ 1570892 w 2391507"/>
              <a:gd name="connsiteY8" fmla="*/ 1770186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77815 w 2391507"/>
              <a:gd name="connsiteY14" fmla="*/ 621324 h 2274278"/>
              <a:gd name="connsiteX15" fmla="*/ 890953 w 2391507"/>
              <a:gd name="connsiteY15" fmla="*/ 0 h 2274278"/>
              <a:gd name="connsiteX16" fmla="*/ 808892 w 2391507"/>
              <a:gd name="connsiteY16" fmla="*/ 668216 h 2274278"/>
              <a:gd name="connsiteX0" fmla="*/ 808892 w 2391507"/>
              <a:gd name="connsiteY0" fmla="*/ 668216 h 2274278"/>
              <a:gd name="connsiteX1" fmla="*/ 222738 w 2391507"/>
              <a:gd name="connsiteY1" fmla="*/ 339970 h 2274278"/>
              <a:gd name="connsiteX2" fmla="*/ 468923 w 2391507"/>
              <a:gd name="connsiteY2" fmla="*/ 984739 h 2274278"/>
              <a:gd name="connsiteX3" fmla="*/ 0 w 2391507"/>
              <a:gd name="connsiteY3" fmla="*/ 1348155 h 2274278"/>
              <a:gd name="connsiteX4" fmla="*/ 550984 w 2391507"/>
              <a:gd name="connsiteY4" fmla="*/ 1524001 h 2274278"/>
              <a:gd name="connsiteX5" fmla="*/ 281353 w 2391507"/>
              <a:gd name="connsiteY5" fmla="*/ 2250832 h 2274278"/>
              <a:gd name="connsiteX6" fmla="*/ 1078523 w 2391507"/>
              <a:gd name="connsiteY6" fmla="*/ 1934308 h 2274278"/>
              <a:gd name="connsiteX7" fmla="*/ 1430215 w 2391507"/>
              <a:gd name="connsiteY7" fmla="*/ 2274278 h 2274278"/>
              <a:gd name="connsiteX8" fmla="*/ 1570892 w 2391507"/>
              <a:gd name="connsiteY8" fmla="*/ 1770186 h 2274278"/>
              <a:gd name="connsiteX9" fmla="*/ 2180492 w 2391507"/>
              <a:gd name="connsiteY9" fmla="*/ 1781909 h 2274278"/>
              <a:gd name="connsiteX10" fmla="*/ 1875692 w 2391507"/>
              <a:gd name="connsiteY10" fmla="*/ 1371601 h 2274278"/>
              <a:gd name="connsiteX11" fmla="*/ 2391507 w 2391507"/>
              <a:gd name="connsiteY11" fmla="*/ 832340 h 2274278"/>
              <a:gd name="connsiteX12" fmla="*/ 1606061 w 2391507"/>
              <a:gd name="connsiteY12" fmla="*/ 949570 h 2274278"/>
              <a:gd name="connsiteX13" fmla="*/ 1781908 w 2391507"/>
              <a:gd name="connsiteY13" fmla="*/ 93786 h 2274278"/>
              <a:gd name="connsiteX14" fmla="*/ 1277815 w 2391507"/>
              <a:gd name="connsiteY14" fmla="*/ 621324 h 2274278"/>
              <a:gd name="connsiteX15" fmla="*/ 890953 w 2391507"/>
              <a:gd name="connsiteY15" fmla="*/ 0 h 2274278"/>
              <a:gd name="connsiteX16" fmla="*/ 808892 w 2391507"/>
              <a:gd name="connsiteY16" fmla="*/ 668216 h 227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91507" h="2274278">
                <a:moveTo>
                  <a:pt x="808892" y="668216"/>
                </a:moveTo>
                <a:lnTo>
                  <a:pt x="222738" y="339970"/>
                </a:lnTo>
                <a:lnTo>
                  <a:pt x="468923" y="984739"/>
                </a:lnTo>
                <a:lnTo>
                  <a:pt x="0" y="1348155"/>
                </a:lnTo>
                <a:lnTo>
                  <a:pt x="550984" y="1524001"/>
                </a:lnTo>
                <a:lnTo>
                  <a:pt x="281353" y="2250832"/>
                </a:lnTo>
                <a:cubicBezTo>
                  <a:pt x="463060" y="2190262"/>
                  <a:pt x="875323" y="1996831"/>
                  <a:pt x="1078523" y="1934308"/>
                </a:cubicBezTo>
                <a:lnTo>
                  <a:pt x="1430215" y="2274278"/>
                </a:lnTo>
                <a:lnTo>
                  <a:pt x="1570892" y="1770186"/>
                </a:lnTo>
                <a:lnTo>
                  <a:pt x="2180492" y="1781909"/>
                </a:lnTo>
                <a:lnTo>
                  <a:pt x="1875692" y="1371601"/>
                </a:lnTo>
                <a:lnTo>
                  <a:pt x="2391507" y="832340"/>
                </a:lnTo>
                <a:lnTo>
                  <a:pt x="1606061" y="949570"/>
                </a:lnTo>
                <a:lnTo>
                  <a:pt x="1781908" y="93786"/>
                </a:lnTo>
                <a:lnTo>
                  <a:pt x="1277815" y="621324"/>
                </a:lnTo>
                <a:lnTo>
                  <a:pt x="890953" y="0"/>
                </a:lnTo>
                <a:lnTo>
                  <a:pt x="808892" y="668216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57669-B726-0D4E-B938-C97FEFB9B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We Write Files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8361F-AFA9-3F4E-ADB8-7EDF154E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D31E3-47D8-694A-AD94-7205397EC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051E60-31BB-D340-AAB3-65D7911E0C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Creating NeXus Templates “With Ease” – Sprint Planned for November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C6910C-88A1-F64A-9937-71B2C13A54A2}"/>
              </a:ext>
            </a:extLst>
          </p:cNvPr>
          <p:cNvCxnSpPr/>
          <p:nvPr/>
        </p:nvCxnSpPr>
        <p:spPr>
          <a:xfrm>
            <a:off x="3890377" y="2034073"/>
            <a:ext cx="0" cy="7385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3EF4A5-5F9C-3B48-A853-282A885AF221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2260871" y="1754852"/>
            <a:ext cx="937845" cy="1017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25BCDF-83A2-574B-BAF3-4839A12E9020}"/>
              </a:ext>
            </a:extLst>
          </p:cNvPr>
          <p:cNvCxnSpPr>
            <a:cxnSpLocks/>
            <a:stCxn id="16" idx="0"/>
          </p:cNvCxnSpPr>
          <p:nvPr/>
        </p:nvCxnSpPr>
        <p:spPr>
          <a:xfrm flipH="1">
            <a:off x="4582038" y="1774870"/>
            <a:ext cx="1323783" cy="990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C7F786-8D36-E344-B619-255371269AF6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3881808" y="3033766"/>
            <a:ext cx="8571" cy="1580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F41443-457A-4242-9F81-ADDE1BAE9E9B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4582040" y="4983603"/>
            <a:ext cx="26042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FBB21AC-74A5-AB41-A09E-883BF4226A26}"/>
              </a:ext>
            </a:extLst>
          </p:cNvPr>
          <p:cNvCxnSpPr>
            <a:cxnSpLocks/>
            <a:stCxn id="13" idx="0"/>
          </p:cNvCxnSpPr>
          <p:nvPr/>
        </p:nvCxnSpPr>
        <p:spPr>
          <a:xfrm>
            <a:off x="1808833" y="3663637"/>
            <a:ext cx="1389883" cy="950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03E29C-11A9-2447-B50C-230EFFC4A0D9}"/>
              </a:ext>
            </a:extLst>
          </p:cNvPr>
          <p:cNvCxnSpPr>
            <a:cxnSpLocks/>
            <a:stCxn id="17" idx="2"/>
          </p:cNvCxnSpPr>
          <p:nvPr/>
        </p:nvCxnSpPr>
        <p:spPr>
          <a:xfrm flipV="1">
            <a:off x="1808833" y="5352880"/>
            <a:ext cx="1389883" cy="969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7CDE36-55CC-1E4A-BEB0-C843D9F86B84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933575" y="4983603"/>
            <a:ext cx="126514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CA7B76D-956B-FA42-98F9-30657A7DDDAD}"/>
              </a:ext>
            </a:extLst>
          </p:cNvPr>
          <p:cNvSpPr/>
          <p:nvPr/>
        </p:nvSpPr>
        <p:spPr>
          <a:xfrm>
            <a:off x="1569209" y="1754852"/>
            <a:ext cx="1383323" cy="7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Detector Voxel Geometry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B11127-73A1-D541-868A-99D9942ECB88}"/>
              </a:ext>
            </a:extLst>
          </p:cNvPr>
          <p:cNvSpPr/>
          <p:nvPr/>
        </p:nvSpPr>
        <p:spPr>
          <a:xfrm>
            <a:off x="3198717" y="2772627"/>
            <a:ext cx="1383323" cy="7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File Template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04DB5E-AF93-F846-8BCC-3B90913347FB}"/>
              </a:ext>
            </a:extLst>
          </p:cNvPr>
          <p:cNvSpPr/>
          <p:nvPr/>
        </p:nvSpPr>
        <p:spPr>
          <a:xfrm>
            <a:off x="7186245" y="4614326"/>
            <a:ext cx="1383323" cy="7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NeXus File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19BBC5-6CB1-934F-B73B-2D4E611F113F}"/>
              </a:ext>
            </a:extLst>
          </p:cNvPr>
          <p:cNvSpPr/>
          <p:nvPr/>
        </p:nvSpPr>
        <p:spPr>
          <a:xfrm>
            <a:off x="3198716" y="1772934"/>
            <a:ext cx="1383323" cy="7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Instrument Layout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EFDC5F-393D-8E47-A50C-90E2E2B31011}"/>
              </a:ext>
            </a:extLst>
          </p:cNvPr>
          <p:cNvSpPr/>
          <p:nvPr/>
        </p:nvSpPr>
        <p:spPr>
          <a:xfrm>
            <a:off x="1117171" y="3663637"/>
            <a:ext cx="1383323" cy="7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Neutron Events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636373-CFA0-074D-8BC7-76384F8FE5C9}"/>
              </a:ext>
            </a:extLst>
          </p:cNvPr>
          <p:cNvSpPr/>
          <p:nvPr/>
        </p:nvSpPr>
        <p:spPr>
          <a:xfrm>
            <a:off x="3198717" y="4614326"/>
            <a:ext cx="1383323" cy="7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File Writer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DBFA16-420E-1E44-8086-548E72C48EA5}"/>
              </a:ext>
            </a:extLst>
          </p:cNvPr>
          <p:cNvSpPr/>
          <p:nvPr/>
        </p:nvSpPr>
        <p:spPr>
          <a:xfrm>
            <a:off x="1117171" y="4623949"/>
            <a:ext cx="1383323" cy="7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Motion and Chopper Information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7560D0-E67B-D641-8F15-A8A7CC69C6FA}"/>
              </a:ext>
            </a:extLst>
          </p:cNvPr>
          <p:cNvSpPr/>
          <p:nvPr/>
        </p:nvSpPr>
        <p:spPr>
          <a:xfrm>
            <a:off x="4828223" y="1774870"/>
            <a:ext cx="2155196" cy="7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Other Metadata (Proposal, Sample)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B3A1FC-931F-2E4D-A0F4-73C212E1787E}"/>
              </a:ext>
            </a:extLst>
          </p:cNvPr>
          <p:cNvSpPr/>
          <p:nvPr/>
        </p:nvSpPr>
        <p:spPr>
          <a:xfrm>
            <a:off x="1117171" y="5584261"/>
            <a:ext cx="1383323" cy="7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Sample Environment Metadata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8F0C295-69E2-5044-BD82-C3A4902D2958}"/>
              </a:ext>
            </a:extLst>
          </p:cNvPr>
          <p:cNvSpPr txBox="1">
            <a:spLocks/>
          </p:cNvSpPr>
          <p:nvPr/>
        </p:nvSpPr>
        <p:spPr>
          <a:xfrm>
            <a:off x="8215830" y="1376364"/>
            <a:ext cx="3770963" cy="2191800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/>
              <a:t>File contains all pertinent measurable facts about the experiment</a:t>
            </a:r>
          </a:p>
          <a:p>
            <a:pPr lvl="1"/>
            <a:r>
              <a:rPr lang="en-GB"/>
              <a:t>Contents can be interpreted and reduced (processed) without external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E1B95-16D8-844B-9588-6619845B7426}"/>
              </a:ext>
            </a:extLst>
          </p:cNvPr>
          <p:cNvSpPr txBox="1"/>
          <p:nvPr/>
        </p:nvSpPr>
        <p:spPr>
          <a:xfrm>
            <a:off x="3865878" y="3552606"/>
            <a:ext cx="291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666666"/>
                </a:solidFill>
              </a:rPr>
              <a:t>Up to date Template sent to File Writer for each File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775D30-8624-3B45-B1E5-DCCE73979102}"/>
              </a:ext>
            </a:extLst>
          </p:cNvPr>
          <p:cNvSpPr txBox="1"/>
          <p:nvPr/>
        </p:nvSpPr>
        <p:spPr>
          <a:xfrm>
            <a:off x="2903629" y="5554010"/>
            <a:ext cx="291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666666"/>
                </a:solidFill>
              </a:rPr>
              <a:t>Live data streamed into file for entire duration of “exposure”</a:t>
            </a:r>
          </a:p>
        </p:txBody>
      </p:sp>
    </p:spTree>
    <p:extLst>
      <p:ext uri="{BB962C8B-B14F-4D97-AF65-F5344CB8AC3E}">
        <p14:creationId xmlns:p14="http://schemas.microsoft.com/office/powerpoint/2010/main" val="22877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89F5CE-6C46-6E40-A208-6DFE05A49235}"/>
              </a:ext>
            </a:extLst>
          </p:cNvPr>
          <p:cNvGrpSpPr/>
          <p:nvPr/>
        </p:nvGrpSpPr>
        <p:grpSpPr>
          <a:xfrm>
            <a:off x="0" y="1846218"/>
            <a:ext cx="11672708" cy="6858000"/>
            <a:chOff x="4030556" y="0"/>
            <a:chExt cx="11672708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57C8C5-B2F6-D04C-A805-91DD78CA6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3001" y="0"/>
              <a:ext cx="7380263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ACA81D-9760-6C4D-9F5D-DCDC92E33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0556" y="0"/>
              <a:ext cx="4288888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72E85D-81E6-484E-813C-6503E1CB6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Embedded Geometry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C868C7-E0A9-C242-98BD-3ECC91FF6E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NeXus borrowed from CIF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FABEE-E7C4-DE49-A389-AE949658C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-431503"/>
            <a:ext cx="7612021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E2FD18-DC8D-E94E-BAB1-75AB828340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8" t="11656" r="305" b="15956"/>
          <a:stretch/>
        </p:blipFill>
        <p:spPr>
          <a:xfrm rot="10800000" flipH="1">
            <a:off x="8161445" y="4282784"/>
            <a:ext cx="3881177" cy="2749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82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What does NeXus aim fo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6650"/>
            </a:lvl1pPr>
          </a:lstStyle>
          <a:p>
            <a:r>
              <a:rPr lang="en-US" sz="3200" dirty="0"/>
              <a:t>ESS NeXus Raw Data</a:t>
            </a:r>
            <a:endParaRPr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5F63FC-3270-1B4F-A843-A1AAE3EA6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 defTabSz="328591">
              <a:spcBef>
                <a:spcPts val="984"/>
              </a:spcBef>
              <a:buFont typeface="Arial" panose="020B0604020202020204" pitchFamily="34" charset="0"/>
              <a:buChar char="•"/>
              <a:defRPr sz="2880"/>
            </a:pPr>
            <a:r>
              <a:rPr lang="en-US" dirty="0"/>
              <a:t>All instruments follow the same generic NeXus principles:</a:t>
            </a:r>
          </a:p>
          <a:p>
            <a:pPr marL="557213" lvl="1" indent="-342900" defTabSz="328591">
              <a:spcBef>
                <a:spcPts val="984"/>
              </a:spcBef>
              <a:buFont typeface="Arial" panose="020B0604020202020204" pitchFamily="34" charset="0"/>
              <a:buChar char="•"/>
              <a:defRPr sz="2880"/>
            </a:pPr>
            <a:r>
              <a:rPr lang="en-US" dirty="0"/>
              <a:t>No application definitions are being followed</a:t>
            </a:r>
          </a:p>
          <a:p>
            <a:pPr marL="557213" lvl="1" indent="-342900" defTabSz="328591">
              <a:spcBef>
                <a:spcPts val="984"/>
              </a:spcBef>
              <a:buFont typeface="Arial" panose="020B0604020202020204" pitchFamily="34" charset="0"/>
              <a:buChar char="•"/>
              <a:defRPr sz="2880"/>
            </a:pPr>
            <a:r>
              <a:rPr lang="en-US" dirty="0"/>
              <a:t>Application of base classes wherever possible. Extending them, where needed.</a:t>
            </a:r>
          </a:p>
          <a:p>
            <a:pPr marL="557213" lvl="1" indent="-342900" defTabSz="328591">
              <a:spcBef>
                <a:spcPts val="984"/>
              </a:spcBef>
              <a:buFont typeface="Arial" panose="020B0604020202020204" pitchFamily="34" charset="0"/>
              <a:buChar char="•"/>
              <a:defRPr sz="2880"/>
            </a:pPr>
            <a:r>
              <a:rPr lang="en-US" dirty="0"/>
              <a:t>Extensive use of </a:t>
            </a:r>
            <a:r>
              <a:rPr lang="en-US" dirty="0" err="1"/>
              <a:t>NXlog</a:t>
            </a:r>
            <a:r>
              <a:rPr lang="en-US" dirty="0"/>
              <a:t> for any parameter that could change during the experiment </a:t>
            </a:r>
            <a:br>
              <a:rPr lang="en-US" dirty="0"/>
            </a:br>
            <a:r>
              <a:rPr lang="en-US" dirty="0"/>
              <a:t>(as well as for the ones that definitely will)</a:t>
            </a:r>
          </a:p>
          <a:p>
            <a:pPr marL="557213" lvl="1" indent="-342900" defTabSz="328591">
              <a:spcBef>
                <a:spcPts val="984"/>
              </a:spcBef>
              <a:buFont typeface="Arial" panose="020B0604020202020204" pitchFamily="34" charset="0"/>
              <a:buChar char="•"/>
              <a:defRPr sz="2880"/>
            </a:pPr>
            <a:r>
              <a:rPr lang="en-US" dirty="0"/>
              <a:t>Event-based recording of neutron detection &amp; time-stamp based correlation of images (with source pulse as reference)</a:t>
            </a:r>
          </a:p>
          <a:p>
            <a:pPr marL="342900" indent="-342900" defTabSz="328591">
              <a:spcBef>
                <a:spcPts val="984"/>
              </a:spcBef>
              <a:buFont typeface="Arial" panose="020B0604020202020204" pitchFamily="34" charset="0"/>
              <a:buChar char="•"/>
              <a:defRPr sz="2880"/>
            </a:pPr>
            <a:r>
              <a:rPr lang="en-US" dirty="0"/>
              <a:t>Encoding of the full geometry information in NeXus (locations and orientation). </a:t>
            </a:r>
            <a:br>
              <a:rPr lang="en-US" dirty="0"/>
            </a:br>
            <a:r>
              <a:rPr lang="en-US" dirty="0"/>
              <a:t>No need for Mantid IDF files, or any other external resources to understand the data.</a:t>
            </a:r>
            <a:br>
              <a:rPr lang="en-US" dirty="0"/>
            </a:br>
            <a:r>
              <a:rPr lang="en-US" dirty="0"/>
              <a:t>Running a Monte-Carlo Simulation should be possible from the NeXus file.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BFDD98-BF1A-7140-9FE3-609328E08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Mini-Summary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2C7BC-BC66-985C-777C-7CC7F40D4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05" t="-179" r="11160" b="179"/>
          <a:stretch/>
        </p:blipFill>
        <p:spPr>
          <a:xfrm>
            <a:off x="8461260" y="1388570"/>
            <a:ext cx="3039275" cy="48023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5A3F57-934A-3441-7DA0-AC803C6CFB29}"/>
              </a:ext>
            </a:extLst>
          </p:cNvPr>
          <p:cNvGrpSpPr/>
          <p:nvPr/>
        </p:nvGrpSpPr>
        <p:grpSpPr>
          <a:xfrm>
            <a:off x="7605955" y="2932169"/>
            <a:ext cx="2197964" cy="1499678"/>
            <a:chOff x="9106489" y="2492848"/>
            <a:chExt cx="2197964" cy="149967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97EEC5A-F298-4D4C-0FE9-9D16317E6B46}"/>
                </a:ext>
              </a:extLst>
            </p:cNvPr>
            <p:cNvSpPr/>
            <p:nvPr/>
          </p:nvSpPr>
          <p:spPr>
            <a:xfrm rot="20708111">
              <a:off x="9106489" y="2492848"/>
              <a:ext cx="2197964" cy="1499678"/>
            </a:xfrm>
            <a:custGeom>
              <a:avLst/>
              <a:gdLst>
                <a:gd name="connsiteX0" fmla="*/ 996461 w 2180492"/>
                <a:gd name="connsiteY0" fmla="*/ 1195754 h 2344615"/>
                <a:gd name="connsiteX1" fmla="*/ 222738 w 2180492"/>
                <a:gd name="connsiteY1" fmla="*/ 504092 h 2344615"/>
                <a:gd name="connsiteX2" fmla="*/ 480646 w 2180492"/>
                <a:gd name="connsiteY2" fmla="*/ 1441938 h 2344615"/>
                <a:gd name="connsiteX3" fmla="*/ 0 w 2180492"/>
                <a:gd name="connsiteY3" fmla="*/ 1512277 h 2344615"/>
                <a:gd name="connsiteX4" fmla="*/ 550984 w 2180492"/>
                <a:gd name="connsiteY4" fmla="*/ 1688123 h 2344615"/>
                <a:gd name="connsiteX5" fmla="*/ 644769 w 2180492"/>
                <a:gd name="connsiteY5" fmla="*/ 2051538 h 2344615"/>
                <a:gd name="connsiteX6" fmla="*/ 1078523 w 2180492"/>
                <a:gd name="connsiteY6" fmla="*/ 1887415 h 2344615"/>
                <a:gd name="connsiteX7" fmla="*/ 1101969 w 2180492"/>
                <a:gd name="connsiteY7" fmla="*/ 2344615 h 2344615"/>
                <a:gd name="connsiteX8" fmla="*/ 1441938 w 2180492"/>
                <a:gd name="connsiteY8" fmla="*/ 1711569 h 2344615"/>
                <a:gd name="connsiteX9" fmla="*/ 2180492 w 2180492"/>
                <a:gd name="connsiteY9" fmla="*/ 1946031 h 2344615"/>
                <a:gd name="connsiteX10" fmla="*/ 1793630 w 2180492"/>
                <a:gd name="connsiteY10" fmla="*/ 1500554 h 2344615"/>
                <a:gd name="connsiteX11" fmla="*/ 1922584 w 2180492"/>
                <a:gd name="connsiteY11" fmla="*/ 1230923 h 2344615"/>
                <a:gd name="connsiteX12" fmla="*/ 1441938 w 2180492"/>
                <a:gd name="connsiteY12" fmla="*/ 1219200 h 2344615"/>
                <a:gd name="connsiteX13" fmla="*/ 1559169 w 2180492"/>
                <a:gd name="connsiteY13" fmla="*/ 0 h 2344615"/>
                <a:gd name="connsiteX14" fmla="*/ 1207477 w 2180492"/>
                <a:gd name="connsiteY14" fmla="*/ 949569 h 2344615"/>
                <a:gd name="connsiteX15" fmla="*/ 726830 w 2180492"/>
                <a:gd name="connsiteY15" fmla="*/ 351692 h 2344615"/>
                <a:gd name="connsiteX16" fmla="*/ 996461 w 2180492"/>
                <a:gd name="connsiteY16" fmla="*/ 1195754 h 2344615"/>
                <a:gd name="connsiteX0" fmla="*/ 773723 w 2180492"/>
                <a:gd name="connsiteY0" fmla="*/ 1043354 h 2344615"/>
                <a:gd name="connsiteX1" fmla="*/ 222738 w 2180492"/>
                <a:gd name="connsiteY1" fmla="*/ 504092 h 2344615"/>
                <a:gd name="connsiteX2" fmla="*/ 480646 w 2180492"/>
                <a:gd name="connsiteY2" fmla="*/ 1441938 h 2344615"/>
                <a:gd name="connsiteX3" fmla="*/ 0 w 2180492"/>
                <a:gd name="connsiteY3" fmla="*/ 1512277 h 2344615"/>
                <a:gd name="connsiteX4" fmla="*/ 550984 w 2180492"/>
                <a:gd name="connsiteY4" fmla="*/ 1688123 h 2344615"/>
                <a:gd name="connsiteX5" fmla="*/ 644769 w 2180492"/>
                <a:gd name="connsiteY5" fmla="*/ 2051538 h 2344615"/>
                <a:gd name="connsiteX6" fmla="*/ 1078523 w 2180492"/>
                <a:gd name="connsiteY6" fmla="*/ 1887415 h 2344615"/>
                <a:gd name="connsiteX7" fmla="*/ 1101969 w 2180492"/>
                <a:gd name="connsiteY7" fmla="*/ 2344615 h 2344615"/>
                <a:gd name="connsiteX8" fmla="*/ 1441938 w 2180492"/>
                <a:gd name="connsiteY8" fmla="*/ 1711569 h 2344615"/>
                <a:gd name="connsiteX9" fmla="*/ 2180492 w 2180492"/>
                <a:gd name="connsiteY9" fmla="*/ 1946031 h 2344615"/>
                <a:gd name="connsiteX10" fmla="*/ 1793630 w 2180492"/>
                <a:gd name="connsiteY10" fmla="*/ 1500554 h 2344615"/>
                <a:gd name="connsiteX11" fmla="*/ 1922584 w 2180492"/>
                <a:gd name="connsiteY11" fmla="*/ 1230923 h 2344615"/>
                <a:gd name="connsiteX12" fmla="*/ 1441938 w 2180492"/>
                <a:gd name="connsiteY12" fmla="*/ 1219200 h 2344615"/>
                <a:gd name="connsiteX13" fmla="*/ 1559169 w 2180492"/>
                <a:gd name="connsiteY13" fmla="*/ 0 h 2344615"/>
                <a:gd name="connsiteX14" fmla="*/ 1207477 w 2180492"/>
                <a:gd name="connsiteY14" fmla="*/ 949569 h 2344615"/>
                <a:gd name="connsiteX15" fmla="*/ 726830 w 2180492"/>
                <a:gd name="connsiteY15" fmla="*/ 351692 h 2344615"/>
                <a:gd name="connsiteX16" fmla="*/ 773723 w 2180492"/>
                <a:gd name="connsiteY16" fmla="*/ 1043354 h 2344615"/>
                <a:gd name="connsiteX0" fmla="*/ 773723 w 2180492"/>
                <a:gd name="connsiteY0" fmla="*/ 1043354 h 2344615"/>
                <a:gd name="connsiteX1" fmla="*/ 222738 w 2180492"/>
                <a:gd name="connsiteY1" fmla="*/ 504092 h 2344615"/>
                <a:gd name="connsiteX2" fmla="*/ 527538 w 2180492"/>
                <a:gd name="connsiteY2" fmla="*/ 1230922 h 2344615"/>
                <a:gd name="connsiteX3" fmla="*/ 0 w 2180492"/>
                <a:gd name="connsiteY3" fmla="*/ 1512277 h 2344615"/>
                <a:gd name="connsiteX4" fmla="*/ 550984 w 2180492"/>
                <a:gd name="connsiteY4" fmla="*/ 1688123 h 2344615"/>
                <a:gd name="connsiteX5" fmla="*/ 644769 w 2180492"/>
                <a:gd name="connsiteY5" fmla="*/ 2051538 h 2344615"/>
                <a:gd name="connsiteX6" fmla="*/ 1078523 w 2180492"/>
                <a:gd name="connsiteY6" fmla="*/ 1887415 h 2344615"/>
                <a:gd name="connsiteX7" fmla="*/ 1101969 w 2180492"/>
                <a:gd name="connsiteY7" fmla="*/ 2344615 h 2344615"/>
                <a:gd name="connsiteX8" fmla="*/ 1441938 w 2180492"/>
                <a:gd name="connsiteY8" fmla="*/ 1711569 h 2344615"/>
                <a:gd name="connsiteX9" fmla="*/ 2180492 w 2180492"/>
                <a:gd name="connsiteY9" fmla="*/ 1946031 h 2344615"/>
                <a:gd name="connsiteX10" fmla="*/ 1793630 w 2180492"/>
                <a:gd name="connsiteY10" fmla="*/ 1500554 h 2344615"/>
                <a:gd name="connsiteX11" fmla="*/ 1922584 w 2180492"/>
                <a:gd name="connsiteY11" fmla="*/ 1230923 h 2344615"/>
                <a:gd name="connsiteX12" fmla="*/ 1441938 w 2180492"/>
                <a:gd name="connsiteY12" fmla="*/ 1219200 h 2344615"/>
                <a:gd name="connsiteX13" fmla="*/ 1559169 w 2180492"/>
                <a:gd name="connsiteY13" fmla="*/ 0 h 2344615"/>
                <a:gd name="connsiteX14" fmla="*/ 1207477 w 2180492"/>
                <a:gd name="connsiteY14" fmla="*/ 949569 h 2344615"/>
                <a:gd name="connsiteX15" fmla="*/ 726830 w 2180492"/>
                <a:gd name="connsiteY15" fmla="*/ 351692 h 2344615"/>
                <a:gd name="connsiteX16" fmla="*/ 773723 w 2180492"/>
                <a:gd name="connsiteY16" fmla="*/ 1043354 h 2344615"/>
                <a:gd name="connsiteX0" fmla="*/ 773723 w 2180492"/>
                <a:gd name="connsiteY0" fmla="*/ 1043354 h 2344615"/>
                <a:gd name="connsiteX1" fmla="*/ 222738 w 2180492"/>
                <a:gd name="connsiteY1" fmla="*/ 504092 h 2344615"/>
                <a:gd name="connsiteX2" fmla="*/ 527538 w 2180492"/>
                <a:gd name="connsiteY2" fmla="*/ 1230922 h 2344615"/>
                <a:gd name="connsiteX3" fmla="*/ 0 w 2180492"/>
                <a:gd name="connsiteY3" fmla="*/ 1512277 h 2344615"/>
                <a:gd name="connsiteX4" fmla="*/ 550984 w 2180492"/>
                <a:gd name="connsiteY4" fmla="*/ 1688123 h 2344615"/>
                <a:gd name="connsiteX5" fmla="*/ 644769 w 2180492"/>
                <a:gd name="connsiteY5" fmla="*/ 2051538 h 2344615"/>
                <a:gd name="connsiteX6" fmla="*/ 1078523 w 2180492"/>
                <a:gd name="connsiteY6" fmla="*/ 1887415 h 2344615"/>
                <a:gd name="connsiteX7" fmla="*/ 1101969 w 2180492"/>
                <a:gd name="connsiteY7" fmla="*/ 2344615 h 2344615"/>
                <a:gd name="connsiteX8" fmla="*/ 1441938 w 2180492"/>
                <a:gd name="connsiteY8" fmla="*/ 1711569 h 2344615"/>
                <a:gd name="connsiteX9" fmla="*/ 2180492 w 2180492"/>
                <a:gd name="connsiteY9" fmla="*/ 1946031 h 2344615"/>
                <a:gd name="connsiteX10" fmla="*/ 1793630 w 2180492"/>
                <a:gd name="connsiteY10" fmla="*/ 1500554 h 2344615"/>
                <a:gd name="connsiteX11" fmla="*/ 1922584 w 2180492"/>
                <a:gd name="connsiteY11" fmla="*/ 1230923 h 2344615"/>
                <a:gd name="connsiteX12" fmla="*/ 1441938 w 2180492"/>
                <a:gd name="connsiteY12" fmla="*/ 1219200 h 2344615"/>
                <a:gd name="connsiteX13" fmla="*/ 1559169 w 2180492"/>
                <a:gd name="connsiteY13" fmla="*/ 0 h 2344615"/>
                <a:gd name="connsiteX14" fmla="*/ 1207477 w 2180492"/>
                <a:gd name="connsiteY14" fmla="*/ 949569 h 2344615"/>
                <a:gd name="connsiteX15" fmla="*/ 890953 w 2180492"/>
                <a:gd name="connsiteY15" fmla="*/ 164122 h 2344615"/>
                <a:gd name="connsiteX16" fmla="*/ 773723 w 2180492"/>
                <a:gd name="connsiteY16" fmla="*/ 1043354 h 2344615"/>
                <a:gd name="connsiteX0" fmla="*/ 773723 w 2180492"/>
                <a:gd name="connsiteY0" fmla="*/ 1043354 h 2344615"/>
                <a:gd name="connsiteX1" fmla="*/ 222738 w 2180492"/>
                <a:gd name="connsiteY1" fmla="*/ 504092 h 2344615"/>
                <a:gd name="connsiteX2" fmla="*/ 527538 w 2180492"/>
                <a:gd name="connsiteY2" fmla="*/ 1230922 h 2344615"/>
                <a:gd name="connsiteX3" fmla="*/ 0 w 2180492"/>
                <a:gd name="connsiteY3" fmla="*/ 1512277 h 2344615"/>
                <a:gd name="connsiteX4" fmla="*/ 550984 w 2180492"/>
                <a:gd name="connsiteY4" fmla="*/ 1688123 h 2344615"/>
                <a:gd name="connsiteX5" fmla="*/ 644769 w 2180492"/>
                <a:gd name="connsiteY5" fmla="*/ 2051538 h 2344615"/>
                <a:gd name="connsiteX6" fmla="*/ 1078523 w 2180492"/>
                <a:gd name="connsiteY6" fmla="*/ 1887415 h 2344615"/>
                <a:gd name="connsiteX7" fmla="*/ 1101969 w 2180492"/>
                <a:gd name="connsiteY7" fmla="*/ 2344615 h 2344615"/>
                <a:gd name="connsiteX8" fmla="*/ 1441938 w 2180492"/>
                <a:gd name="connsiteY8" fmla="*/ 1711569 h 2344615"/>
                <a:gd name="connsiteX9" fmla="*/ 2180492 w 2180492"/>
                <a:gd name="connsiteY9" fmla="*/ 1946031 h 2344615"/>
                <a:gd name="connsiteX10" fmla="*/ 1793630 w 2180492"/>
                <a:gd name="connsiteY10" fmla="*/ 1500554 h 2344615"/>
                <a:gd name="connsiteX11" fmla="*/ 1922584 w 2180492"/>
                <a:gd name="connsiteY11" fmla="*/ 1230923 h 2344615"/>
                <a:gd name="connsiteX12" fmla="*/ 1559169 w 2180492"/>
                <a:gd name="connsiteY12" fmla="*/ 961292 h 2344615"/>
                <a:gd name="connsiteX13" fmla="*/ 1559169 w 2180492"/>
                <a:gd name="connsiteY13" fmla="*/ 0 h 2344615"/>
                <a:gd name="connsiteX14" fmla="*/ 1207477 w 2180492"/>
                <a:gd name="connsiteY14" fmla="*/ 949569 h 2344615"/>
                <a:gd name="connsiteX15" fmla="*/ 890953 w 2180492"/>
                <a:gd name="connsiteY15" fmla="*/ 164122 h 2344615"/>
                <a:gd name="connsiteX16" fmla="*/ 773723 w 2180492"/>
                <a:gd name="connsiteY16" fmla="*/ 1043354 h 2344615"/>
                <a:gd name="connsiteX0" fmla="*/ 773723 w 2391507"/>
                <a:gd name="connsiteY0" fmla="*/ 1043354 h 2344615"/>
                <a:gd name="connsiteX1" fmla="*/ 222738 w 2391507"/>
                <a:gd name="connsiteY1" fmla="*/ 504092 h 2344615"/>
                <a:gd name="connsiteX2" fmla="*/ 527538 w 2391507"/>
                <a:gd name="connsiteY2" fmla="*/ 1230922 h 2344615"/>
                <a:gd name="connsiteX3" fmla="*/ 0 w 2391507"/>
                <a:gd name="connsiteY3" fmla="*/ 1512277 h 2344615"/>
                <a:gd name="connsiteX4" fmla="*/ 550984 w 2391507"/>
                <a:gd name="connsiteY4" fmla="*/ 1688123 h 2344615"/>
                <a:gd name="connsiteX5" fmla="*/ 644769 w 2391507"/>
                <a:gd name="connsiteY5" fmla="*/ 2051538 h 2344615"/>
                <a:gd name="connsiteX6" fmla="*/ 1078523 w 2391507"/>
                <a:gd name="connsiteY6" fmla="*/ 1887415 h 2344615"/>
                <a:gd name="connsiteX7" fmla="*/ 1101969 w 2391507"/>
                <a:gd name="connsiteY7" fmla="*/ 2344615 h 2344615"/>
                <a:gd name="connsiteX8" fmla="*/ 1441938 w 2391507"/>
                <a:gd name="connsiteY8" fmla="*/ 1711569 h 2344615"/>
                <a:gd name="connsiteX9" fmla="*/ 2180492 w 2391507"/>
                <a:gd name="connsiteY9" fmla="*/ 1946031 h 2344615"/>
                <a:gd name="connsiteX10" fmla="*/ 1793630 w 2391507"/>
                <a:gd name="connsiteY10" fmla="*/ 1500554 h 2344615"/>
                <a:gd name="connsiteX11" fmla="*/ 2391507 w 2391507"/>
                <a:gd name="connsiteY11" fmla="*/ 996462 h 2344615"/>
                <a:gd name="connsiteX12" fmla="*/ 1559169 w 2391507"/>
                <a:gd name="connsiteY12" fmla="*/ 961292 h 2344615"/>
                <a:gd name="connsiteX13" fmla="*/ 1559169 w 2391507"/>
                <a:gd name="connsiteY13" fmla="*/ 0 h 2344615"/>
                <a:gd name="connsiteX14" fmla="*/ 1207477 w 2391507"/>
                <a:gd name="connsiteY14" fmla="*/ 949569 h 2344615"/>
                <a:gd name="connsiteX15" fmla="*/ 890953 w 2391507"/>
                <a:gd name="connsiteY15" fmla="*/ 164122 h 2344615"/>
                <a:gd name="connsiteX16" fmla="*/ 773723 w 2391507"/>
                <a:gd name="connsiteY16" fmla="*/ 1043354 h 2344615"/>
                <a:gd name="connsiteX0" fmla="*/ 773723 w 2391507"/>
                <a:gd name="connsiteY0" fmla="*/ 1043354 h 2438400"/>
                <a:gd name="connsiteX1" fmla="*/ 222738 w 2391507"/>
                <a:gd name="connsiteY1" fmla="*/ 504092 h 2438400"/>
                <a:gd name="connsiteX2" fmla="*/ 527538 w 2391507"/>
                <a:gd name="connsiteY2" fmla="*/ 1230922 h 2438400"/>
                <a:gd name="connsiteX3" fmla="*/ 0 w 2391507"/>
                <a:gd name="connsiteY3" fmla="*/ 1512277 h 2438400"/>
                <a:gd name="connsiteX4" fmla="*/ 550984 w 2391507"/>
                <a:gd name="connsiteY4" fmla="*/ 1688123 h 2438400"/>
                <a:gd name="connsiteX5" fmla="*/ 644769 w 2391507"/>
                <a:gd name="connsiteY5" fmla="*/ 2051538 h 2438400"/>
                <a:gd name="connsiteX6" fmla="*/ 1078523 w 2391507"/>
                <a:gd name="connsiteY6" fmla="*/ 1887415 h 2438400"/>
                <a:gd name="connsiteX7" fmla="*/ 1430215 w 2391507"/>
                <a:gd name="connsiteY7" fmla="*/ 2438400 h 2438400"/>
                <a:gd name="connsiteX8" fmla="*/ 1441938 w 2391507"/>
                <a:gd name="connsiteY8" fmla="*/ 1711569 h 2438400"/>
                <a:gd name="connsiteX9" fmla="*/ 2180492 w 2391507"/>
                <a:gd name="connsiteY9" fmla="*/ 1946031 h 2438400"/>
                <a:gd name="connsiteX10" fmla="*/ 1793630 w 2391507"/>
                <a:gd name="connsiteY10" fmla="*/ 1500554 h 2438400"/>
                <a:gd name="connsiteX11" fmla="*/ 2391507 w 2391507"/>
                <a:gd name="connsiteY11" fmla="*/ 996462 h 2438400"/>
                <a:gd name="connsiteX12" fmla="*/ 1559169 w 2391507"/>
                <a:gd name="connsiteY12" fmla="*/ 961292 h 2438400"/>
                <a:gd name="connsiteX13" fmla="*/ 1559169 w 2391507"/>
                <a:gd name="connsiteY13" fmla="*/ 0 h 2438400"/>
                <a:gd name="connsiteX14" fmla="*/ 1207477 w 2391507"/>
                <a:gd name="connsiteY14" fmla="*/ 949569 h 2438400"/>
                <a:gd name="connsiteX15" fmla="*/ 890953 w 2391507"/>
                <a:gd name="connsiteY15" fmla="*/ 164122 h 2438400"/>
                <a:gd name="connsiteX16" fmla="*/ 773723 w 2391507"/>
                <a:gd name="connsiteY16" fmla="*/ 1043354 h 2438400"/>
                <a:gd name="connsiteX0" fmla="*/ 773723 w 2391507"/>
                <a:gd name="connsiteY0" fmla="*/ 1043354 h 2438400"/>
                <a:gd name="connsiteX1" fmla="*/ 222738 w 2391507"/>
                <a:gd name="connsiteY1" fmla="*/ 504092 h 2438400"/>
                <a:gd name="connsiteX2" fmla="*/ 527538 w 2391507"/>
                <a:gd name="connsiteY2" fmla="*/ 1230922 h 2438400"/>
                <a:gd name="connsiteX3" fmla="*/ 0 w 2391507"/>
                <a:gd name="connsiteY3" fmla="*/ 1512277 h 2438400"/>
                <a:gd name="connsiteX4" fmla="*/ 550984 w 2391507"/>
                <a:gd name="connsiteY4" fmla="*/ 1688123 h 2438400"/>
                <a:gd name="connsiteX5" fmla="*/ 468923 w 2391507"/>
                <a:gd name="connsiteY5" fmla="*/ 2286000 h 2438400"/>
                <a:gd name="connsiteX6" fmla="*/ 1078523 w 2391507"/>
                <a:gd name="connsiteY6" fmla="*/ 1887415 h 2438400"/>
                <a:gd name="connsiteX7" fmla="*/ 1430215 w 2391507"/>
                <a:gd name="connsiteY7" fmla="*/ 2438400 h 2438400"/>
                <a:gd name="connsiteX8" fmla="*/ 1441938 w 2391507"/>
                <a:gd name="connsiteY8" fmla="*/ 1711569 h 2438400"/>
                <a:gd name="connsiteX9" fmla="*/ 2180492 w 2391507"/>
                <a:gd name="connsiteY9" fmla="*/ 1946031 h 2438400"/>
                <a:gd name="connsiteX10" fmla="*/ 1793630 w 2391507"/>
                <a:gd name="connsiteY10" fmla="*/ 1500554 h 2438400"/>
                <a:gd name="connsiteX11" fmla="*/ 2391507 w 2391507"/>
                <a:gd name="connsiteY11" fmla="*/ 996462 h 2438400"/>
                <a:gd name="connsiteX12" fmla="*/ 1559169 w 2391507"/>
                <a:gd name="connsiteY12" fmla="*/ 961292 h 2438400"/>
                <a:gd name="connsiteX13" fmla="*/ 1559169 w 2391507"/>
                <a:gd name="connsiteY13" fmla="*/ 0 h 2438400"/>
                <a:gd name="connsiteX14" fmla="*/ 1207477 w 2391507"/>
                <a:gd name="connsiteY14" fmla="*/ 949569 h 2438400"/>
                <a:gd name="connsiteX15" fmla="*/ 890953 w 2391507"/>
                <a:gd name="connsiteY15" fmla="*/ 164122 h 2438400"/>
                <a:gd name="connsiteX16" fmla="*/ 773723 w 2391507"/>
                <a:gd name="connsiteY16" fmla="*/ 1043354 h 2438400"/>
                <a:gd name="connsiteX0" fmla="*/ 855785 w 2391507"/>
                <a:gd name="connsiteY0" fmla="*/ 1008185 h 2438400"/>
                <a:gd name="connsiteX1" fmla="*/ 222738 w 2391507"/>
                <a:gd name="connsiteY1" fmla="*/ 504092 h 2438400"/>
                <a:gd name="connsiteX2" fmla="*/ 527538 w 2391507"/>
                <a:gd name="connsiteY2" fmla="*/ 1230922 h 2438400"/>
                <a:gd name="connsiteX3" fmla="*/ 0 w 2391507"/>
                <a:gd name="connsiteY3" fmla="*/ 1512277 h 2438400"/>
                <a:gd name="connsiteX4" fmla="*/ 550984 w 2391507"/>
                <a:gd name="connsiteY4" fmla="*/ 1688123 h 2438400"/>
                <a:gd name="connsiteX5" fmla="*/ 468923 w 2391507"/>
                <a:gd name="connsiteY5" fmla="*/ 2286000 h 2438400"/>
                <a:gd name="connsiteX6" fmla="*/ 1078523 w 2391507"/>
                <a:gd name="connsiteY6" fmla="*/ 1887415 h 2438400"/>
                <a:gd name="connsiteX7" fmla="*/ 1430215 w 2391507"/>
                <a:gd name="connsiteY7" fmla="*/ 2438400 h 2438400"/>
                <a:gd name="connsiteX8" fmla="*/ 1441938 w 2391507"/>
                <a:gd name="connsiteY8" fmla="*/ 1711569 h 2438400"/>
                <a:gd name="connsiteX9" fmla="*/ 2180492 w 2391507"/>
                <a:gd name="connsiteY9" fmla="*/ 1946031 h 2438400"/>
                <a:gd name="connsiteX10" fmla="*/ 1793630 w 2391507"/>
                <a:gd name="connsiteY10" fmla="*/ 1500554 h 2438400"/>
                <a:gd name="connsiteX11" fmla="*/ 2391507 w 2391507"/>
                <a:gd name="connsiteY11" fmla="*/ 996462 h 2438400"/>
                <a:gd name="connsiteX12" fmla="*/ 1559169 w 2391507"/>
                <a:gd name="connsiteY12" fmla="*/ 961292 h 2438400"/>
                <a:gd name="connsiteX13" fmla="*/ 1559169 w 2391507"/>
                <a:gd name="connsiteY13" fmla="*/ 0 h 2438400"/>
                <a:gd name="connsiteX14" fmla="*/ 1207477 w 2391507"/>
                <a:gd name="connsiteY14" fmla="*/ 949569 h 2438400"/>
                <a:gd name="connsiteX15" fmla="*/ 890953 w 2391507"/>
                <a:gd name="connsiteY15" fmla="*/ 164122 h 2438400"/>
                <a:gd name="connsiteX16" fmla="*/ 855785 w 2391507"/>
                <a:gd name="connsiteY16" fmla="*/ 1008185 h 2438400"/>
                <a:gd name="connsiteX0" fmla="*/ 855785 w 2391507"/>
                <a:gd name="connsiteY0" fmla="*/ 844063 h 2274278"/>
                <a:gd name="connsiteX1" fmla="*/ 222738 w 2391507"/>
                <a:gd name="connsiteY1" fmla="*/ 339970 h 2274278"/>
                <a:gd name="connsiteX2" fmla="*/ 527538 w 2391507"/>
                <a:gd name="connsiteY2" fmla="*/ 1066800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723293 h 2274278"/>
                <a:gd name="connsiteX7" fmla="*/ 1430215 w 2391507"/>
                <a:gd name="connsiteY7" fmla="*/ 2274278 h 2274278"/>
                <a:gd name="connsiteX8" fmla="*/ 1441938 w 2391507"/>
                <a:gd name="connsiteY8" fmla="*/ 1547447 h 2274278"/>
                <a:gd name="connsiteX9" fmla="*/ 2180492 w 2391507"/>
                <a:gd name="connsiteY9" fmla="*/ 1781909 h 2274278"/>
                <a:gd name="connsiteX10" fmla="*/ 1793630 w 2391507"/>
                <a:gd name="connsiteY10" fmla="*/ 1336432 h 2274278"/>
                <a:gd name="connsiteX11" fmla="*/ 2391507 w 2391507"/>
                <a:gd name="connsiteY11" fmla="*/ 832340 h 2274278"/>
                <a:gd name="connsiteX12" fmla="*/ 1559169 w 2391507"/>
                <a:gd name="connsiteY12" fmla="*/ 797170 h 2274278"/>
                <a:gd name="connsiteX13" fmla="*/ 1781908 w 2391507"/>
                <a:gd name="connsiteY13" fmla="*/ 93786 h 2274278"/>
                <a:gd name="connsiteX14" fmla="*/ 1207477 w 2391507"/>
                <a:gd name="connsiteY14" fmla="*/ 785447 h 2274278"/>
                <a:gd name="connsiteX15" fmla="*/ 890953 w 2391507"/>
                <a:gd name="connsiteY15" fmla="*/ 0 h 2274278"/>
                <a:gd name="connsiteX16" fmla="*/ 855785 w 2391507"/>
                <a:gd name="connsiteY16" fmla="*/ 844063 h 2274278"/>
                <a:gd name="connsiteX0" fmla="*/ 855785 w 2391507"/>
                <a:gd name="connsiteY0" fmla="*/ 844063 h 2274278"/>
                <a:gd name="connsiteX1" fmla="*/ 222738 w 2391507"/>
                <a:gd name="connsiteY1" fmla="*/ 339970 h 2274278"/>
                <a:gd name="connsiteX2" fmla="*/ 527538 w 2391507"/>
                <a:gd name="connsiteY2" fmla="*/ 1066800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723293 h 2274278"/>
                <a:gd name="connsiteX7" fmla="*/ 1430215 w 2391507"/>
                <a:gd name="connsiteY7" fmla="*/ 2274278 h 2274278"/>
                <a:gd name="connsiteX8" fmla="*/ 1441938 w 2391507"/>
                <a:gd name="connsiteY8" fmla="*/ 1547447 h 2274278"/>
                <a:gd name="connsiteX9" fmla="*/ 2180492 w 2391507"/>
                <a:gd name="connsiteY9" fmla="*/ 1781909 h 2274278"/>
                <a:gd name="connsiteX10" fmla="*/ 1793630 w 2391507"/>
                <a:gd name="connsiteY10" fmla="*/ 1336432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07477 w 2391507"/>
                <a:gd name="connsiteY14" fmla="*/ 785447 h 2274278"/>
                <a:gd name="connsiteX15" fmla="*/ 890953 w 2391507"/>
                <a:gd name="connsiteY15" fmla="*/ 0 h 2274278"/>
                <a:gd name="connsiteX16" fmla="*/ 855785 w 2391507"/>
                <a:gd name="connsiteY16" fmla="*/ 844063 h 2274278"/>
                <a:gd name="connsiteX0" fmla="*/ 855785 w 2391507"/>
                <a:gd name="connsiteY0" fmla="*/ 844063 h 2274278"/>
                <a:gd name="connsiteX1" fmla="*/ 222738 w 2391507"/>
                <a:gd name="connsiteY1" fmla="*/ 339970 h 2274278"/>
                <a:gd name="connsiteX2" fmla="*/ 527538 w 2391507"/>
                <a:gd name="connsiteY2" fmla="*/ 1066800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723293 h 2274278"/>
                <a:gd name="connsiteX7" fmla="*/ 1430215 w 2391507"/>
                <a:gd name="connsiteY7" fmla="*/ 2274278 h 2274278"/>
                <a:gd name="connsiteX8" fmla="*/ 1441938 w 2391507"/>
                <a:gd name="connsiteY8" fmla="*/ 1547447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07477 w 2391507"/>
                <a:gd name="connsiteY14" fmla="*/ 785447 h 2274278"/>
                <a:gd name="connsiteX15" fmla="*/ 890953 w 2391507"/>
                <a:gd name="connsiteY15" fmla="*/ 0 h 2274278"/>
                <a:gd name="connsiteX16" fmla="*/ 855785 w 2391507"/>
                <a:gd name="connsiteY16" fmla="*/ 844063 h 2274278"/>
                <a:gd name="connsiteX0" fmla="*/ 855785 w 2391507"/>
                <a:gd name="connsiteY0" fmla="*/ 844063 h 2274278"/>
                <a:gd name="connsiteX1" fmla="*/ 222738 w 2391507"/>
                <a:gd name="connsiteY1" fmla="*/ 339970 h 2274278"/>
                <a:gd name="connsiteX2" fmla="*/ 527538 w 2391507"/>
                <a:gd name="connsiteY2" fmla="*/ 1066800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723293 h 2274278"/>
                <a:gd name="connsiteX7" fmla="*/ 1430215 w 2391507"/>
                <a:gd name="connsiteY7" fmla="*/ 2274278 h 2274278"/>
                <a:gd name="connsiteX8" fmla="*/ 1570892 w 2391507"/>
                <a:gd name="connsiteY8" fmla="*/ 1770186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07477 w 2391507"/>
                <a:gd name="connsiteY14" fmla="*/ 785447 h 2274278"/>
                <a:gd name="connsiteX15" fmla="*/ 890953 w 2391507"/>
                <a:gd name="connsiteY15" fmla="*/ 0 h 2274278"/>
                <a:gd name="connsiteX16" fmla="*/ 855785 w 2391507"/>
                <a:gd name="connsiteY16" fmla="*/ 844063 h 2274278"/>
                <a:gd name="connsiteX0" fmla="*/ 855785 w 2391507"/>
                <a:gd name="connsiteY0" fmla="*/ 844063 h 2274278"/>
                <a:gd name="connsiteX1" fmla="*/ 222738 w 2391507"/>
                <a:gd name="connsiteY1" fmla="*/ 339970 h 2274278"/>
                <a:gd name="connsiteX2" fmla="*/ 527538 w 2391507"/>
                <a:gd name="connsiteY2" fmla="*/ 1066800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934308 h 2274278"/>
                <a:gd name="connsiteX7" fmla="*/ 1430215 w 2391507"/>
                <a:gd name="connsiteY7" fmla="*/ 2274278 h 2274278"/>
                <a:gd name="connsiteX8" fmla="*/ 1570892 w 2391507"/>
                <a:gd name="connsiteY8" fmla="*/ 1770186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07477 w 2391507"/>
                <a:gd name="connsiteY14" fmla="*/ 785447 h 2274278"/>
                <a:gd name="connsiteX15" fmla="*/ 890953 w 2391507"/>
                <a:gd name="connsiteY15" fmla="*/ 0 h 2274278"/>
                <a:gd name="connsiteX16" fmla="*/ 855785 w 2391507"/>
                <a:gd name="connsiteY16" fmla="*/ 844063 h 2274278"/>
                <a:gd name="connsiteX0" fmla="*/ 855785 w 2391507"/>
                <a:gd name="connsiteY0" fmla="*/ 844063 h 2274278"/>
                <a:gd name="connsiteX1" fmla="*/ 222738 w 2391507"/>
                <a:gd name="connsiteY1" fmla="*/ 339970 h 2274278"/>
                <a:gd name="connsiteX2" fmla="*/ 468923 w 2391507"/>
                <a:gd name="connsiteY2" fmla="*/ 984739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934308 h 2274278"/>
                <a:gd name="connsiteX7" fmla="*/ 1430215 w 2391507"/>
                <a:gd name="connsiteY7" fmla="*/ 2274278 h 2274278"/>
                <a:gd name="connsiteX8" fmla="*/ 1570892 w 2391507"/>
                <a:gd name="connsiteY8" fmla="*/ 1770186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07477 w 2391507"/>
                <a:gd name="connsiteY14" fmla="*/ 785447 h 2274278"/>
                <a:gd name="connsiteX15" fmla="*/ 890953 w 2391507"/>
                <a:gd name="connsiteY15" fmla="*/ 0 h 2274278"/>
                <a:gd name="connsiteX16" fmla="*/ 855785 w 2391507"/>
                <a:gd name="connsiteY16" fmla="*/ 844063 h 2274278"/>
                <a:gd name="connsiteX0" fmla="*/ 808892 w 2391507"/>
                <a:gd name="connsiteY0" fmla="*/ 668216 h 2274278"/>
                <a:gd name="connsiteX1" fmla="*/ 222738 w 2391507"/>
                <a:gd name="connsiteY1" fmla="*/ 339970 h 2274278"/>
                <a:gd name="connsiteX2" fmla="*/ 468923 w 2391507"/>
                <a:gd name="connsiteY2" fmla="*/ 984739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934308 h 2274278"/>
                <a:gd name="connsiteX7" fmla="*/ 1430215 w 2391507"/>
                <a:gd name="connsiteY7" fmla="*/ 2274278 h 2274278"/>
                <a:gd name="connsiteX8" fmla="*/ 1570892 w 2391507"/>
                <a:gd name="connsiteY8" fmla="*/ 1770186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07477 w 2391507"/>
                <a:gd name="connsiteY14" fmla="*/ 785447 h 2274278"/>
                <a:gd name="connsiteX15" fmla="*/ 890953 w 2391507"/>
                <a:gd name="connsiteY15" fmla="*/ 0 h 2274278"/>
                <a:gd name="connsiteX16" fmla="*/ 808892 w 2391507"/>
                <a:gd name="connsiteY16" fmla="*/ 668216 h 2274278"/>
                <a:gd name="connsiteX0" fmla="*/ 808892 w 2391507"/>
                <a:gd name="connsiteY0" fmla="*/ 668216 h 2274278"/>
                <a:gd name="connsiteX1" fmla="*/ 222738 w 2391507"/>
                <a:gd name="connsiteY1" fmla="*/ 339970 h 2274278"/>
                <a:gd name="connsiteX2" fmla="*/ 468923 w 2391507"/>
                <a:gd name="connsiteY2" fmla="*/ 984739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934308 h 2274278"/>
                <a:gd name="connsiteX7" fmla="*/ 1430215 w 2391507"/>
                <a:gd name="connsiteY7" fmla="*/ 2274278 h 2274278"/>
                <a:gd name="connsiteX8" fmla="*/ 1570892 w 2391507"/>
                <a:gd name="connsiteY8" fmla="*/ 1770186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77815 w 2391507"/>
                <a:gd name="connsiteY14" fmla="*/ 621324 h 2274278"/>
                <a:gd name="connsiteX15" fmla="*/ 890953 w 2391507"/>
                <a:gd name="connsiteY15" fmla="*/ 0 h 2274278"/>
                <a:gd name="connsiteX16" fmla="*/ 808892 w 2391507"/>
                <a:gd name="connsiteY16" fmla="*/ 668216 h 2274278"/>
                <a:gd name="connsiteX0" fmla="*/ 808892 w 2391507"/>
                <a:gd name="connsiteY0" fmla="*/ 668216 h 2274278"/>
                <a:gd name="connsiteX1" fmla="*/ 222738 w 2391507"/>
                <a:gd name="connsiteY1" fmla="*/ 339970 h 2274278"/>
                <a:gd name="connsiteX2" fmla="*/ 468923 w 2391507"/>
                <a:gd name="connsiteY2" fmla="*/ 984739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934308 h 2274278"/>
                <a:gd name="connsiteX7" fmla="*/ 1430215 w 2391507"/>
                <a:gd name="connsiteY7" fmla="*/ 2274278 h 2274278"/>
                <a:gd name="connsiteX8" fmla="*/ 1570892 w 2391507"/>
                <a:gd name="connsiteY8" fmla="*/ 1770186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77815 w 2391507"/>
                <a:gd name="connsiteY14" fmla="*/ 621324 h 2274278"/>
                <a:gd name="connsiteX15" fmla="*/ 890953 w 2391507"/>
                <a:gd name="connsiteY15" fmla="*/ 0 h 2274278"/>
                <a:gd name="connsiteX16" fmla="*/ 808892 w 2391507"/>
                <a:gd name="connsiteY16" fmla="*/ 668216 h 2274278"/>
                <a:gd name="connsiteX0" fmla="*/ 808892 w 2391507"/>
                <a:gd name="connsiteY0" fmla="*/ 668216 h 2274278"/>
                <a:gd name="connsiteX1" fmla="*/ 222738 w 2391507"/>
                <a:gd name="connsiteY1" fmla="*/ 339970 h 2274278"/>
                <a:gd name="connsiteX2" fmla="*/ 468923 w 2391507"/>
                <a:gd name="connsiteY2" fmla="*/ 984739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468923 w 2391507"/>
                <a:gd name="connsiteY5" fmla="*/ 2121878 h 2274278"/>
                <a:gd name="connsiteX6" fmla="*/ 1078523 w 2391507"/>
                <a:gd name="connsiteY6" fmla="*/ 1934308 h 2274278"/>
                <a:gd name="connsiteX7" fmla="*/ 1430215 w 2391507"/>
                <a:gd name="connsiteY7" fmla="*/ 2274278 h 2274278"/>
                <a:gd name="connsiteX8" fmla="*/ 1570892 w 2391507"/>
                <a:gd name="connsiteY8" fmla="*/ 1770186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77815 w 2391507"/>
                <a:gd name="connsiteY14" fmla="*/ 621324 h 2274278"/>
                <a:gd name="connsiteX15" fmla="*/ 890953 w 2391507"/>
                <a:gd name="connsiteY15" fmla="*/ 0 h 2274278"/>
                <a:gd name="connsiteX16" fmla="*/ 808892 w 2391507"/>
                <a:gd name="connsiteY16" fmla="*/ 668216 h 2274278"/>
                <a:gd name="connsiteX0" fmla="*/ 808892 w 2391507"/>
                <a:gd name="connsiteY0" fmla="*/ 668216 h 2274278"/>
                <a:gd name="connsiteX1" fmla="*/ 222738 w 2391507"/>
                <a:gd name="connsiteY1" fmla="*/ 339970 h 2274278"/>
                <a:gd name="connsiteX2" fmla="*/ 468923 w 2391507"/>
                <a:gd name="connsiteY2" fmla="*/ 984739 h 2274278"/>
                <a:gd name="connsiteX3" fmla="*/ 0 w 2391507"/>
                <a:gd name="connsiteY3" fmla="*/ 1348155 h 2274278"/>
                <a:gd name="connsiteX4" fmla="*/ 550984 w 2391507"/>
                <a:gd name="connsiteY4" fmla="*/ 1524001 h 2274278"/>
                <a:gd name="connsiteX5" fmla="*/ 281353 w 2391507"/>
                <a:gd name="connsiteY5" fmla="*/ 2250832 h 2274278"/>
                <a:gd name="connsiteX6" fmla="*/ 1078523 w 2391507"/>
                <a:gd name="connsiteY6" fmla="*/ 1934308 h 2274278"/>
                <a:gd name="connsiteX7" fmla="*/ 1430215 w 2391507"/>
                <a:gd name="connsiteY7" fmla="*/ 2274278 h 2274278"/>
                <a:gd name="connsiteX8" fmla="*/ 1570892 w 2391507"/>
                <a:gd name="connsiteY8" fmla="*/ 1770186 h 2274278"/>
                <a:gd name="connsiteX9" fmla="*/ 2180492 w 2391507"/>
                <a:gd name="connsiteY9" fmla="*/ 1781909 h 2274278"/>
                <a:gd name="connsiteX10" fmla="*/ 1875692 w 2391507"/>
                <a:gd name="connsiteY10" fmla="*/ 1371601 h 2274278"/>
                <a:gd name="connsiteX11" fmla="*/ 2391507 w 2391507"/>
                <a:gd name="connsiteY11" fmla="*/ 832340 h 2274278"/>
                <a:gd name="connsiteX12" fmla="*/ 1606061 w 2391507"/>
                <a:gd name="connsiteY12" fmla="*/ 949570 h 2274278"/>
                <a:gd name="connsiteX13" fmla="*/ 1781908 w 2391507"/>
                <a:gd name="connsiteY13" fmla="*/ 93786 h 2274278"/>
                <a:gd name="connsiteX14" fmla="*/ 1277815 w 2391507"/>
                <a:gd name="connsiteY14" fmla="*/ 621324 h 2274278"/>
                <a:gd name="connsiteX15" fmla="*/ 890953 w 2391507"/>
                <a:gd name="connsiteY15" fmla="*/ 0 h 2274278"/>
                <a:gd name="connsiteX16" fmla="*/ 808892 w 2391507"/>
                <a:gd name="connsiteY16" fmla="*/ 668216 h 227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91507" h="2274278">
                  <a:moveTo>
                    <a:pt x="808892" y="668216"/>
                  </a:moveTo>
                  <a:lnTo>
                    <a:pt x="222738" y="339970"/>
                  </a:lnTo>
                  <a:lnTo>
                    <a:pt x="468923" y="984739"/>
                  </a:lnTo>
                  <a:lnTo>
                    <a:pt x="0" y="1348155"/>
                  </a:lnTo>
                  <a:lnTo>
                    <a:pt x="550984" y="1524001"/>
                  </a:lnTo>
                  <a:lnTo>
                    <a:pt x="281353" y="2250832"/>
                  </a:lnTo>
                  <a:cubicBezTo>
                    <a:pt x="463060" y="2190262"/>
                    <a:pt x="875323" y="1996831"/>
                    <a:pt x="1078523" y="1934308"/>
                  </a:cubicBezTo>
                  <a:lnTo>
                    <a:pt x="1430215" y="2274278"/>
                  </a:lnTo>
                  <a:lnTo>
                    <a:pt x="1570892" y="1770186"/>
                  </a:lnTo>
                  <a:lnTo>
                    <a:pt x="2180492" y="1781909"/>
                  </a:lnTo>
                  <a:lnTo>
                    <a:pt x="1875692" y="1371601"/>
                  </a:lnTo>
                  <a:lnTo>
                    <a:pt x="2391507" y="832340"/>
                  </a:lnTo>
                  <a:lnTo>
                    <a:pt x="1606061" y="949570"/>
                  </a:lnTo>
                  <a:lnTo>
                    <a:pt x="1781908" y="93786"/>
                  </a:lnTo>
                  <a:lnTo>
                    <a:pt x="1277815" y="621324"/>
                  </a:lnTo>
                  <a:lnTo>
                    <a:pt x="890953" y="0"/>
                  </a:lnTo>
                  <a:lnTo>
                    <a:pt x="808892" y="668216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581378-638A-9EA1-5C0A-E030B1DD0243}"/>
                </a:ext>
              </a:extLst>
            </p:cNvPr>
            <p:cNvSpPr/>
            <p:nvPr/>
          </p:nvSpPr>
          <p:spPr>
            <a:xfrm>
              <a:off x="9747947" y="3091134"/>
              <a:ext cx="842077" cy="4870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NeXus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8E04FB7-22E6-909E-EA10-43E3288F0616}"/>
              </a:ext>
            </a:extLst>
          </p:cNvPr>
          <p:cNvSpPr txBox="1">
            <a:spLocks/>
          </p:cNvSpPr>
          <p:nvPr/>
        </p:nvSpPr>
        <p:spPr>
          <a:xfrm rot="16200000">
            <a:off x="2292382" y="1059900"/>
            <a:ext cx="10170033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Geometry Mapping to </a:t>
            </a:r>
            <a:r>
              <a:rPr lang="en-GB" sz="3200" dirty="0" err="1"/>
              <a:t>scipp</a:t>
            </a:r>
            <a:endParaRPr lang="en-GB" sz="3200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0611BCD-E8DE-E82D-A9F3-EA552C3392D9}"/>
              </a:ext>
            </a:extLst>
          </p:cNvPr>
          <p:cNvSpPr txBox="1">
            <a:spLocks/>
          </p:cNvSpPr>
          <p:nvPr/>
        </p:nvSpPr>
        <p:spPr>
          <a:xfrm rot="16200000">
            <a:off x="3252294" y="1540048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LoKI</a:t>
            </a:r>
            <a:r>
              <a:rPr lang="en-GB" dirty="0"/>
              <a:t> @ LAMOR</a:t>
            </a:r>
          </a:p>
        </p:txBody>
      </p:sp>
    </p:spTree>
    <p:extLst>
      <p:ext uri="{BB962C8B-B14F-4D97-AF65-F5344CB8AC3E}">
        <p14:creationId xmlns:p14="http://schemas.microsoft.com/office/powerpoint/2010/main" val="33253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107A77-69D5-E44C-9F7E-6398270A9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8" b="1460"/>
          <a:stretch/>
        </p:blipFill>
        <p:spPr>
          <a:xfrm>
            <a:off x="5909424" y="0"/>
            <a:ext cx="6807057" cy="56851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A479D5-BA7B-AF42-A09A-E08F3A46BBAB}"/>
              </a:ext>
            </a:extLst>
          </p:cNvPr>
          <p:cNvSpPr/>
          <p:nvPr/>
        </p:nvSpPr>
        <p:spPr>
          <a:xfrm>
            <a:off x="2348319" y="-584764"/>
            <a:ext cx="7546694" cy="2200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B34259-50CB-584B-ACE6-CC102069EF71}"/>
              </a:ext>
            </a:extLst>
          </p:cNvPr>
          <p:cNvSpPr txBox="1"/>
          <p:nvPr/>
        </p:nvSpPr>
        <p:spPr>
          <a:xfrm>
            <a:off x="10652796" y="0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b="1" dirty="0">
                <a:solidFill>
                  <a:schemeClr val="bg1">
                    <a:lumMod val="95000"/>
                  </a:schemeClr>
                </a:solidFill>
              </a:rPr>
              <a:t>167 m</a:t>
            </a:r>
            <a:r>
              <a:rPr lang="en-GB" sz="3200" b="1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B0412-B02D-0345-8D4C-2FE1D102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Development, Integration, Testing and Verification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E1DF68-4BEF-0048-8F04-6493EE9B9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Ymir Integration Platform (Instrument) – moved to B02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DEDEC9-2953-7C47-8FD9-9FF116E83C82}"/>
              </a:ext>
            </a:extLst>
          </p:cNvPr>
          <p:cNvSpPr txBox="1">
            <a:spLocks/>
          </p:cNvSpPr>
          <p:nvPr/>
        </p:nvSpPr>
        <p:spPr>
          <a:xfrm>
            <a:off x="1103709" y="1633684"/>
            <a:ext cx="3455592" cy="350635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600" dirty="0">
                <a:solidFill>
                  <a:srgbClr val="666666"/>
                </a:solidFill>
              </a:rPr>
              <a:t>Main driver of progress across groups, through integration tests and demos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600" dirty="0">
                <a:solidFill>
                  <a:srgbClr val="666666"/>
                </a:solidFill>
              </a:rPr>
              <a:t>Routinely used for engagement with instrument teams for feedback and evaluation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600" dirty="0">
                <a:solidFill>
                  <a:srgbClr val="666666"/>
                </a:solidFill>
              </a:rPr>
              <a:t>Opportunity to run strawman experiments, like light tomography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600" dirty="0">
                <a:solidFill>
                  <a:srgbClr val="666666"/>
                </a:solidFill>
              </a:rPr>
              <a:t>Site installation relies on production network and compute infrastructure and enables all groups to gain valuable experience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600" dirty="0">
                <a:solidFill>
                  <a:srgbClr val="666666"/>
                </a:solidFill>
              </a:rPr>
              <a:t>Supported by 800 kEUR co-funding grant from Swedish Tillväxtverket</a:t>
            </a:r>
          </a:p>
          <a:p>
            <a:endParaRPr lang="en-GB" sz="1600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468C468-C4EA-844A-AAD2-6B91C731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4A5638-811E-CB42-AB4F-5CA36F8961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78491" y="5947420"/>
            <a:ext cx="750517" cy="910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900EE9-27A4-4743-B8B4-059BA1B485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013" y="6231199"/>
            <a:ext cx="1181100" cy="503936"/>
          </a:xfrm>
          <a:prstGeom prst="rect">
            <a:avLst/>
          </a:prstGeom>
        </p:spPr>
      </p:pic>
      <p:sp>
        <p:nvSpPr>
          <p:cNvPr id="15" name="Donut 6">
            <a:extLst>
              <a:ext uri="{FF2B5EF4-FFF2-40B4-BE49-F238E27FC236}">
                <a16:creationId xmlns:a16="http://schemas.microsoft.com/office/drawing/2014/main" id="{23DBAD07-7FCE-BC41-A2F2-ACE56EB600AB}"/>
              </a:ext>
            </a:extLst>
          </p:cNvPr>
          <p:cNvSpPr/>
          <p:nvPr/>
        </p:nvSpPr>
        <p:spPr>
          <a:xfrm rot="643298">
            <a:off x="7862268" y="713014"/>
            <a:ext cx="5391973" cy="3865257"/>
          </a:xfrm>
          <a:prstGeom prst="donut">
            <a:avLst>
              <a:gd name="adj" fmla="val 6242"/>
            </a:avLst>
          </a:prstGeom>
          <a:solidFill>
            <a:srgbClr val="0099DC">
              <a:alpha val="50196"/>
            </a:srgbClr>
          </a:solidFill>
          <a:ln>
            <a:solidFill>
              <a:srgbClr val="006FA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A177C-58CF-DB40-B255-2954DC0AA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186" y="3657600"/>
            <a:ext cx="4267200" cy="320040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EEBBD97-12EE-9A44-8367-DCD72D855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390" y="1468719"/>
            <a:ext cx="2946726" cy="2209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24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EA6F2DE-46B9-C725-5E41-E374D31925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" b="100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ABAF0E-A1F8-EAD9-396F-65763B20C2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4326F-94B1-245C-8904-777BF0FA95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1D3BD9-5F6C-3D0F-FDA9-26BE20B57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F6B1F4-D136-1421-D5B3-77A40B46C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D8891-BF13-AD68-D140-1E5640A1F47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7665D16A-5F90-4B72-97CC-CB791922DCBB}" type="datetime1">
              <a:rPr lang="sv-SE" smtClean="0"/>
              <a:t>2022-05-08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B763C-FA6B-250D-3933-013F2EEA85B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19763-2C25-3AAE-877F-B53A0CB21C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55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ED85E34-FA4D-FB61-E7DA-FBC89F32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 of Day 1 and this Presentation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1EACF-0561-5BF3-398B-E0EF7140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22C3-E9C6-4BFB-A4B1-54A5D4B8738A}" type="datetime1">
              <a:rPr lang="sv-SE" smtClean="0"/>
              <a:t>2022-05-07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00D9B-29AB-2A84-43B1-AA1515B4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F0A78-C9AA-A4C6-D88D-89BE13D0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529196-D4E1-0A9A-8378-9C6107724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interactive with hands-on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learn things that are valuable to have some idea of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some things you may need day to day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others are background knowledge useful for commissioning and diagnostics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no need to remember everything</a:t>
            </a: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there will be maintenance and support in operations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software will not be used in exactly the current format – feedback welcome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this presentation: concepts and general overview (fun comes later)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Ymir (B02) is soon ready for more in depth individual sessions</a:t>
            </a:r>
          </a:p>
        </p:txBody>
      </p:sp>
    </p:spTree>
    <p:extLst>
      <p:ext uri="{BB962C8B-B14F-4D97-AF65-F5344CB8AC3E}">
        <p14:creationId xmlns:p14="http://schemas.microsoft.com/office/powerpoint/2010/main" val="24607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F96F-0DAA-AF4F-9775-21E53645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ECDC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9B43-8899-614C-B83A-72E6736AC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4382168" cy="4768062"/>
          </a:xfrm>
        </p:spPr>
        <p:txBody>
          <a:bodyPr numCol="1">
            <a:normAutofit/>
          </a:bodyPr>
          <a:lstStyle/>
          <a:p>
            <a:pPr lvl="1"/>
            <a:r>
              <a:rPr lang="en-GB" dirty="0"/>
              <a:t>Experiment Control</a:t>
            </a:r>
          </a:p>
          <a:p>
            <a:pPr lvl="1"/>
            <a:r>
              <a:rPr lang="en-GB" dirty="0"/>
              <a:t>Beamline and Device Controls</a:t>
            </a:r>
            <a:br>
              <a:rPr lang="en-GB" dirty="0"/>
            </a:br>
            <a:r>
              <a:rPr lang="en-GB" dirty="0"/>
              <a:t>mostly via EPICS in collaboration with ICS WP12 and technology groups</a:t>
            </a:r>
          </a:p>
          <a:p>
            <a:pPr lvl="1"/>
            <a:r>
              <a:rPr lang="en-GB" dirty="0"/>
              <a:t>Data Acquisition –</a:t>
            </a:r>
            <a:br>
              <a:rPr lang="en-GB" dirty="0"/>
            </a:br>
            <a:r>
              <a:rPr lang="en-GB" dirty="0"/>
              <a:t>Readout and File Writing</a:t>
            </a:r>
          </a:p>
          <a:p>
            <a:pPr lvl="1"/>
            <a:r>
              <a:rPr lang="en-GB" dirty="0"/>
              <a:t>Detector Software Event Formation</a:t>
            </a:r>
          </a:p>
          <a:p>
            <a:pPr lvl="1"/>
            <a:r>
              <a:rPr lang="en-GB" dirty="0"/>
              <a:t>Data Management / Curation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5EF08A-2337-6442-826E-E968890AF96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E5EC8C-9EF2-004F-BD66-4ED9ECE287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dirty="0"/>
              <a:t>Experiment Control and Data Curation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89471-6BE5-8747-B5F1-59B007BEA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97011" y="5616377"/>
            <a:ext cx="588562" cy="714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FA8EF-A5A5-C146-9DBD-76BE5A6CB6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446" y="5653949"/>
            <a:ext cx="1497512" cy="638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497D99-6470-DB4B-9754-B7C5D30CD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379" y="2961062"/>
            <a:ext cx="5214764" cy="3911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A5E06A-F0BA-FE41-ACEC-E5600DE8C20B}"/>
              </a:ext>
            </a:extLst>
          </p:cNvPr>
          <p:cNvSpPr txBox="1"/>
          <p:nvPr/>
        </p:nvSpPr>
        <p:spPr>
          <a:xfrm rot="16200000">
            <a:off x="9858472" y="3146568"/>
            <a:ext cx="4186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666666"/>
                </a:solidFill>
              </a:rPr>
              <a:t>Image credit: </a:t>
            </a:r>
            <a:r>
              <a:rPr lang="en-GB" sz="1200" dirty="0">
                <a:hlinkClick r:id="rId5"/>
              </a:rPr>
              <a:t>Jason Sultana</a:t>
            </a:r>
            <a:br>
              <a:rPr lang="en-GB" sz="1200" dirty="0">
                <a:solidFill>
                  <a:srgbClr val="666666"/>
                </a:solidFill>
              </a:rPr>
            </a:br>
            <a:r>
              <a:rPr lang="en-GB" sz="1200" dirty="0">
                <a:solidFill>
                  <a:srgbClr val="666666"/>
                </a:solidFill>
                <a:hlinkClick r:id="rId6"/>
              </a:rPr>
              <a:t>https://formulaoneinsights.com/the-formula-1-car-cockpit/</a:t>
            </a:r>
            <a:endParaRPr lang="en-GB" sz="1200" dirty="0">
              <a:solidFill>
                <a:srgbClr val="666666"/>
              </a:solidFill>
            </a:endParaRPr>
          </a:p>
          <a:p>
            <a:endParaRPr lang="en-GB" sz="1200" dirty="0">
              <a:solidFill>
                <a:srgbClr val="66666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EE79A5-F120-7848-902A-87F9D5AFF0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379" y="-9312"/>
            <a:ext cx="5214764" cy="33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7D8C68-16B7-2547-A20A-E08C9BC676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DD9D1-DE9E-9449-8315-F9B735F1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Low Level Control and Engineering Interfaces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362BD-7859-A64F-9838-C5C241F1C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2903442" cy="4768062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Three types of interfaces:</a:t>
            </a:r>
          </a:p>
          <a:p>
            <a:r>
              <a:rPr lang="en-GB" sz="1600" b="1" dirty="0"/>
              <a:t>User</a:t>
            </a:r>
            <a:br>
              <a:rPr lang="en-GB" sz="1600" dirty="0"/>
            </a:br>
            <a:r>
              <a:rPr lang="en-GB" sz="1600" dirty="0"/>
              <a:t>The average facility user</a:t>
            </a:r>
          </a:p>
          <a:p>
            <a:r>
              <a:rPr lang="en-GB" sz="1600" b="1" dirty="0"/>
              <a:t>Expert</a:t>
            </a:r>
            <a:br>
              <a:rPr lang="en-GB" sz="1600" dirty="0"/>
            </a:br>
            <a:r>
              <a:rPr lang="en-GB" sz="1600" dirty="0"/>
              <a:t>An expert user, also often the instrument scientist</a:t>
            </a:r>
          </a:p>
          <a:p>
            <a:r>
              <a:rPr lang="en-GB" sz="1600" b="1" dirty="0"/>
              <a:t>Engineering</a:t>
            </a:r>
            <a:br>
              <a:rPr lang="en-GB" sz="1600" dirty="0"/>
            </a:br>
            <a:r>
              <a:rPr lang="en-GB" sz="1600" dirty="0"/>
              <a:t>ESS support staff with special needs outside of running an experiment</a:t>
            </a:r>
          </a:p>
          <a:p>
            <a:pPr marL="0" indent="0">
              <a:buNone/>
            </a:pPr>
            <a:r>
              <a:rPr lang="en-GB" sz="1600" dirty="0"/>
              <a:t>We aim to cater for users and experts in NICOS.</a:t>
            </a:r>
          </a:p>
          <a:p>
            <a:pPr marL="0" indent="0">
              <a:buNone/>
            </a:pPr>
            <a:r>
              <a:rPr lang="en-GB" sz="1600" dirty="0"/>
              <a:t>The ideal way to support engineering tasks for a specific device depends on many factors. </a:t>
            </a:r>
          </a:p>
          <a:p>
            <a:endParaRPr lang="en-GB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41F5D6-D942-F74F-BFC4-CA29ACA191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Maintenance and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CAD38-4433-7943-B803-036014C78F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618" y="1363146"/>
            <a:ext cx="7714924" cy="5494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77AF3-0F6F-D942-8B1E-A2DE41D86E7D}"/>
              </a:ext>
            </a:extLst>
          </p:cNvPr>
          <p:cNvSpPr txBox="1"/>
          <p:nvPr/>
        </p:nvSpPr>
        <p:spPr>
          <a:xfrm>
            <a:off x="4368800" y="6040477"/>
            <a:ext cx="434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CSS/Phoebus/EPICS interface example</a:t>
            </a:r>
          </a:p>
        </p:txBody>
      </p:sp>
    </p:spTree>
    <p:extLst>
      <p:ext uri="{BB962C8B-B14F-4D97-AF65-F5344CB8AC3E}">
        <p14:creationId xmlns:p14="http://schemas.microsoft.com/office/powerpoint/2010/main" val="36637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784B-47B8-9D45-8BDC-5C19974F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Flow of an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38966-125B-E842-9959-989801EA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92537-7E26-6343-966A-6B9055F30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From an earlier UX workshop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EA4C987-1353-974F-9E6E-F344C5E9111C}"/>
              </a:ext>
            </a:extLst>
          </p:cNvPr>
          <p:cNvGrpSpPr/>
          <p:nvPr/>
        </p:nvGrpSpPr>
        <p:grpSpPr>
          <a:xfrm>
            <a:off x="335360" y="2327979"/>
            <a:ext cx="11665296" cy="3645748"/>
            <a:chOff x="191344" y="1781000"/>
            <a:chExt cx="11665296" cy="36457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24DCA9-AB66-1246-B188-491B90B7B6ED}"/>
                </a:ext>
              </a:extLst>
            </p:cNvPr>
            <p:cNvSpPr/>
            <p:nvPr/>
          </p:nvSpPr>
          <p:spPr>
            <a:xfrm>
              <a:off x="191344" y="1781000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Introduction to instrument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5BBC7-0FE3-1B45-9C51-38701930A21F}"/>
                </a:ext>
              </a:extLst>
            </p:cNvPr>
            <p:cNvSpPr/>
            <p:nvPr/>
          </p:nvSpPr>
          <p:spPr>
            <a:xfrm>
              <a:off x="3215680" y="1781000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Set up initial measurement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F5492E-E6AE-EB4C-A934-A25A2599505A}"/>
                </a:ext>
              </a:extLst>
            </p:cNvPr>
            <p:cNvSpPr/>
            <p:nvPr/>
          </p:nvSpPr>
          <p:spPr>
            <a:xfrm>
              <a:off x="6240016" y="1781000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Run measurement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A0FF56-F1AC-5C4D-AA5C-AE3E754B15A4}"/>
                </a:ext>
              </a:extLst>
            </p:cNvPr>
            <p:cNvSpPr/>
            <p:nvPr/>
          </p:nvSpPr>
          <p:spPr>
            <a:xfrm>
              <a:off x="6240016" y="3123518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”Look” at data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4C4086-A173-6A4A-BECE-B833526E4F43}"/>
                </a:ext>
              </a:extLst>
            </p:cNvPr>
            <p:cNvSpPr/>
            <p:nvPr/>
          </p:nvSpPr>
          <p:spPr>
            <a:xfrm>
              <a:off x="9264352" y="2418932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Adjust settings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506B1F-9EC9-BC47-A24F-9B5B36851DD0}"/>
                </a:ext>
              </a:extLst>
            </p:cNvPr>
            <p:cNvSpPr/>
            <p:nvPr/>
          </p:nvSpPr>
          <p:spPr>
            <a:xfrm>
              <a:off x="191344" y="3117240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Start measurement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831299-E945-9849-BD09-F9BE04E4DC2F}"/>
                </a:ext>
              </a:extLst>
            </p:cNvPr>
            <p:cNvSpPr/>
            <p:nvPr/>
          </p:nvSpPr>
          <p:spPr>
            <a:xfrm>
              <a:off x="191344" y="4498828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Coffee time / analysis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8D2305-BC3C-1441-BC89-B7C4C7601321}"/>
                </a:ext>
              </a:extLst>
            </p:cNvPr>
            <p:cNvSpPr/>
            <p:nvPr/>
          </p:nvSpPr>
          <p:spPr>
            <a:xfrm>
              <a:off x="3215680" y="4498828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Stop measurement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41806A-3217-D64A-A287-60D8B1E31CBB}"/>
                </a:ext>
              </a:extLst>
            </p:cNvPr>
            <p:cNvSpPr/>
            <p:nvPr/>
          </p:nvSpPr>
          <p:spPr>
            <a:xfrm>
              <a:off x="6240016" y="4498828"/>
              <a:ext cx="2592288" cy="9279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Prepare next measurement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2A591FA-350C-C848-AEF7-ABAF0D4FD511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>
              <a:off x="2783632" y="2244960"/>
              <a:ext cx="432048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00DC600-6E4D-094C-9F9B-3CBAC64F2314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>
              <a:off x="5807968" y="2244960"/>
              <a:ext cx="432048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EB4DF8A-80F7-BE45-854F-099F7F36C36E}"/>
                </a:ext>
              </a:extLst>
            </p:cNvPr>
            <p:cNvCxnSpPr>
              <a:cxnSpLocks/>
              <a:stCxn id="11" idx="2"/>
              <a:endCxn id="12" idx="0"/>
            </p:cNvCxnSpPr>
            <p:nvPr/>
          </p:nvCxnSpPr>
          <p:spPr>
            <a:xfrm>
              <a:off x="7536160" y="2708920"/>
              <a:ext cx="0" cy="41459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A9774CC-E747-6F40-BE10-ABDA7A77EFF0}"/>
                </a:ext>
              </a:extLst>
            </p:cNvPr>
            <p:cNvCxnSpPr>
              <a:cxnSpLocks/>
              <a:stCxn id="12" idx="1"/>
              <a:endCxn id="14" idx="3"/>
            </p:cNvCxnSpPr>
            <p:nvPr/>
          </p:nvCxnSpPr>
          <p:spPr>
            <a:xfrm flipH="1" flipV="1">
              <a:off x="2783632" y="3581200"/>
              <a:ext cx="3456384" cy="627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Smiley Face 30">
              <a:extLst>
                <a:ext uri="{FF2B5EF4-FFF2-40B4-BE49-F238E27FC236}">
                  <a16:creationId xmlns:a16="http://schemas.microsoft.com/office/drawing/2014/main" id="{73B81DA4-3B75-BB4F-833E-CBB40949498B}"/>
                </a:ext>
              </a:extLst>
            </p:cNvPr>
            <p:cNvSpPr/>
            <p:nvPr/>
          </p:nvSpPr>
          <p:spPr>
            <a:xfrm>
              <a:off x="4295799" y="3117240"/>
              <a:ext cx="432048" cy="383768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F7870CAD-2BA2-9F4C-91D6-0D32812615F3}"/>
                </a:ext>
              </a:extLst>
            </p:cNvPr>
            <p:cNvCxnSpPr>
              <a:stCxn id="12" idx="3"/>
              <a:endCxn id="13" idx="2"/>
            </p:cNvCxnSpPr>
            <p:nvPr/>
          </p:nvCxnSpPr>
          <p:spPr>
            <a:xfrm flipV="1">
              <a:off x="8832304" y="3346852"/>
              <a:ext cx="1728192" cy="240626"/>
            </a:xfrm>
            <a:prstGeom prst="bentConnector2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9097062E-1643-B84C-B777-776AC4F626C1}"/>
                </a:ext>
              </a:extLst>
            </p:cNvPr>
            <p:cNvCxnSpPr>
              <a:cxnSpLocks/>
              <a:stCxn id="13" idx="0"/>
              <a:endCxn id="11" idx="3"/>
            </p:cNvCxnSpPr>
            <p:nvPr/>
          </p:nvCxnSpPr>
          <p:spPr>
            <a:xfrm rot="16200000" flipV="1">
              <a:off x="9609414" y="1467850"/>
              <a:ext cx="173972" cy="1728192"/>
            </a:xfrm>
            <a:prstGeom prst="bentConnector2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9D0DA5C-A22D-D544-9EF5-1222589C7931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1487488" y="4045160"/>
              <a:ext cx="0" cy="45366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E7F43D-279E-0E42-821E-9F70577B6FBD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2783632" y="4962788"/>
              <a:ext cx="432048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8594D1D-0475-5D4A-9008-00850250B61D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5807968" y="4962788"/>
              <a:ext cx="432048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27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Nicos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Experiment Control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0C2D4-4004-8E4D-948D-46E6E2E72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141424" cy="4768062"/>
          </a:xfrm>
        </p:spPr>
        <p:txBody>
          <a:bodyPr/>
          <a:lstStyle/>
          <a:p>
            <a:r>
              <a:rPr lang="en-GB" sz="1600" dirty="0"/>
              <a:t>Integrated high level interface and device abstraction to low level EPICS controls.</a:t>
            </a:r>
          </a:p>
          <a:p>
            <a:pPr lvl="1"/>
            <a:r>
              <a:rPr lang="en-GB" sz="1600" dirty="0"/>
              <a:t>Python CLI</a:t>
            </a:r>
          </a:p>
          <a:p>
            <a:pPr lvl="1"/>
            <a:r>
              <a:rPr lang="en-GB" sz="1600" dirty="0"/>
              <a:t>Qt user interface</a:t>
            </a:r>
          </a:p>
          <a:p>
            <a:pPr lvl="1"/>
            <a:r>
              <a:rPr lang="en-GB" sz="1600" dirty="0"/>
              <a:t>Extensible and customizable</a:t>
            </a:r>
          </a:p>
          <a:p>
            <a:pPr lvl="1"/>
            <a:endParaRPr lang="en-GB" sz="1600" dirty="0"/>
          </a:p>
          <a:p>
            <a:r>
              <a:rPr lang="en-GB" sz="1600" dirty="0"/>
              <a:t>Current activities:</a:t>
            </a:r>
          </a:p>
          <a:p>
            <a:pPr lvl="1"/>
            <a:r>
              <a:rPr lang="en-GB" sz="1600" dirty="0"/>
              <a:t>baseline UI delivery for </a:t>
            </a:r>
            <a:br>
              <a:rPr lang="en-GB" sz="1600" dirty="0"/>
            </a:br>
            <a:r>
              <a:rPr lang="en-GB" sz="1600" dirty="0"/>
              <a:t>ODIN and BIFROST</a:t>
            </a:r>
          </a:p>
          <a:p>
            <a:pPr lvl="1"/>
            <a:r>
              <a:rPr lang="en-GB" sz="1600" dirty="0" err="1"/>
              <a:t>filewriter</a:t>
            </a:r>
            <a:r>
              <a:rPr lang="en-GB" sz="1600" dirty="0"/>
              <a:t> control and configuration</a:t>
            </a:r>
          </a:p>
          <a:p>
            <a:pPr lvl="1"/>
            <a:r>
              <a:rPr lang="en-GB" sz="1600" dirty="0"/>
              <a:t>sample and proposal information</a:t>
            </a:r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</p:txBody>
      </p:sp>
      <p:sp>
        <p:nvSpPr>
          <p:cNvPr id="1000" name="Feature complete solution from FRM II…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NICOS</a:t>
            </a:r>
            <a:endParaRPr sz="2400" dirty="0"/>
          </a:p>
        </p:txBody>
      </p:sp>
      <p:pic>
        <p:nvPicPr>
          <p:cNvPr id="1003" name="Picture 5" descr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692" y="1306606"/>
            <a:ext cx="1637051" cy="664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7D4CBA-8A19-BA4D-96D5-790354001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486" y="2564916"/>
            <a:ext cx="1275955" cy="536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89E6D6-8310-594B-86AE-04C466A5CC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718" y="1170098"/>
            <a:ext cx="2536723" cy="1355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74096-4FCE-1D46-AF27-55766F298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2" b="21594"/>
          <a:stretch/>
        </p:blipFill>
        <p:spPr>
          <a:xfrm>
            <a:off x="4862071" y="4356625"/>
            <a:ext cx="2889397" cy="23202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563F0F-757C-F34D-993C-9EEFE794F6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258" y="3101808"/>
            <a:ext cx="5978149" cy="3938213"/>
          </a:xfrm>
          <a:prstGeom prst="rect">
            <a:avLst/>
          </a:prstGeom>
        </p:spPr>
      </p:pic>
      <p:pic>
        <p:nvPicPr>
          <p:cNvPr id="12" name="Picture 1" descr="https://scitest.esss.lu.se/_matrix/media/r0/thumbnail/ess/zuviYQXklySyQebJnIGXzbNO?width=800&amp;height=600">
            <a:extLst>
              <a:ext uri="{FF2B5EF4-FFF2-40B4-BE49-F238E27FC236}">
                <a16:creationId xmlns:a16="http://schemas.microsoft.com/office/drawing/2014/main" id="{2C356E88-555D-7C4A-88BD-2E0E8096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2071" y="922712"/>
            <a:ext cx="4573974" cy="30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Nicos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Motion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0C2D4-4004-8E4D-948D-46E6E2E72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642430" cy="4768062"/>
          </a:xfrm>
        </p:spPr>
        <p:txBody>
          <a:bodyPr/>
          <a:lstStyle/>
          <a:p>
            <a:r>
              <a:rPr lang="en-GB" sz="1600" dirty="0"/>
              <a:t>To simplify requirements and implementation common motion types have been classified and MCAG and ECDC have decided which functionality to implement at which level.</a:t>
            </a:r>
          </a:p>
          <a:p>
            <a:r>
              <a:rPr lang="en-GB" sz="1600" dirty="0"/>
              <a:t>Until November the following standard options should be integrated and verified:</a:t>
            </a:r>
          </a:p>
          <a:p>
            <a:pPr lvl="1"/>
            <a:r>
              <a:rPr lang="en-GB" sz="1600" dirty="0">
                <a:solidFill>
                  <a:srgbClr val="0070C0"/>
                </a:solidFill>
              </a:rPr>
              <a:t>Pneumatic Axis</a:t>
            </a:r>
          </a:p>
          <a:p>
            <a:pPr lvl="1"/>
            <a:r>
              <a:rPr lang="en-GB" sz="1600" dirty="0">
                <a:solidFill>
                  <a:srgbClr val="0070C0"/>
                </a:solidFill>
              </a:rPr>
              <a:t>Discrete Positioning</a:t>
            </a:r>
          </a:p>
          <a:p>
            <a:pPr lvl="1"/>
            <a:r>
              <a:rPr lang="en-GB" sz="1600" dirty="0">
                <a:solidFill>
                  <a:srgbClr val="0070C0"/>
                </a:solidFill>
              </a:rPr>
              <a:t>Continuous Motion</a:t>
            </a:r>
          </a:p>
          <a:p>
            <a:pPr lvl="1"/>
            <a:r>
              <a:rPr lang="en-GB" sz="1600" dirty="0">
                <a:solidFill>
                  <a:srgbClr val="0070C0"/>
                </a:solidFill>
              </a:rPr>
              <a:t>Slit System</a:t>
            </a:r>
          </a:p>
          <a:p>
            <a:pPr lvl="1"/>
            <a:endParaRPr lang="en-GB" sz="1600" dirty="0"/>
          </a:p>
          <a:p>
            <a:pPr marL="82550" lvl="1" indent="0">
              <a:buNone/>
            </a:pPr>
            <a:r>
              <a:rPr lang="en-GB" sz="1600" dirty="0"/>
              <a:t>Special Cases are allowed and instruments are encouraged to highlight them as soon as possible.</a:t>
            </a:r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</p:txBody>
      </p:sp>
      <p:sp>
        <p:nvSpPr>
          <p:cNvPr id="1000" name="Feature complete solution from FRM II…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Standard Classes for Most Typical Applications</a:t>
            </a:r>
            <a:endParaRPr sz="2400" dirty="0"/>
          </a:p>
        </p:txBody>
      </p:sp>
      <p:pic>
        <p:nvPicPr>
          <p:cNvPr id="1003" name="Picture 5" descr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181" y="5110976"/>
            <a:ext cx="1637051" cy="664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7D4CBA-8A19-BA4D-96D5-790354001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415" y="6369286"/>
            <a:ext cx="1092515" cy="459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89E6D6-8310-594B-86AE-04C466A5CC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207" y="4974468"/>
            <a:ext cx="2536723" cy="1355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216D48-004C-0B4D-881A-B5DCF338E8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254" y="6369286"/>
            <a:ext cx="998587" cy="42540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DF84AB-5084-0B44-BCE0-DA4AE91A7CE7}"/>
              </a:ext>
            </a:extLst>
          </p:cNvPr>
          <p:cNvGraphicFramePr/>
          <p:nvPr/>
        </p:nvGraphicFramePr>
        <p:xfrm>
          <a:off x="5342020" y="1670383"/>
          <a:ext cx="2764833" cy="2001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1B2114D-DCA3-254A-BBAA-2F66408740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3184"/>
          <a:stretch/>
        </p:blipFill>
        <p:spPr>
          <a:xfrm>
            <a:off x="4736830" y="4186956"/>
            <a:ext cx="4275590" cy="3592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90ABFF-522C-664A-8DFF-205B037DD4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372" t="1" r="2230" b="1575"/>
          <a:stretch/>
        </p:blipFill>
        <p:spPr>
          <a:xfrm>
            <a:off x="8520048" y="1218851"/>
            <a:ext cx="3598158" cy="35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ESS Controls Architec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sz="4000" dirty="0"/>
              <a:t>ESS </a:t>
            </a:r>
            <a:r>
              <a:rPr lang="en-GB" sz="4000" dirty="0"/>
              <a:t>Controls (and Readout) </a:t>
            </a:r>
            <a:r>
              <a:rPr sz="4000" dirty="0"/>
              <a:t>Architecture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EBD70-B920-DD4B-89F7-F47943E3B4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42" y="1182974"/>
            <a:ext cx="9507417" cy="549183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B73C2-7189-6049-AB5A-F805D5648B9D}"/>
              </a:ext>
            </a:extLst>
          </p:cNvPr>
          <p:cNvSpPr txBox="1">
            <a:spLocks/>
          </p:cNvSpPr>
          <p:nvPr/>
        </p:nvSpPr>
        <p:spPr>
          <a:xfrm>
            <a:off x="1103709" y="949971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000" dirty="0"/>
              <a:t>Old, but still somewhat true</a:t>
            </a:r>
          </a:p>
        </p:txBody>
      </p:sp>
    </p:spTree>
    <p:extLst>
      <p:ext uri="{BB962C8B-B14F-4D97-AF65-F5344CB8AC3E}">
        <p14:creationId xmlns:p14="http://schemas.microsoft.com/office/powerpoint/2010/main" val="26546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39313</TotalTime>
  <Words>1325</Words>
  <Application>Microsoft Macintosh PowerPoint</Application>
  <PresentationFormat>Widescreen</PresentationFormat>
  <Paragraphs>251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Courier</vt:lpstr>
      <vt:lpstr>Helvetica</vt:lpstr>
      <vt:lpstr>Segoe UI</vt:lpstr>
      <vt:lpstr>Segoe UI Light</vt:lpstr>
      <vt:lpstr>Segoe UI Semibold</vt:lpstr>
      <vt:lpstr>Wingdings</vt:lpstr>
      <vt:lpstr>Office-tema</vt:lpstr>
      <vt:lpstr>PowerPoint Presentation</vt:lpstr>
      <vt:lpstr>Experiment Control and Data Curation Overview / Keywords / DAQ &amp; Controls</vt:lpstr>
      <vt:lpstr>Idea of Day 1 and this Presentation</vt:lpstr>
      <vt:lpstr>ECDC Scope</vt:lpstr>
      <vt:lpstr>Low Level Control and Engineering Interfaces</vt:lpstr>
      <vt:lpstr>Flow of an Experiment</vt:lpstr>
      <vt:lpstr>Experiment Control Programme</vt:lpstr>
      <vt:lpstr>Motion Control</vt:lpstr>
      <vt:lpstr>ESS Controls (and Readout) Architecture</vt:lpstr>
      <vt:lpstr>NSS/ICS Interface (Simplified)</vt:lpstr>
      <vt:lpstr>Choppers</vt:lpstr>
      <vt:lpstr>Timestamping Chopper TDC pulses</vt:lpstr>
      <vt:lpstr>Detectors</vt:lpstr>
      <vt:lpstr>Detectors</vt:lpstr>
      <vt:lpstr>Instrument Readout Streaming Architecture</vt:lpstr>
      <vt:lpstr>Live Operation Demonstrated</vt:lpstr>
      <vt:lpstr>Let’s talk about files</vt:lpstr>
      <vt:lpstr>“Traditional Files”</vt:lpstr>
      <vt:lpstr>Data Acquisition</vt:lpstr>
      <vt:lpstr>How We Write Files</vt:lpstr>
      <vt:lpstr>Embedded Geometry</vt:lpstr>
      <vt:lpstr>ESS NeXus Raw Data</vt:lpstr>
      <vt:lpstr>Development, Integration, Testing and Verification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Richter</dc:creator>
  <cp:lastModifiedBy>Tobias Richter</cp:lastModifiedBy>
  <cp:revision>129</cp:revision>
  <cp:lastPrinted>2019-03-08T10:27:30Z</cp:lastPrinted>
  <dcterms:created xsi:type="dcterms:W3CDTF">2020-03-09T09:07:28Z</dcterms:created>
  <dcterms:modified xsi:type="dcterms:W3CDTF">2022-05-09T08:56:34Z</dcterms:modified>
</cp:coreProperties>
</file>