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309" r:id="rId3"/>
    <p:sldId id="308" r:id="rId4"/>
    <p:sldId id="310" r:id="rId5"/>
    <p:sldId id="291" r:id="rId6"/>
    <p:sldId id="311" r:id="rId7"/>
    <p:sldId id="312" r:id="rId8"/>
    <p:sldId id="314" r:id="rId9"/>
    <p:sldId id="315" r:id="rId10"/>
    <p:sldId id="313" r:id="rId11"/>
    <p:sldId id="320" r:id="rId12"/>
    <p:sldId id="318" r:id="rId13"/>
    <p:sldId id="316" r:id="rId14"/>
    <p:sldId id="319" r:id="rId15"/>
    <p:sldId id="317" r:id="rId16"/>
    <p:sldId id="321" r:id="rId17"/>
    <p:sldId id="322" r:id="rId18"/>
    <p:sldId id="323" r:id="rId19"/>
    <p:sldId id="290" r:id="rId20"/>
    <p:sldId id="278" r:id="rId2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 varScale="1">
        <p:scale>
          <a:sx n="101" d="100"/>
          <a:sy n="101" d="100"/>
        </p:scale>
        <p:origin x="-3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hare:Collaboration%20Area:Project%20Control:Month-end-files:2015%20Jan:Reports:ESS%20Curve_11_Accsy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3366"/>
                </a:solidFill>
                <a:latin typeface="Calibri"/>
                <a:ea typeface="Calibri"/>
                <a:cs typeface="Calibri"/>
              </a:defRPr>
            </a:pPr>
            <a:r>
              <a:rPr lang="en-US" sz="2000"/>
              <a:t>Grand Total</a:t>
            </a:r>
          </a:p>
        </c:rich>
      </c:tx>
      <c:layout>
        <c:manualLayout>
          <c:xMode val="edge"/>
          <c:yMode val="edge"/>
          <c:x val="0.447774983350962"/>
          <c:y val="0.0351447762320445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841161098972"/>
          <c:y val="0.249208988501115"/>
          <c:w val="0.845566819772528"/>
          <c:h val="0.434518236360918"/>
        </c:manualLayout>
      </c:layout>
      <c:lineChart>
        <c:grouping val="standard"/>
        <c:varyColors val="0"/>
        <c:ser>
          <c:idx val="0"/>
          <c:order val="0"/>
          <c:tx>
            <c:strRef>
              <c:f>Report!$A$365</c:f>
              <c:strCache>
                <c:ptCount val="1"/>
                <c:pt idx="0">
                  <c:v>Earned</c:v>
                </c:pt>
              </c:strCache>
            </c:strRef>
          </c:tx>
          <c:spPr>
            <a:ln w="25400">
              <a:solidFill>
                <a:srgbClr val="0066CC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66CC"/>
              </a:solidFill>
              <a:ln>
                <a:solidFill>
                  <a:srgbClr val="0066CC"/>
                </a:solidFill>
                <a:prstDash val="solid"/>
              </a:ln>
            </c:spPr>
          </c:marker>
          <c:cat>
            <c:strRef>
              <c:f>Report!$B$364:$O$364</c:f>
              <c:strCache>
                <c:ptCount val="14"/>
                <c:pt idx="0">
                  <c:v>31/12/2013</c:v>
                </c:pt>
                <c:pt idx="1">
                  <c:v>31/12/2014</c:v>
                </c:pt>
                <c:pt idx="2">
                  <c:v>31/01/2015</c:v>
                </c:pt>
                <c:pt idx="3">
                  <c:v>28/02/2015</c:v>
                </c:pt>
                <c:pt idx="4">
                  <c:v>31/03/2015</c:v>
                </c:pt>
                <c:pt idx="5">
                  <c:v>30/04/2015</c:v>
                </c:pt>
                <c:pt idx="6">
                  <c:v>31/05/2015</c:v>
                </c:pt>
                <c:pt idx="7">
                  <c:v>30/06/2015</c:v>
                </c:pt>
                <c:pt idx="8">
                  <c:v>31/07/2015</c:v>
                </c:pt>
                <c:pt idx="9">
                  <c:v>31/08/2015</c:v>
                </c:pt>
                <c:pt idx="10">
                  <c:v>30/09/2015</c:v>
                </c:pt>
                <c:pt idx="11">
                  <c:v>31/10/2015</c:v>
                </c:pt>
                <c:pt idx="12">
                  <c:v>30/11/2015</c:v>
                </c:pt>
                <c:pt idx="13">
                  <c:v>31/12/2015</c:v>
                </c:pt>
              </c:strCache>
            </c:strRef>
          </c:cat>
          <c:val>
            <c:numRef>
              <c:f>Report!$B$365:$O$365</c:f>
              <c:numCache>
                <c:formatCode>#,##0</c:formatCode>
                <c:ptCount val="14"/>
                <c:pt idx="0">
                  <c:v>1.47094010002E7</c:v>
                </c:pt>
                <c:pt idx="1">
                  <c:v>3.6542846355E7</c:v>
                </c:pt>
                <c:pt idx="2">
                  <c:v>3.39499882984E7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Report!$A$366</c:f>
              <c:strCache>
                <c:ptCount val="1"/>
                <c:pt idx="0">
                  <c:v>Actuals</c:v>
                </c:pt>
              </c:strCache>
            </c:strRef>
          </c:tx>
          <c:spPr>
            <a:ln w="25400">
              <a:solidFill>
                <a:srgbClr val="FF8080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8080"/>
              </a:solidFill>
              <a:ln>
                <a:solidFill>
                  <a:srgbClr val="FF8080"/>
                </a:solidFill>
                <a:prstDash val="solid"/>
              </a:ln>
            </c:spPr>
          </c:marker>
          <c:cat>
            <c:strRef>
              <c:f>Report!$B$364:$O$364</c:f>
              <c:strCache>
                <c:ptCount val="14"/>
                <c:pt idx="0">
                  <c:v>31/12/2013</c:v>
                </c:pt>
                <c:pt idx="1">
                  <c:v>31/12/2014</c:v>
                </c:pt>
                <c:pt idx="2">
                  <c:v>31/01/2015</c:v>
                </c:pt>
                <c:pt idx="3">
                  <c:v>28/02/2015</c:v>
                </c:pt>
                <c:pt idx="4">
                  <c:v>31/03/2015</c:v>
                </c:pt>
                <c:pt idx="5">
                  <c:v>30/04/2015</c:v>
                </c:pt>
                <c:pt idx="6">
                  <c:v>31/05/2015</c:v>
                </c:pt>
                <c:pt idx="7">
                  <c:v>30/06/2015</c:v>
                </c:pt>
                <c:pt idx="8">
                  <c:v>31/07/2015</c:v>
                </c:pt>
                <c:pt idx="9">
                  <c:v>31/08/2015</c:v>
                </c:pt>
                <c:pt idx="10">
                  <c:v>30/09/2015</c:v>
                </c:pt>
                <c:pt idx="11">
                  <c:v>31/10/2015</c:v>
                </c:pt>
                <c:pt idx="12">
                  <c:v>30/11/2015</c:v>
                </c:pt>
                <c:pt idx="13">
                  <c:v>31/12/2015</c:v>
                </c:pt>
              </c:strCache>
            </c:strRef>
          </c:cat>
          <c:val>
            <c:numRef>
              <c:f>Report!$B$366:$O$366</c:f>
              <c:numCache>
                <c:formatCode>#,##0</c:formatCode>
                <c:ptCount val="14"/>
                <c:pt idx="0">
                  <c:v>1.4709401E7</c:v>
                </c:pt>
                <c:pt idx="1">
                  <c:v>3.256292976E7</c:v>
                </c:pt>
                <c:pt idx="2">
                  <c:v>3.486497976E7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Report!$A$367</c:f>
              <c:strCache>
                <c:ptCount val="1"/>
                <c:pt idx="0">
                  <c:v>Scheduled</c:v>
                </c:pt>
              </c:strCache>
            </c:strRef>
          </c:tx>
          <c:spPr>
            <a:ln w="25400">
              <a:solidFill>
                <a:srgbClr val="339966"/>
              </a:solidFill>
              <a:prstDash val="solid"/>
            </a:ln>
          </c:spPr>
          <c:marker>
            <c:symbol val="triangle"/>
            <c:size val="4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cat>
            <c:strRef>
              <c:f>Report!$B$364:$O$364</c:f>
              <c:strCache>
                <c:ptCount val="14"/>
                <c:pt idx="0">
                  <c:v>31/12/2013</c:v>
                </c:pt>
                <c:pt idx="1">
                  <c:v>31/12/2014</c:v>
                </c:pt>
                <c:pt idx="2">
                  <c:v>31/01/2015</c:v>
                </c:pt>
                <c:pt idx="3">
                  <c:v>28/02/2015</c:v>
                </c:pt>
                <c:pt idx="4">
                  <c:v>31/03/2015</c:v>
                </c:pt>
                <c:pt idx="5">
                  <c:v>30/04/2015</c:v>
                </c:pt>
                <c:pt idx="6">
                  <c:v>31/05/2015</c:v>
                </c:pt>
                <c:pt idx="7">
                  <c:v>30/06/2015</c:v>
                </c:pt>
                <c:pt idx="8">
                  <c:v>31/07/2015</c:v>
                </c:pt>
                <c:pt idx="9">
                  <c:v>31/08/2015</c:v>
                </c:pt>
                <c:pt idx="10">
                  <c:v>30/09/2015</c:v>
                </c:pt>
                <c:pt idx="11">
                  <c:v>31/10/2015</c:v>
                </c:pt>
                <c:pt idx="12">
                  <c:v>30/11/2015</c:v>
                </c:pt>
                <c:pt idx="13">
                  <c:v>31/12/2015</c:v>
                </c:pt>
              </c:strCache>
            </c:strRef>
          </c:cat>
          <c:val>
            <c:numRef>
              <c:f>Report!$B$367:$O$367</c:f>
              <c:numCache>
                <c:formatCode>#,##0</c:formatCode>
                <c:ptCount val="14"/>
                <c:pt idx="0">
                  <c:v>1.47094010002E7</c:v>
                </c:pt>
                <c:pt idx="1">
                  <c:v>3.25629276533E7</c:v>
                </c:pt>
                <c:pt idx="2">
                  <c:v>3.54680216284E7</c:v>
                </c:pt>
                <c:pt idx="3">
                  <c:v>3.96427989533E7</c:v>
                </c:pt>
                <c:pt idx="4">
                  <c:v>4.23003659788E7</c:v>
                </c:pt>
                <c:pt idx="5">
                  <c:v>4.4312164749E7</c:v>
                </c:pt>
                <c:pt idx="6">
                  <c:v>4.6277286924E7</c:v>
                </c:pt>
                <c:pt idx="7">
                  <c:v>4.90437965211E7</c:v>
                </c:pt>
                <c:pt idx="8">
                  <c:v>5.32846241187E7</c:v>
                </c:pt>
                <c:pt idx="9">
                  <c:v>5.82914268949E7</c:v>
                </c:pt>
                <c:pt idx="10">
                  <c:v>6.17783996648E7</c:v>
                </c:pt>
                <c:pt idx="11">
                  <c:v>6.72981986546E7</c:v>
                </c:pt>
                <c:pt idx="12">
                  <c:v>7.49290165953E7</c:v>
                </c:pt>
                <c:pt idx="13">
                  <c:v>8.00395607891E7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2379016"/>
        <c:axId val="-2142719592"/>
      </c:lineChart>
      <c:catAx>
        <c:axId val="-2142379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/>
                  <a:t>Time-phase period</a:t>
                </a:r>
              </a:p>
            </c:rich>
          </c:tx>
          <c:layout>
            <c:manualLayout>
              <c:xMode val="edge"/>
              <c:yMode val="edge"/>
              <c:x val="0.449765137566759"/>
              <c:y val="0.87862141832909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42719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42719592"/>
        <c:scaling>
          <c:orientation val="minMax"/>
        </c:scaling>
        <c:delete val="0"/>
        <c:axPos val="l"/>
        <c:majorGridlines>
          <c:spPr>
            <a:ln w="1270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/>
                  <a:t>Value</a:t>
                </a:r>
              </a:p>
            </c:rich>
          </c:tx>
          <c:layout>
            <c:manualLayout>
              <c:xMode val="edge"/>
              <c:yMode val="edge"/>
              <c:x val="0.0159209203327196"/>
              <c:y val="0.42493320922744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42379016"/>
        <c:crosses val="autoZero"/>
        <c:crossBetween val="between"/>
      </c:valAx>
      <c:spPr>
        <a:solidFill>
          <a:srgbClr val="DBEEF4">
            <a:alpha val="43922"/>
          </a:srgbClr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5999978127734"/>
          <c:y val="0.427500196042554"/>
          <c:w val="0.0948665791776028"/>
          <c:h val="0.205357142857143"/>
        </c:manualLayout>
      </c:layout>
      <c:overlay val="0"/>
      <c:spPr>
        <a:solidFill>
          <a:srgbClr val="FFFFFF"/>
        </a:solidFill>
        <a:ln w="12700">
          <a:solidFill>
            <a:srgbClr val="666699"/>
          </a:solidFill>
          <a:prstDash val="solid"/>
        </a:ln>
      </c:spPr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3/4/15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3/4/15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3/4/15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3/4/15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3/4/15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3/4/15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5500" dirty="0" smtClean="0"/>
              <a:t>Project Planning</a:t>
            </a:r>
            <a:endParaRPr lang="sv-SE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9592" y="3886200"/>
            <a:ext cx="6584776" cy="1919064"/>
          </a:xfrm>
        </p:spPr>
        <p:txBody>
          <a:bodyPr>
            <a:noAutofit/>
          </a:bodyPr>
          <a:lstStyle/>
          <a:p>
            <a:r>
              <a:rPr lang="sv-SE" sz="2500" dirty="0" smtClean="0">
                <a:solidFill>
                  <a:schemeClr val="bg1"/>
                </a:solidFill>
              </a:rPr>
              <a:t>12th </a:t>
            </a:r>
            <a:r>
              <a:rPr lang="sv-SE" sz="2500" dirty="0" err="1">
                <a:solidFill>
                  <a:schemeClr val="bg1"/>
                </a:solidFill>
              </a:rPr>
              <a:t>Technical</a:t>
            </a:r>
            <a:r>
              <a:rPr lang="sv-SE" sz="2500" dirty="0">
                <a:solidFill>
                  <a:schemeClr val="bg1"/>
                </a:solidFill>
              </a:rPr>
              <a:t> Board Meeting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sz="2500" dirty="0" err="1" smtClean="0">
                <a:solidFill>
                  <a:schemeClr val="bg1"/>
                </a:solidFill>
              </a:rPr>
              <a:t>Luisella</a:t>
            </a:r>
            <a:r>
              <a:rPr lang="sv-SE" sz="2500" dirty="0" smtClean="0">
                <a:solidFill>
                  <a:schemeClr val="bg1"/>
                </a:solidFill>
              </a:rPr>
              <a:t> Lari</a:t>
            </a:r>
          </a:p>
          <a:p>
            <a:r>
              <a:rPr lang="sv-SE" sz="1800" i="1" dirty="0" err="1">
                <a:solidFill>
                  <a:schemeClr val="bg1"/>
                </a:solidFill>
              </a:rPr>
              <a:t>Head</a:t>
            </a:r>
            <a:r>
              <a:rPr lang="sv-SE" sz="1800" i="1" dirty="0">
                <a:solidFill>
                  <a:schemeClr val="bg1"/>
                </a:solidFill>
              </a:rPr>
              <a:t> </a:t>
            </a:r>
            <a:r>
              <a:rPr lang="sv-SE" sz="1800" i="1" dirty="0" err="1" smtClean="0">
                <a:solidFill>
                  <a:schemeClr val="bg1"/>
                </a:solidFill>
              </a:rPr>
              <a:t>planner</a:t>
            </a:r>
            <a:r>
              <a:rPr lang="sv-SE" sz="1800" i="1" dirty="0" smtClean="0">
                <a:solidFill>
                  <a:schemeClr val="bg1"/>
                </a:solidFill>
              </a:rPr>
              <a:t> for </a:t>
            </a:r>
            <a:r>
              <a:rPr lang="sv-SE" sz="1800" i="1" dirty="0" smtClean="0">
                <a:solidFill>
                  <a:schemeClr val="bg1"/>
                </a:solidFill>
              </a:rPr>
              <a:t>Accelerator &amp; Senior Scientist</a:t>
            </a:r>
            <a:endParaRPr lang="sv-SE" sz="1800" i="1" dirty="0" smtClean="0">
              <a:solidFill>
                <a:schemeClr val="bg1"/>
              </a:solidFill>
            </a:endParaRPr>
          </a:p>
          <a:p>
            <a:r>
              <a:rPr lang="en-US" sz="1800" i="1" dirty="0">
                <a:solidFill>
                  <a:srgbClr val="0000FF"/>
                </a:solidFill>
              </a:rPr>
              <a:t>In particular I would like to thank </a:t>
            </a:r>
            <a:r>
              <a:rPr lang="en-US" sz="1800" i="1" dirty="0" smtClean="0">
                <a:solidFill>
                  <a:srgbClr val="0000FF"/>
                </a:solidFill>
              </a:rPr>
              <a:t>L. </a:t>
            </a:r>
            <a:r>
              <a:rPr lang="en-US" sz="1800" i="1" dirty="0" err="1" smtClean="0">
                <a:solidFill>
                  <a:srgbClr val="0000FF"/>
                </a:solidFill>
              </a:rPr>
              <a:t>Gunnarson</a:t>
            </a:r>
            <a:r>
              <a:rPr lang="en-US" sz="1800" i="1" dirty="0">
                <a:solidFill>
                  <a:srgbClr val="0000FF"/>
                </a:solidFill>
              </a:rPr>
              <a:t> </a:t>
            </a:r>
            <a:r>
              <a:rPr lang="en-US" sz="1800" i="1" dirty="0" smtClean="0">
                <a:solidFill>
                  <a:srgbClr val="0000FF"/>
                </a:solidFill>
              </a:rPr>
              <a:t>and all WP managers</a:t>
            </a:r>
            <a:endParaRPr lang="sv-SE" sz="1800" i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November </a:t>
            </a:r>
            <a:r>
              <a:rPr lang="en-GB" sz="1400" dirty="0">
                <a:solidFill>
                  <a:srgbClr val="FFFFFF"/>
                </a:solidFill>
              </a:rPr>
              <a:t>2</a:t>
            </a:r>
            <a:r>
              <a:rPr lang="en-GB" sz="1400" dirty="0" smtClean="0">
                <a:solidFill>
                  <a:srgbClr val="FFFFFF"/>
                </a:solidFill>
              </a:rPr>
              <a:t>0, 2014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Plan in P6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84342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2771800" y="3429000"/>
            <a:ext cx="3960440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03648" y="4365104"/>
            <a:ext cx="72008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2771800" y="4941168"/>
            <a:ext cx="3960440" cy="1440160"/>
            <a:chOff x="2771800" y="4941168"/>
            <a:chExt cx="3960440" cy="1440160"/>
          </a:xfrm>
        </p:grpSpPr>
        <p:sp>
          <p:nvSpPr>
            <p:cNvPr id="10" name="Rectangle 9"/>
            <p:cNvSpPr/>
            <p:nvPr/>
          </p:nvSpPr>
          <p:spPr>
            <a:xfrm>
              <a:off x="3563888" y="5229200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55976" y="5517232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48064" y="5805264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40152" y="6093296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71800" y="4941168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267744" y="2924944"/>
            <a:ext cx="6336704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516216" y="1916832"/>
            <a:ext cx="2478584" cy="6309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3366FF"/>
                </a:solidFill>
              </a:rPr>
              <a:t>Project 11</a:t>
            </a:r>
            <a:endParaRPr lang="en-US" sz="3500" b="1" i="1" dirty="0">
              <a:solidFill>
                <a:srgbClr val="3366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9920" y="4653136"/>
            <a:ext cx="2478584" cy="6309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FF0000"/>
                </a:solidFill>
              </a:rPr>
              <a:t>Project 11I</a:t>
            </a:r>
            <a:endParaRPr lang="en-US" sz="3500" b="1" i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11760" y="1772816"/>
            <a:ext cx="6120680" cy="0"/>
          </a:xfrm>
          <a:prstGeom prst="straightConnector1">
            <a:avLst/>
          </a:prstGeom>
          <a:ln w="57150" cmpd="sng"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707904" y="1196752"/>
            <a:ext cx="247858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chemeClr val="accent3">
                    <a:lumMod val="75000"/>
                  </a:schemeClr>
                </a:solidFill>
              </a:rPr>
              <a:t>time</a:t>
            </a:r>
            <a:endParaRPr lang="en-US" sz="35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35696" y="1916832"/>
            <a:ext cx="8384" cy="2151856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835696" y="4509120"/>
            <a:ext cx="8384" cy="215185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16200000">
            <a:off x="47779" y="2480613"/>
            <a:ext cx="247858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3366FF"/>
                </a:solidFill>
              </a:rPr>
              <a:t>WPs </a:t>
            </a:r>
            <a:endParaRPr lang="en-US" sz="3500" b="1" i="1" dirty="0">
              <a:solidFill>
                <a:srgbClr val="3366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16200000">
            <a:off x="-450543" y="5044808"/>
            <a:ext cx="3037951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 smtClean="0">
                <a:solidFill>
                  <a:srgbClr val="FF0000"/>
                </a:solidFill>
              </a:rPr>
              <a:t>Areas</a:t>
            </a:r>
          </a:p>
          <a:p>
            <a:pPr algn="ctr"/>
            <a:r>
              <a:rPr lang="en-US" sz="2500" b="1" i="1" dirty="0" smtClean="0">
                <a:solidFill>
                  <a:srgbClr val="FF0000"/>
                </a:solidFill>
              </a:rPr>
              <a:t>ESS-0025901.1</a:t>
            </a:r>
          </a:p>
          <a:p>
            <a:pPr algn="ctr"/>
            <a:r>
              <a:rPr lang="en-US" sz="2500" b="1" i="1" dirty="0" smtClean="0">
                <a:solidFill>
                  <a:srgbClr val="FF0000"/>
                </a:solidFill>
              </a:rPr>
              <a:t> &amp; </a:t>
            </a:r>
            <a:r>
              <a:rPr lang="en-US" sz="2500" b="1" i="1" dirty="0" err="1" smtClean="0">
                <a:solidFill>
                  <a:srgbClr val="FF0000"/>
                </a:solidFill>
              </a:rPr>
              <a:t>LinacLego</a:t>
            </a:r>
            <a:r>
              <a:rPr lang="en-US" sz="2500" b="1" i="1" dirty="0" smtClean="0">
                <a:solidFill>
                  <a:srgbClr val="FF0000"/>
                </a:solidFill>
              </a:rPr>
              <a:t> </a:t>
            </a:r>
            <a:endParaRPr lang="en-US" sz="2500" b="1" i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95736" y="2015842"/>
            <a:ext cx="38884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 smtClean="0">
                <a:solidFill>
                  <a:schemeClr val="accent3">
                    <a:lumMod val="75000"/>
                  </a:schemeClr>
                </a:solidFill>
              </a:rPr>
              <a:t>RFI date e.g. </a:t>
            </a:r>
            <a:r>
              <a:rPr lang="en-US" sz="2500" b="1" i="1" dirty="0" smtClean="0">
                <a:solidFill>
                  <a:schemeClr val="accent3">
                    <a:lumMod val="75000"/>
                  </a:schemeClr>
                </a:solidFill>
              </a:rPr>
              <a:t>SPK</a:t>
            </a:r>
            <a:endParaRPr lang="en-US" sz="25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771800" y="2348880"/>
            <a:ext cx="0" cy="136815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43808" y="2924944"/>
            <a:ext cx="388843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 smtClean="0">
                <a:solidFill>
                  <a:schemeClr val="accent3">
                    <a:lumMod val="75000"/>
                  </a:schemeClr>
                </a:solidFill>
              </a:rPr>
              <a:t>e.g. Installation SPK</a:t>
            </a:r>
            <a:endParaRPr lang="en-US" sz="25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411760" y="1916832"/>
            <a:ext cx="8384" cy="93610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 rot="16200000">
            <a:off x="1428869" y="2057693"/>
            <a:ext cx="13348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 smtClean="0">
                <a:solidFill>
                  <a:srgbClr val="3366FF"/>
                </a:solidFill>
              </a:rPr>
              <a:t>WP04 </a:t>
            </a:r>
            <a:endParaRPr lang="en-US" sz="2500" b="1" i="1" dirty="0">
              <a:solidFill>
                <a:srgbClr val="3366FF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2411760" y="3068960"/>
            <a:ext cx="8384" cy="93610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 rot="16200000">
            <a:off x="1478812" y="3281828"/>
            <a:ext cx="13348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 smtClean="0">
                <a:solidFill>
                  <a:srgbClr val="3366FF"/>
                </a:solidFill>
              </a:rPr>
              <a:t>WP99 </a:t>
            </a:r>
            <a:endParaRPr lang="en-US" sz="2500" b="1" i="1" dirty="0">
              <a:solidFill>
                <a:srgbClr val="3366FF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2771800" y="3717032"/>
            <a:ext cx="0" cy="266429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732240" y="3789040"/>
            <a:ext cx="0" cy="144016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483768" y="6372944"/>
            <a:ext cx="1152128" cy="83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411760" y="4941168"/>
            <a:ext cx="432048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483768" y="5085184"/>
            <a:ext cx="8384" cy="936104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 rot="16200000">
            <a:off x="1262788" y="5259357"/>
            <a:ext cx="16228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i="1" dirty="0" smtClean="0">
                <a:solidFill>
                  <a:schemeClr val="accent2"/>
                </a:solidFill>
              </a:rPr>
              <a:t>SPK region </a:t>
            </a:r>
            <a:endParaRPr lang="en-US" sz="2500" b="1" i="1" dirty="0">
              <a:solidFill>
                <a:schemeClr val="accent2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771800" y="4941168"/>
            <a:ext cx="3960440" cy="1440160"/>
            <a:chOff x="2771800" y="4941168"/>
            <a:chExt cx="3960440" cy="1440160"/>
          </a:xfrm>
        </p:grpSpPr>
        <p:sp>
          <p:nvSpPr>
            <p:cNvPr id="58" name="Rectangle 57"/>
            <p:cNvSpPr/>
            <p:nvPr/>
          </p:nvSpPr>
          <p:spPr>
            <a:xfrm flipH="1">
              <a:off x="5148064" y="5229200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flipH="1">
              <a:off x="4355976" y="5517232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flipH="1">
              <a:off x="3563888" y="5805264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flipH="1">
              <a:off x="2771800" y="6093296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flipH="1">
              <a:off x="5940152" y="4941168"/>
              <a:ext cx="792088" cy="288032"/>
            </a:xfrm>
            <a:prstGeom prst="rect">
              <a:avLst/>
            </a:prstGeom>
            <a:solidFill>
              <a:srgbClr val="C0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iamond 2"/>
          <p:cNvSpPr/>
          <p:nvPr/>
        </p:nvSpPr>
        <p:spPr>
          <a:xfrm>
            <a:off x="2555776" y="1988840"/>
            <a:ext cx="432048" cy="576064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3635896" y="6381328"/>
            <a:ext cx="3024336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732240" y="4869160"/>
            <a:ext cx="0" cy="144016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65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  <p:bldP spid="23" grpId="0"/>
      <p:bldP spid="33" grpId="0"/>
      <p:bldP spid="34" grpId="0"/>
      <p:bldP spid="34" grpId="1"/>
      <p:bldP spid="37" grpId="0"/>
      <p:bldP spid="42" grpId="1"/>
      <p:bldP spid="45" grpId="1"/>
      <p:bldP spid="47" grpId="1"/>
      <p:bldP spid="57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schedules for WPs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Annual Review, all the schedules have to be extracted from P6.</a:t>
            </a:r>
          </a:p>
          <a:p>
            <a:endParaRPr lang="en-US" dirty="0"/>
          </a:p>
          <a:p>
            <a:r>
              <a:rPr lang="en-US" dirty="0" smtClean="0"/>
              <a:t>In the Annual Review - Accelerator Section – Summary </a:t>
            </a:r>
            <a:r>
              <a:rPr lang="en-US" dirty="0"/>
              <a:t>S</a:t>
            </a:r>
            <a:r>
              <a:rPr lang="en-US" dirty="0" smtClean="0"/>
              <a:t>chedules for the WPs to be used by the speakers in-line with P6.</a:t>
            </a:r>
          </a:p>
          <a:p>
            <a:endParaRPr lang="en-US" dirty="0"/>
          </a:p>
          <a:p>
            <a:pPr marL="3657600" lvl="8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1043608" y="5661248"/>
            <a:ext cx="7992888" cy="6309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3366FF"/>
                </a:solidFill>
              </a:rPr>
              <a:t>…….Some examples in the following slides</a:t>
            </a:r>
            <a:endParaRPr lang="en-US" sz="3500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9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WP03 Master Schedule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58589"/>
            <a:ext cx="8496944" cy="5405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-243408"/>
            <a:ext cx="2304256" cy="18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6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WP04 Master Schedule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11233"/>
            <a:ext cx="8604448" cy="5337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-243408"/>
            <a:ext cx="2304256" cy="18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5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WP05 </a:t>
            </a:r>
            <a:r>
              <a:rPr lang="en-US" dirty="0" smtClean="0"/>
              <a:t>Master Schedule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1484784"/>
            <a:ext cx="8497333" cy="5373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-243408"/>
            <a:ext cx="2304256" cy="183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3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640960" cy="5340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WP08 Master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-243408"/>
            <a:ext cx="2304256" cy="18356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871" y="4038913"/>
            <a:ext cx="9144000" cy="2785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FF0000"/>
                </a:solidFill>
              </a:rPr>
              <a:t>NB: Please let me know if you need one for your presentation, also @ the level of WU.</a:t>
            </a:r>
          </a:p>
          <a:p>
            <a:pPr algn="ctr"/>
            <a:r>
              <a:rPr lang="en-US" sz="3500" b="1" i="1" dirty="0" smtClean="0">
                <a:solidFill>
                  <a:srgbClr val="FF0000"/>
                </a:solidFill>
              </a:rPr>
              <a:t>It is really important that we are coherent with the P6 official and that no different schedules have to be presented!</a:t>
            </a:r>
            <a:endParaRPr lang="en-US" sz="3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20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“TO DO” before the </a:t>
            </a: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Include some last re-plan actions,</a:t>
            </a:r>
          </a:p>
          <a:p>
            <a:r>
              <a:rPr lang="en-US" dirty="0" smtClean="0"/>
              <a:t>Include cabling costs in WP1,</a:t>
            </a:r>
          </a:p>
          <a:p>
            <a:r>
              <a:rPr lang="en-US" dirty="0" smtClean="0"/>
              <a:t>Some alignment with the staff plan to be finalized,</a:t>
            </a:r>
          </a:p>
          <a:p>
            <a:r>
              <a:rPr lang="en-US" dirty="0" smtClean="0"/>
              <a:t>Check/Review of all the links,</a:t>
            </a:r>
          </a:p>
          <a:p>
            <a:r>
              <a:rPr lang="en-US" dirty="0" smtClean="0"/>
              <a:t>Re-naming action of the MS with respect to their “LEVEL”,</a:t>
            </a:r>
          </a:p>
          <a:p>
            <a:r>
              <a:rPr lang="en-US" dirty="0" smtClean="0"/>
              <a:t>Check</a:t>
            </a:r>
            <a:r>
              <a:rPr lang="en-US" dirty="0"/>
              <a:t>/Review of all the </a:t>
            </a:r>
            <a:r>
              <a:rPr lang="en-US" dirty="0" err="1" smtClean="0"/>
              <a:t>lN</a:t>
            </a:r>
            <a:r>
              <a:rPr lang="en-US" dirty="0" smtClean="0"/>
              <a:t>-Kind tags,</a:t>
            </a:r>
          </a:p>
          <a:p>
            <a:r>
              <a:rPr lang="en-US" dirty="0" smtClean="0"/>
              <a:t>ESS internal procurement contracts to be checked to identify contract &gt; 50 </a:t>
            </a:r>
            <a:r>
              <a:rPr lang="en-US" dirty="0" err="1" smtClean="0"/>
              <a:t>kEUR</a:t>
            </a:r>
            <a:r>
              <a:rPr lang="en-US" dirty="0" smtClean="0"/>
              <a:t> for 2015 and 2016, and above &gt;200 </a:t>
            </a:r>
            <a:r>
              <a:rPr lang="en-US" dirty="0" err="1" smtClean="0"/>
              <a:t>kEUR</a:t>
            </a:r>
            <a:endParaRPr lang="en-US" dirty="0" smtClean="0"/>
          </a:p>
          <a:p>
            <a:r>
              <a:rPr lang="en-US" dirty="0" smtClean="0"/>
              <a:t>Schedule Analysis &amp; interface with Initial Operation schedule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347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07" y="0"/>
            <a:ext cx="7243471" cy="144153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ESS-0012700 </a:t>
            </a:r>
            <a:r>
              <a:rPr lang="en-US" b="1" dirty="0"/>
              <a:t>ACCSYS Project CCB Change </a:t>
            </a:r>
            <a:r>
              <a:rPr lang="en-US" b="1" dirty="0" smtClean="0"/>
              <a:t>Log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@</a:t>
            </a:r>
            <a:r>
              <a:rPr lang="en-GB" dirty="0" smtClean="0"/>
              <a:t> ACCSYS project level and @ WP</a:t>
            </a:r>
            <a:r>
              <a:rPr lang="en-GB" dirty="0"/>
              <a:t> </a:t>
            </a:r>
            <a:r>
              <a:rPr lang="en-GB" dirty="0" smtClean="0"/>
              <a:t>level</a:t>
            </a:r>
            <a:br>
              <a:rPr lang="en-GB" dirty="0" smtClean="0"/>
            </a:br>
            <a:r>
              <a:rPr lang="en-GB" sz="2000" dirty="0" smtClean="0"/>
              <a:t>i.e. </a:t>
            </a:r>
            <a:r>
              <a:rPr lang="en-GB" sz="2000" dirty="0"/>
              <a:t>(</a:t>
            </a:r>
            <a:r>
              <a:rPr lang="en-GB" sz="2000" dirty="0" smtClean="0"/>
              <a:t>change control) Classes C and lower within ACCSYS project</a:t>
            </a:r>
            <a:endParaRPr lang="en-GB" sz="20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8232816"/>
              </p:ext>
            </p:extLst>
          </p:nvPr>
        </p:nvGraphicFramePr>
        <p:xfrm>
          <a:off x="80045" y="1418813"/>
          <a:ext cx="9039532" cy="53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372"/>
                <a:gridCol w="753109"/>
                <a:gridCol w="1919954"/>
                <a:gridCol w="938575"/>
                <a:gridCol w="4820522"/>
              </a:tblGrid>
              <a:tr h="615553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Log nr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CR-ID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</a:t>
                      </a:r>
                      <a:r>
                        <a:rPr lang="en-GB" sz="1300" dirty="0" smtClean="0"/>
                        <a:t>lass </a:t>
                      </a:r>
                      <a:r>
                        <a:rPr lang="en-GB" sz="1300" baseline="0" dirty="0" smtClean="0"/>
                        <a:t>- Approver/</a:t>
                      </a:r>
                      <a:r>
                        <a:rPr lang="en-GB" sz="1300" dirty="0" smtClean="0"/>
                        <a:t>Reviewer</a:t>
                      </a:r>
                      <a:r>
                        <a:rPr lang="en-GB" sz="1300" baseline="0" dirty="0" smtClean="0"/>
                        <a:t>  </a:t>
                      </a:r>
                      <a:endParaRPr lang="en-GB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WBS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Summary</a:t>
                      </a:r>
                      <a:r>
                        <a:rPr lang="en-GB" sz="1400" baseline="0" dirty="0" smtClean="0"/>
                        <a:t> of Change Request (proposed change)</a:t>
                      </a:r>
                      <a:endParaRPr lang="en-GB" sz="1400" dirty="0"/>
                    </a:p>
                  </a:txBody>
                  <a:tcPr anchor="ctr"/>
                </a:tc>
              </a:tr>
              <a:tr h="453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 - WP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Increased cost for “Reduced scale RML modulator prototype construction” – addendum to CR 11-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53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11.00002.1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11.1;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Replanning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WP14 due to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Accelerator Division reorganization.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47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11.00003.1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11.8; 11.99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Revised Installation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Waveguide: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installation activities related to the waveguides are moved from WP99 (Installation) to WP8 (RF). </a:t>
                      </a:r>
                    </a:p>
                  </a:txBody>
                  <a:tcPr marL="0" marR="0" marT="0" marB="0" anchor="ctr"/>
                </a:tc>
              </a:tr>
              <a:tr h="453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11.00004.1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 - WP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WP99 re-planning at the WU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level: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installation activities related to WP99 are redistributed in different WUs.   </a:t>
                      </a:r>
                    </a:p>
                  </a:txBody>
                  <a:tcPr marL="0" marR="0" marT="0" marB="0" anchor="ctr"/>
                </a:tc>
              </a:tr>
              <a:tr h="5352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11.00005.1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11.3;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11.5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/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see CR for WUs  impacted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Replanning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CEA parts of WP3 and WP5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-kind agreement with CEA. </a:t>
                      </a:r>
                    </a:p>
                  </a:txBody>
                  <a:tcPr marL="0" marR="0" marT="0" marB="0" anchor="ctr"/>
                </a:tc>
              </a:tr>
              <a:tr h="453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11.00006.1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11.15;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WP16 for water cooling system, detached from WP15 scope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538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11.00007.1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 - WP Ldr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Change of leader  for WP13 Safety &amp; Reliability.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leader skills in line with the work to be performed in the WP13. </a:t>
                      </a:r>
                    </a:p>
                  </a:txBody>
                  <a:tcPr marL="0" marR="0" marT="0" marB="0" anchor="ctr"/>
                </a:tc>
              </a:tr>
              <a:tr h="4476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11.00008.1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11.6.65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11.8.8;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Creation of a new WP17 for Power Converters.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Expert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required in the filed of Power Converters.</a:t>
                      </a:r>
                    </a:p>
                  </a:txBody>
                  <a:tcPr marL="0" marR="0" marT="0" marB="0" anchor="ctr"/>
                </a:tc>
              </a:tr>
              <a:tr h="59304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11.00009.1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WU for LWU and for radiation hard magnets to be included in WP02 from WP06.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WP06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experts will cover only the work related to raster magnets. </a:t>
                      </a:r>
                    </a:p>
                  </a:txBody>
                  <a:tcPr marL="0" marR="0" marT="0" marB="0" anchor="ctr"/>
                </a:tc>
              </a:tr>
              <a:tr h="485952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11.00011.1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 - WP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Re-plan for WP12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947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107" y="0"/>
            <a:ext cx="7243471" cy="144153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ESS-0012700 </a:t>
            </a:r>
            <a:r>
              <a:rPr lang="en-US" b="1" dirty="0"/>
              <a:t>ACCSYS Project CCB Change </a:t>
            </a:r>
            <a:r>
              <a:rPr lang="en-US" b="1" dirty="0" smtClean="0"/>
              <a:t>Log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@</a:t>
            </a:r>
            <a:r>
              <a:rPr lang="en-GB" dirty="0" smtClean="0"/>
              <a:t> ACCSYS project level and @ WP</a:t>
            </a:r>
            <a:r>
              <a:rPr lang="en-GB" dirty="0"/>
              <a:t> </a:t>
            </a:r>
            <a:r>
              <a:rPr lang="en-GB" dirty="0" smtClean="0"/>
              <a:t>level</a:t>
            </a:r>
            <a:br>
              <a:rPr lang="en-GB" dirty="0" smtClean="0"/>
            </a:br>
            <a:r>
              <a:rPr lang="en-GB" sz="2000" dirty="0" smtClean="0"/>
              <a:t>i.e. </a:t>
            </a:r>
            <a:r>
              <a:rPr lang="en-GB" sz="2000" dirty="0"/>
              <a:t>(</a:t>
            </a:r>
            <a:r>
              <a:rPr lang="en-GB" sz="2000" dirty="0" smtClean="0"/>
              <a:t>change control) Classes C and lower within ACCSYS project</a:t>
            </a:r>
            <a:endParaRPr lang="en-GB" sz="20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10050"/>
              </p:ext>
            </p:extLst>
          </p:nvPr>
        </p:nvGraphicFramePr>
        <p:xfrm>
          <a:off x="80045" y="1479578"/>
          <a:ext cx="9039532" cy="468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372"/>
                <a:gridCol w="753109"/>
                <a:gridCol w="1919954"/>
                <a:gridCol w="938575"/>
                <a:gridCol w="4820522"/>
              </a:tblGrid>
              <a:tr h="603958"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Log nr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CR-ID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C</a:t>
                      </a:r>
                      <a:r>
                        <a:rPr lang="en-GB" sz="1300" dirty="0" smtClean="0"/>
                        <a:t>lass </a:t>
                      </a:r>
                      <a:r>
                        <a:rPr lang="en-GB" sz="1300" baseline="0" dirty="0" smtClean="0"/>
                        <a:t>- Approver/</a:t>
                      </a:r>
                      <a:r>
                        <a:rPr lang="en-GB" sz="1300" dirty="0" smtClean="0"/>
                        <a:t>Reviewer</a:t>
                      </a:r>
                      <a:r>
                        <a:rPr lang="en-GB" sz="1300" baseline="0" dirty="0" smtClean="0"/>
                        <a:t>  </a:t>
                      </a:r>
                      <a:endParaRPr lang="en-GB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WBS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Summary</a:t>
                      </a:r>
                      <a:r>
                        <a:rPr lang="en-GB" sz="1400" baseline="0" dirty="0" smtClean="0"/>
                        <a:t> of Change Request (proposed change)</a:t>
                      </a:r>
                      <a:endParaRPr lang="en-GB" sz="1400" dirty="0"/>
                    </a:p>
                  </a:txBody>
                  <a:tcPr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11.00010.1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 - WP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Changed scope for WP06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New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collaborating partner agreement.</a:t>
                      </a:r>
                    </a:p>
                  </a:txBody>
                  <a:tcPr marL="0" marR="0" marT="0" marB="0"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11.00011.1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 - WP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Re-plan for WP12</a:t>
                      </a:r>
                    </a:p>
                  </a:txBody>
                  <a:tcPr marL="0" marR="0" marT="0" marB="0"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11.00012.1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 - Project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/Project CCB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 cost according to contracts</a:t>
                      </a:r>
                    </a:p>
                  </a:txBody>
                  <a:tcPr marL="0" marR="0" marT="0" marB="0"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11.00013.1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 - ESS AB Board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budget for 2014.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392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11.00014.1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 - ESS AB Board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New budget for 2015.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New,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11.00015.1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- Project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Ldr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Updated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budget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cabling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11.1.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5251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New, </a:t>
                      </a:r>
                    </a:p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11.00016.1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- Project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Ldr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 budget in Management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WP 11.1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New, 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11.00017.1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- Project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Ldr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Updated budget in Management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WP 11.14 reflecting the present staff plan 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45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New,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11.00018.1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- Project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Ldr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11.13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Updated budget in Management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WP 11.13 reflecting the present staff plan and the scope extended for WP13 (Safety)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302" y="4221088"/>
            <a:ext cx="9075698" cy="194421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5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An overview of the current status of the ACCSYS </a:t>
            </a:r>
            <a:r>
              <a:rPr lang="en-US" dirty="0" smtClean="0"/>
              <a:t>schedule and related </a:t>
            </a:r>
            <a:r>
              <a:rPr lang="en-US" dirty="0" smtClean="0"/>
              <a:t>on-going activities</a:t>
            </a:r>
            <a:r>
              <a:rPr lang="en-US" dirty="0" smtClean="0"/>
              <a:t> </a:t>
            </a:r>
            <a:r>
              <a:rPr lang="en-US" dirty="0" smtClean="0"/>
              <a:t>was </a:t>
            </a:r>
            <a:r>
              <a:rPr lang="en-US" dirty="0" smtClean="0"/>
              <a:t>presented, </a:t>
            </a:r>
            <a:r>
              <a:rPr lang="en-US" dirty="0" smtClean="0"/>
              <a:t>focusing on </a:t>
            </a:r>
            <a:r>
              <a:rPr lang="en-US" dirty="0" smtClean="0"/>
              <a:t>the needs for the Annual </a:t>
            </a:r>
            <a:r>
              <a:rPr lang="en-US" dirty="0"/>
              <a:t>R</a:t>
            </a:r>
            <a:r>
              <a:rPr lang="en-US" dirty="0" smtClean="0"/>
              <a:t>eview.</a:t>
            </a:r>
            <a:endParaRPr lang="en-US" dirty="0" smtClean="0"/>
          </a:p>
          <a:p>
            <a:pPr algn="just"/>
            <a:r>
              <a:rPr lang="en-US" dirty="0" smtClean="0"/>
              <a:t>Some </a:t>
            </a:r>
            <a:r>
              <a:rPr lang="en-US" dirty="0" smtClean="0"/>
              <a:t>open </a:t>
            </a:r>
            <a:r>
              <a:rPr lang="en-US" dirty="0" smtClean="0"/>
              <a:t>actions </a:t>
            </a:r>
            <a:r>
              <a:rPr lang="en-US" dirty="0" smtClean="0"/>
              <a:t>have still do be fixed before the Annual Review or better before: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Summary schedules extracted from P6 will be produced for Annual Review speakers. 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1475656" y="4293096"/>
            <a:ext cx="6228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2O</a:t>
            </a:r>
            <a:r>
              <a:rPr lang="en-US" sz="2800" b="1" i="1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b="1" i="1" dirty="0" smtClean="0">
                <a:solidFill>
                  <a:srgbClr val="FF0000"/>
                </a:solidFill>
              </a:rPr>
              <a:t> March </a:t>
            </a:r>
            <a:r>
              <a:rPr lang="en-US" sz="2800" b="1" i="1" dirty="0">
                <a:solidFill>
                  <a:srgbClr val="FF0000"/>
                </a:solidFill>
              </a:rPr>
              <a:t>2015 </a:t>
            </a:r>
            <a:endParaRPr lang="en-US" sz="2800" b="1" i="1" dirty="0">
              <a:solidFill>
                <a:srgbClr val="FF0000"/>
              </a:solidFill>
            </a:endParaRP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Close change window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1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639338"/>
            <a:ext cx="3744416" cy="2739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755576" y="4509120"/>
            <a:ext cx="77768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FF0000"/>
                </a:solidFill>
              </a:rPr>
              <a:t>21</a:t>
            </a:r>
            <a:r>
              <a:rPr lang="en-US" sz="3500" b="1" i="1" baseline="30000" dirty="0" smtClean="0">
                <a:solidFill>
                  <a:srgbClr val="FF0000"/>
                </a:solidFill>
              </a:rPr>
              <a:t>st</a:t>
            </a:r>
            <a:r>
              <a:rPr lang="en-US" sz="3500" b="1" i="1" dirty="0" smtClean="0">
                <a:solidFill>
                  <a:srgbClr val="FF0000"/>
                </a:solidFill>
              </a:rPr>
              <a:t> - 24</a:t>
            </a:r>
            <a:r>
              <a:rPr lang="en-US" sz="3500" b="1" i="1" baseline="30000" dirty="0" smtClean="0">
                <a:solidFill>
                  <a:srgbClr val="FF0000"/>
                </a:solidFill>
              </a:rPr>
              <a:t>th</a:t>
            </a:r>
            <a:r>
              <a:rPr lang="en-US" sz="3500" b="1" i="1" dirty="0" smtClean="0">
                <a:solidFill>
                  <a:srgbClr val="FF0000"/>
                </a:solidFill>
              </a:rPr>
              <a:t> April </a:t>
            </a:r>
            <a:r>
              <a:rPr lang="en-US" sz="3500" b="1" i="1" dirty="0">
                <a:solidFill>
                  <a:srgbClr val="FF0000"/>
                </a:solidFill>
              </a:rPr>
              <a:t>2015 review will focus on schedule and transition to operations</a:t>
            </a:r>
          </a:p>
        </p:txBody>
      </p:sp>
    </p:spTree>
    <p:extLst>
      <p:ext uri="{BB962C8B-B14F-4D97-AF65-F5344CB8AC3E}">
        <p14:creationId xmlns:p14="http://schemas.microsoft.com/office/powerpoint/2010/main" val="448285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4178895"/>
          </a:xfrm>
        </p:spPr>
        <p:txBody>
          <a:bodyPr>
            <a:normAutofit/>
          </a:bodyPr>
          <a:lstStyle/>
          <a:p>
            <a:pPr algn="r">
              <a:spcBef>
                <a:spcPct val="20000"/>
              </a:spcBef>
            </a:pPr>
            <a:r>
              <a:rPr lang="en-US" sz="4500" dirty="0" smtClean="0"/>
              <a:t>Thanks for your attention!</a:t>
            </a:r>
            <a:br>
              <a:rPr lang="en-US" sz="4500" dirty="0" smtClean="0"/>
            </a:br>
            <a:r>
              <a:rPr lang="en-US" sz="4500" dirty="0" smtClean="0"/>
              <a:t/>
            </a:r>
            <a:br>
              <a:rPr lang="en-US" sz="4500" dirty="0" smtClean="0"/>
            </a:br>
            <a:r>
              <a:rPr lang="en-US" sz="4500" dirty="0"/>
              <a:t/>
            </a:r>
            <a:br>
              <a:rPr lang="en-US" sz="4500" dirty="0"/>
            </a:b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32055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Present P6 Schedule status </a:t>
            </a:r>
            <a:endParaRPr lang="en-US" dirty="0" smtClean="0"/>
          </a:p>
          <a:p>
            <a:r>
              <a:rPr lang="en-US" dirty="0" smtClean="0"/>
              <a:t>Different levels for different Milestones</a:t>
            </a:r>
          </a:p>
          <a:p>
            <a:r>
              <a:rPr lang="en-US" dirty="0"/>
              <a:t>The new P6 schedule for </a:t>
            </a:r>
            <a:r>
              <a:rPr lang="en-US" dirty="0" smtClean="0"/>
              <a:t>Installation</a:t>
            </a:r>
            <a:endParaRPr lang="en-US" dirty="0" smtClean="0"/>
          </a:p>
          <a:p>
            <a:r>
              <a:rPr lang="en-US" dirty="0" smtClean="0"/>
              <a:t>Summary schedules for WPs </a:t>
            </a:r>
          </a:p>
          <a:p>
            <a:r>
              <a:rPr lang="en-US" dirty="0" smtClean="0"/>
              <a:t>“TO DO” before the review</a:t>
            </a:r>
          </a:p>
          <a:p>
            <a:r>
              <a:rPr lang="en-US" dirty="0" smtClean="0"/>
              <a:t>Change Log for Planning </a:t>
            </a:r>
            <a:endParaRPr lang="en-US" dirty="0" smtClean="0"/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153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P6 Schedule status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 the end of 2014 AC=PV and BAC </a:t>
            </a:r>
            <a:endParaRPr lang="en-US" dirty="0" smtClean="0">
              <a:sym typeface="Wingdings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4181221"/>
              </p:ext>
            </p:extLst>
          </p:nvPr>
        </p:nvGraphicFramePr>
        <p:xfrm>
          <a:off x="0" y="1484784"/>
          <a:ext cx="9144000" cy="3366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5445224"/>
            <a:ext cx="4104456" cy="11521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770717">
            <a:off x="-307590" y="4421938"/>
            <a:ext cx="16425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2013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 rot="18920263">
            <a:off x="589738" y="3951277"/>
            <a:ext cx="1224136" cy="36004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8806478">
            <a:off x="120743" y="4490791"/>
            <a:ext cx="164250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2014</a:t>
            </a:r>
            <a:endParaRPr lang="en-US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rot="18920263">
            <a:off x="1021786" y="4023285"/>
            <a:ext cx="1224136" cy="360040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1600" y="5373216"/>
            <a:ext cx="4824536" cy="1152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/>
              <a:t>After the </a:t>
            </a:r>
            <a:r>
              <a:rPr lang="en-US" sz="2500" dirty="0" smtClean="0"/>
              <a:t>end of 2014 the PV were normalized to the </a:t>
            </a:r>
            <a:r>
              <a:rPr lang="en-US" sz="2500" dirty="0" smtClean="0"/>
              <a:t>AC</a:t>
            </a:r>
            <a:r>
              <a:rPr lang="en-US" sz="2500" dirty="0" smtClean="0"/>
              <a:t>.</a:t>
            </a:r>
            <a:endParaRPr lang="en-US" sz="2500" dirty="0"/>
          </a:p>
        </p:txBody>
      </p:sp>
      <p:sp>
        <p:nvSpPr>
          <p:cNvPr id="12" name="TextBox 11"/>
          <p:cNvSpPr txBox="1"/>
          <p:nvPr/>
        </p:nvSpPr>
        <p:spPr>
          <a:xfrm>
            <a:off x="6948264" y="4797152"/>
            <a:ext cx="2448272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JAN 2015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5445224"/>
            <a:ext cx="195593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8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P6 Schedule status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From August 2014 until now a massive re-plan was put in place in the Accelerator Project plan in P6 calle</a:t>
            </a:r>
            <a:r>
              <a:rPr lang="en-US" dirty="0" smtClean="0"/>
              <a:t>d </a:t>
            </a:r>
            <a:r>
              <a:rPr lang="en-US" b="1" dirty="0" smtClean="0">
                <a:solidFill>
                  <a:srgbClr val="FF0000"/>
                </a:solidFill>
              </a:rPr>
              <a:t>11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Summarizing</a:t>
            </a:r>
            <a:r>
              <a:rPr lang="en-US" dirty="0" smtClean="0"/>
              <a:t>:</a:t>
            </a:r>
          </a:p>
          <a:p>
            <a:r>
              <a:rPr lang="en-US" dirty="0" smtClean="0"/>
              <a:t>2 new WPs were created: WP16 (Cooling) and WP17 (Power Converters).</a:t>
            </a:r>
          </a:p>
          <a:p>
            <a:r>
              <a:rPr lang="en-US" dirty="0" smtClean="0"/>
              <a:t>Scope changed for WP06 (Beam Delivery system).</a:t>
            </a:r>
          </a:p>
          <a:p>
            <a:r>
              <a:rPr lang="en-US" dirty="0" smtClean="0"/>
              <a:t>A lot of WBS changes @ WU level i.e. </a:t>
            </a:r>
            <a:r>
              <a:rPr lang="en-US" dirty="0" smtClean="0">
                <a:solidFill>
                  <a:srgbClr val="0000FF"/>
                </a:solidFill>
              </a:rPr>
              <a:t>no more totally aligned to the 2013 cost book (see Change Log).</a:t>
            </a:r>
          </a:p>
          <a:p>
            <a:r>
              <a:rPr lang="en-US" dirty="0" smtClean="0">
                <a:sym typeface="Wingdings"/>
              </a:rPr>
              <a:t>Resource leveling actions put in place for each WP to align them to the Accelerator official staff plan.</a:t>
            </a:r>
          </a:p>
          <a:p>
            <a:r>
              <a:rPr lang="en-US" dirty="0" smtClean="0">
                <a:sym typeface="Wingdings"/>
              </a:rPr>
              <a:t>Introduction of PDR, CDR, TRR and audit milestones.</a:t>
            </a:r>
          </a:p>
          <a:p>
            <a:r>
              <a:rPr lang="en-US" dirty="0" smtClean="0">
                <a:sym typeface="Wingdings"/>
              </a:rPr>
              <a:t>Introduction of Ready For Installation (RFI) milestones.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977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levels for different </a:t>
            </a:r>
            <a:r>
              <a:rPr lang="en-US" dirty="0" smtClean="0"/>
              <a:t>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1600200"/>
            <a:ext cx="7596336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LEVEL1 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1G MS checked @ ESS management level.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LEVEL2 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2G MS checked @ ACCSYS management level.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LEVEL3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GG MS related to the interface between 	ACCSYS 	and other ESS projects e.g. ICS, target, NSS, CF.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LEVEL4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MS that link different ACCSYS WPs together.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LEVEL5</a:t>
            </a:r>
          </a:p>
          <a:p>
            <a:pPr marL="0" indent="0">
              <a:buNone/>
            </a:pPr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 MS related to the WP itself e.g. PDR, CDR, TRR or 	technical WP achievement. 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1148057" cy="498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1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 &amp; LEVEL 2 (High level Milestones)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12392"/>
            <a:ext cx="8295573" cy="53285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566607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FF0000"/>
                </a:solidFill>
              </a:rPr>
              <a:t>NB: For the Annual </a:t>
            </a:r>
            <a:r>
              <a:rPr lang="en-US" sz="3500" b="1" i="1" dirty="0">
                <a:solidFill>
                  <a:srgbClr val="FF0000"/>
                </a:solidFill>
              </a:rPr>
              <a:t>R</a:t>
            </a:r>
            <a:r>
              <a:rPr lang="en-US" sz="3500" b="1" i="1" dirty="0" smtClean="0">
                <a:solidFill>
                  <a:srgbClr val="FF0000"/>
                </a:solidFill>
              </a:rPr>
              <a:t>eview in the Plenary Section a different template could be imposed by ESS </a:t>
            </a:r>
            <a:r>
              <a:rPr lang="en-US" sz="3500" b="1" i="1" dirty="0" smtClean="0">
                <a:solidFill>
                  <a:srgbClr val="FF0000"/>
                </a:solidFill>
              </a:rPr>
              <a:t>ADM to</a:t>
            </a:r>
            <a:r>
              <a:rPr lang="en-US" sz="3500" b="1" i="1" dirty="0" smtClean="0">
                <a:solidFill>
                  <a:srgbClr val="FF0000"/>
                </a:solidFill>
              </a:rPr>
              <a:t> having a common layout for all the Projects </a:t>
            </a:r>
            <a:endParaRPr lang="en-US" sz="3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7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 (Ready For Installation Date)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Klystron Gallery (RFQ Klystron, MEBT RF Amplifiers, DTLs Klystrons, SPKs High Power Amplifier, MB Klystrons, HVCM for RFQ, DTL, SPK, MB, HB, RF Distribution for MEBT+RFQ, DTL, SPK, MB)</a:t>
            </a:r>
          </a:p>
          <a:p>
            <a:r>
              <a:rPr lang="en-US" dirty="0" smtClean="0"/>
              <a:t>Tunnel (NC </a:t>
            </a:r>
            <a:r>
              <a:rPr lang="en-US" dirty="0" err="1" smtClean="0"/>
              <a:t>Linac</a:t>
            </a:r>
            <a:r>
              <a:rPr lang="en-US" dirty="0" smtClean="0"/>
              <a:t> components, SPK, SPK LWU (TBC), MB CM, MB LWU (TBC), HEDP (TBC), HB, HB LWU (TBC), BI instrumentation (TBC))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5" name="Rectangle 4"/>
          <p:cNvSpPr/>
          <p:nvPr/>
        </p:nvSpPr>
        <p:spPr>
          <a:xfrm>
            <a:off x="5184" y="5301208"/>
            <a:ext cx="9144000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500" b="1" i="1" dirty="0" smtClean="0">
                <a:solidFill>
                  <a:srgbClr val="FF0000"/>
                </a:solidFill>
              </a:rPr>
              <a:t>NB: These dates are the input data for the installation plan </a:t>
            </a:r>
            <a:endParaRPr lang="en-US" sz="35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Plan in P6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present Accelerator Project schedule in P6 is called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11</a:t>
            </a:r>
            <a:r>
              <a:rPr lang="en-US" dirty="0" smtClean="0"/>
              <a:t>. It is a plan spanning over the whole ACCSYS project timeframe from design until beam commissioning, tracking costs &amp; resources allocated.</a:t>
            </a:r>
          </a:p>
          <a:p>
            <a:endParaRPr lang="en-US" dirty="0" smtClean="0"/>
          </a:p>
          <a:p>
            <a:r>
              <a:rPr lang="en-US" dirty="0" smtClean="0"/>
              <a:t>A new project called </a:t>
            </a:r>
            <a:r>
              <a:rPr lang="en-US" b="1" dirty="0" smtClean="0">
                <a:solidFill>
                  <a:srgbClr val="FF0000"/>
                </a:solidFill>
              </a:rPr>
              <a:t>11I (I for Installation) </a:t>
            </a:r>
            <a:r>
              <a:rPr lang="en-US" dirty="0" smtClean="0">
                <a:solidFill>
                  <a:srgbClr val="7F7F7F"/>
                </a:solidFill>
              </a:rPr>
              <a:t>was created in P6. This is a schedule only “space” oriented. The WBS is composed by Tunnel, Gallery, Stubs.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95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11684</TotalTime>
  <Words>1219</Words>
  <Application>Microsoft Macintosh PowerPoint</Application>
  <PresentationFormat>On-screen Show (4:3)</PresentationFormat>
  <Paragraphs>224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ESS Core Powerpoint template</vt:lpstr>
      <vt:lpstr>Project Planning</vt:lpstr>
      <vt:lpstr>Reminder….</vt:lpstr>
      <vt:lpstr>Outline</vt:lpstr>
      <vt:lpstr>Present P6 Schedule status </vt:lpstr>
      <vt:lpstr>Present P6 Schedule status </vt:lpstr>
      <vt:lpstr>Different levels for different Milestones</vt:lpstr>
      <vt:lpstr>LEVEL 1 &amp; LEVEL 2 (High level Milestones) </vt:lpstr>
      <vt:lpstr>LEVEL 2 (Ready For Installation Date) </vt:lpstr>
      <vt:lpstr>Installation Plan in P6</vt:lpstr>
      <vt:lpstr>Installation Plan in P6</vt:lpstr>
      <vt:lpstr>Summary schedules for WPs </vt:lpstr>
      <vt:lpstr>WP03 Master Schedule</vt:lpstr>
      <vt:lpstr>WP04 Master Schedule </vt:lpstr>
      <vt:lpstr>WP05 Master Schedule</vt:lpstr>
      <vt:lpstr>WP08 Master Schedule</vt:lpstr>
      <vt:lpstr>“TO DO” before the review</vt:lpstr>
      <vt:lpstr>ESS-0012700 ACCSYS Project CCB Change Log @ ACCSYS project level and @ WP level i.e. (change control) Classes C and lower within ACCSYS project</vt:lpstr>
      <vt:lpstr>ESS-0012700 ACCSYS Project CCB Change Log @ ACCSYS project level and @ WP level i.e. (change control) Classes C and lower within ACCSYS project</vt:lpstr>
      <vt:lpstr>Conclusions</vt:lpstr>
      <vt:lpstr>Thanks for your attention!   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Luisella Lari</cp:lastModifiedBy>
  <cp:revision>223</cp:revision>
  <cp:lastPrinted>2014-09-10T17:41:48Z</cp:lastPrinted>
  <dcterms:created xsi:type="dcterms:W3CDTF">2013-10-29T16:05:10Z</dcterms:created>
  <dcterms:modified xsi:type="dcterms:W3CDTF">2015-03-05T12:40:35Z</dcterms:modified>
</cp:coreProperties>
</file>