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93" r:id="rId3"/>
    <p:sldId id="294" r:id="rId4"/>
    <p:sldId id="295" r:id="rId5"/>
    <p:sldId id="297" r:id="rId6"/>
    <p:sldId id="298" r:id="rId7"/>
    <p:sldId id="296" r:id="rId8"/>
    <p:sldId id="279" r:id="rId9"/>
    <p:sldId id="260" r:id="rId10"/>
    <p:sldId id="261" r:id="rId11"/>
    <p:sldId id="278" r:id="rId12"/>
    <p:sldId id="281" r:id="rId13"/>
    <p:sldId id="292" r:id="rId14"/>
    <p:sldId id="300" r:id="rId15"/>
    <p:sldId id="303" r:id="rId16"/>
    <p:sldId id="302" r:id="rId17"/>
    <p:sldId id="301" r:id="rId18"/>
    <p:sldId id="262" r:id="rId19"/>
    <p:sldId id="288" r:id="rId20"/>
    <p:sldId id="283" r:id="rId21"/>
    <p:sldId id="265" r:id="rId22"/>
    <p:sldId id="266" r:id="rId23"/>
    <p:sldId id="267" r:id="rId24"/>
    <p:sldId id="284" r:id="rId25"/>
    <p:sldId id="304" r:id="rId26"/>
    <p:sldId id="291" r:id="rId27"/>
    <p:sldId id="287" r:id="rId28"/>
    <p:sldId id="285" r:id="rId29"/>
    <p:sldId id="286" r:id="rId3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96" d="100"/>
          <a:sy n="96" d="100"/>
        </p:scale>
        <p:origin x="-11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04/03/15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04/03/15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04/03/15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04/03/15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04/03/15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04/03/15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mcginnis@esss.se" TargetMode="External"/><Relationship Id="rId4" Type="http://schemas.openxmlformats.org/officeDocument/2006/relationships/hyperlink" Target="mailto:Nick.gazis@esss.se" TargetMode="External"/><Relationship Id="rId5" Type="http://schemas.openxmlformats.org/officeDocument/2006/relationships/hyperlink" Target="mailto:carljohan.hardh@esss.se" TargetMode="External"/><Relationship Id="rId6" Type="http://schemas.openxmlformats.org/officeDocument/2006/relationships/hyperlink" Target="mailto:daniel.lundgren@esss.se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ess-ics.atlassian.net/browse/ACC-34?jql=project%20=%20ACC" TargetMode="Externa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ig.esss.lu.se:8443/LinacLegoWebApp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Integration Drawing Exchange Solution</a:t>
            </a:r>
            <a:br>
              <a:rPr lang="en-US" sz="4000" dirty="0" smtClean="0"/>
            </a:br>
            <a:r>
              <a:rPr lang="en-US" sz="4000" dirty="0" smtClean="0"/>
              <a:t>[IDES]</a:t>
            </a:r>
            <a:endParaRPr lang="sv-SE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sv-SE" sz="1400" dirty="0" smtClean="0">
                <a:solidFill>
                  <a:srgbClr val="FFFFFF"/>
                </a:solidFill>
              </a:rPr>
              <a:t> Mar. 2015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51216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hlinkClick r:id="rId3"/>
              </a:rPr>
              <a:t>david.mcginnis@esss.se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FFFFFF"/>
                </a:solidFill>
                <a:hlinkClick r:id="rId4"/>
              </a:rPr>
              <a:t>nick.gazis@esss.se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  <a:hlinkClick r:id="rId5"/>
              </a:rPr>
              <a:t>carljohan.hardh@esss.se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FFFFFF"/>
                </a:solidFill>
                <a:hlinkClick r:id="rId6"/>
              </a:rPr>
              <a:t>daniel.lundgren@esss.se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6792"/>
            <a:ext cx="6408712" cy="319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CHESS document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2240" y="2132856"/>
            <a:ext cx="2376264" cy="4353347"/>
          </a:xfrm>
        </p:spPr>
        <p:txBody>
          <a:bodyPr anchor="ctr">
            <a:normAutofit fontScale="62500" lnSpcReduction="20000"/>
          </a:bodyPr>
          <a:lstStyle/>
          <a:p>
            <a:r>
              <a:rPr lang="sv-SE" dirty="0" smtClean="0"/>
              <a:t>The link will direct you to your CHESS document, dedicated for the CAD exchange of your relevant Work Package</a:t>
            </a:r>
          </a:p>
          <a:p>
            <a:r>
              <a:rPr lang="sv-SE" dirty="0"/>
              <a:t>There is one CAD document </a:t>
            </a:r>
            <a:r>
              <a:rPr lang="sv-SE" dirty="0" smtClean="0"/>
              <a:t>(containing CAD data e.g</a:t>
            </a:r>
            <a:r>
              <a:rPr lang="sv-SE" dirty="0"/>
              <a:t>. step, </a:t>
            </a:r>
            <a:r>
              <a:rPr lang="sv-SE" dirty="0" smtClean="0"/>
              <a:t>catproduct, packandgo </a:t>
            </a:r>
            <a:r>
              <a:rPr lang="sv-SE" dirty="0"/>
              <a:t>or other) that each IKC uses to update their corresponding </a:t>
            </a:r>
            <a:r>
              <a:rPr lang="sv-SE" dirty="0" smtClean="0"/>
              <a:t>models</a:t>
            </a:r>
            <a:endParaRPr lang="sv-SE" dirty="0"/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 flipV="1">
            <a:off x="683568" y="2996952"/>
            <a:ext cx="6048672" cy="1312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17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CHESS folder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2240" y="1556792"/>
            <a:ext cx="2314600" cy="4813995"/>
          </a:xfrm>
        </p:spPr>
        <p:txBody>
          <a:bodyPr anchor="ctr">
            <a:normAutofit/>
          </a:bodyPr>
          <a:lstStyle/>
          <a:p>
            <a:r>
              <a:rPr lang="sv-SE" dirty="0" smtClean="0"/>
              <a:t>The folder indicated below the CHESS document, is the actual folder in which you are currently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6792"/>
            <a:ext cx="6408712" cy="319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83568" y="3068960"/>
            <a:ext cx="6336704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72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19" y="5229200"/>
            <a:ext cx="4505325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6792"/>
            <a:ext cx="6408712" cy="319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Subscribing </a:t>
            </a:r>
            <a:r>
              <a:rPr lang="en-GB" dirty="0" smtClean="0"/>
              <a:t>to CHESS documents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32240" y="1600200"/>
            <a:ext cx="2376264" cy="4493096"/>
          </a:xfrm>
        </p:spPr>
        <p:txBody>
          <a:bodyPr anchor="ctr">
            <a:normAutofit/>
          </a:bodyPr>
          <a:lstStyle/>
          <a:p>
            <a:r>
              <a:rPr lang="sv-SE" dirty="0" smtClean="0"/>
              <a:t>Please, first subscribe to the CHESS document of interest so you can receive automatic updates for its changes</a:t>
            </a:r>
            <a:endParaRPr lang="sv-SE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860032" y="2996952"/>
            <a:ext cx="180020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8" idx="0"/>
          </p:cNvCxnSpPr>
          <p:nvPr/>
        </p:nvCxnSpPr>
        <p:spPr>
          <a:xfrm flipH="1">
            <a:off x="3666158" y="2996952"/>
            <a:ext cx="1121866" cy="2651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486138" y="5648300"/>
            <a:ext cx="360040" cy="3288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14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3" cy="441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Preliminary &amp; Released, </a:t>
            </a:r>
            <a:br>
              <a:rPr lang="sv-SE" dirty="0" smtClean="0"/>
            </a:br>
            <a:r>
              <a:rPr lang="sv-SE" dirty="0" smtClean="0"/>
              <a:t>Revisions &amp; Versions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107505" y="5157192"/>
            <a:ext cx="1656183" cy="1612776"/>
          </a:xfrm>
          <a:solidFill>
            <a:schemeClr val="bg1">
              <a:lumMod val="95000"/>
            </a:schemeClr>
          </a:solidFill>
        </p:spPr>
        <p:txBody>
          <a:bodyPr anchor="ctr">
            <a:normAutofit fontScale="70000" lnSpcReduction="20000"/>
          </a:bodyPr>
          <a:lstStyle/>
          <a:p>
            <a:r>
              <a:rPr lang="sv-SE" dirty="0" smtClean="0"/>
              <a:t>The current revision of this document is #2</a:t>
            </a:r>
            <a:endParaRPr lang="sv-SE" dirty="0"/>
          </a:p>
        </p:txBody>
      </p:sp>
      <p:cxnSp>
        <p:nvCxnSpPr>
          <p:cNvPr id="10" name="Straight Arrow Connector 9"/>
          <p:cNvCxnSpPr>
            <a:stCxn id="15" idx="0"/>
          </p:cNvCxnSpPr>
          <p:nvPr/>
        </p:nvCxnSpPr>
        <p:spPr>
          <a:xfrm flipV="1">
            <a:off x="935597" y="3573016"/>
            <a:ext cx="900099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1835696" y="5157192"/>
            <a:ext cx="1656183" cy="1612776"/>
          </a:xfrm>
          <a:solidFill>
            <a:schemeClr val="bg1">
              <a:lumMod val="95000"/>
            </a:schemeClr>
          </a:solidFill>
        </p:spPr>
        <p:txBody>
          <a:bodyPr anchor="ctr">
            <a:normAutofit fontScale="55000" lnSpcReduction="20000"/>
          </a:bodyPr>
          <a:lstStyle/>
          <a:p>
            <a:r>
              <a:rPr lang="sv-SE" dirty="0" smtClean="0"/>
              <a:t>This document is released, which means that we have an agreed upon its design</a:t>
            </a:r>
            <a:endParaRPr lang="sv-SE" dirty="0"/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H="1" flipV="1">
            <a:off x="2123728" y="3573016"/>
            <a:ext cx="540060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663788" y="3573016"/>
            <a:ext cx="3060340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95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3" cy="441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Preliminary &amp; Released, </a:t>
            </a:r>
            <a:br>
              <a:rPr lang="sv-SE" dirty="0" smtClean="0"/>
            </a:br>
            <a:r>
              <a:rPr lang="sv-SE" dirty="0" smtClean="0"/>
              <a:t>Revisions &amp; Versions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/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1835696" y="4725144"/>
            <a:ext cx="2304256" cy="2044824"/>
          </a:xfrm>
          <a:solidFill>
            <a:schemeClr val="bg1">
              <a:lumMod val="95000"/>
            </a:schemeClr>
          </a:solidFill>
        </p:spPr>
        <p:txBody>
          <a:bodyPr anchor="ctr">
            <a:normAutofit fontScale="92500" lnSpcReduction="20000"/>
          </a:bodyPr>
          <a:lstStyle/>
          <a:p>
            <a:r>
              <a:rPr lang="sv-SE" dirty="0" smtClean="0"/>
              <a:t>By clicking on tab </a:t>
            </a:r>
            <a:r>
              <a:rPr lang="sv-SE" i="1" dirty="0" smtClean="0">
                <a:solidFill>
                  <a:schemeClr val="accent2"/>
                </a:solidFill>
              </a:rPr>
              <a:t>More</a:t>
            </a:r>
            <a:r>
              <a:rPr lang="sv-SE" dirty="0" smtClean="0"/>
              <a:t>, we can view the history of the document</a:t>
            </a:r>
            <a:endParaRPr lang="sv-SE" dirty="0"/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H="1" flipV="1">
            <a:off x="2699792" y="2996952"/>
            <a:ext cx="288032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48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5"/>
            <a:ext cx="8985149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Preliminary &amp; Released, </a:t>
            </a:r>
            <a:br>
              <a:rPr lang="sv-SE" dirty="0" smtClean="0"/>
            </a:br>
            <a:r>
              <a:rPr lang="sv-SE" dirty="0" smtClean="0"/>
              <a:t>Revisions &amp; Versions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3356991"/>
            <a:ext cx="2592288" cy="2880321"/>
          </a:xfrm>
          <a:solidFill>
            <a:schemeClr val="bg1">
              <a:lumMod val="95000"/>
            </a:schemeClr>
          </a:solidFill>
        </p:spPr>
        <p:txBody>
          <a:bodyPr anchor="ctr">
            <a:normAutofit fontScale="92500" lnSpcReduction="20000"/>
          </a:bodyPr>
          <a:lstStyle/>
          <a:p>
            <a:r>
              <a:rPr lang="sv-SE" dirty="0" smtClean="0"/>
              <a:t>Under the </a:t>
            </a:r>
            <a:r>
              <a:rPr lang="sv-SE" i="1" dirty="0" smtClean="0">
                <a:solidFill>
                  <a:schemeClr val="accent2"/>
                </a:solidFill>
              </a:rPr>
              <a:t>File Versions</a:t>
            </a:r>
            <a:r>
              <a:rPr lang="sv-SE" dirty="0" smtClean="0"/>
              <a:t> tab we can view all the history of the CHESS document (editors, dates, etc..)</a:t>
            </a:r>
            <a:endParaRPr lang="sv-SE" dirty="0"/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H="1" flipV="1">
            <a:off x="827584" y="2996953"/>
            <a:ext cx="5688632" cy="360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36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3" cy="441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Preliminary &amp; Released, </a:t>
            </a:r>
            <a:br>
              <a:rPr lang="sv-SE" dirty="0" smtClean="0"/>
            </a:br>
            <a:r>
              <a:rPr lang="sv-SE" dirty="0" smtClean="0"/>
              <a:t>Revisions &amp; Versions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1835696" y="4725144"/>
            <a:ext cx="2160240" cy="2044824"/>
          </a:xfrm>
          <a:solidFill>
            <a:schemeClr val="bg1">
              <a:lumMod val="95000"/>
            </a:schemeClr>
          </a:solidFill>
        </p:spPr>
        <p:txBody>
          <a:bodyPr anchor="ctr">
            <a:normAutofit fontScale="77500" lnSpcReduction="20000"/>
          </a:bodyPr>
          <a:lstStyle/>
          <a:p>
            <a:r>
              <a:rPr lang="sv-SE" dirty="0" smtClean="0"/>
              <a:t>By clicking on the current revision number, we can view the revisions of the document</a:t>
            </a:r>
            <a:endParaRPr lang="sv-SE" dirty="0"/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H="1" flipV="1">
            <a:off x="1907704" y="3573016"/>
            <a:ext cx="1008112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09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0424"/>
            <a:ext cx="8928992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Preliminary &amp; Released, </a:t>
            </a:r>
            <a:br>
              <a:rPr lang="sv-SE" dirty="0" smtClean="0"/>
            </a:br>
            <a:r>
              <a:rPr lang="sv-SE" dirty="0" smtClean="0"/>
              <a:t>Revisions &amp; Versions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/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1835696" y="5157192"/>
            <a:ext cx="1656183" cy="1612776"/>
          </a:xfrm>
          <a:solidFill>
            <a:schemeClr val="bg1">
              <a:lumMod val="95000"/>
            </a:schemeClr>
          </a:solidFill>
        </p:spPr>
        <p:txBody>
          <a:bodyPr anchor="ctr">
            <a:normAutofit fontScale="55000" lnSpcReduction="20000"/>
          </a:bodyPr>
          <a:lstStyle/>
          <a:p>
            <a:r>
              <a:rPr lang="sv-SE" dirty="0" smtClean="0"/>
              <a:t>Changing the Revision of the document means changing its state</a:t>
            </a:r>
            <a:endParaRPr lang="sv-SE" dirty="0"/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H="1" flipV="1">
            <a:off x="1691680" y="2852936"/>
            <a:ext cx="972108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7" idx="0"/>
          </p:cNvCxnSpPr>
          <p:nvPr/>
        </p:nvCxnSpPr>
        <p:spPr>
          <a:xfrm flipV="1">
            <a:off x="2663788" y="2852936"/>
            <a:ext cx="684076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067944" y="3140968"/>
            <a:ext cx="4788532" cy="2260848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anchor="ctr">
            <a:normAutofit fontScale="92500" lnSpcReduction="20000"/>
          </a:bodyPr>
          <a:lstStyle/>
          <a:p>
            <a:r>
              <a:rPr lang="sv-SE" dirty="0" smtClean="0"/>
              <a:t>Rev.1 is outdated and obsolete</a:t>
            </a:r>
          </a:p>
          <a:p>
            <a:r>
              <a:rPr lang="en-US" dirty="0" smtClean="0"/>
              <a:t>Rev.2 is a Released on which ESS &amp; IKC have agreed</a:t>
            </a:r>
          </a:p>
          <a:p>
            <a:r>
              <a:rPr lang="en-US" dirty="0" smtClean="0"/>
              <a:t>Rev.3 is the model that contains work in progress, after the Release agreement</a:t>
            </a:r>
            <a:endParaRPr lang="sv-SE" dirty="0"/>
          </a:p>
        </p:txBody>
      </p:sp>
      <p:grpSp>
        <p:nvGrpSpPr>
          <p:cNvPr id="19" name="Group 18"/>
          <p:cNvGrpSpPr/>
          <p:nvPr/>
        </p:nvGrpSpPr>
        <p:grpSpPr>
          <a:xfrm>
            <a:off x="3491879" y="5401816"/>
            <a:ext cx="5328593" cy="561764"/>
            <a:chOff x="3491879" y="5401816"/>
            <a:chExt cx="5328593" cy="561764"/>
          </a:xfrm>
        </p:grpSpPr>
        <p:cxnSp>
          <p:nvCxnSpPr>
            <p:cNvPr id="16" name="Straight Connector 15"/>
            <p:cNvCxnSpPr>
              <a:stCxn id="27" idx="3"/>
              <a:endCxn id="14" idx="2"/>
            </p:cNvCxnSpPr>
            <p:nvPr/>
          </p:nvCxnSpPr>
          <p:spPr>
            <a:xfrm flipV="1">
              <a:off x="3491879" y="5401816"/>
              <a:ext cx="2970331" cy="5617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067944" y="5401816"/>
              <a:ext cx="47525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10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637633"/>
            <a:ext cx="2876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481842"/>
            <a:ext cx="6658359" cy="331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Check-Out: </a:t>
            </a:r>
            <a:br>
              <a:rPr lang="sv-SE" dirty="0" smtClean="0"/>
            </a:br>
            <a:r>
              <a:rPr lang="sv-SE" dirty="0" smtClean="0"/>
              <a:t>Update 3D model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8264" y="1600200"/>
            <a:ext cx="2160240" cy="4525963"/>
          </a:xfrm>
        </p:spPr>
        <p:txBody>
          <a:bodyPr anchor="ctr">
            <a:normAutofit fontScale="92500" lnSpcReduction="20000"/>
          </a:bodyPr>
          <a:lstStyle/>
          <a:p>
            <a:r>
              <a:rPr lang="sv-SE" dirty="0" smtClean="0"/>
              <a:t>Navigate to the action icons (at the right of your screen) on the document containing the 3D-model and click on </a:t>
            </a:r>
            <a:r>
              <a:rPr lang="sv-SE" i="1" dirty="0" smtClean="0">
                <a:solidFill>
                  <a:srgbClr val="C00000"/>
                </a:solidFill>
              </a:rPr>
              <a:t>Check-Out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/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 flipV="1">
            <a:off x="5220072" y="2924944"/>
            <a:ext cx="1728192" cy="938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2" idx="0"/>
          </p:cNvCxnSpPr>
          <p:nvPr/>
        </p:nvCxnSpPr>
        <p:spPr>
          <a:xfrm flipH="1">
            <a:off x="3383868" y="2924944"/>
            <a:ext cx="1764196" cy="2983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03848" y="5908501"/>
            <a:ext cx="360040" cy="328811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541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Check-Out: </a:t>
            </a:r>
            <a:br>
              <a:rPr lang="sv-SE" dirty="0"/>
            </a:br>
            <a:r>
              <a:rPr lang="sv-SE" dirty="0"/>
              <a:t>Update 3D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 smtClean="0"/>
              <a:t>You will be prompted to choose where to save the 3D-model </a:t>
            </a:r>
            <a:r>
              <a:rPr lang="sv-SE" dirty="0" smtClean="0"/>
              <a:t>that you are Checking-Out: </a:t>
            </a:r>
          </a:p>
          <a:p>
            <a:r>
              <a:rPr lang="sv-SE" dirty="0" smtClean="0"/>
              <a:t>Be careful not to save it on the same folder where you can have a 3D-model with the same name: </a:t>
            </a:r>
            <a:br>
              <a:rPr lang="sv-SE" dirty="0" smtClean="0"/>
            </a:br>
            <a:r>
              <a:rPr lang="sv-SE" dirty="0" smtClean="0"/>
              <a:t>it could overwrite your 3D-model in case you are using the same filename!</a:t>
            </a:r>
          </a:p>
          <a:p>
            <a:r>
              <a:rPr lang="sv-SE" dirty="0" smtClean="0"/>
              <a:t>Browse in your pc and click </a:t>
            </a:r>
            <a:r>
              <a:rPr lang="sv-SE" i="1" dirty="0" smtClean="0">
                <a:solidFill>
                  <a:schemeClr val="accent2"/>
                </a:solidFill>
              </a:rPr>
              <a:t>Save</a:t>
            </a:r>
            <a:endParaRPr lang="sv-SE" dirty="0" smtClean="0"/>
          </a:p>
          <a:p>
            <a:r>
              <a:rPr lang="sv-SE" dirty="0" smtClean="0"/>
              <a:t>The 3D-model will </a:t>
            </a:r>
            <a:r>
              <a:rPr lang="sv-SE" dirty="0"/>
              <a:t>then be </a:t>
            </a:r>
            <a:r>
              <a:rPr lang="sv-SE" dirty="0" smtClean="0"/>
              <a:t>saved localy in your pc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924436" cy="26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4211960" y="4005064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03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ESS </a:t>
            </a:r>
            <a:r>
              <a:rPr lang="en-US" dirty="0" err="1" smtClean="0"/>
              <a:t>Linac</a:t>
            </a:r>
            <a:r>
              <a:rPr lang="en-US" dirty="0" smtClean="0"/>
              <a:t> will be built with contributions from 25 different institutions located throughout Europe</a:t>
            </a:r>
          </a:p>
          <a:p>
            <a:pPr lvl="1"/>
            <a:r>
              <a:rPr lang="en-US" dirty="0" smtClean="0"/>
              <a:t>Most of the components in the tunnel will be provided by in-kind partners</a:t>
            </a:r>
          </a:p>
          <a:p>
            <a:pPr lvl="1"/>
            <a:r>
              <a:rPr lang="en-US" dirty="0" smtClean="0"/>
              <a:t>With each partner possibly using a different CAD system to design their respective contribution</a:t>
            </a:r>
          </a:p>
          <a:p>
            <a:r>
              <a:rPr lang="en-US" dirty="0" smtClean="0"/>
              <a:t>ESS needs to integrate all these contributions.</a:t>
            </a:r>
          </a:p>
          <a:p>
            <a:pPr lvl="1"/>
            <a:r>
              <a:rPr lang="en-US" dirty="0" smtClean="0"/>
              <a:t>ESS needs to assimilate all the different design packages into one design</a:t>
            </a:r>
          </a:p>
          <a:p>
            <a:pPr lvl="1"/>
            <a:r>
              <a:rPr lang="en-US" dirty="0" smtClean="0"/>
              <a:t>The ESS design is constituted out of Released contributions:</a:t>
            </a:r>
          </a:p>
          <a:p>
            <a:pPr lvl="2"/>
            <a:r>
              <a:rPr lang="en-US" dirty="0" smtClean="0"/>
              <a:t>A released contribution is defined as the currently agreed upon state of design between ESS &amp; IKC</a:t>
            </a:r>
          </a:p>
          <a:p>
            <a:pPr lvl="1"/>
            <a:r>
              <a:rPr lang="en-US" u="sng" dirty="0" smtClean="0"/>
              <a:t>Without requiring </a:t>
            </a:r>
            <a:r>
              <a:rPr lang="en-US" dirty="0" smtClean="0"/>
              <a:t>in-kind partners to use a specific CAD software</a:t>
            </a:r>
          </a:p>
          <a:p>
            <a:r>
              <a:rPr lang="en-US" dirty="0" smtClean="0"/>
              <a:t>ESS needs current status and rapid feedback on the progress of in-kind partner designs.</a:t>
            </a:r>
          </a:p>
          <a:p>
            <a:pPr lvl="1"/>
            <a:r>
              <a:rPr lang="en-US" dirty="0" smtClean="0"/>
              <a:t>Civil construction of the ESS facility is well underway</a:t>
            </a:r>
          </a:p>
          <a:p>
            <a:pPr lvl="1"/>
            <a:r>
              <a:rPr lang="en-US" dirty="0" smtClean="0"/>
              <a:t>ESS needs to keep up with changes in designs as soon as they are available to assess impact </a:t>
            </a:r>
            <a:r>
              <a:rPr lang="en-US" dirty="0"/>
              <a:t>on </a:t>
            </a:r>
            <a:r>
              <a:rPr lang="en-US" dirty="0" smtClean="0"/>
              <a:t>civil </a:t>
            </a:r>
            <a:r>
              <a:rPr lang="en-US" dirty="0"/>
              <a:t>construction </a:t>
            </a:r>
            <a:endParaRPr lang="en-US" dirty="0" smtClean="0"/>
          </a:p>
          <a:p>
            <a:pPr lvl="1"/>
            <a:r>
              <a:rPr lang="en-US" dirty="0" smtClean="0"/>
              <a:t>To keep track of changes, ESS uses file versioning and released revisions.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709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Check-Out: </a:t>
            </a:r>
            <a:br>
              <a:rPr lang="sv-SE" dirty="0"/>
            </a:br>
            <a:r>
              <a:rPr lang="sv-SE" dirty="0"/>
              <a:t>Update 3D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600200"/>
            <a:ext cx="8219256" cy="4525963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have now </a:t>
            </a:r>
            <a:r>
              <a:rPr lang="sv-SE" dirty="0"/>
              <a:t>Checked-Out the </a:t>
            </a:r>
            <a:r>
              <a:rPr lang="sv-SE" dirty="0" smtClean="0"/>
              <a:t>3D-model from CHESS and put it locally in </a:t>
            </a:r>
            <a:r>
              <a:rPr lang="sv-SE" dirty="0"/>
              <a:t>your </a:t>
            </a:r>
            <a:r>
              <a:rPr lang="sv-SE" dirty="0" smtClean="0"/>
              <a:t>pc: </a:t>
            </a:r>
            <a:endParaRPr lang="sv-SE" dirty="0"/>
          </a:p>
          <a:p>
            <a:pPr lvl="1"/>
            <a:r>
              <a:rPr lang="en-US" sz="2000" dirty="0" smtClean="0"/>
              <a:t>You can either open and change/update the 3D-model </a:t>
            </a:r>
            <a:br>
              <a:rPr lang="en-US" sz="2000" dirty="0" smtClean="0"/>
            </a:br>
            <a:r>
              <a:rPr lang="en-US" sz="2000" dirty="0" smtClean="0"/>
              <a:t>or</a:t>
            </a:r>
          </a:p>
          <a:p>
            <a:pPr lvl="1"/>
            <a:r>
              <a:rPr lang="en-US" dirty="0" smtClean="0"/>
              <a:t>Your updates could already be included in a new 3D-model which is locally stored in your pc; therefore you need to upload (Check-In) this new 3D-model in the place of the old one</a:t>
            </a:r>
          </a:p>
          <a:p>
            <a:r>
              <a:rPr lang="en-US" dirty="0" smtClean="0"/>
              <a:t>You can now Check-In (upload) your updated 3D-model in CHESS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006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" y="1556792"/>
            <a:ext cx="6078338" cy="411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Check-In: </a:t>
            </a:r>
            <a:br>
              <a:rPr lang="sv-SE" dirty="0"/>
            </a:br>
            <a:r>
              <a:rPr lang="sv-SE" dirty="0"/>
              <a:t>Save 3D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4208" y="1600200"/>
            <a:ext cx="2242592" cy="4525963"/>
          </a:xfrm>
        </p:spPr>
        <p:txBody>
          <a:bodyPr anchor="ctr"/>
          <a:lstStyle/>
          <a:p>
            <a:r>
              <a:rPr lang="sv-SE" dirty="0" smtClean="0"/>
              <a:t>The CHESS document can now be updated:</a:t>
            </a:r>
            <a:r>
              <a:rPr lang="sv-SE" dirty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Click on the </a:t>
            </a:r>
            <a:r>
              <a:rPr lang="sv-SE" i="1" dirty="0" smtClean="0">
                <a:solidFill>
                  <a:schemeClr val="accent2"/>
                </a:solidFill>
              </a:rPr>
              <a:t>same </a:t>
            </a:r>
            <a:r>
              <a:rPr lang="sv-SE" dirty="0" smtClean="0"/>
              <a:t>icon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56" y="5825460"/>
            <a:ext cx="4333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stCxn id="4" idx="1"/>
          </p:cNvCxnSpPr>
          <p:nvPr/>
        </p:nvCxnSpPr>
        <p:spPr>
          <a:xfrm flipH="1" flipV="1">
            <a:off x="4932040" y="3356992"/>
            <a:ext cx="1512168" cy="506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8" idx="0"/>
          </p:cNvCxnSpPr>
          <p:nvPr/>
        </p:nvCxnSpPr>
        <p:spPr>
          <a:xfrm flipH="1">
            <a:off x="3412453" y="3429000"/>
            <a:ext cx="1447579" cy="2530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232433" y="5959003"/>
            <a:ext cx="360040" cy="328811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651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Check-In: 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Save 3D </a:t>
            </a:r>
            <a:r>
              <a:rPr lang="sv-SE" dirty="0"/>
              <a:t>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sv-SE" dirty="0" smtClean="0"/>
              <a:t>CHESS will ask you to </a:t>
            </a:r>
            <a:r>
              <a:rPr lang="sv-SE" i="1" dirty="0" smtClean="0">
                <a:solidFill>
                  <a:schemeClr val="accent2"/>
                </a:solidFill>
              </a:rPr>
              <a:t>Check-In</a:t>
            </a:r>
            <a:r>
              <a:rPr lang="sv-SE" dirty="0" smtClean="0"/>
              <a:t> the same file that you previously downloaded or to choose another</a:t>
            </a:r>
          </a:p>
          <a:p>
            <a:r>
              <a:rPr lang="sv-SE" dirty="0" smtClean="0"/>
              <a:t>Click on </a:t>
            </a:r>
            <a:br>
              <a:rPr lang="sv-SE" dirty="0" smtClean="0"/>
            </a:br>
            <a:r>
              <a:rPr lang="sv-SE" i="1" dirty="0" smtClean="0">
                <a:solidFill>
                  <a:schemeClr val="accent2"/>
                </a:solidFill>
              </a:rPr>
              <a:t>No (Select Another)</a:t>
            </a:r>
            <a:endParaRPr lang="sv-SE" dirty="0" smtClean="0">
              <a:solidFill>
                <a:schemeClr val="accent2"/>
              </a:solidFill>
            </a:endParaRPr>
          </a:p>
          <a:p>
            <a:r>
              <a:rPr lang="sv-SE" dirty="0" smtClean="0"/>
              <a:t>Browse in your pc and choose your updated 3D-model that you want to upload and click on </a:t>
            </a:r>
            <a:r>
              <a:rPr lang="sv-SE" i="1" dirty="0" smtClean="0">
                <a:solidFill>
                  <a:srgbClr val="C00000"/>
                </a:solidFill>
              </a:rPr>
              <a:t>Open</a:t>
            </a:r>
            <a:endParaRPr lang="sv-S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sv-S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4" y="1484784"/>
            <a:ext cx="4063156" cy="125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9" y="3429000"/>
            <a:ext cx="3995585" cy="274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4284" y="1988840"/>
            <a:ext cx="30168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14" name="TextBox 13"/>
          <p:cNvSpPr txBox="1"/>
          <p:nvPr/>
        </p:nvSpPr>
        <p:spPr>
          <a:xfrm>
            <a:off x="3501640" y="4891408"/>
            <a:ext cx="30168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2</a:t>
            </a:r>
            <a:endParaRPr lang="sv-SE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33544" y="2564904"/>
            <a:ext cx="2098496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83968" y="5373216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62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Check-In: </a:t>
            </a:r>
            <a:br>
              <a:rPr lang="sv-SE" dirty="0"/>
            </a:br>
            <a:r>
              <a:rPr lang="sv-SE" dirty="0"/>
              <a:t>Save 3D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sv-SE" dirty="0"/>
              <a:t>CHESS recognizes if </a:t>
            </a:r>
            <a:r>
              <a:rPr lang="sv-SE" dirty="0" smtClean="0"/>
              <a:t>a file </a:t>
            </a:r>
            <a:r>
              <a:rPr lang="sv-SE" dirty="0"/>
              <a:t>has a different name than </a:t>
            </a:r>
            <a:r>
              <a:rPr lang="sv-SE" dirty="0" smtClean="0"/>
              <a:t>before</a:t>
            </a:r>
          </a:p>
          <a:p>
            <a:r>
              <a:rPr lang="sv-SE" dirty="0" smtClean="0"/>
              <a:t>Click </a:t>
            </a:r>
            <a:r>
              <a:rPr lang="sv-SE" i="1" dirty="0" smtClean="0">
                <a:solidFill>
                  <a:schemeClr val="accent2"/>
                </a:solidFill>
              </a:rPr>
              <a:t>Yes</a:t>
            </a:r>
            <a:r>
              <a:rPr lang="sv-SE" dirty="0" smtClean="0"/>
              <a:t> </a:t>
            </a:r>
            <a:r>
              <a:rPr lang="sv-SE" dirty="0"/>
              <a:t>to upload </a:t>
            </a:r>
            <a:r>
              <a:rPr lang="sv-SE" dirty="0" smtClean="0"/>
              <a:t>your updated </a:t>
            </a:r>
            <a:r>
              <a:rPr lang="sv-SE" dirty="0"/>
              <a:t>3D-model </a:t>
            </a:r>
            <a:endParaRPr lang="sv-SE" dirty="0" smtClean="0"/>
          </a:p>
          <a:p>
            <a:r>
              <a:rPr lang="sv-SE" dirty="0" smtClean="0"/>
              <a:t>CHESS will prompt you to enter comments (with your comments you efficiently keep a track of your changes)</a:t>
            </a:r>
          </a:p>
          <a:p>
            <a:r>
              <a:rPr lang="sv-SE" dirty="0" smtClean="0"/>
              <a:t>Type your comments an press </a:t>
            </a:r>
            <a:r>
              <a:rPr lang="sv-SE" i="1" dirty="0" smtClean="0">
                <a:solidFill>
                  <a:srgbClr val="C00000"/>
                </a:solidFill>
              </a:rPr>
              <a:t>Submit</a:t>
            </a:r>
            <a:endParaRPr lang="sv-S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07" y="3861048"/>
            <a:ext cx="2743896" cy="173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915816" y="5337212"/>
            <a:ext cx="1983844" cy="19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6" y="1916832"/>
            <a:ext cx="2998418" cy="13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99347" y="2582775"/>
            <a:ext cx="30168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3</a:t>
            </a:r>
            <a:endParaRPr lang="sv-SE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211760" y="3068961"/>
            <a:ext cx="2720280" cy="89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7661" y="4542016"/>
            <a:ext cx="30168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v-SE" dirty="0" smtClean="0"/>
              <a:t>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57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End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600200"/>
            <a:ext cx="8219256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Thank you for your updates!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64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6792"/>
            <a:ext cx="6408712" cy="319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15136"/>
            <a:ext cx="4505325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SPARE SLIDE – </a:t>
            </a:r>
            <a:r>
              <a:rPr lang="sv-SE" dirty="0" smtClean="0"/>
              <a:t>Download file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0232" y="1600200"/>
            <a:ext cx="2592288" cy="4997152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 smtClean="0"/>
              <a:t>You can </a:t>
            </a:r>
            <a:r>
              <a:rPr lang="en-US" i="1" dirty="0" smtClean="0">
                <a:solidFill>
                  <a:schemeClr val="accent2"/>
                </a:solidFill>
              </a:rPr>
              <a:t>Download</a:t>
            </a:r>
            <a:r>
              <a:rPr lang="en-US" dirty="0" smtClean="0"/>
              <a:t> any 3D-model (according to your given access rights) for information purposes</a:t>
            </a:r>
          </a:p>
          <a:p>
            <a:r>
              <a:rPr lang="en-US" dirty="0" smtClean="0"/>
              <a:t>You can click the relevant button and </a:t>
            </a:r>
            <a:r>
              <a:rPr lang="en-US" i="1" dirty="0" smtClean="0">
                <a:solidFill>
                  <a:schemeClr val="accent2"/>
                </a:solidFill>
              </a:rPr>
              <a:t>Save</a:t>
            </a:r>
            <a:r>
              <a:rPr lang="en-US" dirty="0" smtClean="0"/>
              <a:t> it locally in your machine in a dedicated folder</a:t>
            </a:r>
            <a:endParaRPr lang="en-US" dirty="0"/>
          </a:p>
          <a:p>
            <a:r>
              <a:rPr lang="en-US" dirty="0" smtClean="0"/>
              <a:t>Then you can view the file locally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900861" y="2924944"/>
            <a:ext cx="1759371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1" idx="0"/>
          </p:cNvCxnSpPr>
          <p:nvPr/>
        </p:nvCxnSpPr>
        <p:spPr>
          <a:xfrm flipH="1">
            <a:off x="3023828" y="2996952"/>
            <a:ext cx="1836204" cy="2962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843808" y="5959003"/>
            <a:ext cx="360040" cy="3288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40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SPARE SLIDE – Add a new file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192" y="1600200"/>
            <a:ext cx="2664296" cy="4997152"/>
          </a:xfrm>
        </p:spPr>
        <p:txBody>
          <a:bodyPr anchor="ctr">
            <a:normAutofit fontScale="85000" lnSpcReduction="10000"/>
          </a:bodyPr>
          <a:lstStyle/>
          <a:p>
            <a:r>
              <a:rPr lang="en-US" dirty="0" smtClean="0"/>
              <a:t>To add a new file (not existing in CHESS yet), please click on the </a:t>
            </a:r>
            <a:r>
              <a:rPr lang="en-US" sz="2600" i="1" dirty="0">
                <a:solidFill>
                  <a:schemeClr val="accent2"/>
                </a:solidFill>
              </a:rPr>
              <a:t>Check-In </a:t>
            </a:r>
            <a:r>
              <a:rPr lang="en-US" dirty="0" smtClean="0"/>
              <a:t>(button with the blue plus sign) </a:t>
            </a:r>
          </a:p>
          <a:p>
            <a:r>
              <a:rPr lang="en-US" dirty="0" smtClean="0"/>
              <a:t>Then you will be able to browse in your pc and select the file you want to upload for the first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" y="1556792"/>
            <a:ext cx="6078338" cy="411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829463"/>
            <a:ext cx="4371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4716016" y="3284984"/>
            <a:ext cx="1944216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1" idx="0"/>
          </p:cNvCxnSpPr>
          <p:nvPr/>
        </p:nvCxnSpPr>
        <p:spPr>
          <a:xfrm flipH="1">
            <a:off x="2843808" y="3356992"/>
            <a:ext cx="1728192" cy="2498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63788" y="5855155"/>
            <a:ext cx="360040" cy="328811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06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SPARE SLIDE – Comments </a:t>
            </a:r>
            <a:r>
              <a:rPr lang="sv-SE" dirty="0" smtClean="0"/>
              <a:t>on CHESS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192" y="1600200"/>
            <a:ext cx="2664296" cy="4997152"/>
          </a:xfrm>
        </p:spPr>
        <p:txBody>
          <a:bodyPr anchor="ctr">
            <a:normAutofit fontScale="85000" lnSpcReduction="20000"/>
          </a:bodyPr>
          <a:lstStyle/>
          <a:p>
            <a:r>
              <a:rPr lang="en-US" dirty="0" smtClean="0"/>
              <a:t>If you have comments and requests for CHESS documents, please refer to the concerns JIRA database and write them down: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ess-ics.atlassian.net/browse/ACC-34?jql=project%20%3D%20ACC</a:t>
            </a: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6" y="2636912"/>
            <a:ext cx="6246604" cy="239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60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7920880" cy="4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SPARE SLIDE – Link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5085184"/>
            <a:ext cx="8928992" cy="1728192"/>
          </a:xfrm>
        </p:spPr>
        <p:txBody>
          <a:bodyPr anchor="ctr">
            <a:normAutofit fontScale="92500"/>
          </a:bodyPr>
          <a:lstStyle/>
          <a:p>
            <a:r>
              <a:rPr lang="sv-SE" dirty="0" smtClean="0"/>
              <a:t>To see the direct link of a CHESS document, hover your mouse pointer over the </a:t>
            </a:r>
            <a:r>
              <a:rPr lang="sv-SE" sz="2900" i="1" dirty="0">
                <a:solidFill>
                  <a:schemeClr val="accent2"/>
                </a:solidFill>
              </a:rPr>
              <a:t>Arrow</a:t>
            </a:r>
            <a:r>
              <a:rPr lang="sv-SE" dirty="0" smtClean="0"/>
              <a:t> on the right of the CHESS document </a:t>
            </a:r>
          </a:p>
          <a:p>
            <a:r>
              <a:rPr lang="sv-SE" dirty="0" smtClean="0"/>
              <a:t>Then click on the </a:t>
            </a:r>
            <a:r>
              <a:rPr lang="sv-SE" sz="2900" i="1" dirty="0">
                <a:solidFill>
                  <a:schemeClr val="accent2"/>
                </a:solidFill>
              </a:rPr>
              <a:t>Get Link to Object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/>
          </a:p>
        </p:txBody>
      </p:sp>
      <p:grpSp>
        <p:nvGrpSpPr>
          <p:cNvPr id="28" name="Group 27"/>
          <p:cNvGrpSpPr/>
          <p:nvPr/>
        </p:nvGrpSpPr>
        <p:grpSpPr>
          <a:xfrm>
            <a:off x="683568" y="3090289"/>
            <a:ext cx="2088232" cy="2786983"/>
            <a:chOff x="683568" y="3090289"/>
            <a:chExt cx="2088232" cy="2786983"/>
          </a:xfrm>
        </p:grpSpPr>
        <p:cxnSp>
          <p:nvCxnSpPr>
            <p:cNvPr id="9" name="Straight Arrow Connector 8"/>
            <p:cNvCxnSpPr>
              <a:endCxn id="11" idx="3"/>
            </p:cNvCxnSpPr>
            <p:nvPr/>
          </p:nvCxnSpPr>
          <p:spPr>
            <a:xfrm flipV="1">
              <a:off x="683568" y="3230618"/>
              <a:ext cx="625073" cy="702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287550" y="3090289"/>
              <a:ext cx="144016" cy="164406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83568" y="3933056"/>
              <a:ext cx="2088232" cy="1944216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359558" y="3263079"/>
            <a:ext cx="3212442" cy="2974233"/>
            <a:chOff x="1359558" y="3263079"/>
            <a:chExt cx="3212442" cy="2974233"/>
          </a:xfrm>
        </p:grpSpPr>
        <p:cxnSp>
          <p:nvCxnSpPr>
            <p:cNvPr id="12" name="Straight Arrow Connector 11"/>
            <p:cNvCxnSpPr>
              <a:endCxn id="14" idx="6"/>
            </p:cNvCxnSpPr>
            <p:nvPr/>
          </p:nvCxnSpPr>
          <p:spPr>
            <a:xfrm flipH="1" flipV="1">
              <a:off x="2151646" y="3331665"/>
              <a:ext cx="2420354" cy="6013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359558" y="3263079"/>
              <a:ext cx="792088" cy="137171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4211960" y="3933056"/>
              <a:ext cx="360040" cy="2304256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454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SPARE SLIDE – Link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5085184"/>
            <a:ext cx="8928992" cy="1728192"/>
          </a:xfrm>
        </p:spPr>
        <p:txBody>
          <a:bodyPr anchor="ctr">
            <a:normAutofit/>
          </a:bodyPr>
          <a:lstStyle/>
          <a:p>
            <a:r>
              <a:rPr lang="sv-SE" dirty="0" smtClean="0"/>
              <a:t>You will be prompted with a window presenting you the link you requested</a:t>
            </a:r>
            <a:endParaRPr lang="sv-SE" sz="2900" i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3"/>
            <a:ext cx="8280919" cy="43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749754" y="2636912"/>
            <a:ext cx="3140434" cy="3024337"/>
            <a:chOff x="2749754" y="2636912"/>
            <a:chExt cx="3140434" cy="3024337"/>
          </a:xfrm>
        </p:grpSpPr>
        <p:cxnSp>
          <p:nvCxnSpPr>
            <p:cNvPr id="15" name="Straight Arrow Connector 14"/>
            <p:cNvCxnSpPr>
              <a:endCxn id="16" idx="4"/>
            </p:cNvCxnSpPr>
            <p:nvPr/>
          </p:nvCxnSpPr>
          <p:spPr>
            <a:xfrm flipH="1" flipV="1">
              <a:off x="4319971" y="4315001"/>
              <a:ext cx="1188133" cy="13462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749754" y="2636912"/>
              <a:ext cx="3140434" cy="1678089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0873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ESS uses </a:t>
            </a:r>
            <a:r>
              <a:rPr lang="en-US" dirty="0" err="1" smtClean="0"/>
              <a:t>Catia</a:t>
            </a:r>
            <a:r>
              <a:rPr lang="en-US" dirty="0" smtClean="0"/>
              <a:t> V6 as its CAD platform</a:t>
            </a:r>
          </a:p>
          <a:p>
            <a:pPr lvl="1"/>
            <a:r>
              <a:rPr lang="en-US" dirty="0" smtClean="0"/>
              <a:t>Decision was fixed in October 2014</a:t>
            </a:r>
          </a:p>
          <a:p>
            <a:pPr lvl="1"/>
            <a:r>
              <a:rPr lang="en-US" dirty="0" smtClean="0"/>
              <a:t>ESS </a:t>
            </a:r>
            <a:r>
              <a:rPr lang="en-US" u="sng" dirty="0" smtClean="0"/>
              <a:t>does require </a:t>
            </a:r>
            <a:r>
              <a:rPr lang="en-US" dirty="0" smtClean="0"/>
              <a:t>in-house designs to use </a:t>
            </a:r>
            <a:r>
              <a:rPr lang="en-US" dirty="0" err="1" smtClean="0"/>
              <a:t>Catia</a:t>
            </a:r>
            <a:r>
              <a:rPr lang="en-US" dirty="0" smtClean="0"/>
              <a:t> V6</a:t>
            </a:r>
          </a:p>
          <a:p>
            <a:pPr lvl="1"/>
            <a:r>
              <a:rPr lang="en-US" dirty="0" smtClean="0"/>
              <a:t>ESS </a:t>
            </a:r>
            <a:r>
              <a:rPr lang="en-US" u="sng" dirty="0" smtClean="0"/>
              <a:t>will not require </a:t>
            </a:r>
            <a:r>
              <a:rPr lang="en-US" dirty="0" smtClean="0"/>
              <a:t>in-kind partners to use </a:t>
            </a:r>
            <a:r>
              <a:rPr lang="en-US" dirty="0" err="1" smtClean="0"/>
              <a:t>Catia</a:t>
            </a:r>
            <a:r>
              <a:rPr lang="en-US" dirty="0" smtClean="0"/>
              <a:t> V6</a:t>
            </a:r>
          </a:p>
          <a:p>
            <a:pPr lvl="1"/>
            <a:r>
              <a:rPr lang="en-US" dirty="0" smtClean="0"/>
              <a:t>Accelerator Integration Group (AIG) is responsible to convert In-Kind partner CAD models to </a:t>
            </a:r>
            <a:r>
              <a:rPr lang="en-US" dirty="0" err="1"/>
              <a:t>Catia</a:t>
            </a:r>
            <a:r>
              <a:rPr lang="en-US" dirty="0"/>
              <a:t> </a:t>
            </a:r>
            <a:r>
              <a:rPr lang="en-US" dirty="0" smtClean="0"/>
              <a:t>V6 and integrate them in the ESS master model</a:t>
            </a:r>
          </a:p>
          <a:p>
            <a:r>
              <a:rPr lang="en-US" dirty="0" smtClean="0"/>
              <a:t>ESS uses CHESS from </a:t>
            </a:r>
            <a:r>
              <a:rPr lang="en-US" dirty="0" err="1" smtClean="0"/>
              <a:t>Enovia</a:t>
            </a:r>
            <a:r>
              <a:rPr lang="en-US" dirty="0" smtClean="0"/>
              <a:t> as its PLM and document management system.</a:t>
            </a:r>
          </a:p>
          <a:p>
            <a:pPr lvl="1"/>
            <a:r>
              <a:rPr lang="en-US" dirty="0" smtClean="0"/>
              <a:t>AIG uses CHESS as the CAD file version and CAD model revision system</a:t>
            </a:r>
          </a:p>
          <a:p>
            <a:pPr lvl="1"/>
            <a:r>
              <a:rPr lang="en-US" dirty="0" smtClean="0"/>
              <a:t>In-Kind users will exchange ESS CAD designs in CHESS</a:t>
            </a:r>
          </a:p>
          <a:p>
            <a:pPr lvl="1"/>
            <a:r>
              <a:rPr lang="en-US" dirty="0" smtClean="0"/>
              <a:t>In-Kind users will need CHESS login’s.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94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LinacLego</a:t>
            </a:r>
            <a:r>
              <a:rPr lang="en-US" dirty="0" smtClean="0"/>
              <a:t> Organization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LinacLego</a:t>
            </a:r>
            <a:r>
              <a:rPr lang="en-US" dirty="0" smtClean="0"/>
              <a:t> is used to describe the ESS lattice</a:t>
            </a:r>
          </a:p>
          <a:p>
            <a:pPr lvl="1"/>
            <a:r>
              <a:rPr lang="en-US" dirty="0" smtClean="0"/>
              <a:t>It is the </a:t>
            </a:r>
            <a:r>
              <a:rPr lang="en-US" b="1" dirty="0" smtClean="0"/>
              <a:t>single-point-of-truth</a:t>
            </a:r>
            <a:r>
              <a:rPr lang="en-US" dirty="0" smtClean="0"/>
              <a:t> for tunnel components</a:t>
            </a:r>
          </a:p>
          <a:p>
            <a:pPr lvl="1"/>
            <a:r>
              <a:rPr lang="en-US" dirty="0" smtClean="0"/>
              <a:t>Available on the Web</a:t>
            </a:r>
          </a:p>
          <a:p>
            <a:pPr lvl="2"/>
            <a:r>
              <a:rPr lang="en-GB" dirty="0">
                <a:hlinkClick r:id="rId2"/>
              </a:rPr>
              <a:t>https://aig.esss.lu.se:8443/LinacLegoWebApp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US" dirty="0" smtClean="0"/>
              <a:t>The lattice is described in the following hierarchy:</a:t>
            </a:r>
          </a:p>
          <a:p>
            <a:pPr lvl="1"/>
            <a:r>
              <a:rPr lang="en-US" dirty="0" smtClean="0"/>
              <a:t>Section (ISRC, LEBT, RFQ, DTL, SPK, etc…)</a:t>
            </a:r>
          </a:p>
          <a:p>
            <a:pPr lvl="2"/>
            <a:r>
              <a:rPr lang="en-US" dirty="0" smtClean="0"/>
              <a:t>Cell (SPK-01, SPK-02,…</a:t>
            </a:r>
            <a:r>
              <a:rPr lang="en-US" dirty="0"/>
              <a:t> </a:t>
            </a:r>
            <a:r>
              <a:rPr lang="en-US" dirty="0" smtClean="0"/>
              <a:t>SPK-13)</a:t>
            </a:r>
          </a:p>
          <a:p>
            <a:pPr lvl="3"/>
            <a:r>
              <a:rPr lang="en-US" dirty="0" smtClean="0"/>
              <a:t>Slot  (SPK-02-LWU, SPK-02-CRM)</a:t>
            </a:r>
          </a:p>
          <a:p>
            <a:pPr lvl="4"/>
            <a:r>
              <a:rPr lang="en-US" sz="1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Beamline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Element (SPK-02-LWU-QH01, SPK-02-LWU-QH02)</a:t>
            </a:r>
          </a:p>
          <a:p>
            <a:r>
              <a:rPr lang="en-US" dirty="0" smtClean="0"/>
              <a:t>The ESS 3-D integration model will be based on slots</a:t>
            </a:r>
          </a:p>
          <a:p>
            <a:pPr lvl="1"/>
            <a:r>
              <a:rPr lang="en-US" dirty="0" smtClean="0"/>
              <a:t>Slots are considered installation sub-assemblies</a:t>
            </a:r>
          </a:p>
          <a:p>
            <a:pPr lvl="1"/>
            <a:r>
              <a:rPr lang="en-US" dirty="0" smtClean="0"/>
              <a:t>Definition of a Slot is flexible</a:t>
            </a:r>
          </a:p>
          <a:p>
            <a:pPr lvl="1"/>
            <a:r>
              <a:rPr lang="en-US" dirty="0" smtClean="0"/>
              <a:t>There will be one CHESS document to contain the 3-D model of each Slot design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23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hierarchy in </a:t>
            </a:r>
            <a:r>
              <a:rPr lang="en-US" dirty="0" err="1" smtClean="0"/>
              <a:t>LinacLego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grpSp>
        <p:nvGrpSpPr>
          <p:cNvPr id="95" name="Group 94"/>
          <p:cNvGrpSpPr/>
          <p:nvPr/>
        </p:nvGrpSpPr>
        <p:grpSpPr>
          <a:xfrm>
            <a:off x="1965678" y="1603852"/>
            <a:ext cx="1295028" cy="1295028"/>
            <a:chOff x="1821662" y="1603852"/>
            <a:chExt cx="1295028" cy="1295028"/>
          </a:xfrm>
        </p:grpSpPr>
        <p:pic>
          <p:nvPicPr>
            <p:cNvPr id="96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62" y="1603852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Rectangle 96"/>
            <p:cNvSpPr/>
            <p:nvPr/>
          </p:nvSpPr>
          <p:spPr>
            <a:xfrm>
              <a:off x="2252594" y="1844824"/>
              <a:ext cx="5790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LEBT</a:t>
              </a:r>
              <a:endParaRPr lang="sv-SE" sz="16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69534" y="1606550"/>
            <a:ext cx="1295028" cy="1295028"/>
            <a:chOff x="525518" y="1606550"/>
            <a:chExt cx="1295028" cy="1295028"/>
          </a:xfrm>
        </p:grpSpPr>
        <p:pic>
          <p:nvPicPr>
            <p:cNvPr id="99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18" y="1606550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Rectangle 99"/>
            <p:cNvSpPr/>
            <p:nvPr/>
          </p:nvSpPr>
          <p:spPr>
            <a:xfrm>
              <a:off x="956450" y="1847522"/>
              <a:ext cx="5499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ISRC</a:t>
              </a:r>
              <a:endParaRPr lang="sv-SE" sz="16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261822" y="1629916"/>
            <a:ext cx="1295028" cy="1295028"/>
            <a:chOff x="3117806" y="1629916"/>
            <a:chExt cx="1295028" cy="1295028"/>
          </a:xfrm>
        </p:grpSpPr>
        <p:pic>
          <p:nvPicPr>
            <p:cNvPr id="102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806" y="1629916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Rectangle 102"/>
            <p:cNvSpPr/>
            <p:nvPr/>
          </p:nvSpPr>
          <p:spPr>
            <a:xfrm>
              <a:off x="3540427" y="1847522"/>
              <a:ext cx="5275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RFQ</a:t>
              </a:r>
              <a:endParaRPr lang="sv-SE" sz="16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557966" y="1629916"/>
            <a:ext cx="1295028" cy="1295028"/>
            <a:chOff x="4413950" y="1629916"/>
            <a:chExt cx="1295028" cy="1295028"/>
          </a:xfrm>
        </p:grpSpPr>
        <p:pic>
          <p:nvPicPr>
            <p:cNvPr id="105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950" y="1629916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Rectangle 105"/>
            <p:cNvSpPr/>
            <p:nvPr/>
          </p:nvSpPr>
          <p:spPr>
            <a:xfrm>
              <a:off x="4852008" y="1847522"/>
              <a:ext cx="4949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DTL</a:t>
              </a:r>
              <a:endParaRPr lang="sv-SE" sz="1600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855226" y="1628800"/>
            <a:ext cx="1295028" cy="1295028"/>
            <a:chOff x="5711210" y="1628800"/>
            <a:chExt cx="1295028" cy="1295028"/>
          </a:xfrm>
        </p:grpSpPr>
        <p:pic>
          <p:nvPicPr>
            <p:cNvPr id="108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210" y="1628800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Rectangle 108"/>
            <p:cNvSpPr/>
            <p:nvPr/>
          </p:nvSpPr>
          <p:spPr>
            <a:xfrm>
              <a:off x="6149268" y="1846406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SPK</a:t>
              </a:r>
              <a:endParaRPr lang="sv-SE" sz="160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151370" y="1629916"/>
            <a:ext cx="1295028" cy="1295028"/>
            <a:chOff x="7007354" y="1629916"/>
            <a:chExt cx="1295028" cy="1295028"/>
          </a:xfrm>
        </p:grpSpPr>
        <p:pic>
          <p:nvPicPr>
            <p:cNvPr id="111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354" y="1629916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Rectangle 111"/>
            <p:cNvSpPr/>
            <p:nvPr/>
          </p:nvSpPr>
          <p:spPr>
            <a:xfrm>
              <a:off x="7445412" y="1847522"/>
              <a:ext cx="5581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MBL</a:t>
              </a:r>
              <a:endParaRPr lang="sv-SE" sz="1600" dirty="0"/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8302382" y="2082334"/>
            <a:ext cx="590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etc…</a:t>
            </a:r>
            <a:endParaRPr lang="sv-SE" sz="1600" dirty="0"/>
          </a:p>
        </p:txBody>
      </p:sp>
      <p:sp>
        <p:nvSpPr>
          <p:cNvPr id="114" name="Hexagon 113"/>
          <p:cNvSpPr/>
          <p:nvPr/>
        </p:nvSpPr>
        <p:spPr>
          <a:xfrm>
            <a:off x="3261822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SPK-01</a:t>
            </a:r>
            <a:endParaRPr lang="sv-SE" sz="1400" dirty="0"/>
          </a:p>
        </p:txBody>
      </p:sp>
      <p:sp>
        <p:nvSpPr>
          <p:cNvPr id="115" name="Rectangle 114"/>
          <p:cNvSpPr/>
          <p:nvPr/>
        </p:nvSpPr>
        <p:spPr>
          <a:xfrm>
            <a:off x="6228184" y="3212976"/>
            <a:ext cx="342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…</a:t>
            </a:r>
            <a:endParaRPr lang="sv-SE" sz="3000" b="1" dirty="0"/>
          </a:p>
        </p:txBody>
      </p:sp>
      <p:sp>
        <p:nvSpPr>
          <p:cNvPr id="116" name="Right Brace 115"/>
          <p:cNvSpPr/>
          <p:nvPr/>
        </p:nvSpPr>
        <p:spPr>
          <a:xfrm rot="16200000">
            <a:off x="5281634" y="970282"/>
            <a:ext cx="366898" cy="4406522"/>
          </a:xfrm>
          <a:prstGeom prst="rightBrace">
            <a:avLst>
              <a:gd name="adj1" fmla="val 8333"/>
              <a:gd name="adj2" fmla="val 7027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7" name="Hexagon 116"/>
          <p:cNvSpPr/>
          <p:nvPr/>
        </p:nvSpPr>
        <p:spPr>
          <a:xfrm>
            <a:off x="4283968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SPK-02</a:t>
            </a:r>
            <a:endParaRPr lang="sv-SE" sz="1400" dirty="0"/>
          </a:p>
        </p:txBody>
      </p:sp>
      <p:sp>
        <p:nvSpPr>
          <p:cNvPr id="118" name="Hexagon 117"/>
          <p:cNvSpPr/>
          <p:nvPr/>
        </p:nvSpPr>
        <p:spPr>
          <a:xfrm>
            <a:off x="5333650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SPK-03</a:t>
            </a:r>
            <a:endParaRPr lang="sv-SE" sz="1400" dirty="0"/>
          </a:p>
        </p:txBody>
      </p:sp>
      <p:sp>
        <p:nvSpPr>
          <p:cNvPr id="119" name="Hexagon 118"/>
          <p:cNvSpPr/>
          <p:nvPr/>
        </p:nvSpPr>
        <p:spPr>
          <a:xfrm>
            <a:off x="6653324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SPK-13</a:t>
            </a:r>
            <a:endParaRPr lang="sv-SE" sz="1400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4997063" y="4037921"/>
            <a:ext cx="1084849" cy="967097"/>
            <a:chOff x="3345499" y="5013175"/>
            <a:chExt cx="1084849" cy="967097"/>
          </a:xfrm>
        </p:grpSpPr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013175"/>
              <a:ext cx="648072" cy="7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Rectangle 121"/>
            <p:cNvSpPr/>
            <p:nvPr/>
          </p:nvSpPr>
          <p:spPr>
            <a:xfrm>
              <a:off x="3345499" y="5672495"/>
              <a:ext cx="10848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SPK-02-LWU</a:t>
              </a:r>
              <a:endParaRPr lang="sv-SE" sz="1400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997062" y="4929845"/>
            <a:ext cx="994183" cy="967097"/>
            <a:chOff x="3345499" y="5013175"/>
            <a:chExt cx="994183" cy="967097"/>
          </a:xfrm>
        </p:grpSpPr>
        <p:pic>
          <p:nvPicPr>
            <p:cNvPr id="12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013175"/>
              <a:ext cx="648072" cy="7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Rectangle 124"/>
            <p:cNvSpPr/>
            <p:nvPr/>
          </p:nvSpPr>
          <p:spPr>
            <a:xfrm>
              <a:off x="3345499" y="5672495"/>
              <a:ext cx="9941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SPK-02-CM</a:t>
              </a:r>
              <a:endParaRPr lang="sv-SE" sz="1400" dirty="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762491" y="3851175"/>
            <a:ext cx="452961" cy="1454834"/>
            <a:chOff x="4618475" y="4121212"/>
            <a:chExt cx="452961" cy="1454834"/>
          </a:xfrm>
        </p:grpSpPr>
        <p:cxnSp>
          <p:nvCxnSpPr>
            <p:cNvPr id="127" name="Straight Arrow Connector 126"/>
            <p:cNvCxnSpPr/>
            <p:nvPr/>
          </p:nvCxnSpPr>
          <p:spPr>
            <a:xfrm>
              <a:off x="4618475" y="4707149"/>
              <a:ext cx="4529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4618475" y="5570450"/>
              <a:ext cx="452960" cy="7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4618475" y="4121212"/>
              <a:ext cx="0" cy="1454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Rectangle 129"/>
          <p:cNvSpPr/>
          <p:nvPr/>
        </p:nvSpPr>
        <p:spPr>
          <a:xfrm rot="16200000">
            <a:off x="-230053" y="1918119"/>
            <a:ext cx="133248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SECTION</a:t>
            </a:r>
            <a:endParaRPr lang="sv-SE" sz="2500" b="1" dirty="0"/>
          </a:p>
        </p:txBody>
      </p:sp>
      <p:sp>
        <p:nvSpPr>
          <p:cNvPr id="131" name="Rectangle 130"/>
          <p:cNvSpPr/>
          <p:nvPr/>
        </p:nvSpPr>
        <p:spPr>
          <a:xfrm rot="16200000">
            <a:off x="25945" y="3222528"/>
            <a:ext cx="7841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CELL</a:t>
            </a:r>
            <a:endParaRPr lang="sv-SE" sz="2500" b="1" dirty="0"/>
          </a:p>
        </p:txBody>
      </p:sp>
      <p:sp>
        <p:nvSpPr>
          <p:cNvPr id="132" name="Rectangle 131"/>
          <p:cNvSpPr/>
          <p:nvPr/>
        </p:nvSpPr>
        <p:spPr>
          <a:xfrm rot="16200000">
            <a:off x="233" y="4328360"/>
            <a:ext cx="8356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SLOT</a:t>
            </a:r>
            <a:endParaRPr lang="sv-SE" sz="2500" b="1" dirty="0"/>
          </a:p>
        </p:txBody>
      </p:sp>
      <p:grpSp>
        <p:nvGrpSpPr>
          <p:cNvPr id="133" name="Group 132"/>
          <p:cNvGrpSpPr/>
          <p:nvPr/>
        </p:nvGrpSpPr>
        <p:grpSpPr>
          <a:xfrm>
            <a:off x="5940152" y="4902259"/>
            <a:ext cx="2609424" cy="830997"/>
            <a:chOff x="6211048" y="4974267"/>
            <a:chExt cx="2609424" cy="830997"/>
          </a:xfrm>
        </p:grpSpPr>
        <p:sp>
          <p:nvSpPr>
            <p:cNvPr id="134" name="Rectangle 133"/>
            <p:cNvSpPr/>
            <p:nvPr/>
          </p:nvSpPr>
          <p:spPr>
            <a:xfrm>
              <a:off x="6211048" y="4974267"/>
              <a:ext cx="26094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BEAMLINE ELEMENTS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/>
              </a:r>
              <a:b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SPK-02-LWU-QH01, </a:t>
              </a:r>
              <a:b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SPK-02-LWU-QH02, …</a:t>
              </a:r>
              <a:endParaRPr lang="sv-SE" sz="1600" dirty="0"/>
            </a:p>
          </p:txBody>
        </p:sp>
        <p:sp>
          <p:nvSpPr>
            <p:cNvPr id="135" name="Double Brace 134"/>
            <p:cNvSpPr/>
            <p:nvPr/>
          </p:nvSpPr>
          <p:spPr>
            <a:xfrm>
              <a:off x="6509308" y="5085184"/>
              <a:ext cx="2023132" cy="596988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16809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hierarchy in </a:t>
            </a:r>
            <a:r>
              <a:rPr lang="en-US" dirty="0" err="1"/>
              <a:t>LinacLego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grpSp>
        <p:nvGrpSpPr>
          <p:cNvPr id="51" name="Group 50"/>
          <p:cNvGrpSpPr/>
          <p:nvPr/>
        </p:nvGrpSpPr>
        <p:grpSpPr>
          <a:xfrm>
            <a:off x="1965678" y="1603852"/>
            <a:ext cx="1295028" cy="1295028"/>
            <a:chOff x="1821662" y="1603852"/>
            <a:chExt cx="1295028" cy="1295028"/>
          </a:xfrm>
        </p:grpSpPr>
        <p:pic>
          <p:nvPicPr>
            <p:cNvPr id="22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62" y="1603852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2252594" y="1844824"/>
              <a:ext cx="5790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LEBT</a:t>
              </a:r>
              <a:endParaRPr lang="sv-SE" sz="16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69534" y="1606550"/>
            <a:ext cx="1295028" cy="1295028"/>
            <a:chOff x="525518" y="1606550"/>
            <a:chExt cx="1295028" cy="1295028"/>
          </a:xfrm>
        </p:grpSpPr>
        <p:pic>
          <p:nvPicPr>
            <p:cNvPr id="4098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518" y="1606550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56450" y="1847522"/>
              <a:ext cx="5499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ISRC</a:t>
              </a:r>
              <a:endParaRPr lang="sv-SE" sz="16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61822" y="1629916"/>
            <a:ext cx="1295028" cy="1295028"/>
            <a:chOff x="3117806" y="1629916"/>
            <a:chExt cx="1295028" cy="1295028"/>
          </a:xfrm>
        </p:grpSpPr>
        <p:pic>
          <p:nvPicPr>
            <p:cNvPr id="34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806" y="1629916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3540427" y="1847522"/>
              <a:ext cx="5275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RFQ</a:t>
              </a:r>
              <a:endParaRPr lang="sv-SE" sz="16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557966" y="1629916"/>
            <a:ext cx="1295028" cy="1295028"/>
            <a:chOff x="4413950" y="1629916"/>
            <a:chExt cx="1295028" cy="1295028"/>
          </a:xfrm>
        </p:grpSpPr>
        <p:pic>
          <p:nvPicPr>
            <p:cNvPr id="35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950" y="1629916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4852008" y="1847522"/>
              <a:ext cx="4949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DTL</a:t>
              </a:r>
              <a:endParaRPr lang="sv-SE" sz="16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855226" y="1628800"/>
            <a:ext cx="1295028" cy="1295028"/>
            <a:chOff x="5711210" y="1628800"/>
            <a:chExt cx="1295028" cy="1295028"/>
          </a:xfrm>
        </p:grpSpPr>
        <p:pic>
          <p:nvPicPr>
            <p:cNvPr id="38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210" y="1628800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6149268" y="1846406"/>
              <a:ext cx="4924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SPK</a:t>
              </a:r>
              <a:endParaRPr lang="sv-SE" sz="1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51370" y="1629916"/>
            <a:ext cx="1295028" cy="1295028"/>
            <a:chOff x="7007354" y="1629916"/>
            <a:chExt cx="1295028" cy="1295028"/>
          </a:xfrm>
        </p:grpSpPr>
        <p:pic>
          <p:nvPicPr>
            <p:cNvPr id="40" name="Picture 2" descr="C:\Users\nikolaosgazis\Desktop\imag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354" y="1629916"/>
              <a:ext cx="1295028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/>
          </p:nvSpPr>
          <p:spPr>
            <a:xfrm>
              <a:off x="7445412" y="1847522"/>
              <a:ext cx="5581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MBL</a:t>
              </a:r>
              <a:endParaRPr lang="sv-SE" sz="1600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8302382" y="2082334"/>
            <a:ext cx="590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etc…</a:t>
            </a:r>
            <a:endParaRPr lang="sv-SE" sz="1600" dirty="0"/>
          </a:p>
        </p:txBody>
      </p:sp>
      <p:sp>
        <p:nvSpPr>
          <p:cNvPr id="43" name="Hexagon 42"/>
          <p:cNvSpPr/>
          <p:nvPr/>
        </p:nvSpPr>
        <p:spPr>
          <a:xfrm>
            <a:off x="3261822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SPK-01</a:t>
            </a:r>
            <a:endParaRPr lang="sv-SE" sz="1400" dirty="0"/>
          </a:p>
        </p:txBody>
      </p:sp>
      <p:sp>
        <p:nvSpPr>
          <p:cNvPr id="48" name="Rectangle 47"/>
          <p:cNvSpPr/>
          <p:nvPr/>
        </p:nvSpPr>
        <p:spPr>
          <a:xfrm>
            <a:off x="6228184" y="3212976"/>
            <a:ext cx="342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…</a:t>
            </a:r>
            <a:endParaRPr lang="sv-SE" sz="3000" b="1" dirty="0"/>
          </a:p>
        </p:txBody>
      </p:sp>
      <p:sp>
        <p:nvSpPr>
          <p:cNvPr id="44" name="Right Brace 43"/>
          <p:cNvSpPr/>
          <p:nvPr/>
        </p:nvSpPr>
        <p:spPr>
          <a:xfrm rot="16200000">
            <a:off x="5281634" y="970282"/>
            <a:ext cx="366898" cy="4406522"/>
          </a:xfrm>
          <a:prstGeom prst="rightBrace">
            <a:avLst>
              <a:gd name="adj1" fmla="val 8333"/>
              <a:gd name="adj2" fmla="val 7027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4" name="Hexagon 53"/>
          <p:cNvSpPr/>
          <p:nvPr/>
        </p:nvSpPr>
        <p:spPr>
          <a:xfrm>
            <a:off x="4283968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SPK-02</a:t>
            </a:r>
            <a:endParaRPr lang="sv-SE" sz="1400" dirty="0"/>
          </a:p>
        </p:txBody>
      </p:sp>
      <p:sp>
        <p:nvSpPr>
          <p:cNvPr id="55" name="Hexagon 54"/>
          <p:cNvSpPr/>
          <p:nvPr/>
        </p:nvSpPr>
        <p:spPr>
          <a:xfrm>
            <a:off x="5333650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SPK-03</a:t>
            </a:r>
            <a:endParaRPr lang="sv-SE" sz="1400" dirty="0"/>
          </a:p>
        </p:txBody>
      </p:sp>
      <p:sp>
        <p:nvSpPr>
          <p:cNvPr id="57" name="Hexagon 56"/>
          <p:cNvSpPr/>
          <p:nvPr/>
        </p:nvSpPr>
        <p:spPr>
          <a:xfrm>
            <a:off x="6653324" y="3284984"/>
            <a:ext cx="957046" cy="576064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SPK-13</a:t>
            </a:r>
            <a:endParaRPr lang="sv-SE" sz="14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4997063" y="4037921"/>
            <a:ext cx="1084849" cy="967097"/>
            <a:chOff x="3345499" y="5013175"/>
            <a:chExt cx="1084849" cy="96709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013175"/>
              <a:ext cx="648072" cy="7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3345499" y="5672495"/>
              <a:ext cx="10848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SPK-02-LWU</a:t>
              </a:r>
              <a:endParaRPr lang="sv-SE" sz="14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97062" y="4929845"/>
            <a:ext cx="994183" cy="967097"/>
            <a:chOff x="3345499" y="5013175"/>
            <a:chExt cx="994183" cy="967097"/>
          </a:xfrm>
        </p:grpSpPr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013175"/>
              <a:ext cx="648072" cy="7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>
              <a:off x="3345499" y="5672495"/>
              <a:ext cx="9941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SPK-02-CM</a:t>
              </a:r>
              <a:endParaRPr lang="sv-SE" sz="1400" dirty="0"/>
            </a:p>
          </p:txBody>
        </p:sp>
      </p:grpSp>
      <p:grpSp>
        <p:nvGrpSpPr>
          <p:cNvPr id="4104" name="Group 4103"/>
          <p:cNvGrpSpPr/>
          <p:nvPr/>
        </p:nvGrpSpPr>
        <p:grpSpPr>
          <a:xfrm>
            <a:off x="4762491" y="3851175"/>
            <a:ext cx="452961" cy="1454834"/>
            <a:chOff x="4618475" y="4121212"/>
            <a:chExt cx="452961" cy="1454834"/>
          </a:xfrm>
        </p:grpSpPr>
        <p:cxnSp>
          <p:nvCxnSpPr>
            <p:cNvPr id="4096" name="Straight Arrow Connector 4095"/>
            <p:cNvCxnSpPr/>
            <p:nvPr/>
          </p:nvCxnSpPr>
          <p:spPr>
            <a:xfrm>
              <a:off x="4618475" y="4707149"/>
              <a:ext cx="4529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4618475" y="5570450"/>
              <a:ext cx="452960" cy="7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3" name="Straight Connector 4102"/>
            <p:cNvCxnSpPr/>
            <p:nvPr/>
          </p:nvCxnSpPr>
          <p:spPr>
            <a:xfrm flipV="1">
              <a:off x="4618475" y="4121212"/>
              <a:ext cx="0" cy="14548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5" name="Rectangle 4104"/>
          <p:cNvSpPr/>
          <p:nvPr/>
        </p:nvSpPr>
        <p:spPr>
          <a:xfrm rot="16200000">
            <a:off x="-230053" y="1918119"/>
            <a:ext cx="133248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SECTION</a:t>
            </a:r>
            <a:endParaRPr lang="sv-SE" sz="2500" b="1" dirty="0"/>
          </a:p>
        </p:txBody>
      </p:sp>
      <p:sp>
        <p:nvSpPr>
          <p:cNvPr id="83" name="Rectangle 82"/>
          <p:cNvSpPr/>
          <p:nvPr/>
        </p:nvSpPr>
        <p:spPr>
          <a:xfrm rot="16200000">
            <a:off x="25945" y="3222528"/>
            <a:ext cx="7841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CELL</a:t>
            </a:r>
            <a:endParaRPr lang="sv-SE" sz="2500" b="1" dirty="0"/>
          </a:p>
        </p:txBody>
      </p:sp>
      <p:sp>
        <p:nvSpPr>
          <p:cNvPr id="84" name="Rectangle 83"/>
          <p:cNvSpPr/>
          <p:nvPr/>
        </p:nvSpPr>
        <p:spPr>
          <a:xfrm rot="16200000">
            <a:off x="233" y="4328360"/>
            <a:ext cx="8356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SLOT</a:t>
            </a:r>
            <a:endParaRPr lang="sv-SE" sz="2500" b="1" dirty="0"/>
          </a:p>
        </p:txBody>
      </p:sp>
      <p:grpSp>
        <p:nvGrpSpPr>
          <p:cNvPr id="4112" name="Group 4111"/>
          <p:cNvGrpSpPr/>
          <p:nvPr/>
        </p:nvGrpSpPr>
        <p:grpSpPr>
          <a:xfrm>
            <a:off x="5940152" y="4902259"/>
            <a:ext cx="2609424" cy="830997"/>
            <a:chOff x="6211048" y="4974267"/>
            <a:chExt cx="2609424" cy="830997"/>
          </a:xfrm>
        </p:grpSpPr>
        <p:sp>
          <p:nvSpPr>
            <p:cNvPr id="4110" name="Rectangle 4109"/>
            <p:cNvSpPr/>
            <p:nvPr/>
          </p:nvSpPr>
          <p:spPr>
            <a:xfrm>
              <a:off x="6211048" y="4974267"/>
              <a:ext cx="26094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u="sng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BEAMLINE ELEMENTS</a:t>
              </a: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/>
              </a:r>
              <a:b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SPK-02-LWU-QH01, </a:t>
              </a:r>
              <a:b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SPK-02-LWU-QH02, …</a:t>
              </a:r>
              <a:endParaRPr lang="sv-SE" sz="1600" dirty="0"/>
            </a:p>
          </p:txBody>
        </p:sp>
        <p:sp>
          <p:nvSpPr>
            <p:cNvPr id="4111" name="Double Brace 4110"/>
            <p:cNvSpPr/>
            <p:nvPr/>
          </p:nvSpPr>
          <p:spPr>
            <a:xfrm>
              <a:off x="6509308" y="5085184"/>
              <a:ext cx="2023132" cy="596988"/>
            </a:xfrm>
            <a:prstGeom prst="brace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5" name="Oval 44"/>
          <p:cNvSpPr/>
          <p:nvPr/>
        </p:nvSpPr>
        <p:spPr>
          <a:xfrm>
            <a:off x="58399" y="4073456"/>
            <a:ext cx="755576" cy="98686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ctangle 45"/>
          <p:cNvSpPr/>
          <p:nvPr/>
        </p:nvSpPr>
        <p:spPr>
          <a:xfrm>
            <a:off x="197660" y="5157192"/>
            <a:ext cx="43023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2"/>
                </a:solidFill>
              </a:rPr>
              <a:t>Level of exchange for the CAD files between IKC-ESS</a:t>
            </a:r>
            <a:endParaRPr lang="sv-SE" sz="2500" b="1" dirty="0">
              <a:solidFill>
                <a:schemeClr val="accent2"/>
              </a:solidFill>
            </a:endParaRPr>
          </a:p>
        </p:txBody>
      </p:sp>
      <p:cxnSp>
        <p:nvCxnSpPr>
          <p:cNvPr id="47" name="Straight Arrow Connector 46"/>
          <p:cNvCxnSpPr>
            <a:stCxn id="46" idx="0"/>
            <a:endCxn id="45" idx="6"/>
          </p:cNvCxnSpPr>
          <p:nvPr/>
        </p:nvCxnSpPr>
        <p:spPr>
          <a:xfrm flipH="1" flipV="1">
            <a:off x="813975" y="4566887"/>
            <a:ext cx="1534851" cy="590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997064" y="3915396"/>
            <a:ext cx="1084848" cy="217789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3" name="Straight Arrow Connector 52"/>
          <p:cNvCxnSpPr>
            <a:stCxn id="46" idx="0"/>
            <a:endCxn id="52" idx="2"/>
          </p:cNvCxnSpPr>
          <p:nvPr/>
        </p:nvCxnSpPr>
        <p:spPr>
          <a:xfrm flipV="1">
            <a:off x="2348826" y="5004346"/>
            <a:ext cx="2648238" cy="152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07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CHESS Organization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 CHESS Document contains a collection of files</a:t>
            </a:r>
          </a:p>
          <a:p>
            <a:pPr lvl="1"/>
            <a:r>
              <a:rPr lang="en-US" dirty="0" smtClean="0"/>
              <a:t>The files can be of any format </a:t>
            </a:r>
            <a:r>
              <a:rPr lang="en-US" dirty="0" err="1" smtClean="0"/>
              <a:t>Catia</a:t>
            </a:r>
            <a:r>
              <a:rPr lang="en-US" dirty="0" smtClean="0"/>
              <a:t>, Word, jpeg, pdf,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For each file in a CHESS document, there can be many versions of the file</a:t>
            </a:r>
          </a:p>
          <a:p>
            <a:pPr lvl="1"/>
            <a:r>
              <a:rPr lang="en-US" dirty="0" smtClean="0"/>
              <a:t>A file history of a file in CHESS Document is tracked by a </a:t>
            </a:r>
            <a:r>
              <a:rPr lang="en-US" u="sng" dirty="0" smtClean="0"/>
              <a:t>version number</a:t>
            </a:r>
            <a:endParaRPr lang="en-GB" u="sng" dirty="0" smtClean="0"/>
          </a:p>
          <a:p>
            <a:r>
              <a:rPr lang="en-US" dirty="0" smtClean="0"/>
              <a:t>The history of a CHESS document is tracked by the </a:t>
            </a:r>
            <a:r>
              <a:rPr lang="en-US" u="sng" dirty="0" smtClean="0"/>
              <a:t>revision number</a:t>
            </a:r>
          </a:p>
          <a:p>
            <a:r>
              <a:rPr lang="en-US" dirty="0" smtClean="0"/>
              <a:t>A CHESS document has three states:</a:t>
            </a:r>
          </a:p>
          <a:p>
            <a:pPr lvl="1"/>
            <a:r>
              <a:rPr lang="en-US" dirty="0" smtClean="0"/>
              <a:t>Released</a:t>
            </a:r>
          </a:p>
          <a:p>
            <a:pPr lvl="1"/>
            <a:r>
              <a:rPr lang="en-US" dirty="0" smtClean="0"/>
              <a:t>Preliminary – indicates a draft</a:t>
            </a:r>
          </a:p>
          <a:p>
            <a:pPr lvl="1"/>
            <a:r>
              <a:rPr lang="en-US" dirty="0" smtClean="0"/>
              <a:t>Obsolete</a:t>
            </a:r>
          </a:p>
          <a:p>
            <a:r>
              <a:rPr lang="en-US" dirty="0" smtClean="0"/>
              <a:t>In kind partners will contribute to the Preliminary revision only</a:t>
            </a:r>
          </a:p>
          <a:p>
            <a:pPr lvl="1"/>
            <a:r>
              <a:rPr lang="en-US" dirty="0" smtClean="0"/>
              <a:t>Add files or modify files as often as they like (ENCOURAGED!!!).</a:t>
            </a:r>
          </a:p>
          <a:p>
            <a:pPr lvl="1"/>
            <a:r>
              <a:rPr lang="en-US" dirty="0" smtClean="0"/>
              <a:t>Old file versions will be kept and tracked.</a:t>
            </a:r>
          </a:p>
          <a:p>
            <a:r>
              <a:rPr lang="en-US" dirty="0" smtClean="0"/>
              <a:t>ESS-AIG will determine when a document is released</a:t>
            </a:r>
          </a:p>
          <a:p>
            <a:pPr lvl="1"/>
            <a:r>
              <a:rPr lang="en-US" dirty="0" smtClean="0"/>
              <a:t>Review of the files in the document</a:t>
            </a:r>
          </a:p>
          <a:p>
            <a:r>
              <a:rPr lang="en-US" dirty="0" smtClean="0"/>
              <a:t>If further changes are required to the Released</a:t>
            </a:r>
          </a:p>
          <a:p>
            <a:pPr lvl="1"/>
            <a:r>
              <a:rPr lang="en-US" dirty="0" smtClean="0"/>
              <a:t>ESS-AIG will make an new Preliminary revision</a:t>
            </a:r>
          </a:p>
          <a:p>
            <a:pPr lvl="1"/>
            <a:r>
              <a:rPr lang="en-US" dirty="0" smtClean="0"/>
              <a:t>Containing only the latest version of the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525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0" y="1484784"/>
            <a:ext cx="7239450" cy="4166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to </a:t>
            </a:r>
            <a:r>
              <a:rPr lang="en-GB" dirty="0" err="1" smtClean="0"/>
              <a:t>LinacLego</a:t>
            </a:r>
            <a:r>
              <a:rPr lang="en-GB" dirty="0" smtClean="0"/>
              <a:t>:</a:t>
            </a:r>
            <a:br>
              <a:rPr lang="en-GB" dirty="0" smtClean="0"/>
            </a:b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14" name="Oval 13"/>
          <p:cNvSpPr/>
          <p:nvPr/>
        </p:nvSpPr>
        <p:spPr>
          <a:xfrm>
            <a:off x="5757486" y="2127955"/>
            <a:ext cx="1065132" cy="15381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113747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107504" y="5661248"/>
            <a:ext cx="8928992" cy="108012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Once in </a:t>
            </a:r>
            <a:r>
              <a:rPr lang="en-US" dirty="0" err="1" smtClean="0"/>
              <a:t>LinacLego</a:t>
            </a:r>
            <a:r>
              <a:rPr lang="en-US" dirty="0" smtClean="0"/>
              <a:t>, you can click on the link that lead to the CHESS document describing a SLOT design</a:t>
            </a:r>
            <a:endParaRPr lang="sv-SE" dirty="0" smtClean="0"/>
          </a:p>
        </p:txBody>
      </p:sp>
      <p:cxnSp>
        <p:nvCxnSpPr>
          <p:cNvPr id="30" name="Straight Arrow Connector 29"/>
          <p:cNvCxnSpPr>
            <a:endCxn id="14" idx="3"/>
          </p:cNvCxnSpPr>
          <p:nvPr/>
        </p:nvCxnSpPr>
        <p:spPr>
          <a:xfrm flipV="1">
            <a:off x="2411760" y="2259246"/>
            <a:ext cx="3501711" cy="3546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55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Logging-in CHESS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sv-SE" dirty="0" smtClean="0"/>
              <a:t>By clicking the LinacLego link, you get redirected to CHESS, where you login with your credentials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8311"/>
            <a:ext cx="4038600" cy="33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555776" y="3717032"/>
            <a:ext cx="792088" cy="43204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Straight Arrow Connector 8"/>
          <p:cNvCxnSpPr>
            <a:stCxn id="6" idx="3"/>
            <a:endCxn id="7" idx="6"/>
          </p:cNvCxnSpPr>
          <p:nvPr/>
        </p:nvCxnSpPr>
        <p:spPr>
          <a:xfrm flipH="1">
            <a:off x="3347864" y="3863182"/>
            <a:ext cx="1147936" cy="69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2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KC Integration in CH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IKC Integration in CHESS</Template>
  <TotalTime>2282</TotalTime>
  <Words>1408</Words>
  <Application>Microsoft Macintosh PowerPoint</Application>
  <PresentationFormat>On-screen Show (4:3)</PresentationFormat>
  <Paragraphs>197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IKC Integration in CHESS</vt:lpstr>
      <vt:lpstr>Integration Drawing Exchange Solution [IDES]</vt:lpstr>
      <vt:lpstr>Purpose</vt:lpstr>
      <vt:lpstr>Platform</vt:lpstr>
      <vt:lpstr>LinacLego Organization</vt:lpstr>
      <vt:lpstr>Lattice hierarchy in LinacLego</vt:lpstr>
      <vt:lpstr>Lattice hierarchy in LinacLego</vt:lpstr>
      <vt:lpstr>CHESS Organization</vt:lpstr>
      <vt:lpstr>Go to LinacLego: </vt:lpstr>
      <vt:lpstr>Logging-in CHESS</vt:lpstr>
      <vt:lpstr>CHESS document</vt:lpstr>
      <vt:lpstr>CHESS folder</vt:lpstr>
      <vt:lpstr>Subscribing to CHESS documents</vt:lpstr>
      <vt:lpstr>Preliminary &amp; Released,  Revisions &amp; Versions</vt:lpstr>
      <vt:lpstr>Preliminary &amp; Released,  Revisions &amp; Versions</vt:lpstr>
      <vt:lpstr>Preliminary &amp; Released,  Revisions &amp; Versions</vt:lpstr>
      <vt:lpstr>Preliminary &amp; Released,  Revisions &amp; Versions</vt:lpstr>
      <vt:lpstr>Preliminary &amp; Released,  Revisions &amp; Versions</vt:lpstr>
      <vt:lpstr>Check-Out:  Update 3D model</vt:lpstr>
      <vt:lpstr>Check-Out:  Update 3D model</vt:lpstr>
      <vt:lpstr>Check-Out:  Update 3D model</vt:lpstr>
      <vt:lpstr>Check-In:  Save 3D model</vt:lpstr>
      <vt:lpstr>Check-In:  Save 3D model</vt:lpstr>
      <vt:lpstr>Check-In:  Save 3D model</vt:lpstr>
      <vt:lpstr>End</vt:lpstr>
      <vt:lpstr>SPARE SLIDE – Download file</vt:lpstr>
      <vt:lpstr>SPARE SLIDE – Add a new file</vt:lpstr>
      <vt:lpstr>SPARE SLIDE – Comments on CHESS</vt:lpstr>
      <vt:lpstr>SPARE SLIDE – Link</vt:lpstr>
      <vt:lpstr>SPARE SLIDE – Link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IKC Integration in CHESS</dc:title>
  <dc:creator>Carl-Johan Hårdh</dc:creator>
  <cp:lastModifiedBy>Nikolaos Gazis</cp:lastModifiedBy>
  <cp:revision>170</cp:revision>
  <dcterms:created xsi:type="dcterms:W3CDTF">2015-01-12T11:51:50Z</dcterms:created>
  <dcterms:modified xsi:type="dcterms:W3CDTF">2015-03-04T21:52:44Z</dcterms:modified>
</cp:coreProperties>
</file>