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9" r:id="rId4"/>
    <p:sldId id="283" r:id="rId5"/>
    <p:sldId id="284" r:id="rId6"/>
    <p:sldId id="286" r:id="rId7"/>
    <p:sldId id="280" r:id="rId8"/>
    <p:sldId id="287" r:id="rId9"/>
    <p:sldId id="289" r:id="rId10"/>
    <p:sldId id="288" r:id="rId11"/>
    <p:sldId id="293" r:id="rId12"/>
    <p:sldId id="294" r:id="rId13"/>
    <p:sldId id="295" r:id="rId14"/>
    <p:sldId id="290" r:id="rId15"/>
    <p:sldId id="291" r:id="rId16"/>
    <p:sldId id="292" r:id="rId17"/>
    <p:sldId id="296" r:id="rId18"/>
    <p:sldId id="285" r:id="rId19"/>
  </p:sldIdLst>
  <p:sldSz cx="9756775" cy="7315200"/>
  <p:notesSz cx="6858000" cy="9144000"/>
  <p:defaultTextStyle>
    <a:defPPr>
      <a:defRPr lang="en-US"/>
    </a:defPPr>
    <a:lvl1pPr marL="0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FFFFFF"/>
    <a:srgbClr val="8EB9DC"/>
    <a:srgbClr val="496DAC"/>
    <a:srgbClr val="0094CA"/>
    <a:srgbClr val="008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8" autoAdjust="0"/>
    <p:restoredTop sz="96210" autoAdjust="0"/>
  </p:normalViewPr>
  <p:slideViewPr>
    <p:cSldViewPr snapToGrid="0" snapToObjects="1">
      <p:cViewPr varScale="1">
        <p:scale>
          <a:sx n="111" d="100"/>
          <a:sy n="111" d="100"/>
        </p:scale>
        <p:origin x="-1048" y="-104"/>
      </p:cViewPr>
      <p:guideLst>
        <p:guide orient="horz" pos="2304"/>
        <p:guide pos="3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6C1F0-9D40-1248-9255-F3BBE7F223B4}" type="datetimeFigureOut">
              <a:t>2015-03-04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38D3-7715-0C4A-857D-0EED37D056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3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2EB-4569-40A6-8957-E1BCCEEB98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2EB-4569-40A6-8957-E1BCCEEB98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2EB-4569-40A6-8957-E1BCCEEB98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2EB-4569-40A6-8957-E1BCCEEB98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2EB-4569-40A6-8957-E1BCCEEB98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2EB-4569-40A6-8957-E1BCCEEB98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2EB-4569-40A6-8957-E1BCCEEB98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4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12EB-4569-40A6-8957-E1BCCEEB98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840" y="1157620"/>
            <a:ext cx="8781096" cy="48571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7839" y="169318"/>
            <a:ext cx="8781098" cy="785999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3662" y="292948"/>
            <a:ext cx="2195274" cy="6241627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839" y="292948"/>
            <a:ext cx="6423210" cy="6241627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8" y="4700694"/>
            <a:ext cx="8293259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18" y="3100495"/>
            <a:ext cx="8293259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7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32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8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6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41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1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26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839" y="1706880"/>
            <a:ext cx="4309242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94" y="1706880"/>
            <a:ext cx="4309242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637454"/>
            <a:ext cx="431093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741" indent="0">
              <a:buNone/>
              <a:defRPr sz="2100" b="1"/>
            </a:lvl2pPr>
            <a:lvl3pPr marL="975482" indent="0">
              <a:buNone/>
              <a:defRPr sz="1900" b="1"/>
            </a:lvl3pPr>
            <a:lvl4pPr marL="1463223" indent="0">
              <a:buNone/>
              <a:defRPr sz="1700" b="1"/>
            </a:lvl4pPr>
            <a:lvl5pPr marL="1950964" indent="0">
              <a:buNone/>
              <a:defRPr sz="1700" b="1"/>
            </a:lvl5pPr>
            <a:lvl6pPr marL="2438705" indent="0">
              <a:buNone/>
              <a:defRPr sz="1700" b="1"/>
            </a:lvl6pPr>
            <a:lvl7pPr marL="2926446" indent="0">
              <a:buNone/>
              <a:defRPr sz="1700" b="1"/>
            </a:lvl7pPr>
            <a:lvl8pPr marL="3414187" indent="0">
              <a:buNone/>
              <a:defRPr sz="1700" b="1"/>
            </a:lvl8pPr>
            <a:lvl9pPr marL="3901928" indent="0">
              <a:buNone/>
              <a:defRPr sz="17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9" y="2319867"/>
            <a:ext cx="4310937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07" y="1637454"/>
            <a:ext cx="4312630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741" indent="0">
              <a:buNone/>
              <a:defRPr sz="2100" b="1"/>
            </a:lvl2pPr>
            <a:lvl3pPr marL="975482" indent="0">
              <a:buNone/>
              <a:defRPr sz="1900" b="1"/>
            </a:lvl3pPr>
            <a:lvl4pPr marL="1463223" indent="0">
              <a:buNone/>
              <a:defRPr sz="1700" b="1"/>
            </a:lvl4pPr>
            <a:lvl5pPr marL="1950964" indent="0">
              <a:buNone/>
              <a:defRPr sz="1700" b="1"/>
            </a:lvl5pPr>
            <a:lvl6pPr marL="2438705" indent="0">
              <a:buNone/>
              <a:defRPr sz="1700" b="1"/>
            </a:lvl6pPr>
            <a:lvl7pPr marL="2926446" indent="0">
              <a:buNone/>
              <a:defRPr sz="1700" b="1"/>
            </a:lvl7pPr>
            <a:lvl8pPr marL="3414187" indent="0">
              <a:buNone/>
              <a:defRPr sz="1700" b="1"/>
            </a:lvl8pPr>
            <a:lvl9pPr marL="3901928" indent="0">
              <a:buNone/>
              <a:defRPr sz="17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2319867"/>
            <a:ext cx="4312630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0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9" y="291253"/>
            <a:ext cx="3209912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28" y="291254"/>
            <a:ext cx="545430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39" y="1530774"/>
            <a:ext cx="3209912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7741" indent="0">
              <a:buNone/>
              <a:defRPr sz="1300"/>
            </a:lvl2pPr>
            <a:lvl3pPr marL="975482" indent="0">
              <a:buNone/>
              <a:defRPr sz="1100"/>
            </a:lvl3pPr>
            <a:lvl4pPr marL="1463223" indent="0">
              <a:buNone/>
              <a:defRPr sz="1000"/>
            </a:lvl4pPr>
            <a:lvl5pPr marL="1950964" indent="0">
              <a:buNone/>
              <a:defRPr sz="1000"/>
            </a:lvl5pPr>
            <a:lvl6pPr marL="2438705" indent="0">
              <a:buNone/>
              <a:defRPr sz="1000"/>
            </a:lvl6pPr>
            <a:lvl7pPr marL="2926446" indent="0">
              <a:buNone/>
              <a:defRPr sz="1000"/>
            </a:lvl7pPr>
            <a:lvl8pPr marL="3414187" indent="0">
              <a:buNone/>
              <a:defRPr sz="1000"/>
            </a:lvl8pPr>
            <a:lvl9pPr marL="3901928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7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96" y="5120640"/>
            <a:ext cx="5854065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396" y="653627"/>
            <a:ext cx="5854065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7741" indent="0">
              <a:buNone/>
              <a:defRPr sz="3000"/>
            </a:lvl2pPr>
            <a:lvl3pPr marL="975482" indent="0">
              <a:buNone/>
              <a:defRPr sz="2600"/>
            </a:lvl3pPr>
            <a:lvl4pPr marL="1463223" indent="0">
              <a:buNone/>
              <a:defRPr sz="2100"/>
            </a:lvl4pPr>
            <a:lvl5pPr marL="1950964" indent="0">
              <a:buNone/>
              <a:defRPr sz="2100"/>
            </a:lvl5pPr>
            <a:lvl6pPr marL="2438705" indent="0">
              <a:buNone/>
              <a:defRPr sz="2100"/>
            </a:lvl6pPr>
            <a:lvl7pPr marL="2926446" indent="0">
              <a:buNone/>
              <a:defRPr sz="2100"/>
            </a:lvl7pPr>
            <a:lvl8pPr marL="3414187" indent="0">
              <a:buNone/>
              <a:defRPr sz="2100"/>
            </a:lvl8pPr>
            <a:lvl9pPr marL="3901928" indent="0">
              <a:buNone/>
              <a:defRPr sz="2100"/>
            </a:lvl9pPr>
          </a:lstStyle>
          <a:p>
            <a:r>
              <a:rPr lang="sv-S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396" y="5725161"/>
            <a:ext cx="585406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7741" indent="0">
              <a:buNone/>
              <a:defRPr sz="1300"/>
            </a:lvl2pPr>
            <a:lvl3pPr marL="975482" indent="0">
              <a:buNone/>
              <a:defRPr sz="1100"/>
            </a:lvl3pPr>
            <a:lvl4pPr marL="1463223" indent="0">
              <a:buNone/>
              <a:defRPr sz="1000"/>
            </a:lvl4pPr>
            <a:lvl5pPr marL="1950964" indent="0">
              <a:buNone/>
              <a:defRPr sz="1000"/>
            </a:lvl5pPr>
            <a:lvl6pPr marL="2438705" indent="0">
              <a:buNone/>
              <a:defRPr sz="1000"/>
            </a:lvl6pPr>
            <a:lvl7pPr marL="2926446" indent="0">
              <a:buNone/>
              <a:defRPr sz="1000"/>
            </a:lvl7pPr>
            <a:lvl8pPr marL="3414187" indent="0">
              <a:buNone/>
              <a:defRPr sz="1000"/>
            </a:lvl8pPr>
            <a:lvl9pPr marL="3901928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3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839" y="169319"/>
            <a:ext cx="8781098" cy="643482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234842"/>
            <a:ext cx="8781098" cy="4827694"/>
          </a:xfrm>
          <a:prstGeom prst="rect">
            <a:avLst/>
          </a:prstGeom>
        </p:spPr>
        <p:txBody>
          <a:bodyPr vert="horz" lIns="97548" tIns="48774" rIns="97548" bIns="48774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839" y="6780107"/>
            <a:ext cx="2276581" cy="389467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22E6-B24E-3144-9B09-FA6699224100}" type="datetimeFigureOut">
              <a:t>2015-03-04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3565" y="6780107"/>
            <a:ext cx="3089645" cy="389467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355" y="6780107"/>
            <a:ext cx="2276581" cy="389467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8833C-A449-5240-9838-2D5CFB7CE9FE}" type="slidenum">
              <a:t>‹#›</a:t>
            </a:fld>
            <a:endParaRPr lang="en-US"/>
          </a:p>
        </p:txBody>
      </p:sp>
      <p:pic>
        <p:nvPicPr>
          <p:cNvPr id="7" name="Picture 6" descr="banner_PPT_ess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390"/>
            <a:ext cx="9756775" cy="952810"/>
          </a:xfrm>
          <a:prstGeom prst="rect">
            <a:avLst/>
          </a:prstGeom>
          <a:ln>
            <a:noFill/>
          </a:ln>
          <a:effectLst>
            <a:outerShdw blurRad="82550" dist="50800" dir="16200000" algn="tl" rotWithShape="0">
              <a:srgbClr val="333333">
                <a:alpha val="15000"/>
              </a:srgbClr>
            </a:outerShdw>
          </a:effec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732178" y="6482947"/>
            <a:ext cx="4812789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bg1"/>
                </a:solidFill>
                <a:latin typeface="Helvetica"/>
                <a:cs typeface="Helvetica"/>
              </a:rPr>
              <a:t>H. Danared  | </a:t>
            </a:r>
            <a:r>
              <a:rPr lang="en-US" sz="1400" baseline="0">
                <a:solidFill>
                  <a:schemeClr val="bg1"/>
                </a:solidFill>
                <a:latin typeface="Helvetica"/>
                <a:cs typeface="Helvetica"/>
              </a:rPr>
              <a:t> TB12, 5 Mar 2015  |  Page </a:t>
            </a:r>
            <a:fld id="{5CD904BE-BCE1-924B-B029-124AE008FE6C}" type="slidenum">
              <a:rPr sz="1400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‹#›</a:t>
            </a:fld>
            <a:endParaRPr lang="en-US" sz="1400" kern="1200" baseline="0">
              <a:solidFill>
                <a:schemeClr val="bg1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61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87741" rtl="0" eaLnBrk="1" latinLnBrk="0" hangingPunct="1">
        <a:spcBef>
          <a:spcPct val="0"/>
        </a:spcBef>
        <a:buNone/>
        <a:defRPr sz="3200" b="1" kern="1200">
          <a:solidFill>
            <a:srgbClr val="0094CA"/>
          </a:solidFill>
          <a:latin typeface="+mn-lt"/>
          <a:ea typeface="+mj-ea"/>
          <a:cs typeface="Helvetica"/>
        </a:defRPr>
      </a:lvl1pPr>
    </p:titleStyle>
    <p:bodyStyle>
      <a:lvl1pPr marL="365806" indent="-365806" algn="l" defTabSz="4877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Helvetica"/>
        </a:defRPr>
      </a:lvl1pPr>
      <a:lvl2pPr marL="792579" indent="-304838" algn="l" defTabSz="48774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Helvetica"/>
        </a:defRPr>
      </a:lvl2pPr>
      <a:lvl3pPr marL="1219352" indent="-243870" algn="l" defTabSz="487741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Helvetica"/>
        </a:defRPr>
      </a:lvl3pPr>
      <a:lvl4pPr marL="1707093" indent="-243870" algn="l" defTabSz="487741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Helvetica"/>
        </a:defRPr>
      </a:lvl4pPr>
      <a:lvl5pPr marL="2194834" indent="-243870" algn="l" defTabSz="487741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682575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"/>
            <a:ext cx="9766300" cy="7324725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75" y="292100"/>
            <a:ext cx="3006725" cy="1795552"/>
          </a:xfrm>
          <a:prstGeom prst="rect">
            <a:avLst/>
          </a:prstGeom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5461533" y="6286406"/>
            <a:ext cx="3606800" cy="5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120000"/>
              </a:lnSpc>
            </a:pPr>
            <a:r>
              <a:rPr lang="en-US" sz="1400">
                <a:solidFill>
                  <a:srgbClr val="FFFFFF"/>
                </a:solidFill>
                <a:latin typeface="TitilliumText22L 800 wt" charset="0"/>
                <a:ea typeface="ＭＳ Ｐゴシック" charset="0"/>
                <a:cs typeface="ＭＳ Ｐゴシック" charset="0"/>
                <a:sym typeface="TitilliumText22L 800 wt" charset="0"/>
              </a:rPr>
              <a:t>Håkan Danared</a:t>
            </a:r>
          </a:p>
          <a:p>
            <a:pPr algn="r">
              <a:lnSpc>
                <a:spcPct val="120000"/>
              </a:lnSpc>
            </a:pPr>
            <a:r>
              <a:rPr lang="en-US" sz="1400">
                <a:solidFill>
                  <a:srgbClr val="FFFFFF"/>
                </a:solidFill>
                <a:latin typeface="TitilliumText22L 800 wt" charset="0"/>
                <a:ea typeface="ＭＳ Ｐゴシック" charset="0"/>
                <a:cs typeface="ＭＳ Ｐゴシック" charset="0"/>
                <a:sym typeface="TitilliumText22L 800 wt" charset="0"/>
              </a:rPr>
              <a:t>Mats Lindroos</a:t>
            </a: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811568" y="6249796"/>
            <a:ext cx="3897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endParaRPr lang="en-US" sz="1700">
              <a:solidFill>
                <a:srgbClr val="FFFFFF"/>
              </a:solidFill>
              <a:latin typeface="TitilliumText22L 250 wt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50000"/>
              </a:lnSpc>
            </a:pPr>
            <a:r>
              <a:rPr lang="en-US" sz="1700">
                <a:solidFill>
                  <a:srgbClr val="FFFFFF"/>
                </a:solidFill>
                <a:latin typeface="TitilliumText22L 250 wt" charset="0"/>
                <a:ea typeface="ＭＳ Ｐゴシック" charset="0"/>
                <a:cs typeface="ＭＳ Ｐゴシック" charset="0"/>
              </a:rPr>
              <a:t>Lund, 5 March 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057" y="3795269"/>
            <a:ext cx="5947780" cy="1167434"/>
          </a:xfrm>
          <a:prstGeom prst="rect">
            <a:avLst/>
          </a:prstGeom>
        </p:spPr>
        <p:txBody>
          <a:bodyPr wrap="square" lIns="91376" tIns="45688" rIns="91376" bIns="45688">
            <a:spAutoFit/>
          </a:bodyPr>
          <a:lstStyle/>
          <a:p>
            <a:pPr defTabSz="9137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TitilliumText22L 600 wt" charset="0"/>
                <a:ea typeface="ＭＳ Ｐゴシック" charset="0"/>
                <a:cs typeface="ＭＳ Ｐゴシック" charset="0"/>
                <a:sym typeface="Gill Sans" charset="0"/>
              </a:rPr>
              <a:t>Status of In-Kind Contributions to Accelerator</a:t>
            </a:r>
          </a:p>
        </p:txBody>
      </p:sp>
    </p:spTree>
    <p:extLst>
      <p:ext uri="{BB962C8B-B14F-4D97-AF65-F5344CB8AC3E}">
        <p14:creationId xmlns:p14="http://schemas.microsoft.com/office/powerpoint/2010/main" val="23360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03876" y="348734"/>
            <a:ext cx="1067653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Cost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65681"/>
              </p:ext>
            </p:extLst>
          </p:nvPr>
        </p:nvGraphicFramePr>
        <p:xfrm>
          <a:off x="1078447" y="2111399"/>
          <a:ext cx="8068840" cy="187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Document" r:id="rId4" imgW="5892800" imgH="1371600" progId="Word.Document.12">
                  <p:embed/>
                </p:oleObj>
              </mc:Choice>
              <mc:Fallback>
                <p:oleObj name="Document" r:id="rId4" imgW="5892800" imgH="137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8447" y="2111399"/>
                        <a:ext cx="8068840" cy="187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3853" y="348734"/>
            <a:ext cx="3883346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CEA Agreement (1)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7694"/>
          <a:stretch/>
        </p:blipFill>
        <p:spPr>
          <a:xfrm>
            <a:off x="1896889" y="1184598"/>
            <a:ext cx="6008024" cy="50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19128" y="348734"/>
            <a:ext cx="3883346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CEA Agreement (2)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1648" b="1"/>
          <a:stretch/>
        </p:blipFill>
        <p:spPr>
          <a:xfrm>
            <a:off x="1892741" y="1514327"/>
            <a:ext cx="6032348" cy="47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84807" y="348734"/>
            <a:ext cx="3604501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CNRS Agreement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147" y="1404421"/>
            <a:ext cx="4879829" cy="49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9616" y="314555"/>
            <a:ext cx="8492734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Planned/Agreed In-Kind Contributions (1)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44" y="1256991"/>
            <a:ext cx="7632020" cy="50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4722" y="308462"/>
            <a:ext cx="8492734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Planned/Agreed In-Kind Contributions (2)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56" y="1347766"/>
            <a:ext cx="7619809" cy="49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4722" y="308462"/>
            <a:ext cx="8492734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Planned/Agreed In-Kind Contributions (3)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33" y="1656830"/>
            <a:ext cx="7656443" cy="23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1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11665" y="308462"/>
            <a:ext cx="5650136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Open In-Kind Contributions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33" y="1718316"/>
            <a:ext cx="7656443" cy="31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1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4343486" y="2512169"/>
            <a:ext cx="1058549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16" tIns="45709" rIns="91416" bIns="45709" rtlCol="0" anchor="ctr">
            <a:sp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pPr algn="l"/>
            <a:r>
              <a:rPr lang="en-US" sz="3600" dirty="0">
                <a:latin typeface="TitilliumText22L 600 wt"/>
                <a:ea typeface="+mn-ea"/>
                <a:cs typeface="TitilliumText22L 600 w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837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108" y="4018498"/>
            <a:ext cx="2608000" cy="1895754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81074" y="1550929"/>
            <a:ext cx="793432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Since the launch of Expressions of Interest in spring 2013, d</a:t>
            </a:r>
            <a:r>
              <a:rPr lang="sv-SE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iscussions on in-kind are going on with 26 organizations.</a:t>
            </a:r>
          </a:p>
          <a:p>
            <a:pPr algn="l"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Possible partners to Accelerator have been identified in Denmark, Estonia, France, Germany, Hungary, Italy, Norway, Poland, Spain, Sweden, Switzerland, UK.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Value of items discussed with these partners represents 50.3% of the accelerator budget, excluding cash contributions and paid contracts.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07315" y="399090"/>
            <a:ext cx="4544117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9" rIns="91416" bIns="45709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In-Kind to Accelerator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81077" y="3808700"/>
            <a:ext cx="44773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25" indent="-174625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Next step with many partners is to agree on technical details and write specifications. 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At the same time, issues need to be solved concerning cash flow, VAT, etc.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The ESS aim is to have In-Kind Agreements signed after the ERIC transition, i.e. Technical Appendices should be ready in June.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54785" y="3717031"/>
            <a:ext cx="1396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Not IKC, 22%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519428" y="5208795"/>
            <a:ext cx="1057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Planned IKC, 50%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61975" y="4448516"/>
            <a:ext cx="10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Potential IKC, 25%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00474" y="5914252"/>
            <a:ext cx="1396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Cash, 3%</a:t>
            </a:r>
          </a:p>
        </p:txBody>
      </p:sp>
    </p:spTree>
    <p:extLst>
      <p:ext uri="{BB962C8B-B14F-4D97-AF65-F5344CB8AC3E}">
        <p14:creationId xmlns:p14="http://schemas.microsoft.com/office/powerpoint/2010/main" val="27738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8409" y="383618"/>
            <a:ext cx="4125719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Partner Institutions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10988" y="1563634"/>
            <a:ext cx="1726467" cy="42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200" u="sng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In-kind</a:t>
            </a:r>
          </a:p>
          <a:p>
            <a:pPr algn="l" eaLnBrk="1" hangingPunct="1"/>
            <a:endParaRPr lang="sv-SE" sz="800">
              <a:solidFill>
                <a:schemeClr val="accent4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CEA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CNRS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Cockcroft Inst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Daresbury Lab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Elettra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ESS-Bilbao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GSI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Huddersfield Univ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IFJ PAN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Catania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Legnaro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Milan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NCBJ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RAL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RHUL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Tallinn UT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TU Lodz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Univ Oslo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Warsaw UT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Wigner Inst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Wroclaw UT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44957" y="4481092"/>
            <a:ext cx="1726467" cy="13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200" u="sng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Paid contracts</a:t>
            </a:r>
          </a:p>
          <a:p>
            <a:pPr algn="l" eaLnBrk="1" hangingPunct="1"/>
            <a:endParaRPr lang="sv-SE" sz="800">
              <a:solidFill>
                <a:srgbClr val="604A7B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Aarhus Univ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DESY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Lund Univ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PSI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Uppsala Univ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88" y="1375726"/>
            <a:ext cx="4905818" cy="49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4296" y="360749"/>
            <a:ext cx="4429369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16" tIns="45709" rIns="91416" bIns="45709" rtlCol="0" anchor="ctr">
            <a:sp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pPr algn="l"/>
            <a:r>
              <a:rPr lang="en-US" sz="3600" b="0" dirty="0">
                <a:latin typeface="TitilliumText22L 600 wt"/>
                <a:ea typeface="+mn-ea"/>
                <a:cs typeface="TitilliumText22L 600 wt"/>
              </a:rPr>
              <a:t>Cost, Scope, Schedule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516" y="1921865"/>
            <a:ext cx="3147014" cy="1501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23" y="4274254"/>
            <a:ext cx="3131328" cy="2010728"/>
          </a:xfrm>
          <a:prstGeom prst="rect">
            <a:avLst/>
          </a:prstGeom>
        </p:spPr>
      </p:pic>
      <p:sp>
        <p:nvSpPr>
          <p:cNvPr id="13" name="Rectangle 9"/>
          <p:cNvSpPr>
            <a:spLocks/>
          </p:cNvSpPr>
          <p:nvPr/>
        </p:nvSpPr>
        <p:spPr bwMode="auto">
          <a:xfrm>
            <a:off x="1671185" y="3374204"/>
            <a:ext cx="14234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Arial"/>
                <a:sym typeface="Helvetica" charset="0"/>
              </a:rPr>
              <a:t>ESS Cost Book</a:t>
            </a:r>
            <a:endParaRPr lang="en-US" sz="1600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4517227" y="1490049"/>
            <a:ext cx="2896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Arial"/>
                <a:sym typeface="Helvetica" charset="0"/>
              </a:rPr>
              <a:t>ACCSYS Requirements Level 1</a:t>
            </a:r>
            <a:endParaRPr lang="en-US" sz="1600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 bwMode="auto">
          <a:xfrm>
            <a:off x="5832298" y="3916421"/>
            <a:ext cx="34669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Arial"/>
                <a:sym typeface="Helvetica" charset="0"/>
              </a:rPr>
              <a:t>ACCSYS High Level Master Schedule</a:t>
            </a:r>
            <a:endParaRPr lang="en-US" sz="1600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878020" y="1933744"/>
            <a:ext cx="28464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Arial"/>
                <a:sym typeface="Helvetica" charset="0"/>
              </a:rPr>
              <a:t>Deliverables within a technical appendix are defined, as usual, by cost, scope and schedule.</a:t>
            </a:r>
            <a:endParaRPr lang="en-US" sz="1600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20" y="3849502"/>
            <a:ext cx="3206286" cy="21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58976" y="360749"/>
            <a:ext cx="6381543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16" tIns="45709" rIns="91416" bIns="45709" rtlCol="0" anchor="ctr">
            <a:sp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pPr algn="l"/>
            <a:r>
              <a:rPr lang="en-US" sz="3600" b="0" dirty="0">
                <a:latin typeface="TitilliumText22L 600 wt"/>
                <a:ea typeface="+mn-ea"/>
                <a:cs typeface="TitilliumText22L 600 wt"/>
              </a:rPr>
              <a:t>Cost, Cost Book, Packages, Risk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81075" y="1550929"/>
            <a:ext cx="7772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Total budget for the accelerator fixed at 510 M€.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Cost book defined at WP/WU level or sometimes at one level below WUs, rarely two levels below WUs.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Packages with responsibility for complete systems preferred. Can span several WPs/WUs or parts of these.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But also small IK contributions welcome, interesting for small partners, often for items below the resolution of the cost book.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Cost of IK contributions are functions of scope (e.g. requirements). IK agreements with costs are negotiated for fixed scope and schedule, with risk delegated to partners.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But risk is with ESS if scope needs to change. Can lead to revised cost and schedule. Changes approved by CCB (Control Change Board).</a:t>
            </a:r>
          </a:p>
        </p:txBody>
      </p:sp>
    </p:spTree>
    <p:extLst>
      <p:ext uri="{BB962C8B-B14F-4D97-AF65-F5344CB8AC3E}">
        <p14:creationId xmlns:p14="http://schemas.microsoft.com/office/powerpoint/2010/main" val="33666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89682" y="348734"/>
            <a:ext cx="4148803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HoA: ESS-Bilbao, RF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81075" y="1550929"/>
            <a:ext cx="77724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1200"/>
              <a:t>The "RF systems for warm linac" work package will consist of the design, prototyping, procurement, assembly/integration, factory acceptance testing, transportation  at the ESS site of the RF equipment for the RFQ, 3 MEBT bunchers and 5 DTL tanks. The components delivered by ESS Bilbao shall comply with the requirements from ESS Lund.</a:t>
            </a:r>
          </a:p>
          <a:p>
            <a:r>
              <a:rPr lang="sv-SE" sz="1200"/>
              <a:t> </a:t>
            </a:r>
          </a:p>
          <a:p>
            <a:r>
              <a:rPr lang="sv-SE" sz="1200"/>
              <a:t>In addition, LLRF systems for the superconducting spoke linac (26 cavities) are included in the contribution. This is because the RF frequency is the same as for the normal conducting linac.</a:t>
            </a:r>
          </a:p>
          <a:p>
            <a:r>
              <a:rPr lang="sv-SE" sz="1200"/>
              <a:t> </a:t>
            </a:r>
          </a:p>
          <a:p>
            <a:r>
              <a:rPr lang="sv-SE" sz="1200"/>
              <a:t>Each RF system of the contribution basically includes:</a:t>
            </a:r>
          </a:p>
          <a:p>
            <a:pPr marL="285750" lvl="0" indent="-285750">
              <a:buFont typeface="Arial"/>
              <a:buChar char="•"/>
            </a:pPr>
            <a:r>
              <a:rPr lang="sv-SE" sz="1200"/>
              <a:t>LLRF controls</a:t>
            </a:r>
          </a:p>
          <a:p>
            <a:pPr marL="285750" lvl="0" indent="-285750">
              <a:buFont typeface="Arial"/>
              <a:buChar char="•"/>
            </a:pPr>
            <a:r>
              <a:rPr lang="sv-SE" sz="1200"/>
              <a:t>Controls and interlocks</a:t>
            </a:r>
          </a:p>
          <a:p>
            <a:pPr marL="285750" lvl="0" indent="-285750">
              <a:buFont typeface="Arial"/>
              <a:buChar char="•"/>
            </a:pPr>
            <a:r>
              <a:rPr lang="sv-SE" sz="1200"/>
              <a:t>High power amplifiers (i.e. klystron based)</a:t>
            </a:r>
          </a:p>
          <a:p>
            <a:pPr marL="285750" lvl="0" indent="-285750">
              <a:buFont typeface="Arial"/>
              <a:buChar char="•"/>
            </a:pPr>
            <a:r>
              <a:rPr lang="sv-SE" sz="1200"/>
              <a:t>High power voltage converters (modulators) </a:t>
            </a:r>
          </a:p>
          <a:p>
            <a:pPr marL="285750" lvl="0" indent="-285750">
              <a:buFont typeface="Arial"/>
              <a:buChar char="•"/>
            </a:pPr>
            <a:r>
              <a:rPr lang="sv-SE" sz="1200"/>
              <a:t>RF distribution 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69" y="4475192"/>
            <a:ext cx="5311838" cy="17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62" y="1305074"/>
            <a:ext cx="5959081" cy="4886589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18397" y="348734"/>
            <a:ext cx="1360348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Scope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</p:spTree>
    <p:extLst>
      <p:ext uri="{BB962C8B-B14F-4D97-AF65-F5344CB8AC3E}">
        <p14:creationId xmlns:p14="http://schemas.microsoft.com/office/powerpoint/2010/main" val="33590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14766" y="348734"/>
            <a:ext cx="3121190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Schedule, WP8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37" y="1446834"/>
            <a:ext cx="6325418" cy="47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17076" y="348734"/>
            <a:ext cx="3360741" cy="64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77" rIns="91352" bIns="45677">
            <a:spAutoFit/>
          </a:bodyPr>
          <a:lstStyle/>
          <a:p>
            <a:pPr>
              <a:defRPr/>
            </a:pPr>
            <a:r>
              <a:rPr lang="sv-SE" sz="3600" dirty="0" err="1">
                <a:solidFill>
                  <a:srgbClr val="0094CA"/>
                </a:solidFill>
                <a:latin typeface="TitilliumText22L 600 wt"/>
                <a:cs typeface="TitilliumText22L 600 wt"/>
              </a:rPr>
              <a:t>Schedule, WP17</a:t>
            </a:r>
            <a:endParaRPr lang="sv-SE" sz="3600" dirty="0">
              <a:solidFill>
                <a:srgbClr val="0094CA"/>
              </a:solidFill>
              <a:latin typeface="TitilliumText22L 600 wt"/>
              <a:cs typeface="TitilliumText22L 600 w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36" y="1978416"/>
            <a:ext cx="6850502" cy="4223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8161" y="1650607"/>
            <a:ext cx="48768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200"/>
              <a:t>Deliverables/milestones, WBS 11.17.3.1-2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324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presentatio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4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presentation template.potx</Template>
  <TotalTime>35816</TotalTime>
  <Words>551</Words>
  <Application>Microsoft Macintosh PowerPoint</Application>
  <PresentationFormat>Custom</PresentationFormat>
  <Paragraphs>101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ESS presentation template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European Spallation Source ESS 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ESS User</dc:creator>
  <cp:keywords/>
  <dc:description/>
  <cp:lastModifiedBy>ESS User</cp:lastModifiedBy>
  <cp:revision>181</cp:revision>
  <cp:lastPrinted>2013-06-05T06:59:52Z</cp:lastPrinted>
  <dcterms:created xsi:type="dcterms:W3CDTF">2013-05-31T12:46:48Z</dcterms:created>
  <dcterms:modified xsi:type="dcterms:W3CDTF">2015-03-05T14:59:28Z</dcterms:modified>
  <cp:category/>
</cp:coreProperties>
</file>