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83" r:id="rId3"/>
    <p:sldId id="1091" r:id="rId4"/>
    <p:sldId id="1098" r:id="rId5"/>
    <p:sldId id="1041" r:id="rId6"/>
    <p:sldId id="1069" r:id="rId7"/>
    <p:sldId id="1049" r:id="rId8"/>
    <p:sldId id="1053" r:id="rId9"/>
    <p:sldId id="1055" r:id="rId10"/>
    <p:sldId id="1066" r:id="rId11"/>
    <p:sldId id="728" r:id="rId12"/>
    <p:sldId id="784" r:id="rId13"/>
    <p:sldId id="1099" r:id="rId14"/>
    <p:sldId id="539" r:id="rId15"/>
    <p:sldId id="540" r:id="rId16"/>
    <p:sldId id="541" r:id="rId17"/>
    <p:sldId id="549" r:id="rId18"/>
    <p:sldId id="547" r:id="rId19"/>
    <p:sldId id="469" r:id="rId20"/>
    <p:sldId id="550" r:id="rId21"/>
    <p:sldId id="269" r:id="rId22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BD25"/>
    <a:srgbClr val="9DB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9"/>
    <p:restoredTop sz="94674"/>
  </p:normalViewPr>
  <p:slideViewPr>
    <p:cSldViewPr snapToGrid="0" snapToObjects="1" showGuides="1">
      <p:cViewPr>
        <p:scale>
          <a:sx n="132" d="100"/>
          <a:sy n="132" d="100"/>
        </p:scale>
        <p:origin x="624" y="6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2385A-5CF7-3849-971B-C83088CEB88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C4EC-3CE1-074F-B66C-AEC33FD66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890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95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WoW exchanged with CERN to create synergies based on lessons learned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06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74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Robust </a:t>
            </a:r>
            <a:r>
              <a:rPr lang="en-US" dirty="0" err="1"/>
              <a:t>Rebaseline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implementation of robust Maintenance plan (ESS organization)</a:t>
            </a:r>
          </a:p>
          <a:p>
            <a:r>
              <a:rPr lang="en-US" dirty="0"/>
              <a:t>In the light of Survey findings, and on-going risk analysis to compile the best fitted contingency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/>
              <a:t>Quality Factor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i.e. to Pay attention to the Management of Quality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04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-&gt; Engineering Integrated Management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03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ABC1FD0-9FD5-FE40-AE93-E9C538256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975" y="73333"/>
            <a:ext cx="6972092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6879C99C-84E4-6F4D-BB8E-9EC6E394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9" y="1004835"/>
            <a:ext cx="8569451" cy="3587262"/>
          </a:xfrm>
        </p:spPr>
        <p:txBody>
          <a:bodyPr>
            <a:normAutofit/>
          </a:bodyPr>
          <a:lstStyle>
            <a:lvl1pPr marL="269875" indent="-269875">
              <a:tabLst/>
              <a:defRPr sz="3200">
                <a:latin typeface="+mn-lt"/>
              </a:defRPr>
            </a:lvl1pPr>
            <a:lvl2pPr marL="628650" indent="-285750">
              <a:tabLst/>
              <a:defRPr sz="2800">
                <a:latin typeface="+mn-lt"/>
              </a:defRPr>
            </a:lvl2pPr>
            <a:lvl3pPr marL="889000" indent="-203200">
              <a:tabLst/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059CE24C-7C12-8640-B7E0-4A24851F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0550" y="4767264"/>
            <a:ext cx="2133600" cy="27384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17.06.2022</a:t>
            </a:fld>
            <a:endParaRPr lang="da-DK" dirty="0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4EFDBF7F-04EB-5A4B-ADAE-94121CEB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600" y="5272180"/>
            <a:ext cx="2895600" cy="270001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2EB3897-652E-134E-BF9B-81582DB8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050" y="5272180"/>
            <a:ext cx="2133600" cy="270001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752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0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827781" y="199029"/>
            <a:ext cx="7020001" cy="493005"/>
          </a:xfrm>
          <a:prstGeom prst="rect">
            <a:avLst/>
          </a:prstGeom>
        </p:spPr>
        <p:txBody>
          <a:bodyPr lIns="18000" tIns="18000" rIns="18000" bIns="18000">
            <a:normAutofit/>
          </a:bodyPr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3104" y="4906697"/>
            <a:ext cx="165766" cy="1733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0800" y="1171799"/>
            <a:ext cx="3745340" cy="35760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Platshållare för text 13"/>
          <p:cNvSpPr>
            <a:spLocks noGrp="1"/>
          </p:cNvSpPr>
          <p:nvPr>
            <p:ph type="body" sz="quarter" idx="13"/>
          </p:nvPr>
        </p:nvSpPr>
        <p:spPr>
          <a:xfrm>
            <a:off x="827781" y="698270"/>
            <a:ext cx="7020001" cy="380307"/>
          </a:xfrm>
          <a:prstGeom prst="rect">
            <a:avLst/>
          </a:prstGeom>
        </p:spPr>
        <p:txBody>
          <a:bodyPr lIns="18000" tIns="18000" rIns="18000" bIns="18000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4" name="Rektangel 14"/>
          <p:cNvSpPr/>
          <p:nvPr/>
        </p:nvSpPr>
        <p:spPr>
          <a:xfrm>
            <a:off x="0" y="335757"/>
            <a:ext cx="219076" cy="48077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/>
          </a:p>
        </p:txBody>
      </p:sp>
      <p:pic>
        <p:nvPicPr>
          <p:cNvPr id="65" name="Bildobjekt 15" descr="Bildobjekt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458" y="313082"/>
            <a:ext cx="619796" cy="6000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03925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0598-2F9C-4449-BCA0-C78CA213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F96F1-F9E0-0149-BA1D-A0672F3E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0AA09-506F-7945-B177-51BA5A09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A877-D13C-EE48-9EA3-7943601DDF26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376C6-D2E2-F04A-A334-EBC33591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0D44E-06E3-EE42-B9C2-F61F9AEE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DB48-7893-824B-B9E1-90CE283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2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35751"/>
            <a:ext cx="8229600" cy="3258875"/>
          </a:xfrm>
        </p:spPr>
        <p:txBody>
          <a:bodyPr lIns="90000">
            <a:noAutofit/>
          </a:bodyPr>
          <a:lstStyle>
            <a:lvl1pPr marL="257168" indent="-257168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6"/>
            <a:ext cx="7139136" cy="442913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6312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782" y="199030"/>
            <a:ext cx="7020000" cy="493004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569" y="4995644"/>
            <a:ext cx="3240336" cy="159667"/>
          </a:xfrm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r>
              <a:rPr lang="en-US"/>
              <a:t>Ongoing and Future Activities at TS3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0234" y="4995644"/>
            <a:ext cx="253766" cy="1596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782" y="698270"/>
            <a:ext cx="7020000" cy="380307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accent1"/>
                </a:solidFill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335757"/>
            <a:ext cx="219076" cy="4807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3669" y="98195"/>
            <a:ext cx="619796" cy="600075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00" y="1171800"/>
            <a:ext cx="7024337" cy="3576047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95644"/>
            <a:ext cx="820800" cy="159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356A6E-4DE7-43D1-9B29-24AA6B166AEE}" type="datetime1">
              <a:rPr lang="sv-SE" smtClean="0"/>
              <a:t>2022-06-17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46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8510" y="0"/>
            <a:ext cx="674684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5947"/>
            <a:ext cx="3886200" cy="3396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5947"/>
            <a:ext cx="3886200" cy="3396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1423" y="0"/>
            <a:ext cx="7040787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1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16g.eps">
            <a:extLst>
              <a:ext uri="{FF2B5EF4-FFF2-40B4-BE49-F238E27FC236}">
                <a16:creationId xmlns:a16="http://schemas.microsoft.com/office/drawing/2014/main" id="{F9BBCA3C-1AB8-144A-BEBF-5072847CF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24" y="0"/>
            <a:ext cx="4811076" cy="51435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18280F2-AA8C-5E4F-BA8D-76346CEE2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700" y="1657354"/>
            <a:ext cx="4929550" cy="110251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485156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E83121ED-BABE-3942-A49B-E457AF3935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6300" y="2763838"/>
            <a:ext cx="4930950" cy="131445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0CDF998C-E9AC-1F47-8234-6B92B726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68038"/>
            <a:ext cx="2133600" cy="205743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17.06.2022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053FB324-2E23-954E-B44F-38F6E255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268038"/>
            <a:ext cx="2895600" cy="20574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0E2587A0-7E8A-BA44-AF45-2103D318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68038"/>
            <a:ext cx="2133600" cy="205743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3" name="Pladsholder til billede 16">
            <a:extLst>
              <a:ext uri="{FF2B5EF4-FFF2-40B4-BE49-F238E27FC236}">
                <a16:creationId xmlns:a16="http://schemas.microsoft.com/office/drawing/2014/main" id="{34249B8D-F476-1C42-9DCD-0DABCAAA3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6462" y="1397000"/>
            <a:ext cx="3987089" cy="3871038"/>
          </a:xfrm>
          <a:custGeom>
            <a:avLst/>
            <a:gdLst/>
            <a:ahLst/>
            <a:cxnLst/>
            <a:rect l="l" t="t" r="r" b="b"/>
            <a:pathLst>
              <a:path w="3987089" h="3871038">
                <a:moveTo>
                  <a:pt x="3733089" y="0"/>
                </a:moveTo>
                <a:cubicBezTo>
                  <a:pt x="3797518" y="0"/>
                  <a:pt x="3861566" y="1632"/>
                  <a:pt x="3925193" y="4858"/>
                </a:cubicBezTo>
                <a:lnTo>
                  <a:pt x="3987089" y="9564"/>
                </a:lnTo>
                <a:lnTo>
                  <a:pt x="3987089" y="3871038"/>
                </a:lnTo>
                <a:lnTo>
                  <a:pt x="3488" y="3871038"/>
                </a:lnTo>
                <a:lnTo>
                  <a:pt x="0" y="3733089"/>
                </a:lnTo>
                <a:cubicBezTo>
                  <a:pt x="0" y="1671361"/>
                  <a:pt x="1671361" y="0"/>
                  <a:pt x="3733089" y="0"/>
                </a:cubicBezTo>
                <a:close/>
              </a:path>
            </a:pathLst>
          </a:custGeom>
          <a:ln>
            <a:solidFill>
              <a:srgbClr val="82AF19"/>
            </a:solidFill>
          </a:ln>
        </p:spPr>
        <p:txBody>
          <a:bodyPr/>
          <a:lstStyle>
            <a:lvl1pPr>
              <a:defRPr>
                <a:solidFill>
                  <a:srgbClr val="485156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35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360BB66C-7A07-9B43-A88A-34DCE447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600" y="4792500"/>
            <a:ext cx="2895600" cy="270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Pladsholder til diasnummer 5">
            <a:extLst>
              <a:ext uri="{FF2B5EF4-FFF2-40B4-BE49-F238E27FC236}">
                <a16:creationId xmlns:a16="http://schemas.microsoft.com/office/drawing/2014/main" id="{6E843094-E224-5F49-96E1-3D9A8FE5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050" y="4792500"/>
            <a:ext cx="2133600" cy="270000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98CE1AE-82C0-4C42-936F-545DD38B805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85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569903E-8E37-ED4C-B713-2C752BA21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000" y="2389585"/>
            <a:ext cx="7772400" cy="1021556"/>
          </a:xfrm>
        </p:spPr>
        <p:txBody>
          <a:bodyPr anchor="t"/>
          <a:lstStyle>
            <a:lvl1pPr algn="l">
              <a:defRPr sz="4000" b="1" cap="none">
                <a:solidFill>
                  <a:srgbClr val="82AF19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FB079385-8B56-DA4C-AF62-A5E59A48DD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8000" y="126444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2AF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68E9F665-32EB-9B44-8BBF-3332D3A2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0550" y="4767264"/>
            <a:ext cx="2133600" cy="27384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17.06.2022</a:t>
            </a:fld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959B8A96-E09E-D945-BD38-6AC949B4E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601" y="386605"/>
            <a:ext cx="1211194" cy="25478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D28807E-28FA-EC44-8CBC-C3572D63F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012" y="4721703"/>
            <a:ext cx="2524887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3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6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137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1696-42AC-C24E-BE93-CCD60DA285B8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1371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137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7E15850-5D09-E845-A3C5-FC5A5A41DB9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6837" y="4724982"/>
            <a:ext cx="2524887" cy="179070"/>
          </a:xfrm>
          <a:prstGeom prst="rect">
            <a:avLst/>
          </a:prstGeom>
        </p:spPr>
      </p:pic>
      <p:sp>
        <p:nvSpPr>
          <p:cNvPr id="9" name="Pladsholder til titel 1">
            <a:extLst>
              <a:ext uri="{FF2B5EF4-FFF2-40B4-BE49-F238E27FC236}">
                <a16:creationId xmlns:a16="http://schemas.microsoft.com/office/drawing/2014/main" id="{03D09D76-3B58-8546-8FB5-4394CB68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606" y="60413"/>
            <a:ext cx="665676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AF5402D9-37CF-EA45-875B-098299412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837" y="1055078"/>
            <a:ext cx="8229600" cy="3452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8334CEA-30A2-5344-B6CE-C8C55976247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15600" y="379985"/>
            <a:ext cx="1206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61" r:id="rId5"/>
    <p:sldLayoutId id="2147483663" r:id="rId6"/>
    <p:sldLayoutId id="2147483665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file:////Users/maurozambelli/Library/Containers/com.microsoft.Outlook/Data/Library/Caches/Signatures/signature_1594154855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chess.esss.lu.se/enovia/link/ESS-0051706/21308.51166.8960.33524/vali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hess.esss.lu.se/enovia/link/ESS-0092276/21308.51166.19200.43526/valid" TargetMode="External"/><Relationship Id="rId5" Type="http://schemas.openxmlformats.org/officeDocument/2006/relationships/hyperlink" Target="https://confluence.esss.lu.se/display/HWW/How+we+work" TargetMode="External"/><Relationship Id="rId4" Type="http://schemas.openxmlformats.org/officeDocument/2006/relationships/hyperlink" Target="https://confluence.esss.lu.se/site/install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hess.esss.lu.se/enovia/tvc-action/validVersion?versionObjectId=21308.51166.31488.9410%7d&amp;inline=true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IK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onfluence.esss.lu.se/download/attachments/335156682/IKRC24_EquipmentCompliance_w.pptx?api=v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IKM/Equipment+Compli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CER/2021/10/15/Engineering+Handbook+-+Easy+Access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confluence.esss.lu.se/display/IKM/In-Kind+Management+Home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urozambelli/Library/Containers/com.microsoft.Outlook/Data/Library/Caches/Signatures/signature_159415485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Chrisitne.darve@ess.e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file:////Users/maurozambelli/Library/Containers/com.microsoft.Outlook/Data/Library/Caches/Signatures/signature_1594154855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urozambelli/Library/Containers/com.microsoft.Outlook/Data/Library/Caches/Signatures/signature_159415485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urozambelli/Library/Containers/com.microsoft.Outlook/Data/Library/Caches/Signatures/signature_159415485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esss.lu.se/event/643/" TargetMode="External"/><Relationship Id="rId13" Type="http://schemas.openxmlformats.org/officeDocument/2006/relationships/hyperlink" Target="https://indico.esss.lu.se/event/1018/" TargetMode="External"/><Relationship Id="rId3" Type="http://schemas.openxmlformats.org/officeDocument/2006/relationships/hyperlink" Target="https://confluence.esss.lu.se/download/attachments/346010427/BestPractice_2018_Wrap_up_Installation_Binder_180620_MT.pptx?version=1&amp;modificationDate=1597410571195&amp;api=v2" TargetMode="External"/><Relationship Id="rId7" Type="http://schemas.openxmlformats.org/officeDocument/2006/relationships/hyperlink" Target="https://confluence.esss.lu.se/download/attachments/346010427/BestPractice_2018_Mattias_QA_conclusion.pptx?version=1&amp;modificationDate=1597410567541&amp;api=v2" TargetMode="External"/><Relationship Id="rId12" Type="http://schemas.openxmlformats.org/officeDocument/2006/relationships/hyperlink" Target="https://confluence.esss.lu.se/download/attachments/346010427/BestPractice_2017_Closeout_Installation_June_20160614.pptx?version=1&amp;modificationDate=1597656025256&amp;api=v2" TargetMode="External"/><Relationship Id="rId2" Type="http://schemas.openxmlformats.org/officeDocument/2006/relationships/hyperlink" Target="https://confluence.esss.lu.se/download/attachments/346010427/BestPractice_2018_Tobias_Summary_and_discussions.pptx?version=1&amp;modificationDate=1597410571266&amp;api=v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nfluence.esss.lu.se/download/attachments/346010427/BestPractice_2018_JOakim_Meyer_Summary_and_discussions.pptx?version=1&amp;modificationDate=1597410567713&amp;api=v2" TargetMode="External"/><Relationship Id="rId11" Type="http://schemas.openxmlformats.org/officeDocument/2006/relationships/hyperlink" Target="https://indico.esss.lu.se/event/799/" TargetMode="External"/><Relationship Id="rId5" Type="http://schemas.openxmlformats.org/officeDocument/2006/relationships/hyperlink" Target="https://confluence.esss.lu.se/download/attachments/346010427/BestPractice_2018_Summary_Safety_and_Working_on_Site_v0.pptx?version=1&amp;modificationDate=1597410568193&amp;api=v2" TargetMode="External"/><Relationship Id="rId10" Type="http://schemas.openxmlformats.org/officeDocument/2006/relationships/hyperlink" Target="https://confluence.esss.lu.se/download/attachments/346010427/BestPractice_2016_23_Closeout_Peter_Radahl.pdf?version=1&amp;modificationDate=1597656024565&amp;api=v2" TargetMode="External"/><Relationship Id="rId4" Type="http://schemas.openxmlformats.org/officeDocument/2006/relationships/hyperlink" Target="https://confluence.esss.lu.se/download/attachments/346010427/BestPractice_2018_Installation_Services_2018-06-20_summary.pptx?version=1&amp;modificationDate=1597410571113&amp;api=v2" TargetMode="External"/><Relationship Id="rId9" Type="http://schemas.openxmlformats.org/officeDocument/2006/relationships/hyperlink" Target="https://europeanspallationsource.se/article/first-brightness-best-practice-workshop-engineering-aspects-large-scale-kind-projec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IKM/Field-Coordinator+Topical+miniWorkshop+-+Logistics" TargetMode="External"/><Relationship Id="rId2" Type="http://schemas.openxmlformats.org/officeDocument/2006/relationships/hyperlink" Target="https://indico.esss.lu.se/event/1501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confluence.esss.lu.se/display/IKM/Build+on+Best+Practi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dico.esss.lu.se/event/799/" TargetMode="External"/><Relationship Id="rId5" Type="http://schemas.openxmlformats.org/officeDocument/2006/relationships/hyperlink" Target="https://confluence.esss.lu.se/site/installation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hess.esss.lu.se/enovia/tvc-action/validVersion?versionObjectId=21308.51166.25600.46322%7d&amp;inline=true" TargetMode="External"/><Relationship Id="rId13" Type="http://schemas.openxmlformats.org/officeDocument/2006/relationships/hyperlink" Target="https://chess.esss.lu.se/enovia/common/emxNavigator.jsp?objectId=21308.51166.17152.37958" TargetMode="External"/><Relationship Id="rId18" Type="http://schemas.openxmlformats.org/officeDocument/2006/relationships/hyperlink" Target="https://confluence.esss.lu.se/download/attachments/326906404/QA__ESS-0102301%20-%20ESS%20Procedure%20for%20Receiving%20Inspection.docx?version=1&amp;modificationDate=1593097864519&amp;api=v2" TargetMode="External"/><Relationship Id="rId3" Type="http://schemas.openxmlformats.org/officeDocument/2006/relationships/hyperlink" Target="https://confluence.esss.lu.se/download/attachments/336895611/CIDL_Eugene_CM_Status_PathForward_R5a.pptx?version=1&amp;modificationDate=1598364786611&amp;api=v2" TargetMode="External"/><Relationship Id="rId21" Type="http://schemas.openxmlformats.org/officeDocument/2006/relationships/hyperlink" Target="https://confluence.esss.lu.se/display/XRM/XRM+Home" TargetMode="External"/><Relationship Id="rId7" Type="http://schemas.openxmlformats.org/officeDocument/2006/relationships/hyperlink" Target="https://jira.esss.lu.se/projects/QSD/queues/custom/93" TargetMode="External"/><Relationship Id="rId12" Type="http://schemas.openxmlformats.org/officeDocument/2006/relationships/hyperlink" Target="https://confluence.esss.lu.se/download/attachments/336895611/Risk_Owners_training_v11.pptx?version=1&amp;modificationDate=1598457034732&amp;api=v2" TargetMode="External"/><Relationship Id="rId17" Type="http://schemas.openxmlformats.org/officeDocument/2006/relationships/hyperlink" Target="https://chess.esss.lu.se/enovia/link/ESS-0102301/21308.51166.9472.15635/valid" TargetMode="External"/><Relationship Id="rId2" Type="http://schemas.openxmlformats.org/officeDocument/2006/relationships/image" Target="../media/image18.png"/><Relationship Id="rId16" Type="http://schemas.openxmlformats.org/officeDocument/2006/relationships/hyperlink" Target="https://confluence.esss.lu.se/download/attachments/326906404/QA__ESS-0118174%20-%20Receiving%20Inspection%20Report.docx?version=1&amp;modificationDate=1593097641203&amp;api=v2" TargetMode="External"/><Relationship Id="rId20" Type="http://schemas.openxmlformats.org/officeDocument/2006/relationships/hyperlink" Target="https://confluence.esss.lu.se/download/attachments/326906404/QA__ESS-0372680%20-%20QC%20Inspection%20Report.docx?version=1&amp;modificationDate=1593097863999&amp;api=v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nfluence.esss.lu.se/display/STP/Course+information%3A+EAM+Fundamentals" TargetMode="External"/><Relationship Id="rId11" Type="http://schemas.openxmlformats.org/officeDocument/2006/relationships/hyperlink" Target="https://exonaut.esss.lu.se:8443/ExonautSuite/" TargetMode="External"/><Relationship Id="rId24" Type="http://schemas.openxmlformats.org/officeDocument/2006/relationships/hyperlink" Target="https://confluence.esss.lu.se/display/STP/Introduction+to+the+ESS+Learning+Lounge" TargetMode="External"/><Relationship Id="rId5" Type="http://schemas.openxmlformats.org/officeDocument/2006/relationships/hyperlink" Target="https://eam.esss.lu.se/" TargetMode="External"/><Relationship Id="rId15" Type="http://schemas.openxmlformats.org/officeDocument/2006/relationships/hyperlink" Target="https://chess.esss.lu.se/enovia/link/21308.51166.58368.16300/valid" TargetMode="External"/><Relationship Id="rId23" Type="http://schemas.openxmlformats.org/officeDocument/2006/relationships/hyperlink" Target="https://chess.esss.lu.se/enovia/tvc-action/validVersion?versionObjectId=21308.51166.42752.51307&amp;inline=true" TargetMode="External"/><Relationship Id="rId10" Type="http://schemas.openxmlformats.org/officeDocument/2006/relationships/hyperlink" Target="https://confluence.esss.lu.se/display/EWO/ESS+Installation+Binder+Library" TargetMode="External"/><Relationship Id="rId19" Type="http://schemas.openxmlformats.org/officeDocument/2006/relationships/hyperlink" Target="https://chess.esss.lu.se/enovia/link/21308.51166.50432.51972/valid" TargetMode="External"/><Relationship Id="rId4" Type="http://schemas.openxmlformats.org/officeDocument/2006/relationships/hyperlink" Target="https://confluence.esss.lu.se/display/EEAM" TargetMode="External"/><Relationship Id="rId9" Type="http://schemas.openxmlformats.org/officeDocument/2006/relationships/hyperlink" Target="https://chess.esss.lu.se/enovia/link/21308.51166.61184.39068/valid" TargetMode="External"/><Relationship Id="rId14" Type="http://schemas.openxmlformats.org/officeDocument/2006/relationships/hyperlink" Target="https://confluence.esss.lu.se/display/QUAL/Quality+Inspection+Status" TargetMode="External"/><Relationship Id="rId22" Type="http://schemas.openxmlformats.org/officeDocument/2006/relationships/hyperlink" Target="https://confluence.esss.lu.se/display/QUAL/Lessons+Learn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F8F46-3233-B24A-B482-142CADDA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197" y="874208"/>
            <a:ext cx="8511518" cy="1866453"/>
          </a:xfrm>
        </p:spPr>
        <p:txBody>
          <a:bodyPr>
            <a:normAutofit/>
          </a:bodyPr>
          <a:lstStyle/>
          <a:p>
            <a:r>
              <a:rPr lang="en-GB" dirty="0"/>
              <a:t>Build on Lessons Learnt on IK Contributions</a:t>
            </a:r>
            <a:br>
              <a:rPr lang="en-GB" dirty="0"/>
            </a:br>
            <a:r>
              <a:rPr lang="en-GB" sz="2700" i="1" dirty="0"/>
              <a:t>5</a:t>
            </a:r>
            <a:r>
              <a:rPr lang="en-GB" sz="2700" i="1" baseline="30000" dirty="0"/>
              <a:t>th</a:t>
            </a:r>
            <a:r>
              <a:rPr lang="en-GB" sz="2700" i="1" dirty="0"/>
              <a:t> Work Package 3 Workshop</a:t>
            </a:r>
            <a:endParaRPr lang="en-GB" dirty="0">
              <a:solidFill>
                <a:srgbClr val="9DBA36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0BAB54-7E6D-E949-8343-D120FD0CA9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1198" y="3034819"/>
            <a:ext cx="6341550" cy="15329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Christine Darve</a:t>
            </a:r>
          </a:p>
          <a:p>
            <a:pPr marL="0" indent="0">
              <a:buNone/>
            </a:pPr>
            <a:r>
              <a:rPr lang="en-GB" dirty="0"/>
              <a:t>ESS – In-Kind Management Division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i="1" dirty="0"/>
              <a:t>14.06.2022  -  Lund, ESS Campus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2D0205-F6EB-504A-8D6A-BA64A5B62C54}"/>
              </a:ext>
            </a:extLst>
          </p:cNvPr>
          <p:cNvSpPr>
            <a:spLocks noChangeAspect="1"/>
          </p:cNvSpPr>
          <p:nvPr/>
        </p:nvSpPr>
        <p:spPr>
          <a:xfrm>
            <a:off x="6767910" y="2701529"/>
            <a:ext cx="2165998" cy="2165998"/>
          </a:xfrm>
          <a:prstGeom prst="ellipse">
            <a:avLst/>
          </a:prstGeom>
          <a:solidFill>
            <a:srgbClr val="9DB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8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D6243-E3F8-4C46-8728-EDC755D4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214" y="3528935"/>
            <a:ext cx="1681972" cy="36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6A053-1158-4348-9C35-68743BC0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984" y="2987306"/>
            <a:ext cx="672146" cy="446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B1C39-8B2C-614E-9014-4BFD20B566F8}"/>
              </a:ext>
            </a:extLst>
          </p:cNvPr>
          <p:cNvSpPr txBox="1"/>
          <p:nvPr/>
        </p:nvSpPr>
        <p:spPr>
          <a:xfrm>
            <a:off x="6898470" y="3871857"/>
            <a:ext cx="185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823867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BC3D1-590C-F041-99E1-D427C60B6166}"/>
              </a:ext>
            </a:extLst>
          </p:cNvPr>
          <p:cNvSpPr/>
          <p:nvPr/>
        </p:nvSpPr>
        <p:spPr>
          <a:xfrm>
            <a:off x="74817" y="4572000"/>
            <a:ext cx="3474720" cy="52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85C221-73CB-A14A-A0AB-8253980B3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979" y="307710"/>
            <a:ext cx="13337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signature_1678606243">
            <a:extLst>
              <a:ext uri="{FF2B5EF4-FFF2-40B4-BE49-F238E27FC236}">
                <a16:creationId xmlns:a16="http://schemas.microsoft.com/office/drawing/2014/main" id="{C108DB21-3F81-7841-9465-6D4EC39D0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98" y="217202"/>
            <a:ext cx="124793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9595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D703AC-60B5-604A-9298-893CFE27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2" y="1136617"/>
            <a:ext cx="7920372" cy="336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09" y="23166"/>
            <a:ext cx="4016614" cy="857250"/>
          </a:xfrm>
        </p:spPr>
        <p:txBody>
          <a:bodyPr>
            <a:normAutofit/>
          </a:bodyPr>
          <a:lstStyle/>
          <a:p>
            <a:r>
              <a:rPr lang="sv-SE" sz="2800" dirty="0">
                <a:hlinkClick r:id="rId4"/>
              </a:rPr>
              <a:t>ESS Installation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5704" y="4767263"/>
            <a:ext cx="2057400" cy="273844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>
            <a:off x="-481447" y="4375443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C0D35-E90C-EA46-A6CA-624B0CE931CC}"/>
              </a:ext>
            </a:extLst>
          </p:cNvPr>
          <p:cNvSpPr txBox="1"/>
          <p:nvPr/>
        </p:nvSpPr>
        <p:spPr>
          <a:xfrm>
            <a:off x="74032" y="3622688"/>
            <a:ext cx="143919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Drawings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Installation &amp; Test </a:t>
            </a:r>
            <a:r>
              <a:rPr lang="sv-SE" sz="900" dirty="0" err="1">
                <a:solidFill>
                  <a:srgbClr val="969696"/>
                </a:solidFill>
              </a:rPr>
              <a:t>Docs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List </a:t>
            </a:r>
            <a:r>
              <a:rPr lang="sv-SE" sz="900" dirty="0" err="1">
                <a:solidFill>
                  <a:srgbClr val="969696"/>
                </a:solidFill>
              </a:rPr>
              <a:t>of</a:t>
            </a:r>
            <a:r>
              <a:rPr lang="sv-SE" sz="900" dirty="0">
                <a:solidFill>
                  <a:srgbClr val="969696"/>
                </a:solidFill>
              </a:rPr>
              <a:t> Components &amp; Material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Reference</a:t>
            </a:r>
            <a:r>
              <a:rPr lang="sv-SE" sz="900" dirty="0">
                <a:solidFill>
                  <a:srgbClr val="969696"/>
                </a:solidFill>
              </a:rPr>
              <a:t> </a:t>
            </a:r>
            <a:r>
              <a:rPr lang="sv-SE" sz="900" dirty="0" err="1">
                <a:solidFill>
                  <a:srgbClr val="969696"/>
                </a:solidFill>
              </a:rPr>
              <a:t>Documents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P&amp;ID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Commissioning</a:t>
            </a:r>
            <a:r>
              <a:rPr lang="sv-SE" sz="900" dirty="0">
                <a:solidFill>
                  <a:srgbClr val="969696"/>
                </a:solidFill>
              </a:rPr>
              <a:t>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6A520-AFF6-A547-BB78-54B429039ED1}"/>
              </a:ext>
            </a:extLst>
          </p:cNvPr>
          <p:cNvSpPr txBox="1"/>
          <p:nvPr/>
        </p:nvSpPr>
        <p:spPr>
          <a:xfrm>
            <a:off x="1431202" y="3623994"/>
            <a:ext cx="161033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Description</a:t>
            </a:r>
            <a:r>
              <a:rPr lang="sv-SE" sz="900" dirty="0">
                <a:solidFill>
                  <a:srgbClr val="969696"/>
                </a:solidFill>
              </a:rPr>
              <a:t> </a:t>
            </a:r>
            <a:r>
              <a:rPr lang="sv-SE" sz="900" dirty="0" err="1">
                <a:solidFill>
                  <a:srgbClr val="969696"/>
                </a:solidFill>
              </a:rPr>
              <a:t>of</a:t>
            </a:r>
            <a:r>
              <a:rPr lang="sv-SE" sz="900" dirty="0">
                <a:solidFill>
                  <a:srgbClr val="969696"/>
                </a:solidFill>
              </a:rPr>
              <a:t> </a:t>
            </a:r>
            <a:r>
              <a:rPr lang="sv-SE" sz="900" dirty="0" err="1">
                <a:solidFill>
                  <a:srgbClr val="969696"/>
                </a:solidFill>
              </a:rPr>
              <a:t>Work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Responsibility</a:t>
            </a:r>
            <a:r>
              <a:rPr lang="sv-SE" sz="900" dirty="0">
                <a:solidFill>
                  <a:srgbClr val="969696"/>
                </a:solidFill>
              </a:rPr>
              <a:t> Matrix Organisation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Installation </a:t>
            </a:r>
            <a:r>
              <a:rPr lang="sv-SE" sz="900" dirty="0" err="1">
                <a:solidFill>
                  <a:srgbClr val="969696"/>
                </a:solidFill>
              </a:rPr>
              <a:t>Time</a:t>
            </a:r>
            <a:r>
              <a:rPr lang="sv-SE" sz="900" dirty="0">
                <a:solidFill>
                  <a:srgbClr val="969696"/>
                </a:solidFill>
              </a:rPr>
              <a:t> Schedule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Temporary</a:t>
            </a:r>
            <a:r>
              <a:rPr lang="sv-SE" sz="900" dirty="0">
                <a:solidFill>
                  <a:srgbClr val="969696"/>
                </a:solidFill>
              </a:rPr>
              <a:t> Service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Installation </a:t>
            </a:r>
            <a:r>
              <a:rPr lang="sv-SE" sz="900" dirty="0" err="1">
                <a:solidFill>
                  <a:srgbClr val="969696"/>
                </a:solidFill>
              </a:rPr>
              <a:t>Procedures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Certificates</a:t>
            </a:r>
            <a:r>
              <a:rPr lang="sv-SE" sz="900" dirty="0">
                <a:solidFill>
                  <a:srgbClr val="969696"/>
                </a:solidFill>
              </a:rPr>
              <a:t> and </a:t>
            </a:r>
            <a:r>
              <a:rPr lang="sv-SE" sz="900" dirty="0" err="1">
                <a:solidFill>
                  <a:srgbClr val="969696"/>
                </a:solidFill>
              </a:rPr>
              <a:t>Permits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Work</a:t>
            </a:r>
            <a:r>
              <a:rPr lang="sv-SE" sz="900" dirty="0">
                <a:solidFill>
                  <a:srgbClr val="969696"/>
                </a:solidFill>
              </a:rPr>
              <a:t> </a:t>
            </a:r>
            <a:r>
              <a:rPr lang="sv-SE" sz="900" dirty="0" err="1">
                <a:solidFill>
                  <a:srgbClr val="969696"/>
                </a:solidFill>
              </a:rPr>
              <a:t>Instructions</a:t>
            </a:r>
            <a:r>
              <a:rPr lang="sv-SE" sz="900" dirty="0">
                <a:solidFill>
                  <a:srgbClr val="969696"/>
                </a:solidFill>
              </a:rPr>
              <a:t> and </a:t>
            </a:r>
            <a:r>
              <a:rPr lang="sv-SE" sz="900" dirty="0" err="1">
                <a:solidFill>
                  <a:srgbClr val="969696"/>
                </a:solidFill>
              </a:rPr>
              <a:t>Work</a:t>
            </a:r>
            <a:r>
              <a:rPr lang="sv-SE" sz="900" dirty="0">
                <a:solidFill>
                  <a:srgbClr val="969696"/>
                </a:solidFill>
              </a:rPr>
              <a:t> Risk </a:t>
            </a:r>
            <a:r>
              <a:rPr lang="sv-SE" sz="900" dirty="0" err="1">
                <a:solidFill>
                  <a:srgbClr val="969696"/>
                </a:solidFill>
              </a:rPr>
              <a:t>Assessment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Work</a:t>
            </a:r>
            <a:r>
              <a:rPr lang="sv-SE" sz="900" dirty="0">
                <a:solidFill>
                  <a:srgbClr val="969696"/>
                </a:solidFill>
              </a:rPr>
              <a:t> 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BD0BD-31AA-D643-96CB-13D63D098A3B}"/>
              </a:ext>
            </a:extLst>
          </p:cNvPr>
          <p:cNvSpPr txBox="1"/>
          <p:nvPr/>
        </p:nvSpPr>
        <p:spPr>
          <a:xfrm>
            <a:off x="2997376" y="3623995"/>
            <a:ext cx="11500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/>
              <a:t>Installation Binders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Signed</a:t>
            </a:r>
            <a:r>
              <a:rPr lang="sv-SE" sz="900" dirty="0">
                <a:solidFill>
                  <a:srgbClr val="969696"/>
                </a:solidFill>
              </a:rPr>
              <a:t> </a:t>
            </a:r>
            <a:r>
              <a:rPr lang="sv-SE" sz="900" dirty="0" err="1">
                <a:solidFill>
                  <a:srgbClr val="969696"/>
                </a:solidFill>
              </a:rPr>
              <a:t>Readyness</a:t>
            </a:r>
            <a:r>
              <a:rPr lang="sv-SE" sz="900" dirty="0">
                <a:solidFill>
                  <a:srgbClr val="969696"/>
                </a:solidFill>
              </a:rPr>
              <a:t> Review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Check List/</a:t>
            </a:r>
            <a:r>
              <a:rPr lang="sv-SE" sz="900" dirty="0" err="1">
                <a:solidFill>
                  <a:srgbClr val="969696"/>
                </a:solidFill>
              </a:rPr>
              <a:t>Report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Approved</a:t>
            </a:r>
            <a:r>
              <a:rPr lang="sv-SE" sz="900" dirty="0">
                <a:solidFill>
                  <a:srgbClr val="969696"/>
                </a:solidFill>
              </a:rPr>
              <a:t> Installation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B9735-3AE6-4944-96DE-49D7FE7EA2B5}"/>
              </a:ext>
            </a:extLst>
          </p:cNvPr>
          <p:cNvSpPr txBox="1"/>
          <p:nvPr/>
        </p:nvSpPr>
        <p:spPr>
          <a:xfrm>
            <a:off x="4169553" y="3655788"/>
            <a:ext cx="115008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rgbClr val="969696"/>
                </a:solidFill>
              </a:rPr>
              <a:t>- Check List/</a:t>
            </a:r>
            <a:r>
              <a:rPr lang="sv-SE" sz="900" dirty="0" err="1">
                <a:solidFill>
                  <a:srgbClr val="969696"/>
                </a:solidFill>
              </a:rPr>
              <a:t>Protocol</a:t>
            </a:r>
            <a:r>
              <a:rPr lang="sv-SE" sz="900" dirty="0">
                <a:solidFill>
                  <a:srgbClr val="969696"/>
                </a:solidFill>
              </a:rPr>
              <a:t> Form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PJB Meeting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Daily Notes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Progress </a:t>
            </a:r>
            <a:r>
              <a:rPr lang="sv-SE" sz="900" dirty="0" err="1">
                <a:solidFill>
                  <a:srgbClr val="969696"/>
                </a:solidFill>
              </a:rPr>
              <a:t>Reports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BIA</a:t>
            </a:r>
          </a:p>
          <a:p>
            <a:r>
              <a:rPr lang="sv-SE" sz="900" dirty="0"/>
              <a:t>- List </a:t>
            </a:r>
            <a:r>
              <a:rPr lang="sv-SE" sz="900" dirty="0" err="1"/>
              <a:t>of</a:t>
            </a:r>
            <a:r>
              <a:rPr lang="sv-SE" sz="900" dirty="0"/>
              <a:t> NCRs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Status </a:t>
            </a:r>
            <a:r>
              <a:rPr lang="sv-SE" sz="900" dirty="0" err="1">
                <a:solidFill>
                  <a:srgbClr val="969696"/>
                </a:solidFill>
              </a:rPr>
              <a:t>Follow-Up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Inspection</a:t>
            </a:r>
            <a:r>
              <a:rPr lang="sv-SE" sz="900" dirty="0">
                <a:solidFill>
                  <a:srgbClr val="969696"/>
                </a:solidFill>
              </a:rPr>
              <a:t> Plans</a:t>
            </a:r>
          </a:p>
          <a:p>
            <a:r>
              <a:rPr lang="sv-SE" sz="900" dirty="0" err="1">
                <a:solidFill>
                  <a:srgbClr val="969696"/>
                </a:solidFill>
              </a:rPr>
              <a:t>Protocols</a:t>
            </a:r>
            <a:endParaRPr lang="sv-SE" sz="900" dirty="0">
              <a:solidFill>
                <a:srgbClr val="96969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A2457-3741-E54A-BC5C-39A0CD85ED6E}"/>
              </a:ext>
            </a:extLst>
          </p:cNvPr>
          <p:cNvSpPr txBox="1"/>
          <p:nvPr/>
        </p:nvSpPr>
        <p:spPr>
          <a:xfrm>
            <a:off x="5302342" y="3748497"/>
            <a:ext cx="172652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Signed</a:t>
            </a:r>
            <a:r>
              <a:rPr lang="sv-SE" sz="900" dirty="0">
                <a:solidFill>
                  <a:srgbClr val="969696"/>
                </a:solidFill>
              </a:rPr>
              <a:t> Test </a:t>
            </a:r>
            <a:r>
              <a:rPr lang="sv-SE" sz="900" dirty="0" err="1">
                <a:solidFill>
                  <a:srgbClr val="969696"/>
                </a:solidFill>
              </a:rPr>
              <a:t>Readiness</a:t>
            </a:r>
            <a:r>
              <a:rPr lang="sv-SE" sz="900" dirty="0">
                <a:solidFill>
                  <a:srgbClr val="969696"/>
                </a:solidFill>
              </a:rPr>
              <a:t> Review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List </a:t>
            </a:r>
            <a:r>
              <a:rPr lang="sv-SE" sz="900" dirty="0" err="1">
                <a:solidFill>
                  <a:srgbClr val="969696"/>
                </a:solidFill>
              </a:rPr>
              <a:t>of</a:t>
            </a:r>
            <a:r>
              <a:rPr lang="sv-SE" sz="900" dirty="0">
                <a:solidFill>
                  <a:srgbClr val="969696"/>
                </a:solidFill>
              </a:rPr>
              <a:t> Outstanding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b="1" dirty="0" err="1">
                <a:solidFill>
                  <a:srgbClr val="969696"/>
                </a:solidFill>
              </a:rPr>
              <a:t>Activities</a:t>
            </a:r>
            <a:r>
              <a:rPr lang="sv-SE" sz="900" b="1" dirty="0">
                <a:solidFill>
                  <a:srgbClr val="969696"/>
                </a:solidFill>
              </a:rPr>
              <a:t> and NCRs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Red Lines </a:t>
            </a:r>
            <a:r>
              <a:rPr lang="sv-SE" sz="900" dirty="0" err="1">
                <a:solidFill>
                  <a:srgbClr val="969696"/>
                </a:solidFill>
              </a:rPr>
              <a:t>Drawings</a:t>
            </a:r>
            <a:r>
              <a:rPr lang="sv-SE" sz="900" dirty="0">
                <a:solidFill>
                  <a:srgbClr val="969696"/>
                </a:solidFill>
              </a:rPr>
              <a:t> and </a:t>
            </a:r>
            <a:r>
              <a:rPr lang="sv-SE" sz="900" dirty="0" err="1">
                <a:solidFill>
                  <a:srgbClr val="969696"/>
                </a:solidFill>
              </a:rPr>
              <a:t>other</a:t>
            </a:r>
            <a:r>
              <a:rPr lang="sv-SE" sz="900" dirty="0">
                <a:solidFill>
                  <a:srgbClr val="969696"/>
                </a:solidFill>
              </a:rPr>
              <a:t> </a:t>
            </a:r>
            <a:r>
              <a:rPr lang="sv-SE" sz="900" dirty="0" err="1">
                <a:solidFill>
                  <a:srgbClr val="969696"/>
                </a:solidFill>
              </a:rPr>
              <a:t>Documents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Installation Binders</a:t>
            </a: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Certificate</a:t>
            </a:r>
            <a:r>
              <a:rPr lang="sv-SE" sz="900" dirty="0">
                <a:solidFill>
                  <a:srgbClr val="969696"/>
                </a:solidFill>
              </a:rPr>
              <a:t> </a:t>
            </a:r>
            <a:r>
              <a:rPr lang="sv-SE" sz="900" dirty="0" err="1">
                <a:solidFill>
                  <a:srgbClr val="969696"/>
                </a:solidFill>
              </a:rPr>
              <a:t>of</a:t>
            </a:r>
            <a:r>
              <a:rPr lang="sv-SE" sz="900" dirty="0">
                <a:solidFill>
                  <a:srgbClr val="969696"/>
                </a:solidFill>
              </a:rPr>
              <a:t> </a:t>
            </a:r>
            <a:r>
              <a:rPr lang="sv-SE" sz="900" dirty="0" err="1">
                <a:solidFill>
                  <a:srgbClr val="969696"/>
                </a:solidFill>
              </a:rPr>
              <a:t>Compliance</a:t>
            </a:r>
            <a:endParaRPr lang="sv-SE" sz="900" dirty="0">
              <a:solidFill>
                <a:srgbClr val="969696"/>
              </a:solidFill>
            </a:endParaRPr>
          </a:p>
          <a:p>
            <a:r>
              <a:rPr lang="sv-SE" sz="900" dirty="0">
                <a:solidFill>
                  <a:srgbClr val="969696"/>
                </a:solidFill>
              </a:rPr>
              <a:t>- </a:t>
            </a:r>
            <a:r>
              <a:rPr lang="sv-SE" sz="900" dirty="0" err="1">
                <a:solidFill>
                  <a:srgbClr val="969696"/>
                </a:solidFill>
              </a:rPr>
              <a:t>Preliminary</a:t>
            </a:r>
            <a:r>
              <a:rPr lang="sv-SE" sz="900" dirty="0">
                <a:solidFill>
                  <a:srgbClr val="969696"/>
                </a:solidFill>
              </a:rPr>
              <a:t> As-</a:t>
            </a:r>
            <a:r>
              <a:rPr lang="sv-SE" sz="900" dirty="0" err="1">
                <a:solidFill>
                  <a:srgbClr val="969696"/>
                </a:solidFill>
              </a:rPr>
              <a:t>Built</a:t>
            </a:r>
            <a:r>
              <a:rPr lang="sv-SE" sz="900" dirty="0">
                <a:solidFill>
                  <a:srgbClr val="969696"/>
                </a:solidFill>
              </a:rPr>
              <a:t> </a:t>
            </a:r>
            <a:r>
              <a:rPr lang="sv-SE" sz="900" dirty="0" err="1">
                <a:solidFill>
                  <a:srgbClr val="969696"/>
                </a:solidFill>
              </a:rPr>
              <a:t>Documents</a:t>
            </a:r>
            <a:endParaRPr lang="sv-SE" sz="900" dirty="0">
              <a:solidFill>
                <a:srgbClr val="969696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B72A29-2103-F54E-B034-AFBEA9C5B156}"/>
              </a:ext>
            </a:extLst>
          </p:cNvPr>
          <p:cNvCxnSpPr>
            <a:cxnSpLocks/>
          </p:cNvCxnSpPr>
          <p:nvPr/>
        </p:nvCxnSpPr>
        <p:spPr>
          <a:xfrm>
            <a:off x="1063069" y="1452001"/>
            <a:ext cx="0" cy="2170688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A8E3E7-CF28-6A4D-A0FF-3536E395C767}"/>
              </a:ext>
            </a:extLst>
          </p:cNvPr>
          <p:cNvCxnSpPr>
            <a:cxnSpLocks/>
          </p:cNvCxnSpPr>
          <p:nvPr/>
        </p:nvCxnSpPr>
        <p:spPr>
          <a:xfrm flipH="1">
            <a:off x="152833" y="3610090"/>
            <a:ext cx="910236" cy="0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F84DE0-E572-BD43-8F1E-BE775E0D4427}"/>
              </a:ext>
            </a:extLst>
          </p:cNvPr>
          <p:cNvCxnSpPr>
            <a:cxnSpLocks/>
          </p:cNvCxnSpPr>
          <p:nvPr/>
        </p:nvCxnSpPr>
        <p:spPr>
          <a:xfrm>
            <a:off x="2340511" y="1445690"/>
            <a:ext cx="0" cy="2164401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147CA3-DC62-7A46-B261-8B569D406347}"/>
              </a:ext>
            </a:extLst>
          </p:cNvPr>
          <p:cNvCxnSpPr>
            <a:cxnSpLocks/>
          </p:cNvCxnSpPr>
          <p:nvPr/>
        </p:nvCxnSpPr>
        <p:spPr>
          <a:xfrm flipH="1">
            <a:off x="1422409" y="3622688"/>
            <a:ext cx="918103" cy="0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A77DEA-BD6E-F344-B5D3-28D441E95750}"/>
              </a:ext>
            </a:extLst>
          </p:cNvPr>
          <p:cNvCxnSpPr>
            <a:cxnSpLocks/>
          </p:cNvCxnSpPr>
          <p:nvPr/>
        </p:nvCxnSpPr>
        <p:spPr>
          <a:xfrm>
            <a:off x="3627708" y="3060192"/>
            <a:ext cx="0" cy="498042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81A2C4-E04C-1F4B-9621-C2FC393EA3E0}"/>
              </a:ext>
            </a:extLst>
          </p:cNvPr>
          <p:cNvCxnSpPr>
            <a:cxnSpLocks/>
          </p:cNvCxnSpPr>
          <p:nvPr/>
        </p:nvCxnSpPr>
        <p:spPr>
          <a:xfrm flipH="1">
            <a:off x="2997375" y="3622688"/>
            <a:ext cx="657918" cy="0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F87281-EC4B-A84E-9E93-847AE3CB45D8}"/>
              </a:ext>
            </a:extLst>
          </p:cNvPr>
          <p:cNvCxnSpPr>
            <a:cxnSpLocks/>
          </p:cNvCxnSpPr>
          <p:nvPr/>
        </p:nvCxnSpPr>
        <p:spPr>
          <a:xfrm>
            <a:off x="4392740" y="1445690"/>
            <a:ext cx="1" cy="2210099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124371-2985-B24E-828F-C19BAFB1CAB8}"/>
              </a:ext>
            </a:extLst>
          </p:cNvPr>
          <p:cNvCxnSpPr>
            <a:cxnSpLocks/>
          </p:cNvCxnSpPr>
          <p:nvPr/>
        </p:nvCxnSpPr>
        <p:spPr>
          <a:xfrm flipH="1">
            <a:off x="4131502" y="3655788"/>
            <a:ext cx="261239" cy="0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C34E83-145F-7D42-A353-6D457B633A68}"/>
              </a:ext>
            </a:extLst>
          </p:cNvPr>
          <p:cNvCxnSpPr>
            <a:cxnSpLocks/>
          </p:cNvCxnSpPr>
          <p:nvPr/>
        </p:nvCxnSpPr>
        <p:spPr>
          <a:xfrm flipH="1" flipV="1">
            <a:off x="5274554" y="3731427"/>
            <a:ext cx="449634" cy="535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A27E51-6A21-8B4B-8CBD-634E980F65F3}"/>
              </a:ext>
            </a:extLst>
          </p:cNvPr>
          <p:cNvCxnSpPr>
            <a:cxnSpLocks/>
          </p:cNvCxnSpPr>
          <p:nvPr/>
        </p:nvCxnSpPr>
        <p:spPr>
          <a:xfrm>
            <a:off x="135057" y="3622688"/>
            <a:ext cx="0" cy="1418418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069929-8FBD-3C4B-9518-05909791ADD8}"/>
              </a:ext>
            </a:extLst>
          </p:cNvPr>
          <p:cNvCxnSpPr>
            <a:cxnSpLocks/>
          </p:cNvCxnSpPr>
          <p:nvPr/>
        </p:nvCxnSpPr>
        <p:spPr>
          <a:xfrm>
            <a:off x="1414862" y="3622688"/>
            <a:ext cx="0" cy="1418418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490716-ABEB-3C48-97F7-21A282079AE4}"/>
              </a:ext>
            </a:extLst>
          </p:cNvPr>
          <p:cNvCxnSpPr>
            <a:cxnSpLocks/>
          </p:cNvCxnSpPr>
          <p:nvPr/>
        </p:nvCxnSpPr>
        <p:spPr>
          <a:xfrm>
            <a:off x="2997375" y="3622688"/>
            <a:ext cx="0" cy="1418418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FCBEF8-A08A-964F-9608-26442941D32C}"/>
              </a:ext>
            </a:extLst>
          </p:cNvPr>
          <p:cNvCxnSpPr>
            <a:cxnSpLocks/>
          </p:cNvCxnSpPr>
          <p:nvPr/>
        </p:nvCxnSpPr>
        <p:spPr>
          <a:xfrm>
            <a:off x="4131501" y="3655788"/>
            <a:ext cx="0" cy="1374870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292682-DB98-234F-9944-FFB156D816A5}"/>
              </a:ext>
            </a:extLst>
          </p:cNvPr>
          <p:cNvCxnSpPr>
            <a:cxnSpLocks/>
          </p:cNvCxnSpPr>
          <p:nvPr/>
        </p:nvCxnSpPr>
        <p:spPr>
          <a:xfrm>
            <a:off x="5265627" y="3731427"/>
            <a:ext cx="0" cy="1299232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6344351-483B-F945-8F33-BBF93025C6A6}"/>
              </a:ext>
            </a:extLst>
          </p:cNvPr>
          <p:cNvSpPr/>
          <p:nvPr/>
        </p:nvSpPr>
        <p:spPr>
          <a:xfrm>
            <a:off x="7065577" y="3821445"/>
            <a:ext cx="20861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Safety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Readiness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Review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complements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the TRR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with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a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thorough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assessment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of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every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conventional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and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radiation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safety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aspects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linked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to the operation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of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this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part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of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 the </a:t>
            </a:r>
            <a:r>
              <a:rPr lang="sv-SE" sz="1100" dirty="0" err="1">
                <a:solidFill>
                  <a:schemeClr val="tx2"/>
                </a:solidFill>
                <a:latin typeface="-apple-system"/>
              </a:rPr>
              <a:t>facility</a:t>
            </a:r>
            <a:r>
              <a:rPr lang="sv-SE" sz="1100" dirty="0">
                <a:solidFill>
                  <a:schemeClr val="tx2"/>
                </a:solidFill>
                <a:latin typeface="-apple-system"/>
              </a:rPr>
              <a:t>.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FE52D7-3549-A940-AF1B-846F83E21B47}"/>
              </a:ext>
            </a:extLst>
          </p:cNvPr>
          <p:cNvSpPr/>
          <p:nvPr/>
        </p:nvSpPr>
        <p:spPr>
          <a:xfrm>
            <a:off x="1487265" y="612749"/>
            <a:ext cx="155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800" b="1" dirty="0">
                <a:solidFill>
                  <a:srgbClr val="800080"/>
                </a:solidFill>
                <a:latin typeface="-apple-system"/>
              </a:rPr>
              <a:t> </a:t>
            </a:r>
            <a:r>
              <a:rPr lang="sv-SE" sz="1800" b="1" dirty="0">
                <a:solidFill>
                  <a:srgbClr val="800080"/>
                </a:solidFill>
                <a:latin typeface="-apple-system"/>
                <a:hlinkClick r:id="rId5"/>
              </a:rPr>
              <a:t>How we work</a:t>
            </a: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4FCB5-0E41-A940-ADD2-FDA47DAEF8FE}"/>
              </a:ext>
            </a:extLst>
          </p:cNvPr>
          <p:cNvSpPr/>
          <p:nvPr/>
        </p:nvSpPr>
        <p:spPr>
          <a:xfrm>
            <a:off x="3465848" y="1491381"/>
            <a:ext cx="8551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>
                <a:solidFill>
                  <a:schemeClr val="accent6"/>
                </a:solidFill>
              </a:rPr>
              <a:t>Tollgate 4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3F87B-E162-E248-9FE7-3936D6A2992C}"/>
              </a:ext>
            </a:extLst>
          </p:cNvPr>
          <p:cNvSpPr/>
          <p:nvPr/>
        </p:nvSpPr>
        <p:spPr>
          <a:xfrm>
            <a:off x="245240" y="1916932"/>
            <a:ext cx="8551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schemeClr val="accent6"/>
                </a:solidFill>
              </a:rPr>
              <a:t>Tollgate</a:t>
            </a:r>
            <a:r>
              <a:rPr lang="sv-SE" dirty="0">
                <a:solidFill>
                  <a:schemeClr val="accent6"/>
                </a:solidFill>
              </a:rPr>
              <a:t> 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0B53D0-5258-7A4F-8AE3-971BB14D7EC6}"/>
              </a:ext>
            </a:extLst>
          </p:cNvPr>
          <p:cNvSpPr/>
          <p:nvPr/>
        </p:nvSpPr>
        <p:spPr>
          <a:xfrm>
            <a:off x="0" y="846268"/>
            <a:ext cx="12318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accent6"/>
                </a:solidFill>
              </a:rPr>
              <a:t>PDR=</a:t>
            </a:r>
            <a:r>
              <a:rPr lang="sv-SE" dirty="0" err="1">
                <a:solidFill>
                  <a:schemeClr val="accent6"/>
                </a:solidFill>
              </a:rPr>
              <a:t>Tollgate</a:t>
            </a:r>
            <a:r>
              <a:rPr lang="sv-SE" dirty="0">
                <a:solidFill>
                  <a:schemeClr val="accent6"/>
                </a:solidFill>
              </a:rPr>
              <a:t> 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481128-9D4B-FB42-AD50-5D9B92925396}"/>
              </a:ext>
            </a:extLst>
          </p:cNvPr>
          <p:cNvSpPr/>
          <p:nvPr/>
        </p:nvSpPr>
        <p:spPr>
          <a:xfrm>
            <a:off x="6165602" y="1724307"/>
            <a:ext cx="127631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schemeClr val="accent6"/>
                </a:solidFill>
              </a:rPr>
              <a:t>Tollgate</a:t>
            </a:r>
            <a:r>
              <a:rPr lang="sv-SE" dirty="0">
                <a:solidFill>
                  <a:schemeClr val="accent6"/>
                </a:solidFill>
              </a:rPr>
              <a:t> 5 </a:t>
            </a:r>
          </a:p>
          <a:p>
            <a:r>
              <a:rPr lang="sv-SE" sz="600" dirty="0" err="1">
                <a:solidFill>
                  <a:schemeClr val="accent6"/>
                </a:solidFill>
              </a:rPr>
              <a:t>Safety</a:t>
            </a:r>
            <a:r>
              <a:rPr lang="sv-SE" sz="600" dirty="0">
                <a:solidFill>
                  <a:schemeClr val="accent6"/>
                </a:solidFill>
              </a:rPr>
              <a:t> Systems </a:t>
            </a:r>
            <a:r>
              <a:rPr lang="sv-SE" sz="600" dirty="0" err="1">
                <a:solidFill>
                  <a:schemeClr val="accent6"/>
                </a:solidFill>
              </a:rPr>
              <a:t>Acceptance</a:t>
            </a:r>
            <a:r>
              <a:rPr lang="sv-SE" sz="600" dirty="0">
                <a:solidFill>
                  <a:schemeClr val="accent6"/>
                </a:solidFill>
              </a:rPr>
              <a:t> Review</a:t>
            </a:r>
            <a:endParaRPr lang="en-US" sz="600" dirty="0">
              <a:solidFill>
                <a:schemeClr val="accent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215B6-13AD-E040-92B9-CA5A1EF39441}"/>
              </a:ext>
            </a:extLst>
          </p:cNvPr>
          <p:cNvSpPr/>
          <p:nvPr/>
        </p:nvSpPr>
        <p:spPr>
          <a:xfrm>
            <a:off x="7713556" y="590024"/>
            <a:ext cx="227683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chemeClr val="accent6"/>
                </a:solidFill>
              </a:rPr>
              <a:t>Tollgate</a:t>
            </a:r>
            <a:r>
              <a:rPr lang="sv-SE" dirty="0">
                <a:solidFill>
                  <a:schemeClr val="accent6"/>
                </a:solidFill>
              </a:rPr>
              <a:t> 6</a:t>
            </a:r>
          </a:p>
          <a:p>
            <a:r>
              <a:rPr lang="sv-SE" dirty="0">
                <a:solidFill>
                  <a:schemeClr val="accent6"/>
                </a:solidFill>
              </a:rPr>
              <a:t>NI Operations </a:t>
            </a:r>
          </a:p>
          <a:p>
            <a:r>
              <a:rPr lang="sv-SE" dirty="0" err="1">
                <a:solidFill>
                  <a:schemeClr val="accent6"/>
                </a:solidFill>
              </a:rPr>
              <a:t>Readiness</a:t>
            </a:r>
            <a:r>
              <a:rPr lang="sv-SE" dirty="0">
                <a:solidFill>
                  <a:schemeClr val="accent6"/>
                </a:solidFill>
              </a:rPr>
              <a:t> Review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87CCB3-7EB0-DA41-8039-DFCB1060D628}"/>
              </a:ext>
            </a:extLst>
          </p:cNvPr>
          <p:cNvSpPr/>
          <p:nvPr/>
        </p:nvSpPr>
        <p:spPr>
          <a:xfrm>
            <a:off x="4368785" y="223966"/>
            <a:ext cx="370921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ESS-0092276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ESS-0051706: Process for Neutron Instrument Design and Construction</a:t>
            </a:r>
            <a:endParaRPr lang="sv-SE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740A8C-E28F-1942-B462-6D6309176DC9}"/>
              </a:ext>
            </a:extLst>
          </p:cNvPr>
          <p:cNvSpPr/>
          <p:nvPr/>
        </p:nvSpPr>
        <p:spPr>
          <a:xfrm rot="19944991">
            <a:off x="3640852" y="3306354"/>
            <a:ext cx="5435698" cy="276999"/>
          </a:xfrm>
          <a:prstGeom prst="rect">
            <a:avLst/>
          </a:prstGeom>
          <a:solidFill>
            <a:srgbClr val="9CBD25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da-DK" sz="1200" dirty="0"/>
              <a:t>August 27, 2020: 4th Field </a:t>
            </a:r>
            <a:r>
              <a:rPr lang="da-DK" sz="1200" dirty="0" err="1"/>
              <a:t>Coordinator</a:t>
            </a:r>
            <a:r>
              <a:rPr lang="da-DK" sz="1200" dirty="0"/>
              <a:t> “Building on Best </a:t>
            </a:r>
            <a:r>
              <a:rPr lang="da-DK" sz="1200" dirty="0" err="1"/>
              <a:t>Practices</a:t>
            </a:r>
            <a:r>
              <a:rPr lang="da-DK" sz="1200" dirty="0"/>
              <a:t>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3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7EDAD-66B9-4D6E-9AE4-3F3F1A5BC8FE}"/>
              </a:ext>
            </a:extLst>
          </p:cNvPr>
          <p:cNvSpPr/>
          <p:nvPr/>
        </p:nvSpPr>
        <p:spPr>
          <a:xfrm>
            <a:off x="2" y="5436"/>
            <a:ext cx="9149081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63" y="450203"/>
            <a:ext cx="4969119" cy="21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31" y="34681"/>
            <a:ext cx="8221784" cy="421556"/>
          </a:xfrm>
        </p:spPr>
        <p:txBody>
          <a:bodyPr/>
          <a:lstStyle/>
          <a:p>
            <a:pPr algn="r"/>
            <a:r>
              <a:rPr lang="sv-SE" sz="2800" dirty="0" err="1">
                <a:solidFill>
                  <a:srgbClr val="9CBD25"/>
                </a:solidFill>
              </a:rPr>
              <a:t>Facility</a:t>
            </a:r>
            <a:r>
              <a:rPr lang="sv-SE" sz="2800" dirty="0">
                <a:solidFill>
                  <a:srgbClr val="9CBD25"/>
                </a:solidFill>
              </a:rPr>
              <a:t> </a:t>
            </a:r>
            <a:r>
              <a:rPr lang="sv-SE" sz="2800" dirty="0" err="1">
                <a:solidFill>
                  <a:srgbClr val="9CBD25"/>
                </a:solidFill>
              </a:rPr>
              <a:t>baseline</a:t>
            </a:r>
            <a:r>
              <a:rPr lang="sv-SE" sz="2800" dirty="0">
                <a:solidFill>
                  <a:srgbClr val="9CBD25"/>
                </a:solidFill>
              </a:rPr>
              <a:t> plan – Test </a:t>
            </a:r>
            <a:r>
              <a:rPr lang="sv-SE" sz="2800" dirty="0" err="1">
                <a:solidFill>
                  <a:srgbClr val="9CBD25"/>
                </a:solidFill>
              </a:rPr>
              <a:t>Stand</a:t>
            </a:r>
            <a:r>
              <a:rPr lang="sv-SE" sz="2800" dirty="0">
                <a:solidFill>
                  <a:srgbClr val="9CBD25"/>
                </a:solidFill>
              </a:rPr>
              <a:t> 2 as an </a:t>
            </a:r>
            <a:r>
              <a:rPr lang="sv-SE" sz="2800" dirty="0" err="1">
                <a:solidFill>
                  <a:srgbClr val="9CBD25"/>
                </a:solidFill>
              </a:rPr>
              <a:t>example</a:t>
            </a:r>
            <a:endParaRPr lang="sv-SE" sz="2800" dirty="0">
              <a:solidFill>
                <a:srgbClr val="9CBD2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87708" y="3713838"/>
            <a:ext cx="2133600" cy="273844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B3D2B5-0750-D64A-B11C-2C177F6710E3}"/>
              </a:ext>
            </a:extLst>
          </p:cNvPr>
          <p:cNvSpPr txBox="1"/>
          <p:nvPr/>
        </p:nvSpPr>
        <p:spPr>
          <a:xfrm>
            <a:off x="6009086" y="6340835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 anchor="t">
            <a:normAutofit/>
          </a:bodyPr>
          <a:lstStyle/>
          <a:p>
            <a:pPr algn="l"/>
            <a:endParaRPr lang="en-US" sz="1500" dirty="0"/>
          </a:p>
        </p:txBody>
      </p:sp>
      <p:sp>
        <p:nvSpPr>
          <p:cNvPr id="66" name="Rectangle 65"/>
          <p:cNvSpPr/>
          <p:nvPr/>
        </p:nvSpPr>
        <p:spPr>
          <a:xfrm>
            <a:off x="2720062" y="2030325"/>
            <a:ext cx="676914" cy="9655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720062" y="2126875"/>
            <a:ext cx="676914" cy="804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507388" y="996179"/>
            <a:ext cx="459513" cy="973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521676" y="2127599"/>
            <a:ext cx="758376" cy="85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07388" y="1182830"/>
            <a:ext cx="455341" cy="973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07389" y="816057"/>
            <a:ext cx="458921" cy="77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521676" y="2030222"/>
            <a:ext cx="758376" cy="973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530445" y="895100"/>
            <a:ext cx="347885" cy="1377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90" y="2896855"/>
            <a:ext cx="2970000" cy="92664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910" y="2590409"/>
            <a:ext cx="4460969" cy="21600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/>
          <a:srcRect l="13980" t="9150" b="57938"/>
          <a:stretch/>
        </p:blipFill>
        <p:spPr>
          <a:xfrm>
            <a:off x="457200" y="4198354"/>
            <a:ext cx="4860000" cy="528416"/>
          </a:xfrm>
          <a:prstGeom prst="rect">
            <a:avLst/>
          </a:prstGeom>
        </p:spPr>
      </p:pic>
      <p:sp>
        <p:nvSpPr>
          <p:cNvPr id="79" name="Diamond 78"/>
          <p:cNvSpPr/>
          <p:nvPr/>
        </p:nvSpPr>
        <p:spPr>
          <a:xfrm>
            <a:off x="1727371" y="4772410"/>
            <a:ext cx="167439" cy="21268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80" name="Rectangle 79"/>
          <p:cNvSpPr/>
          <p:nvPr/>
        </p:nvSpPr>
        <p:spPr>
          <a:xfrm>
            <a:off x="-358275" y="4666884"/>
            <a:ext cx="1465325" cy="1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b="1" dirty="0" err="1">
                <a:solidFill>
                  <a:schemeClr val="tx1"/>
                </a:solidFill>
              </a:rPr>
              <a:t>Facility</a:t>
            </a:r>
            <a:r>
              <a:rPr lang="sv-SE" sz="750" b="1" dirty="0">
                <a:solidFill>
                  <a:schemeClr val="tx1"/>
                </a:solidFill>
              </a:rPr>
              <a:t> </a:t>
            </a:r>
            <a:r>
              <a:rPr lang="sv-SE" sz="750" b="1" dirty="0" err="1">
                <a:solidFill>
                  <a:schemeClr val="tx1"/>
                </a:solidFill>
              </a:rPr>
              <a:t>Baseline</a:t>
            </a:r>
            <a:endParaRPr lang="sv-SE" sz="750" b="1" dirty="0">
              <a:solidFill>
                <a:schemeClr val="tx1"/>
              </a:solidFill>
            </a:endParaRPr>
          </a:p>
        </p:txBody>
      </p:sp>
      <p:sp>
        <p:nvSpPr>
          <p:cNvPr id="81" name="Diamond 80"/>
          <p:cNvSpPr/>
          <p:nvPr/>
        </p:nvSpPr>
        <p:spPr>
          <a:xfrm>
            <a:off x="4232111" y="4761586"/>
            <a:ext cx="167439" cy="21268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82" name="TextBox 81"/>
          <p:cNvSpPr txBox="1"/>
          <p:nvPr/>
        </p:nvSpPr>
        <p:spPr>
          <a:xfrm>
            <a:off x="1536196" y="4931359"/>
            <a:ext cx="65434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750" dirty="0">
                <a:solidFill>
                  <a:srgbClr val="666666"/>
                </a:solidFill>
              </a:rPr>
              <a:t>As </a:t>
            </a:r>
            <a:r>
              <a:rPr lang="sv-SE" sz="750" dirty="0" err="1">
                <a:solidFill>
                  <a:srgbClr val="666666"/>
                </a:solidFill>
              </a:rPr>
              <a:t>designed</a:t>
            </a:r>
            <a:endParaRPr lang="sv-SE" sz="750" dirty="0">
              <a:solidFill>
                <a:srgbClr val="666666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47577" y="4971458"/>
            <a:ext cx="59824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750" dirty="0">
                <a:solidFill>
                  <a:srgbClr val="666666"/>
                </a:solidFill>
              </a:rPr>
              <a:t>As </a:t>
            </a:r>
            <a:r>
              <a:rPr lang="sv-SE" sz="750" dirty="0" err="1">
                <a:solidFill>
                  <a:srgbClr val="666666"/>
                </a:solidFill>
              </a:rPr>
              <a:t>verified</a:t>
            </a:r>
            <a:endParaRPr lang="sv-SE" sz="750" dirty="0">
              <a:solidFill>
                <a:srgbClr val="666666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-242202" y="4504649"/>
            <a:ext cx="1465325" cy="198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b="1" dirty="0" err="1">
                <a:solidFill>
                  <a:schemeClr val="tx1"/>
                </a:solidFill>
              </a:rPr>
              <a:t>Engineering</a:t>
            </a:r>
            <a:r>
              <a:rPr lang="sv-SE" sz="750" b="1" dirty="0">
                <a:solidFill>
                  <a:schemeClr val="tx1"/>
                </a:solidFill>
              </a:rPr>
              <a:t> </a:t>
            </a:r>
            <a:r>
              <a:rPr lang="sv-SE" sz="750" b="1" dirty="0" err="1">
                <a:solidFill>
                  <a:schemeClr val="tx1"/>
                </a:solidFill>
              </a:rPr>
              <a:t>Baseline</a:t>
            </a:r>
            <a:endParaRPr lang="sv-SE" sz="750" b="1" dirty="0">
              <a:solidFill>
                <a:schemeClr val="tx1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2F0C1DF-D17F-F940-89DD-2E69EF960347}"/>
              </a:ext>
            </a:extLst>
          </p:cNvPr>
          <p:cNvSpPr/>
          <p:nvPr/>
        </p:nvSpPr>
        <p:spPr>
          <a:xfrm>
            <a:off x="2245115" y="3278086"/>
            <a:ext cx="2162408" cy="255861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2F0C1DF-D17F-F940-89DD-2E69EF960347}"/>
              </a:ext>
            </a:extLst>
          </p:cNvPr>
          <p:cNvSpPr/>
          <p:nvPr/>
        </p:nvSpPr>
        <p:spPr>
          <a:xfrm>
            <a:off x="6576677" y="3064454"/>
            <a:ext cx="2167008" cy="318191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2" name="TextBox 91"/>
          <p:cNvSpPr txBox="1"/>
          <p:nvPr/>
        </p:nvSpPr>
        <p:spPr>
          <a:xfrm>
            <a:off x="-283930" y="776851"/>
            <a:ext cx="2002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750" dirty="0"/>
              <a:t>The </a:t>
            </a:r>
            <a:r>
              <a:rPr lang="en-GB" sz="750" b="1" dirty="0"/>
              <a:t>Facility baseline plan </a:t>
            </a:r>
            <a:r>
              <a:rPr lang="en-GB" sz="750" dirty="0"/>
              <a:t>(</a:t>
            </a:r>
            <a:r>
              <a:rPr lang="sv-SE" sz="750" dirty="0">
                <a:hlinkClick r:id="rId6"/>
              </a:rPr>
              <a:t>ESS-0482562</a:t>
            </a:r>
            <a:r>
              <a:rPr lang="en-GB" sz="750" dirty="0"/>
              <a:t>) describes the combination of the CIDL’s defining the status of each CI for example at the time of the TS2 </a:t>
            </a:r>
          </a:p>
          <a:p>
            <a:pPr marL="471476" lvl="1" indent="-128585">
              <a:buFont typeface="Arial" panose="020B0604020202020204" pitchFamily="34" charset="0"/>
              <a:buChar char="•"/>
            </a:pPr>
            <a:r>
              <a:rPr lang="en-GB" sz="750" dirty="0"/>
              <a:t>TA/2: Approved SSM application</a:t>
            </a:r>
          </a:p>
          <a:p>
            <a:pPr marL="471476" lvl="1" indent="-128585">
              <a:buFont typeface="Arial" panose="020B0604020202020204" pitchFamily="34" charset="0"/>
              <a:buChar char="•"/>
            </a:pPr>
            <a:r>
              <a:rPr lang="en-GB" sz="750" dirty="0"/>
              <a:t>TA/3: SRR review</a:t>
            </a:r>
          </a:p>
          <a:p>
            <a:pPr lvl="1"/>
            <a:endParaRPr lang="en-GB" sz="750" dirty="0"/>
          </a:p>
          <a:p>
            <a:pPr lvl="1"/>
            <a:r>
              <a:rPr lang="en-GB" sz="750" b="1" dirty="0"/>
              <a:t>A change to the facility baseline </a:t>
            </a:r>
            <a:r>
              <a:rPr lang="en-GB" sz="750" dirty="0"/>
              <a:t>requires approval by affected CI owners(s)</a:t>
            </a:r>
          </a:p>
          <a:p>
            <a:pPr lvl="1"/>
            <a:endParaRPr lang="en-GB" sz="750" dirty="0"/>
          </a:p>
          <a:p>
            <a:pPr lvl="1"/>
            <a:r>
              <a:rPr lang="en-GB" sz="750" b="1" dirty="0"/>
              <a:t>A change to the engineering baseline </a:t>
            </a:r>
            <a:r>
              <a:rPr lang="en-GB" sz="750" dirty="0"/>
              <a:t>requires approval by the system owner unless the CI is affected which requires approval by CI owner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521677" y="1458751"/>
            <a:ext cx="459513" cy="973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505597" y="1660589"/>
            <a:ext cx="475593" cy="857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507980" y="1765104"/>
            <a:ext cx="558149" cy="857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526758" y="3732595"/>
            <a:ext cx="2249457" cy="8121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526756" y="3823495"/>
            <a:ext cx="2249458" cy="9269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87490" y="3616910"/>
            <a:ext cx="1944954" cy="8121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387490" y="3707810"/>
            <a:ext cx="1944955" cy="1105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5691" y="2904583"/>
            <a:ext cx="910080" cy="1190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b="1" dirty="0" err="1">
                <a:solidFill>
                  <a:schemeClr val="tx1"/>
                </a:solidFill>
              </a:rPr>
              <a:t>Baseline</a:t>
            </a:r>
            <a:r>
              <a:rPr lang="sv-SE" sz="750" b="1" dirty="0">
                <a:solidFill>
                  <a:schemeClr val="tx1"/>
                </a:solidFill>
              </a:rPr>
              <a:t> TA/2</a:t>
            </a:r>
          </a:p>
        </p:txBody>
      </p:sp>
      <p:pic>
        <p:nvPicPr>
          <p:cNvPr id="35" name="Billede 10">
            <a:extLst>
              <a:ext uri="{FF2B5EF4-FFF2-40B4-BE49-F238E27FC236}">
                <a16:creationId xmlns:a16="http://schemas.microsoft.com/office/drawing/2014/main" id="{F8B1751F-5FB2-A643-ADC9-9D91B231E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00" y="379985"/>
            <a:ext cx="1206500" cy="266700"/>
          </a:xfrm>
          <a:prstGeom prst="rect">
            <a:avLst/>
          </a:prstGeom>
        </p:spPr>
      </p:pic>
      <p:pic>
        <p:nvPicPr>
          <p:cNvPr id="36" name="Billede 10">
            <a:extLst>
              <a:ext uri="{FF2B5EF4-FFF2-40B4-BE49-F238E27FC236}">
                <a16:creationId xmlns:a16="http://schemas.microsoft.com/office/drawing/2014/main" id="{E38BB6BE-59F3-D740-B191-9370AF600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474" y="942006"/>
            <a:ext cx="1206500" cy="2667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1865E71-2C34-8245-A3A6-C26E3CAA0E58}"/>
              </a:ext>
            </a:extLst>
          </p:cNvPr>
          <p:cNvSpPr/>
          <p:nvPr/>
        </p:nvSpPr>
        <p:spPr>
          <a:xfrm rot="19944991">
            <a:off x="3640852" y="3306354"/>
            <a:ext cx="5435698" cy="276999"/>
          </a:xfrm>
          <a:prstGeom prst="rect">
            <a:avLst/>
          </a:prstGeom>
          <a:solidFill>
            <a:srgbClr val="9CBD25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da-DK" sz="1200" dirty="0"/>
              <a:t>August 27, 2020: 4th Field </a:t>
            </a:r>
            <a:r>
              <a:rPr lang="da-DK" sz="1200" dirty="0" err="1"/>
              <a:t>Coordinator</a:t>
            </a:r>
            <a:r>
              <a:rPr lang="da-DK" sz="1200" dirty="0"/>
              <a:t> “Building on Best </a:t>
            </a:r>
            <a:r>
              <a:rPr lang="da-DK" sz="1200" dirty="0" err="1"/>
              <a:t>Practices</a:t>
            </a:r>
            <a:r>
              <a:rPr lang="da-DK" sz="1200" dirty="0"/>
              <a:t>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01" y="248861"/>
            <a:ext cx="5282982" cy="421556"/>
          </a:xfrm>
        </p:spPr>
        <p:txBody>
          <a:bodyPr/>
          <a:lstStyle/>
          <a:p>
            <a:r>
              <a:rPr lang="sv-SE" sz="2800" dirty="0" err="1">
                <a:solidFill>
                  <a:schemeClr val="bg1"/>
                </a:solidFill>
              </a:rPr>
              <a:t>Mock-up</a:t>
            </a:r>
            <a:r>
              <a:rPr lang="sv-SE" sz="2800" dirty="0">
                <a:solidFill>
                  <a:schemeClr val="bg1"/>
                </a:solidFill>
              </a:rPr>
              <a:t> - To </a:t>
            </a:r>
            <a:r>
              <a:rPr lang="sv-SE" sz="2800" dirty="0" err="1">
                <a:solidFill>
                  <a:schemeClr val="bg1"/>
                </a:solidFill>
              </a:rPr>
              <a:t>build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upon</a:t>
            </a:r>
            <a:r>
              <a:rPr lang="sv-SE" sz="28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5" y="1379599"/>
            <a:ext cx="6608618" cy="3258875"/>
          </a:xfrm>
        </p:spPr>
        <p:txBody>
          <a:bodyPr/>
          <a:lstStyle/>
          <a:p>
            <a:r>
              <a:rPr lang="en-US" sz="1200" dirty="0"/>
              <a:t>The ESS organization find it challenging to</a:t>
            </a:r>
          </a:p>
          <a:p>
            <a:pPr lvl="2"/>
            <a:r>
              <a:rPr lang="en-US" sz="1050" b="1" dirty="0"/>
              <a:t>How to perform work </a:t>
            </a:r>
            <a:r>
              <a:rPr lang="en-US" sz="1050" dirty="0"/>
              <a:t>(applicable rules, guidelines or roles (and we have a lot!)</a:t>
            </a:r>
          </a:p>
          <a:p>
            <a:pPr lvl="2"/>
            <a:r>
              <a:rPr lang="en-US" sz="1050" dirty="0"/>
              <a:t>To know </a:t>
            </a:r>
            <a:r>
              <a:rPr lang="en-US" sz="1050" b="1" dirty="0"/>
              <a:t>whom to consult or involve </a:t>
            </a:r>
            <a:r>
              <a:rPr lang="en-US" sz="1050" dirty="0"/>
              <a:t>when performing work</a:t>
            </a:r>
          </a:p>
          <a:p>
            <a:pPr lvl="2"/>
            <a:r>
              <a:rPr lang="en-US" sz="1050" dirty="0"/>
              <a:t>Get </a:t>
            </a:r>
            <a:r>
              <a:rPr lang="en-US" sz="1050" b="1" dirty="0"/>
              <a:t>specific guidance </a:t>
            </a:r>
            <a:r>
              <a:rPr lang="en-US" sz="1050" dirty="0"/>
              <a:t>on a certain system</a:t>
            </a:r>
          </a:p>
          <a:p>
            <a:pPr lvl="2"/>
            <a:r>
              <a:rPr lang="en-US" sz="1050" dirty="0"/>
              <a:t>Find </a:t>
            </a:r>
            <a:r>
              <a:rPr lang="en-US" sz="1050" b="1" dirty="0"/>
              <a:t>technical documentation </a:t>
            </a:r>
            <a:r>
              <a:rPr lang="en-US" sz="1050" dirty="0"/>
              <a:t>in CHESS</a:t>
            </a:r>
          </a:p>
          <a:p>
            <a:endParaRPr lang="en-US" sz="1200" dirty="0"/>
          </a:p>
          <a:p>
            <a:r>
              <a:rPr lang="en-US" sz="1200" dirty="0"/>
              <a:t>A mock-up have been produced to see if we can answer to those challenges</a:t>
            </a:r>
          </a:p>
          <a:p>
            <a:pPr lvl="2"/>
            <a:r>
              <a:rPr lang="en-US" sz="1050" dirty="0"/>
              <a:t>Is built around the ESS core </a:t>
            </a:r>
            <a:r>
              <a:rPr lang="en-US" sz="1050" dirty="0" err="1"/>
              <a:t>WoW</a:t>
            </a:r>
            <a:r>
              <a:rPr lang="en-US" sz="1050" dirty="0"/>
              <a:t> Areas</a:t>
            </a:r>
          </a:p>
          <a:p>
            <a:pPr lvl="2"/>
            <a:endParaRPr lang="en-US" sz="1200" dirty="0"/>
          </a:p>
          <a:p>
            <a:r>
              <a:rPr lang="en-US" sz="1200" dirty="0"/>
              <a:t>We have asked a number of ESS staff to give feedback on the mock-up</a:t>
            </a:r>
          </a:p>
          <a:p>
            <a:pPr lvl="2"/>
            <a:r>
              <a:rPr lang="en-US" sz="1050" dirty="0"/>
              <a:t>Management</a:t>
            </a:r>
          </a:p>
          <a:p>
            <a:pPr lvl="2"/>
            <a:r>
              <a:rPr lang="en-US" sz="1050" dirty="0"/>
              <a:t>Central functions, EXB and EEB</a:t>
            </a:r>
          </a:p>
          <a:p>
            <a:pPr lvl="2"/>
            <a:r>
              <a:rPr lang="en-US" sz="1050" dirty="0"/>
              <a:t>NCL team (about 30 staff)</a:t>
            </a:r>
          </a:p>
          <a:p>
            <a:pPr lvl="2"/>
            <a:endParaRPr lang="en-US" sz="1050" dirty="0"/>
          </a:p>
          <a:p>
            <a:pPr marL="61912" lvl="1" indent="0">
              <a:buNone/>
            </a:pPr>
            <a:endParaRPr lang="en-US" sz="1200" dirty="0"/>
          </a:p>
          <a:p>
            <a:pPr marL="61912" lvl="1" indent="0">
              <a:buNone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879" y="3146162"/>
            <a:ext cx="2240916" cy="1997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876" y="1178071"/>
            <a:ext cx="3924721" cy="19470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88287" y="1775413"/>
            <a:ext cx="1675990" cy="6098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11" name="Rectangle 10"/>
          <p:cNvSpPr/>
          <p:nvPr/>
        </p:nvSpPr>
        <p:spPr>
          <a:xfrm>
            <a:off x="8203533" y="1256694"/>
            <a:ext cx="733612" cy="210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err="1">
                <a:solidFill>
                  <a:schemeClr val="tx1"/>
                </a:solidFill>
              </a:rPr>
              <a:t>Core</a:t>
            </a:r>
            <a:r>
              <a:rPr lang="sv-SE" sz="900" dirty="0">
                <a:solidFill>
                  <a:schemeClr val="tx1"/>
                </a:solidFill>
              </a:rPr>
              <a:t> areas</a:t>
            </a:r>
          </a:p>
        </p:txBody>
      </p:sp>
      <p:cxnSp>
        <p:nvCxnSpPr>
          <p:cNvPr id="13" name="Straight Arrow Connector 12"/>
          <p:cNvCxnSpPr>
            <a:cxnSpLocks/>
            <a:stCxn id="11" idx="2"/>
          </p:cNvCxnSpPr>
          <p:nvPr/>
        </p:nvCxnSpPr>
        <p:spPr>
          <a:xfrm flipH="1">
            <a:off x="7770795" y="1467175"/>
            <a:ext cx="799544" cy="374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lede 10">
            <a:extLst>
              <a:ext uri="{FF2B5EF4-FFF2-40B4-BE49-F238E27FC236}">
                <a16:creationId xmlns:a16="http://schemas.microsoft.com/office/drawing/2014/main" id="{9FAD1C78-4EB4-124C-9FB5-237B62F32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00" y="379985"/>
            <a:ext cx="1206500" cy="266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B7ECBB-F7FF-2F4F-BAF4-F87E0E35D6FB}"/>
              </a:ext>
            </a:extLst>
          </p:cNvPr>
          <p:cNvSpPr/>
          <p:nvPr/>
        </p:nvSpPr>
        <p:spPr>
          <a:xfrm>
            <a:off x="6152633" y="741167"/>
            <a:ext cx="17892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Courtesy</a:t>
            </a:r>
            <a:r>
              <a:rPr lang="sv-SE" dirty="0">
                <a:solidFill>
                  <a:schemeClr val="bg1"/>
                </a:solidFill>
              </a:rPr>
              <a:t>: Peter </a:t>
            </a:r>
            <a:r>
              <a:rPr lang="sv-SE" dirty="0" err="1">
                <a:solidFill>
                  <a:schemeClr val="bg1"/>
                </a:solidFill>
              </a:rPr>
              <a:t>Rådahl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5DC6D-6885-BD4D-B087-A76A319C5FD8}"/>
              </a:ext>
            </a:extLst>
          </p:cNvPr>
          <p:cNvSpPr/>
          <p:nvPr/>
        </p:nvSpPr>
        <p:spPr>
          <a:xfrm>
            <a:off x="1672001" y="705365"/>
            <a:ext cx="1418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solidFill>
                  <a:schemeClr val="bg1"/>
                </a:solidFill>
              </a:rPr>
              <a:t>Background</a:t>
            </a: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960BB8-D0D6-AB4A-94F8-A1208BEDEAF5}"/>
              </a:ext>
            </a:extLst>
          </p:cNvPr>
          <p:cNvSpPr/>
          <p:nvPr/>
        </p:nvSpPr>
        <p:spPr>
          <a:xfrm rot="19944991">
            <a:off x="3640852" y="3306354"/>
            <a:ext cx="5435698" cy="276999"/>
          </a:xfrm>
          <a:prstGeom prst="rect">
            <a:avLst/>
          </a:prstGeom>
          <a:solidFill>
            <a:srgbClr val="9CBD25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da-DK" sz="1200" dirty="0"/>
              <a:t>August 27, 2020: 4th Field </a:t>
            </a:r>
            <a:r>
              <a:rPr lang="da-DK" sz="1200" dirty="0" err="1"/>
              <a:t>Coordinator</a:t>
            </a:r>
            <a:r>
              <a:rPr lang="da-DK" sz="1200" dirty="0"/>
              <a:t> “Building on Best </a:t>
            </a:r>
            <a:r>
              <a:rPr lang="da-DK" sz="1200" dirty="0" err="1"/>
              <a:t>Practices</a:t>
            </a:r>
            <a:r>
              <a:rPr lang="da-DK" sz="1200" dirty="0"/>
              <a:t>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5BA14-F466-7A4C-85D6-32D88946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0" y="837608"/>
            <a:ext cx="8108830" cy="3817618"/>
          </a:xfrm>
          <a:prstGeom prst="rect">
            <a:avLst/>
          </a:prstGeom>
          <a:ln w="38100">
            <a:solidFill>
              <a:srgbClr val="9DBA36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066FF2-E756-7544-869C-7B124326EDEE}"/>
              </a:ext>
            </a:extLst>
          </p:cNvPr>
          <p:cNvSpPr/>
          <p:nvPr/>
        </p:nvSpPr>
        <p:spPr>
          <a:xfrm>
            <a:off x="1802917" y="252833"/>
            <a:ext cx="6630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 err="1">
                <a:solidFill>
                  <a:srgbClr val="9CBD25"/>
                </a:solidFill>
              </a:rPr>
              <a:t>Example</a:t>
            </a:r>
            <a:r>
              <a:rPr lang="sv-SE" sz="3200" b="1" dirty="0">
                <a:solidFill>
                  <a:srgbClr val="9CBD25"/>
                </a:solidFill>
              </a:rPr>
              <a:t> </a:t>
            </a:r>
            <a:r>
              <a:rPr lang="sv-SE" sz="3200" b="1" dirty="0" err="1">
                <a:solidFill>
                  <a:srgbClr val="9CBD25"/>
                </a:solidFill>
              </a:rPr>
              <a:t>of</a:t>
            </a:r>
            <a:r>
              <a:rPr lang="sv-SE" sz="3200" b="1" dirty="0">
                <a:solidFill>
                  <a:srgbClr val="9CBD25"/>
                </a:solidFill>
              </a:rPr>
              <a:t> </a:t>
            </a:r>
            <a:r>
              <a:rPr lang="sv-SE" sz="3200" b="1" dirty="0" err="1">
                <a:solidFill>
                  <a:srgbClr val="9CBD25"/>
                </a:solidFill>
              </a:rPr>
              <a:t>Lessons-learned</a:t>
            </a:r>
            <a:r>
              <a:rPr lang="sv-SE" sz="3200" b="1" dirty="0">
                <a:solidFill>
                  <a:srgbClr val="9CBD25"/>
                </a:solidFill>
              </a:rPr>
              <a:t> </a:t>
            </a:r>
            <a:r>
              <a:rPr lang="sv-SE" sz="3200" b="1" dirty="0" err="1">
                <a:solidFill>
                  <a:srgbClr val="9CBD25"/>
                </a:solidFill>
              </a:rPr>
              <a:t>follow-up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822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3C93-E05D-4641-A9CB-2176AB0D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018" y="205266"/>
            <a:ext cx="7020000" cy="4930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CBD25"/>
                </a:solidFill>
                <a:cs typeface="Arial" panose="020B0604020202020204" pitchFamily="34" charset="0"/>
              </a:rPr>
              <a:t>Focusing on In-Kind Quality – see IKRC25</a:t>
            </a:r>
            <a:endParaRPr lang="en-US" dirty="0">
              <a:solidFill>
                <a:srgbClr val="9CBD2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A3882-9423-6B46-8FB2-5FAC3448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A8D85-2AA9-0947-87C1-6C0C38DD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171800"/>
            <a:ext cx="8104909" cy="3576047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briefed in Agenda Item 8,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In-Kind Management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Directorate is continuing (see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IKRC24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in close collaboration with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central engineering management team, Quality &amp; Safety,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Technical Directorate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to: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 guidelines and rules to aid In-Kind partners with Swedish law,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EU regulations,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Quality, Safety Compliance and Site Acceptance Test.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 integration of In-Kind Equipment on the ESS site.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Further develop internal tools to facilitate rules implementation (e.g. training and check-lists).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57175" indent="-25717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Support inspection / controls to check that requirements are met (e.g. review processes, CDR, FAT, SAT and follow-up meetings and actions)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802E2F-A844-4F49-B650-160CB7498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In-Kind Management to enable / support In-Kind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9825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1F75-47E0-DC48-8CD0-911EC0DF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537" y="138276"/>
            <a:ext cx="7020000" cy="49300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 panose="020B0604020202020204" pitchFamily="34" charset="0"/>
              </a:rPr>
              <a:t>Focusing on In-Kind Quality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C910F-9CE3-2B42-8C25-ED704999DC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782" y="698270"/>
            <a:ext cx="7980663" cy="380307"/>
          </a:xfrm>
        </p:spPr>
        <p:txBody>
          <a:bodyPr/>
          <a:lstStyle/>
          <a:p>
            <a:r>
              <a:rPr lang="en-GB" dirty="0"/>
              <a:t>General application of “ESS-2972919 - ESS Rule for Equipment Compliance” (see IKRC24)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21AC2-6E8D-9E49-BB01-CD140F49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719100"/>
            <a:ext cx="4139738" cy="1153847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IK delivered Equipment shall comply with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European Directives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order to obtain the permit to be operated at ESS </a:t>
            </a:r>
          </a:p>
          <a:p>
            <a:pPr marL="257175" indent="-257175">
              <a:buFont typeface="Wingdings" pitchFamily="2" charset="2"/>
              <a:buChar char="à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 ESS Quality Control in Sub-projects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9D7BE3-80CA-6D4D-AC3C-14D43B483C4E}"/>
              </a:ext>
            </a:extLst>
          </p:cNvPr>
          <p:cNvSpPr/>
          <p:nvPr/>
        </p:nvSpPr>
        <p:spPr>
          <a:xfrm>
            <a:off x="374073" y="4151437"/>
            <a:ext cx="4691222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Strengthen Bridges between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IK Management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Sub-Projects and ESH_Q, and Central Engineering</a:t>
            </a:r>
            <a:endParaRPr lang="en-GB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BB9AC8-61E6-6047-927E-E468EE9DBDB2}"/>
              </a:ext>
            </a:extLst>
          </p:cNvPr>
          <p:cNvSpPr/>
          <p:nvPr/>
        </p:nvSpPr>
        <p:spPr>
          <a:xfrm>
            <a:off x="374073" y="1227414"/>
            <a:ext cx="4444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Project deliverables relies on the </a:t>
            </a:r>
            <a:r>
              <a:rPr lang="en-GB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Integration of Equipment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B31297-933E-A14D-9CD2-A145622C768C}"/>
              </a:ext>
            </a:extLst>
          </p:cNvPr>
          <p:cNvSpPr/>
          <p:nvPr/>
        </p:nvSpPr>
        <p:spPr>
          <a:xfrm>
            <a:off x="374071" y="976837"/>
            <a:ext cx="4496744" cy="248209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none">
            <a:spAutoFit/>
          </a:bodyPr>
          <a:lstStyle/>
          <a:p>
            <a:r>
              <a:rPr lang="en-US" sz="101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: Bridge In-Kind Collaboration and Contribution with other RI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505F2-2E8E-034E-8E17-5D6E9E1521DF}"/>
              </a:ext>
            </a:extLst>
          </p:cNvPr>
          <p:cNvSpPr/>
          <p:nvPr/>
        </p:nvSpPr>
        <p:spPr>
          <a:xfrm>
            <a:off x="246113" y="273405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buFont typeface="Wingdings" pitchFamily="2" charset="2"/>
              <a:buChar char="à"/>
            </a:pPr>
            <a:r>
              <a:rPr lang="en-GB" sz="1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en-GB" sz="15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Safety Requirements     </a:t>
            </a:r>
            <a:r>
              <a:rPr lang="en-GB" sz="1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Applications of WoW benchmarked with operating RI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Lessons-Learned</a:t>
            </a:r>
            <a:r>
              <a:rPr lang="en-GB" sz="1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from: </a:t>
            </a:r>
            <a:r>
              <a:rPr lang="en-GB" sz="1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CERN, FNAL</a:t>
            </a:r>
          </a:p>
          <a:p>
            <a:pPr lvl="1"/>
            <a:r>
              <a:rPr lang="en-GB" sz="14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collaborations</a:t>
            </a:r>
            <a:r>
              <a:rPr lang="en-GB" sz="1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Myrrha/BE,             - </a:t>
            </a:r>
            <a:r>
              <a:rPr lang="en-GB" sz="14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Elettra</a:t>
            </a:r>
            <a:r>
              <a:rPr lang="en-GB" sz="1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storage ring, INFN / SPES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1B3433-ABA7-5C4B-9477-CFCB41201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619" y="911950"/>
            <a:ext cx="4033381" cy="41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397B-1D69-1849-9578-F4107899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82" y="199030"/>
            <a:ext cx="7428195" cy="493004"/>
          </a:xfrm>
        </p:spPr>
        <p:txBody>
          <a:bodyPr>
            <a:normAutofit fontScale="90000"/>
          </a:bodyPr>
          <a:lstStyle/>
          <a:p>
            <a:r>
              <a:rPr lang="sv-SE" dirty="0">
                <a:cs typeface="Arial" panose="020B0604020202020204" pitchFamily="34" charset="0"/>
              </a:rPr>
              <a:t>Pilot </a:t>
            </a:r>
            <a:r>
              <a:rPr lang="sv-SE" dirty="0" err="1">
                <a:cs typeface="Arial" panose="020B0604020202020204" pitchFamily="34" charset="0"/>
              </a:rPr>
              <a:t>cases</a:t>
            </a:r>
            <a:r>
              <a:rPr lang="sv-SE" dirty="0">
                <a:cs typeface="Arial" panose="020B0604020202020204" pitchFamily="34" charset="0"/>
              </a:rPr>
              <a:t> for Equipment </a:t>
            </a:r>
            <a:r>
              <a:rPr lang="sv-SE" dirty="0" err="1">
                <a:cs typeface="Arial" panose="020B0604020202020204" pitchFamily="34" charset="0"/>
              </a:rPr>
              <a:t>Compliance</a:t>
            </a:r>
            <a:br>
              <a:rPr lang="sv-SE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6768-2774-844F-B6F8-16579B93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E2454-82BC-7B4F-82CA-7A3FAE3C4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Accelerator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D0127-0D8F-C84F-B393-1DBB89FE0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171800"/>
            <a:ext cx="5810597" cy="3576047"/>
          </a:xfrm>
        </p:spPr>
        <p:txBody>
          <a:bodyPr>
            <a:normAutofit/>
          </a:bodyPr>
          <a:lstStyle/>
          <a:p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AIK 4.1 and AIK 5.x: </a:t>
            </a:r>
            <a:r>
              <a:rPr lang="en-GB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CryoModules</a:t>
            </a:r>
            <a:endParaRPr lang="en-GB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Acceptance Review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Coordinated with ESS Chief Engineer and System Owner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scope of the spoke and elliptical cryomodule delivery is articulated within several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Technical Annexes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each of which made provisions for several “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stages”, first at the IK partner and then on reception at ESS. </a:t>
            </a:r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95858-F07D-7244-8B63-CD1E76058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699" y="630163"/>
            <a:ext cx="3265301" cy="28256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8A0F8D9-EA10-C447-8342-F0732AF3AF76}"/>
              </a:ext>
            </a:extLst>
          </p:cNvPr>
          <p:cNvGrpSpPr/>
          <p:nvPr/>
        </p:nvGrpSpPr>
        <p:grpSpPr>
          <a:xfrm>
            <a:off x="495299" y="668041"/>
            <a:ext cx="8648700" cy="4267034"/>
            <a:chOff x="660399" y="890721"/>
            <a:chExt cx="11531600" cy="568937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6C18E3-7175-4340-ACC0-D85F53D47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399" y="4789400"/>
              <a:ext cx="11531600" cy="17907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F8420A-60FF-844C-9489-791E5823E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0787" y="890721"/>
              <a:ext cx="2155606" cy="161735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89D676A-7DC1-E943-9B95-BC4216BE7AA7}"/>
              </a:ext>
            </a:extLst>
          </p:cNvPr>
          <p:cNvSpPr/>
          <p:nvPr/>
        </p:nvSpPr>
        <p:spPr>
          <a:xfrm>
            <a:off x="1799551" y="908040"/>
            <a:ext cx="3549370" cy="248209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none">
            <a:spAutoFit/>
          </a:bodyPr>
          <a:lstStyle/>
          <a:p>
            <a:r>
              <a:rPr lang="en-US" sz="101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In-Kind Collaboration with </a:t>
            </a:r>
            <a:r>
              <a:rPr lang="sv-SE" sz="101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sv-SE" sz="1013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US" sz="1013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09A0D-D446-8B47-AC78-AABBC6FE197C}"/>
              </a:ext>
            </a:extLst>
          </p:cNvPr>
          <p:cNvSpPr/>
          <p:nvPr/>
        </p:nvSpPr>
        <p:spPr>
          <a:xfrm rot="20798893">
            <a:off x="3573492" y="1373318"/>
            <a:ext cx="22846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Acceptance = Inspection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CB7DA6-B487-084D-8E20-C91528286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139" y="888423"/>
            <a:ext cx="2958839" cy="17156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DC92-D25B-EF4F-A75F-5A3A0F7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CD7F57-9356-1449-BD16-5CC7CD235E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1737" y="1288346"/>
            <a:ext cx="5500710" cy="1959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noProof="1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en-GB" sz="1500" noProof="1">
                <a:latin typeface="Arial" panose="020B0604020202020204" pitchFamily="34" charset="0"/>
                <a:cs typeface="Arial" panose="020B0604020202020204" pitchFamily="34" charset="0"/>
              </a:rPr>
              <a:t> Review (AR) is not strickly a review according to the ESS engineering process but combine a review and the </a:t>
            </a:r>
            <a:r>
              <a:rPr lang="en-GB" sz="1500" b="1" noProof="1">
                <a:latin typeface="Arial" panose="020B0604020202020204" pitchFamily="34" charset="0"/>
                <a:cs typeface="Arial" panose="020B0604020202020204" pitchFamily="34" charset="0"/>
              </a:rPr>
              <a:t>Technical Annex</a:t>
            </a:r>
            <a:r>
              <a:rPr lang="en-GB" sz="1500" noProof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4313" indent="-214313"/>
            <a:r>
              <a:rPr lang="en-GB" sz="1500" noProof="1">
                <a:latin typeface="Arial" panose="020B0604020202020204" pitchFamily="34" charset="0"/>
                <a:cs typeface="Arial" panose="020B0604020202020204" pitchFamily="34" charset="0"/>
              </a:rPr>
              <a:t>If delivery is a design package, then the AR is based on the CDR and the Technical Annex</a:t>
            </a:r>
          </a:p>
          <a:p>
            <a:pPr marL="214313" indent="-214313"/>
            <a:r>
              <a:rPr lang="en-GB" sz="1500" noProof="1">
                <a:latin typeface="Arial" panose="020B0604020202020204" pitchFamily="34" charset="0"/>
                <a:cs typeface="Arial" panose="020B0604020202020204" pitchFamily="34" charset="0"/>
              </a:rPr>
              <a:t>If delivery is a site delivery, then AR is based on the SAT result and IK Technical Annex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436A15-0A1F-2E44-995B-8B8553C0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82" y="199030"/>
            <a:ext cx="7428195" cy="493004"/>
          </a:xfrm>
        </p:spPr>
        <p:txBody>
          <a:bodyPr>
            <a:normAutofit fontScale="90000"/>
          </a:bodyPr>
          <a:lstStyle/>
          <a:p>
            <a:r>
              <a:rPr lang="sv-SE" dirty="0">
                <a:cs typeface="Arial" panose="020B0604020202020204" pitchFamily="34" charset="0"/>
              </a:rPr>
              <a:t>Pilot </a:t>
            </a:r>
            <a:r>
              <a:rPr lang="sv-SE" dirty="0" err="1">
                <a:cs typeface="Arial" panose="020B0604020202020204" pitchFamily="34" charset="0"/>
              </a:rPr>
              <a:t>cases</a:t>
            </a:r>
            <a:r>
              <a:rPr lang="sv-SE" dirty="0">
                <a:cs typeface="Arial" panose="020B0604020202020204" pitchFamily="34" charset="0"/>
              </a:rPr>
              <a:t> for Equipment </a:t>
            </a:r>
            <a:r>
              <a:rPr lang="sv-SE" dirty="0" err="1">
                <a:cs typeface="Arial" panose="020B0604020202020204" pitchFamily="34" charset="0"/>
              </a:rPr>
              <a:t>Compliance</a:t>
            </a:r>
            <a:br>
              <a:rPr lang="sv-SE" dirty="0"/>
            </a:b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67F1BC4-FE94-E145-A4F5-85D8A1269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782" y="698270"/>
            <a:ext cx="7020000" cy="380307"/>
          </a:xfrm>
        </p:spPr>
        <p:txBody>
          <a:bodyPr/>
          <a:lstStyle/>
          <a:p>
            <a:r>
              <a:rPr lang="en-US" dirty="0"/>
              <a:t>Accelerator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8BEC2C-63FF-DE40-BCD0-15CB03F34669}"/>
              </a:ext>
            </a:extLst>
          </p:cNvPr>
          <p:cNvSpPr/>
          <p:nvPr/>
        </p:nvSpPr>
        <p:spPr>
          <a:xfrm>
            <a:off x="2021977" y="908040"/>
            <a:ext cx="3549370" cy="248209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none">
            <a:spAutoFit/>
          </a:bodyPr>
          <a:lstStyle/>
          <a:p>
            <a:r>
              <a:rPr lang="en-US" sz="101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In-Kind Collaboration with </a:t>
            </a:r>
            <a:r>
              <a:rPr lang="sv-SE" sz="101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sv-SE" sz="1013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US" sz="1013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4BD654-214D-7845-8772-A11223757B4A}"/>
              </a:ext>
            </a:extLst>
          </p:cNvPr>
          <p:cNvSpPr/>
          <p:nvPr/>
        </p:nvSpPr>
        <p:spPr>
          <a:xfrm>
            <a:off x="451097" y="3332233"/>
            <a:ext cx="8181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internal review has two purposes, to identify and assess: 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5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have received, prepared and integrated the IK delivery into ESS ”infrastructure” to support future activities, e.g. operations, maintenance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5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IK delivery</a:t>
            </a:r>
          </a:p>
        </p:txBody>
      </p:sp>
    </p:spTree>
    <p:extLst>
      <p:ext uri="{BB962C8B-B14F-4D97-AF65-F5344CB8AC3E}">
        <p14:creationId xmlns:p14="http://schemas.microsoft.com/office/powerpoint/2010/main" val="19728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0DE42-0871-3D4C-9CFD-F892F596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4DAA7-E159-D741-A204-F040C9212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77" y="1336121"/>
            <a:ext cx="5644756" cy="32116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01A08B1-6A8C-CB4D-A1FF-31825EB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82" y="199030"/>
            <a:ext cx="7428195" cy="493004"/>
          </a:xfrm>
        </p:spPr>
        <p:txBody>
          <a:bodyPr>
            <a:normAutofit fontScale="90000"/>
          </a:bodyPr>
          <a:lstStyle/>
          <a:p>
            <a:r>
              <a:rPr lang="sv-SE" dirty="0">
                <a:cs typeface="Arial" panose="020B0604020202020204" pitchFamily="34" charset="0"/>
              </a:rPr>
              <a:t>Pilot </a:t>
            </a:r>
            <a:r>
              <a:rPr lang="sv-SE" dirty="0" err="1">
                <a:cs typeface="Arial" panose="020B0604020202020204" pitchFamily="34" charset="0"/>
              </a:rPr>
              <a:t>cases</a:t>
            </a:r>
            <a:r>
              <a:rPr lang="sv-SE" dirty="0">
                <a:cs typeface="Arial" panose="020B0604020202020204" pitchFamily="34" charset="0"/>
              </a:rPr>
              <a:t> for Equipment </a:t>
            </a:r>
            <a:r>
              <a:rPr lang="sv-SE" dirty="0" err="1">
                <a:cs typeface="Arial" panose="020B0604020202020204" pitchFamily="34" charset="0"/>
              </a:rPr>
              <a:t>Compliance</a:t>
            </a:r>
            <a:br>
              <a:rPr lang="sv-SE" dirty="0"/>
            </a:b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9430F1C-2E7A-324C-8868-35905A5D4F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782" y="698270"/>
            <a:ext cx="7020000" cy="380307"/>
          </a:xfrm>
        </p:spPr>
        <p:txBody>
          <a:bodyPr/>
          <a:lstStyle/>
          <a:p>
            <a:r>
              <a:rPr lang="en-US" dirty="0"/>
              <a:t>Accelerator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BBC43-D493-A74E-BE38-D57280800DB5}"/>
              </a:ext>
            </a:extLst>
          </p:cNvPr>
          <p:cNvSpPr/>
          <p:nvPr/>
        </p:nvSpPr>
        <p:spPr>
          <a:xfrm>
            <a:off x="2021977" y="908040"/>
            <a:ext cx="3549370" cy="248209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none">
            <a:spAutoFit/>
          </a:bodyPr>
          <a:lstStyle/>
          <a:p>
            <a:r>
              <a:rPr lang="en-US" sz="101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In-Kind Collaboration with </a:t>
            </a:r>
            <a:r>
              <a:rPr lang="sv-SE" sz="101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sv-SE" sz="1013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US" sz="1013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3B56EE54-B425-FF47-9DA2-52D508980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409" y="2448946"/>
            <a:ext cx="5008824" cy="22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hlinkClick r:id="rId3"/>
            <a:extLst>
              <a:ext uri="{FF2B5EF4-FFF2-40B4-BE49-F238E27FC236}">
                <a16:creationId xmlns:a16="http://schemas.microsoft.com/office/drawing/2014/main" id="{2A84C5B9-3E19-D14C-819C-78585ABDD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1" y="945453"/>
            <a:ext cx="4869229" cy="4186843"/>
          </a:xfrm>
          <a:prstGeom prst="rect">
            <a:avLst/>
          </a:prstGeom>
          <a:ln w="25400">
            <a:solidFill>
              <a:schemeClr val="tx1"/>
            </a:solidFill>
            <a:prstDash val="lgDashDot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95B93E-1355-A447-9A8B-9988BC8C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45" y="442461"/>
            <a:ext cx="7377881" cy="857250"/>
          </a:xfrm>
        </p:spPr>
        <p:txBody>
          <a:bodyPr>
            <a:noAutofit/>
          </a:bodyPr>
          <a:lstStyle/>
          <a:p>
            <a:r>
              <a:rPr lang="sv-SE" sz="2700" dirty="0">
                <a:solidFill>
                  <a:schemeClr val="bg2"/>
                </a:solidFill>
              </a:rPr>
              <a:t>In-Kind Division and </a:t>
            </a:r>
            <a:r>
              <a:rPr lang="sv-SE" sz="2700" dirty="0" err="1">
                <a:solidFill>
                  <a:schemeClr val="bg2"/>
                </a:solidFill>
              </a:rPr>
              <a:t>Engineering</a:t>
            </a:r>
            <a:endParaRPr lang="en-US" sz="2700" dirty="0">
              <a:solidFill>
                <a:schemeClr val="bg2"/>
              </a:solidFill>
              <a:ea typeface="ＭＳ Ｐゴシック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12A0AA-7038-064E-9D1C-338EEA619324}"/>
              </a:ext>
            </a:extLst>
          </p:cNvPr>
          <p:cNvGrpSpPr/>
          <p:nvPr/>
        </p:nvGrpSpPr>
        <p:grpSpPr>
          <a:xfrm>
            <a:off x="2946042" y="115899"/>
            <a:ext cx="6082048" cy="4291790"/>
            <a:chOff x="3928056" y="154531"/>
            <a:chExt cx="8109397" cy="57223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D12398-67BC-3B4F-BC81-B963C2416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3188" y="154531"/>
              <a:ext cx="3874265" cy="4341044"/>
            </a:xfrm>
            <a:prstGeom prst="rect">
              <a:avLst/>
            </a:prstGeom>
          </p:spPr>
        </p:pic>
        <p:sp>
          <p:nvSpPr>
            <p:cNvPr id="28" name="Striped Right Arrow 27">
              <a:extLst>
                <a:ext uri="{FF2B5EF4-FFF2-40B4-BE49-F238E27FC236}">
                  <a16:creationId xmlns:a16="http://schemas.microsoft.com/office/drawing/2014/main" id="{40B455FC-A1F0-4E40-BD1F-C1E4A86EA6C0}"/>
                </a:ext>
              </a:extLst>
            </p:cNvPr>
            <p:cNvSpPr/>
            <p:nvPr/>
          </p:nvSpPr>
          <p:spPr>
            <a:xfrm rot="18879910">
              <a:off x="5934976" y="4137730"/>
              <a:ext cx="3224087" cy="254289"/>
            </a:xfrm>
            <a:prstGeom prst="striped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EB404BF-0C87-824B-B46B-1C2248405929}"/>
                </a:ext>
              </a:extLst>
            </p:cNvPr>
            <p:cNvSpPr/>
            <p:nvPr/>
          </p:nvSpPr>
          <p:spPr>
            <a:xfrm>
              <a:off x="3928056" y="5376727"/>
              <a:ext cx="2594810" cy="25134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53DC03-5A16-A344-8C35-77C16530B770}"/>
              </a:ext>
            </a:extLst>
          </p:cNvPr>
          <p:cNvGrpSpPr/>
          <p:nvPr/>
        </p:nvGrpSpPr>
        <p:grpSpPr>
          <a:xfrm>
            <a:off x="3060342" y="3420702"/>
            <a:ext cx="5848988" cy="1711594"/>
            <a:chOff x="4080456" y="4560935"/>
            <a:chExt cx="7798650" cy="228212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BD44E3-944A-A448-904A-182A29F6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7020" y="4560935"/>
              <a:ext cx="4332086" cy="2282125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</p:pic>
        <p:sp>
          <p:nvSpPr>
            <p:cNvPr id="29" name="Striped Right Arrow 28">
              <a:extLst>
                <a:ext uri="{FF2B5EF4-FFF2-40B4-BE49-F238E27FC236}">
                  <a16:creationId xmlns:a16="http://schemas.microsoft.com/office/drawing/2014/main" id="{C7EB4ED8-2E4E-ED4D-9916-037CA3408B7F}"/>
                </a:ext>
              </a:extLst>
            </p:cNvPr>
            <p:cNvSpPr/>
            <p:nvPr/>
          </p:nvSpPr>
          <p:spPr>
            <a:xfrm rot="638105">
              <a:off x="5548508" y="5868786"/>
              <a:ext cx="1966069" cy="534558"/>
            </a:xfrm>
            <a:prstGeom prst="striped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EA06AC3-FB40-CF41-A4CB-895DF54ED623}"/>
                </a:ext>
              </a:extLst>
            </p:cNvPr>
            <p:cNvSpPr/>
            <p:nvPr/>
          </p:nvSpPr>
          <p:spPr>
            <a:xfrm>
              <a:off x="4080456" y="5640948"/>
              <a:ext cx="2594810" cy="152400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1CCFCF9-A6BF-084A-9281-06A541DDCF30}"/>
              </a:ext>
            </a:extLst>
          </p:cNvPr>
          <p:cNvGrpSpPr/>
          <p:nvPr/>
        </p:nvGrpSpPr>
        <p:grpSpPr>
          <a:xfrm>
            <a:off x="2946042" y="1802703"/>
            <a:ext cx="2663248" cy="3329593"/>
            <a:chOff x="5824415" y="1169796"/>
            <a:chExt cx="2152956" cy="26765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4CD15D-0A36-C24F-A593-C267B4613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24415" y="1169796"/>
              <a:ext cx="2152956" cy="1253591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D1DEA4-0908-244C-A270-8F45E7CDE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4415" y="2537574"/>
              <a:ext cx="2152956" cy="1308788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168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F574-DCA3-7A43-A745-E84EC1FB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776" y="173617"/>
            <a:ext cx="7188830" cy="6250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CBD25"/>
                </a:solidFill>
                <a:effectLst>
                  <a:outerShdw blurRad="50800" dist="50800" dir="5400000" algn="ctr" rotWithShape="0">
                    <a:schemeClr val="accent3">
                      <a:lumMod val="50000"/>
                    </a:schemeClr>
                  </a:outerShdw>
                </a:effectLst>
              </a:rPr>
              <a:t>Summary of Lessons Learnt</a:t>
            </a:r>
          </a:p>
        </p:txBody>
      </p:sp>
      <p:pic>
        <p:nvPicPr>
          <p:cNvPr id="6" name="Picture 1" descr="signature_1678606243">
            <a:extLst>
              <a:ext uri="{FF2B5EF4-FFF2-40B4-BE49-F238E27FC236}">
                <a16:creationId xmlns:a16="http://schemas.microsoft.com/office/drawing/2014/main" id="{B63D1F2B-B78D-6B4C-AC6E-2FE8265C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73" y="66727"/>
            <a:ext cx="124793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CA48557-4F04-144A-998F-E0A756EE6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933285"/>
              </p:ext>
            </p:extLst>
          </p:nvPr>
        </p:nvGraphicFramePr>
        <p:xfrm>
          <a:off x="254899" y="1004888"/>
          <a:ext cx="8447856" cy="356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223">
                  <a:extLst>
                    <a:ext uri="{9D8B030D-6E8A-4147-A177-3AD203B41FA5}">
                      <a16:colId xmlns:a16="http://schemas.microsoft.com/office/drawing/2014/main" val="4230954740"/>
                    </a:ext>
                  </a:extLst>
                </a:gridCol>
                <a:gridCol w="4236633">
                  <a:extLst>
                    <a:ext uri="{9D8B030D-6E8A-4147-A177-3AD203B41FA5}">
                      <a16:colId xmlns:a16="http://schemas.microsoft.com/office/drawing/2014/main" val="1606967055"/>
                    </a:ext>
                  </a:extLst>
                </a:gridCol>
              </a:tblGrid>
              <a:tr h="346256">
                <a:tc>
                  <a:txBody>
                    <a:bodyPr/>
                    <a:lstStyle/>
                    <a:p>
                      <a:r>
                        <a:rPr lang="en-GB" sz="1400" noProof="0"/>
                        <a:t>Lesson Learnt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Follow-up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748833"/>
                  </a:ext>
                </a:extLst>
              </a:tr>
              <a:tr h="6238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>
                          <a:effectLst/>
                        </a:rPr>
                        <a:t>Optimize lesson-learnt based on other experiments and RIs, e.g. SNS cryomodules layout, E-XFEL at CEA enable ll on Quality &amp; Risk Management, PQP, transportation. </a:t>
                      </a:r>
                    </a:p>
                    <a:p>
                      <a:pPr algn="l" fontAlgn="b"/>
                      <a:r>
                        <a:rPr lang="en-GB" sz="1400" u="none" strike="noStrike" noProof="0">
                          <a:effectLst/>
                        </a:rPr>
                        <a:t>Transfer of technology and knowledge: SRF Cavities</a:t>
                      </a:r>
                    </a:p>
                  </a:txBody>
                  <a:tcPr marL="4630" marR="4630" marT="46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>
                          <a:effectLst/>
                        </a:rPr>
                        <a:t>Communication and TA to match both party’s interests.</a:t>
                      </a:r>
                    </a:p>
                    <a:p>
                      <a:pPr algn="l" fontAlgn="b"/>
                      <a:r>
                        <a:rPr lang="en-GB" sz="1400" u="none" strike="noStrike" noProof="0">
                          <a:effectLst/>
                        </a:rPr>
                        <a:t>Survey and implement other project expertise at ESS without re-inventing the wheel.</a:t>
                      </a:r>
                    </a:p>
                    <a:p>
                      <a:pPr algn="l" fontAlgn="b"/>
                      <a:r>
                        <a:rPr lang="en-GB" sz="1400" u="none" strike="noStrike" noProof="0">
                          <a:effectLst/>
                        </a:rPr>
                        <a:t>Povide references to other projects and RI for expert use.</a:t>
                      </a:r>
                    </a:p>
                  </a:txBody>
                  <a:tcPr marL="4630" marR="4630" marT="4630" marB="0" anchor="b"/>
                </a:tc>
                <a:extLst>
                  <a:ext uri="{0D108BD9-81ED-4DB2-BD59-A6C34878D82A}">
                    <a16:rowId xmlns:a16="http://schemas.microsoft.com/office/drawing/2014/main" val="3287932148"/>
                  </a:ext>
                </a:extLst>
              </a:tr>
              <a:tr h="6238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>
                          <a:effectLst/>
                        </a:rPr>
                        <a:t>Limit TA dependencies and interfaces, e.g. ACCSYS WP05 used ESS/CEA, ESS/STFC, ESS/INFN to build elliptical cryomodules. </a:t>
                      </a:r>
                    </a:p>
                    <a:p>
                      <a:pPr algn="l" fontAlgn="b"/>
                      <a:r>
                        <a:rPr lang="en-GB" sz="1400" u="none" strike="noStrike" noProof="0">
                          <a:effectLst/>
                        </a:rPr>
                        <a:t>The MEBT is the responsibility of ESS Bilbao and the LWU (STFC) but composed of sub-components from several laboratories.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0" marR="4630" marT="46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>
                          <a:effectLst/>
                        </a:rPr>
                        <a:t>L</a:t>
                      </a:r>
                      <a:r>
                        <a:rPr lang="en-GB" sz="1400" i="1" u="none" strike="noStrike" noProof="0">
                          <a:effectLst/>
                        </a:rPr>
                        <a:t>imit interfaces and encourage collaborative work, (individual institute and collective) meetings.</a:t>
                      </a:r>
                    </a:p>
                    <a:p>
                      <a:pPr algn="l" fontAlgn="b"/>
                      <a:r>
                        <a:rPr lang="en-GB" sz="1400" u="none" strike="noStrike" noProof="0">
                          <a:effectLst/>
                        </a:rPr>
                        <a:t>ESS to enforce that IK partner comply with ESS rules  including Quality and component acceptance. ESS to have a central role in the coordination of component integration.</a:t>
                      </a:r>
                    </a:p>
                  </a:txBody>
                  <a:tcPr marL="4630" marR="4630" marT="4630" marB="0" anchor="b"/>
                </a:tc>
                <a:extLst>
                  <a:ext uri="{0D108BD9-81ED-4DB2-BD59-A6C34878D82A}">
                    <a16:rowId xmlns:a16="http://schemas.microsoft.com/office/drawing/2014/main" val="1677842205"/>
                  </a:ext>
                </a:extLst>
              </a:tr>
              <a:tr h="6238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>
                          <a:effectLst/>
                        </a:rPr>
                        <a:t>The TAs were signed as the ESS was maturing from a ”green field” status (unclear SoW, Quality and Safety Rules, Management system), which has impacted greatly the project schedule and cost.</a:t>
                      </a:r>
                    </a:p>
                  </a:txBody>
                  <a:tcPr marL="4630" marR="4630" marT="46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Select skilled WP leader. Follow-up on TA with the subprojects and write amendment with WP leader to reflect cost and schedule changes. Propose clear and relevant milestones to monitor the activities.</a:t>
                      </a:r>
                    </a:p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Improving communication from Quality division to IK.</a:t>
                      </a:r>
                    </a:p>
                  </a:txBody>
                  <a:tcPr marL="4630" marR="4630" marT="4630" marB="0" anchor="b"/>
                </a:tc>
                <a:extLst>
                  <a:ext uri="{0D108BD9-81ED-4DB2-BD59-A6C34878D82A}">
                    <a16:rowId xmlns:a16="http://schemas.microsoft.com/office/drawing/2014/main" val="1316256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7284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5389-DD48-4645-9792-21972F42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689C-40DF-FA4C-B254-4B93CA93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12" y="671067"/>
            <a:ext cx="8627165" cy="34240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Strengthen bridges between:</a:t>
            </a:r>
          </a:p>
          <a:p>
            <a:pPr marL="1028700" lvl="3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In-Kind Partners (supplier), </a:t>
            </a:r>
          </a:p>
          <a:p>
            <a:pPr marL="1028700" lvl="3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Directorate (owner) and </a:t>
            </a:r>
          </a:p>
          <a:p>
            <a:pPr marL="1028700" lvl="3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ESS Central Functions (enabler/facilitator/mediate)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Implement ESS Requirements &amp; Rules to operate safely delivered IK Equipment (MUDA)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SMART communication to properly Identify, Assess and Mitigate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Root-cause-analysis to apply to deviations (scope (NC), time, cost) on In-Kind Equipment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11653-EAFC-D34D-8E0A-D7118301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490BE-C12F-5E45-BA71-7EB3BF3C31B2}"/>
              </a:ext>
            </a:extLst>
          </p:cNvPr>
          <p:cNvSpPr/>
          <p:nvPr/>
        </p:nvSpPr>
        <p:spPr>
          <a:xfrm>
            <a:off x="3487126" y="4353073"/>
            <a:ext cx="18334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6767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F8F46-3233-B24A-B482-142CADDA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198" y="1574506"/>
            <a:ext cx="6858000" cy="937582"/>
          </a:xfrm>
        </p:spPr>
        <p:txBody>
          <a:bodyPr>
            <a:normAutofit/>
          </a:bodyPr>
          <a:lstStyle/>
          <a:p>
            <a:r>
              <a:rPr lang="en-GB" i="1" dirty="0"/>
              <a:t>Thank you!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0BAB54-7E6D-E949-8343-D120FD0CA9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1198" y="2713102"/>
            <a:ext cx="6577272" cy="7203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Christine Darve, ESS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christine.darve@ess.eu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2D0205-F6EB-504A-8D6A-BA64A5B62C54}"/>
              </a:ext>
            </a:extLst>
          </p:cNvPr>
          <p:cNvSpPr>
            <a:spLocks noChangeAspect="1"/>
          </p:cNvSpPr>
          <p:nvPr/>
        </p:nvSpPr>
        <p:spPr>
          <a:xfrm>
            <a:off x="6767909" y="2701528"/>
            <a:ext cx="2165998" cy="2165998"/>
          </a:xfrm>
          <a:prstGeom prst="ellipse">
            <a:avLst/>
          </a:prstGeom>
          <a:solidFill>
            <a:srgbClr val="9DB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8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D6243-E3F8-4C46-8728-EDC755D4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213" y="3528935"/>
            <a:ext cx="1681972" cy="36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6A053-1158-4348-9C35-68743BC09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984" y="2987305"/>
            <a:ext cx="672146" cy="446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B1C39-8B2C-614E-9014-4BFD20B566F8}"/>
              </a:ext>
            </a:extLst>
          </p:cNvPr>
          <p:cNvSpPr txBox="1"/>
          <p:nvPr/>
        </p:nvSpPr>
        <p:spPr>
          <a:xfrm>
            <a:off x="6898470" y="3871856"/>
            <a:ext cx="185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823867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BC3D1-590C-F041-99E1-D427C60B6166}"/>
              </a:ext>
            </a:extLst>
          </p:cNvPr>
          <p:cNvSpPr/>
          <p:nvPr/>
        </p:nvSpPr>
        <p:spPr>
          <a:xfrm>
            <a:off x="74817" y="4571999"/>
            <a:ext cx="3474720" cy="52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signature_1678606243">
            <a:extLst>
              <a:ext uri="{FF2B5EF4-FFF2-40B4-BE49-F238E27FC236}">
                <a16:creationId xmlns:a16="http://schemas.microsoft.com/office/drawing/2014/main" id="{91923207-40BE-B34E-808C-25A03728E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73" y="66727"/>
            <a:ext cx="124793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0391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F574-DCA3-7A43-A745-E84EC1FB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776" y="173617"/>
            <a:ext cx="7188830" cy="6250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CBD25"/>
                </a:solidFill>
                <a:effectLst>
                  <a:outerShdw blurRad="50800" dist="50800" dir="5400000" algn="ctr" rotWithShape="0">
                    <a:schemeClr val="accent3">
                      <a:lumMod val="50000"/>
                    </a:schemeClr>
                  </a:outerShdw>
                </a:effectLst>
              </a:rPr>
              <a:t>Summary of Lessons Learnt</a:t>
            </a:r>
          </a:p>
        </p:txBody>
      </p:sp>
      <p:pic>
        <p:nvPicPr>
          <p:cNvPr id="6" name="Picture 1" descr="signature_1678606243">
            <a:extLst>
              <a:ext uri="{FF2B5EF4-FFF2-40B4-BE49-F238E27FC236}">
                <a16:creationId xmlns:a16="http://schemas.microsoft.com/office/drawing/2014/main" id="{B63D1F2B-B78D-6B4C-AC6E-2FE8265C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73" y="66727"/>
            <a:ext cx="124793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CA48557-4F04-144A-998F-E0A756EE6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158002"/>
              </p:ext>
            </p:extLst>
          </p:nvPr>
        </p:nvGraphicFramePr>
        <p:xfrm>
          <a:off x="263525" y="1004889"/>
          <a:ext cx="8447856" cy="351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683">
                  <a:extLst>
                    <a:ext uri="{9D8B030D-6E8A-4147-A177-3AD203B41FA5}">
                      <a16:colId xmlns:a16="http://schemas.microsoft.com/office/drawing/2014/main" val="4230954740"/>
                    </a:ext>
                  </a:extLst>
                </a:gridCol>
                <a:gridCol w="4398173">
                  <a:extLst>
                    <a:ext uri="{9D8B030D-6E8A-4147-A177-3AD203B41FA5}">
                      <a16:colId xmlns:a16="http://schemas.microsoft.com/office/drawing/2014/main" val="1606967055"/>
                    </a:ext>
                  </a:extLst>
                </a:gridCol>
              </a:tblGrid>
              <a:tr h="292747">
                <a:tc>
                  <a:txBody>
                    <a:bodyPr/>
                    <a:lstStyle/>
                    <a:p>
                      <a:r>
                        <a:rPr lang="en-GB" sz="1400" noProof="0"/>
                        <a:t>Lesson Learnt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Follow-up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748833"/>
                  </a:ext>
                </a:extLst>
              </a:tr>
              <a:tr h="18487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More focus on Equipment Compliance (EC) requirements for the non-radiological should be enforced. Lack of focus on non-radiological/conventional safety and quality, </a:t>
                      </a:r>
                      <a:r>
                        <a:rPr lang="en-GB" sz="1400" u="none" strike="noStrike" noProof="0" dirty="0" err="1">
                          <a:effectLst/>
                        </a:rPr>
                        <a:t>e.g</a:t>
                      </a:r>
                      <a:r>
                        <a:rPr lang="en-GB" sz="1400" u="none" strike="noStrike" noProof="0" dirty="0">
                          <a:effectLst/>
                        </a:rPr>
                        <a:t> Ion Source &amp; ATEX. Electrical cabinet for target Tom’ room.</a:t>
                      </a:r>
                    </a:p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NB: ESS licensing team focuses on radiological issues (SSM requirement); ESS has very limited rules applied to the Quality of equipment, i.e. Mechanical (pressure, weld, etc), Electrical, Chemistry.</a:t>
                      </a:r>
                    </a:p>
                  </a:txBody>
                  <a:tcPr marL="4630" marR="4630" marT="46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Prepare and </a:t>
                      </a:r>
                      <a:r>
                        <a:rPr lang="en-GB" sz="1400" u="none" strike="noStrike" noProof="0" dirty="0" err="1">
                          <a:effectLst/>
                        </a:rPr>
                        <a:t>implemente</a:t>
                      </a:r>
                      <a:r>
                        <a:rPr lang="en-GB" sz="1400" u="none" strike="noStrike" noProof="0" dirty="0">
                          <a:effectLst/>
                        </a:rPr>
                        <a:t> ”ESS-2972919 - ESS Rule for Equipment Compliance”; Standardize WoW to be implemented via ESH_Q to sub-Projects. Licensing should be considered as early as possible in the process. Integrate/check safety disciplines involving legal authorities (e.g. SSM, Work Environment Authority, fire brigade, etc..). Action items identified during review process should be tracked and reported.</a:t>
                      </a:r>
                    </a:p>
                    <a:p>
                      <a:pPr algn="l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0" marR="4630" marT="4630" marB="0" anchor="b"/>
                </a:tc>
                <a:extLst>
                  <a:ext uri="{0D108BD9-81ED-4DB2-BD59-A6C34878D82A}">
                    <a16:rowId xmlns:a16="http://schemas.microsoft.com/office/drawing/2014/main" val="3287932148"/>
                  </a:ext>
                </a:extLst>
              </a:tr>
              <a:tr h="1221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Harmonize process and hardware to prevent misleading activities and installation challenges.</a:t>
                      </a:r>
                    </a:p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Enforce transversal communication w/ proper stakeholder: Technical Directorate, Project Directorate and "Support Directorates", e.g. IKM, ESH&amp;Q, Admin needs to be coordinated.</a:t>
                      </a:r>
                    </a:p>
                  </a:txBody>
                  <a:tcPr marL="4630" marR="4630" marT="46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Clear communication channels (e.g. Technical Office) and communication tools (e.g. Manual/Handbook, task force meetings, training, check list, benchmarking with other institutions) should be implemented for a timely respond to specific and global issues.</a:t>
                      </a:r>
                    </a:p>
                    <a:p>
                      <a:pPr algn="l" fontAlgn="b"/>
                      <a:endParaRPr lang="en-GB" sz="1400" u="none" strike="noStrike" noProof="0" dirty="0">
                        <a:effectLst/>
                      </a:endParaRPr>
                    </a:p>
                  </a:txBody>
                  <a:tcPr marL="4630" marR="4630" marT="4630" marB="0" anchor="b"/>
                </a:tc>
                <a:extLst>
                  <a:ext uri="{0D108BD9-81ED-4DB2-BD59-A6C34878D82A}">
                    <a16:rowId xmlns:a16="http://schemas.microsoft.com/office/drawing/2014/main" val="167784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05581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F574-DCA3-7A43-A745-E84EC1FB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776" y="173617"/>
            <a:ext cx="7188830" cy="6250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CBD25"/>
                </a:solidFill>
                <a:effectLst>
                  <a:outerShdw blurRad="50800" dist="50800" dir="5400000" algn="ctr" rotWithShape="0">
                    <a:schemeClr val="accent3">
                      <a:lumMod val="50000"/>
                    </a:schemeClr>
                  </a:outerShdw>
                </a:effectLst>
              </a:rPr>
              <a:t>Summary of Lessons Learnt</a:t>
            </a:r>
          </a:p>
        </p:txBody>
      </p:sp>
      <p:pic>
        <p:nvPicPr>
          <p:cNvPr id="6" name="Picture 1" descr="signature_1678606243">
            <a:extLst>
              <a:ext uri="{FF2B5EF4-FFF2-40B4-BE49-F238E27FC236}">
                <a16:creationId xmlns:a16="http://schemas.microsoft.com/office/drawing/2014/main" id="{B63D1F2B-B78D-6B4C-AC6E-2FE8265C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73" y="66727"/>
            <a:ext cx="124793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CA48557-4F04-144A-998F-E0A756EE6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255625"/>
              </p:ext>
            </p:extLst>
          </p:nvPr>
        </p:nvGraphicFramePr>
        <p:xfrm>
          <a:off x="263525" y="1004888"/>
          <a:ext cx="8447856" cy="330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928">
                  <a:extLst>
                    <a:ext uri="{9D8B030D-6E8A-4147-A177-3AD203B41FA5}">
                      <a16:colId xmlns:a16="http://schemas.microsoft.com/office/drawing/2014/main" val="4230954740"/>
                    </a:ext>
                  </a:extLst>
                </a:gridCol>
                <a:gridCol w="4223928">
                  <a:extLst>
                    <a:ext uri="{9D8B030D-6E8A-4147-A177-3AD203B41FA5}">
                      <a16:colId xmlns:a16="http://schemas.microsoft.com/office/drawing/2014/main" val="1606967055"/>
                    </a:ext>
                  </a:extLst>
                </a:gridCol>
              </a:tblGrid>
              <a:tr h="292970">
                <a:tc>
                  <a:txBody>
                    <a:bodyPr/>
                    <a:lstStyle/>
                    <a:p>
                      <a:r>
                        <a:rPr lang="en-GB" sz="1400" noProof="0"/>
                        <a:t>Lesson Learnt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Follow-up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748833"/>
                  </a:ext>
                </a:extLst>
              </a:tr>
              <a:tr h="6238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Unclear roles and responsibilities distributed between in-house and In-Kind leads to misunderstandings (Technical Annexes should account for IK responsibility for integration)</a:t>
                      </a:r>
                    </a:p>
                    <a:p>
                      <a:pPr algn="l" fontAlgn="b"/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0" marR="4630" marT="4630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Critical analysis by central (engineering) team.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Assign strong mandate to integration team. 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Skilled personnel to apply agreed process on equipment to be </a:t>
                      </a:r>
                      <a:r>
                        <a:rPr lang="en-GB" sz="1400" b="0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integrated.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0" marR="4630" marT="4630" marB="0" anchor="b"/>
                </a:tc>
                <a:extLst>
                  <a:ext uri="{0D108BD9-81ED-4DB2-BD59-A6C34878D82A}">
                    <a16:rowId xmlns:a16="http://schemas.microsoft.com/office/drawing/2014/main" val="3249163312"/>
                  </a:ext>
                </a:extLst>
              </a:tr>
              <a:tr h="6238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How to handle unrealistic delivery schedules. </a:t>
                      </a:r>
                    </a:p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Over ambitious plans will lead to delays and cost overruns</a:t>
                      </a:r>
                    </a:p>
                    <a:p>
                      <a:pPr algn="l" fontAlgn="b"/>
                      <a:endParaRPr lang="en-GB" sz="1400" u="none" strike="noStrike" noProof="0" dirty="0">
                        <a:effectLst/>
                      </a:endParaRPr>
                    </a:p>
                    <a:p>
                      <a:pPr algn="l" fontAlgn="b"/>
                      <a:endParaRPr lang="en-GB" sz="1400" u="none" strike="noStrike" noProof="0" dirty="0">
                        <a:effectLst/>
                      </a:endParaRPr>
                    </a:p>
                  </a:txBody>
                  <a:tcPr marL="4630" marR="4630" marT="4630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noProof="0" dirty="0" err="1">
                          <a:effectLst/>
                        </a:rPr>
                        <a:t>Rebaseline</a:t>
                      </a:r>
                      <a:r>
                        <a:rPr lang="en-GB" sz="1400" u="none" strike="noStrike" noProof="0" dirty="0">
                          <a:effectLst/>
                        </a:rPr>
                        <a:t> ESS.2 has partially answered this part.</a:t>
                      </a:r>
                    </a:p>
                    <a:p>
                      <a:pPr algn="l" fontAlgn="b"/>
                      <a:r>
                        <a:rPr lang="en-GB" sz="1400" u="none" strike="noStrike" noProof="0" dirty="0">
                          <a:effectLst/>
                        </a:rPr>
                        <a:t>Project management culture, transparency, accuracy to be enforced. </a:t>
                      </a:r>
                    </a:p>
                    <a:p>
                      <a:pPr algn="l" fontAlgn="b"/>
                      <a:endParaRPr lang="en-GB" sz="1400" u="none" strike="noStrike" noProof="0" dirty="0">
                        <a:effectLst/>
                      </a:endParaRPr>
                    </a:p>
                  </a:txBody>
                  <a:tcPr marL="4630" marR="4630" marT="4630" marB="0" anchor="b"/>
                </a:tc>
                <a:extLst>
                  <a:ext uri="{0D108BD9-81ED-4DB2-BD59-A6C34878D82A}">
                    <a16:rowId xmlns:a16="http://schemas.microsoft.com/office/drawing/2014/main" val="2728323958"/>
                  </a:ext>
                </a:extLst>
              </a:tr>
              <a:tr h="6238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 global risk  register (technical and project) is essential to support the equipment quality to be delivered</a:t>
                      </a:r>
                    </a:p>
                    <a:p>
                      <a:pPr algn="l" fontAlgn="b"/>
                      <a:endParaRPr lang="en-GB" sz="140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 fontAlgn="b"/>
                      <a:endParaRPr lang="en-GB" sz="140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0" marR="4630" marT="4630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noProof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Partily</a:t>
                      </a:r>
                      <a:r>
                        <a:rPr lang="en-GB" sz="1400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 solved with IRIS.</a:t>
                      </a:r>
                    </a:p>
                    <a:p>
                      <a:pPr algn="l" fontAlgn="b"/>
                      <a:r>
                        <a:rPr lang="en-GB" sz="1400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Develop a coordinated risk register (systematic perspective and risk assessment). </a:t>
                      </a:r>
                    </a:p>
                    <a:p>
                      <a:pPr algn="l" fontAlgn="b"/>
                      <a:r>
                        <a:rPr lang="en-GB" sz="1400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Field Coordinator meetings to exchange WoW</a:t>
                      </a:r>
                    </a:p>
                    <a:p>
                      <a:pPr algn="l" fontAlgn="b"/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0" marR="4630" marT="4630" marB="0" anchor="b"/>
                </a:tc>
                <a:extLst>
                  <a:ext uri="{0D108BD9-81ED-4DB2-BD59-A6C34878D82A}">
                    <a16:rowId xmlns:a16="http://schemas.microsoft.com/office/drawing/2014/main" val="3287932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9064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49C3B0-A9D5-C24D-BAB4-6523D9FF3BD0}"/>
              </a:ext>
            </a:extLst>
          </p:cNvPr>
          <p:cNvSpPr/>
          <p:nvPr/>
        </p:nvSpPr>
        <p:spPr>
          <a:xfrm>
            <a:off x="1659970" y="250217"/>
            <a:ext cx="7519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CBD25"/>
                </a:solidFill>
              </a:rPr>
              <a:t>Earlier </a:t>
            </a:r>
            <a:r>
              <a:rPr lang="en-US" sz="3200" b="1" dirty="0" err="1">
                <a:solidFill>
                  <a:srgbClr val="9CBD25"/>
                </a:solidFill>
              </a:rPr>
              <a:t>BrightnESS</a:t>
            </a:r>
            <a:r>
              <a:rPr lang="en-US" sz="3200" b="1" dirty="0">
                <a:solidFill>
                  <a:srgbClr val="9CBD25"/>
                </a:solidFill>
              </a:rPr>
              <a:t> Best Practice workshops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23E41E-29EC-2A4C-BE82-0C78E2FCEC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0078" y="3036209"/>
          <a:ext cx="7466247" cy="936852"/>
        </p:xfrm>
        <a:graphic>
          <a:graphicData uri="http://schemas.openxmlformats.org/drawingml/2006/table">
            <a:tbl>
              <a:tblPr/>
              <a:tblGrid>
                <a:gridCol w="2488749">
                  <a:extLst>
                    <a:ext uri="{9D8B030D-6E8A-4147-A177-3AD203B41FA5}">
                      <a16:colId xmlns:a16="http://schemas.microsoft.com/office/drawing/2014/main" val="3119322034"/>
                    </a:ext>
                  </a:extLst>
                </a:gridCol>
                <a:gridCol w="2488749">
                  <a:extLst>
                    <a:ext uri="{9D8B030D-6E8A-4147-A177-3AD203B41FA5}">
                      <a16:colId xmlns:a16="http://schemas.microsoft.com/office/drawing/2014/main" val="3489952933"/>
                    </a:ext>
                  </a:extLst>
                </a:gridCol>
                <a:gridCol w="2488749">
                  <a:extLst>
                    <a:ext uri="{9D8B030D-6E8A-4147-A177-3AD203B41FA5}">
                      <a16:colId xmlns:a16="http://schemas.microsoft.com/office/drawing/2014/main" val="1335264849"/>
                    </a:ext>
                  </a:extLst>
                </a:gridCol>
              </a:tblGrid>
              <a:tr h="46842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u="none" strike="noStrike" dirty="0">
                          <a:solidFill>
                            <a:srgbClr val="0094CA"/>
                          </a:solidFill>
                          <a:effectLst/>
                          <a:hlinkClick r:id="rId2"/>
                        </a:rPr>
                        <a:t>Installation Organization, Schedule and Lessons learnt</a:t>
                      </a:r>
                      <a:endParaRPr lang="sv-SE" sz="1200" b="1" dirty="0">
                        <a:solidFill>
                          <a:srgbClr val="172B4D"/>
                        </a:solidFill>
                        <a:effectLst/>
                      </a:endParaRPr>
                    </a:p>
                  </a:txBody>
                  <a:tcPr marL="73333" marR="110000" marT="51333" marB="51333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u="none" strike="noStrike">
                          <a:solidFill>
                            <a:srgbClr val="0094CA"/>
                          </a:solidFill>
                          <a:effectLst/>
                          <a:hlinkClick r:id="rId3"/>
                        </a:rPr>
                        <a:t>Installation Binder</a:t>
                      </a:r>
                      <a:endParaRPr lang="sv-SE" sz="1200" b="1">
                        <a:solidFill>
                          <a:srgbClr val="172B4D"/>
                        </a:solidFill>
                        <a:effectLst/>
                      </a:endParaRPr>
                    </a:p>
                  </a:txBody>
                  <a:tcPr marL="73333" marR="110000" marT="51333" marB="51333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u="none" strike="noStrike">
                          <a:solidFill>
                            <a:srgbClr val="0094CA"/>
                          </a:solidFill>
                          <a:effectLst/>
                          <a:hlinkClick r:id="rId4"/>
                        </a:rPr>
                        <a:t>Installation Services</a:t>
                      </a:r>
                      <a:endParaRPr lang="sv-SE" sz="1200" b="1">
                        <a:solidFill>
                          <a:srgbClr val="172B4D"/>
                        </a:solidFill>
                        <a:effectLst/>
                      </a:endParaRPr>
                    </a:p>
                  </a:txBody>
                  <a:tcPr marL="73333" marR="110000" marT="51333" marB="51333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95547"/>
                  </a:ext>
                </a:extLst>
              </a:tr>
              <a:tr h="46842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solidFill>
                            <a:srgbClr val="0094CA"/>
                          </a:solidFill>
                          <a:effectLst/>
                          <a:hlinkClick r:id="rId5"/>
                        </a:rPr>
                        <a:t>Safety and Working on_Site</a:t>
                      </a:r>
                      <a:endParaRPr lang="sv-SE" sz="1200" dirty="0">
                        <a:effectLst/>
                      </a:endParaRPr>
                    </a:p>
                  </a:txBody>
                  <a:tcPr marL="73333" marR="73333" marT="51333" marB="51333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solidFill>
                            <a:srgbClr val="0094CA"/>
                          </a:solidFill>
                          <a:effectLst/>
                          <a:hlinkClick r:id="rId6"/>
                        </a:rPr>
                        <a:t>Technical Documentation</a:t>
                      </a:r>
                      <a:endParaRPr lang="sv-SE" sz="1200">
                        <a:effectLst/>
                      </a:endParaRPr>
                    </a:p>
                  </a:txBody>
                  <a:tcPr marL="73333" marR="73333" marT="51333" marB="51333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solidFill>
                            <a:srgbClr val="0094CA"/>
                          </a:solidFill>
                          <a:effectLst/>
                          <a:hlinkClick r:id="rId7"/>
                        </a:rPr>
                        <a:t>Acceptance, Handover and Systems Testing</a:t>
                      </a:r>
                      <a:endParaRPr lang="sv-SE" sz="1200" dirty="0">
                        <a:effectLst/>
                      </a:endParaRPr>
                    </a:p>
                  </a:txBody>
                  <a:tcPr marL="73333" marR="73333" marT="51333" marB="51333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232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A777C7B-1661-1D49-8D7F-F4764A534977}"/>
              </a:ext>
            </a:extLst>
          </p:cNvPr>
          <p:cNvSpPr/>
          <p:nvPr/>
        </p:nvSpPr>
        <p:spPr>
          <a:xfrm>
            <a:off x="331257" y="4251772"/>
            <a:ext cx="8282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ym typeface="Wingdings" pitchFamily="2" charset="2"/>
              </a:rPr>
              <a:t> </a:t>
            </a:r>
            <a:r>
              <a:rPr lang="sv-SE" sz="1400" dirty="0"/>
              <a:t>5 </a:t>
            </a:r>
            <a:r>
              <a:rPr lang="sv-SE" sz="1400" dirty="0" err="1"/>
              <a:t>July</a:t>
            </a:r>
            <a:r>
              <a:rPr lang="sv-SE" sz="1400" dirty="0"/>
              <a:t>, 2018:  </a:t>
            </a:r>
            <a:r>
              <a:rPr lang="sv-SE" sz="1400" dirty="0" err="1"/>
              <a:t>Topical</a:t>
            </a:r>
            <a:r>
              <a:rPr lang="sv-SE" sz="1400" dirty="0"/>
              <a:t> - BrightnESS Best </a:t>
            </a:r>
            <a:r>
              <a:rPr lang="sv-SE" sz="1400" dirty="0" err="1"/>
              <a:t>Practice</a:t>
            </a:r>
            <a:r>
              <a:rPr lang="sv-SE" sz="1400" dirty="0"/>
              <a:t> Workshop: ”</a:t>
            </a:r>
            <a:r>
              <a:rPr lang="sv-SE" sz="1400" b="1" dirty="0"/>
              <a:t>VAT</a:t>
            </a:r>
            <a:r>
              <a:rPr lang="sv-SE" sz="1400" dirty="0"/>
              <a:t> Exposure </a:t>
            </a:r>
            <a:r>
              <a:rPr lang="sv-SE" sz="1400" dirty="0" err="1"/>
              <a:t>related</a:t>
            </a:r>
            <a:r>
              <a:rPr lang="sv-SE" sz="1400" dirty="0"/>
              <a:t> to Installation in Sweden”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458521-B4C6-F247-9482-428FF7559E84}"/>
              </a:ext>
            </a:extLst>
          </p:cNvPr>
          <p:cNvSpPr/>
          <p:nvPr/>
        </p:nvSpPr>
        <p:spPr>
          <a:xfrm>
            <a:off x="331257" y="900656"/>
            <a:ext cx="8692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ym typeface="Wingdings" pitchFamily="2" charset="2"/>
              </a:rPr>
              <a:t> </a:t>
            </a:r>
            <a:r>
              <a:rPr lang="sv-SE" sz="1400" dirty="0"/>
              <a:t>14-15 Nov. 2016: </a:t>
            </a:r>
            <a:r>
              <a:rPr lang="sv-SE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1st BrightnESS Best Practice Workshop: </a:t>
            </a:r>
            <a:r>
              <a:rPr lang="sv-SE" sz="14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 aspects </a:t>
            </a:r>
            <a:r>
              <a:rPr lang="sv-SE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large-scale In-Kind projects </a:t>
            </a:r>
            <a:r>
              <a:rPr lang="sv-SE" sz="1400" dirty="0"/>
              <a:t> (</a:t>
            </a:r>
            <a:r>
              <a:rPr lang="sv-SE" sz="1400" dirty="0" err="1"/>
              <a:t>bilbao</a:t>
            </a:r>
            <a:r>
              <a:rPr lang="sv-SE" sz="1400" dirty="0"/>
              <a:t>) , </a:t>
            </a:r>
            <a:r>
              <a:rPr lang="sv-SE" sz="14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sv-SE" sz="1400" dirty="0"/>
              <a:t> and </a:t>
            </a:r>
            <a:r>
              <a:rPr lang="sv-SE" sz="14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Recommendations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3B32F-CDF6-5E49-8319-42D7333661A3}"/>
              </a:ext>
            </a:extLst>
          </p:cNvPr>
          <p:cNvSpPr/>
          <p:nvPr/>
        </p:nvSpPr>
        <p:spPr>
          <a:xfrm>
            <a:off x="331255" y="1583839"/>
            <a:ext cx="8692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ym typeface="Wingdings" pitchFamily="2" charset="2"/>
              </a:rPr>
              <a:t> </a:t>
            </a:r>
            <a:r>
              <a:rPr lang="sv-SE" sz="1400" dirty="0"/>
              <a:t>13-14 June 2017:  </a:t>
            </a:r>
            <a:r>
              <a:rPr lang="sv-SE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 BrightnESS Best Practice Workshop: </a:t>
            </a:r>
            <a:r>
              <a:rPr lang="sv-SE" sz="1400" b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Installation aspects </a:t>
            </a:r>
            <a:r>
              <a:rPr lang="sv-SE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large-scale In-Kind projects</a:t>
            </a:r>
            <a:r>
              <a:rPr lang="sv-SE" sz="1400" dirty="0"/>
              <a:t> (</a:t>
            </a:r>
            <a:r>
              <a:rPr lang="sv-SE" sz="1400" dirty="0" err="1"/>
              <a:t>catania</a:t>
            </a:r>
            <a:r>
              <a:rPr lang="sv-SE" sz="1400" dirty="0"/>
              <a:t>) and </a:t>
            </a:r>
            <a:r>
              <a:rPr lang="sv-SE" sz="14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Recommendations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A6205-485C-C443-9961-C00DC3BFB5FE}"/>
              </a:ext>
            </a:extLst>
          </p:cNvPr>
          <p:cNvSpPr/>
          <p:nvPr/>
        </p:nvSpPr>
        <p:spPr>
          <a:xfrm>
            <a:off x="331257" y="2234278"/>
            <a:ext cx="8303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ym typeface="Wingdings" pitchFamily="2" charset="2"/>
              </a:rPr>
              <a:t> </a:t>
            </a:r>
            <a:r>
              <a:rPr lang="sv-SE" sz="1400" dirty="0"/>
              <a:t>19-20 June 2018: </a:t>
            </a:r>
            <a:r>
              <a:rPr lang="sv-SE" sz="14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3rd BrightnESS Best Practice Workshop: Detailing the ESS In-Kind Installations: </a:t>
            </a:r>
            <a:r>
              <a:rPr lang="sv-SE" sz="1400" b="1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Organization, Plans and Support</a:t>
            </a:r>
            <a:r>
              <a:rPr lang="sv-SE" sz="1400" dirty="0"/>
              <a:t> (lund), </a:t>
            </a:r>
            <a:r>
              <a:rPr lang="sv-SE" sz="1400" dirty="0" err="1"/>
              <a:t>Summary</a:t>
            </a:r>
            <a:r>
              <a:rPr lang="sv-SE" sz="1400" dirty="0"/>
              <a:t> - Best </a:t>
            </a:r>
            <a:r>
              <a:rPr lang="sv-SE" sz="1400" dirty="0" err="1"/>
              <a:t>Practices</a:t>
            </a:r>
            <a:r>
              <a:rPr lang="sv-SE" sz="1400" dirty="0"/>
              <a:t> </a:t>
            </a:r>
            <a:r>
              <a:rPr lang="sv-SE" sz="1400" dirty="0" err="1"/>
              <a:t>Recommendations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409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49C3B0-A9D5-C24D-BAB4-6523D9FF3BD0}"/>
              </a:ext>
            </a:extLst>
          </p:cNvPr>
          <p:cNvSpPr/>
          <p:nvPr/>
        </p:nvSpPr>
        <p:spPr>
          <a:xfrm>
            <a:off x="1520334" y="348765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CBD25"/>
                </a:solidFill>
              </a:rPr>
              <a:t>Useful 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FB3ED-A2D5-4F45-8DE5-164D89107A1C}"/>
              </a:ext>
            </a:extLst>
          </p:cNvPr>
          <p:cNvSpPr/>
          <p:nvPr/>
        </p:nvSpPr>
        <p:spPr>
          <a:xfrm>
            <a:off x="382384" y="933540"/>
            <a:ext cx="35453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ym typeface="Wingdings" pitchFamily="2" charset="2"/>
              </a:rPr>
              <a:t> </a:t>
            </a:r>
            <a:r>
              <a:rPr lang="da-DK" sz="1400" dirty="0"/>
              <a:t>August 27, 2020: 4th Field </a:t>
            </a:r>
            <a:r>
              <a:rPr lang="da-DK" sz="1400" dirty="0" err="1"/>
              <a:t>Coordinator</a:t>
            </a:r>
            <a:r>
              <a:rPr lang="da-DK" sz="1400" dirty="0"/>
              <a:t> “Building on Best </a:t>
            </a:r>
            <a:r>
              <a:rPr lang="da-DK" sz="1400" dirty="0" err="1"/>
              <a:t>Practices</a:t>
            </a:r>
            <a:r>
              <a:rPr lang="da-DK" sz="1400" dirty="0"/>
              <a:t> Workshop”, </a:t>
            </a:r>
            <a:r>
              <a:rPr lang="en-US" sz="1400" dirty="0"/>
              <a:t>a </a:t>
            </a:r>
            <a:r>
              <a:rPr lang="da-DK" sz="1400" dirty="0" err="1"/>
              <a:t>thorough</a:t>
            </a:r>
            <a:r>
              <a:rPr lang="da-DK" sz="1400" dirty="0"/>
              <a:t> </a:t>
            </a:r>
            <a:r>
              <a:rPr lang="da-DK" sz="1400" dirty="0" err="1"/>
              <a:t>discussion</a:t>
            </a:r>
            <a:r>
              <a:rPr lang="da-DK" sz="1400" dirty="0"/>
              <a:t> and </a:t>
            </a:r>
            <a:r>
              <a:rPr lang="da-DK" sz="1400" dirty="0" err="1"/>
              <a:t>analysis</a:t>
            </a:r>
            <a:r>
              <a:rPr lang="da-DK" sz="1400" dirty="0"/>
              <a:t> of </a:t>
            </a:r>
            <a:r>
              <a:rPr lang="da-DK" sz="1400" dirty="0" err="1"/>
              <a:t>Lessons</a:t>
            </a:r>
            <a:r>
              <a:rPr lang="da-DK" sz="1400" dirty="0"/>
              <a:t> </a:t>
            </a:r>
            <a:r>
              <a:rPr lang="da-DK" sz="1400" dirty="0" err="1"/>
              <a:t>Learnt</a:t>
            </a:r>
            <a:r>
              <a:rPr lang="da-DK" sz="1400" dirty="0"/>
              <a:t> and Best </a:t>
            </a:r>
            <a:r>
              <a:rPr lang="da-DK" sz="1400" dirty="0" err="1"/>
              <a:t>Practice</a:t>
            </a:r>
            <a:r>
              <a:rPr lang="en-US" sz="1400" dirty="0"/>
              <a:t>: </a:t>
            </a:r>
            <a:r>
              <a:rPr lang="sv-SE" sz="1400" dirty="0">
                <a:hlinkClick r:id="rId2"/>
              </a:rPr>
              <a:t>BrightnESS</a:t>
            </a:r>
            <a:r>
              <a:rPr lang="sv-SE" sz="1400" baseline="30000" dirty="0">
                <a:hlinkClick r:id="rId2"/>
              </a:rPr>
              <a:t>2</a:t>
            </a:r>
            <a:r>
              <a:rPr lang="sv-SE" sz="1400" dirty="0">
                <a:hlinkClick r:id="rId2"/>
              </a:rPr>
              <a:t>: Building on Best Practices</a:t>
            </a:r>
            <a:endParaRPr lang="sv-SE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r>
              <a:rPr lang="sv-SE" sz="1400" dirty="0">
                <a:sym typeface="Wingdings" pitchFamily="2" charset="2"/>
              </a:rPr>
              <a:t> </a:t>
            </a:r>
            <a:r>
              <a:rPr lang="sv-SE" sz="1400" dirty="0">
                <a:solidFill>
                  <a:srgbClr val="172B4D"/>
                </a:solidFill>
                <a:latin typeface="-apple-system"/>
              </a:rPr>
              <a:t>15 </a:t>
            </a:r>
            <a:r>
              <a:rPr lang="sv-SE" sz="1400" dirty="0" err="1">
                <a:solidFill>
                  <a:srgbClr val="172B4D"/>
                </a:solidFill>
                <a:latin typeface="-apple-system"/>
              </a:rPr>
              <a:t>October</a:t>
            </a:r>
            <a:r>
              <a:rPr lang="sv-SE" sz="1400" dirty="0">
                <a:solidFill>
                  <a:srgbClr val="172B4D"/>
                </a:solidFill>
                <a:latin typeface="-apple-system"/>
              </a:rPr>
              <a:t>, 2020: </a:t>
            </a:r>
            <a:r>
              <a:rPr lang="sv-SE" sz="1400" dirty="0" err="1">
                <a:solidFill>
                  <a:srgbClr val="172B4D"/>
                </a:solidFill>
                <a:latin typeface="-apple-system"/>
              </a:rPr>
              <a:t>Topical</a:t>
            </a:r>
            <a:r>
              <a:rPr lang="sv-SE" sz="1400" dirty="0">
                <a:solidFill>
                  <a:srgbClr val="172B4D"/>
                </a:solidFill>
                <a:latin typeface="-apple-system"/>
              </a:rPr>
              <a:t> - </a:t>
            </a:r>
            <a:r>
              <a:rPr lang="sv-SE" sz="1400" dirty="0">
                <a:solidFill>
                  <a:srgbClr val="0094CA"/>
                </a:solidFill>
                <a:latin typeface="-apple-system"/>
                <a:hlinkClick r:id="rId3"/>
              </a:rPr>
              <a:t>Field-Coordinator Topical miniWorkshop – Logistics</a:t>
            </a:r>
            <a:endParaRPr lang="sv-SE" sz="1400" dirty="0">
              <a:solidFill>
                <a:srgbClr val="172B4D"/>
              </a:solidFill>
              <a:latin typeface="-apple-system"/>
            </a:endParaRPr>
          </a:p>
          <a:p>
            <a:endParaRPr lang="sv-SE" sz="1400" dirty="0">
              <a:solidFill>
                <a:srgbClr val="172B4D"/>
              </a:solidFill>
              <a:latin typeface="-apple-system"/>
            </a:endParaRPr>
          </a:p>
          <a:p>
            <a:endParaRPr lang="sv-SE" sz="1400" dirty="0">
              <a:solidFill>
                <a:srgbClr val="172B4D"/>
              </a:solidFill>
              <a:latin typeface="-apple-system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en-US" sz="1400" dirty="0"/>
              <a:t>ESS Confluence page:</a:t>
            </a:r>
          </a:p>
          <a:p>
            <a:r>
              <a:rPr lang="en-US" sz="1400" dirty="0"/>
              <a:t> </a:t>
            </a:r>
            <a:r>
              <a:rPr lang="sv-SE" sz="1400" dirty="0">
                <a:hlinkClick r:id="rId4"/>
              </a:rPr>
              <a:t>Build on Best Practices</a:t>
            </a:r>
            <a:r>
              <a:rPr lang="en-US" sz="1400" dirty="0"/>
              <a:t> 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60F16-DF42-5F4A-9A30-C8F02B134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764" y="42826"/>
            <a:ext cx="5216236" cy="5100674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89BEB13D-60B9-0D48-B85C-0E79BAB30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416" y="42826"/>
            <a:ext cx="5216236" cy="51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5BAF5DCB-9485-904D-B8C2-09B0442E02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05" y="814283"/>
            <a:ext cx="4550038" cy="2573309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D2200A2C-629E-2E40-84E8-57F175DD77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83683" y="1254433"/>
            <a:ext cx="4932242" cy="27379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CC3FD5-550B-DF43-9207-936520A4A220}"/>
              </a:ext>
            </a:extLst>
          </p:cNvPr>
          <p:cNvSpPr txBox="1">
            <a:spLocks/>
          </p:cNvSpPr>
          <p:nvPr/>
        </p:nvSpPr>
        <p:spPr>
          <a:xfrm>
            <a:off x="2070949" y="20153"/>
            <a:ext cx="7073051" cy="79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9CB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- Build on Best Practices </a:t>
            </a:r>
            <a:r>
              <a:rPr lang="en-US" sz="3200" b="1" dirty="0">
                <a:solidFill>
                  <a:srgbClr val="9CBD25"/>
                </a:solidFill>
              </a:rPr>
              <a:t>BrightnESS</a:t>
            </a:r>
            <a:endParaRPr lang="en-US" sz="3200" b="1" dirty="0">
              <a:solidFill>
                <a:srgbClr val="9CBD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F62A92-5B53-CF4D-9F8A-4701DBC4D313}"/>
              </a:ext>
            </a:extLst>
          </p:cNvPr>
          <p:cNvSpPr/>
          <p:nvPr/>
        </p:nvSpPr>
        <p:spPr>
          <a:xfrm>
            <a:off x="401565" y="4041697"/>
            <a:ext cx="3667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 cause analysis : delay or non-conformity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05116A52-4208-944B-BF52-B7FCF0F07024}"/>
              </a:ext>
            </a:extLst>
          </p:cNvPr>
          <p:cNvSpPr/>
          <p:nvPr/>
        </p:nvSpPr>
        <p:spPr>
          <a:xfrm>
            <a:off x="2070949" y="3469925"/>
            <a:ext cx="328775" cy="489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410CC-7B58-E24B-9B67-7DF2A001450C}"/>
              </a:ext>
            </a:extLst>
          </p:cNvPr>
          <p:cNvSpPr/>
          <p:nvPr/>
        </p:nvSpPr>
        <p:spPr>
          <a:xfrm>
            <a:off x="5187096" y="4596371"/>
            <a:ext cx="2362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 on lessons-learned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9EE58B0-951B-3F4B-B2A1-762A0A305CC1}"/>
              </a:ext>
            </a:extLst>
          </p:cNvPr>
          <p:cNvSpPr/>
          <p:nvPr/>
        </p:nvSpPr>
        <p:spPr>
          <a:xfrm>
            <a:off x="6199449" y="4106932"/>
            <a:ext cx="328775" cy="489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7C7F91-4ADB-0144-8C34-4A72BBE5A577}"/>
              </a:ext>
            </a:extLst>
          </p:cNvPr>
          <p:cNvSpPr/>
          <p:nvPr/>
        </p:nvSpPr>
        <p:spPr>
          <a:xfrm rot="19944991">
            <a:off x="3640852" y="3306354"/>
            <a:ext cx="5435698" cy="276999"/>
          </a:xfrm>
          <a:prstGeom prst="rect">
            <a:avLst/>
          </a:prstGeom>
          <a:solidFill>
            <a:srgbClr val="9CBD25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da-DK" sz="1200" dirty="0"/>
              <a:t>August 27, 2020: 4th Field </a:t>
            </a:r>
            <a:r>
              <a:rPr lang="da-DK" sz="1200" dirty="0" err="1"/>
              <a:t>Coordinator</a:t>
            </a:r>
            <a:r>
              <a:rPr lang="da-DK" sz="1200" dirty="0"/>
              <a:t> “Building on Best </a:t>
            </a:r>
            <a:r>
              <a:rPr lang="da-DK" sz="1200" dirty="0" err="1"/>
              <a:t>Practices</a:t>
            </a:r>
            <a:r>
              <a:rPr lang="da-DK" sz="1200" dirty="0"/>
              <a:t>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6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591675-4400-D14E-9861-7B30D9C09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806" y="602366"/>
            <a:ext cx="3646423" cy="2556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9DEEF4-3A3A-CF41-BA82-49E777EB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18" y="3158682"/>
            <a:ext cx="3468810" cy="186782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21CDFE7-1A7A-BA47-B800-0689D115E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8" y="1105312"/>
            <a:ext cx="4416980" cy="24471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99DFE0-3482-B64E-ADAF-C98205BD4C9A}"/>
              </a:ext>
            </a:extLst>
          </p:cNvPr>
          <p:cNvCxnSpPr>
            <a:cxnSpLocks/>
          </p:cNvCxnSpPr>
          <p:nvPr/>
        </p:nvCxnSpPr>
        <p:spPr>
          <a:xfrm>
            <a:off x="4018021" y="2424159"/>
            <a:ext cx="627398" cy="0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C95FF6-74CD-914B-B9E3-AE4DAEC17FE0}"/>
              </a:ext>
            </a:extLst>
          </p:cNvPr>
          <p:cNvGrpSpPr/>
          <p:nvPr/>
        </p:nvGrpSpPr>
        <p:grpSpPr>
          <a:xfrm>
            <a:off x="7843772" y="2446822"/>
            <a:ext cx="1394111" cy="674120"/>
            <a:chOff x="7843772" y="2446822"/>
            <a:chExt cx="1394111" cy="6741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950A9-0E89-2E4E-9077-97DBB45210A3}"/>
                </a:ext>
              </a:extLst>
            </p:cNvPr>
            <p:cNvSpPr/>
            <p:nvPr/>
          </p:nvSpPr>
          <p:spPr>
            <a:xfrm>
              <a:off x="7982796" y="2468332"/>
              <a:ext cx="12550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CHESS / CIDL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2FA39E9B-CA47-DD46-AB1A-6E2BC599F27F}"/>
                </a:ext>
              </a:extLst>
            </p:cNvPr>
            <p:cNvSpPr/>
            <p:nvPr/>
          </p:nvSpPr>
          <p:spPr>
            <a:xfrm>
              <a:off x="7843772" y="2446822"/>
              <a:ext cx="325142" cy="674120"/>
            </a:xfrm>
            <a:prstGeom prst="rightBrac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EFC59B-3681-4943-8DBA-1655C7B72234}"/>
              </a:ext>
            </a:extLst>
          </p:cNvPr>
          <p:cNvGrpSpPr/>
          <p:nvPr/>
        </p:nvGrpSpPr>
        <p:grpSpPr>
          <a:xfrm>
            <a:off x="7843772" y="1607955"/>
            <a:ext cx="1319604" cy="687117"/>
            <a:chOff x="7843772" y="1607955"/>
            <a:chExt cx="1319604" cy="6871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98403B-030A-ED43-A034-24790DF3D81A}"/>
                </a:ext>
              </a:extLst>
            </p:cNvPr>
            <p:cNvSpPr/>
            <p:nvPr/>
          </p:nvSpPr>
          <p:spPr>
            <a:xfrm>
              <a:off x="8057304" y="1607955"/>
              <a:ext cx="11060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Installation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70C814CF-B600-854F-8769-E26A56EC61E0}"/>
                </a:ext>
              </a:extLst>
            </p:cNvPr>
            <p:cNvSpPr/>
            <p:nvPr/>
          </p:nvSpPr>
          <p:spPr>
            <a:xfrm>
              <a:off x="7843772" y="1620952"/>
              <a:ext cx="325142" cy="674120"/>
            </a:xfrm>
            <a:prstGeom prst="rightBrac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A6871-4001-BD48-B99A-B496B0DB25FD}"/>
              </a:ext>
            </a:extLst>
          </p:cNvPr>
          <p:cNvGrpSpPr/>
          <p:nvPr/>
        </p:nvGrpSpPr>
        <p:grpSpPr>
          <a:xfrm>
            <a:off x="700819" y="2574201"/>
            <a:ext cx="6741196" cy="2346840"/>
            <a:chOff x="700819" y="2574201"/>
            <a:chExt cx="6741196" cy="2346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211127-237B-6C47-A340-E8E6751AE5FA}"/>
                </a:ext>
              </a:extLst>
            </p:cNvPr>
            <p:cNvSpPr/>
            <p:nvPr/>
          </p:nvSpPr>
          <p:spPr>
            <a:xfrm>
              <a:off x="700819" y="3997711"/>
              <a:ext cx="2983479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GB" sz="1800" dirty="0"/>
                <a:t>See Fabien Rey 5 ‘ Presentation of his section </a:t>
              </a:r>
              <a:r>
                <a:rPr lang="en-GB" sz="1800" dirty="0">
                  <a:sym typeface="Wingdings" pitchFamily="2" charset="2"/>
                </a:rPr>
                <a:t> </a:t>
              </a:r>
              <a:r>
                <a:rPr lang="en-GB" sz="1800" dirty="0"/>
                <a:t> 3D modelling Integration</a:t>
              </a:r>
              <a:endParaRPr lang="en-US" sz="18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38D3BF-4AC0-834B-9D24-3B411736DE72}"/>
                </a:ext>
              </a:extLst>
            </p:cNvPr>
            <p:cNvGrpSpPr/>
            <p:nvPr/>
          </p:nvGrpSpPr>
          <p:grpSpPr>
            <a:xfrm>
              <a:off x="3684299" y="2574201"/>
              <a:ext cx="3757716" cy="1821795"/>
              <a:chOff x="3684299" y="2574201"/>
              <a:chExt cx="3757716" cy="182179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0D7964-BD70-4041-8295-E0A1C886CF99}"/>
                  </a:ext>
                </a:extLst>
              </p:cNvPr>
              <p:cNvSpPr/>
              <p:nvPr/>
            </p:nvSpPr>
            <p:spPr>
              <a:xfrm>
                <a:off x="4645418" y="2574201"/>
                <a:ext cx="2796597" cy="1268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BF188A-1347-F844-8A8A-626AFDC540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84299" y="2719886"/>
                <a:ext cx="1014517" cy="1676110"/>
              </a:xfrm>
              <a:prstGeom prst="line">
                <a:avLst/>
              </a:pr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379FD16-9AF0-8D4F-AE01-1E2DD2A8C75E}"/>
              </a:ext>
            </a:extLst>
          </p:cNvPr>
          <p:cNvSpPr/>
          <p:nvPr/>
        </p:nvSpPr>
        <p:spPr>
          <a:xfrm>
            <a:off x="7843772" y="3758734"/>
            <a:ext cx="1219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chemeClr val="tx2"/>
                </a:solidFill>
              </a:rPr>
              <a:t>Framework and QA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8277A5-068B-4F42-8136-B42220E5334D}"/>
              </a:ext>
            </a:extLst>
          </p:cNvPr>
          <p:cNvSpPr/>
          <p:nvPr/>
        </p:nvSpPr>
        <p:spPr>
          <a:xfrm>
            <a:off x="2459465" y="1496700"/>
            <a:ext cx="1381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hlinkClick r:id="rId6"/>
              </a:rPr>
              <a:t>Installation aspects</a:t>
            </a:r>
            <a:endParaRPr lang="en-US" sz="18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65C2C8B-C881-C141-B38E-6BFFE3446D41}"/>
              </a:ext>
            </a:extLst>
          </p:cNvPr>
          <p:cNvSpPr txBox="1">
            <a:spLocks/>
          </p:cNvSpPr>
          <p:nvPr/>
        </p:nvSpPr>
        <p:spPr>
          <a:xfrm>
            <a:off x="1770696" y="0"/>
            <a:ext cx="7163239" cy="65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9CB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- Build on Best Practices </a:t>
            </a:r>
            <a:r>
              <a:rPr lang="en-US" sz="3200" b="1" dirty="0">
                <a:solidFill>
                  <a:srgbClr val="9CBD25"/>
                </a:solidFill>
              </a:rPr>
              <a:t>BrightnESS</a:t>
            </a:r>
            <a:endParaRPr lang="en-US" sz="3200" b="1" dirty="0">
              <a:solidFill>
                <a:srgbClr val="9CBD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41A8C0-97FF-3B43-BF84-BB4B65E05708}"/>
              </a:ext>
            </a:extLst>
          </p:cNvPr>
          <p:cNvSpPr/>
          <p:nvPr/>
        </p:nvSpPr>
        <p:spPr>
          <a:xfrm rot="19944991">
            <a:off x="3640852" y="3306354"/>
            <a:ext cx="5435698" cy="276999"/>
          </a:xfrm>
          <a:prstGeom prst="rect">
            <a:avLst/>
          </a:prstGeom>
          <a:solidFill>
            <a:srgbClr val="9CBD25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da-DK" sz="1200" dirty="0"/>
              <a:t>August 27, 2020: 4th Field </a:t>
            </a:r>
            <a:r>
              <a:rPr lang="da-DK" sz="1200" dirty="0" err="1"/>
              <a:t>Coordinator</a:t>
            </a:r>
            <a:r>
              <a:rPr lang="da-DK" sz="1200" dirty="0"/>
              <a:t> “Building on Best </a:t>
            </a:r>
            <a:r>
              <a:rPr lang="da-DK" sz="1200" dirty="0" err="1"/>
              <a:t>Practices</a:t>
            </a:r>
            <a:r>
              <a:rPr lang="da-DK" sz="1200" dirty="0"/>
              <a:t>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374F824-DB32-7041-8445-1CF030D7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5" y="1533411"/>
            <a:ext cx="4600462" cy="263168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C4DA7E-2B80-EF49-890B-D1CE9B33240A}"/>
              </a:ext>
            </a:extLst>
          </p:cNvPr>
          <p:cNvCxnSpPr>
            <a:cxnSpLocks/>
          </p:cNvCxnSpPr>
          <p:nvPr/>
        </p:nvCxnSpPr>
        <p:spPr>
          <a:xfrm>
            <a:off x="2466676" y="3280314"/>
            <a:ext cx="961121" cy="0"/>
          </a:xfrm>
          <a:prstGeom prst="line">
            <a:avLst/>
          </a:prstGeom>
          <a:ln w="1270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8F72205-7D4E-1642-8C06-4F6EFACE56AF}"/>
              </a:ext>
            </a:extLst>
          </p:cNvPr>
          <p:cNvSpPr/>
          <p:nvPr/>
        </p:nvSpPr>
        <p:spPr>
          <a:xfrm>
            <a:off x="112215" y="2865136"/>
            <a:ext cx="2083908" cy="993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1E3F1-65C9-084E-87D4-9587862243AE}"/>
              </a:ext>
            </a:extLst>
          </p:cNvPr>
          <p:cNvSpPr/>
          <p:nvPr/>
        </p:nvSpPr>
        <p:spPr>
          <a:xfrm>
            <a:off x="3701142" y="732675"/>
            <a:ext cx="5120473" cy="4131900"/>
          </a:xfrm>
          <a:prstGeom prst="rect">
            <a:avLst/>
          </a:prstGeom>
          <a:solidFill>
            <a:schemeClr val="bg1"/>
          </a:solidFill>
          <a:ln w="1270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94C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CIDL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sv-SE" sz="7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EAM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Asset Management (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EAM site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EAM Training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(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NCR from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Jira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ESS-0008702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ESS-0008823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sv-SE" sz="7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94CA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ESS Installation Binder Library</a:t>
            </a:r>
            <a:endParaRPr lang="sv-SE" sz="1100" dirty="0">
              <a:solidFill>
                <a:srgbClr val="0094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IRR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sv-SE" sz="7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94CA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Exonaut Risk Register</a:t>
            </a:r>
            <a:r>
              <a:rPr lang="sv-SE" sz="1100" dirty="0">
                <a:solidFill>
                  <a:srgbClr val="009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and 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training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sv-SE" sz="7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94CA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FBS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sv-SE" sz="7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Quality Inspection Status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RIR: 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ESS-0118174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file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sv-SE" sz="900" dirty="0" err="1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ESS-0102301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file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QC </a:t>
            </a:r>
            <a:r>
              <a:rPr lang="sv-SE" sz="900" dirty="0" err="1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dirty="0" err="1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ESS-0372680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file</a:t>
            </a:r>
            <a:endParaRPr lang="sv-SE" sz="8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514350" lvl="1" indent="-171450">
              <a:buFont typeface="Wingdings" pitchFamily="2" charset="2"/>
              <a:buChar char="à"/>
            </a:pP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IKP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can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pre-register item on JIRA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before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delivery</a:t>
            </a:r>
            <a:endParaRPr lang="sv-SE" sz="11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514350" lvl="1" indent="-171450">
              <a:buFont typeface="Wingdings" pitchFamily="2" charset="2"/>
              <a:buChar char="à"/>
            </a:pPr>
            <a:endParaRPr lang="sv-SE" sz="7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94CA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XRM+</a:t>
            </a:r>
            <a:endParaRPr lang="sv-SE" sz="1100" dirty="0">
              <a:solidFill>
                <a:srgbClr val="0094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sv-SE" sz="1100" dirty="0" err="1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sv-SE" sz="7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94CA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Lessons Learned</a:t>
            </a:r>
            <a:r>
              <a:rPr lang="sv-SE" sz="1100" dirty="0">
                <a:solidFill>
                  <a:srgbClr val="172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(QA) and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procedure</a:t>
            </a:r>
            <a:endParaRPr lang="sv-SE" sz="11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700" dirty="0">
              <a:solidFill>
                <a:srgbClr val="172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Introduction to the ESS Learning Lounge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1555F9-FFD4-744C-AC3D-0C0E7E857D14}"/>
              </a:ext>
            </a:extLst>
          </p:cNvPr>
          <p:cNvSpPr txBox="1">
            <a:spLocks/>
          </p:cNvSpPr>
          <p:nvPr/>
        </p:nvSpPr>
        <p:spPr>
          <a:xfrm>
            <a:off x="2070252" y="0"/>
            <a:ext cx="7073748" cy="833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9CB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- Build on Best Practices </a:t>
            </a:r>
            <a:r>
              <a:rPr lang="en-US" sz="3200" b="1" dirty="0">
                <a:solidFill>
                  <a:srgbClr val="9CBD25"/>
                </a:solidFill>
              </a:rPr>
              <a:t>BrightnESS</a:t>
            </a:r>
            <a:endParaRPr lang="en-US" sz="3200" b="1" dirty="0">
              <a:solidFill>
                <a:srgbClr val="9CBD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BAB30-E708-2548-8479-4F4640C529EE}"/>
              </a:ext>
            </a:extLst>
          </p:cNvPr>
          <p:cNvSpPr/>
          <p:nvPr/>
        </p:nvSpPr>
        <p:spPr>
          <a:xfrm rot="19944991">
            <a:off x="3640852" y="3306354"/>
            <a:ext cx="5435698" cy="276999"/>
          </a:xfrm>
          <a:prstGeom prst="rect">
            <a:avLst/>
          </a:prstGeom>
          <a:solidFill>
            <a:srgbClr val="9CBD25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da-DK" sz="1200" dirty="0"/>
              <a:t>August 27, 2020: 4th Field </a:t>
            </a:r>
            <a:r>
              <a:rPr lang="da-DK" sz="1200" dirty="0" err="1"/>
              <a:t>Coordinator</a:t>
            </a:r>
            <a:r>
              <a:rPr lang="da-DK" sz="1200" dirty="0"/>
              <a:t> “Building on Best </a:t>
            </a:r>
            <a:r>
              <a:rPr lang="da-DK" sz="1200" dirty="0" err="1"/>
              <a:t>Practices</a:t>
            </a:r>
            <a:r>
              <a:rPr lang="da-DK" sz="1200" dirty="0"/>
              <a:t>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4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ightness2">
      <a:dk1>
        <a:srgbClr val="485156"/>
      </a:dk1>
      <a:lt1>
        <a:srgbClr val="FFFFFF"/>
      </a:lt1>
      <a:dk2>
        <a:srgbClr val="9CBC26"/>
      </a:dk2>
      <a:lt2>
        <a:srgbClr val="DEDFB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5947</TotalTime>
  <Words>2201</Words>
  <Application>Microsoft Macintosh PowerPoint</Application>
  <PresentationFormat>On-screen Show (16:9)</PresentationFormat>
  <Paragraphs>258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-apple-system</vt:lpstr>
      <vt:lpstr>Arial</vt:lpstr>
      <vt:lpstr>Calibri</vt:lpstr>
      <vt:lpstr>Calibri Light</vt:lpstr>
      <vt:lpstr>Wingdings</vt:lpstr>
      <vt:lpstr>Office-tema</vt:lpstr>
      <vt:lpstr>Build on Lessons Learnt on IK Contributions 5th Work Package 3 Workshop</vt:lpstr>
      <vt:lpstr>Summary of Lessons Learnt</vt:lpstr>
      <vt:lpstr>Summary of Lessons Learnt</vt:lpstr>
      <vt:lpstr>Summary of Lessons Learnt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 Installation </vt:lpstr>
      <vt:lpstr>Facility baseline plan – Test Stand 2 as an example</vt:lpstr>
      <vt:lpstr>Mock-up - To build upon ?</vt:lpstr>
      <vt:lpstr>PowerPoint Presentation</vt:lpstr>
      <vt:lpstr>Focusing on In-Kind Quality – see IKRC25</vt:lpstr>
      <vt:lpstr>Focusing on In-Kind Quality</vt:lpstr>
      <vt:lpstr>Pilot cases for Equipment Compliance </vt:lpstr>
      <vt:lpstr>Pilot cases for Equipment Compliance </vt:lpstr>
      <vt:lpstr>Pilot cases for Equipment Compliance </vt:lpstr>
      <vt:lpstr>In-Kind Division and Engineering</vt:lpstr>
      <vt:lpstr>Summary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Rasmus Eckardt</dc:creator>
  <cp:lastModifiedBy>Christine Darve</cp:lastModifiedBy>
  <cp:revision>172</cp:revision>
  <dcterms:created xsi:type="dcterms:W3CDTF">2018-12-03T13:30:29Z</dcterms:created>
  <dcterms:modified xsi:type="dcterms:W3CDTF">2022-06-18T20:55:54Z</dcterms:modified>
</cp:coreProperties>
</file>