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3" r:id="rId4"/>
    <p:sldId id="279" r:id="rId5"/>
    <p:sldId id="283" r:id="rId6"/>
    <p:sldId id="281" r:id="rId7"/>
    <p:sldId id="1102" r:id="rId8"/>
    <p:sldId id="332" r:id="rId9"/>
    <p:sldId id="331" r:id="rId10"/>
    <p:sldId id="265" r:id="rId11"/>
    <p:sldId id="1104" r:id="rId12"/>
    <p:sldId id="266" r:id="rId13"/>
    <p:sldId id="1105" r:id="rId14"/>
    <p:sldId id="258" r:id="rId15"/>
    <p:sldId id="1109" r:id="rId16"/>
    <p:sldId id="294" r:id="rId17"/>
    <p:sldId id="1106" r:id="rId18"/>
    <p:sldId id="1108" r:id="rId19"/>
    <p:sldId id="268" r:id="rId20"/>
    <p:sldId id="333" r:id="rId21"/>
    <p:sldId id="356" r:id="rId22"/>
    <p:sldId id="1101" r:id="rId23"/>
    <p:sldId id="1099" r:id="rId24"/>
    <p:sldId id="322" r:id="rId25"/>
    <p:sldId id="110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1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DE24FCF-4C3F-4B4A-A992-76FE45FFA8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C0273B-8E20-43AF-92C6-4B1261EBB2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807C0-C79C-444F-BC47-D75C2A3D3EBB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03BE45-5D0F-4DB2-984E-EAC81217F3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50491CE-DF18-4916-BFC9-CCCF36B62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68045-C277-48B7-862F-E1DF231979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094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07A87-9F61-4AD6-9D54-3F1DB1FDAAB1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70CF2-37A7-4016-B933-8AA14866F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94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74EC-EE61-432F-BDAA-EA57E4C12CF7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8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5EF0F-7150-4486-8D41-A19209166774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18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5EF0F-7150-4486-8D41-A19209166774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9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B049-2A13-4456-81CD-06DB6836BBD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72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B049-2A13-4456-81CD-06DB6836BBD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330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4600" y="1266825"/>
            <a:ext cx="4559300" cy="34194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DED1A-7EC2-401E-95A2-23C78348EDD7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7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B742-0368-40BA-B092-A3FF9CB091C8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581-E440-4B1D-88BA-4F2D4E8A34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86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B742-0368-40BA-B092-A3FF9CB091C8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581-E440-4B1D-88BA-4F2D4E8A34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0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B742-0368-40BA-B092-A3FF9CB091C8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581-E440-4B1D-88BA-4F2D4E8A34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15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B742-0368-40BA-B092-A3FF9CB091C8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581-E440-4B1D-88BA-4F2D4E8A34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04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B742-0368-40BA-B092-A3FF9CB091C8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581-E440-4B1D-88BA-4F2D4E8A34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33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B742-0368-40BA-B092-A3FF9CB091C8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581-E440-4B1D-88BA-4F2D4E8A34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B742-0368-40BA-B092-A3FF9CB091C8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581-E440-4B1D-88BA-4F2D4E8A34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95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B742-0368-40BA-B092-A3FF9CB091C8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581-E440-4B1D-88BA-4F2D4E8A34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74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B742-0368-40BA-B092-A3FF9CB091C8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581-E440-4B1D-88BA-4F2D4E8A34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13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B742-0368-40BA-B092-A3FF9CB091C8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581-E440-4B1D-88BA-4F2D4E8A34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B742-0368-40BA-B092-A3FF9CB091C8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581-E440-4B1D-88BA-4F2D4E8A34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85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524" y="136525"/>
            <a:ext cx="8776354" cy="87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524" y="1168924"/>
            <a:ext cx="8776354" cy="55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B742-0368-40BA-B092-A3FF9CB091C8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E581-E440-4B1D-88BA-4F2D4E8A34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69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1EF6E1-32EE-4882-B40D-EC5ED5CD0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35" y="1122363"/>
            <a:ext cx="8875059" cy="315380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1) J-</a:t>
            </a:r>
            <a:r>
              <a:rPr kumimoji="1" lang="en-US" altLang="ja-JP" dirty="0" err="1"/>
              <a:t>PARC’s</a:t>
            </a:r>
            <a:r>
              <a:rPr kumimoji="1" lang="en-US" altLang="ja-JP" dirty="0"/>
              <a:t> Safety Strategy</a:t>
            </a:r>
            <a:br>
              <a:rPr kumimoji="1" lang="en-US" altLang="ja-JP" dirty="0"/>
            </a:br>
            <a:r>
              <a:rPr kumimoji="1" lang="en-US" altLang="ja-JP" sz="4900" dirty="0"/>
              <a:t>Radiation safety, Licensing</a:t>
            </a:r>
            <a:br>
              <a:rPr kumimoji="1" lang="en-US" altLang="ja-JP" sz="4900" dirty="0"/>
            </a:br>
            <a:r>
              <a:rPr kumimoji="1" lang="en-US" altLang="ja-JP" sz="4900" dirty="0"/>
              <a:t>and</a:t>
            </a:r>
            <a:br>
              <a:rPr kumimoji="1" lang="en-US" altLang="ja-JP" sz="4900" dirty="0"/>
            </a:br>
            <a:r>
              <a:rPr kumimoji="1" lang="en-US" altLang="ja-JP" sz="4900" dirty="0"/>
              <a:t>General safety 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8AACAEA-A62C-468B-A0D2-C0E41659C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705" y="4959275"/>
            <a:ext cx="6858000" cy="1655762"/>
          </a:xfrm>
        </p:spPr>
        <p:txBody>
          <a:bodyPr/>
          <a:lstStyle/>
          <a:p>
            <a:r>
              <a:rPr kumimoji="1" lang="en-US" altLang="ja-JP" dirty="0"/>
              <a:t>Yoshimi Kasugai</a:t>
            </a:r>
          </a:p>
          <a:p>
            <a:r>
              <a:rPr lang="en-US" altLang="ja-JP" dirty="0"/>
              <a:t>J-PARC</a:t>
            </a:r>
          </a:p>
          <a:p>
            <a:r>
              <a:rPr kumimoji="1" lang="en-US" altLang="ja-JP" dirty="0"/>
              <a:t>Safety Division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BCBAC-0371-E923-45B4-017C796561E6}"/>
              </a:ext>
            </a:extLst>
          </p:cNvPr>
          <p:cNvSpPr txBox="1"/>
          <p:nvPr/>
        </p:nvSpPr>
        <p:spPr>
          <a:xfrm>
            <a:off x="6397327" y="69921"/>
            <a:ext cx="26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October 11 (Tue), 2022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1C1565-B65D-9DA0-B85D-BADFEE8E3C8D}"/>
              </a:ext>
            </a:extLst>
          </p:cNvPr>
          <p:cNvSpPr txBox="1"/>
          <p:nvPr/>
        </p:nvSpPr>
        <p:spPr>
          <a:xfrm flipH="1">
            <a:off x="0" y="0"/>
            <a:ext cx="3154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Commissioning Workshop of </a:t>
            </a:r>
            <a:r>
              <a:rPr kumimoji="1" lang="en-US" altLang="ja-JP" dirty="0" err="1"/>
              <a:t>ESS</a:t>
            </a:r>
            <a:r>
              <a:rPr kumimoji="1" lang="en-US" altLang="ja-JP" dirty="0"/>
              <a:t>-J-PARC Collaboration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790A1D-0EB3-D3B1-76C4-ABEBC9500E11}"/>
              </a:ext>
            </a:extLst>
          </p:cNvPr>
          <p:cNvSpPr txBox="1"/>
          <p:nvPr/>
        </p:nvSpPr>
        <p:spPr>
          <a:xfrm>
            <a:off x="214258" y="1141189"/>
            <a:ext cx="741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III. Safety during Commissioning and Operation</a:t>
            </a:r>
            <a:r>
              <a:rPr kumimoji="1" lang="ja-JP" altLang="en-US" dirty="0">
                <a:solidFill>
                  <a:schemeClr val="accent1"/>
                </a:solidFill>
              </a:rPr>
              <a:t>（</a:t>
            </a:r>
            <a:r>
              <a:rPr kumimoji="1" lang="en-US" altLang="ja-JP" dirty="0">
                <a:solidFill>
                  <a:schemeClr val="accent1"/>
                </a:solidFill>
              </a:rPr>
              <a:t>9</a:t>
            </a:r>
            <a:r>
              <a:rPr kumimoji="1" lang="ja-JP" altLang="en-US" dirty="0">
                <a:solidFill>
                  <a:schemeClr val="accent1"/>
                </a:solidFill>
              </a:rPr>
              <a:t>：</a:t>
            </a:r>
            <a:r>
              <a:rPr kumimoji="1" lang="en-US" altLang="ja-JP" dirty="0">
                <a:solidFill>
                  <a:schemeClr val="accent1"/>
                </a:solidFill>
              </a:rPr>
              <a:t>00~10</a:t>
            </a:r>
            <a:r>
              <a:rPr kumimoji="1" lang="ja-JP" altLang="en-US" dirty="0">
                <a:solidFill>
                  <a:schemeClr val="accent1"/>
                </a:solidFill>
              </a:rPr>
              <a:t>：</a:t>
            </a:r>
            <a:r>
              <a:rPr kumimoji="1" lang="en-US" altLang="ja-JP" dirty="0">
                <a:solidFill>
                  <a:schemeClr val="accent1"/>
                </a:solidFill>
              </a:rPr>
              <a:t>30</a:t>
            </a:r>
            <a:r>
              <a:rPr kumimoji="1" lang="ja-JP" altLang="en-US" dirty="0">
                <a:solidFill>
                  <a:schemeClr val="accent1"/>
                </a:solidFill>
              </a:rPr>
              <a:t>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508FF9C-27AD-DC43-6B74-EC348C9C2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4545731"/>
            <a:ext cx="3046319" cy="20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8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C6B8F3-961F-52D6-EA25-86B818E7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“Approval” Requirement (1)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F393AF-DB97-2FD9-9948-ADAC8902F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4" y="1186854"/>
            <a:ext cx="8776354" cy="5552551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There exist nuclear power plants, the relevant facilities and the research laboratories </a:t>
            </a:r>
            <a:r>
              <a:rPr lang="en-US" altLang="ja-JP" dirty="0">
                <a:solidFill>
                  <a:schemeClr val="accent1"/>
                </a:solidFill>
              </a:rPr>
              <a:t>in and around Tokai village in Ibaraki prefecture.</a:t>
            </a:r>
          </a:p>
          <a:p>
            <a:r>
              <a:rPr lang="en-US" altLang="ja-JP" dirty="0">
                <a:solidFill>
                  <a:schemeClr val="accent1"/>
                </a:solidFill>
              </a:rPr>
              <a:t>The nuclear plants etc. and the local governments</a:t>
            </a:r>
            <a:r>
              <a:rPr lang="en-US" altLang="ja-JP" dirty="0"/>
              <a:t> have made </a:t>
            </a:r>
            <a:r>
              <a:rPr lang="en-US" altLang="ja-JP" dirty="0">
                <a:solidFill>
                  <a:srgbClr val="FF0000"/>
                </a:solidFill>
              </a:rPr>
              <a:t>agreements</a:t>
            </a:r>
            <a:r>
              <a:rPr lang="en-US" altLang="ja-JP" dirty="0"/>
              <a:t> for keeping their safety and environmental protection.</a:t>
            </a:r>
          </a:p>
          <a:p>
            <a:r>
              <a:rPr lang="en-US" altLang="ja-JP" dirty="0"/>
              <a:t>An </a:t>
            </a:r>
            <a:r>
              <a:rPr lang="en-US" altLang="ja-JP" dirty="0">
                <a:solidFill>
                  <a:srgbClr val="FF0000"/>
                </a:solidFill>
              </a:rPr>
              <a:t>prior approval</a:t>
            </a:r>
            <a:r>
              <a:rPr lang="en-US" altLang="ja-JP" dirty="0"/>
              <a:t> on the basis of the agreement is required </a:t>
            </a:r>
            <a:r>
              <a:rPr lang="en-US" altLang="ja-JP" dirty="0">
                <a:solidFill>
                  <a:srgbClr val="FF0000"/>
                </a:solidFill>
              </a:rPr>
              <a:t>for building a new facility or the modification</a:t>
            </a:r>
            <a:r>
              <a:rPr lang="en-US" altLang="ja-JP" dirty="0"/>
              <a:t>.</a:t>
            </a:r>
          </a:p>
          <a:p>
            <a:pPr lvl="1"/>
            <a:r>
              <a:rPr lang="en-US" altLang="ja-JP" dirty="0"/>
              <a:t>For the approval, we need to </a:t>
            </a:r>
            <a:r>
              <a:rPr lang="en-US" altLang="ja-JP" dirty="0">
                <a:solidFill>
                  <a:schemeClr val="accent1"/>
                </a:solidFill>
              </a:rPr>
              <a:t>make documents</a:t>
            </a:r>
            <a:r>
              <a:rPr lang="ja-JP" altLang="en-US" dirty="0"/>
              <a:t> </a:t>
            </a:r>
            <a:r>
              <a:rPr lang="en-US" altLang="ja-JP" dirty="0"/>
              <a:t>which mentions the followings:</a:t>
            </a:r>
          </a:p>
          <a:p>
            <a:pPr lvl="2"/>
            <a:r>
              <a:rPr lang="en-US" altLang="ja-JP" dirty="0">
                <a:solidFill>
                  <a:schemeClr val="accent1"/>
                </a:solidFill>
              </a:rPr>
              <a:t>New building / modification plan</a:t>
            </a:r>
          </a:p>
          <a:p>
            <a:pPr lvl="2"/>
            <a:r>
              <a:rPr lang="en-US" altLang="ja-JP" dirty="0">
                <a:solidFill>
                  <a:schemeClr val="accent1"/>
                </a:solidFill>
              </a:rPr>
              <a:t>Safety measures</a:t>
            </a:r>
          </a:p>
          <a:p>
            <a:pPr lvl="2"/>
            <a:r>
              <a:rPr lang="en-US" altLang="ja-JP" dirty="0">
                <a:solidFill>
                  <a:schemeClr val="accent1"/>
                </a:solidFill>
              </a:rPr>
              <a:t>Annual amounts of radioactive wastes (including radioactive gas and water release) </a:t>
            </a:r>
          </a:p>
          <a:p>
            <a:pPr lvl="2"/>
            <a:r>
              <a:rPr lang="en-US" altLang="ja-JP" dirty="0">
                <a:solidFill>
                  <a:schemeClr val="accent1"/>
                </a:solidFill>
              </a:rPr>
              <a:t>Annual dose at the site boundary.</a:t>
            </a:r>
          </a:p>
        </p:txBody>
      </p:sp>
    </p:spTree>
    <p:extLst>
      <p:ext uri="{BB962C8B-B14F-4D97-AF65-F5344CB8AC3E}">
        <p14:creationId xmlns:p14="http://schemas.microsoft.com/office/powerpoint/2010/main" val="64756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A6984D-94D0-7576-FD87-30EF70A2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“Approval” Requirement (2)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53700B-BA4D-9FA5-11DB-859C19A3F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The construction of J-PARC was approved in 2002, before the construction began, under the conditions as follows: </a:t>
            </a:r>
          </a:p>
          <a:p>
            <a:pPr lvl="1"/>
            <a:r>
              <a:rPr lang="en-US" altLang="ja-JP" sz="2800" dirty="0"/>
              <a:t>Annual </a:t>
            </a:r>
            <a:r>
              <a:rPr kumimoji="1" lang="en-US" altLang="ja-JP" sz="2800" dirty="0"/>
              <a:t>dose at the site boundary: </a:t>
            </a:r>
            <a:r>
              <a:rPr kumimoji="1" lang="en-US" altLang="ja-JP" sz="2800" dirty="0">
                <a:solidFill>
                  <a:srgbClr val="FF0000"/>
                </a:solidFill>
              </a:rPr>
              <a:t>&lt; 50 </a:t>
            </a:r>
            <a:r>
              <a:rPr kumimoji="1" lang="en-US" altLang="ja-JP" sz="2800" dirty="0">
                <a:solidFill>
                  <a:srgbClr val="FF0000"/>
                </a:solidFill>
                <a:latin typeface="Symbol Tiger Expert" panose="05050102010706020507" pitchFamily="18" charset="2"/>
              </a:rPr>
              <a:t>m</a:t>
            </a:r>
            <a:r>
              <a:rPr kumimoji="1" lang="en-US" altLang="ja-JP" sz="2800" dirty="0">
                <a:solidFill>
                  <a:srgbClr val="FF0000"/>
                </a:solidFill>
              </a:rPr>
              <a:t>Sv</a:t>
            </a:r>
          </a:p>
          <a:p>
            <a:pPr lvl="2"/>
            <a:r>
              <a:rPr lang="en-US" altLang="ja-JP" sz="2400" dirty="0"/>
              <a:t>Corresponding </a:t>
            </a:r>
            <a:r>
              <a:rPr lang="en-US" altLang="ja-JP" sz="2400" dirty="0">
                <a:solidFill>
                  <a:schemeClr val="accent1"/>
                </a:solidFill>
              </a:rPr>
              <a:t>1/20 of the legal limit: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chemeClr val="accent1"/>
                </a:solidFill>
              </a:rPr>
              <a:t>1 mSv/year</a:t>
            </a:r>
            <a:endParaRPr kumimoji="1" lang="en-US" altLang="ja-JP" sz="2400" dirty="0">
              <a:solidFill>
                <a:schemeClr val="accent1"/>
              </a:solidFill>
            </a:endParaRPr>
          </a:p>
          <a:p>
            <a:pPr lvl="1"/>
            <a:r>
              <a:rPr lang="en-US" altLang="ja-JP" sz="2800" dirty="0"/>
              <a:t>A</a:t>
            </a:r>
            <a:r>
              <a:rPr kumimoji="1" lang="en-US" altLang="ja-JP" sz="2800" dirty="0"/>
              <a:t>nnual amounts of radioactive wastes (estimated)</a:t>
            </a:r>
          </a:p>
          <a:p>
            <a:pPr lvl="2"/>
            <a:r>
              <a:rPr kumimoji="1" lang="en-US" altLang="ja-JP" sz="2400" dirty="0"/>
              <a:t>Radioactive gas release: </a:t>
            </a:r>
            <a:r>
              <a:rPr kumimoji="1" lang="en-US" altLang="ja-JP" sz="2400" dirty="0">
                <a:solidFill>
                  <a:srgbClr val="FF0000"/>
                </a:solidFill>
              </a:rPr>
              <a:t>1.3 </a:t>
            </a:r>
            <a:r>
              <a:rPr lang="en-US" altLang="ja-JP" sz="2400" dirty="0" err="1">
                <a:solidFill>
                  <a:srgbClr val="FF0000"/>
                </a:solidFill>
              </a:rPr>
              <a:t>T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Bq</a:t>
            </a:r>
            <a:r>
              <a:rPr kumimoji="1" lang="en-US" altLang="ja-JP" sz="2400" dirty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/>
              <a:t>(</a:t>
            </a:r>
            <a:r>
              <a:rPr kumimoji="1" lang="en-US" altLang="ja-JP" sz="2400" baseline="30000" dirty="0" err="1"/>
              <a:t>3</a:t>
            </a:r>
            <a:r>
              <a:rPr kumimoji="1" lang="en-US" altLang="ja-JP" sz="2400" dirty="0" err="1"/>
              <a:t>H</a:t>
            </a:r>
            <a:r>
              <a:rPr kumimoji="1" lang="en-US" altLang="ja-JP" sz="2400" dirty="0"/>
              <a:t> and others)</a:t>
            </a:r>
          </a:p>
          <a:p>
            <a:pPr lvl="2"/>
            <a:r>
              <a:rPr lang="en-US" altLang="ja-JP" sz="2400" dirty="0"/>
              <a:t>Radioactive water release: </a:t>
            </a:r>
            <a:r>
              <a:rPr lang="en-US" altLang="ja-JP" sz="2400" dirty="0">
                <a:solidFill>
                  <a:srgbClr val="FF0000"/>
                </a:solidFill>
              </a:rPr>
              <a:t>1.3 </a:t>
            </a:r>
            <a:r>
              <a:rPr lang="en-US" altLang="ja-JP" sz="2400" dirty="0" err="1">
                <a:solidFill>
                  <a:srgbClr val="FF0000"/>
                </a:solidFill>
              </a:rPr>
              <a:t>TBq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/>
              <a:t>(mainly </a:t>
            </a:r>
            <a:r>
              <a:rPr kumimoji="1" lang="en-US" altLang="ja-JP" sz="2400" baseline="30000" dirty="0" err="1"/>
              <a:t>3</a:t>
            </a:r>
            <a:r>
              <a:rPr kumimoji="1" lang="en-US" altLang="ja-JP" sz="2400" dirty="0" err="1"/>
              <a:t>H</a:t>
            </a:r>
            <a:r>
              <a:rPr kumimoji="1" lang="en-US" altLang="ja-JP" sz="2400" dirty="0"/>
              <a:t>)</a:t>
            </a:r>
            <a:endParaRPr lang="en-US" altLang="ja-JP" sz="2400" dirty="0"/>
          </a:p>
          <a:p>
            <a:pPr lvl="2"/>
            <a:r>
              <a:rPr lang="en-US" altLang="ja-JP" sz="2400" i="1" dirty="0"/>
              <a:t>=&gt;The national lows </a:t>
            </a:r>
            <a:r>
              <a:rPr lang="en-US" altLang="ja-JP" sz="2400" i="1" u="sng" dirty="0"/>
              <a:t>restricted their concentrations</a:t>
            </a:r>
            <a:r>
              <a:rPr lang="en-US" altLang="ja-JP" sz="2400" i="1" dirty="0"/>
              <a:t> only.</a:t>
            </a:r>
          </a:p>
          <a:p>
            <a:r>
              <a:rPr lang="en-US" altLang="ja-JP" sz="3200" dirty="0"/>
              <a:t>The application of the approval was made </a:t>
            </a:r>
            <a:r>
              <a:rPr lang="en-US" altLang="ja-JP" sz="3200" dirty="0">
                <a:solidFill>
                  <a:schemeClr val="accent1"/>
                </a:solidFill>
              </a:rPr>
              <a:t>many times for upgrading the J-PARC facilities</a:t>
            </a:r>
            <a:r>
              <a:rPr lang="en-US" altLang="ja-JP" sz="3200" dirty="0"/>
              <a:t>.</a:t>
            </a:r>
            <a:endParaRPr kumimoji="1" lang="en-US" altLang="ja-JP" sz="2400" dirty="0"/>
          </a:p>
          <a:p>
            <a:pPr lvl="2"/>
            <a:endParaRPr kumimoji="1" lang="en-US" altLang="ja-JP" sz="2400" dirty="0"/>
          </a:p>
          <a:p>
            <a:pPr lvl="1"/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9208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C81DF-9DC2-46DF-FFA3-1335AC65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“Licensing” and “Approval” processes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3BC79D-ECC4-859A-5CC0-35A60F540045}"/>
              </a:ext>
            </a:extLst>
          </p:cNvPr>
          <p:cNvSpPr txBox="1"/>
          <p:nvPr/>
        </p:nvSpPr>
        <p:spPr>
          <a:xfrm>
            <a:off x="381000" y="820667"/>
            <a:ext cx="4428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【Typical flow of the processes】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BE223D-377C-0D27-6F3E-455CCCD77C78}"/>
              </a:ext>
            </a:extLst>
          </p:cNvPr>
          <p:cNvSpPr txBox="1"/>
          <p:nvPr/>
        </p:nvSpPr>
        <p:spPr>
          <a:xfrm>
            <a:off x="4642701" y="898301"/>
            <a:ext cx="386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u="sng" dirty="0"/>
              <a:t>Two flows are proceeded in parallel!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3F5CEA-B7F4-7572-D175-71A78B556D92}"/>
              </a:ext>
            </a:extLst>
          </p:cNvPr>
          <p:cNvSpPr txBox="1"/>
          <p:nvPr/>
        </p:nvSpPr>
        <p:spPr>
          <a:xfrm flipH="1">
            <a:off x="0" y="1171295"/>
            <a:ext cx="230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</a:rPr>
              <a:t>“Licensing”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37461E-3FC4-E0D2-614B-B432A2FC719F}"/>
              </a:ext>
            </a:extLst>
          </p:cNvPr>
          <p:cNvSpPr txBox="1"/>
          <p:nvPr/>
        </p:nvSpPr>
        <p:spPr>
          <a:xfrm flipH="1">
            <a:off x="4712741" y="1219865"/>
            <a:ext cx="2303034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2"/>
                </a:solidFill>
              </a:rPr>
              <a:t>“Approval”</a:t>
            </a:r>
            <a:endParaRPr kumimoji="1" lang="ja-JP" altLang="en-US" sz="2400" dirty="0">
              <a:solidFill>
                <a:schemeClr val="accent2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F33ECE-3AB5-1BF7-CA37-C5CE2FFFF642}"/>
              </a:ext>
            </a:extLst>
          </p:cNvPr>
          <p:cNvSpPr txBox="1"/>
          <p:nvPr/>
        </p:nvSpPr>
        <p:spPr>
          <a:xfrm>
            <a:off x="289697" y="2343561"/>
            <a:ext cx="311707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J-PARC Review Committee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F4AFEAD-0142-3932-88CF-B135D09A48A7}"/>
              </a:ext>
            </a:extLst>
          </p:cNvPr>
          <p:cNvSpPr txBox="1"/>
          <p:nvPr/>
        </p:nvSpPr>
        <p:spPr>
          <a:xfrm>
            <a:off x="5178809" y="3222973"/>
            <a:ext cx="2454518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Document submission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80775E-BB10-7CF1-D3C4-E0AC1998BED0}"/>
              </a:ext>
            </a:extLst>
          </p:cNvPr>
          <p:cNvSpPr txBox="1"/>
          <p:nvPr/>
        </p:nvSpPr>
        <p:spPr>
          <a:xfrm>
            <a:off x="6514619" y="2793619"/>
            <a:ext cx="1749197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Pre-negotiation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136525-83F3-4384-D49D-236861755BF1}"/>
              </a:ext>
            </a:extLst>
          </p:cNvPr>
          <p:cNvSpPr txBox="1"/>
          <p:nvPr/>
        </p:nvSpPr>
        <p:spPr>
          <a:xfrm>
            <a:off x="1856148" y="3002595"/>
            <a:ext cx="1749197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Pre-negotiation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4EA527E-D0B5-AAA3-527A-1AE6B753148D}"/>
              </a:ext>
            </a:extLst>
          </p:cNvPr>
          <p:cNvSpPr txBox="1"/>
          <p:nvPr/>
        </p:nvSpPr>
        <p:spPr>
          <a:xfrm>
            <a:off x="609653" y="1698292"/>
            <a:ext cx="249299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Document Preparation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3ABEDF-793E-18CE-7626-D86814B31E20}"/>
              </a:ext>
            </a:extLst>
          </p:cNvPr>
          <p:cNvSpPr txBox="1"/>
          <p:nvPr/>
        </p:nvSpPr>
        <p:spPr>
          <a:xfrm>
            <a:off x="5168097" y="2393662"/>
            <a:ext cx="2492990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Document Preparation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302D612-EA6C-841A-2033-B80126A8929A}"/>
              </a:ext>
            </a:extLst>
          </p:cNvPr>
          <p:cNvSpPr txBox="1"/>
          <p:nvPr/>
        </p:nvSpPr>
        <p:spPr>
          <a:xfrm>
            <a:off x="4565368" y="3817454"/>
            <a:ext cx="3698448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Assent</a:t>
            </a:r>
            <a:r>
              <a:rPr kumimoji="1" lang="en-US" altLang="ja-JP" dirty="0"/>
              <a:t> of the “License” application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6E31F6B-B6BA-2A25-1761-4200A4E9B1B8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 flipH="1">
            <a:off x="1848233" y="2067624"/>
            <a:ext cx="7915" cy="27593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FCD59E1-4388-A41B-3676-4AD5998F742C}"/>
              </a:ext>
            </a:extLst>
          </p:cNvPr>
          <p:cNvCxnSpPr>
            <a:cxnSpLocks/>
            <a:stCxn id="13" idx="2"/>
            <a:endCxn id="9" idx="0"/>
          </p:cNvCxnSpPr>
          <p:nvPr/>
        </p:nvCxnSpPr>
        <p:spPr>
          <a:xfrm flipH="1">
            <a:off x="6406068" y="2762994"/>
            <a:ext cx="8524" cy="459979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C3DC81BC-788B-864B-24A5-B93EDAC09BE6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>
            <a:off x="6406068" y="3592305"/>
            <a:ext cx="8524" cy="225149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C05F9D6-FF78-91E5-BA1F-0308E37487F3}"/>
              </a:ext>
            </a:extLst>
          </p:cNvPr>
          <p:cNvSpPr txBox="1"/>
          <p:nvPr/>
        </p:nvSpPr>
        <p:spPr>
          <a:xfrm>
            <a:off x="746343" y="3883676"/>
            <a:ext cx="214674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License application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8AB06AB4-149D-2F33-D9CA-6BA27E126E9E}"/>
              </a:ext>
            </a:extLst>
          </p:cNvPr>
          <p:cNvCxnSpPr>
            <a:cxnSpLocks/>
            <a:stCxn id="14" idx="1"/>
            <a:endCxn id="37" idx="3"/>
          </p:cNvCxnSpPr>
          <p:nvPr/>
        </p:nvCxnSpPr>
        <p:spPr>
          <a:xfrm flipH="1">
            <a:off x="2893085" y="4002120"/>
            <a:ext cx="1672283" cy="6622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9A725F43-2A77-2937-014B-187D65990D42}"/>
              </a:ext>
            </a:extLst>
          </p:cNvPr>
          <p:cNvCxnSpPr>
            <a:cxnSpLocks/>
            <a:stCxn id="7" idx="2"/>
            <a:endCxn id="37" idx="0"/>
          </p:cNvCxnSpPr>
          <p:nvPr/>
        </p:nvCxnSpPr>
        <p:spPr>
          <a:xfrm flipH="1">
            <a:off x="1819714" y="2712893"/>
            <a:ext cx="28519" cy="1170783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66425E97-5A88-C96F-6BC8-F81C09D8A991}"/>
              </a:ext>
            </a:extLst>
          </p:cNvPr>
          <p:cNvCxnSpPr>
            <a:cxnSpLocks/>
            <a:stCxn id="37" idx="2"/>
            <a:endCxn id="62" idx="0"/>
          </p:cNvCxnSpPr>
          <p:nvPr/>
        </p:nvCxnSpPr>
        <p:spPr>
          <a:xfrm flipH="1">
            <a:off x="1812741" y="4253008"/>
            <a:ext cx="6973" cy="606476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0F1BEB5-BF13-4D26-9972-2D5E2E35322F}"/>
              </a:ext>
            </a:extLst>
          </p:cNvPr>
          <p:cNvSpPr txBox="1"/>
          <p:nvPr/>
        </p:nvSpPr>
        <p:spPr>
          <a:xfrm>
            <a:off x="1833973" y="4311397"/>
            <a:ext cx="2480231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Reviewing in the NRA </a:t>
            </a:r>
            <a:endParaRPr kumimoji="1" lang="ja-JP" altLang="en-US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4DC25F3-FE97-63F3-434E-F8A2658831D5}"/>
              </a:ext>
            </a:extLst>
          </p:cNvPr>
          <p:cNvSpPr txBox="1"/>
          <p:nvPr/>
        </p:nvSpPr>
        <p:spPr>
          <a:xfrm>
            <a:off x="835550" y="4859484"/>
            <a:ext cx="1954381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License issuance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A637B98E-B429-8570-EE64-F123CF57E12C}"/>
              </a:ext>
            </a:extLst>
          </p:cNvPr>
          <p:cNvCxnSpPr>
            <a:cxnSpLocks/>
            <a:stCxn id="62" idx="3"/>
            <a:endCxn id="68" idx="1"/>
          </p:cNvCxnSpPr>
          <p:nvPr/>
        </p:nvCxnSpPr>
        <p:spPr>
          <a:xfrm flipV="1">
            <a:off x="2789931" y="5032112"/>
            <a:ext cx="2476820" cy="1203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A5E91F8-E2BE-E14F-66AE-72C7AA31503C}"/>
              </a:ext>
            </a:extLst>
          </p:cNvPr>
          <p:cNvSpPr txBox="1"/>
          <p:nvPr/>
        </p:nvSpPr>
        <p:spPr>
          <a:xfrm>
            <a:off x="5266751" y="4708946"/>
            <a:ext cx="2822592" cy="646331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Review Committee of the local government</a:t>
            </a:r>
            <a:endParaRPr kumimoji="1" lang="ja-JP" altLang="en-US" dirty="0"/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CEC13E77-381A-3E64-EAFA-DBC764C40F9C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6678047" y="5355277"/>
            <a:ext cx="0" cy="316203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7B51FCFA-D0A3-8B42-2628-3B97BEAF40C7}"/>
              </a:ext>
            </a:extLst>
          </p:cNvPr>
          <p:cNvSpPr txBox="1"/>
          <p:nvPr/>
        </p:nvSpPr>
        <p:spPr>
          <a:xfrm>
            <a:off x="6113783" y="5636956"/>
            <a:ext cx="1128527" cy="369332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Approval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71B77E06-4F46-024D-434C-FBFE6CD832F2}"/>
              </a:ext>
            </a:extLst>
          </p:cNvPr>
          <p:cNvSpPr/>
          <p:nvPr/>
        </p:nvSpPr>
        <p:spPr>
          <a:xfrm>
            <a:off x="1692905" y="5468407"/>
            <a:ext cx="2476820" cy="56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Test-operation</a:t>
            </a:r>
            <a:r>
              <a:rPr kumimoji="1" lang="ja-JP" altLang="en-US" dirty="0"/>
              <a:t>　</a:t>
            </a:r>
            <a:r>
              <a:rPr kumimoji="1" lang="en-US" altLang="ja-JP" dirty="0"/>
              <a:t>Start</a:t>
            </a:r>
            <a:endParaRPr kumimoji="1" lang="ja-JP" altLang="en-US" dirty="0"/>
          </a:p>
        </p:txBody>
      </p: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35EA28F2-E785-D3EE-9F39-F69B9D06FD8A}"/>
              </a:ext>
            </a:extLst>
          </p:cNvPr>
          <p:cNvCxnSpPr/>
          <p:nvPr/>
        </p:nvCxnSpPr>
        <p:spPr>
          <a:xfrm>
            <a:off x="3102643" y="4068342"/>
            <a:ext cx="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コネクタ: カギ線 106">
            <a:extLst>
              <a:ext uri="{FF2B5EF4-FFF2-40B4-BE49-F238E27FC236}">
                <a16:creationId xmlns:a16="http://schemas.microsoft.com/office/drawing/2014/main" id="{DBC84659-D02C-534F-F599-8D9BB96CAD26}"/>
              </a:ext>
            </a:extLst>
          </p:cNvPr>
          <p:cNvCxnSpPr>
            <a:cxnSpLocks/>
            <a:stCxn id="97" idx="1"/>
            <a:endCxn id="100" idx="0"/>
          </p:cNvCxnSpPr>
          <p:nvPr/>
        </p:nvCxnSpPr>
        <p:spPr>
          <a:xfrm rot="10800000">
            <a:off x="2931315" y="5468408"/>
            <a:ext cx="3182468" cy="353215"/>
          </a:xfrm>
          <a:prstGeom prst="bentConnector4">
            <a:avLst>
              <a:gd name="adj1" fmla="val 30543"/>
              <a:gd name="adj2" fmla="val 164720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3EF349D9-CE9D-6905-E64A-D0D17DB8F686}"/>
              </a:ext>
            </a:extLst>
          </p:cNvPr>
          <p:cNvSpPr txBox="1"/>
          <p:nvPr/>
        </p:nvSpPr>
        <p:spPr>
          <a:xfrm>
            <a:off x="1466778" y="6245882"/>
            <a:ext cx="292907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Facility Inspection by NRA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5A1AE435-B6BC-0781-D52C-7F929443F0C5}"/>
              </a:ext>
            </a:extLst>
          </p:cNvPr>
          <p:cNvSpPr/>
          <p:nvPr/>
        </p:nvSpPr>
        <p:spPr>
          <a:xfrm>
            <a:off x="5305678" y="6232781"/>
            <a:ext cx="22007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Full operation</a:t>
            </a:r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47D3B41-81CC-1D19-6D0B-D06C888F42EF}"/>
              </a:ext>
            </a:extLst>
          </p:cNvPr>
          <p:cNvCxnSpPr>
            <a:cxnSpLocks/>
            <a:stCxn id="100" idx="2"/>
            <a:endCxn id="113" idx="0"/>
          </p:cNvCxnSpPr>
          <p:nvPr/>
        </p:nvCxnSpPr>
        <p:spPr>
          <a:xfrm flipH="1">
            <a:off x="2931314" y="6037333"/>
            <a:ext cx="1" cy="208549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2ADDA685-FF6B-8816-BD19-83B55379A21F}"/>
              </a:ext>
            </a:extLst>
          </p:cNvPr>
          <p:cNvCxnSpPr>
            <a:cxnSpLocks/>
            <a:stCxn id="113" idx="3"/>
            <a:endCxn id="116" idx="1"/>
          </p:cNvCxnSpPr>
          <p:nvPr/>
        </p:nvCxnSpPr>
        <p:spPr>
          <a:xfrm flipV="1">
            <a:off x="4395850" y="6417447"/>
            <a:ext cx="909828" cy="1310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11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DB0618-C2D3-DAB0-F434-A4EBDF27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Strategy for </a:t>
            </a:r>
            <a:r>
              <a:rPr lang="en-US" altLang="ja-JP" dirty="0"/>
              <a:t>Radiation Safety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347F6C-B0C2-3096-90BF-BCC0BC32D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4" y="999079"/>
            <a:ext cx="8776354" cy="5798736"/>
          </a:xfrm>
        </p:spPr>
        <p:txBody>
          <a:bodyPr>
            <a:noAutofit/>
          </a:bodyPr>
          <a:lstStyle/>
          <a:p>
            <a:r>
              <a:rPr lang="en-US" altLang="ja-JP" dirty="0"/>
              <a:t>Keep </a:t>
            </a:r>
            <a:r>
              <a:rPr lang="en-US" altLang="ja-JP" dirty="0">
                <a:solidFill>
                  <a:srgbClr val="FF0000"/>
                </a:solidFill>
              </a:rPr>
              <a:t>sufficient margin</a:t>
            </a:r>
            <a:r>
              <a:rPr lang="en-US" altLang="ja-JP" dirty="0"/>
              <a:t> for radiation shielding design</a:t>
            </a:r>
          </a:p>
          <a:p>
            <a:pPr lvl="1"/>
            <a:r>
              <a:rPr lang="en-US" altLang="ja-JP" dirty="0"/>
              <a:t>For example, shielding thicknesses had been determined so that the calculated doses were kept to be less than 1/4 of the design targets.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Inspection</a:t>
            </a:r>
            <a:r>
              <a:rPr lang="en-US" altLang="ja-JP" dirty="0"/>
              <a:t> of the properties related to </a:t>
            </a:r>
            <a:r>
              <a:rPr lang="en-US" altLang="ja-JP" dirty="0">
                <a:solidFill>
                  <a:srgbClr val="FF0000"/>
                </a:solidFill>
              </a:rPr>
              <a:t>shielding performance</a:t>
            </a:r>
            <a:r>
              <a:rPr lang="en-US" altLang="ja-JP" dirty="0"/>
              <a:t> of the shielding blocks etc.</a:t>
            </a:r>
            <a:r>
              <a:rPr lang="en-US" altLang="ja-JP" u="sng" dirty="0"/>
              <a:t> </a:t>
            </a:r>
            <a:endParaRPr lang="en-US" altLang="ja-JP" dirty="0"/>
          </a:p>
          <a:p>
            <a:pPr lvl="1"/>
            <a:r>
              <a:rPr lang="en-US" altLang="ja-JP" dirty="0"/>
              <a:t>Requested to makers and vendors that the </a:t>
            </a:r>
            <a:r>
              <a:rPr lang="en-US" altLang="ja-JP" dirty="0">
                <a:solidFill>
                  <a:srgbClr val="FF0000"/>
                </a:solidFill>
              </a:rPr>
              <a:t>densities</a:t>
            </a:r>
            <a:r>
              <a:rPr lang="en-US" altLang="ja-JP" dirty="0">
                <a:solidFill>
                  <a:schemeClr val="accent1"/>
                </a:solidFill>
              </a:rPr>
              <a:t> </a:t>
            </a:r>
            <a:r>
              <a:rPr lang="en-US" altLang="ja-JP" dirty="0"/>
              <a:t>and </a:t>
            </a:r>
            <a:r>
              <a:rPr lang="en-US" altLang="ja-JP" dirty="0">
                <a:solidFill>
                  <a:srgbClr val="FF0000"/>
                </a:solidFill>
              </a:rPr>
              <a:t>thicknesses</a:t>
            </a:r>
            <a:r>
              <a:rPr lang="en-US" altLang="ja-JP" dirty="0"/>
              <a:t> must be larger than their design values</a:t>
            </a:r>
          </a:p>
          <a:p>
            <a:pPr lvl="1"/>
            <a:r>
              <a:rPr lang="en-US" altLang="ja-JP" dirty="0"/>
              <a:t>“We” inspected them before the installation.</a:t>
            </a:r>
          </a:p>
          <a:p>
            <a:pPr lvl="2"/>
            <a:r>
              <a:rPr lang="en-US" altLang="ja-JP" dirty="0"/>
              <a:t>The inspection records was shown on the NRA inspection as evidence of the shielding performance.</a:t>
            </a:r>
            <a:endParaRPr lang="ja-JP" altLang="en-US" dirty="0"/>
          </a:p>
          <a:p>
            <a:r>
              <a:rPr lang="en-US" altLang="ja-JP" dirty="0">
                <a:solidFill>
                  <a:srgbClr val="FF0000"/>
                </a:solidFill>
              </a:rPr>
              <a:t>Step-by-step increase</a:t>
            </a:r>
            <a:r>
              <a:rPr lang="en-US" altLang="ja-JP" dirty="0"/>
              <a:t> of the beam intensity</a:t>
            </a:r>
          </a:p>
          <a:p>
            <a:pPr lvl="1"/>
            <a:r>
              <a:rPr lang="en-US" altLang="ja-JP" dirty="0"/>
              <a:t>Gradually increased beam intensity </a:t>
            </a:r>
            <a:r>
              <a:rPr lang="en-US" altLang="ja-JP" dirty="0">
                <a:solidFill>
                  <a:srgbClr val="FF0000"/>
                </a:solidFill>
              </a:rPr>
              <a:t>with confirmation of  the feasibility of safety requirement</a:t>
            </a:r>
            <a:r>
              <a:rPr lang="en-US" altLang="ja-JP" dirty="0"/>
              <a:t>: such as beam loss of accelerators</a:t>
            </a:r>
            <a:r>
              <a:rPr lang="ja-JP" altLang="en-US" dirty="0"/>
              <a:t> </a:t>
            </a:r>
            <a:r>
              <a:rPr lang="en-US" altLang="ja-JP" dirty="0"/>
              <a:t>etc.</a:t>
            </a:r>
          </a:p>
          <a:p>
            <a:pPr lvl="1"/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A10AFA-C0F1-B26A-775C-6971587C8819}"/>
              </a:ext>
            </a:extLst>
          </p:cNvPr>
          <p:cNvSpPr txBox="1"/>
          <p:nvPr/>
        </p:nvSpPr>
        <p:spPr>
          <a:xfrm>
            <a:off x="5665854" y="747037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Focusing on radiation shielding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5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AA3AA0-04C7-9919-F9F2-E7979243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Your questions and concerns (1)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8F4079-6A6F-7B71-B8FD-919E1BA0F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8163" indent="-538163">
              <a:buNone/>
            </a:pPr>
            <a:r>
              <a:rPr lang="en-US" altLang="ja-JP" sz="3200" dirty="0"/>
              <a:t>Q:	Which are the safety criteria for the commissioning / operation phase at J-PARC?</a:t>
            </a:r>
          </a:p>
          <a:p>
            <a:pPr marL="0" indent="0">
              <a:buNone/>
            </a:pPr>
            <a:endParaRPr lang="en-US" altLang="ja-JP" sz="3200" dirty="0"/>
          </a:p>
          <a:p>
            <a:r>
              <a:rPr lang="en-US" altLang="ja-JP" sz="3200" dirty="0"/>
              <a:t>Satisfaction of  the “License” and “Approval” requirement is the minimum requirement. </a:t>
            </a:r>
            <a:endParaRPr lang="en-US" altLang="ja-JP" dirty="0"/>
          </a:p>
          <a:p>
            <a:r>
              <a:rPr lang="en-US" altLang="ja-JP" sz="3200" dirty="0"/>
              <a:t>In addition, validation of the dose estimation for the shielding design is indispensable.</a:t>
            </a:r>
          </a:p>
          <a:p>
            <a:pPr lvl="1"/>
            <a:r>
              <a:rPr lang="en-US" altLang="ja-JP" sz="2800" dirty="0"/>
              <a:t>For proceeding to next upgrade of beam intensity, measured doses must be less than the estimated values corresponding to those for low power operation.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08145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AB4CFA-FE90-2BDF-E263-D57E65A0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Your questions and concerns (2)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4AC63-F64E-6201-6E9B-FCBF8802E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8163" indent="-538163">
              <a:buNone/>
            </a:pPr>
            <a:r>
              <a:rPr lang="en-US" altLang="ja-JP" sz="3200" dirty="0"/>
              <a:t>Q:	What actions are required when there is a deviation ?</a:t>
            </a:r>
          </a:p>
          <a:p>
            <a:endParaRPr kumimoji="1" lang="en-US" altLang="ja-JP" sz="3200" dirty="0"/>
          </a:p>
          <a:p>
            <a:r>
              <a:rPr lang="en-US" altLang="ja-JP" sz="3200" dirty="0"/>
              <a:t>The NRA Inspection must be passed.</a:t>
            </a:r>
          </a:p>
          <a:p>
            <a:pPr lvl="1"/>
            <a:r>
              <a:rPr kumimoji="1" lang="en-US" altLang="ja-JP" sz="2800" dirty="0"/>
              <a:t>Other</a:t>
            </a:r>
            <a:r>
              <a:rPr lang="en-US" altLang="ja-JP" sz="2800" dirty="0"/>
              <a:t>wise, beam operation can not be continued!</a:t>
            </a:r>
          </a:p>
          <a:p>
            <a:r>
              <a:rPr lang="en-US" altLang="ja-JP" sz="3200" dirty="0"/>
              <a:t>If there are some deviations between measurement and design estimation, we should find the reason and make improvement in order to proceed to next upgrade of beam intensity.</a:t>
            </a:r>
          </a:p>
        </p:txBody>
      </p:sp>
    </p:spTree>
    <p:extLst>
      <p:ext uri="{BB962C8B-B14F-4D97-AF65-F5344CB8AC3E}">
        <p14:creationId xmlns:p14="http://schemas.microsoft.com/office/powerpoint/2010/main" val="1057017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of dose deviation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96205" y="1559818"/>
            <a:ext cx="8229600" cy="493776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r="2485"/>
          <a:stretch/>
        </p:blipFill>
        <p:spPr bwMode="auto">
          <a:xfrm>
            <a:off x="239005" y="817290"/>
            <a:ext cx="8797491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7406951" y="4136974"/>
            <a:ext cx="553248" cy="58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正方形/長方形 7"/>
          <p:cNvSpPr/>
          <p:nvPr/>
        </p:nvSpPr>
        <p:spPr>
          <a:xfrm>
            <a:off x="7821209" y="4195728"/>
            <a:ext cx="136931" cy="4379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/>
        </p:nvSpPr>
        <p:spPr>
          <a:xfrm>
            <a:off x="6069219" y="4209172"/>
            <a:ext cx="1722730" cy="85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正方形/長方形 9"/>
          <p:cNvSpPr/>
          <p:nvPr/>
        </p:nvSpPr>
        <p:spPr>
          <a:xfrm>
            <a:off x="6061192" y="4572063"/>
            <a:ext cx="1722730" cy="58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/>
        </p:nvSpPr>
        <p:spPr>
          <a:xfrm>
            <a:off x="7691325" y="4209173"/>
            <a:ext cx="110396" cy="4218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直線矢印コネクタ 15"/>
          <p:cNvCxnSpPr>
            <a:cxnSpLocks/>
            <a:stCxn id="17" idx="0"/>
          </p:cNvCxnSpPr>
          <p:nvPr/>
        </p:nvCxnSpPr>
        <p:spPr>
          <a:xfrm flipH="1" flipV="1">
            <a:off x="1694329" y="4446494"/>
            <a:ext cx="646665" cy="89559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44481" y="5342089"/>
            <a:ext cx="3793025" cy="61555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Sample</a:t>
            </a:r>
          </a:p>
          <a:p>
            <a:pPr algn="ctr"/>
            <a:r>
              <a:rPr lang="en-US" altLang="ja-JP" sz="1600" i="1" dirty="0"/>
              <a:t>Distance</a:t>
            </a:r>
            <a:r>
              <a:rPr lang="ja-JP" altLang="en-US" sz="1600" i="1" dirty="0"/>
              <a:t> </a:t>
            </a:r>
            <a:r>
              <a:rPr lang="en-US" altLang="ja-JP" sz="1600" i="1" dirty="0"/>
              <a:t>from</a:t>
            </a:r>
            <a:r>
              <a:rPr lang="ja-JP" altLang="en-US" sz="1600" i="1" dirty="0"/>
              <a:t> </a:t>
            </a:r>
            <a:r>
              <a:rPr lang="en-US" altLang="ja-JP" sz="1600" i="1" dirty="0"/>
              <a:t>the</a:t>
            </a:r>
            <a:r>
              <a:rPr lang="ja-JP" altLang="en-US" sz="1600" i="1" dirty="0"/>
              <a:t> </a:t>
            </a:r>
            <a:r>
              <a:rPr lang="en-US" altLang="ja-JP" sz="1600" i="1" dirty="0"/>
              <a:t>neutron source: 30</a:t>
            </a:r>
            <a:r>
              <a:rPr lang="ja-JP" altLang="en-US" sz="1600" i="1" dirty="0"/>
              <a:t> </a:t>
            </a:r>
            <a:r>
              <a:rPr lang="en-US" altLang="ja-JP" sz="1600" i="1" dirty="0"/>
              <a:t>m</a:t>
            </a:r>
            <a:endParaRPr lang="en-US" sz="1600" i="1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7691325" y="4301560"/>
            <a:ext cx="0" cy="270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7402345" y="2241738"/>
            <a:ext cx="13516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Beam Stop</a:t>
            </a:r>
          </a:p>
          <a:p>
            <a:pPr algn="ctr"/>
            <a:r>
              <a:rPr lang="ja-JP" altLang="en-US" dirty="0"/>
              <a:t>（</a:t>
            </a:r>
            <a:r>
              <a:rPr lang="en-US" altLang="ja-JP" dirty="0"/>
              <a:t>Concrete</a:t>
            </a:r>
            <a:r>
              <a:rPr lang="ja-JP" altLang="en-US" dirty="0"/>
              <a:t>）</a:t>
            </a:r>
            <a:endParaRPr lang="en-US" dirty="0"/>
          </a:p>
        </p:txBody>
      </p:sp>
      <p:cxnSp>
        <p:nvCxnSpPr>
          <p:cNvPr id="55" name="直線矢印コネクタ 54"/>
          <p:cNvCxnSpPr>
            <a:cxnSpLocks/>
            <a:stCxn id="57" idx="0"/>
          </p:cNvCxnSpPr>
          <p:nvPr/>
        </p:nvCxnSpPr>
        <p:spPr>
          <a:xfrm flipV="1">
            <a:off x="6639903" y="4348165"/>
            <a:ext cx="333333" cy="15942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4742588" y="5942425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Stainless Steel (3~4 mm thickness)</a:t>
            </a:r>
          </a:p>
        </p:txBody>
      </p:sp>
      <p:cxnSp>
        <p:nvCxnSpPr>
          <p:cNvPr id="58" name="直線矢印コネクタ 57"/>
          <p:cNvCxnSpPr/>
          <p:nvPr/>
        </p:nvCxnSpPr>
        <p:spPr>
          <a:xfrm flipH="1">
            <a:off x="7488023" y="2934236"/>
            <a:ext cx="401651" cy="9512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cxnSpLocks/>
            <a:stCxn id="61" idx="2"/>
          </p:cNvCxnSpPr>
          <p:nvPr/>
        </p:nvCxnSpPr>
        <p:spPr>
          <a:xfrm flipH="1">
            <a:off x="7919399" y="3506483"/>
            <a:ext cx="602526" cy="6011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8051283" y="3137151"/>
            <a:ext cx="9412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（</a:t>
            </a:r>
            <a:r>
              <a:rPr lang="en-US" altLang="ja-JP" dirty="0"/>
              <a:t>Steel</a:t>
            </a:r>
            <a:r>
              <a:rPr lang="ja-JP" altLang="en-US" dirty="0"/>
              <a:t>）</a:t>
            </a:r>
            <a:endParaRPr lang="en-US" dirty="0"/>
          </a:p>
        </p:txBody>
      </p:sp>
      <p:cxnSp>
        <p:nvCxnSpPr>
          <p:cNvPr id="67" name="直線矢印コネクタ 66"/>
          <p:cNvCxnSpPr>
            <a:cxnSpLocks/>
          </p:cNvCxnSpPr>
          <p:nvPr/>
        </p:nvCxnSpPr>
        <p:spPr>
          <a:xfrm flipH="1" flipV="1">
            <a:off x="7741808" y="4641243"/>
            <a:ext cx="177591" cy="2673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7128425" y="4935058"/>
            <a:ext cx="16594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（</a:t>
            </a:r>
            <a:r>
              <a:rPr lang="en-US" altLang="ja-JP" dirty="0"/>
              <a:t>Borate resin</a:t>
            </a:r>
            <a:r>
              <a:rPr lang="ja-JP" altLang="en-US" dirty="0"/>
              <a:t>）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0623-95BC-4FF7-A4C2-248201E0773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9E5B5BB-EEE4-985A-F11E-46B084EA66C3}"/>
              </a:ext>
            </a:extLst>
          </p:cNvPr>
          <p:cNvSpPr/>
          <p:nvPr/>
        </p:nvSpPr>
        <p:spPr>
          <a:xfrm>
            <a:off x="125506" y="1568824"/>
            <a:ext cx="8014447" cy="4034117"/>
          </a:xfrm>
          <a:custGeom>
            <a:avLst/>
            <a:gdLst>
              <a:gd name="connsiteX0" fmla="*/ 0 w 8014447"/>
              <a:gd name="connsiteY0" fmla="*/ 1506070 h 4034117"/>
              <a:gd name="connsiteX1" fmla="*/ 0 w 8014447"/>
              <a:gd name="connsiteY1" fmla="*/ 1506070 h 4034117"/>
              <a:gd name="connsiteX2" fmla="*/ 2106706 w 8014447"/>
              <a:gd name="connsiteY2" fmla="*/ 1524000 h 4034117"/>
              <a:gd name="connsiteX3" fmla="*/ 2142565 w 8014447"/>
              <a:gd name="connsiteY3" fmla="*/ 8964 h 4034117"/>
              <a:gd name="connsiteX4" fmla="*/ 6562165 w 8014447"/>
              <a:gd name="connsiteY4" fmla="*/ 0 h 4034117"/>
              <a:gd name="connsiteX5" fmla="*/ 6544235 w 8014447"/>
              <a:gd name="connsiteY5" fmla="*/ 2339788 h 4034117"/>
              <a:gd name="connsiteX6" fmla="*/ 8014447 w 8014447"/>
              <a:gd name="connsiteY6" fmla="*/ 2312894 h 4034117"/>
              <a:gd name="connsiteX7" fmla="*/ 8005482 w 8014447"/>
              <a:gd name="connsiteY7" fmla="*/ 4034117 h 4034117"/>
              <a:gd name="connsiteX8" fmla="*/ 5898776 w 8014447"/>
              <a:gd name="connsiteY8" fmla="*/ 4007223 h 4034117"/>
              <a:gd name="connsiteX9" fmla="*/ 5934635 w 8014447"/>
              <a:gd name="connsiteY9" fmla="*/ 358588 h 4034117"/>
              <a:gd name="connsiteX10" fmla="*/ 2402541 w 8014447"/>
              <a:gd name="connsiteY10" fmla="*/ 322729 h 4034117"/>
              <a:gd name="connsiteX11" fmla="*/ 2375647 w 8014447"/>
              <a:gd name="connsiteY11" fmla="*/ 1712258 h 4034117"/>
              <a:gd name="connsiteX12" fmla="*/ 8965 w 8014447"/>
              <a:gd name="connsiteY12" fmla="*/ 1757082 h 403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14447" h="4034117">
                <a:moveTo>
                  <a:pt x="0" y="1506070"/>
                </a:moveTo>
                <a:lnTo>
                  <a:pt x="0" y="1506070"/>
                </a:lnTo>
                <a:lnTo>
                  <a:pt x="2106706" y="1524000"/>
                </a:lnTo>
                <a:lnTo>
                  <a:pt x="2142565" y="8964"/>
                </a:lnTo>
                <a:lnTo>
                  <a:pt x="6562165" y="0"/>
                </a:lnTo>
                <a:lnTo>
                  <a:pt x="6544235" y="2339788"/>
                </a:lnTo>
                <a:lnTo>
                  <a:pt x="8014447" y="2312894"/>
                </a:lnTo>
                <a:cubicBezTo>
                  <a:pt x="8011459" y="2886635"/>
                  <a:pt x="8008470" y="3460376"/>
                  <a:pt x="8005482" y="4034117"/>
                </a:cubicBezTo>
                <a:lnTo>
                  <a:pt x="5898776" y="4007223"/>
                </a:lnTo>
                <a:lnTo>
                  <a:pt x="5934635" y="358588"/>
                </a:lnTo>
                <a:lnTo>
                  <a:pt x="2402541" y="322729"/>
                </a:lnTo>
                <a:lnTo>
                  <a:pt x="2375647" y="1712258"/>
                </a:lnTo>
                <a:lnTo>
                  <a:pt x="8965" y="175708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D6CEEDC-8D17-FB39-B718-F30F0819A214}"/>
              </a:ext>
            </a:extLst>
          </p:cNvPr>
          <p:cNvCxnSpPr>
            <a:cxnSpLocks/>
          </p:cNvCxnSpPr>
          <p:nvPr/>
        </p:nvCxnSpPr>
        <p:spPr>
          <a:xfrm>
            <a:off x="254524" y="4387827"/>
            <a:ext cx="11708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652B8C0-F873-FBE9-BB41-A75B6866FBA1}"/>
              </a:ext>
            </a:extLst>
          </p:cNvPr>
          <p:cNvSpPr txBox="1"/>
          <p:nvPr/>
        </p:nvSpPr>
        <p:spPr>
          <a:xfrm>
            <a:off x="239005" y="3771515"/>
            <a:ext cx="143500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</a:rPr>
              <a:t>Neutrons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26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1E1E6F-30F2-7C8B-439A-99AD6120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Your questions and concerns (3)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A0CAD2-5E28-DB53-7C85-9F86D0289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8163" indent="-538163">
              <a:buNone/>
            </a:pPr>
            <a:r>
              <a:rPr lang="en-US" altLang="ja-JP" sz="2800" dirty="0"/>
              <a:t>Q:	If there is a safety deviation during commissioning / operation, what are the actions to follow when reporting internally within the J-PARC organization and how is it reported to the Japanese authority?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The things were reported to the top managements, and the investigation was carried out and the counter measures was discussed in J-PARC wide. </a:t>
            </a:r>
          </a:p>
          <a:p>
            <a:pPr lvl="1"/>
            <a:r>
              <a:rPr lang="en-US" altLang="ja-JP" dirty="0"/>
              <a:t>In the case mentioned in the previous slide, the beam stop was covered with additional shield.</a:t>
            </a:r>
          </a:p>
          <a:p>
            <a:r>
              <a:rPr lang="en-US" altLang="ja-JP" dirty="0"/>
              <a:t>Japanese regulation system does not have the  function to report these kinds of things to the authorities, except radiological incidents etc.</a:t>
            </a:r>
            <a:endParaRPr lang="en-US" altLang="ja-JP" sz="2800" dirty="0"/>
          </a:p>
          <a:p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92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9B5818-660C-8717-7CC4-AC88908D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Your questions and concerns (4)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07E39E-CF39-527C-7CA7-300850D82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7550" indent="-717550">
              <a:buNone/>
            </a:pPr>
            <a:r>
              <a:rPr lang="en-US" altLang="ja-JP" sz="2800" dirty="0"/>
              <a:t>Q:	Are there any safety criteria for when to follow a "change control /configuration management" procedure when/if modifications or repairs are made during the commissioning or operation phase?</a:t>
            </a:r>
          </a:p>
          <a:p>
            <a:pPr marL="717550" indent="-717550">
              <a:buNone/>
            </a:pPr>
            <a:endParaRPr kumimoji="1" lang="en-US" altLang="ja-JP" dirty="0"/>
          </a:p>
          <a:p>
            <a:r>
              <a:rPr lang="en-US" altLang="ja-JP" dirty="0"/>
              <a:t>If major modification needs to be done, the modification plan are executed on the approval of the top management including the director. </a:t>
            </a:r>
          </a:p>
          <a:p>
            <a:pPr lvl="1"/>
            <a:r>
              <a:rPr lang="en-US" altLang="ja-JP" dirty="0"/>
              <a:t>The modification plan is often discussed in a special committee consulted by the J-PARC radiation safety review committee.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00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14BA90-57A9-44E2-0B55-0E264666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/>
              <a:t>General safety </a:t>
            </a:r>
            <a:r>
              <a:rPr lang="en-US" altLang="ja-JP" sz="2800" dirty="0"/>
              <a:t>m</a:t>
            </a:r>
            <a:r>
              <a:rPr kumimoji="1" lang="en-US" altLang="ja-JP" sz="2800" dirty="0"/>
              <a:t>atters</a:t>
            </a:r>
            <a:br>
              <a:rPr kumimoji="1" lang="en-US" altLang="ja-JP" dirty="0"/>
            </a:br>
            <a:r>
              <a:rPr kumimoji="1" lang="en-US" altLang="ja-JP" dirty="0"/>
              <a:t>Work Manager License System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306A1E-40A7-4769-123E-E9A1A8942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sz="3200" dirty="0">
                <a:cs typeface="Arial" panose="020B0604020202020204" pitchFamily="34" charset="0"/>
              </a:rPr>
              <a:t>Many kinds of works are being done in many places in J-PARC facilities.</a:t>
            </a:r>
          </a:p>
          <a:p>
            <a:pPr lvl="1"/>
            <a:r>
              <a:rPr lang="en-US" altLang="ja-JP" sz="2800" dirty="0">
                <a:solidFill>
                  <a:srgbClr val="FF0000"/>
                </a:solidFill>
                <a:cs typeface="Arial" panose="020B0604020202020204" pitchFamily="34" charset="0"/>
              </a:rPr>
              <a:t>Potential Hazard</a:t>
            </a:r>
            <a:r>
              <a:rPr lang="en-US" altLang="ja-JP" sz="2800" dirty="0">
                <a:solidFill>
                  <a:schemeClr val="accent1"/>
                </a:solidFill>
                <a:cs typeface="Arial" panose="020B0604020202020204" pitchFamily="34" charset="0"/>
              </a:rPr>
              <a:t>: High-place work, Cryogenic, High pressure, Heavy object, Electrical shock, Oxygen deficiency, Fire, Radioactivity etc.</a:t>
            </a:r>
          </a:p>
          <a:p>
            <a:r>
              <a:rPr lang="en-US" altLang="ja-JP" sz="3200" dirty="0">
                <a:cs typeface="Arial" panose="020B0604020202020204" pitchFamily="34" charset="0"/>
              </a:rPr>
              <a:t>We experienced many kinds of incidents, trouble, near-miss events since the operation begun.</a:t>
            </a:r>
          </a:p>
          <a:p>
            <a:r>
              <a:rPr lang="en-US" altLang="ja-JP" sz="3200" dirty="0">
                <a:cs typeface="Arial" panose="020B0604020202020204" pitchFamily="34" charset="0"/>
              </a:rPr>
              <a:t>In order to minimize accidents and to manage such kinds of works more safely, </a:t>
            </a:r>
            <a:r>
              <a:rPr lang="en-US" altLang="ja-JP" sz="3200" dirty="0">
                <a:solidFill>
                  <a:srgbClr val="FF0000"/>
                </a:solidFill>
                <a:cs typeface="Arial" panose="020B0604020202020204" pitchFamily="34" charset="0"/>
              </a:rPr>
              <a:t>Work Manager License System</a:t>
            </a:r>
            <a:r>
              <a:rPr lang="en-US" altLang="ja-JP" sz="3200" dirty="0">
                <a:cs typeface="Arial" panose="020B0604020202020204" pitchFamily="34" charset="0"/>
              </a:rPr>
              <a:t> was introduced in 2019. </a:t>
            </a:r>
          </a:p>
          <a:p>
            <a:r>
              <a:rPr lang="en-US" altLang="ja-JP" sz="3200" dirty="0">
                <a:cs typeface="Arial" panose="020B0604020202020204" pitchFamily="34" charset="0"/>
              </a:rPr>
              <a:t>The purpose is, for the staffs who become a work manager, to </a:t>
            </a:r>
            <a:r>
              <a:rPr lang="en-US" altLang="ja-JP" sz="3200" dirty="0">
                <a:solidFill>
                  <a:srgbClr val="FF0000"/>
                </a:solidFill>
                <a:cs typeface="Arial" panose="020B0604020202020204" pitchFamily="34" charset="0"/>
              </a:rPr>
              <a:t>raise their awareness of their roles and responsibilities</a:t>
            </a:r>
            <a:r>
              <a:rPr lang="en-US" altLang="ja-JP" sz="3200" dirty="0">
                <a:cs typeface="Arial" panose="020B0604020202020204" pitchFamily="34" charset="0"/>
              </a:rPr>
              <a:t>.</a:t>
            </a:r>
            <a:endParaRPr kumimoji="1" lang="ja-JP" altLang="en-US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820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D8BFE-2494-42C6-ADAE-95FAC0572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E345E4-721D-40EF-9FEE-137D40113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sz="4400" dirty="0">
                <a:solidFill>
                  <a:schemeClr val="accent1"/>
                </a:solidFill>
              </a:rPr>
              <a:t>Radiation matters</a:t>
            </a:r>
          </a:p>
          <a:p>
            <a:pPr lvl="1"/>
            <a:r>
              <a:rPr kumimoji="1" lang="en-US" altLang="ja-JP" sz="4000" dirty="0"/>
              <a:t>Outline of the “Licensing” and “Approval”</a:t>
            </a:r>
          </a:p>
          <a:p>
            <a:pPr lvl="1"/>
            <a:r>
              <a:rPr lang="en-US" altLang="ja-JP" sz="4000" dirty="0"/>
              <a:t>“Licensing &amp; “Approval” requirement</a:t>
            </a:r>
            <a:endParaRPr kumimoji="1" lang="en-US" altLang="ja-JP" sz="4000" dirty="0"/>
          </a:p>
          <a:p>
            <a:pPr lvl="1"/>
            <a:r>
              <a:rPr kumimoji="1" lang="en-US" altLang="ja-JP" sz="4000" dirty="0"/>
              <a:t>Flow </a:t>
            </a:r>
            <a:r>
              <a:rPr lang="en-US" altLang="ja-JP" sz="4000" dirty="0"/>
              <a:t>of the “Licensing” and “Approval” process</a:t>
            </a:r>
          </a:p>
          <a:p>
            <a:pPr lvl="1"/>
            <a:r>
              <a:rPr lang="en-US" altLang="ja-JP" sz="4000" dirty="0">
                <a:solidFill>
                  <a:srgbClr val="FF0000"/>
                </a:solidFill>
              </a:rPr>
              <a:t>Strategy for radiation safety</a:t>
            </a:r>
          </a:p>
          <a:p>
            <a:pPr lvl="1"/>
            <a:r>
              <a:rPr lang="en-US" altLang="ja-JP" sz="4000" dirty="0">
                <a:solidFill>
                  <a:srgbClr val="FF0000"/>
                </a:solidFill>
              </a:rPr>
              <a:t>Short answers for your questions</a:t>
            </a:r>
          </a:p>
          <a:p>
            <a:r>
              <a:rPr lang="en-US" altLang="ja-JP" sz="4400" dirty="0">
                <a:solidFill>
                  <a:schemeClr val="accent1"/>
                </a:solidFill>
              </a:rPr>
              <a:t>General safety matters</a:t>
            </a:r>
          </a:p>
          <a:p>
            <a:pPr lvl="1"/>
            <a:r>
              <a:rPr lang="en-US" altLang="ja-JP" sz="4000" dirty="0"/>
              <a:t>Work manager license system</a:t>
            </a:r>
          </a:p>
          <a:p>
            <a:pPr lvl="1"/>
            <a:endParaRPr lang="en-US" altLang="ja-JP" sz="4000" dirty="0"/>
          </a:p>
          <a:p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600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894DCC-FEF4-4F21-8867-2FDFAC42921F}"/>
              </a:ext>
            </a:extLst>
          </p:cNvPr>
          <p:cNvSpPr txBox="1"/>
          <p:nvPr/>
        </p:nvSpPr>
        <p:spPr>
          <a:xfrm>
            <a:off x="251520" y="767645"/>
            <a:ext cx="864096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136900" marR="0" lvl="0" indent="-3136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UD デジタル 教科書体 NP-B" panose="02020700000000000000" pitchFamily="18" charset="-128"/>
                <a:cs typeface="+mn-cs"/>
              </a:rPr>
              <a:t>“Work Manager”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UD デジタル 教科書体 NP-B" panose="02020700000000000000" pitchFamily="18" charset="-128"/>
                <a:cs typeface="+mn-cs"/>
              </a:rPr>
              <a:t>:	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UD デジタル 教科書体 NP-B" panose="02020700000000000000" pitchFamily="18" charset="-128"/>
                <a:cs typeface="+mn-cs"/>
              </a:rPr>
              <a:t>Manages through a whole work process as a representative of J-PARC staff members.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E8709A0-CB1E-434D-B7C5-178D66FB33C1}"/>
              </a:ext>
            </a:extLst>
          </p:cNvPr>
          <p:cNvGrpSpPr/>
          <p:nvPr/>
        </p:nvGrpSpPr>
        <p:grpSpPr>
          <a:xfrm>
            <a:off x="355511" y="2900082"/>
            <a:ext cx="8734746" cy="3560466"/>
            <a:chOff x="995608" y="1079684"/>
            <a:chExt cx="8734746" cy="3560466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828E054C-D5F1-4178-BCE6-DE5F1FA1629F}"/>
                </a:ext>
              </a:extLst>
            </p:cNvPr>
            <p:cNvCxnSpPr>
              <a:cxnSpLocks/>
            </p:cNvCxnSpPr>
            <p:nvPr/>
          </p:nvCxnSpPr>
          <p:spPr>
            <a:xfrm>
              <a:off x="4941570" y="1523789"/>
              <a:ext cx="0" cy="3097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B165A63-22EB-45CC-91A8-DE43CD0978B3}"/>
                </a:ext>
              </a:extLst>
            </p:cNvPr>
            <p:cNvSpPr txBox="1"/>
            <p:nvPr/>
          </p:nvSpPr>
          <p:spPr>
            <a:xfrm>
              <a:off x="3437382" y="1079684"/>
              <a:ext cx="3008376" cy="46166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UD デジタル 教科書体 NP-B" panose="02020700000000000000" pitchFamily="18" charset="-128"/>
                  <a:cs typeface="+mn-cs"/>
                </a:rPr>
                <a:t>Section Leader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DEFA447-8E63-41EB-A349-4877E67B59F5}"/>
                </a:ext>
              </a:extLst>
            </p:cNvPr>
            <p:cNvSpPr txBox="1"/>
            <p:nvPr/>
          </p:nvSpPr>
          <p:spPr>
            <a:xfrm>
              <a:off x="3155847" y="3180826"/>
              <a:ext cx="3534889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UD デジタル 教科書体 NP-B" panose="02020700000000000000" pitchFamily="18" charset="-128"/>
                  <a:cs typeface="+mn-cs"/>
                </a:rPr>
                <a:t>Site manager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C9663C1-D4E6-4AEA-8804-D1BD7104D0E8}"/>
                </a:ext>
              </a:extLst>
            </p:cNvPr>
            <p:cNvSpPr txBox="1"/>
            <p:nvPr/>
          </p:nvSpPr>
          <p:spPr>
            <a:xfrm>
              <a:off x="3155848" y="4116930"/>
              <a:ext cx="3534890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UD デジタル 教科書体 NP-B" panose="02020700000000000000" pitchFamily="18" charset="-128"/>
                  <a:cs typeface="+mn-cs"/>
                </a:rPr>
                <a:t>Worker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06DF0C9-2C64-4266-9069-55DBE2B959BE}"/>
                </a:ext>
              </a:extLst>
            </p:cNvPr>
            <p:cNvSpPr txBox="1"/>
            <p:nvPr/>
          </p:nvSpPr>
          <p:spPr>
            <a:xfrm>
              <a:off x="995608" y="1339906"/>
              <a:ext cx="1877592" cy="12003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UD デジタル 教科書体 NP-B" panose="02020700000000000000" pitchFamily="18" charset="-128"/>
                  <a:cs typeface="+mn-cs"/>
                </a:rPr>
                <a:t>Section Safety Leader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CDB28F9-7C7C-4E4E-9828-EEB5AD77A4DA}"/>
                </a:ext>
              </a:extLst>
            </p:cNvPr>
            <p:cNvSpPr txBox="1"/>
            <p:nvPr/>
          </p:nvSpPr>
          <p:spPr>
            <a:xfrm>
              <a:off x="6743998" y="2111158"/>
              <a:ext cx="201511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UD デジタル 教科書体 NP-B" panose="02020700000000000000" pitchFamily="18" charset="-128"/>
                  <a:cs typeface="+mn-cs"/>
                </a:rPr>
                <a:t>J-PARC staff member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EB26A9B-55A2-48F0-9791-1DE3162E20C6}"/>
                </a:ext>
              </a:extLst>
            </p:cNvPr>
            <p:cNvSpPr txBox="1"/>
            <p:nvPr/>
          </p:nvSpPr>
          <p:spPr>
            <a:xfrm>
              <a:off x="6659494" y="3088493"/>
              <a:ext cx="307086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UD デジタル 教科書体 NP-B" panose="02020700000000000000" pitchFamily="18" charset="-128"/>
                  <a:cs typeface="+mn-cs"/>
                </a:rPr>
                <a:t>J-PARC staff member or contractor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E9EF3AE-4331-4A71-BA50-25B5C7D15D5C}"/>
                </a:ext>
              </a:extLst>
            </p:cNvPr>
            <p:cNvSpPr txBox="1"/>
            <p:nvPr/>
          </p:nvSpPr>
          <p:spPr>
            <a:xfrm>
              <a:off x="3155848" y="2172714"/>
              <a:ext cx="3534890" cy="58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UD デジタル 教科書体 NP-B" panose="02020700000000000000" pitchFamily="18" charset="-128"/>
                  <a:cs typeface="+mn-cs"/>
                </a:rPr>
                <a:t>Work Manager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UD デジタル 教科書体 NP-B" panose="02020700000000000000" pitchFamily="18" charset="-128"/>
                <a:cs typeface="+mn-cs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629EEB12-D58F-4483-BC6F-E159A8BA2B2A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2873200" y="1919003"/>
              <a:ext cx="2068370" cy="210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36"/>
          <p:cNvSpPr>
            <a:spLocks noChangeArrowheads="1"/>
          </p:cNvSpPr>
          <p:nvPr/>
        </p:nvSpPr>
        <p:spPr bwMode="auto">
          <a:xfrm>
            <a:off x="0" y="0"/>
            <a:ext cx="9144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80803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anose="020B0600070205080204" pitchFamily="50" charset="-128"/>
                <a:cs typeface="+mn-cs"/>
              </a:rPr>
              <a:t>What is the “Work Manager.”</a:t>
            </a:r>
            <a:endParaRPr kumimoji="1" lang="ja-JP" altLang="ja-JP" sz="3600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73847" y="2353697"/>
            <a:ext cx="8714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UD デジタル 教科書体 NP-B" panose="02020700000000000000" pitchFamily="18" charset="-128"/>
              </a:rPr>
              <a:t>Typical management structure for work safety in J-PARC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28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295271-AEF4-4E44-A1CE-E9C53D31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License Requirement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0" y="1213164"/>
            <a:ext cx="9144000" cy="1819968"/>
          </a:xfrm>
        </p:spPr>
        <p:txBody>
          <a:bodyPr>
            <a:noAutofit/>
          </a:bodyPr>
          <a:lstStyle/>
          <a:p>
            <a:pPr marL="0" indent="269875">
              <a:buNone/>
            </a:pPr>
            <a:r>
              <a:rPr lang="en-US" altLang="ja-JP" sz="3200" dirty="0">
                <a:latin typeface="+mj-lt"/>
                <a:ea typeface="UD デジタル 教科書体 NK-B" panose="02020700000000000000" pitchFamily="18" charset="-128"/>
              </a:rPr>
              <a:t>Completion of the following education.</a:t>
            </a:r>
          </a:p>
          <a:p>
            <a:pPr marL="625475"/>
            <a:r>
              <a:rPr lang="en-US" altLang="ja-JP" sz="3200" b="1" dirty="0">
                <a:solidFill>
                  <a:srgbClr val="FF0000"/>
                </a:solidFill>
                <a:latin typeface="+mj-lt"/>
              </a:rPr>
              <a:t>Experience-Based Safety Training</a:t>
            </a:r>
          </a:p>
          <a:p>
            <a:pPr marL="625475"/>
            <a:r>
              <a:rPr lang="en-US" altLang="ja-JP" sz="3200" b="1" dirty="0">
                <a:solidFill>
                  <a:srgbClr val="FF0000"/>
                </a:solidFill>
                <a:latin typeface="+mj-lt"/>
              </a:rPr>
              <a:t>Lecture Course</a:t>
            </a:r>
            <a:endParaRPr lang="en-US" altLang="ja-JP" sz="2000" u="sng" dirty="0">
              <a:latin typeface="+mj-lt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D2E407-2FCA-499D-B991-7AB1A2258710}"/>
              </a:ext>
            </a:extLst>
          </p:cNvPr>
          <p:cNvSpPr txBox="1"/>
          <p:nvPr/>
        </p:nvSpPr>
        <p:spPr>
          <a:xfrm>
            <a:off x="254524" y="3962457"/>
            <a:ext cx="84272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latin typeface="+mj-lt"/>
                <a:ea typeface="UD デジタル 教科書体 NK-B" panose="02020700000000000000" pitchFamily="18" charset="-128"/>
              </a:rPr>
              <a:t>Encourage the staff to </a:t>
            </a:r>
            <a:r>
              <a:rPr lang="en-US" altLang="ja-JP" sz="2800" dirty="0">
                <a:latin typeface="+mj-lt"/>
                <a:ea typeface="UD デジタル 教科書体 NK-B" panose="02020700000000000000" pitchFamily="18" charset="-128"/>
              </a:rPr>
              <a:t>recognize </a:t>
            </a:r>
            <a:r>
              <a:rPr lang="en-US" altLang="ja-JP" sz="2800" u="sng" dirty="0">
                <a:latin typeface="+mj-lt"/>
                <a:ea typeface="UD デジタル 教科書体 NK-B" panose="02020700000000000000" pitchFamily="18" charset="-128"/>
              </a:rPr>
              <a:t>their roles</a:t>
            </a:r>
            <a:r>
              <a:rPr lang="en-US" altLang="ja-JP" sz="2800" dirty="0">
                <a:latin typeface="+mj-lt"/>
                <a:ea typeface="UD デジタル 教科書体 NK-B" panose="02020700000000000000" pitchFamily="18" charset="-128"/>
              </a:rPr>
              <a:t> and </a:t>
            </a:r>
            <a:r>
              <a:rPr lang="en-US" altLang="ja-JP" sz="2800" u="sng" dirty="0">
                <a:latin typeface="+mj-lt"/>
                <a:ea typeface="UD デジタル 教科書体 NK-B" panose="02020700000000000000" pitchFamily="18" charset="-128"/>
              </a:rPr>
              <a:t>responsibilities</a:t>
            </a:r>
            <a:r>
              <a:rPr lang="en-US" altLang="ja-JP" sz="2800" dirty="0">
                <a:latin typeface="+mj-lt"/>
                <a:ea typeface="UD デジタル 教科書体 NK-B" panose="02020700000000000000" pitchFamily="18" charset="-128"/>
              </a:rPr>
              <a:t> clearly </a:t>
            </a:r>
            <a:r>
              <a:rPr lang="en-US" altLang="ja-JP" sz="2800" u="sng" dirty="0">
                <a:latin typeface="+mj-lt"/>
                <a:ea typeface="UD デジタル 教科書体 NK-B" panose="02020700000000000000" pitchFamily="18" charset="-128"/>
              </a:rPr>
              <a:t>as a work manager</a:t>
            </a:r>
            <a:r>
              <a:rPr lang="en-US" altLang="ja-JP" sz="2800" dirty="0">
                <a:latin typeface="+mj-lt"/>
                <a:ea typeface="UD デジタル 教科書体 NK-B" panose="02020700000000000000" pitchFamily="18" charset="-128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>
              <a:latin typeface="+mj-lt"/>
              <a:ea typeface="UD デジタル 教科書体 NK-B" panose="02020700000000000000" pitchFamily="18" charset="-128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0A0FAB77-F2A3-4863-9A2C-24694D5C36E4}"/>
              </a:ext>
            </a:extLst>
          </p:cNvPr>
          <p:cNvSpPr/>
          <p:nvPr/>
        </p:nvSpPr>
        <p:spPr>
          <a:xfrm>
            <a:off x="3456878" y="3237627"/>
            <a:ext cx="2062975" cy="724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4724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FF1608-EE9E-400B-BD8E-9AF0629D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400" b="1" dirty="0"/>
              <a:t>Experience-Based Safety Training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461923-48DD-4F43-8599-73F007772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32" y="1470007"/>
            <a:ext cx="8776354" cy="5552551"/>
          </a:xfrm>
        </p:spPr>
        <p:txBody>
          <a:bodyPr/>
          <a:lstStyle/>
          <a:p>
            <a:r>
              <a:rPr lang="en-US" altLang="ja-JP" dirty="0"/>
              <a:t>In the training, they </a:t>
            </a:r>
            <a:r>
              <a:rPr lang="en-US" altLang="ja-JP" dirty="0">
                <a:solidFill>
                  <a:schemeClr val="accent1"/>
                </a:solidFill>
              </a:rPr>
              <a:t>experience</a:t>
            </a:r>
            <a:r>
              <a:rPr lang="en-US" altLang="ja-JP" dirty="0"/>
              <a:t> many kinds of </a:t>
            </a:r>
            <a:r>
              <a:rPr lang="en-US" altLang="ja-JP" dirty="0">
                <a:solidFill>
                  <a:schemeClr val="accent1"/>
                </a:solidFill>
              </a:rPr>
              <a:t>hazards and accidents</a:t>
            </a:r>
            <a:r>
              <a:rPr lang="en-US" altLang="ja-JP" dirty="0"/>
              <a:t> simulated safely.</a:t>
            </a:r>
          </a:p>
          <a:p>
            <a:r>
              <a:rPr lang="en-US" altLang="ja-JP" dirty="0"/>
              <a:t>The trainings are outsourced to professional companies.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B722FBA-777C-4462-A433-79BB051249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"/>
          <a:stretch/>
        </p:blipFill>
        <p:spPr>
          <a:xfrm>
            <a:off x="142614" y="3578547"/>
            <a:ext cx="4369096" cy="306745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AB98579-FED7-4EFE-A10A-F0CCAEA8C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49" y="3578547"/>
            <a:ext cx="4157427" cy="31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57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393D1A-B9B8-4C94-B6C9-D7F3D88C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/>
              <a:t>Lecture Course</a:t>
            </a:r>
            <a:endParaRPr kumimoji="1" lang="ja-JP" altLang="en-US" sz="4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2F2D46-AF70-4731-88F5-FB31C5F3D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23" y="1601004"/>
            <a:ext cx="8776354" cy="2260076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Case Study to focus on Accidents and Troubles</a:t>
            </a:r>
          </a:p>
          <a:p>
            <a:r>
              <a:rPr kumimoji="1" lang="en-US" altLang="ja-JP" sz="4000" u="sng" dirty="0">
                <a:solidFill>
                  <a:schemeClr val="accent1"/>
                </a:solidFill>
              </a:rPr>
              <a:t>Role of a Work Manager </a:t>
            </a:r>
          </a:p>
          <a:p>
            <a:endParaRPr kumimoji="1" lang="ja-JP" altLang="en-US" sz="4000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85E0CA4E-7C1E-486E-9B6E-911E5C5E35FC}"/>
              </a:ext>
            </a:extLst>
          </p:cNvPr>
          <p:cNvSpPr/>
          <p:nvPr/>
        </p:nvSpPr>
        <p:spPr>
          <a:xfrm>
            <a:off x="2640019" y="3429000"/>
            <a:ext cx="2375210" cy="780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D0A347-E26D-41F7-9041-E2F0036FF142}"/>
              </a:ext>
            </a:extLst>
          </p:cNvPr>
          <p:cNvSpPr txBox="1"/>
          <p:nvPr/>
        </p:nvSpPr>
        <p:spPr>
          <a:xfrm>
            <a:off x="632367" y="4340552"/>
            <a:ext cx="8020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>
                <a:latin typeface="+mj-lt"/>
                <a:ea typeface="UD デジタル 教科書体 NP-B" panose="02020700000000000000" pitchFamily="18" charset="-128"/>
              </a:rPr>
              <a:t>What we emphasize in the lecture is briefly given.</a:t>
            </a:r>
            <a:endParaRPr kumimoji="1" lang="ja-JP" altLang="en-US" sz="3200" i="1" dirty="0">
              <a:latin typeface="+mj-lt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495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434617" y="1233738"/>
            <a:ext cx="8118648" cy="5099027"/>
            <a:chOff x="1" y="688385"/>
            <a:chExt cx="9144000" cy="5625169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010D9DF7-D303-45F8-92D3-0EFB1CF35A7A}"/>
                </a:ext>
              </a:extLst>
            </p:cNvPr>
            <p:cNvSpPr/>
            <p:nvPr/>
          </p:nvSpPr>
          <p:spPr>
            <a:xfrm>
              <a:off x="1" y="688385"/>
              <a:ext cx="9144000" cy="5481231"/>
            </a:xfrm>
            <a:prstGeom prst="roundRect">
              <a:avLst>
                <a:gd name="adj" fmla="val 657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DF7C1FB7-9F5F-4AC8-B755-52CA45671AD8}"/>
                </a:ext>
              </a:extLst>
            </p:cNvPr>
            <p:cNvSpPr/>
            <p:nvPr/>
          </p:nvSpPr>
          <p:spPr>
            <a:xfrm>
              <a:off x="248148" y="1599586"/>
              <a:ext cx="4156481" cy="2113500"/>
            </a:xfrm>
            <a:prstGeom prst="roundRect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8589BA1-C0CB-49A3-B1BB-8740900E809D}"/>
                </a:ext>
              </a:extLst>
            </p:cNvPr>
            <p:cNvSpPr txBox="1"/>
            <p:nvPr/>
          </p:nvSpPr>
          <p:spPr>
            <a:xfrm>
              <a:off x="1403650" y="850489"/>
              <a:ext cx="6048672" cy="57645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6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What to Do as a Work Manager</a:t>
              </a:r>
              <a:endParaRPr kumimoji="1" lang="ja-JP" altLang="en-US" sz="14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07A87A91-8B83-464F-9E9A-2B9C5642969A}"/>
                </a:ext>
              </a:extLst>
            </p:cNvPr>
            <p:cNvSpPr/>
            <p:nvPr/>
          </p:nvSpPr>
          <p:spPr>
            <a:xfrm>
              <a:off x="4611420" y="1599586"/>
              <a:ext cx="4156481" cy="2113500"/>
            </a:xfrm>
            <a:prstGeom prst="roundRect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55B52DB2-C6E9-4B5F-A195-9656495E002B}"/>
                </a:ext>
              </a:extLst>
            </p:cNvPr>
            <p:cNvSpPr/>
            <p:nvPr/>
          </p:nvSpPr>
          <p:spPr>
            <a:xfrm>
              <a:off x="248148" y="3885512"/>
              <a:ext cx="4156481" cy="2113500"/>
            </a:xfrm>
            <a:prstGeom prst="roundRect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56281D03-4C88-47C4-B94C-E1E852B3E19F}"/>
                </a:ext>
              </a:extLst>
            </p:cNvPr>
            <p:cNvSpPr/>
            <p:nvPr/>
          </p:nvSpPr>
          <p:spPr>
            <a:xfrm>
              <a:off x="4611420" y="3885512"/>
              <a:ext cx="4156481" cy="2113500"/>
            </a:xfrm>
            <a:prstGeom prst="roundRect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5150B98E-A697-49FE-83D6-0253534CC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5889" y="3740006"/>
              <a:ext cx="2036234" cy="1475067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332B57BF-A1DE-4A73-8D63-C4FBD3244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2916" y="2042861"/>
              <a:ext cx="1829207" cy="1542112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A1660ACE-A2C8-44CD-89A1-84E307500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25265">
              <a:off x="6581259" y="2173424"/>
              <a:ext cx="2303642" cy="1486485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3D79297-CADF-46B2-BE50-88355403AE46}"/>
                </a:ext>
              </a:extLst>
            </p:cNvPr>
            <p:cNvSpPr txBox="1"/>
            <p:nvPr/>
          </p:nvSpPr>
          <p:spPr>
            <a:xfrm>
              <a:off x="389255" y="1618369"/>
              <a:ext cx="3246641" cy="188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ts val="3500"/>
                </a:lnSpc>
                <a:defRPr kumimoji="1" sz="2800" b="1">
                  <a:effectLst>
                    <a:glow rad="101600">
                      <a:schemeClr val="bg1"/>
                    </a:glow>
                  </a:effectLst>
                  <a:latin typeface="AR P丸ゴシック体M" panose="020F0600000000000000" pitchFamily="50" charset="-128"/>
                  <a:ea typeface="AR P丸ゴシック体M" panose="020F0600000000000000" pitchFamily="50" charset="-128"/>
                </a:defRPr>
              </a:lvl1pPr>
            </a:lstStyle>
            <a:p>
              <a:pPr marL="269875" marR="0" lvl="0" indent="-269875" algn="l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79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88900">
                      <a:prstClr val="white"/>
                    </a:glow>
                  </a:effectLst>
                  <a:uLnTx/>
                  <a:uFillTx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□ </a:t>
              </a: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88900">
                      <a:prstClr val="white"/>
                    </a:glow>
                  </a:effectLst>
                  <a:uLnTx/>
                  <a:uFillTx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Follow through with the “Stop Work” policy.</a:t>
              </a:r>
            </a:p>
            <a:p>
              <a:pPr marL="0" marR="0" lvl="0" indent="0" algn="l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79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88900">
                      <a:prstClr val="white"/>
                    </a:glow>
                  </a:effectLst>
                  <a:uLnTx/>
                  <a:uFillTx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endParaRPr kumimoji="1" lang="en-US" altLang="ja-JP" sz="227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B7C0BCD-3C0E-4BF1-BC0D-0E92D43858D7}"/>
                </a:ext>
              </a:extLst>
            </p:cNvPr>
            <p:cNvSpPr txBox="1"/>
            <p:nvPr/>
          </p:nvSpPr>
          <p:spPr>
            <a:xfrm>
              <a:off x="5933960" y="4916964"/>
              <a:ext cx="29548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marR="0" lvl="0" indent="-355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88900">
                      <a:prstClr val="white"/>
                    </a:glow>
                  </a:effectLst>
                  <a:uLnTx/>
                  <a:uFillTx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□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88900">
                      <a:prstClr val="white"/>
                    </a:glow>
                  </a:effectLst>
                  <a:uLnTx/>
                  <a:uFillTx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	Inform potential risks in the work.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CD97AB1A-97EE-4073-90F9-9482F487A5DE}"/>
                </a:ext>
              </a:extLst>
            </p:cNvPr>
            <p:cNvSpPr txBox="1"/>
            <p:nvPr/>
          </p:nvSpPr>
          <p:spPr>
            <a:xfrm>
              <a:off x="4708245" y="1599587"/>
              <a:ext cx="368017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 marR="0" lvl="0" indent="-269875" algn="l" defTabSz="914400" rtl="0" eaLnBrk="1" fontAlgn="auto" latinLnBrk="0" hangingPunct="1">
                <a:lnSpc>
                  <a:spcPts val="284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79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88900">
                      <a:prstClr val="white"/>
                    </a:glow>
                  </a:effectLst>
                  <a:uLnTx/>
                  <a:uFillTx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□ </a:t>
              </a:r>
              <a:r>
                <a:rPr kumimoji="1" lang="en-US" altLang="ja-JP" sz="2279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88900">
                      <a:prstClr val="white"/>
                    </a:glow>
                  </a:effectLst>
                  <a:uLnTx/>
                  <a:uFillTx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Confirm that every task is properly assigned for each worker.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6928BF1-7330-43C3-8299-F0DE6FAACB01}"/>
                </a:ext>
              </a:extLst>
            </p:cNvPr>
            <p:cNvSpPr txBox="1"/>
            <p:nvPr/>
          </p:nvSpPr>
          <p:spPr>
            <a:xfrm>
              <a:off x="315508" y="5171365"/>
              <a:ext cx="4089121" cy="1142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marR="0" lvl="0" indent="-1825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uLnTx/>
                  <a:uFillTx/>
                  <a:latin typeface="Arial Unicode MS" panose="020B0604020202020204" pitchFamily="50" charset="-128"/>
                  <a:ea typeface="Arial Unicode MS" panose="020B0604020202020204"/>
                  <a:cs typeface="Arial Unicode MS" panose="020B0604020202020204" pitchFamily="50" charset="-128"/>
                </a:rPr>
                <a:t>□ 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Arial Unicode MS" panose="020B0604020202020204"/>
                </a:rPr>
                <a:t>Share awareness on safety and unsafe situations in daily briefing. 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/>
                <a:cs typeface="Arial Unicode MS" panose="020B0604020202020204" pitchFamily="50" charset="-128"/>
              </a:endParaRP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6FEAA5F0-1AE9-465E-88F2-0AF3F6B23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8850" y="4072083"/>
              <a:ext cx="2200973" cy="1794159"/>
            </a:xfrm>
            <a:prstGeom prst="rect">
              <a:avLst/>
            </a:prstGeom>
          </p:spPr>
        </p:pic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D5F199-C068-404B-9B6A-882F66D64592}"/>
              </a:ext>
            </a:extLst>
          </p:cNvPr>
          <p:cNvSpPr txBox="1"/>
          <p:nvPr/>
        </p:nvSpPr>
        <p:spPr>
          <a:xfrm>
            <a:off x="654938" y="171292"/>
            <a:ext cx="7988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1"/>
                </a:solidFill>
                <a:latin typeface="+mj-lt"/>
                <a:ea typeface="UD デジタル 教科書体 NP-B" panose="02020700000000000000" pitchFamily="18" charset="-128"/>
              </a:rPr>
              <a:t>Backside of the License Card</a:t>
            </a:r>
            <a:endParaRPr kumimoji="1" lang="ja-JP" altLang="en-US" sz="4000" dirty="0">
              <a:solidFill>
                <a:schemeClr val="accent1"/>
              </a:solidFill>
              <a:latin typeface="+mj-lt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258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CC978C-23C0-42F2-9012-672BC202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License acquisition in J-PARC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6850B4-79E1-44D5-9032-51AA378BC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More than </a:t>
            </a:r>
            <a:r>
              <a:rPr kumimoji="1" lang="en-US" altLang="ja-JP" sz="3600" dirty="0">
                <a:solidFill>
                  <a:srgbClr val="FF0000"/>
                </a:solidFill>
              </a:rPr>
              <a:t>400 staffs</a:t>
            </a:r>
            <a:r>
              <a:rPr kumimoji="1" lang="en-US" altLang="ja-JP" sz="3600" dirty="0"/>
              <a:t> have already acquired the license.</a:t>
            </a:r>
          </a:p>
          <a:p>
            <a:r>
              <a:rPr lang="en-US" altLang="ja-JP" sz="3600" dirty="0"/>
              <a:t>The lecture course and the experience-based safety training are held several </a:t>
            </a:r>
            <a:r>
              <a:rPr lang="en-US" altLang="ja-JP" sz="3600"/>
              <a:t>times a </a:t>
            </a:r>
            <a:r>
              <a:rPr lang="en-US" altLang="ja-JP" sz="3600" dirty="0"/>
              <a:t>year for new commers. </a:t>
            </a:r>
          </a:p>
          <a:p>
            <a:r>
              <a:rPr kumimoji="1" lang="en-US" altLang="ja-JP" sz="3600" dirty="0"/>
              <a:t>Refresher course of the lecture will be held </a:t>
            </a:r>
            <a:r>
              <a:rPr kumimoji="1" lang="en-US" altLang="ja-JP" sz="3600" dirty="0">
                <a:solidFill>
                  <a:srgbClr val="FF0000"/>
                </a:solidFill>
              </a:rPr>
              <a:t>every four year</a:t>
            </a:r>
            <a:r>
              <a:rPr kumimoji="1" lang="en-US" altLang="ja-JP" sz="3600" dirty="0"/>
              <a:t>.</a:t>
            </a:r>
          </a:p>
          <a:p>
            <a:pPr lvl="1"/>
            <a:r>
              <a:rPr lang="en-US" altLang="ja-JP" sz="3200" dirty="0"/>
              <a:t>The next one will be held in 2024. All licensed staff members need to take it.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7074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053C26-346D-317F-BB43-EE0063EA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“</a:t>
            </a:r>
            <a:r>
              <a:rPr kumimoji="1" lang="en-US" altLang="ja-JP" dirty="0"/>
              <a:t>Licensing” and “Approval”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B1A281-A68E-4279-FE8B-DA110979A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4" y="1008670"/>
            <a:ext cx="8776354" cy="480847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“License” </a:t>
            </a:r>
            <a:r>
              <a:rPr kumimoji="1" lang="en-US" altLang="ja-JP" dirty="0"/>
              <a:t>and </a:t>
            </a:r>
            <a:r>
              <a:rPr kumimoji="1" lang="en-US" altLang="ja-JP" dirty="0">
                <a:solidFill>
                  <a:srgbClr val="FF0000"/>
                </a:solidFill>
              </a:rPr>
              <a:t>“Approval” </a:t>
            </a:r>
            <a:r>
              <a:rPr kumimoji="1" lang="en-US" altLang="ja-JP" dirty="0"/>
              <a:t>are needed for J-PARC operation.</a:t>
            </a:r>
          </a:p>
          <a:p>
            <a:pPr lvl="1"/>
            <a:r>
              <a:rPr kumimoji="1" lang="en-US" altLang="ja-JP" dirty="0"/>
              <a:t>The </a:t>
            </a:r>
            <a:r>
              <a:rPr kumimoji="1" lang="en-US" altLang="ja-JP" dirty="0">
                <a:solidFill>
                  <a:srgbClr val="FF0000"/>
                </a:solidFill>
              </a:rPr>
              <a:t>“License” </a:t>
            </a:r>
            <a:r>
              <a:rPr kumimoji="1" lang="en-US" altLang="ja-JP" dirty="0"/>
              <a:t>is issued by the Nuclear Regulation Authority</a:t>
            </a:r>
            <a:r>
              <a:rPr lang="ja-JP" altLang="en-US" dirty="0"/>
              <a:t> </a:t>
            </a:r>
            <a:r>
              <a:rPr lang="en-US" altLang="ja-JP" dirty="0"/>
              <a:t>(NRA) of Japan, based on the national low: </a:t>
            </a:r>
            <a:r>
              <a:rPr lang="en-US" altLang="ja-JP" u="sng" dirty="0">
                <a:solidFill>
                  <a:schemeClr val="accent1"/>
                </a:solidFill>
              </a:rPr>
              <a:t>“Act on the Regulation of Radioisotopes, etc.”</a:t>
            </a:r>
          </a:p>
          <a:p>
            <a:pPr lvl="1"/>
            <a:r>
              <a:rPr kumimoji="1" lang="en-US" altLang="ja-JP" dirty="0"/>
              <a:t>The </a:t>
            </a:r>
            <a:r>
              <a:rPr kumimoji="1" lang="en-US" altLang="ja-JP" dirty="0">
                <a:solidFill>
                  <a:srgbClr val="FF0000"/>
                </a:solidFill>
              </a:rPr>
              <a:t>“Approval”</a:t>
            </a:r>
            <a:r>
              <a:rPr kumimoji="1" lang="en-US" altLang="ja-JP" dirty="0"/>
              <a:t> is given by the local governments, based on </a:t>
            </a:r>
            <a:r>
              <a:rPr kumimoji="1" lang="en-US" altLang="ja-JP" u="sng" dirty="0">
                <a:solidFill>
                  <a:schemeClr val="accent1"/>
                </a:solidFill>
              </a:rPr>
              <a:t>“The local agreement on safety </a:t>
            </a:r>
            <a:r>
              <a:rPr lang="en-US" altLang="ja-JP" u="sng" dirty="0">
                <a:solidFill>
                  <a:schemeClr val="accent1"/>
                </a:solidFill>
              </a:rPr>
              <a:t>of nuclear power reactors etc.”</a:t>
            </a:r>
          </a:p>
          <a:p>
            <a:r>
              <a:rPr kumimoji="1" lang="en-US" altLang="ja-JP" dirty="0"/>
              <a:t>The </a:t>
            </a:r>
            <a:r>
              <a:rPr kumimoji="1" lang="en-US" altLang="ja-JP" dirty="0">
                <a:solidFill>
                  <a:srgbClr val="FF0000"/>
                </a:solidFill>
              </a:rPr>
              <a:t>“</a:t>
            </a:r>
            <a:r>
              <a:rPr lang="en-US" altLang="ja-JP" dirty="0">
                <a:solidFill>
                  <a:srgbClr val="FF0000"/>
                </a:solidFill>
              </a:rPr>
              <a:t>L</a:t>
            </a:r>
            <a:r>
              <a:rPr kumimoji="1" lang="en-US" altLang="ja-JP" dirty="0">
                <a:solidFill>
                  <a:srgbClr val="FF0000"/>
                </a:solidFill>
              </a:rPr>
              <a:t>icense” requirements</a:t>
            </a:r>
            <a:r>
              <a:rPr kumimoji="1" lang="en-US" altLang="ja-JP" dirty="0"/>
              <a:t> </a:t>
            </a:r>
            <a:r>
              <a:rPr lang="en-US" altLang="ja-JP" dirty="0"/>
              <a:t>shows the general and minimum regulation for preventing radiation hazard.</a:t>
            </a:r>
          </a:p>
          <a:p>
            <a:r>
              <a:rPr kumimoji="1" lang="en-US" altLang="ja-JP" dirty="0"/>
              <a:t>The </a:t>
            </a:r>
            <a:r>
              <a:rPr kumimoji="1" lang="en-US" altLang="ja-JP" dirty="0">
                <a:solidFill>
                  <a:srgbClr val="FF0000"/>
                </a:solidFill>
              </a:rPr>
              <a:t>“</a:t>
            </a: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kumimoji="1" lang="en-US" altLang="ja-JP" dirty="0">
                <a:solidFill>
                  <a:srgbClr val="FF0000"/>
                </a:solidFill>
              </a:rPr>
              <a:t>pproval” requirement</a:t>
            </a:r>
            <a:r>
              <a:rPr kumimoji="1" lang="en-US" altLang="ja-JP" dirty="0"/>
              <a:t> was determined base on “the local agreement”:</a:t>
            </a:r>
          </a:p>
          <a:p>
            <a:pPr lvl="1"/>
            <a:r>
              <a:rPr lang="en-US" altLang="ja-JP" dirty="0"/>
              <a:t>a</a:t>
            </a:r>
            <a:r>
              <a:rPr kumimoji="1" lang="en-US" altLang="ja-JP" dirty="0"/>
              <a:t>sking us </a:t>
            </a:r>
            <a:r>
              <a:rPr kumimoji="1" lang="en-US" altLang="ja-JP" dirty="0">
                <a:solidFill>
                  <a:srgbClr val="FF0000"/>
                </a:solidFill>
              </a:rPr>
              <a:t>to take best efforts to minimize</a:t>
            </a:r>
            <a:r>
              <a:rPr kumimoji="1" lang="en-US" altLang="ja-JP" dirty="0"/>
              <a:t> </a:t>
            </a:r>
            <a:r>
              <a:rPr kumimoji="1" lang="en-US" altLang="ja-JP" dirty="0">
                <a:solidFill>
                  <a:schemeClr val="accent1"/>
                </a:solidFill>
              </a:rPr>
              <a:t>radiation doses</a:t>
            </a:r>
            <a:r>
              <a:rPr kumimoji="1" lang="en-US" altLang="ja-JP" dirty="0"/>
              <a:t> at the site boundary and </a:t>
            </a:r>
            <a:r>
              <a:rPr kumimoji="1" lang="en-US" altLang="ja-JP" dirty="0">
                <a:solidFill>
                  <a:schemeClr val="accent1"/>
                </a:solidFill>
              </a:rPr>
              <a:t>radioactive wastes</a:t>
            </a:r>
            <a:r>
              <a:rPr kumimoji="1" lang="en-US" altLang="ja-JP" dirty="0"/>
              <a:t>, including gas and water release.  </a:t>
            </a:r>
            <a:endParaRPr kumimoji="1" lang="ja-JP" altLang="en-US" dirty="0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B527A582-8FBA-F009-BDF7-F5B175BBD514}"/>
              </a:ext>
            </a:extLst>
          </p:cNvPr>
          <p:cNvSpPr/>
          <p:nvPr/>
        </p:nvSpPr>
        <p:spPr>
          <a:xfrm>
            <a:off x="338819" y="5849330"/>
            <a:ext cx="407169" cy="476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36781F-F6BC-F6F8-6F1D-39804A7AD9C2}"/>
              </a:ext>
            </a:extLst>
          </p:cNvPr>
          <p:cNvSpPr txBox="1"/>
          <p:nvPr/>
        </p:nvSpPr>
        <p:spPr>
          <a:xfrm>
            <a:off x="830283" y="5817140"/>
            <a:ext cx="778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/>
              <a:t>Needs to be </a:t>
            </a:r>
            <a:r>
              <a:rPr kumimoji="1" lang="en-US" altLang="ja-JP" sz="2400" u="sng" dirty="0">
                <a:solidFill>
                  <a:srgbClr val="FF0000"/>
                </a:solidFill>
              </a:rPr>
              <a:t>renewed step-by-step</a:t>
            </a:r>
            <a:r>
              <a:rPr kumimoji="1" lang="en-US" altLang="ja-JP" sz="2400" u="sng" dirty="0">
                <a:solidFill>
                  <a:schemeClr val="accent1"/>
                </a:solidFill>
              </a:rPr>
              <a:t> </a:t>
            </a:r>
            <a:r>
              <a:rPr kumimoji="1" lang="en-US" altLang="ja-JP" sz="2400" u="sng" dirty="0"/>
              <a:t>for facility upgrade</a:t>
            </a:r>
            <a:endParaRPr kumimoji="1" lang="ja-JP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69584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524" y="136525"/>
            <a:ext cx="8776354" cy="124675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“Licensing” Requirements on External Dose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755576" y="1828800"/>
            <a:ext cx="8007424" cy="4800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39752" y="3259516"/>
            <a:ext cx="6264696" cy="32174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" name="テキスト ボックス 14"/>
          <p:cNvSpPr txBox="1">
            <a:spLocks noChangeArrowheads="1"/>
          </p:cNvSpPr>
          <p:nvPr/>
        </p:nvSpPr>
        <p:spPr bwMode="auto">
          <a:xfrm>
            <a:off x="4551588" y="1642343"/>
            <a:ext cx="394210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Site Boundary : 0.25 mSv / 3 months</a:t>
            </a:r>
          </a:p>
        </p:txBody>
      </p:sp>
      <p:sp>
        <p:nvSpPr>
          <p:cNvPr id="25" name="テキスト ボックス 15"/>
          <p:cNvSpPr txBox="1">
            <a:spLocks noChangeArrowheads="1"/>
          </p:cNvSpPr>
          <p:nvPr/>
        </p:nvSpPr>
        <p:spPr bwMode="auto">
          <a:xfrm>
            <a:off x="2528823" y="3022624"/>
            <a:ext cx="5057795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Controlled Area Boundary : 1.3 </a:t>
            </a:r>
            <a:r>
              <a:rPr lang="en-US" altLang="ja-JP" dirty="0" err="1">
                <a:solidFill>
                  <a:srgbClr val="000000"/>
                </a:solidFill>
                <a:cs typeface="Arial" charset="0"/>
              </a:rPr>
              <a:t>mSv</a:t>
            </a: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 / 3 months</a:t>
            </a:r>
          </a:p>
          <a:p>
            <a:pPr eaLnBrk="1" hangingPunct="1"/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			 (2.6 </a:t>
            </a:r>
            <a:r>
              <a:rPr lang="en-US" altLang="ja-JP" dirty="0" err="1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m</a:t>
            </a:r>
            <a:r>
              <a:rPr lang="en-US" altLang="ja-JP" dirty="0" err="1">
                <a:solidFill>
                  <a:srgbClr val="000000"/>
                </a:solidFill>
                <a:cs typeface="Arial" charset="0"/>
              </a:rPr>
              <a:t>Sv</a:t>
            </a: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/h)</a:t>
            </a:r>
          </a:p>
          <a:p>
            <a:pPr eaLnBrk="1" hangingPunct="1"/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                                             </a:t>
            </a:r>
            <a:r>
              <a:rPr lang="en-US" altLang="ja-JP" sz="1400" dirty="0">
                <a:solidFill>
                  <a:srgbClr val="000000"/>
                </a:solidFill>
                <a:cs typeface="Arial" charset="0"/>
              </a:rPr>
              <a:t>3 months =&gt; 500 hours</a:t>
            </a: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1515538" y="2752130"/>
            <a:ext cx="7171261" cy="3785567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15"/>
          <p:cNvSpPr txBox="1">
            <a:spLocks noChangeArrowheads="1"/>
          </p:cNvSpPr>
          <p:nvPr/>
        </p:nvSpPr>
        <p:spPr bwMode="auto">
          <a:xfrm>
            <a:off x="3275856" y="4391471"/>
            <a:ext cx="4941912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Region of Regular Access: &lt; 1 </a:t>
            </a:r>
            <a:r>
              <a:rPr lang="en-US" altLang="ja-JP" dirty="0" err="1">
                <a:solidFill>
                  <a:srgbClr val="000000"/>
                </a:solidFill>
                <a:cs typeface="Arial" charset="0"/>
              </a:rPr>
              <a:t>mSv</a:t>
            </a: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 / week</a:t>
            </a:r>
          </a:p>
          <a:p>
            <a:pPr eaLnBrk="1" hangingPunct="1"/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                                          (</a:t>
            </a:r>
            <a:r>
              <a:rPr lang="en-US" altLang="ja-JP" dirty="0">
                <a:solidFill>
                  <a:schemeClr val="accent2"/>
                </a:solidFill>
                <a:cs typeface="Arial" charset="0"/>
              </a:rPr>
              <a:t>25 </a:t>
            </a:r>
            <a:r>
              <a:rPr lang="en-US" altLang="ja-JP" dirty="0" err="1">
                <a:solidFill>
                  <a:schemeClr val="accent2"/>
                </a:solidFill>
                <a:latin typeface="Symbol" panose="05050102010706020507" pitchFamily="18" charset="2"/>
                <a:cs typeface="Arial" charset="0"/>
              </a:rPr>
              <a:t>m</a:t>
            </a:r>
            <a:r>
              <a:rPr lang="en-US" altLang="ja-JP" dirty="0" err="1">
                <a:solidFill>
                  <a:schemeClr val="accent2"/>
                </a:solidFill>
                <a:cs typeface="Arial" charset="0"/>
              </a:rPr>
              <a:t>Sv</a:t>
            </a:r>
            <a:r>
              <a:rPr lang="en-US" altLang="ja-JP" dirty="0">
                <a:solidFill>
                  <a:schemeClr val="accent2"/>
                </a:solidFill>
                <a:cs typeface="Arial" charset="0"/>
              </a:rPr>
              <a:t>/h</a:t>
            </a: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cs typeface="Arial" charset="0"/>
              </a:rPr>
              <a:t>                                                1 week =&gt; 40 hours 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715177" y="5510964"/>
            <a:ext cx="2704480" cy="67088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Restricted &amp; Forbidden Area</a:t>
            </a:r>
            <a:endParaRPr lang="ja-JP" altLang="en-US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" name="テキスト ボックス 15"/>
          <p:cNvSpPr txBox="1">
            <a:spLocks noChangeArrowheads="1"/>
          </p:cNvSpPr>
          <p:nvPr/>
        </p:nvSpPr>
        <p:spPr bwMode="auto">
          <a:xfrm>
            <a:off x="1619672" y="2288674"/>
            <a:ext cx="4286751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Buffer Area Boundary : 20 </a:t>
            </a:r>
            <a:r>
              <a:rPr lang="en-US" altLang="ja-JP" dirty="0" err="1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m</a:t>
            </a:r>
            <a:r>
              <a:rPr lang="en-US" altLang="ja-JP" dirty="0" err="1">
                <a:solidFill>
                  <a:srgbClr val="000000"/>
                </a:solidFill>
                <a:cs typeface="Arial" charset="0"/>
              </a:rPr>
              <a:t>Sv</a:t>
            </a: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 / 1 week</a:t>
            </a:r>
          </a:p>
          <a:p>
            <a:pPr eaLnBrk="1" hangingPunct="1"/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	                      (</a:t>
            </a:r>
            <a:r>
              <a:rPr lang="en-US" altLang="ja-JP" dirty="0">
                <a:solidFill>
                  <a:schemeClr val="accent2"/>
                </a:solidFill>
                <a:cs typeface="Arial" charset="0"/>
              </a:rPr>
              <a:t>0.5 </a:t>
            </a:r>
            <a:r>
              <a:rPr lang="en-US" altLang="ja-JP" dirty="0" err="1">
                <a:solidFill>
                  <a:schemeClr val="accent2"/>
                </a:solidFill>
                <a:latin typeface="Symbol" panose="05050102010706020507" pitchFamily="18" charset="2"/>
                <a:cs typeface="Arial" charset="0"/>
              </a:rPr>
              <a:t>m</a:t>
            </a:r>
            <a:r>
              <a:rPr lang="en-US" altLang="ja-JP" dirty="0" err="1">
                <a:solidFill>
                  <a:schemeClr val="accent2"/>
                </a:solidFill>
                <a:cs typeface="Arial" charset="0"/>
              </a:rPr>
              <a:t>Sv</a:t>
            </a:r>
            <a:r>
              <a:rPr lang="en-US" altLang="ja-JP" dirty="0">
                <a:solidFill>
                  <a:schemeClr val="accent2"/>
                </a:solidFill>
                <a:cs typeface="Arial" charset="0"/>
              </a:rPr>
              <a:t>/h</a:t>
            </a: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52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259" y="136524"/>
            <a:ext cx="8842619" cy="108006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Requirement of the Controlled Area of the J-PARC Accelerator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1" y="1532559"/>
            <a:ext cx="8615237" cy="45370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 rot="5400000">
            <a:off x="4558071" y="2868993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 0.5 </a:t>
            </a:r>
            <a:r>
              <a:rPr kumimoji="1" lang="en-US" altLang="ja-JP" dirty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kumimoji="1"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Sv/h</a:t>
            </a:r>
            <a:endParaRPr kumimoji="1" lang="ja-JP" altLang="en-US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7958" y="2175031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 25 </a:t>
            </a:r>
            <a:r>
              <a:rPr kumimoji="1" lang="en-US" altLang="ja-JP" dirty="0" err="1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kumimoji="1" lang="en-US" altLang="ja-JP" dirty="0" err="1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Sv</a:t>
            </a:r>
            <a:r>
              <a:rPr kumimoji="1"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/h</a:t>
            </a:r>
            <a:endParaRPr kumimoji="1" lang="ja-JP" altLang="en-US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2789393" y="2047188"/>
            <a:ext cx="2100404" cy="3594226"/>
          </a:xfrm>
          <a:custGeom>
            <a:avLst/>
            <a:gdLst>
              <a:gd name="connsiteX0" fmla="*/ 0 w 2100404"/>
              <a:gd name="connsiteY0" fmla="*/ 1810693 h 3594226"/>
              <a:gd name="connsiteX1" fmla="*/ 18107 w 2100404"/>
              <a:gd name="connsiteY1" fmla="*/ 36214 h 3594226"/>
              <a:gd name="connsiteX2" fmla="*/ 2100404 w 2100404"/>
              <a:gd name="connsiteY2" fmla="*/ 0 h 3594226"/>
              <a:gd name="connsiteX3" fmla="*/ 2091350 w 2100404"/>
              <a:gd name="connsiteY3" fmla="*/ 1765426 h 3594226"/>
              <a:gd name="connsiteX4" fmla="*/ 2082297 w 2100404"/>
              <a:gd name="connsiteY4" fmla="*/ 1973656 h 3594226"/>
              <a:gd name="connsiteX5" fmla="*/ 1982709 w 2100404"/>
              <a:gd name="connsiteY5" fmla="*/ 1982709 h 3594226"/>
              <a:gd name="connsiteX6" fmla="*/ 1982709 w 2100404"/>
              <a:gd name="connsiteY6" fmla="*/ 3594226 h 3594226"/>
              <a:gd name="connsiteX7" fmla="*/ 697117 w 2100404"/>
              <a:gd name="connsiteY7" fmla="*/ 3585172 h 3594226"/>
              <a:gd name="connsiteX8" fmla="*/ 715224 w 2100404"/>
              <a:gd name="connsiteY8" fmla="*/ 2607398 h 3594226"/>
              <a:gd name="connsiteX9" fmla="*/ 1348966 w 2100404"/>
              <a:gd name="connsiteY9" fmla="*/ 2589291 h 3594226"/>
              <a:gd name="connsiteX10" fmla="*/ 1358020 w 2100404"/>
              <a:gd name="connsiteY10" fmla="*/ 1828800 h 3594226"/>
              <a:gd name="connsiteX11" fmla="*/ 0 w 2100404"/>
              <a:gd name="connsiteY11" fmla="*/ 1810693 h 359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404" h="3594226">
                <a:moveTo>
                  <a:pt x="0" y="1810693"/>
                </a:moveTo>
                <a:lnTo>
                  <a:pt x="18107" y="36214"/>
                </a:lnTo>
                <a:lnTo>
                  <a:pt x="2100404" y="0"/>
                </a:lnTo>
                <a:lnTo>
                  <a:pt x="2091350" y="1765426"/>
                </a:lnTo>
                <a:lnTo>
                  <a:pt x="2082297" y="1973656"/>
                </a:lnTo>
                <a:lnTo>
                  <a:pt x="1982709" y="1982709"/>
                </a:lnTo>
                <a:lnTo>
                  <a:pt x="1982709" y="3594226"/>
                </a:lnTo>
                <a:lnTo>
                  <a:pt x="697117" y="3585172"/>
                </a:lnTo>
                <a:lnTo>
                  <a:pt x="715224" y="2607398"/>
                </a:lnTo>
                <a:lnTo>
                  <a:pt x="1348966" y="2589291"/>
                </a:lnTo>
                <a:lnTo>
                  <a:pt x="1358020" y="1828800"/>
                </a:lnTo>
                <a:lnTo>
                  <a:pt x="0" y="181069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03827" y="2594008"/>
            <a:ext cx="19442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Controlled Area</a:t>
            </a:r>
          </a:p>
          <a:p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*Regular Access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4381" y="3981857"/>
            <a:ext cx="38329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Intermediate Tunnel</a:t>
            </a:r>
          </a:p>
          <a:p>
            <a:pPr algn="r"/>
            <a:r>
              <a:rPr lang="en-US" altLang="ja-JP" sz="14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Negative pressure control by regular exhaust</a:t>
            </a:r>
            <a:endParaRPr kumimoji="1" lang="en-US" altLang="ja-JP" sz="1400" dirty="0">
              <a:solidFill>
                <a:schemeClr val="tx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903827" y="2175031"/>
            <a:ext cx="1842884" cy="158458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4381" y="4733338"/>
            <a:ext cx="30560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Accelerator Tunnel</a:t>
            </a:r>
          </a:p>
          <a:p>
            <a:pPr algn="r"/>
            <a:r>
              <a:rPr lang="en-US" altLang="ja-JP" sz="14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Holding air during beam operation</a:t>
            </a:r>
          </a:p>
        </p:txBody>
      </p:sp>
      <p:sp>
        <p:nvSpPr>
          <p:cNvPr id="12" name="右中かっこ 11"/>
          <p:cNvSpPr/>
          <p:nvPr/>
        </p:nvSpPr>
        <p:spPr>
          <a:xfrm>
            <a:off x="4848043" y="4191255"/>
            <a:ext cx="400115" cy="1368152"/>
          </a:xfrm>
          <a:prstGeom prst="rightBrace">
            <a:avLst>
              <a:gd name="adj1" fmla="val 8333"/>
              <a:gd name="adj2" fmla="val 3014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24072" y="4274244"/>
            <a:ext cx="30560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Access</a:t>
            </a:r>
            <a:r>
              <a:rPr lang="en-US" altLang="ja-JP" sz="16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prohibited during the beam operation.</a:t>
            </a:r>
            <a:endParaRPr lang="en-US" altLang="ja-JP" sz="1200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B37A3A8-53E8-422B-16C1-69EBB6876289}"/>
              </a:ext>
            </a:extLst>
          </p:cNvPr>
          <p:cNvSpPr txBox="1"/>
          <p:nvPr/>
        </p:nvSpPr>
        <p:spPr>
          <a:xfrm>
            <a:off x="321699" y="1199744"/>
            <a:ext cx="574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Cross sectional view of the J-PARC LINAC accelerator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11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3011" r="30424" b="5200"/>
          <a:stretch>
            <a:fillRect/>
          </a:stretch>
        </p:blipFill>
        <p:spPr bwMode="auto">
          <a:xfrm>
            <a:off x="323528" y="815083"/>
            <a:ext cx="7753351" cy="6134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827584" y="1484784"/>
            <a:ext cx="208823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9672" y="1117566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Controlled Area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699792" y="2564904"/>
            <a:ext cx="436948" cy="55573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89428" y="2245833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 0.5 </a:t>
            </a:r>
            <a:r>
              <a:rPr kumimoji="1" lang="en-US" altLang="ja-JP" dirty="0" err="1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kumimoji="1" lang="en-US" altLang="ja-JP" dirty="0" err="1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Sv</a:t>
            </a:r>
            <a:r>
              <a:rPr kumimoji="1"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/h</a:t>
            </a:r>
            <a:endParaRPr kumimoji="1" lang="ja-JP" altLang="en-US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87364" y="3338949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 25 </a:t>
            </a:r>
            <a:r>
              <a:rPr kumimoji="1" lang="en-US" altLang="ja-JP" dirty="0" err="1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kumimoji="1" lang="en-US" altLang="ja-JP" dirty="0" err="1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Sv</a:t>
            </a:r>
            <a:r>
              <a:rPr kumimoji="1"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/h</a:t>
            </a:r>
            <a:endParaRPr kumimoji="1" lang="ja-JP" altLang="en-US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83568" y="4653136"/>
            <a:ext cx="351663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 rot="18618375">
            <a:off x="-144754" y="422691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Proton Beam</a:t>
            </a:r>
            <a:endParaRPr kumimoji="1" lang="ja-JP" altLang="en-US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46292" y="363903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Experimental Hall</a:t>
            </a:r>
            <a:endParaRPr kumimoji="1" lang="ja-JP" altLang="en-US" b="1" dirty="0">
              <a:solidFill>
                <a:schemeClr val="accent3">
                  <a:lumMod val="50000"/>
                </a:schemeClr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87824" y="5474305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Experimental Hall</a:t>
            </a:r>
            <a:endParaRPr kumimoji="1" lang="ja-JP" altLang="en-US" b="1" dirty="0">
              <a:solidFill>
                <a:schemeClr val="accent3">
                  <a:lumMod val="50000"/>
                </a:schemeClr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040625" y="4545124"/>
            <a:ext cx="25202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4248220" y="4543353"/>
            <a:ext cx="25202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/>
          <p:cNvSpPr/>
          <p:nvPr/>
        </p:nvSpPr>
        <p:spPr>
          <a:xfrm>
            <a:off x="2361231" y="844550"/>
            <a:ext cx="3357393" cy="3688367"/>
          </a:xfrm>
          <a:custGeom>
            <a:avLst/>
            <a:gdLst>
              <a:gd name="connsiteX0" fmla="*/ 0 w 3349256"/>
              <a:gd name="connsiteY0" fmla="*/ 0 h 1307805"/>
              <a:gd name="connsiteX1" fmla="*/ 10632 w 3349256"/>
              <a:gd name="connsiteY1" fmla="*/ 1180214 h 1307805"/>
              <a:gd name="connsiteX2" fmla="*/ 1360967 w 3349256"/>
              <a:gd name="connsiteY2" fmla="*/ 1169581 h 1307805"/>
              <a:gd name="connsiteX3" fmla="*/ 1584251 w 3349256"/>
              <a:gd name="connsiteY3" fmla="*/ 1265274 h 1307805"/>
              <a:gd name="connsiteX4" fmla="*/ 1690577 w 3349256"/>
              <a:gd name="connsiteY4" fmla="*/ 1265274 h 1307805"/>
              <a:gd name="connsiteX5" fmla="*/ 1796902 w 3349256"/>
              <a:gd name="connsiteY5" fmla="*/ 1275907 h 1307805"/>
              <a:gd name="connsiteX6" fmla="*/ 1850065 w 3349256"/>
              <a:gd name="connsiteY6" fmla="*/ 1307805 h 1307805"/>
              <a:gd name="connsiteX7" fmla="*/ 1967023 w 3349256"/>
              <a:gd name="connsiteY7" fmla="*/ 1233377 h 1307805"/>
              <a:gd name="connsiteX8" fmla="*/ 2158409 w 3349256"/>
              <a:gd name="connsiteY8" fmla="*/ 1233377 h 1307805"/>
              <a:gd name="connsiteX9" fmla="*/ 2286000 w 3349256"/>
              <a:gd name="connsiteY9" fmla="*/ 1307805 h 1307805"/>
              <a:gd name="connsiteX10" fmla="*/ 2519916 w 3349256"/>
              <a:gd name="connsiteY10" fmla="*/ 1169581 h 1307805"/>
              <a:gd name="connsiteX11" fmla="*/ 2721935 w 3349256"/>
              <a:gd name="connsiteY11" fmla="*/ 1169581 h 1307805"/>
              <a:gd name="connsiteX12" fmla="*/ 3072809 w 3349256"/>
              <a:gd name="connsiteY12" fmla="*/ 903767 h 1307805"/>
              <a:gd name="connsiteX13" fmla="*/ 3349256 w 3349256"/>
              <a:gd name="connsiteY13" fmla="*/ 903767 h 1307805"/>
              <a:gd name="connsiteX14" fmla="*/ 3349256 w 3349256"/>
              <a:gd name="connsiteY14" fmla="*/ 10633 h 1307805"/>
              <a:gd name="connsiteX0" fmla="*/ 0 w 3351751"/>
              <a:gd name="connsiteY0" fmla="*/ 55958 h 1363763"/>
              <a:gd name="connsiteX1" fmla="*/ 10632 w 3351751"/>
              <a:gd name="connsiteY1" fmla="*/ 1236172 h 1363763"/>
              <a:gd name="connsiteX2" fmla="*/ 1360967 w 3351751"/>
              <a:gd name="connsiteY2" fmla="*/ 1225539 h 1363763"/>
              <a:gd name="connsiteX3" fmla="*/ 1584251 w 3351751"/>
              <a:gd name="connsiteY3" fmla="*/ 1321232 h 1363763"/>
              <a:gd name="connsiteX4" fmla="*/ 1690577 w 3351751"/>
              <a:gd name="connsiteY4" fmla="*/ 1321232 h 1363763"/>
              <a:gd name="connsiteX5" fmla="*/ 1796902 w 3351751"/>
              <a:gd name="connsiteY5" fmla="*/ 1331865 h 1363763"/>
              <a:gd name="connsiteX6" fmla="*/ 1850065 w 3351751"/>
              <a:gd name="connsiteY6" fmla="*/ 1363763 h 1363763"/>
              <a:gd name="connsiteX7" fmla="*/ 1967023 w 3351751"/>
              <a:gd name="connsiteY7" fmla="*/ 1289335 h 1363763"/>
              <a:gd name="connsiteX8" fmla="*/ 2158409 w 3351751"/>
              <a:gd name="connsiteY8" fmla="*/ 1289335 h 1363763"/>
              <a:gd name="connsiteX9" fmla="*/ 2286000 w 3351751"/>
              <a:gd name="connsiteY9" fmla="*/ 1363763 h 1363763"/>
              <a:gd name="connsiteX10" fmla="*/ 2519916 w 3351751"/>
              <a:gd name="connsiteY10" fmla="*/ 1225539 h 1363763"/>
              <a:gd name="connsiteX11" fmla="*/ 2721935 w 3351751"/>
              <a:gd name="connsiteY11" fmla="*/ 1225539 h 1363763"/>
              <a:gd name="connsiteX12" fmla="*/ 3072809 w 3351751"/>
              <a:gd name="connsiteY12" fmla="*/ 959725 h 1363763"/>
              <a:gd name="connsiteX13" fmla="*/ 3349256 w 3351751"/>
              <a:gd name="connsiteY13" fmla="*/ 959725 h 1363763"/>
              <a:gd name="connsiteX14" fmla="*/ 3349256 w 3351751"/>
              <a:gd name="connsiteY14" fmla="*/ 66591 h 1363763"/>
              <a:gd name="connsiteX15" fmla="*/ 3351751 w 3351751"/>
              <a:gd name="connsiteY15" fmla="*/ 65086 h 1363763"/>
              <a:gd name="connsiteX0" fmla="*/ 0 w 3349256"/>
              <a:gd name="connsiteY0" fmla="*/ 62020 h 1369825"/>
              <a:gd name="connsiteX1" fmla="*/ 10632 w 3349256"/>
              <a:gd name="connsiteY1" fmla="*/ 1242234 h 1369825"/>
              <a:gd name="connsiteX2" fmla="*/ 1360967 w 3349256"/>
              <a:gd name="connsiteY2" fmla="*/ 1231601 h 1369825"/>
              <a:gd name="connsiteX3" fmla="*/ 1584251 w 3349256"/>
              <a:gd name="connsiteY3" fmla="*/ 1327294 h 1369825"/>
              <a:gd name="connsiteX4" fmla="*/ 1690577 w 3349256"/>
              <a:gd name="connsiteY4" fmla="*/ 1327294 h 1369825"/>
              <a:gd name="connsiteX5" fmla="*/ 1796902 w 3349256"/>
              <a:gd name="connsiteY5" fmla="*/ 1337927 h 1369825"/>
              <a:gd name="connsiteX6" fmla="*/ 1850065 w 3349256"/>
              <a:gd name="connsiteY6" fmla="*/ 1369825 h 1369825"/>
              <a:gd name="connsiteX7" fmla="*/ 1967023 w 3349256"/>
              <a:gd name="connsiteY7" fmla="*/ 1295397 h 1369825"/>
              <a:gd name="connsiteX8" fmla="*/ 2158409 w 3349256"/>
              <a:gd name="connsiteY8" fmla="*/ 1295397 h 1369825"/>
              <a:gd name="connsiteX9" fmla="*/ 2286000 w 3349256"/>
              <a:gd name="connsiteY9" fmla="*/ 1369825 h 1369825"/>
              <a:gd name="connsiteX10" fmla="*/ 2519916 w 3349256"/>
              <a:gd name="connsiteY10" fmla="*/ 1231601 h 1369825"/>
              <a:gd name="connsiteX11" fmla="*/ 2721935 w 3349256"/>
              <a:gd name="connsiteY11" fmla="*/ 1231601 h 1369825"/>
              <a:gd name="connsiteX12" fmla="*/ 3072809 w 3349256"/>
              <a:gd name="connsiteY12" fmla="*/ 965787 h 1369825"/>
              <a:gd name="connsiteX13" fmla="*/ 3349256 w 3349256"/>
              <a:gd name="connsiteY13" fmla="*/ 965787 h 1369825"/>
              <a:gd name="connsiteX14" fmla="*/ 3349256 w 3349256"/>
              <a:gd name="connsiteY14" fmla="*/ 72653 h 1369825"/>
              <a:gd name="connsiteX15" fmla="*/ 23761 w 3349256"/>
              <a:gd name="connsiteY15" fmla="*/ 49883 h 1369825"/>
              <a:gd name="connsiteX0" fmla="*/ 0 w 3349256"/>
              <a:gd name="connsiteY0" fmla="*/ 54842 h 1362647"/>
              <a:gd name="connsiteX1" fmla="*/ 10632 w 3349256"/>
              <a:gd name="connsiteY1" fmla="*/ 1235056 h 1362647"/>
              <a:gd name="connsiteX2" fmla="*/ 1360967 w 3349256"/>
              <a:gd name="connsiteY2" fmla="*/ 1224423 h 1362647"/>
              <a:gd name="connsiteX3" fmla="*/ 1584251 w 3349256"/>
              <a:gd name="connsiteY3" fmla="*/ 1320116 h 1362647"/>
              <a:gd name="connsiteX4" fmla="*/ 1690577 w 3349256"/>
              <a:gd name="connsiteY4" fmla="*/ 1320116 h 1362647"/>
              <a:gd name="connsiteX5" fmla="*/ 1796902 w 3349256"/>
              <a:gd name="connsiteY5" fmla="*/ 1330749 h 1362647"/>
              <a:gd name="connsiteX6" fmla="*/ 1850065 w 3349256"/>
              <a:gd name="connsiteY6" fmla="*/ 1362647 h 1362647"/>
              <a:gd name="connsiteX7" fmla="*/ 1967023 w 3349256"/>
              <a:gd name="connsiteY7" fmla="*/ 1288219 h 1362647"/>
              <a:gd name="connsiteX8" fmla="*/ 2158409 w 3349256"/>
              <a:gd name="connsiteY8" fmla="*/ 1288219 h 1362647"/>
              <a:gd name="connsiteX9" fmla="*/ 2286000 w 3349256"/>
              <a:gd name="connsiteY9" fmla="*/ 1362647 h 1362647"/>
              <a:gd name="connsiteX10" fmla="*/ 2519916 w 3349256"/>
              <a:gd name="connsiteY10" fmla="*/ 1224423 h 1362647"/>
              <a:gd name="connsiteX11" fmla="*/ 2721935 w 3349256"/>
              <a:gd name="connsiteY11" fmla="*/ 1224423 h 1362647"/>
              <a:gd name="connsiteX12" fmla="*/ 3072809 w 3349256"/>
              <a:gd name="connsiteY12" fmla="*/ 958609 h 1362647"/>
              <a:gd name="connsiteX13" fmla="*/ 3349256 w 3349256"/>
              <a:gd name="connsiteY13" fmla="*/ 958609 h 1362647"/>
              <a:gd name="connsiteX14" fmla="*/ 3349256 w 3349256"/>
              <a:gd name="connsiteY14" fmla="*/ 76107 h 1362647"/>
              <a:gd name="connsiteX15" fmla="*/ 23761 w 3349256"/>
              <a:gd name="connsiteY15" fmla="*/ 42705 h 1362647"/>
              <a:gd name="connsiteX0" fmla="*/ 0 w 3349256"/>
              <a:gd name="connsiteY0" fmla="*/ 12137 h 1319942"/>
              <a:gd name="connsiteX1" fmla="*/ 10632 w 3349256"/>
              <a:gd name="connsiteY1" fmla="*/ 1192351 h 1319942"/>
              <a:gd name="connsiteX2" fmla="*/ 1360967 w 3349256"/>
              <a:gd name="connsiteY2" fmla="*/ 1181718 h 1319942"/>
              <a:gd name="connsiteX3" fmla="*/ 1584251 w 3349256"/>
              <a:gd name="connsiteY3" fmla="*/ 1277411 h 1319942"/>
              <a:gd name="connsiteX4" fmla="*/ 1690577 w 3349256"/>
              <a:gd name="connsiteY4" fmla="*/ 1277411 h 1319942"/>
              <a:gd name="connsiteX5" fmla="*/ 1796902 w 3349256"/>
              <a:gd name="connsiteY5" fmla="*/ 1288044 h 1319942"/>
              <a:gd name="connsiteX6" fmla="*/ 1850065 w 3349256"/>
              <a:gd name="connsiteY6" fmla="*/ 1319942 h 1319942"/>
              <a:gd name="connsiteX7" fmla="*/ 1967023 w 3349256"/>
              <a:gd name="connsiteY7" fmla="*/ 1245514 h 1319942"/>
              <a:gd name="connsiteX8" fmla="*/ 2158409 w 3349256"/>
              <a:gd name="connsiteY8" fmla="*/ 1245514 h 1319942"/>
              <a:gd name="connsiteX9" fmla="*/ 2286000 w 3349256"/>
              <a:gd name="connsiteY9" fmla="*/ 1319942 h 1319942"/>
              <a:gd name="connsiteX10" fmla="*/ 2519916 w 3349256"/>
              <a:gd name="connsiteY10" fmla="*/ 1181718 h 1319942"/>
              <a:gd name="connsiteX11" fmla="*/ 2721935 w 3349256"/>
              <a:gd name="connsiteY11" fmla="*/ 1181718 h 1319942"/>
              <a:gd name="connsiteX12" fmla="*/ 3072809 w 3349256"/>
              <a:gd name="connsiteY12" fmla="*/ 915904 h 1319942"/>
              <a:gd name="connsiteX13" fmla="*/ 3349256 w 3349256"/>
              <a:gd name="connsiteY13" fmla="*/ 915904 h 1319942"/>
              <a:gd name="connsiteX14" fmla="*/ 3349256 w 3349256"/>
              <a:gd name="connsiteY14" fmla="*/ 33402 h 1319942"/>
              <a:gd name="connsiteX15" fmla="*/ 23761 w 3349256"/>
              <a:gd name="connsiteY15" fmla="*/ 0 h 1319942"/>
              <a:gd name="connsiteX0" fmla="*/ 8137 w 3357393"/>
              <a:gd name="connsiteY0" fmla="*/ 12137 h 1319942"/>
              <a:gd name="connsiteX1" fmla="*/ 18769 w 3357393"/>
              <a:gd name="connsiteY1" fmla="*/ 1192351 h 1319942"/>
              <a:gd name="connsiteX2" fmla="*/ 1369104 w 3357393"/>
              <a:gd name="connsiteY2" fmla="*/ 1181718 h 1319942"/>
              <a:gd name="connsiteX3" fmla="*/ 1592388 w 3357393"/>
              <a:gd name="connsiteY3" fmla="*/ 1277411 h 1319942"/>
              <a:gd name="connsiteX4" fmla="*/ 1698714 w 3357393"/>
              <a:gd name="connsiteY4" fmla="*/ 1277411 h 1319942"/>
              <a:gd name="connsiteX5" fmla="*/ 1805039 w 3357393"/>
              <a:gd name="connsiteY5" fmla="*/ 1288044 h 1319942"/>
              <a:gd name="connsiteX6" fmla="*/ 1858202 w 3357393"/>
              <a:gd name="connsiteY6" fmla="*/ 1319942 h 1319942"/>
              <a:gd name="connsiteX7" fmla="*/ 1975160 w 3357393"/>
              <a:gd name="connsiteY7" fmla="*/ 1245514 h 1319942"/>
              <a:gd name="connsiteX8" fmla="*/ 2166546 w 3357393"/>
              <a:gd name="connsiteY8" fmla="*/ 1245514 h 1319942"/>
              <a:gd name="connsiteX9" fmla="*/ 2294137 w 3357393"/>
              <a:gd name="connsiteY9" fmla="*/ 1319942 h 1319942"/>
              <a:gd name="connsiteX10" fmla="*/ 2528053 w 3357393"/>
              <a:gd name="connsiteY10" fmla="*/ 1181718 h 1319942"/>
              <a:gd name="connsiteX11" fmla="*/ 2730072 w 3357393"/>
              <a:gd name="connsiteY11" fmla="*/ 1181718 h 1319942"/>
              <a:gd name="connsiteX12" fmla="*/ 3080946 w 3357393"/>
              <a:gd name="connsiteY12" fmla="*/ 915904 h 1319942"/>
              <a:gd name="connsiteX13" fmla="*/ 3357393 w 3357393"/>
              <a:gd name="connsiteY13" fmla="*/ 915904 h 1319942"/>
              <a:gd name="connsiteX14" fmla="*/ 3357393 w 3357393"/>
              <a:gd name="connsiteY14" fmla="*/ 33402 h 1319942"/>
              <a:gd name="connsiteX15" fmla="*/ 0 w 3357393"/>
              <a:gd name="connsiteY15" fmla="*/ 0 h 1319942"/>
              <a:gd name="connsiteX0" fmla="*/ 8137 w 3357393"/>
              <a:gd name="connsiteY0" fmla="*/ 12137 h 1319942"/>
              <a:gd name="connsiteX1" fmla="*/ 18769 w 3357393"/>
              <a:gd name="connsiteY1" fmla="*/ 1192351 h 1319942"/>
              <a:gd name="connsiteX2" fmla="*/ 1369104 w 3357393"/>
              <a:gd name="connsiteY2" fmla="*/ 1181718 h 1319942"/>
              <a:gd name="connsiteX3" fmla="*/ 1592388 w 3357393"/>
              <a:gd name="connsiteY3" fmla="*/ 1277411 h 1319942"/>
              <a:gd name="connsiteX4" fmla="*/ 1698714 w 3357393"/>
              <a:gd name="connsiteY4" fmla="*/ 1277411 h 1319942"/>
              <a:gd name="connsiteX5" fmla="*/ 1805039 w 3357393"/>
              <a:gd name="connsiteY5" fmla="*/ 1288044 h 1319942"/>
              <a:gd name="connsiteX6" fmla="*/ 1858202 w 3357393"/>
              <a:gd name="connsiteY6" fmla="*/ 1319942 h 1319942"/>
              <a:gd name="connsiteX7" fmla="*/ 1975160 w 3357393"/>
              <a:gd name="connsiteY7" fmla="*/ 1245514 h 1319942"/>
              <a:gd name="connsiteX8" fmla="*/ 2166546 w 3357393"/>
              <a:gd name="connsiteY8" fmla="*/ 1245514 h 1319942"/>
              <a:gd name="connsiteX9" fmla="*/ 2294137 w 3357393"/>
              <a:gd name="connsiteY9" fmla="*/ 1319942 h 1319942"/>
              <a:gd name="connsiteX10" fmla="*/ 2528053 w 3357393"/>
              <a:gd name="connsiteY10" fmla="*/ 1181718 h 1319942"/>
              <a:gd name="connsiteX11" fmla="*/ 2730072 w 3357393"/>
              <a:gd name="connsiteY11" fmla="*/ 1181718 h 1319942"/>
              <a:gd name="connsiteX12" fmla="*/ 3080946 w 3357393"/>
              <a:gd name="connsiteY12" fmla="*/ 915904 h 1319942"/>
              <a:gd name="connsiteX13" fmla="*/ 3357393 w 3357393"/>
              <a:gd name="connsiteY13" fmla="*/ 915904 h 1319942"/>
              <a:gd name="connsiteX14" fmla="*/ 3357393 w 3357393"/>
              <a:gd name="connsiteY14" fmla="*/ 33402 h 1319942"/>
              <a:gd name="connsiteX15" fmla="*/ 1305894 w 3357393"/>
              <a:gd name="connsiteY15" fmla="*/ 11237 h 1319942"/>
              <a:gd name="connsiteX16" fmla="*/ 0 w 3357393"/>
              <a:gd name="connsiteY16" fmla="*/ 0 h 1319942"/>
              <a:gd name="connsiteX0" fmla="*/ 8137 w 3357393"/>
              <a:gd name="connsiteY0" fmla="*/ 901012 h 2208817"/>
              <a:gd name="connsiteX1" fmla="*/ 18769 w 3357393"/>
              <a:gd name="connsiteY1" fmla="*/ 2081226 h 2208817"/>
              <a:gd name="connsiteX2" fmla="*/ 1369104 w 3357393"/>
              <a:gd name="connsiteY2" fmla="*/ 2070593 h 2208817"/>
              <a:gd name="connsiteX3" fmla="*/ 1592388 w 3357393"/>
              <a:gd name="connsiteY3" fmla="*/ 2166286 h 2208817"/>
              <a:gd name="connsiteX4" fmla="*/ 1698714 w 3357393"/>
              <a:gd name="connsiteY4" fmla="*/ 2166286 h 2208817"/>
              <a:gd name="connsiteX5" fmla="*/ 1805039 w 3357393"/>
              <a:gd name="connsiteY5" fmla="*/ 2176919 h 2208817"/>
              <a:gd name="connsiteX6" fmla="*/ 1858202 w 3357393"/>
              <a:gd name="connsiteY6" fmla="*/ 2208817 h 2208817"/>
              <a:gd name="connsiteX7" fmla="*/ 1975160 w 3357393"/>
              <a:gd name="connsiteY7" fmla="*/ 2134389 h 2208817"/>
              <a:gd name="connsiteX8" fmla="*/ 2166546 w 3357393"/>
              <a:gd name="connsiteY8" fmla="*/ 2134389 h 2208817"/>
              <a:gd name="connsiteX9" fmla="*/ 2294137 w 3357393"/>
              <a:gd name="connsiteY9" fmla="*/ 2208817 h 2208817"/>
              <a:gd name="connsiteX10" fmla="*/ 2528053 w 3357393"/>
              <a:gd name="connsiteY10" fmla="*/ 2070593 h 2208817"/>
              <a:gd name="connsiteX11" fmla="*/ 2730072 w 3357393"/>
              <a:gd name="connsiteY11" fmla="*/ 2070593 h 2208817"/>
              <a:gd name="connsiteX12" fmla="*/ 3080946 w 3357393"/>
              <a:gd name="connsiteY12" fmla="*/ 1804779 h 2208817"/>
              <a:gd name="connsiteX13" fmla="*/ 3357393 w 3357393"/>
              <a:gd name="connsiteY13" fmla="*/ 1804779 h 2208817"/>
              <a:gd name="connsiteX14" fmla="*/ 3357393 w 3357393"/>
              <a:gd name="connsiteY14" fmla="*/ 922277 h 2208817"/>
              <a:gd name="connsiteX15" fmla="*/ 1167782 w 3357393"/>
              <a:gd name="connsiteY15" fmla="*/ 0 h 2208817"/>
              <a:gd name="connsiteX16" fmla="*/ 0 w 3357393"/>
              <a:gd name="connsiteY16" fmla="*/ 888875 h 2208817"/>
              <a:gd name="connsiteX0" fmla="*/ 8137 w 3357393"/>
              <a:gd name="connsiteY0" fmla="*/ 1288362 h 2596167"/>
              <a:gd name="connsiteX1" fmla="*/ 18769 w 3357393"/>
              <a:gd name="connsiteY1" fmla="*/ 2468576 h 2596167"/>
              <a:gd name="connsiteX2" fmla="*/ 1369104 w 3357393"/>
              <a:gd name="connsiteY2" fmla="*/ 2457943 h 2596167"/>
              <a:gd name="connsiteX3" fmla="*/ 1592388 w 3357393"/>
              <a:gd name="connsiteY3" fmla="*/ 2553636 h 2596167"/>
              <a:gd name="connsiteX4" fmla="*/ 1698714 w 3357393"/>
              <a:gd name="connsiteY4" fmla="*/ 2553636 h 2596167"/>
              <a:gd name="connsiteX5" fmla="*/ 1805039 w 3357393"/>
              <a:gd name="connsiteY5" fmla="*/ 2564269 h 2596167"/>
              <a:gd name="connsiteX6" fmla="*/ 1858202 w 3357393"/>
              <a:gd name="connsiteY6" fmla="*/ 2596167 h 2596167"/>
              <a:gd name="connsiteX7" fmla="*/ 1975160 w 3357393"/>
              <a:gd name="connsiteY7" fmla="*/ 2521739 h 2596167"/>
              <a:gd name="connsiteX8" fmla="*/ 2166546 w 3357393"/>
              <a:gd name="connsiteY8" fmla="*/ 2521739 h 2596167"/>
              <a:gd name="connsiteX9" fmla="*/ 2294137 w 3357393"/>
              <a:gd name="connsiteY9" fmla="*/ 2596167 h 2596167"/>
              <a:gd name="connsiteX10" fmla="*/ 2528053 w 3357393"/>
              <a:gd name="connsiteY10" fmla="*/ 2457943 h 2596167"/>
              <a:gd name="connsiteX11" fmla="*/ 2730072 w 3357393"/>
              <a:gd name="connsiteY11" fmla="*/ 2457943 h 2596167"/>
              <a:gd name="connsiteX12" fmla="*/ 3080946 w 3357393"/>
              <a:gd name="connsiteY12" fmla="*/ 2192129 h 2596167"/>
              <a:gd name="connsiteX13" fmla="*/ 3357393 w 3357393"/>
              <a:gd name="connsiteY13" fmla="*/ 2192129 h 2596167"/>
              <a:gd name="connsiteX14" fmla="*/ 3357393 w 3357393"/>
              <a:gd name="connsiteY14" fmla="*/ 1309627 h 2596167"/>
              <a:gd name="connsiteX15" fmla="*/ 1129682 w 3357393"/>
              <a:gd name="connsiteY15" fmla="*/ 0 h 2596167"/>
              <a:gd name="connsiteX16" fmla="*/ 0 w 3357393"/>
              <a:gd name="connsiteY16" fmla="*/ 1276225 h 2596167"/>
              <a:gd name="connsiteX0" fmla="*/ 8137 w 3357393"/>
              <a:gd name="connsiteY0" fmla="*/ 1288362 h 2596167"/>
              <a:gd name="connsiteX1" fmla="*/ 18769 w 3357393"/>
              <a:gd name="connsiteY1" fmla="*/ 2468576 h 2596167"/>
              <a:gd name="connsiteX2" fmla="*/ 1369104 w 3357393"/>
              <a:gd name="connsiteY2" fmla="*/ 2457943 h 2596167"/>
              <a:gd name="connsiteX3" fmla="*/ 1592388 w 3357393"/>
              <a:gd name="connsiteY3" fmla="*/ 2553636 h 2596167"/>
              <a:gd name="connsiteX4" fmla="*/ 1698714 w 3357393"/>
              <a:gd name="connsiteY4" fmla="*/ 2553636 h 2596167"/>
              <a:gd name="connsiteX5" fmla="*/ 1805039 w 3357393"/>
              <a:gd name="connsiteY5" fmla="*/ 2564269 h 2596167"/>
              <a:gd name="connsiteX6" fmla="*/ 1858202 w 3357393"/>
              <a:gd name="connsiteY6" fmla="*/ 2596167 h 2596167"/>
              <a:gd name="connsiteX7" fmla="*/ 1975160 w 3357393"/>
              <a:gd name="connsiteY7" fmla="*/ 2521739 h 2596167"/>
              <a:gd name="connsiteX8" fmla="*/ 2166546 w 3357393"/>
              <a:gd name="connsiteY8" fmla="*/ 2521739 h 2596167"/>
              <a:gd name="connsiteX9" fmla="*/ 2294137 w 3357393"/>
              <a:gd name="connsiteY9" fmla="*/ 2596167 h 2596167"/>
              <a:gd name="connsiteX10" fmla="*/ 2528053 w 3357393"/>
              <a:gd name="connsiteY10" fmla="*/ 2457943 h 2596167"/>
              <a:gd name="connsiteX11" fmla="*/ 2730072 w 3357393"/>
              <a:gd name="connsiteY11" fmla="*/ 2457943 h 2596167"/>
              <a:gd name="connsiteX12" fmla="*/ 3080946 w 3357393"/>
              <a:gd name="connsiteY12" fmla="*/ 2192129 h 2596167"/>
              <a:gd name="connsiteX13" fmla="*/ 3357393 w 3357393"/>
              <a:gd name="connsiteY13" fmla="*/ 2192129 h 2596167"/>
              <a:gd name="connsiteX14" fmla="*/ 3357393 w 3357393"/>
              <a:gd name="connsiteY14" fmla="*/ 1309627 h 2596167"/>
              <a:gd name="connsiteX15" fmla="*/ 1129682 w 3357393"/>
              <a:gd name="connsiteY15" fmla="*/ 0 h 2596167"/>
              <a:gd name="connsiteX16" fmla="*/ 591519 w 3357393"/>
              <a:gd name="connsiteY16" fmla="*/ 615950 h 2596167"/>
              <a:gd name="connsiteX17" fmla="*/ 0 w 3357393"/>
              <a:gd name="connsiteY17" fmla="*/ 1276225 h 2596167"/>
              <a:gd name="connsiteX0" fmla="*/ 8137 w 3357393"/>
              <a:gd name="connsiteY0" fmla="*/ 1288362 h 2596167"/>
              <a:gd name="connsiteX1" fmla="*/ 18769 w 3357393"/>
              <a:gd name="connsiteY1" fmla="*/ 2468576 h 2596167"/>
              <a:gd name="connsiteX2" fmla="*/ 1369104 w 3357393"/>
              <a:gd name="connsiteY2" fmla="*/ 2457943 h 2596167"/>
              <a:gd name="connsiteX3" fmla="*/ 1592388 w 3357393"/>
              <a:gd name="connsiteY3" fmla="*/ 2553636 h 2596167"/>
              <a:gd name="connsiteX4" fmla="*/ 1698714 w 3357393"/>
              <a:gd name="connsiteY4" fmla="*/ 2553636 h 2596167"/>
              <a:gd name="connsiteX5" fmla="*/ 1805039 w 3357393"/>
              <a:gd name="connsiteY5" fmla="*/ 2564269 h 2596167"/>
              <a:gd name="connsiteX6" fmla="*/ 1858202 w 3357393"/>
              <a:gd name="connsiteY6" fmla="*/ 2596167 h 2596167"/>
              <a:gd name="connsiteX7" fmla="*/ 1975160 w 3357393"/>
              <a:gd name="connsiteY7" fmla="*/ 2521739 h 2596167"/>
              <a:gd name="connsiteX8" fmla="*/ 2166546 w 3357393"/>
              <a:gd name="connsiteY8" fmla="*/ 2521739 h 2596167"/>
              <a:gd name="connsiteX9" fmla="*/ 2294137 w 3357393"/>
              <a:gd name="connsiteY9" fmla="*/ 2596167 h 2596167"/>
              <a:gd name="connsiteX10" fmla="*/ 2528053 w 3357393"/>
              <a:gd name="connsiteY10" fmla="*/ 2457943 h 2596167"/>
              <a:gd name="connsiteX11" fmla="*/ 2730072 w 3357393"/>
              <a:gd name="connsiteY11" fmla="*/ 2457943 h 2596167"/>
              <a:gd name="connsiteX12" fmla="*/ 3080946 w 3357393"/>
              <a:gd name="connsiteY12" fmla="*/ 2192129 h 2596167"/>
              <a:gd name="connsiteX13" fmla="*/ 3357393 w 3357393"/>
              <a:gd name="connsiteY13" fmla="*/ 2192129 h 2596167"/>
              <a:gd name="connsiteX14" fmla="*/ 3357393 w 3357393"/>
              <a:gd name="connsiteY14" fmla="*/ 1309627 h 2596167"/>
              <a:gd name="connsiteX15" fmla="*/ 1129682 w 3357393"/>
              <a:gd name="connsiteY15" fmla="*/ 0 h 2596167"/>
              <a:gd name="connsiteX16" fmla="*/ 1340819 w 3357393"/>
              <a:gd name="connsiteY16" fmla="*/ 1219200 h 2596167"/>
              <a:gd name="connsiteX17" fmla="*/ 0 w 3357393"/>
              <a:gd name="connsiteY17" fmla="*/ 1276225 h 2596167"/>
              <a:gd name="connsiteX0" fmla="*/ 8137 w 3357393"/>
              <a:gd name="connsiteY0" fmla="*/ 1288362 h 2596167"/>
              <a:gd name="connsiteX1" fmla="*/ 18769 w 3357393"/>
              <a:gd name="connsiteY1" fmla="*/ 2468576 h 2596167"/>
              <a:gd name="connsiteX2" fmla="*/ 1369104 w 3357393"/>
              <a:gd name="connsiteY2" fmla="*/ 2457943 h 2596167"/>
              <a:gd name="connsiteX3" fmla="*/ 1592388 w 3357393"/>
              <a:gd name="connsiteY3" fmla="*/ 2553636 h 2596167"/>
              <a:gd name="connsiteX4" fmla="*/ 1698714 w 3357393"/>
              <a:gd name="connsiteY4" fmla="*/ 2553636 h 2596167"/>
              <a:gd name="connsiteX5" fmla="*/ 1805039 w 3357393"/>
              <a:gd name="connsiteY5" fmla="*/ 2564269 h 2596167"/>
              <a:gd name="connsiteX6" fmla="*/ 1858202 w 3357393"/>
              <a:gd name="connsiteY6" fmla="*/ 2596167 h 2596167"/>
              <a:gd name="connsiteX7" fmla="*/ 1975160 w 3357393"/>
              <a:gd name="connsiteY7" fmla="*/ 2521739 h 2596167"/>
              <a:gd name="connsiteX8" fmla="*/ 2166546 w 3357393"/>
              <a:gd name="connsiteY8" fmla="*/ 2521739 h 2596167"/>
              <a:gd name="connsiteX9" fmla="*/ 2294137 w 3357393"/>
              <a:gd name="connsiteY9" fmla="*/ 2596167 h 2596167"/>
              <a:gd name="connsiteX10" fmla="*/ 2528053 w 3357393"/>
              <a:gd name="connsiteY10" fmla="*/ 2457943 h 2596167"/>
              <a:gd name="connsiteX11" fmla="*/ 2730072 w 3357393"/>
              <a:gd name="connsiteY11" fmla="*/ 2457943 h 2596167"/>
              <a:gd name="connsiteX12" fmla="*/ 3080946 w 3357393"/>
              <a:gd name="connsiteY12" fmla="*/ 2192129 h 2596167"/>
              <a:gd name="connsiteX13" fmla="*/ 3357393 w 3357393"/>
              <a:gd name="connsiteY13" fmla="*/ 2192129 h 2596167"/>
              <a:gd name="connsiteX14" fmla="*/ 3357393 w 3357393"/>
              <a:gd name="connsiteY14" fmla="*/ 1309627 h 2596167"/>
              <a:gd name="connsiteX15" fmla="*/ 1709119 w 3357393"/>
              <a:gd name="connsiteY15" fmla="*/ 323850 h 2596167"/>
              <a:gd name="connsiteX16" fmla="*/ 1129682 w 3357393"/>
              <a:gd name="connsiteY16" fmla="*/ 0 h 2596167"/>
              <a:gd name="connsiteX17" fmla="*/ 1340819 w 3357393"/>
              <a:gd name="connsiteY17" fmla="*/ 1219200 h 2596167"/>
              <a:gd name="connsiteX18" fmla="*/ 0 w 3357393"/>
              <a:gd name="connsiteY18" fmla="*/ 1276225 h 2596167"/>
              <a:gd name="connsiteX0" fmla="*/ 8137 w 3357393"/>
              <a:gd name="connsiteY0" fmla="*/ 1351862 h 2659667"/>
              <a:gd name="connsiteX1" fmla="*/ 18769 w 3357393"/>
              <a:gd name="connsiteY1" fmla="*/ 2532076 h 2659667"/>
              <a:gd name="connsiteX2" fmla="*/ 1369104 w 3357393"/>
              <a:gd name="connsiteY2" fmla="*/ 2521443 h 2659667"/>
              <a:gd name="connsiteX3" fmla="*/ 1592388 w 3357393"/>
              <a:gd name="connsiteY3" fmla="*/ 2617136 h 2659667"/>
              <a:gd name="connsiteX4" fmla="*/ 1698714 w 3357393"/>
              <a:gd name="connsiteY4" fmla="*/ 2617136 h 2659667"/>
              <a:gd name="connsiteX5" fmla="*/ 1805039 w 3357393"/>
              <a:gd name="connsiteY5" fmla="*/ 2627769 h 2659667"/>
              <a:gd name="connsiteX6" fmla="*/ 1858202 w 3357393"/>
              <a:gd name="connsiteY6" fmla="*/ 2659667 h 2659667"/>
              <a:gd name="connsiteX7" fmla="*/ 1975160 w 3357393"/>
              <a:gd name="connsiteY7" fmla="*/ 2585239 h 2659667"/>
              <a:gd name="connsiteX8" fmla="*/ 2166546 w 3357393"/>
              <a:gd name="connsiteY8" fmla="*/ 2585239 h 2659667"/>
              <a:gd name="connsiteX9" fmla="*/ 2294137 w 3357393"/>
              <a:gd name="connsiteY9" fmla="*/ 2659667 h 2659667"/>
              <a:gd name="connsiteX10" fmla="*/ 2528053 w 3357393"/>
              <a:gd name="connsiteY10" fmla="*/ 2521443 h 2659667"/>
              <a:gd name="connsiteX11" fmla="*/ 2730072 w 3357393"/>
              <a:gd name="connsiteY11" fmla="*/ 2521443 h 2659667"/>
              <a:gd name="connsiteX12" fmla="*/ 3080946 w 3357393"/>
              <a:gd name="connsiteY12" fmla="*/ 2255629 h 2659667"/>
              <a:gd name="connsiteX13" fmla="*/ 3357393 w 3357393"/>
              <a:gd name="connsiteY13" fmla="*/ 2255629 h 2659667"/>
              <a:gd name="connsiteX14" fmla="*/ 3357393 w 3357393"/>
              <a:gd name="connsiteY14" fmla="*/ 1373127 h 2659667"/>
              <a:gd name="connsiteX15" fmla="*/ 1620219 w 3357393"/>
              <a:gd name="connsiteY15" fmla="*/ 0 h 2659667"/>
              <a:gd name="connsiteX16" fmla="*/ 1129682 w 3357393"/>
              <a:gd name="connsiteY16" fmla="*/ 63500 h 2659667"/>
              <a:gd name="connsiteX17" fmla="*/ 1340819 w 3357393"/>
              <a:gd name="connsiteY17" fmla="*/ 1282700 h 2659667"/>
              <a:gd name="connsiteX18" fmla="*/ 0 w 3357393"/>
              <a:gd name="connsiteY18" fmla="*/ 1339725 h 2659667"/>
              <a:gd name="connsiteX0" fmla="*/ 8137 w 3357393"/>
              <a:gd name="connsiteY0" fmla="*/ 1351862 h 2659667"/>
              <a:gd name="connsiteX1" fmla="*/ 18769 w 3357393"/>
              <a:gd name="connsiteY1" fmla="*/ 2532076 h 2659667"/>
              <a:gd name="connsiteX2" fmla="*/ 1369104 w 3357393"/>
              <a:gd name="connsiteY2" fmla="*/ 2521443 h 2659667"/>
              <a:gd name="connsiteX3" fmla="*/ 1592388 w 3357393"/>
              <a:gd name="connsiteY3" fmla="*/ 2617136 h 2659667"/>
              <a:gd name="connsiteX4" fmla="*/ 1698714 w 3357393"/>
              <a:gd name="connsiteY4" fmla="*/ 2617136 h 2659667"/>
              <a:gd name="connsiteX5" fmla="*/ 1805039 w 3357393"/>
              <a:gd name="connsiteY5" fmla="*/ 2627769 h 2659667"/>
              <a:gd name="connsiteX6" fmla="*/ 1858202 w 3357393"/>
              <a:gd name="connsiteY6" fmla="*/ 2659667 h 2659667"/>
              <a:gd name="connsiteX7" fmla="*/ 1975160 w 3357393"/>
              <a:gd name="connsiteY7" fmla="*/ 2585239 h 2659667"/>
              <a:gd name="connsiteX8" fmla="*/ 2166546 w 3357393"/>
              <a:gd name="connsiteY8" fmla="*/ 2585239 h 2659667"/>
              <a:gd name="connsiteX9" fmla="*/ 2294137 w 3357393"/>
              <a:gd name="connsiteY9" fmla="*/ 2659667 h 2659667"/>
              <a:gd name="connsiteX10" fmla="*/ 2528053 w 3357393"/>
              <a:gd name="connsiteY10" fmla="*/ 2521443 h 2659667"/>
              <a:gd name="connsiteX11" fmla="*/ 2730072 w 3357393"/>
              <a:gd name="connsiteY11" fmla="*/ 2521443 h 2659667"/>
              <a:gd name="connsiteX12" fmla="*/ 3080946 w 3357393"/>
              <a:gd name="connsiteY12" fmla="*/ 2255629 h 2659667"/>
              <a:gd name="connsiteX13" fmla="*/ 3357393 w 3357393"/>
              <a:gd name="connsiteY13" fmla="*/ 2255629 h 2659667"/>
              <a:gd name="connsiteX14" fmla="*/ 3357393 w 3357393"/>
              <a:gd name="connsiteY14" fmla="*/ 1373127 h 2659667"/>
              <a:gd name="connsiteX15" fmla="*/ 1814529 w 3357393"/>
              <a:gd name="connsiteY15" fmla="*/ 161290 h 2659667"/>
              <a:gd name="connsiteX16" fmla="*/ 1620219 w 3357393"/>
              <a:gd name="connsiteY16" fmla="*/ 0 h 2659667"/>
              <a:gd name="connsiteX17" fmla="*/ 1129682 w 3357393"/>
              <a:gd name="connsiteY17" fmla="*/ 63500 h 2659667"/>
              <a:gd name="connsiteX18" fmla="*/ 1340819 w 3357393"/>
              <a:gd name="connsiteY18" fmla="*/ 1282700 h 2659667"/>
              <a:gd name="connsiteX19" fmla="*/ 0 w 3357393"/>
              <a:gd name="connsiteY19" fmla="*/ 1339725 h 2659667"/>
              <a:gd name="connsiteX0" fmla="*/ 8137 w 3357393"/>
              <a:gd name="connsiteY0" fmla="*/ 1883992 h 3191797"/>
              <a:gd name="connsiteX1" fmla="*/ 18769 w 3357393"/>
              <a:gd name="connsiteY1" fmla="*/ 3064206 h 3191797"/>
              <a:gd name="connsiteX2" fmla="*/ 1369104 w 3357393"/>
              <a:gd name="connsiteY2" fmla="*/ 3053573 h 3191797"/>
              <a:gd name="connsiteX3" fmla="*/ 1592388 w 3357393"/>
              <a:gd name="connsiteY3" fmla="*/ 3149266 h 3191797"/>
              <a:gd name="connsiteX4" fmla="*/ 1698714 w 3357393"/>
              <a:gd name="connsiteY4" fmla="*/ 3149266 h 3191797"/>
              <a:gd name="connsiteX5" fmla="*/ 1805039 w 3357393"/>
              <a:gd name="connsiteY5" fmla="*/ 3159899 h 3191797"/>
              <a:gd name="connsiteX6" fmla="*/ 1858202 w 3357393"/>
              <a:gd name="connsiteY6" fmla="*/ 3191797 h 3191797"/>
              <a:gd name="connsiteX7" fmla="*/ 1975160 w 3357393"/>
              <a:gd name="connsiteY7" fmla="*/ 3117369 h 3191797"/>
              <a:gd name="connsiteX8" fmla="*/ 2166546 w 3357393"/>
              <a:gd name="connsiteY8" fmla="*/ 3117369 h 3191797"/>
              <a:gd name="connsiteX9" fmla="*/ 2294137 w 3357393"/>
              <a:gd name="connsiteY9" fmla="*/ 3191797 h 3191797"/>
              <a:gd name="connsiteX10" fmla="*/ 2528053 w 3357393"/>
              <a:gd name="connsiteY10" fmla="*/ 3053573 h 3191797"/>
              <a:gd name="connsiteX11" fmla="*/ 2730072 w 3357393"/>
              <a:gd name="connsiteY11" fmla="*/ 3053573 h 3191797"/>
              <a:gd name="connsiteX12" fmla="*/ 3080946 w 3357393"/>
              <a:gd name="connsiteY12" fmla="*/ 2787759 h 3191797"/>
              <a:gd name="connsiteX13" fmla="*/ 3357393 w 3357393"/>
              <a:gd name="connsiteY13" fmla="*/ 2787759 h 3191797"/>
              <a:gd name="connsiteX14" fmla="*/ 3357393 w 3357393"/>
              <a:gd name="connsiteY14" fmla="*/ 1905257 h 3191797"/>
              <a:gd name="connsiteX15" fmla="*/ 1547829 w 3357393"/>
              <a:gd name="connsiteY15" fmla="*/ 0 h 3191797"/>
              <a:gd name="connsiteX16" fmla="*/ 1620219 w 3357393"/>
              <a:gd name="connsiteY16" fmla="*/ 532130 h 3191797"/>
              <a:gd name="connsiteX17" fmla="*/ 1129682 w 3357393"/>
              <a:gd name="connsiteY17" fmla="*/ 595630 h 3191797"/>
              <a:gd name="connsiteX18" fmla="*/ 1340819 w 3357393"/>
              <a:gd name="connsiteY18" fmla="*/ 1814830 h 3191797"/>
              <a:gd name="connsiteX19" fmla="*/ 0 w 3357393"/>
              <a:gd name="connsiteY19" fmla="*/ 1871855 h 3191797"/>
              <a:gd name="connsiteX0" fmla="*/ 8137 w 3357393"/>
              <a:gd name="connsiteY0" fmla="*/ 1883992 h 3191797"/>
              <a:gd name="connsiteX1" fmla="*/ 18769 w 3357393"/>
              <a:gd name="connsiteY1" fmla="*/ 3064206 h 3191797"/>
              <a:gd name="connsiteX2" fmla="*/ 1369104 w 3357393"/>
              <a:gd name="connsiteY2" fmla="*/ 3053573 h 3191797"/>
              <a:gd name="connsiteX3" fmla="*/ 1592388 w 3357393"/>
              <a:gd name="connsiteY3" fmla="*/ 3149266 h 3191797"/>
              <a:gd name="connsiteX4" fmla="*/ 1698714 w 3357393"/>
              <a:gd name="connsiteY4" fmla="*/ 3149266 h 3191797"/>
              <a:gd name="connsiteX5" fmla="*/ 1805039 w 3357393"/>
              <a:gd name="connsiteY5" fmla="*/ 3159899 h 3191797"/>
              <a:gd name="connsiteX6" fmla="*/ 1858202 w 3357393"/>
              <a:gd name="connsiteY6" fmla="*/ 3191797 h 3191797"/>
              <a:gd name="connsiteX7" fmla="*/ 1975160 w 3357393"/>
              <a:gd name="connsiteY7" fmla="*/ 3117369 h 3191797"/>
              <a:gd name="connsiteX8" fmla="*/ 2166546 w 3357393"/>
              <a:gd name="connsiteY8" fmla="*/ 3117369 h 3191797"/>
              <a:gd name="connsiteX9" fmla="*/ 2294137 w 3357393"/>
              <a:gd name="connsiteY9" fmla="*/ 3191797 h 3191797"/>
              <a:gd name="connsiteX10" fmla="*/ 2528053 w 3357393"/>
              <a:gd name="connsiteY10" fmla="*/ 3053573 h 3191797"/>
              <a:gd name="connsiteX11" fmla="*/ 2730072 w 3357393"/>
              <a:gd name="connsiteY11" fmla="*/ 3053573 h 3191797"/>
              <a:gd name="connsiteX12" fmla="*/ 3080946 w 3357393"/>
              <a:gd name="connsiteY12" fmla="*/ 2787759 h 3191797"/>
              <a:gd name="connsiteX13" fmla="*/ 3357393 w 3357393"/>
              <a:gd name="connsiteY13" fmla="*/ 2787759 h 3191797"/>
              <a:gd name="connsiteX14" fmla="*/ 3357393 w 3357393"/>
              <a:gd name="connsiteY14" fmla="*/ 1905257 h 3191797"/>
              <a:gd name="connsiteX15" fmla="*/ 1768809 w 3357393"/>
              <a:gd name="connsiteY15" fmla="*/ 205740 h 3191797"/>
              <a:gd name="connsiteX16" fmla="*/ 1547829 w 3357393"/>
              <a:gd name="connsiteY16" fmla="*/ 0 h 3191797"/>
              <a:gd name="connsiteX17" fmla="*/ 1620219 w 3357393"/>
              <a:gd name="connsiteY17" fmla="*/ 532130 h 3191797"/>
              <a:gd name="connsiteX18" fmla="*/ 1129682 w 3357393"/>
              <a:gd name="connsiteY18" fmla="*/ 595630 h 3191797"/>
              <a:gd name="connsiteX19" fmla="*/ 1340819 w 3357393"/>
              <a:gd name="connsiteY19" fmla="*/ 1814830 h 3191797"/>
              <a:gd name="connsiteX20" fmla="*/ 0 w 3357393"/>
              <a:gd name="connsiteY20" fmla="*/ 1871855 h 3191797"/>
              <a:gd name="connsiteX0" fmla="*/ 8137 w 3357393"/>
              <a:gd name="connsiteY0" fmla="*/ 1883992 h 3191797"/>
              <a:gd name="connsiteX1" fmla="*/ 18769 w 3357393"/>
              <a:gd name="connsiteY1" fmla="*/ 3064206 h 3191797"/>
              <a:gd name="connsiteX2" fmla="*/ 1369104 w 3357393"/>
              <a:gd name="connsiteY2" fmla="*/ 3053573 h 3191797"/>
              <a:gd name="connsiteX3" fmla="*/ 1592388 w 3357393"/>
              <a:gd name="connsiteY3" fmla="*/ 3149266 h 3191797"/>
              <a:gd name="connsiteX4" fmla="*/ 1698714 w 3357393"/>
              <a:gd name="connsiteY4" fmla="*/ 3149266 h 3191797"/>
              <a:gd name="connsiteX5" fmla="*/ 1805039 w 3357393"/>
              <a:gd name="connsiteY5" fmla="*/ 3159899 h 3191797"/>
              <a:gd name="connsiteX6" fmla="*/ 1858202 w 3357393"/>
              <a:gd name="connsiteY6" fmla="*/ 3191797 h 3191797"/>
              <a:gd name="connsiteX7" fmla="*/ 1975160 w 3357393"/>
              <a:gd name="connsiteY7" fmla="*/ 3117369 h 3191797"/>
              <a:gd name="connsiteX8" fmla="*/ 2166546 w 3357393"/>
              <a:gd name="connsiteY8" fmla="*/ 3117369 h 3191797"/>
              <a:gd name="connsiteX9" fmla="*/ 2294137 w 3357393"/>
              <a:gd name="connsiteY9" fmla="*/ 3191797 h 3191797"/>
              <a:gd name="connsiteX10" fmla="*/ 2528053 w 3357393"/>
              <a:gd name="connsiteY10" fmla="*/ 3053573 h 3191797"/>
              <a:gd name="connsiteX11" fmla="*/ 2730072 w 3357393"/>
              <a:gd name="connsiteY11" fmla="*/ 3053573 h 3191797"/>
              <a:gd name="connsiteX12" fmla="*/ 3080946 w 3357393"/>
              <a:gd name="connsiteY12" fmla="*/ 2787759 h 3191797"/>
              <a:gd name="connsiteX13" fmla="*/ 3357393 w 3357393"/>
              <a:gd name="connsiteY13" fmla="*/ 2787759 h 3191797"/>
              <a:gd name="connsiteX14" fmla="*/ 3357393 w 3357393"/>
              <a:gd name="connsiteY14" fmla="*/ 1905257 h 3191797"/>
              <a:gd name="connsiteX15" fmla="*/ 1464009 w 3357393"/>
              <a:gd name="connsiteY15" fmla="*/ 68580 h 3191797"/>
              <a:gd name="connsiteX16" fmla="*/ 1547829 w 3357393"/>
              <a:gd name="connsiteY16" fmla="*/ 0 h 3191797"/>
              <a:gd name="connsiteX17" fmla="*/ 1620219 w 3357393"/>
              <a:gd name="connsiteY17" fmla="*/ 532130 h 3191797"/>
              <a:gd name="connsiteX18" fmla="*/ 1129682 w 3357393"/>
              <a:gd name="connsiteY18" fmla="*/ 595630 h 3191797"/>
              <a:gd name="connsiteX19" fmla="*/ 1340819 w 3357393"/>
              <a:gd name="connsiteY19" fmla="*/ 1814830 h 3191797"/>
              <a:gd name="connsiteX20" fmla="*/ 0 w 3357393"/>
              <a:gd name="connsiteY20" fmla="*/ 1871855 h 3191797"/>
              <a:gd name="connsiteX0" fmla="*/ 8137 w 3357393"/>
              <a:gd name="connsiteY0" fmla="*/ 1883992 h 3191797"/>
              <a:gd name="connsiteX1" fmla="*/ 18769 w 3357393"/>
              <a:gd name="connsiteY1" fmla="*/ 3064206 h 3191797"/>
              <a:gd name="connsiteX2" fmla="*/ 1369104 w 3357393"/>
              <a:gd name="connsiteY2" fmla="*/ 3053573 h 3191797"/>
              <a:gd name="connsiteX3" fmla="*/ 1592388 w 3357393"/>
              <a:gd name="connsiteY3" fmla="*/ 3149266 h 3191797"/>
              <a:gd name="connsiteX4" fmla="*/ 1698714 w 3357393"/>
              <a:gd name="connsiteY4" fmla="*/ 3149266 h 3191797"/>
              <a:gd name="connsiteX5" fmla="*/ 1805039 w 3357393"/>
              <a:gd name="connsiteY5" fmla="*/ 3159899 h 3191797"/>
              <a:gd name="connsiteX6" fmla="*/ 1858202 w 3357393"/>
              <a:gd name="connsiteY6" fmla="*/ 3191797 h 3191797"/>
              <a:gd name="connsiteX7" fmla="*/ 1975160 w 3357393"/>
              <a:gd name="connsiteY7" fmla="*/ 3117369 h 3191797"/>
              <a:gd name="connsiteX8" fmla="*/ 2166546 w 3357393"/>
              <a:gd name="connsiteY8" fmla="*/ 3117369 h 3191797"/>
              <a:gd name="connsiteX9" fmla="*/ 2294137 w 3357393"/>
              <a:gd name="connsiteY9" fmla="*/ 3191797 h 3191797"/>
              <a:gd name="connsiteX10" fmla="*/ 2528053 w 3357393"/>
              <a:gd name="connsiteY10" fmla="*/ 3053573 h 3191797"/>
              <a:gd name="connsiteX11" fmla="*/ 2730072 w 3357393"/>
              <a:gd name="connsiteY11" fmla="*/ 3053573 h 3191797"/>
              <a:gd name="connsiteX12" fmla="*/ 3080946 w 3357393"/>
              <a:gd name="connsiteY12" fmla="*/ 2787759 h 3191797"/>
              <a:gd name="connsiteX13" fmla="*/ 3357393 w 3357393"/>
              <a:gd name="connsiteY13" fmla="*/ 2787759 h 3191797"/>
              <a:gd name="connsiteX14" fmla="*/ 3357393 w 3357393"/>
              <a:gd name="connsiteY14" fmla="*/ 1905257 h 3191797"/>
              <a:gd name="connsiteX15" fmla="*/ 1438609 w 3357393"/>
              <a:gd name="connsiteY15" fmla="*/ 30480 h 3191797"/>
              <a:gd name="connsiteX16" fmla="*/ 1547829 w 3357393"/>
              <a:gd name="connsiteY16" fmla="*/ 0 h 3191797"/>
              <a:gd name="connsiteX17" fmla="*/ 1620219 w 3357393"/>
              <a:gd name="connsiteY17" fmla="*/ 532130 h 3191797"/>
              <a:gd name="connsiteX18" fmla="*/ 1129682 w 3357393"/>
              <a:gd name="connsiteY18" fmla="*/ 595630 h 3191797"/>
              <a:gd name="connsiteX19" fmla="*/ 1340819 w 3357393"/>
              <a:gd name="connsiteY19" fmla="*/ 1814830 h 3191797"/>
              <a:gd name="connsiteX20" fmla="*/ 0 w 3357393"/>
              <a:gd name="connsiteY20" fmla="*/ 1871855 h 3191797"/>
              <a:gd name="connsiteX0" fmla="*/ 8137 w 3357393"/>
              <a:gd name="connsiteY0" fmla="*/ 1883992 h 3191797"/>
              <a:gd name="connsiteX1" fmla="*/ 18769 w 3357393"/>
              <a:gd name="connsiteY1" fmla="*/ 3064206 h 3191797"/>
              <a:gd name="connsiteX2" fmla="*/ 1369104 w 3357393"/>
              <a:gd name="connsiteY2" fmla="*/ 3053573 h 3191797"/>
              <a:gd name="connsiteX3" fmla="*/ 1592388 w 3357393"/>
              <a:gd name="connsiteY3" fmla="*/ 3149266 h 3191797"/>
              <a:gd name="connsiteX4" fmla="*/ 1698714 w 3357393"/>
              <a:gd name="connsiteY4" fmla="*/ 3149266 h 3191797"/>
              <a:gd name="connsiteX5" fmla="*/ 1805039 w 3357393"/>
              <a:gd name="connsiteY5" fmla="*/ 3159899 h 3191797"/>
              <a:gd name="connsiteX6" fmla="*/ 1858202 w 3357393"/>
              <a:gd name="connsiteY6" fmla="*/ 3191797 h 3191797"/>
              <a:gd name="connsiteX7" fmla="*/ 1975160 w 3357393"/>
              <a:gd name="connsiteY7" fmla="*/ 3117369 h 3191797"/>
              <a:gd name="connsiteX8" fmla="*/ 2166546 w 3357393"/>
              <a:gd name="connsiteY8" fmla="*/ 3117369 h 3191797"/>
              <a:gd name="connsiteX9" fmla="*/ 2294137 w 3357393"/>
              <a:gd name="connsiteY9" fmla="*/ 3191797 h 3191797"/>
              <a:gd name="connsiteX10" fmla="*/ 2528053 w 3357393"/>
              <a:gd name="connsiteY10" fmla="*/ 3053573 h 3191797"/>
              <a:gd name="connsiteX11" fmla="*/ 2730072 w 3357393"/>
              <a:gd name="connsiteY11" fmla="*/ 3053573 h 3191797"/>
              <a:gd name="connsiteX12" fmla="*/ 3080946 w 3357393"/>
              <a:gd name="connsiteY12" fmla="*/ 2787759 h 3191797"/>
              <a:gd name="connsiteX13" fmla="*/ 3357393 w 3357393"/>
              <a:gd name="connsiteY13" fmla="*/ 2787759 h 3191797"/>
              <a:gd name="connsiteX14" fmla="*/ 3357393 w 3357393"/>
              <a:gd name="connsiteY14" fmla="*/ 1905257 h 3191797"/>
              <a:gd name="connsiteX15" fmla="*/ 1804369 w 3357393"/>
              <a:gd name="connsiteY15" fmla="*/ 386080 h 3191797"/>
              <a:gd name="connsiteX16" fmla="*/ 1438609 w 3357393"/>
              <a:gd name="connsiteY16" fmla="*/ 30480 h 3191797"/>
              <a:gd name="connsiteX17" fmla="*/ 1547829 w 3357393"/>
              <a:gd name="connsiteY17" fmla="*/ 0 h 3191797"/>
              <a:gd name="connsiteX18" fmla="*/ 1620219 w 3357393"/>
              <a:gd name="connsiteY18" fmla="*/ 532130 h 3191797"/>
              <a:gd name="connsiteX19" fmla="*/ 1129682 w 3357393"/>
              <a:gd name="connsiteY19" fmla="*/ 595630 h 3191797"/>
              <a:gd name="connsiteX20" fmla="*/ 1340819 w 3357393"/>
              <a:gd name="connsiteY20" fmla="*/ 1814830 h 3191797"/>
              <a:gd name="connsiteX21" fmla="*/ 0 w 3357393"/>
              <a:gd name="connsiteY21" fmla="*/ 1871855 h 3191797"/>
              <a:gd name="connsiteX0" fmla="*/ 8137 w 3357393"/>
              <a:gd name="connsiteY0" fmla="*/ 2323412 h 3631217"/>
              <a:gd name="connsiteX1" fmla="*/ 18769 w 3357393"/>
              <a:gd name="connsiteY1" fmla="*/ 3503626 h 3631217"/>
              <a:gd name="connsiteX2" fmla="*/ 1369104 w 3357393"/>
              <a:gd name="connsiteY2" fmla="*/ 3492993 h 3631217"/>
              <a:gd name="connsiteX3" fmla="*/ 1592388 w 3357393"/>
              <a:gd name="connsiteY3" fmla="*/ 3588686 h 3631217"/>
              <a:gd name="connsiteX4" fmla="*/ 1698714 w 3357393"/>
              <a:gd name="connsiteY4" fmla="*/ 3588686 h 3631217"/>
              <a:gd name="connsiteX5" fmla="*/ 1805039 w 3357393"/>
              <a:gd name="connsiteY5" fmla="*/ 3599319 h 3631217"/>
              <a:gd name="connsiteX6" fmla="*/ 1858202 w 3357393"/>
              <a:gd name="connsiteY6" fmla="*/ 3631217 h 3631217"/>
              <a:gd name="connsiteX7" fmla="*/ 1975160 w 3357393"/>
              <a:gd name="connsiteY7" fmla="*/ 3556789 h 3631217"/>
              <a:gd name="connsiteX8" fmla="*/ 2166546 w 3357393"/>
              <a:gd name="connsiteY8" fmla="*/ 3556789 h 3631217"/>
              <a:gd name="connsiteX9" fmla="*/ 2294137 w 3357393"/>
              <a:gd name="connsiteY9" fmla="*/ 3631217 h 3631217"/>
              <a:gd name="connsiteX10" fmla="*/ 2528053 w 3357393"/>
              <a:gd name="connsiteY10" fmla="*/ 3492993 h 3631217"/>
              <a:gd name="connsiteX11" fmla="*/ 2730072 w 3357393"/>
              <a:gd name="connsiteY11" fmla="*/ 3492993 h 3631217"/>
              <a:gd name="connsiteX12" fmla="*/ 3080946 w 3357393"/>
              <a:gd name="connsiteY12" fmla="*/ 3227179 h 3631217"/>
              <a:gd name="connsiteX13" fmla="*/ 3357393 w 3357393"/>
              <a:gd name="connsiteY13" fmla="*/ 3227179 h 3631217"/>
              <a:gd name="connsiteX14" fmla="*/ 3357393 w 3357393"/>
              <a:gd name="connsiteY14" fmla="*/ 2344677 h 3631217"/>
              <a:gd name="connsiteX15" fmla="*/ 1397969 w 3357393"/>
              <a:gd name="connsiteY15" fmla="*/ 0 h 3631217"/>
              <a:gd name="connsiteX16" fmla="*/ 1438609 w 3357393"/>
              <a:gd name="connsiteY16" fmla="*/ 469900 h 3631217"/>
              <a:gd name="connsiteX17" fmla="*/ 1547829 w 3357393"/>
              <a:gd name="connsiteY17" fmla="*/ 439420 h 3631217"/>
              <a:gd name="connsiteX18" fmla="*/ 1620219 w 3357393"/>
              <a:gd name="connsiteY18" fmla="*/ 971550 h 3631217"/>
              <a:gd name="connsiteX19" fmla="*/ 1129682 w 3357393"/>
              <a:gd name="connsiteY19" fmla="*/ 1035050 h 3631217"/>
              <a:gd name="connsiteX20" fmla="*/ 1340819 w 3357393"/>
              <a:gd name="connsiteY20" fmla="*/ 2254250 h 3631217"/>
              <a:gd name="connsiteX21" fmla="*/ 0 w 3357393"/>
              <a:gd name="connsiteY21" fmla="*/ 2311275 h 3631217"/>
              <a:gd name="connsiteX0" fmla="*/ 8137 w 3357393"/>
              <a:gd name="connsiteY0" fmla="*/ 2323412 h 3631217"/>
              <a:gd name="connsiteX1" fmla="*/ 18769 w 3357393"/>
              <a:gd name="connsiteY1" fmla="*/ 3503626 h 3631217"/>
              <a:gd name="connsiteX2" fmla="*/ 1369104 w 3357393"/>
              <a:gd name="connsiteY2" fmla="*/ 3492993 h 3631217"/>
              <a:gd name="connsiteX3" fmla="*/ 1592388 w 3357393"/>
              <a:gd name="connsiteY3" fmla="*/ 3588686 h 3631217"/>
              <a:gd name="connsiteX4" fmla="*/ 1698714 w 3357393"/>
              <a:gd name="connsiteY4" fmla="*/ 3588686 h 3631217"/>
              <a:gd name="connsiteX5" fmla="*/ 1805039 w 3357393"/>
              <a:gd name="connsiteY5" fmla="*/ 3599319 h 3631217"/>
              <a:gd name="connsiteX6" fmla="*/ 1858202 w 3357393"/>
              <a:gd name="connsiteY6" fmla="*/ 3631217 h 3631217"/>
              <a:gd name="connsiteX7" fmla="*/ 1975160 w 3357393"/>
              <a:gd name="connsiteY7" fmla="*/ 3556789 h 3631217"/>
              <a:gd name="connsiteX8" fmla="*/ 2166546 w 3357393"/>
              <a:gd name="connsiteY8" fmla="*/ 3556789 h 3631217"/>
              <a:gd name="connsiteX9" fmla="*/ 2294137 w 3357393"/>
              <a:gd name="connsiteY9" fmla="*/ 3631217 h 3631217"/>
              <a:gd name="connsiteX10" fmla="*/ 2528053 w 3357393"/>
              <a:gd name="connsiteY10" fmla="*/ 3492993 h 3631217"/>
              <a:gd name="connsiteX11" fmla="*/ 2730072 w 3357393"/>
              <a:gd name="connsiteY11" fmla="*/ 3492993 h 3631217"/>
              <a:gd name="connsiteX12" fmla="*/ 3080946 w 3357393"/>
              <a:gd name="connsiteY12" fmla="*/ 3227179 h 3631217"/>
              <a:gd name="connsiteX13" fmla="*/ 3357393 w 3357393"/>
              <a:gd name="connsiteY13" fmla="*/ 3227179 h 3631217"/>
              <a:gd name="connsiteX14" fmla="*/ 3357393 w 3357393"/>
              <a:gd name="connsiteY14" fmla="*/ 2344677 h 3631217"/>
              <a:gd name="connsiteX15" fmla="*/ 1753569 w 3357393"/>
              <a:gd name="connsiteY15" fmla="*/ 438150 h 3631217"/>
              <a:gd name="connsiteX16" fmla="*/ 1397969 w 3357393"/>
              <a:gd name="connsiteY16" fmla="*/ 0 h 3631217"/>
              <a:gd name="connsiteX17" fmla="*/ 1438609 w 3357393"/>
              <a:gd name="connsiteY17" fmla="*/ 469900 h 3631217"/>
              <a:gd name="connsiteX18" fmla="*/ 1547829 w 3357393"/>
              <a:gd name="connsiteY18" fmla="*/ 439420 h 3631217"/>
              <a:gd name="connsiteX19" fmla="*/ 1620219 w 3357393"/>
              <a:gd name="connsiteY19" fmla="*/ 971550 h 3631217"/>
              <a:gd name="connsiteX20" fmla="*/ 1129682 w 3357393"/>
              <a:gd name="connsiteY20" fmla="*/ 1035050 h 3631217"/>
              <a:gd name="connsiteX21" fmla="*/ 1340819 w 3357393"/>
              <a:gd name="connsiteY21" fmla="*/ 2254250 h 3631217"/>
              <a:gd name="connsiteX22" fmla="*/ 0 w 3357393"/>
              <a:gd name="connsiteY22" fmla="*/ 2311275 h 3631217"/>
              <a:gd name="connsiteX0" fmla="*/ 8137 w 3357393"/>
              <a:gd name="connsiteY0" fmla="*/ 2380562 h 3688367"/>
              <a:gd name="connsiteX1" fmla="*/ 18769 w 3357393"/>
              <a:gd name="connsiteY1" fmla="*/ 3560776 h 3688367"/>
              <a:gd name="connsiteX2" fmla="*/ 1369104 w 3357393"/>
              <a:gd name="connsiteY2" fmla="*/ 3550143 h 3688367"/>
              <a:gd name="connsiteX3" fmla="*/ 1592388 w 3357393"/>
              <a:gd name="connsiteY3" fmla="*/ 3645836 h 3688367"/>
              <a:gd name="connsiteX4" fmla="*/ 1698714 w 3357393"/>
              <a:gd name="connsiteY4" fmla="*/ 3645836 h 3688367"/>
              <a:gd name="connsiteX5" fmla="*/ 1805039 w 3357393"/>
              <a:gd name="connsiteY5" fmla="*/ 3656469 h 3688367"/>
              <a:gd name="connsiteX6" fmla="*/ 1858202 w 3357393"/>
              <a:gd name="connsiteY6" fmla="*/ 3688367 h 3688367"/>
              <a:gd name="connsiteX7" fmla="*/ 1975160 w 3357393"/>
              <a:gd name="connsiteY7" fmla="*/ 3613939 h 3688367"/>
              <a:gd name="connsiteX8" fmla="*/ 2166546 w 3357393"/>
              <a:gd name="connsiteY8" fmla="*/ 3613939 h 3688367"/>
              <a:gd name="connsiteX9" fmla="*/ 2294137 w 3357393"/>
              <a:gd name="connsiteY9" fmla="*/ 3688367 h 3688367"/>
              <a:gd name="connsiteX10" fmla="*/ 2528053 w 3357393"/>
              <a:gd name="connsiteY10" fmla="*/ 3550143 h 3688367"/>
              <a:gd name="connsiteX11" fmla="*/ 2730072 w 3357393"/>
              <a:gd name="connsiteY11" fmla="*/ 3550143 h 3688367"/>
              <a:gd name="connsiteX12" fmla="*/ 3080946 w 3357393"/>
              <a:gd name="connsiteY12" fmla="*/ 3284329 h 3688367"/>
              <a:gd name="connsiteX13" fmla="*/ 3357393 w 3357393"/>
              <a:gd name="connsiteY13" fmla="*/ 3284329 h 3688367"/>
              <a:gd name="connsiteX14" fmla="*/ 3357393 w 3357393"/>
              <a:gd name="connsiteY14" fmla="*/ 2401827 h 3688367"/>
              <a:gd name="connsiteX15" fmla="*/ 1759919 w 3357393"/>
              <a:gd name="connsiteY15" fmla="*/ 0 h 3688367"/>
              <a:gd name="connsiteX16" fmla="*/ 1397969 w 3357393"/>
              <a:gd name="connsiteY16" fmla="*/ 57150 h 3688367"/>
              <a:gd name="connsiteX17" fmla="*/ 1438609 w 3357393"/>
              <a:gd name="connsiteY17" fmla="*/ 527050 h 3688367"/>
              <a:gd name="connsiteX18" fmla="*/ 1547829 w 3357393"/>
              <a:gd name="connsiteY18" fmla="*/ 496570 h 3688367"/>
              <a:gd name="connsiteX19" fmla="*/ 1620219 w 3357393"/>
              <a:gd name="connsiteY19" fmla="*/ 1028700 h 3688367"/>
              <a:gd name="connsiteX20" fmla="*/ 1129682 w 3357393"/>
              <a:gd name="connsiteY20" fmla="*/ 1092200 h 3688367"/>
              <a:gd name="connsiteX21" fmla="*/ 1340819 w 3357393"/>
              <a:gd name="connsiteY21" fmla="*/ 2311400 h 3688367"/>
              <a:gd name="connsiteX22" fmla="*/ 0 w 3357393"/>
              <a:gd name="connsiteY22" fmla="*/ 2368425 h 3688367"/>
              <a:gd name="connsiteX0" fmla="*/ 8137 w 3357393"/>
              <a:gd name="connsiteY0" fmla="*/ 2380562 h 3688367"/>
              <a:gd name="connsiteX1" fmla="*/ 18769 w 3357393"/>
              <a:gd name="connsiteY1" fmla="*/ 3560776 h 3688367"/>
              <a:gd name="connsiteX2" fmla="*/ 1369104 w 3357393"/>
              <a:gd name="connsiteY2" fmla="*/ 3550143 h 3688367"/>
              <a:gd name="connsiteX3" fmla="*/ 1592388 w 3357393"/>
              <a:gd name="connsiteY3" fmla="*/ 3645836 h 3688367"/>
              <a:gd name="connsiteX4" fmla="*/ 1698714 w 3357393"/>
              <a:gd name="connsiteY4" fmla="*/ 3645836 h 3688367"/>
              <a:gd name="connsiteX5" fmla="*/ 1805039 w 3357393"/>
              <a:gd name="connsiteY5" fmla="*/ 3656469 h 3688367"/>
              <a:gd name="connsiteX6" fmla="*/ 1858202 w 3357393"/>
              <a:gd name="connsiteY6" fmla="*/ 3688367 h 3688367"/>
              <a:gd name="connsiteX7" fmla="*/ 1975160 w 3357393"/>
              <a:gd name="connsiteY7" fmla="*/ 3613939 h 3688367"/>
              <a:gd name="connsiteX8" fmla="*/ 2166546 w 3357393"/>
              <a:gd name="connsiteY8" fmla="*/ 3613939 h 3688367"/>
              <a:gd name="connsiteX9" fmla="*/ 2294137 w 3357393"/>
              <a:gd name="connsiteY9" fmla="*/ 3688367 h 3688367"/>
              <a:gd name="connsiteX10" fmla="*/ 2528053 w 3357393"/>
              <a:gd name="connsiteY10" fmla="*/ 3550143 h 3688367"/>
              <a:gd name="connsiteX11" fmla="*/ 2730072 w 3357393"/>
              <a:gd name="connsiteY11" fmla="*/ 3550143 h 3688367"/>
              <a:gd name="connsiteX12" fmla="*/ 3080946 w 3357393"/>
              <a:gd name="connsiteY12" fmla="*/ 3284329 h 3688367"/>
              <a:gd name="connsiteX13" fmla="*/ 3357393 w 3357393"/>
              <a:gd name="connsiteY13" fmla="*/ 3284329 h 3688367"/>
              <a:gd name="connsiteX14" fmla="*/ 3357393 w 3357393"/>
              <a:gd name="connsiteY14" fmla="*/ 2401827 h 3688367"/>
              <a:gd name="connsiteX15" fmla="*/ 1944069 w 3357393"/>
              <a:gd name="connsiteY15" fmla="*/ 254000 h 3688367"/>
              <a:gd name="connsiteX16" fmla="*/ 1759919 w 3357393"/>
              <a:gd name="connsiteY16" fmla="*/ 0 h 3688367"/>
              <a:gd name="connsiteX17" fmla="*/ 1397969 w 3357393"/>
              <a:gd name="connsiteY17" fmla="*/ 57150 h 3688367"/>
              <a:gd name="connsiteX18" fmla="*/ 1438609 w 3357393"/>
              <a:gd name="connsiteY18" fmla="*/ 527050 h 3688367"/>
              <a:gd name="connsiteX19" fmla="*/ 1547829 w 3357393"/>
              <a:gd name="connsiteY19" fmla="*/ 496570 h 3688367"/>
              <a:gd name="connsiteX20" fmla="*/ 1620219 w 3357393"/>
              <a:gd name="connsiteY20" fmla="*/ 1028700 h 3688367"/>
              <a:gd name="connsiteX21" fmla="*/ 1129682 w 3357393"/>
              <a:gd name="connsiteY21" fmla="*/ 1092200 h 3688367"/>
              <a:gd name="connsiteX22" fmla="*/ 1340819 w 3357393"/>
              <a:gd name="connsiteY22" fmla="*/ 2311400 h 3688367"/>
              <a:gd name="connsiteX23" fmla="*/ 0 w 3357393"/>
              <a:gd name="connsiteY23" fmla="*/ 2368425 h 3688367"/>
              <a:gd name="connsiteX0" fmla="*/ 8137 w 3357393"/>
              <a:gd name="connsiteY0" fmla="*/ 2380562 h 3688367"/>
              <a:gd name="connsiteX1" fmla="*/ 18769 w 3357393"/>
              <a:gd name="connsiteY1" fmla="*/ 3560776 h 3688367"/>
              <a:gd name="connsiteX2" fmla="*/ 1369104 w 3357393"/>
              <a:gd name="connsiteY2" fmla="*/ 3550143 h 3688367"/>
              <a:gd name="connsiteX3" fmla="*/ 1592388 w 3357393"/>
              <a:gd name="connsiteY3" fmla="*/ 3645836 h 3688367"/>
              <a:gd name="connsiteX4" fmla="*/ 1698714 w 3357393"/>
              <a:gd name="connsiteY4" fmla="*/ 3645836 h 3688367"/>
              <a:gd name="connsiteX5" fmla="*/ 1805039 w 3357393"/>
              <a:gd name="connsiteY5" fmla="*/ 3656469 h 3688367"/>
              <a:gd name="connsiteX6" fmla="*/ 1858202 w 3357393"/>
              <a:gd name="connsiteY6" fmla="*/ 3688367 h 3688367"/>
              <a:gd name="connsiteX7" fmla="*/ 1975160 w 3357393"/>
              <a:gd name="connsiteY7" fmla="*/ 3613939 h 3688367"/>
              <a:gd name="connsiteX8" fmla="*/ 2166546 w 3357393"/>
              <a:gd name="connsiteY8" fmla="*/ 3613939 h 3688367"/>
              <a:gd name="connsiteX9" fmla="*/ 2294137 w 3357393"/>
              <a:gd name="connsiteY9" fmla="*/ 3688367 h 3688367"/>
              <a:gd name="connsiteX10" fmla="*/ 2528053 w 3357393"/>
              <a:gd name="connsiteY10" fmla="*/ 3550143 h 3688367"/>
              <a:gd name="connsiteX11" fmla="*/ 2730072 w 3357393"/>
              <a:gd name="connsiteY11" fmla="*/ 3550143 h 3688367"/>
              <a:gd name="connsiteX12" fmla="*/ 3080946 w 3357393"/>
              <a:gd name="connsiteY12" fmla="*/ 3284329 h 3688367"/>
              <a:gd name="connsiteX13" fmla="*/ 3357393 w 3357393"/>
              <a:gd name="connsiteY13" fmla="*/ 3284329 h 3688367"/>
              <a:gd name="connsiteX14" fmla="*/ 3357393 w 3357393"/>
              <a:gd name="connsiteY14" fmla="*/ 2401827 h 3688367"/>
              <a:gd name="connsiteX15" fmla="*/ 1867869 w 3357393"/>
              <a:gd name="connsiteY15" fmla="*/ 628650 h 3688367"/>
              <a:gd name="connsiteX16" fmla="*/ 1759919 w 3357393"/>
              <a:gd name="connsiteY16" fmla="*/ 0 h 3688367"/>
              <a:gd name="connsiteX17" fmla="*/ 1397969 w 3357393"/>
              <a:gd name="connsiteY17" fmla="*/ 57150 h 3688367"/>
              <a:gd name="connsiteX18" fmla="*/ 1438609 w 3357393"/>
              <a:gd name="connsiteY18" fmla="*/ 527050 h 3688367"/>
              <a:gd name="connsiteX19" fmla="*/ 1547829 w 3357393"/>
              <a:gd name="connsiteY19" fmla="*/ 496570 h 3688367"/>
              <a:gd name="connsiteX20" fmla="*/ 1620219 w 3357393"/>
              <a:gd name="connsiteY20" fmla="*/ 1028700 h 3688367"/>
              <a:gd name="connsiteX21" fmla="*/ 1129682 w 3357393"/>
              <a:gd name="connsiteY21" fmla="*/ 1092200 h 3688367"/>
              <a:gd name="connsiteX22" fmla="*/ 1340819 w 3357393"/>
              <a:gd name="connsiteY22" fmla="*/ 2311400 h 3688367"/>
              <a:gd name="connsiteX23" fmla="*/ 0 w 3357393"/>
              <a:gd name="connsiteY23" fmla="*/ 2368425 h 3688367"/>
              <a:gd name="connsiteX0" fmla="*/ 8137 w 3357393"/>
              <a:gd name="connsiteY0" fmla="*/ 2380562 h 3688367"/>
              <a:gd name="connsiteX1" fmla="*/ 18769 w 3357393"/>
              <a:gd name="connsiteY1" fmla="*/ 3560776 h 3688367"/>
              <a:gd name="connsiteX2" fmla="*/ 1369104 w 3357393"/>
              <a:gd name="connsiteY2" fmla="*/ 3550143 h 3688367"/>
              <a:gd name="connsiteX3" fmla="*/ 1592388 w 3357393"/>
              <a:gd name="connsiteY3" fmla="*/ 3645836 h 3688367"/>
              <a:gd name="connsiteX4" fmla="*/ 1698714 w 3357393"/>
              <a:gd name="connsiteY4" fmla="*/ 3645836 h 3688367"/>
              <a:gd name="connsiteX5" fmla="*/ 1805039 w 3357393"/>
              <a:gd name="connsiteY5" fmla="*/ 3656469 h 3688367"/>
              <a:gd name="connsiteX6" fmla="*/ 1858202 w 3357393"/>
              <a:gd name="connsiteY6" fmla="*/ 3688367 h 3688367"/>
              <a:gd name="connsiteX7" fmla="*/ 1975160 w 3357393"/>
              <a:gd name="connsiteY7" fmla="*/ 3613939 h 3688367"/>
              <a:gd name="connsiteX8" fmla="*/ 2166546 w 3357393"/>
              <a:gd name="connsiteY8" fmla="*/ 3613939 h 3688367"/>
              <a:gd name="connsiteX9" fmla="*/ 2294137 w 3357393"/>
              <a:gd name="connsiteY9" fmla="*/ 3688367 h 3688367"/>
              <a:gd name="connsiteX10" fmla="*/ 2528053 w 3357393"/>
              <a:gd name="connsiteY10" fmla="*/ 3550143 h 3688367"/>
              <a:gd name="connsiteX11" fmla="*/ 2730072 w 3357393"/>
              <a:gd name="connsiteY11" fmla="*/ 3550143 h 3688367"/>
              <a:gd name="connsiteX12" fmla="*/ 3080946 w 3357393"/>
              <a:gd name="connsiteY12" fmla="*/ 3284329 h 3688367"/>
              <a:gd name="connsiteX13" fmla="*/ 3357393 w 3357393"/>
              <a:gd name="connsiteY13" fmla="*/ 3284329 h 3688367"/>
              <a:gd name="connsiteX14" fmla="*/ 3357393 w 3357393"/>
              <a:gd name="connsiteY14" fmla="*/ 2401827 h 3688367"/>
              <a:gd name="connsiteX15" fmla="*/ 2052019 w 3357393"/>
              <a:gd name="connsiteY15" fmla="*/ 838200 h 3688367"/>
              <a:gd name="connsiteX16" fmla="*/ 1867869 w 3357393"/>
              <a:gd name="connsiteY16" fmla="*/ 628650 h 3688367"/>
              <a:gd name="connsiteX17" fmla="*/ 1759919 w 3357393"/>
              <a:gd name="connsiteY17" fmla="*/ 0 h 3688367"/>
              <a:gd name="connsiteX18" fmla="*/ 1397969 w 3357393"/>
              <a:gd name="connsiteY18" fmla="*/ 57150 h 3688367"/>
              <a:gd name="connsiteX19" fmla="*/ 1438609 w 3357393"/>
              <a:gd name="connsiteY19" fmla="*/ 527050 h 3688367"/>
              <a:gd name="connsiteX20" fmla="*/ 1547829 w 3357393"/>
              <a:gd name="connsiteY20" fmla="*/ 496570 h 3688367"/>
              <a:gd name="connsiteX21" fmla="*/ 1620219 w 3357393"/>
              <a:gd name="connsiteY21" fmla="*/ 1028700 h 3688367"/>
              <a:gd name="connsiteX22" fmla="*/ 1129682 w 3357393"/>
              <a:gd name="connsiteY22" fmla="*/ 1092200 h 3688367"/>
              <a:gd name="connsiteX23" fmla="*/ 1340819 w 3357393"/>
              <a:gd name="connsiteY23" fmla="*/ 2311400 h 3688367"/>
              <a:gd name="connsiteX24" fmla="*/ 0 w 3357393"/>
              <a:gd name="connsiteY24" fmla="*/ 2368425 h 3688367"/>
              <a:gd name="connsiteX0" fmla="*/ 8137 w 3357393"/>
              <a:gd name="connsiteY0" fmla="*/ 2380562 h 3688367"/>
              <a:gd name="connsiteX1" fmla="*/ 18769 w 3357393"/>
              <a:gd name="connsiteY1" fmla="*/ 3560776 h 3688367"/>
              <a:gd name="connsiteX2" fmla="*/ 1369104 w 3357393"/>
              <a:gd name="connsiteY2" fmla="*/ 3550143 h 3688367"/>
              <a:gd name="connsiteX3" fmla="*/ 1592388 w 3357393"/>
              <a:gd name="connsiteY3" fmla="*/ 3645836 h 3688367"/>
              <a:gd name="connsiteX4" fmla="*/ 1698714 w 3357393"/>
              <a:gd name="connsiteY4" fmla="*/ 3645836 h 3688367"/>
              <a:gd name="connsiteX5" fmla="*/ 1805039 w 3357393"/>
              <a:gd name="connsiteY5" fmla="*/ 3656469 h 3688367"/>
              <a:gd name="connsiteX6" fmla="*/ 1858202 w 3357393"/>
              <a:gd name="connsiteY6" fmla="*/ 3688367 h 3688367"/>
              <a:gd name="connsiteX7" fmla="*/ 1975160 w 3357393"/>
              <a:gd name="connsiteY7" fmla="*/ 3613939 h 3688367"/>
              <a:gd name="connsiteX8" fmla="*/ 2166546 w 3357393"/>
              <a:gd name="connsiteY8" fmla="*/ 3613939 h 3688367"/>
              <a:gd name="connsiteX9" fmla="*/ 2294137 w 3357393"/>
              <a:gd name="connsiteY9" fmla="*/ 3688367 h 3688367"/>
              <a:gd name="connsiteX10" fmla="*/ 2528053 w 3357393"/>
              <a:gd name="connsiteY10" fmla="*/ 3550143 h 3688367"/>
              <a:gd name="connsiteX11" fmla="*/ 2730072 w 3357393"/>
              <a:gd name="connsiteY11" fmla="*/ 3550143 h 3688367"/>
              <a:gd name="connsiteX12" fmla="*/ 3080946 w 3357393"/>
              <a:gd name="connsiteY12" fmla="*/ 3284329 h 3688367"/>
              <a:gd name="connsiteX13" fmla="*/ 3357393 w 3357393"/>
              <a:gd name="connsiteY13" fmla="*/ 3284329 h 3688367"/>
              <a:gd name="connsiteX14" fmla="*/ 3357393 w 3357393"/>
              <a:gd name="connsiteY14" fmla="*/ 2401827 h 3688367"/>
              <a:gd name="connsiteX15" fmla="*/ 1715469 w 3357393"/>
              <a:gd name="connsiteY15" fmla="*/ 654050 h 3688367"/>
              <a:gd name="connsiteX16" fmla="*/ 1867869 w 3357393"/>
              <a:gd name="connsiteY16" fmla="*/ 628650 h 3688367"/>
              <a:gd name="connsiteX17" fmla="*/ 1759919 w 3357393"/>
              <a:gd name="connsiteY17" fmla="*/ 0 h 3688367"/>
              <a:gd name="connsiteX18" fmla="*/ 1397969 w 3357393"/>
              <a:gd name="connsiteY18" fmla="*/ 57150 h 3688367"/>
              <a:gd name="connsiteX19" fmla="*/ 1438609 w 3357393"/>
              <a:gd name="connsiteY19" fmla="*/ 527050 h 3688367"/>
              <a:gd name="connsiteX20" fmla="*/ 1547829 w 3357393"/>
              <a:gd name="connsiteY20" fmla="*/ 496570 h 3688367"/>
              <a:gd name="connsiteX21" fmla="*/ 1620219 w 3357393"/>
              <a:gd name="connsiteY21" fmla="*/ 1028700 h 3688367"/>
              <a:gd name="connsiteX22" fmla="*/ 1129682 w 3357393"/>
              <a:gd name="connsiteY22" fmla="*/ 1092200 h 3688367"/>
              <a:gd name="connsiteX23" fmla="*/ 1340819 w 3357393"/>
              <a:gd name="connsiteY23" fmla="*/ 2311400 h 3688367"/>
              <a:gd name="connsiteX24" fmla="*/ 0 w 3357393"/>
              <a:gd name="connsiteY24" fmla="*/ 2368425 h 3688367"/>
              <a:gd name="connsiteX0" fmla="*/ 8137 w 3357393"/>
              <a:gd name="connsiteY0" fmla="*/ 2380562 h 3688367"/>
              <a:gd name="connsiteX1" fmla="*/ 18769 w 3357393"/>
              <a:gd name="connsiteY1" fmla="*/ 3560776 h 3688367"/>
              <a:gd name="connsiteX2" fmla="*/ 1369104 w 3357393"/>
              <a:gd name="connsiteY2" fmla="*/ 3550143 h 3688367"/>
              <a:gd name="connsiteX3" fmla="*/ 1592388 w 3357393"/>
              <a:gd name="connsiteY3" fmla="*/ 3645836 h 3688367"/>
              <a:gd name="connsiteX4" fmla="*/ 1698714 w 3357393"/>
              <a:gd name="connsiteY4" fmla="*/ 3645836 h 3688367"/>
              <a:gd name="connsiteX5" fmla="*/ 1805039 w 3357393"/>
              <a:gd name="connsiteY5" fmla="*/ 3656469 h 3688367"/>
              <a:gd name="connsiteX6" fmla="*/ 1858202 w 3357393"/>
              <a:gd name="connsiteY6" fmla="*/ 3688367 h 3688367"/>
              <a:gd name="connsiteX7" fmla="*/ 1975160 w 3357393"/>
              <a:gd name="connsiteY7" fmla="*/ 3613939 h 3688367"/>
              <a:gd name="connsiteX8" fmla="*/ 2166546 w 3357393"/>
              <a:gd name="connsiteY8" fmla="*/ 3613939 h 3688367"/>
              <a:gd name="connsiteX9" fmla="*/ 2294137 w 3357393"/>
              <a:gd name="connsiteY9" fmla="*/ 3688367 h 3688367"/>
              <a:gd name="connsiteX10" fmla="*/ 2528053 w 3357393"/>
              <a:gd name="connsiteY10" fmla="*/ 3550143 h 3688367"/>
              <a:gd name="connsiteX11" fmla="*/ 2730072 w 3357393"/>
              <a:gd name="connsiteY11" fmla="*/ 3550143 h 3688367"/>
              <a:gd name="connsiteX12" fmla="*/ 3080946 w 3357393"/>
              <a:gd name="connsiteY12" fmla="*/ 3284329 h 3688367"/>
              <a:gd name="connsiteX13" fmla="*/ 3357393 w 3357393"/>
              <a:gd name="connsiteY13" fmla="*/ 3284329 h 3688367"/>
              <a:gd name="connsiteX14" fmla="*/ 3357393 w 3357393"/>
              <a:gd name="connsiteY14" fmla="*/ 2401827 h 3688367"/>
              <a:gd name="connsiteX15" fmla="*/ 2540969 w 3357393"/>
              <a:gd name="connsiteY15" fmla="*/ 1524000 h 3688367"/>
              <a:gd name="connsiteX16" fmla="*/ 1715469 w 3357393"/>
              <a:gd name="connsiteY16" fmla="*/ 654050 h 3688367"/>
              <a:gd name="connsiteX17" fmla="*/ 1867869 w 3357393"/>
              <a:gd name="connsiteY17" fmla="*/ 628650 h 3688367"/>
              <a:gd name="connsiteX18" fmla="*/ 1759919 w 3357393"/>
              <a:gd name="connsiteY18" fmla="*/ 0 h 3688367"/>
              <a:gd name="connsiteX19" fmla="*/ 1397969 w 3357393"/>
              <a:gd name="connsiteY19" fmla="*/ 57150 h 3688367"/>
              <a:gd name="connsiteX20" fmla="*/ 1438609 w 3357393"/>
              <a:gd name="connsiteY20" fmla="*/ 527050 h 3688367"/>
              <a:gd name="connsiteX21" fmla="*/ 1547829 w 3357393"/>
              <a:gd name="connsiteY21" fmla="*/ 496570 h 3688367"/>
              <a:gd name="connsiteX22" fmla="*/ 1620219 w 3357393"/>
              <a:gd name="connsiteY22" fmla="*/ 1028700 h 3688367"/>
              <a:gd name="connsiteX23" fmla="*/ 1129682 w 3357393"/>
              <a:gd name="connsiteY23" fmla="*/ 1092200 h 3688367"/>
              <a:gd name="connsiteX24" fmla="*/ 1340819 w 3357393"/>
              <a:gd name="connsiteY24" fmla="*/ 2311400 h 3688367"/>
              <a:gd name="connsiteX25" fmla="*/ 0 w 3357393"/>
              <a:gd name="connsiteY25" fmla="*/ 2368425 h 3688367"/>
              <a:gd name="connsiteX0" fmla="*/ 8137 w 3357393"/>
              <a:gd name="connsiteY0" fmla="*/ 2380562 h 3688367"/>
              <a:gd name="connsiteX1" fmla="*/ 18769 w 3357393"/>
              <a:gd name="connsiteY1" fmla="*/ 3560776 h 3688367"/>
              <a:gd name="connsiteX2" fmla="*/ 1369104 w 3357393"/>
              <a:gd name="connsiteY2" fmla="*/ 3550143 h 3688367"/>
              <a:gd name="connsiteX3" fmla="*/ 1592388 w 3357393"/>
              <a:gd name="connsiteY3" fmla="*/ 3645836 h 3688367"/>
              <a:gd name="connsiteX4" fmla="*/ 1698714 w 3357393"/>
              <a:gd name="connsiteY4" fmla="*/ 3645836 h 3688367"/>
              <a:gd name="connsiteX5" fmla="*/ 1805039 w 3357393"/>
              <a:gd name="connsiteY5" fmla="*/ 3656469 h 3688367"/>
              <a:gd name="connsiteX6" fmla="*/ 1858202 w 3357393"/>
              <a:gd name="connsiteY6" fmla="*/ 3688367 h 3688367"/>
              <a:gd name="connsiteX7" fmla="*/ 1975160 w 3357393"/>
              <a:gd name="connsiteY7" fmla="*/ 3613939 h 3688367"/>
              <a:gd name="connsiteX8" fmla="*/ 2166546 w 3357393"/>
              <a:gd name="connsiteY8" fmla="*/ 3613939 h 3688367"/>
              <a:gd name="connsiteX9" fmla="*/ 2294137 w 3357393"/>
              <a:gd name="connsiteY9" fmla="*/ 3688367 h 3688367"/>
              <a:gd name="connsiteX10" fmla="*/ 2528053 w 3357393"/>
              <a:gd name="connsiteY10" fmla="*/ 3550143 h 3688367"/>
              <a:gd name="connsiteX11" fmla="*/ 2730072 w 3357393"/>
              <a:gd name="connsiteY11" fmla="*/ 3550143 h 3688367"/>
              <a:gd name="connsiteX12" fmla="*/ 3080946 w 3357393"/>
              <a:gd name="connsiteY12" fmla="*/ 3284329 h 3688367"/>
              <a:gd name="connsiteX13" fmla="*/ 3357393 w 3357393"/>
              <a:gd name="connsiteY13" fmla="*/ 3284329 h 3688367"/>
              <a:gd name="connsiteX14" fmla="*/ 3357393 w 3357393"/>
              <a:gd name="connsiteY14" fmla="*/ 2401827 h 3688367"/>
              <a:gd name="connsiteX15" fmla="*/ 1925019 w 3357393"/>
              <a:gd name="connsiteY15" fmla="*/ 2324100 h 3688367"/>
              <a:gd name="connsiteX16" fmla="*/ 1715469 w 3357393"/>
              <a:gd name="connsiteY16" fmla="*/ 654050 h 3688367"/>
              <a:gd name="connsiteX17" fmla="*/ 1867869 w 3357393"/>
              <a:gd name="connsiteY17" fmla="*/ 628650 h 3688367"/>
              <a:gd name="connsiteX18" fmla="*/ 1759919 w 3357393"/>
              <a:gd name="connsiteY18" fmla="*/ 0 h 3688367"/>
              <a:gd name="connsiteX19" fmla="*/ 1397969 w 3357393"/>
              <a:gd name="connsiteY19" fmla="*/ 57150 h 3688367"/>
              <a:gd name="connsiteX20" fmla="*/ 1438609 w 3357393"/>
              <a:gd name="connsiteY20" fmla="*/ 527050 h 3688367"/>
              <a:gd name="connsiteX21" fmla="*/ 1547829 w 3357393"/>
              <a:gd name="connsiteY21" fmla="*/ 496570 h 3688367"/>
              <a:gd name="connsiteX22" fmla="*/ 1620219 w 3357393"/>
              <a:gd name="connsiteY22" fmla="*/ 1028700 h 3688367"/>
              <a:gd name="connsiteX23" fmla="*/ 1129682 w 3357393"/>
              <a:gd name="connsiteY23" fmla="*/ 1092200 h 3688367"/>
              <a:gd name="connsiteX24" fmla="*/ 1340819 w 3357393"/>
              <a:gd name="connsiteY24" fmla="*/ 2311400 h 3688367"/>
              <a:gd name="connsiteX25" fmla="*/ 0 w 3357393"/>
              <a:gd name="connsiteY25" fmla="*/ 2368425 h 3688367"/>
              <a:gd name="connsiteX0" fmla="*/ 8137 w 3357393"/>
              <a:gd name="connsiteY0" fmla="*/ 2380562 h 3688367"/>
              <a:gd name="connsiteX1" fmla="*/ 18769 w 3357393"/>
              <a:gd name="connsiteY1" fmla="*/ 3560776 h 3688367"/>
              <a:gd name="connsiteX2" fmla="*/ 1369104 w 3357393"/>
              <a:gd name="connsiteY2" fmla="*/ 3550143 h 3688367"/>
              <a:gd name="connsiteX3" fmla="*/ 1592388 w 3357393"/>
              <a:gd name="connsiteY3" fmla="*/ 3645836 h 3688367"/>
              <a:gd name="connsiteX4" fmla="*/ 1698714 w 3357393"/>
              <a:gd name="connsiteY4" fmla="*/ 3645836 h 3688367"/>
              <a:gd name="connsiteX5" fmla="*/ 1805039 w 3357393"/>
              <a:gd name="connsiteY5" fmla="*/ 3656469 h 3688367"/>
              <a:gd name="connsiteX6" fmla="*/ 1858202 w 3357393"/>
              <a:gd name="connsiteY6" fmla="*/ 3688367 h 3688367"/>
              <a:gd name="connsiteX7" fmla="*/ 1975160 w 3357393"/>
              <a:gd name="connsiteY7" fmla="*/ 3613939 h 3688367"/>
              <a:gd name="connsiteX8" fmla="*/ 2166546 w 3357393"/>
              <a:gd name="connsiteY8" fmla="*/ 3613939 h 3688367"/>
              <a:gd name="connsiteX9" fmla="*/ 2294137 w 3357393"/>
              <a:gd name="connsiteY9" fmla="*/ 3688367 h 3688367"/>
              <a:gd name="connsiteX10" fmla="*/ 2528053 w 3357393"/>
              <a:gd name="connsiteY10" fmla="*/ 3550143 h 3688367"/>
              <a:gd name="connsiteX11" fmla="*/ 2730072 w 3357393"/>
              <a:gd name="connsiteY11" fmla="*/ 3550143 h 3688367"/>
              <a:gd name="connsiteX12" fmla="*/ 3080946 w 3357393"/>
              <a:gd name="connsiteY12" fmla="*/ 3284329 h 3688367"/>
              <a:gd name="connsiteX13" fmla="*/ 3357393 w 3357393"/>
              <a:gd name="connsiteY13" fmla="*/ 3284329 h 3688367"/>
              <a:gd name="connsiteX14" fmla="*/ 3357393 w 3357393"/>
              <a:gd name="connsiteY14" fmla="*/ 2370077 h 3688367"/>
              <a:gd name="connsiteX15" fmla="*/ 1925019 w 3357393"/>
              <a:gd name="connsiteY15" fmla="*/ 2324100 h 3688367"/>
              <a:gd name="connsiteX16" fmla="*/ 1715469 w 3357393"/>
              <a:gd name="connsiteY16" fmla="*/ 654050 h 3688367"/>
              <a:gd name="connsiteX17" fmla="*/ 1867869 w 3357393"/>
              <a:gd name="connsiteY17" fmla="*/ 628650 h 3688367"/>
              <a:gd name="connsiteX18" fmla="*/ 1759919 w 3357393"/>
              <a:gd name="connsiteY18" fmla="*/ 0 h 3688367"/>
              <a:gd name="connsiteX19" fmla="*/ 1397969 w 3357393"/>
              <a:gd name="connsiteY19" fmla="*/ 57150 h 3688367"/>
              <a:gd name="connsiteX20" fmla="*/ 1438609 w 3357393"/>
              <a:gd name="connsiteY20" fmla="*/ 527050 h 3688367"/>
              <a:gd name="connsiteX21" fmla="*/ 1547829 w 3357393"/>
              <a:gd name="connsiteY21" fmla="*/ 496570 h 3688367"/>
              <a:gd name="connsiteX22" fmla="*/ 1620219 w 3357393"/>
              <a:gd name="connsiteY22" fmla="*/ 1028700 h 3688367"/>
              <a:gd name="connsiteX23" fmla="*/ 1129682 w 3357393"/>
              <a:gd name="connsiteY23" fmla="*/ 1092200 h 3688367"/>
              <a:gd name="connsiteX24" fmla="*/ 1340819 w 3357393"/>
              <a:gd name="connsiteY24" fmla="*/ 2311400 h 3688367"/>
              <a:gd name="connsiteX25" fmla="*/ 0 w 3357393"/>
              <a:gd name="connsiteY25" fmla="*/ 2368425 h 368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57393" h="3688367">
                <a:moveTo>
                  <a:pt x="8137" y="2380562"/>
                </a:moveTo>
                <a:lnTo>
                  <a:pt x="18769" y="3560776"/>
                </a:lnTo>
                <a:lnTo>
                  <a:pt x="1369104" y="3550143"/>
                </a:lnTo>
                <a:lnTo>
                  <a:pt x="1592388" y="3645836"/>
                </a:lnTo>
                <a:lnTo>
                  <a:pt x="1698714" y="3645836"/>
                </a:lnTo>
                <a:lnTo>
                  <a:pt x="1805039" y="3656469"/>
                </a:lnTo>
                <a:lnTo>
                  <a:pt x="1858202" y="3688367"/>
                </a:lnTo>
                <a:lnTo>
                  <a:pt x="1975160" y="3613939"/>
                </a:lnTo>
                <a:lnTo>
                  <a:pt x="2166546" y="3613939"/>
                </a:lnTo>
                <a:lnTo>
                  <a:pt x="2294137" y="3688367"/>
                </a:lnTo>
                <a:lnTo>
                  <a:pt x="2528053" y="3550143"/>
                </a:lnTo>
                <a:lnTo>
                  <a:pt x="2730072" y="3550143"/>
                </a:lnTo>
                <a:lnTo>
                  <a:pt x="3080946" y="3284329"/>
                </a:lnTo>
                <a:lnTo>
                  <a:pt x="3357393" y="3284329"/>
                </a:lnTo>
                <a:lnTo>
                  <a:pt x="3357393" y="2370077"/>
                </a:lnTo>
                <a:lnTo>
                  <a:pt x="1925019" y="2324100"/>
                </a:lnTo>
                <a:lnTo>
                  <a:pt x="1715469" y="654050"/>
                </a:lnTo>
                <a:lnTo>
                  <a:pt x="1867869" y="628650"/>
                </a:lnTo>
                <a:lnTo>
                  <a:pt x="1759919" y="0"/>
                </a:lnTo>
                <a:lnTo>
                  <a:pt x="1397969" y="57150"/>
                </a:lnTo>
                <a:lnTo>
                  <a:pt x="1438609" y="527050"/>
                </a:lnTo>
                <a:lnTo>
                  <a:pt x="1547829" y="496570"/>
                </a:lnTo>
                <a:lnTo>
                  <a:pt x="1620219" y="1028700"/>
                </a:lnTo>
                <a:lnTo>
                  <a:pt x="1129682" y="1092200"/>
                </a:lnTo>
                <a:lnTo>
                  <a:pt x="1340819" y="2311400"/>
                </a:lnTo>
                <a:lnTo>
                  <a:pt x="0" y="2368425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2360428" y="4784651"/>
            <a:ext cx="3381153" cy="1906662"/>
          </a:xfrm>
          <a:custGeom>
            <a:avLst/>
            <a:gdLst>
              <a:gd name="connsiteX0" fmla="*/ 10632 w 3381153"/>
              <a:gd name="connsiteY0" fmla="*/ 202019 h 1084521"/>
              <a:gd name="connsiteX1" fmla="*/ 1424763 w 3381153"/>
              <a:gd name="connsiteY1" fmla="*/ 212651 h 1084521"/>
              <a:gd name="connsiteX2" fmla="*/ 1701209 w 3381153"/>
              <a:gd name="connsiteY2" fmla="*/ 31898 h 1084521"/>
              <a:gd name="connsiteX3" fmla="*/ 1818167 w 3381153"/>
              <a:gd name="connsiteY3" fmla="*/ 21265 h 1084521"/>
              <a:gd name="connsiteX4" fmla="*/ 1913860 w 3381153"/>
              <a:gd name="connsiteY4" fmla="*/ 95693 h 1084521"/>
              <a:gd name="connsiteX5" fmla="*/ 2030819 w 3381153"/>
              <a:gd name="connsiteY5" fmla="*/ 170121 h 1084521"/>
              <a:gd name="connsiteX6" fmla="*/ 2211572 w 3381153"/>
              <a:gd name="connsiteY6" fmla="*/ 106326 h 1084521"/>
              <a:gd name="connsiteX7" fmla="*/ 2286000 w 3381153"/>
              <a:gd name="connsiteY7" fmla="*/ 0 h 1084521"/>
              <a:gd name="connsiteX8" fmla="*/ 2498651 w 3381153"/>
              <a:gd name="connsiteY8" fmla="*/ 42530 h 1084521"/>
              <a:gd name="connsiteX9" fmla="*/ 2509284 w 3381153"/>
              <a:gd name="connsiteY9" fmla="*/ 191386 h 1084521"/>
              <a:gd name="connsiteX10" fmla="*/ 2615609 w 3381153"/>
              <a:gd name="connsiteY10" fmla="*/ 180754 h 1084521"/>
              <a:gd name="connsiteX11" fmla="*/ 2987749 w 3381153"/>
              <a:gd name="connsiteY11" fmla="*/ 499730 h 1084521"/>
              <a:gd name="connsiteX12" fmla="*/ 3370521 w 3381153"/>
              <a:gd name="connsiteY12" fmla="*/ 520996 h 1084521"/>
              <a:gd name="connsiteX13" fmla="*/ 3381153 w 3381153"/>
              <a:gd name="connsiteY13" fmla="*/ 1084521 h 1084521"/>
              <a:gd name="connsiteX14" fmla="*/ 127591 w 3381153"/>
              <a:gd name="connsiteY14" fmla="*/ 1052623 h 1084521"/>
              <a:gd name="connsiteX15" fmla="*/ 116958 w 3381153"/>
              <a:gd name="connsiteY15" fmla="*/ 754912 h 1084521"/>
              <a:gd name="connsiteX16" fmla="*/ 0 w 3381153"/>
              <a:gd name="connsiteY16" fmla="*/ 669851 h 1084521"/>
              <a:gd name="connsiteX17" fmla="*/ 10632 w 3381153"/>
              <a:gd name="connsiteY17" fmla="*/ 202019 h 1084521"/>
              <a:gd name="connsiteX0" fmla="*/ 10632 w 3381153"/>
              <a:gd name="connsiteY0" fmla="*/ 202019 h 1084521"/>
              <a:gd name="connsiteX1" fmla="*/ 1424763 w 3381153"/>
              <a:gd name="connsiteY1" fmla="*/ 212651 h 1084521"/>
              <a:gd name="connsiteX2" fmla="*/ 1701209 w 3381153"/>
              <a:gd name="connsiteY2" fmla="*/ 31898 h 1084521"/>
              <a:gd name="connsiteX3" fmla="*/ 1818167 w 3381153"/>
              <a:gd name="connsiteY3" fmla="*/ 21265 h 1084521"/>
              <a:gd name="connsiteX4" fmla="*/ 1913860 w 3381153"/>
              <a:gd name="connsiteY4" fmla="*/ 95693 h 1084521"/>
              <a:gd name="connsiteX5" fmla="*/ 2030819 w 3381153"/>
              <a:gd name="connsiteY5" fmla="*/ 170121 h 1084521"/>
              <a:gd name="connsiteX6" fmla="*/ 2211572 w 3381153"/>
              <a:gd name="connsiteY6" fmla="*/ 106326 h 1084521"/>
              <a:gd name="connsiteX7" fmla="*/ 2286000 w 3381153"/>
              <a:gd name="connsiteY7" fmla="*/ 0 h 1084521"/>
              <a:gd name="connsiteX8" fmla="*/ 2498651 w 3381153"/>
              <a:gd name="connsiteY8" fmla="*/ 42530 h 1084521"/>
              <a:gd name="connsiteX9" fmla="*/ 2509284 w 3381153"/>
              <a:gd name="connsiteY9" fmla="*/ 191386 h 1084521"/>
              <a:gd name="connsiteX10" fmla="*/ 2615609 w 3381153"/>
              <a:gd name="connsiteY10" fmla="*/ 180754 h 1084521"/>
              <a:gd name="connsiteX11" fmla="*/ 2987749 w 3381153"/>
              <a:gd name="connsiteY11" fmla="*/ 499730 h 1084521"/>
              <a:gd name="connsiteX12" fmla="*/ 3370521 w 3381153"/>
              <a:gd name="connsiteY12" fmla="*/ 520996 h 1084521"/>
              <a:gd name="connsiteX13" fmla="*/ 3381153 w 3381153"/>
              <a:gd name="connsiteY13" fmla="*/ 1084521 h 1084521"/>
              <a:gd name="connsiteX14" fmla="*/ 497072 w 3381153"/>
              <a:gd name="connsiteY14" fmla="*/ 1058937 h 1084521"/>
              <a:gd name="connsiteX15" fmla="*/ 127591 w 3381153"/>
              <a:gd name="connsiteY15" fmla="*/ 1052623 h 1084521"/>
              <a:gd name="connsiteX16" fmla="*/ 116958 w 3381153"/>
              <a:gd name="connsiteY16" fmla="*/ 754912 h 1084521"/>
              <a:gd name="connsiteX17" fmla="*/ 0 w 3381153"/>
              <a:gd name="connsiteY17" fmla="*/ 669851 h 1084521"/>
              <a:gd name="connsiteX18" fmla="*/ 10632 w 3381153"/>
              <a:gd name="connsiteY18" fmla="*/ 202019 h 1084521"/>
              <a:gd name="connsiteX0" fmla="*/ 10632 w 3381153"/>
              <a:gd name="connsiteY0" fmla="*/ 202019 h 1084521"/>
              <a:gd name="connsiteX1" fmla="*/ 1424763 w 3381153"/>
              <a:gd name="connsiteY1" fmla="*/ 212651 h 1084521"/>
              <a:gd name="connsiteX2" fmla="*/ 1701209 w 3381153"/>
              <a:gd name="connsiteY2" fmla="*/ 31898 h 1084521"/>
              <a:gd name="connsiteX3" fmla="*/ 1818167 w 3381153"/>
              <a:gd name="connsiteY3" fmla="*/ 21265 h 1084521"/>
              <a:gd name="connsiteX4" fmla="*/ 1913860 w 3381153"/>
              <a:gd name="connsiteY4" fmla="*/ 95693 h 1084521"/>
              <a:gd name="connsiteX5" fmla="*/ 2030819 w 3381153"/>
              <a:gd name="connsiteY5" fmla="*/ 170121 h 1084521"/>
              <a:gd name="connsiteX6" fmla="*/ 2211572 w 3381153"/>
              <a:gd name="connsiteY6" fmla="*/ 106326 h 1084521"/>
              <a:gd name="connsiteX7" fmla="*/ 2286000 w 3381153"/>
              <a:gd name="connsiteY7" fmla="*/ 0 h 1084521"/>
              <a:gd name="connsiteX8" fmla="*/ 2498651 w 3381153"/>
              <a:gd name="connsiteY8" fmla="*/ 42530 h 1084521"/>
              <a:gd name="connsiteX9" fmla="*/ 2509284 w 3381153"/>
              <a:gd name="connsiteY9" fmla="*/ 191386 h 1084521"/>
              <a:gd name="connsiteX10" fmla="*/ 2615609 w 3381153"/>
              <a:gd name="connsiteY10" fmla="*/ 180754 h 1084521"/>
              <a:gd name="connsiteX11" fmla="*/ 2987749 w 3381153"/>
              <a:gd name="connsiteY11" fmla="*/ 499730 h 1084521"/>
              <a:gd name="connsiteX12" fmla="*/ 3370521 w 3381153"/>
              <a:gd name="connsiteY12" fmla="*/ 520996 h 1084521"/>
              <a:gd name="connsiteX13" fmla="*/ 3381153 w 3381153"/>
              <a:gd name="connsiteY13" fmla="*/ 1084521 h 1084521"/>
              <a:gd name="connsiteX14" fmla="*/ 1878197 w 3381153"/>
              <a:gd name="connsiteY14" fmla="*/ 1073225 h 1084521"/>
              <a:gd name="connsiteX15" fmla="*/ 127591 w 3381153"/>
              <a:gd name="connsiteY15" fmla="*/ 1052623 h 1084521"/>
              <a:gd name="connsiteX16" fmla="*/ 116958 w 3381153"/>
              <a:gd name="connsiteY16" fmla="*/ 754912 h 1084521"/>
              <a:gd name="connsiteX17" fmla="*/ 0 w 3381153"/>
              <a:gd name="connsiteY17" fmla="*/ 669851 h 1084521"/>
              <a:gd name="connsiteX18" fmla="*/ 10632 w 3381153"/>
              <a:gd name="connsiteY18" fmla="*/ 202019 h 1084521"/>
              <a:gd name="connsiteX0" fmla="*/ 10632 w 3381153"/>
              <a:gd name="connsiteY0" fmla="*/ 202019 h 1084521"/>
              <a:gd name="connsiteX1" fmla="*/ 1424763 w 3381153"/>
              <a:gd name="connsiteY1" fmla="*/ 212651 h 1084521"/>
              <a:gd name="connsiteX2" fmla="*/ 1701209 w 3381153"/>
              <a:gd name="connsiteY2" fmla="*/ 31898 h 1084521"/>
              <a:gd name="connsiteX3" fmla="*/ 1818167 w 3381153"/>
              <a:gd name="connsiteY3" fmla="*/ 21265 h 1084521"/>
              <a:gd name="connsiteX4" fmla="*/ 1913860 w 3381153"/>
              <a:gd name="connsiteY4" fmla="*/ 95693 h 1084521"/>
              <a:gd name="connsiteX5" fmla="*/ 2030819 w 3381153"/>
              <a:gd name="connsiteY5" fmla="*/ 170121 h 1084521"/>
              <a:gd name="connsiteX6" fmla="*/ 2211572 w 3381153"/>
              <a:gd name="connsiteY6" fmla="*/ 106326 h 1084521"/>
              <a:gd name="connsiteX7" fmla="*/ 2286000 w 3381153"/>
              <a:gd name="connsiteY7" fmla="*/ 0 h 1084521"/>
              <a:gd name="connsiteX8" fmla="*/ 2498651 w 3381153"/>
              <a:gd name="connsiteY8" fmla="*/ 42530 h 1084521"/>
              <a:gd name="connsiteX9" fmla="*/ 2509284 w 3381153"/>
              <a:gd name="connsiteY9" fmla="*/ 191386 h 1084521"/>
              <a:gd name="connsiteX10" fmla="*/ 2615609 w 3381153"/>
              <a:gd name="connsiteY10" fmla="*/ 180754 h 1084521"/>
              <a:gd name="connsiteX11" fmla="*/ 2987749 w 3381153"/>
              <a:gd name="connsiteY11" fmla="*/ 499730 h 1084521"/>
              <a:gd name="connsiteX12" fmla="*/ 3370521 w 3381153"/>
              <a:gd name="connsiteY12" fmla="*/ 520996 h 1084521"/>
              <a:gd name="connsiteX13" fmla="*/ 3381153 w 3381153"/>
              <a:gd name="connsiteY13" fmla="*/ 1084521 h 1084521"/>
              <a:gd name="connsiteX14" fmla="*/ 2011547 w 3381153"/>
              <a:gd name="connsiteY14" fmla="*/ 1082749 h 1084521"/>
              <a:gd name="connsiteX15" fmla="*/ 1878197 w 3381153"/>
              <a:gd name="connsiteY15" fmla="*/ 1073225 h 1084521"/>
              <a:gd name="connsiteX16" fmla="*/ 127591 w 3381153"/>
              <a:gd name="connsiteY16" fmla="*/ 1052623 h 1084521"/>
              <a:gd name="connsiteX17" fmla="*/ 116958 w 3381153"/>
              <a:gd name="connsiteY17" fmla="*/ 754912 h 1084521"/>
              <a:gd name="connsiteX18" fmla="*/ 0 w 3381153"/>
              <a:gd name="connsiteY18" fmla="*/ 669851 h 1084521"/>
              <a:gd name="connsiteX19" fmla="*/ 10632 w 3381153"/>
              <a:gd name="connsiteY19" fmla="*/ 202019 h 1084521"/>
              <a:gd name="connsiteX0" fmla="*/ 10632 w 3381153"/>
              <a:gd name="connsiteY0" fmla="*/ 202019 h 1939999"/>
              <a:gd name="connsiteX1" fmla="*/ 1424763 w 3381153"/>
              <a:gd name="connsiteY1" fmla="*/ 212651 h 1939999"/>
              <a:gd name="connsiteX2" fmla="*/ 1701209 w 3381153"/>
              <a:gd name="connsiteY2" fmla="*/ 31898 h 1939999"/>
              <a:gd name="connsiteX3" fmla="*/ 1818167 w 3381153"/>
              <a:gd name="connsiteY3" fmla="*/ 21265 h 1939999"/>
              <a:gd name="connsiteX4" fmla="*/ 1913860 w 3381153"/>
              <a:gd name="connsiteY4" fmla="*/ 95693 h 1939999"/>
              <a:gd name="connsiteX5" fmla="*/ 2030819 w 3381153"/>
              <a:gd name="connsiteY5" fmla="*/ 170121 h 1939999"/>
              <a:gd name="connsiteX6" fmla="*/ 2211572 w 3381153"/>
              <a:gd name="connsiteY6" fmla="*/ 106326 h 1939999"/>
              <a:gd name="connsiteX7" fmla="*/ 2286000 w 3381153"/>
              <a:gd name="connsiteY7" fmla="*/ 0 h 1939999"/>
              <a:gd name="connsiteX8" fmla="*/ 2498651 w 3381153"/>
              <a:gd name="connsiteY8" fmla="*/ 42530 h 1939999"/>
              <a:gd name="connsiteX9" fmla="*/ 2509284 w 3381153"/>
              <a:gd name="connsiteY9" fmla="*/ 191386 h 1939999"/>
              <a:gd name="connsiteX10" fmla="*/ 2615609 w 3381153"/>
              <a:gd name="connsiteY10" fmla="*/ 180754 h 1939999"/>
              <a:gd name="connsiteX11" fmla="*/ 2987749 w 3381153"/>
              <a:gd name="connsiteY11" fmla="*/ 499730 h 1939999"/>
              <a:gd name="connsiteX12" fmla="*/ 3370521 w 3381153"/>
              <a:gd name="connsiteY12" fmla="*/ 520996 h 1939999"/>
              <a:gd name="connsiteX13" fmla="*/ 3381153 w 3381153"/>
              <a:gd name="connsiteY13" fmla="*/ 1084521 h 1939999"/>
              <a:gd name="connsiteX14" fmla="*/ 1863910 w 3381153"/>
              <a:gd name="connsiteY14" fmla="*/ 1939999 h 1939999"/>
              <a:gd name="connsiteX15" fmla="*/ 1878197 w 3381153"/>
              <a:gd name="connsiteY15" fmla="*/ 1073225 h 1939999"/>
              <a:gd name="connsiteX16" fmla="*/ 127591 w 3381153"/>
              <a:gd name="connsiteY16" fmla="*/ 1052623 h 1939999"/>
              <a:gd name="connsiteX17" fmla="*/ 116958 w 3381153"/>
              <a:gd name="connsiteY17" fmla="*/ 754912 h 1939999"/>
              <a:gd name="connsiteX18" fmla="*/ 0 w 3381153"/>
              <a:gd name="connsiteY18" fmla="*/ 669851 h 1939999"/>
              <a:gd name="connsiteX19" fmla="*/ 10632 w 3381153"/>
              <a:gd name="connsiteY19" fmla="*/ 202019 h 1939999"/>
              <a:gd name="connsiteX0" fmla="*/ 10632 w 3381153"/>
              <a:gd name="connsiteY0" fmla="*/ 202019 h 1939999"/>
              <a:gd name="connsiteX1" fmla="*/ 1424763 w 3381153"/>
              <a:gd name="connsiteY1" fmla="*/ 212651 h 1939999"/>
              <a:gd name="connsiteX2" fmla="*/ 1701209 w 3381153"/>
              <a:gd name="connsiteY2" fmla="*/ 31898 h 1939999"/>
              <a:gd name="connsiteX3" fmla="*/ 1818167 w 3381153"/>
              <a:gd name="connsiteY3" fmla="*/ 21265 h 1939999"/>
              <a:gd name="connsiteX4" fmla="*/ 1913860 w 3381153"/>
              <a:gd name="connsiteY4" fmla="*/ 95693 h 1939999"/>
              <a:gd name="connsiteX5" fmla="*/ 2030819 w 3381153"/>
              <a:gd name="connsiteY5" fmla="*/ 170121 h 1939999"/>
              <a:gd name="connsiteX6" fmla="*/ 2211572 w 3381153"/>
              <a:gd name="connsiteY6" fmla="*/ 106326 h 1939999"/>
              <a:gd name="connsiteX7" fmla="*/ 2286000 w 3381153"/>
              <a:gd name="connsiteY7" fmla="*/ 0 h 1939999"/>
              <a:gd name="connsiteX8" fmla="*/ 2498651 w 3381153"/>
              <a:gd name="connsiteY8" fmla="*/ 42530 h 1939999"/>
              <a:gd name="connsiteX9" fmla="*/ 2509284 w 3381153"/>
              <a:gd name="connsiteY9" fmla="*/ 191386 h 1939999"/>
              <a:gd name="connsiteX10" fmla="*/ 2615609 w 3381153"/>
              <a:gd name="connsiteY10" fmla="*/ 180754 h 1939999"/>
              <a:gd name="connsiteX11" fmla="*/ 2987749 w 3381153"/>
              <a:gd name="connsiteY11" fmla="*/ 499730 h 1939999"/>
              <a:gd name="connsiteX12" fmla="*/ 3370521 w 3381153"/>
              <a:gd name="connsiteY12" fmla="*/ 520996 h 1939999"/>
              <a:gd name="connsiteX13" fmla="*/ 3381153 w 3381153"/>
              <a:gd name="connsiteY13" fmla="*/ 1084521 h 1939999"/>
              <a:gd name="connsiteX14" fmla="*/ 2478272 w 3381153"/>
              <a:gd name="connsiteY14" fmla="*/ 1578049 h 1939999"/>
              <a:gd name="connsiteX15" fmla="*/ 1863910 w 3381153"/>
              <a:gd name="connsiteY15" fmla="*/ 1939999 h 1939999"/>
              <a:gd name="connsiteX16" fmla="*/ 1878197 w 3381153"/>
              <a:gd name="connsiteY16" fmla="*/ 1073225 h 1939999"/>
              <a:gd name="connsiteX17" fmla="*/ 127591 w 3381153"/>
              <a:gd name="connsiteY17" fmla="*/ 1052623 h 1939999"/>
              <a:gd name="connsiteX18" fmla="*/ 116958 w 3381153"/>
              <a:gd name="connsiteY18" fmla="*/ 754912 h 1939999"/>
              <a:gd name="connsiteX19" fmla="*/ 0 w 3381153"/>
              <a:gd name="connsiteY19" fmla="*/ 669851 h 1939999"/>
              <a:gd name="connsiteX20" fmla="*/ 10632 w 3381153"/>
              <a:gd name="connsiteY20" fmla="*/ 202019 h 1939999"/>
              <a:gd name="connsiteX0" fmla="*/ 10632 w 3381153"/>
              <a:gd name="connsiteY0" fmla="*/ 202019 h 1939999"/>
              <a:gd name="connsiteX1" fmla="*/ 1424763 w 3381153"/>
              <a:gd name="connsiteY1" fmla="*/ 212651 h 1939999"/>
              <a:gd name="connsiteX2" fmla="*/ 1701209 w 3381153"/>
              <a:gd name="connsiteY2" fmla="*/ 31898 h 1939999"/>
              <a:gd name="connsiteX3" fmla="*/ 1818167 w 3381153"/>
              <a:gd name="connsiteY3" fmla="*/ 21265 h 1939999"/>
              <a:gd name="connsiteX4" fmla="*/ 1913860 w 3381153"/>
              <a:gd name="connsiteY4" fmla="*/ 95693 h 1939999"/>
              <a:gd name="connsiteX5" fmla="*/ 2030819 w 3381153"/>
              <a:gd name="connsiteY5" fmla="*/ 170121 h 1939999"/>
              <a:gd name="connsiteX6" fmla="*/ 2211572 w 3381153"/>
              <a:gd name="connsiteY6" fmla="*/ 106326 h 1939999"/>
              <a:gd name="connsiteX7" fmla="*/ 2286000 w 3381153"/>
              <a:gd name="connsiteY7" fmla="*/ 0 h 1939999"/>
              <a:gd name="connsiteX8" fmla="*/ 2498651 w 3381153"/>
              <a:gd name="connsiteY8" fmla="*/ 42530 h 1939999"/>
              <a:gd name="connsiteX9" fmla="*/ 2509284 w 3381153"/>
              <a:gd name="connsiteY9" fmla="*/ 191386 h 1939999"/>
              <a:gd name="connsiteX10" fmla="*/ 2615609 w 3381153"/>
              <a:gd name="connsiteY10" fmla="*/ 180754 h 1939999"/>
              <a:gd name="connsiteX11" fmla="*/ 2987749 w 3381153"/>
              <a:gd name="connsiteY11" fmla="*/ 499730 h 1939999"/>
              <a:gd name="connsiteX12" fmla="*/ 3370521 w 3381153"/>
              <a:gd name="connsiteY12" fmla="*/ 520996 h 1939999"/>
              <a:gd name="connsiteX13" fmla="*/ 3381153 w 3381153"/>
              <a:gd name="connsiteY13" fmla="*/ 1084521 h 1939999"/>
              <a:gd name="connsiteX14" fmla="*/ 2516372 w 3381153"/>
              <a:gd name="connsiteY14" fmla="*/ 1906662 h 1939999"/>
              <a:gd name="connsiteX15" fmla="*/ 1863910 w 3381153"/>
              <a:gd name="connsiteY15" fmla="*/ 1939999 h 1939999"/>
              <a:gd name="connsiteX16" fmla="*/ 1878197 w 3381153"/>
              <a:gd name="connsiteY16" fmla="*/ 1073225 h 1939999"/>
              <a:gd name="connsiteX17" fmla="*/ 127591 w 3381153"/>
              <a:gd name="connsiteY17" fmla="*/ 1052623 h 1939999"/>
              <a:gd name="connsiteX18" fmla="*/ 116958 w 3381153"/>
              <a:gd name="connsiteY18" fmla="*/ 754912 h 1939999"/>
              <a:gd name="connsiteX19" fmla="*/ 0 w 3381153"/>
              <a:gd name="connsiteY19" fmla="*/ 669851 h 1939999"/>
              <a:gd name="connsiteX20" fmla="*/ 10632 w 3381153"/>
              <a:gd name="connsiteY20" fmla="*/ 202019 h 1939999"/>
              <a:gd name="connsiteX0" fmla="*/ 10632 w 3381153"/>
              <a:gd name="connsiteY0" fmla="*/ 202019 h 1939999"/>
              <a:gd name="connsiteX1" fmla="*/ 1424763 w 3381153"/>
              <a:gd name="connsiteY1" fmla="*/ 212651 h 1939999"/>
              <a:gd name="connsiteX2" fmla="*/ 1701209 w 3381153"/>
              <a:gd name="connsiteY2" fmla="*/ 31898 h 1939999"/>
              <a:gd name="connsiteX3" fmla="*/ 1818167 w 3381153"/>
              <a:gd name="connsiteY3" fmla="*/ 21265 h 1939999"/>
              <a:gd name="connsiteX4" fmla="*/ 1913860 w 3381153"/>
              <a:gd name="connsiteY4" fmla="*/ 95693 h 1939999"/>
              <a:gd name="connsiteX5" fmla="*/ 2030819 w 3381153"/>
              <a:gd name="connsiteY5" fmla="*/ 170121 h 1939999"/>
              <a:gd name="connsiteX6" fmla="*/ 2211572 w 3381153"/>
              <a:gd name="connsiteY6" fmla="*/ 106326 h 1939999"/>
              <a:gd name="connsiteX7" fmla="*/ 2286000 w 3381153"/>
              <a:gd name="connsiteY7" fmla="*/ 0 h 1939999"/>
              <a:gd name="connsiteX8" fmla="*/ 2498651 w 3381153"/>
              <a:gd name="connsiteY8" fmla="*/ 42530 h 1939999"/>
              <a:gd name="connsiteX9" fmla="*/ 2509284 w 3381153"/>
              <a:gd name="connsiteY9" fmla="*/ 191386 h 1939999"/>
              <a:gd name="connsiteX10" fmla="*/ 2615609 w 3381153"/>
              <a:gd name="connsiteY10" fmla="*/ 180754 h 1939999"/>
              <a:gd name="connsiteX11" fmla="*/ 2987749 w 3381153"/>
              <a:gd name="connsiteY11" fmla="*/ 499730 h 1939999"/>
              <a:gd name="connsiteX12" fmla="*/ 3370521 w 3381153"/>
              <a:gd name="connsiteY12" fmla="*/ 520996 h 1939999"/>
              <a:gd name="connsiteX13" fmla="*/ 3381153 w 3381153"/>
              <a:gd name="connsiteY13" fmla="*/ 1084521 h 1939999"/>
              <a:gd name="connsiteX14" fmla="*/ 2654485 w 3381153"/>
              <a:gd name="connsiteY14" fmla="*/ 1778074 h 1939999"/>
              <a:gd name="connsiteX15" fmla="*/ 2516372 w 3381153"/>
              <a:gd name="connsiteY15" fmla="*/ 1906662 h 1939999"/>
              <a:gd name="connsiteX16" fmla="*/ 1863910 w 3381153"/>
              <a:gd name="connsiteY16" fmla="*/ 1939999 h 1939999"/>
              <a:gd name="connsiteX17" fmla="*/ 1878197 w 3381153"/>
              <a:gd name="connsiteY17" fmla="*/ 1073225 h 1939999"/>
              <a:gd name="connsiteX18" fmla="*/ 127591 w 3381153"/>
              <a:gd name="connsiteY18" fmla="*/ 1052623 h 1939999"/>
              <a:gd name="connsiteX19" fmla="*/ 116958 w 3381153"/>
              <a:gd name="connsiteY19" fmla="*/ 754912 h 1939999"/>
              <a:gd name="connsiteX20" fmla="*/ 0 w 3381153"/>
              <a:gd name="connsiteY20" fmla="*/ 669851 h 1939999"/>
              <a:gd name="connsiteX21" fmla="*/ 10632 w 3381153"/>
              <a:gd name="connsiteY21" fmla="*/ 202019 h 1939999"/>
              <a:gd name="connsiteX0" fmla="*/ 10632 w 3381153"/>
              <a:gd name="connsiteY0" fmla="*/ 202019 h 1939999"/>
              <a:gd name="connsiteX1" fmla="*/ 1424763 w 3381153"/>
              <a:gd name="connsiteY1" fmla="*/ 212651 h 1939999"/>
              <a:gd name="connsiteX2" fmla="*/ 1701209 w 3381153"/>
              <a:gd name="connsiteY2" fmla="*/ 31898 h 1939999"/>
              <a:gd name="connsiteX3" fmla="*/ 1818167 w 3381153"/>
              <a:gd name="connsiteY3" fmla="*/ 21265 h 1939999"/>
              <a:gd name="connsiteX4" fmla="*/ 1913860 w 3381153"/>
              <a:gd name="connsiteY4" fmla="*/ 95693 h 1939999"/>
              <a:gd name="connsiteX5" fmla="*/ 2030819 w 3381153"/>
              <a:gd name="connsiteY5" fmla="*/ 170121 h 1939999"/>
              <a:gd name="connsiteX6" fmla="*/ 2211572 w 3381153"/>
              <a:gd name="connsiteY6" fmla="*/ 106326 h 1939999"/>
              <a:gd name="connsiteX7" fmla="*/ 2286000 w 3381153"/>
              <a:gd name="connsiteY7" fmla="*/ 0 h 1939999"/>
              <a:gd name="connsiteX8" fmla="*/ 2498651 w 3381153"/>
              <a:gd name="connsiteY8" fmla="*/ 42530 h 1939999"/>
              <a:gd name="connsiteX9" fmla="*/ 2509284 w 3381153"/>
              <a:gd name="connsiteY9" fmla="*/ 191386 h 1939999"/>
              <a:gd name="connsiteX10" fmla="*/ 2615609 w 3381153"/>
              <a:gd name="connsiteY10" fmla="*/ 180754 h 1939999"/>
              <a:gd name="connsiteX11" fmla="*/ 2987749 w 3381153"/>
              <a:gd name="connsiteY11" fmla="*/ 499730 h 1939999"/>
              <a:gd name="connsiteX12" fmla="*/ 3370521 w 3381153"/>
              <a:gd name="connsiteY12" fmla="*/ 520996 h 1939999"/>
              <a:gd name="connsiteX13" fmla="*/ 3381153 w 3381153"/>
              <a:gd name="connsiteY13" fmla="*/ 1084521 h 1939999"/>
              <a:gd name="connsiteX14" fmla="*/ 2516373 w 3381153"/>
              <a:gd name="connsiteY14" fmla="*/ 1068461 h 1939999"/>
              <a:gd name="connsiteX15" fmla="*/ 2516372 w 3381153"/>
              <a:gd name="connsiteY15" fmla="*/ 1906662 h 1939999"/>
              <a:gd name="connsiteX16" fmla="*/ 1863910 w 3381153"/>
              <a:gd name="connsiteY16" fmla="*/ 1939999 h 1939999"/>
              <a:gd name="connsiteX17" fmla="*/ 1878197 w 3381153"/>
              <a:gd name="connsiteY17" fmla="*/ 1073225 h 1939999"/>
              <a:gd name="connsiteX18" fmla="*/ 127591 w 3381153"/>
              <a:gd name="connsiteY18" fmla="*/ 1052623 h 1939999"/>
              <a:gd name="connsiteX19" fmla="*/ 116958 w 3381153"/>
              <a:gd name="connsiteY19" fmla="*/ 754912 h 1939999"/>
              <a:gd name="connsiteX20" fmla="*/ 0 w 3381153"/>
              <a:gd name="connsiteY20" fmla="*/ 669851 h 1939999"/>
              <a:gd name="connsiteX21" fmla="*/ 10632 w 3381153"/>
              <a:gd name="connsiteY21" fmla="*/ 202019 h 1939999"/>
              <a:gd name="connsiteX0" fmla="*/ 10632 w 3381153"/>
              <a:gd name="connsiteY0" fmla="*/ 202019 h 1906662"/>
              <a:gd name="connsiteX1" fmla="*/ 1424763 w 3381153"/>
              <a:gd name="connsiteY1" fmla="*/ 212651 h 1906662"/>
              <a:gd name="connsiteX2" fmla="*/ 1701209 w 3381153"/>
              <a:gd name="connsiteY2" fmla="*/ 31898 h 1906662"/>
              <a:gd name="connsiteX3" fmla="*/ 1818167 w 3381153"/>
              <a:gd name="connsiteY3" fmla="*/ 21265 h 1906662"/>
              <a:gd name="connsiteX4" fmla="*/ 1913860 w 3381153"/>
              <a:gd name="connsiteY4" fmla="*/ 95693 h 1906662"/>
              <a:gd name="connsiteX5" fmla="*/ 2030819 w 3381153"/>
              <a:gd name="connsiteY5" fmla="*/ 170121 h 1906662"/>
              <a:gd name="connsiteX6" fmla="*/ 2211572 w 3381153"/>
              <a:gd name="connsiteY6" fmla="*/ 106326 h 1906662"/>
              <a:gd name="connsiteX7" fmla="*/ 2286000 w 3381153"/>
              <a:gd name="connsiteY7" fmla="*/ 0 h 1906662"/>
              <a:gd name="connsiteX8" fmla="*/ 2498651 w 3381153"/>
              <a:gd name="connsiteY8" fmla="*/ 42530 h 1906662"/>
              <a:gd name="connsiteX9" fmla="*/ 2509284 w 3381153"/>
              <a:gd name="connsiteY9" fmla="*/ 191386 h 1906662"/>
              <a:gd name="connsiteX10" fmla="*/ 2615609 w 3381153"/>
              <a:gd name="connsiteY10" fmla="*/ 180754 h 1906662"/>
              <a:gd name="connsiteX11" fmla="*/ 2987749 w 3381153"/>
              <a:gd name="connsiteY11" fmla="*/ 499730 h 1906662"/>
              <a:gd name="connsiteX12" fmla="*/ 3370521 w 3381153"/>
              <a:gd name="connsiteY12" fmla="*/ 520996 h 1906662"/>
              <a:gd name="connsiteX13" fmla="*/ 3381153 w 3381153"/>
              <a:gd name="connsiteY13" fmla="*/ 1084521 h 1906662"/>
              <a:gd name="connsiteX14" fmla="*/ 2516373 w 3381153"/>
              <a:gd name="connsiteY14" fmla="*/ 1068461 h 1906662"/>
              <a:gd name="connsiteX15" fmla="*/ 2516372 w 3381153"/>
              <a:gd name="connsiteY15" fmla="*/ 1906662 h 1906662"/>
              <a:gd name="connsiteX16" fmla="*/ 1878198 w 3381153"/>
              <a:gd name="connsiteY16" fmla="*/ 1901899 h 1906662"/>
              <a:gd name="connsiteX17" fmla="*/ 1878197 w 3381153"/>
              <a:gd name="connsiteY17" fmla="*/ 1073225 h 1906662"/>
              <a:gd name="connsiteX18" fmla="*/ 127591 w 3381153"/>
              <a:gd name="connsiteY18" fmla="*/ 1052623 h 1906662"/>
              <a:gd name="connsiteX19" fmla="*/ 116958 w 3381153"/>
              <a:gd name="connsiteY19" fmla="*/ 754912 h 1906662"/>
              <a:gd name="connsiteX20" fmla="*/ 0 w 3381153"/>
              <a:gd name="connsiteY20" fmla="*/ 669851 h 1906662"/>
              <a:gd name="connsiteX21" fmla="*/ 10632 w 3381153"/>
              <a:gd name="connsiteY21" fmla="*/ 202019 h 190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81153" h="1906662">
                <a:moveTo>
                  <a:pt x="10632" y="202019"/>
                </a:moveTo>
                <a:lnTo>
                  <a:pt x="1424763" y="212651"/>
                </a:lnTo>
                <a:lnTo>
                  <a:pt x="1701209" y="31898"/>
                </a:lnTo>
                <a:lnTo>
                  <a:pt x="1818167" y="21265"/>
                </a:lnTo>
                <a:lnTo>
                  <a:pt x="1913860" y="95693"/>
                </a:lnTo>
                <a:lnTo>
                  <a:pt x="2030819" y="170121"/>
                </a:lnTo>
                <a:lnTo>
                  <a:pt x="2211572" y="106326"/>
                </a:lnTo>
                <a:lnTo>
                  <a:pt x="2286000" y="0"/>
                </a:lnTo>
                <a:lnTo>
                  <a:pt x="2498651" y="42530"/>
                </a:lnTo>
                <a:lnTo>
                  <a:pt x="2509284" y="191386"/>
                </a:lnTo>
                <a:lnTo>
                  <a:pt x="2615609" y="180754"/>
                </a:lnTo>
                <a:lnTo>
                  <a:pt x="2987749" y="499730"/>
                </a:lnTo>
                <a:lnTo>
                  <a:pt x="3370521" y="520996"/>
                </a:lnTo>
                <a:lnTo>
                  <a:pt x="3381153" y="1084521"/>
                </a:lnTo>
                <a:lnTo>
                  <a:pt x="2516373" y="1068461"/>
                </a:lnTo>
                <a:cubicBezTo>
                  <a:pt x="2516373" y="1347861"/>
                  <a:pt x="2516372" y="1627262"/>
                  <a:pt x="2516372" y="1906662"/>
                </a:cubicBezTo>
                <a:lnTo>
                  <a:pt x="1878198" y="1901899"/>
                </a:lnTo>
                <a:cubicBezTo>
                  <a:pt x="1878198" y="1625674"/>
                  <a:pt x="1878197" y="1349450"/>
                  <a:pt x="1878197" y="1073225"/>
                </a:cubicBezTo>
                <a:lnTo>
                  <a:pt x="127591" y="1052623"/>
                </a:lnTo>
                <a:lnTo>
                  <a:pt x="116958" y="754912"/>
                </a:lnTo>
                <a:lnTo>
                  <a:pt x="0" y="669851"/>
                </a:lnTo>
                <a:lnTo>
                  <a:pt x="10632" y="202019"/>
                </a:ln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 rot="18497816">
            <a:off x="2725010" y="4675472"/>
            <a:ext cx="1492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Muon Target</a:t>
            </a:r>
            <a:endParaRPr kumimoji="1" lang="ja-JP" altLang="en-US" b="1" dirty="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8494219">
            <a:off x="3852981" y="4574710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 Target</a:t>
            </a:r>
            <a:endParaRPr kumimoji="1" lang="ja-JP" altLang="en-US" b="1" dirty="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54524" y="136525"/>
            <a:ext cx="8776354" cy="108179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Requirement of the Controlled Area of MLF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709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Legal Limits of radioactivity release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5918" y="1199570"/>
            <a:ext cx="7886700" cy="4620171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Radioactive </a:t>
            </a:r>
            <a:r>
              <a:rPr lang="en-US" altLang="ja-JP" sz="2800" dirty="0">
                <a:solidFill>
                  <a:srgbClr val="FF0000"/>
                </a:solidFill>
              </a:rPr>
              <a:t>wastewater </a:t>
            </a:r>
            <a:r>
              <a:rPr lang="en-US" altLang="ja-JP" sz="2800" dirty="0"/>
              <a:t>drain</a:t>
            </a:r>
          </a:p>
          <a:p>
            <a:pPr lvl="1"/>
            <a:r>
              <a:rPr lang="en-US" altLang="ja-JP" sz="2400" dirty="0"/>
              <a:t>The radioactivity concentration in drain water need to be less than </a:t>
            </a:r>
            <a:r>
              <a:rPr lang="en-US" altLang="ja-JP" sz="2400" u="sng" dirty="0"/>
              <a:t>the legal limits</a:t>
            </a:r>
            <a:r>
              <a:rPr lang="en-US" altLang="ja-JP" sz="2400" dirty="0"/>
              <a:t>.</a:t>
            </a:r>
          </a:p>
          <a:p>
            <a:pPr lvl="1"/>
            <a:r>
              <a:rPr lang="en-US" altLang="ja-JP" sz="2400" dirty="0"/>
              <a:t>Corresponding to 1 </a:t>
            </a:r>
            <a:r>
              <a:rPr lang="en-US" altLang="ja-JP" sz="2400" dirty="0" err="1"/>
              <a:t>mSv</a:t>
            </a:r>
            <a:r>
              <a:rPr lang="en-US" altLang="ja-JP" sz="2400" dirty="0"/>
              <a:t> dose for 1-year drinking.</a:t>
            </a:r>
          </a:p>
          <a:p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Radioactive </a:t>
            </a:r>
            <a:r>
              <a:rPr kumimoji="1" lang="en-US" altLang="ja-JP" sz="2800" dirty="0">
                <a:solidFill>
                  <a:srgbClr val="FF0000"/>
                </a:solidFill>
              </a:rPr>
              <a:t>gas </a:t>
            </a:r>
            <a:r>
              <a:rPr kumimoji="1" lang="en-US" altLang="ja-JP" sz="2800" dirty="0"/>
              <a:t>exhaust</a:t>
            </a:r>
          </a:p>
          <a:p>
            <a:pPr lvl="1"/>
            <a:r>
              <a:rPr lang="en-US" altLang="ja-JP" sz="2400" dirty="0"/>
              <a:t>The radioactivity concentration in the gas needs to be less than </a:t>
            </a:r>
            <a:r>
              <a:rPr lang="en-US" altLang="ja-JP" sz="2400" u="sng" dirty="0"/>
              <a:t>the legal limits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chemeClr val="accent1"/>
                </a:solidFill>
              </a:rPr>
              <a:t>at the site boundary</a:t>
            </a:r>
            <a:r>
              <a:rPr lang="en-US" altLang="ja-JP" sz="2400" dirty="0"/>
              <a:t>.</a:t>
            </a:r>
          </a:p>
          <a:p>
            <a:pPr lvl="1"/>
            <a:r>
              <a:rPr lang="en-US" altLang="ja-JP" sz="2400" dirty="0"/>
              <a:t>Corresponding to 1 </a:t>
            </a:r>
            <a:r>
              <a:rPr lang="en-US" altLang="ja-JP" sz="2400" dirty="0" err="1"/>
              <a:t>mSv</a:t>
            </a:r>
            <a:r>
              <a:rPr lang="en-US" altLang="ja-JP" sz="2400" dirty="0"/>
              <a:t> dose for 1-year inhalation.</a:t>
            </a:r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pPr lvl="1"/>
            <a:endParaRPr lang="en-US" altLang="ja-JP" sz="2400" dirty="0"/>
          </a:p>
          <a:p>
            <a:pPr lvl="1"/>
            <a:endParaRPr lang="en-US" altLang="ja-JP" sz="2400" dirty="0"/>
          </a:p>
          <a:p>
            <a:pPr lvl="1"/>
            <a:endParaRPr lang="en-US" altLang="ja-JP" sz="2400" dirty="0"/>
          </a:p>
          <a:p>
            <a:pPr marL="0" indent="0">
              <a:buNone/>
            </a:pPr>
            <a:endParaRPr lang="en-US" altLang="ja-JP" sz="2800" dirty="0"/>
          </a:p>
          <a:p>
            <a:pPr marL="914400" lvl="2" indent="0">
              <a:buNone/>
            </a:pP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19040" y="6239619"/>
            <a:ext cx="2057400" cy="365125"/>
          </a:xfrm>
        </p:spPr>
        <p:txBody>
          <a:bodyPr/>
          <a:lstStyle/>
          <a:p>
            <a:fld id="{BEC4BCD3-F8D8-452E-A123-C5DEC073CE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725691"/>
              </p:ext>
            </p:extLst>
          </p:nvPr>
        </p:nvGraphicFramePr>
        <p:xfrm>
          <a:off x="572650" y="5400500"/>
          <a:ext cx="78848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9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Nuclide</a:t>
                      </a:r>
                      <a:endParaRPr kumimoji="1" lang="ja-JP" altLang="en-US" sz="16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Chemical</a:t>
                      </a:r>
                      <a:r>
                        <a:rPr kumimoji="1" lang="en-US" altLang="ja-JP" sz="1600" baseline="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Form</a:t>
                      </a:r>
                      <a:endParaRPr kumimoji="1" lang="ja-JP" altLang="en-US" sz="16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Concentration</a:t>
                      </a:r>
                      <a:r>
                        <a:rPr kumimoji="1" lang="en-US" altLang="ja-JP" sz="1600" baseline="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Limit (</a:t>
                      </a:r>
                      <a:r>
                        <a:rPr kumimoji="1" lang="en-US" altLang="ja-JP" sz="1600" baseline="0" dirty="0" err="1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Bq</a:t>
                      </a:r>
                      <a:r>
                        <a:rPr kumimoji="1" lang="en-US" altLang="ja-JP" sz="1600" baseline="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/cm</a:t>
                      </a:r>
                      <a:r>
                        <a:rPr kumimoji="1" lang="en-US" altLang="ja-JP" sz="1600" baseline="300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3</a:t>
                      </a:r>
                      <a:r>
                        <a:rPr kumimoji="1" lang="en-US" altLang="ja-JP" sz="1600" baseline="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)</a:t>
                      </a:r>
                      <a:endParaRPr kumimoji="1" lang="ja-JP" altLang="en-US" sz="16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Tritium (T)</a:t>
                      </a:r>
                      <a:endParaRPr kumimoji="1" lang="ja-JP" altLang="en-US" sz="16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H</a:t>
                      </a:r>
                      <a:r>
                        <a:rPr kumimoji="1" lang="en-US" altLang="ja-JP" sz="1600" baseline="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</a:t>
                      </a:r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</a:t>
                      </a:r>
                      <a:endParaRPr kumimoji="1" lang="ja-JP" altLang="en-US" sz="16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5</a:t>
                      </a:r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Symbol" panose="05050102010706020507" pitchFamily="18" charset="2"/>
                        </a:rPr>
                        <a:t></a:t>
                      </a:r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10</a:t>
                      </a:r>
                      <a:r>
                        <a:rPr kumimoji="1" lang="en-US" altLang="ja-JP" sz="1600" baseline="300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-3</a:t>
                      </a:r>
                      <a:endParaRPr kumimoji="1" lang="ja-JP" altLang="en-US" sz="1600" baseline="300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300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41</a:t>
                      </a:r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Ar</a:t>
                      </a:r>
                      <a:endParaRPr kumimoji="1" lang="ja-JP" altLang="en-US" sz="16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Gas</a:t>
                      </a:r>
                      <a:endParaRPr kumimoji="1" lang="ja-JP" altLang="en-US" sz="16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5</a:t>
                      </a:r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Symbol" panose="05050102010706020507" pitchFamily="18" charset="2"/>
                        </a:rPr>
                        <a:t></a:t>
                      </a:r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10</a:t>
                      </a:r>
                      <a:r>
                        <a:rPr kumimoji="1" lang="en-US" altLang="ja-JP" sz="1600" baseline="300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-4</a:t>
                      </a:r>
                      <a:endParaRPr kumimoji="1" lang="ja-JP" altLang="en-US" sz="1600" baseline="300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203262"/>
              </p:ext>
            </p:extLst>
          </p:nvPr>
        </p:nvGraphicFramePr>
        <p:xfrm>
          <a:off x="572650" y="2880220"/>
          <a:ext cx="78848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9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Nuclide</a:t>
                      </a:r>
                      <a:endParaRPr kumimoji="1" lang="ja-JP" altLang="en-US" sz="16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Chemical</a:t>
                      </a:r>
                      <a:r>
                        <a:rPr kumimoji="1" lang="en-US" altLang="ja-JP" sz="1600" baseline="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Form</a:t>
                      </a:r>
                      <a:endParaRPr kumimoji="1" lang="ja-JP" altLang="en-US" sz="16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Concentration</a:t>
                      </a:r>
                      <a:r>
                        <a:rPr kumimoji="1" lang="en-US" altLang="ja-JP" sz="1600" baseline="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Limit (</a:t>
                      </a:r>
                      <a:r>
                        <a:rPr kumimoji="1" lang="en-US" altLang="ja-JP" sz="1600" baseline="0" dirty="0" err="1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Bq</a:t>
                      </a:r>
                      <a:r>
                        <a:rPr kumimoji="1" lang="en-US" altLang="ja-JP" sz="1600" baseline="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/cm</a:t>
                      </a:r>
                      <a:r>
                        <a:rPr kumimoji="1" lang="en-US" altLang="ja-JP" sz="1600" baseline="300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3</a:t>
                      </a:r>
                      <a:r>
                        <a:rPr kumimoji="1" lang="en-US" altLang="ja-JP" sz="1600" baseline="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)</a:t>
                      </a:r>
                      <a:endParaRPr kumimoji="1" lang="ja-JP" altLang="en-US" sz="16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Tritium (T)</a:t>
                      </a:r>
                      <a:endParaRPr kumimoji="1" lang="ja-JP" altLang="en-US" sz="16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H</a:t>
                      </a:r>
                      <a:r>
                        <a:rPr kumimoji="1" lang="en-US" altLang="ja-JP" sz="1600" baseline="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</a:t>
                      </a:r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</a:t>
                      </a:r>
                      <a:endParaRPr kumimoji="1" lang="ja-JP" altLang="en-US" sz="16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60</a:t>
                      </a:r>
                      <a:endParaRPr kumimoji="1" lang="ja-JP" altLang="en-US" sz="1600" baseline="300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53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Radioactive Gas Release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BCD3-F8D8-452E-A123-C5DEC073CE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816" y="2132856"/>
            <a:ext cx="6660612" cy="4451082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6012160" y="2276872"/>
            <a:ext cx="576064" cy="720080"/>
            <a:chOff x="6012160" y="2276872"/>
            <a:chExt cx="576064" cy="720080"/>
          </a:xfrm>
        </p:grpSpPr>
        <p:sp>
          <p:nvSpPr>
            <p:cNvPr id="7" name="下矢印 6"/>
            <p:cNvSpPr/>
            <p:nvPr/>
          </p:nvSpPr>
          <p:spPr>
            <a:xfrm>
              <a:off x="6012160" y="2276872"/>
              <a:ext cx="432048" cy="360040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prstClr val="white"/>
                  </a:solidFill>
                </a:rPr>
                <a:t>1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8" name="下矢印 7"/>
            <p:cNvSpPr/>
            <p:nvPr/>
          </p:nvSpPr>
          <p:spPr>
            <a:xfrm>
              <a:off x="6156176" y="2636912"/>
              <a:ext cx="432048" cy="360040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prstClr val="white"/>
                  </a:solidFill>
                </a:rPr>
                <a:t>2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6876256" y="2924944"/>
            <a:ext cx="1080120" cy="648072"/>
            <a:chOff x="6876256" y="2924944"/>
            <a:chExt cx="1080120" cy="648072"/>
          </a:xfrm>
          <a:solidFill>
            <a:schemeClr val="accent6"/>
          </a:solidFill>
        </p:grpSpPr>
        <p:sp>
          <p:nvSpPr>
            <p:cNvPr id="9" name="下矢印 8"/>
            <p:cNvSpPr/>
            <p:nvPr/>
          </p:nvSpPr>
          <p:spPr>
            <a:xfrm>
              <a:off x="6876256" y="2924944"/>
              <a:ext cx="432048" cy="360040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prstClr val="white"/>
                  </a:solidFill>
                </a:rPr>
                <a:t>3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" name="下矢印 9"/>
            <p:cNvSpPr/>
            <p:nvPr/>
          </p:nvSpPr>
          <p:spPr>
            <a:xfrm>
              <a:off x="7524328" y="3212976"/>
              <a:ext cx="432048" cy="360040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prstClr val="white"/>
                  </a:solidFill>
                </a:rPr>
                <a:t>4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下矢印 10"/>
          <p:cNvSpPr/>
          <p:nvPr/>
        </p:nvSpPr>
        <p:spPr>
          <a:xfrm>
            <a:off x="5292080" y="3789040"/>
            <a:ext cx="432048" cy="360040"/>
          </a:xfrm>
          <a:prstGeom prst="down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prstClr val="white"/>
                </a:solidFill>
              </a:rPr>
              <a:t>5</a:t>
            </a:r>
            <a:endParaRPr lang="ja-JP" altLang="en-US" sz="1600" dirty="0">
              <a:solidFill>
                <a:prstClr val="white"/>
              </a:solidFill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2843808" y="3501008"/>
            <a:ext cx="4608512" cy="1584176"/>
            <a:chOff x="2843808" y="3501008"/>
            <a:chExt cx="4608512" cy="1584176"/>
          </a:xfrm>
          <a:solidFill>
            <a:schemeClr val="accent2"/>
          </a:solidFill>
        </p:grpSpPr>
        <p:sp>
          <p:nvSpPr>
            <p:cNvPr id="12" name="下矢印 11"/>
            <p:cNvSpPr/>
            <p:nvPr/>
          </p:nvSpPr>
          <p:spPr>
            <a:xfrm>
              <a:off x="2843808" y="3861048"/>
              <a:ext cx="432048" cy="360040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prstClr val="white"/>
                  </a:solidFill>
                </a:rPr>
                <a:t>6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3" name="下矢印 12"/>
            <p:cNvSpPr/>
            <p:nvPr/>
          </p:nvSpPr>
          <p:spPr>
            <a:xfrm>
              <a:off x="5652120" y="4725144"/>
              <a:ext cx="432048" cy="360040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prstClr val="white"/>
                  </a:solidFill>
                </a:rPr>
                <a:t>7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4" name="下矢印 13"/>
            <p:cNvSpPr/>
            <p:nvPr/>
          </p:nvSpPr>
          <p:spPr>
            <a:xfrm>
              <a:off x="7020272" y="3501008"/>
              <a:ext cx="432048" cy="360040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prstClr val="white"/>
                  </a:solidFill>
                </a:rPr>
                <a:t>8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下矢印 18"/>
          <p:cNvSpPr/>
          <p:nvPr/>
        </p:nvSpPr>
        <p:spPr>
          <a:xfrm>
            <a:off x="6228184" y="4149080"/>
            <a:ext cx="936104" cy="36004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prstClr val="white"/>
                </a:solidFill>
              </a:rPr>
              <a:t>16</a:t>
            </a:r>
            <a:endParaRPr lang="ja-JP" altLang="en-US" sz="1600" dirty="0">
              <a:solidFill>
                <a:prstClr val="white"/>
              </a:solidFill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3779912" y="4731701"/>
            <a:ext cx="1952600" cy="649899"/>
            <a:chOff x="3779912" y="4731701"/>
            <a:chExt cx="1952600" cy="649899"/>
          </a:xfrm>
        </p:grpSpPr>
        <p:sp>
          <p:nvSpPr>
            <p:cNvPr id="15" name="下矢印 14"/>
            <p:cNvSpPr/>
            <p:nvPr/>
          </p:nvSpPr>
          <p:spPr>
            <a:xfrm>
              <a:off x="3779912" y="4869160"/>
              <a:ext cx="432048" cy="360040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prstClr val="white"/>
                  </a:solidFill>
                </a:rPr>
                <a:t>9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0" name="下矢印 19"/>
            <p:cNvSpPr/>
            <p:nvPr/>
          </p:nvSpPr>
          <p:spPr>
            <a:xfrm>
              <a:off x="4644008" y="4731701"/>
              <a:ext cx="864096" cy="360040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prstClr val="white"/>
                  </a:solidFill>
                </a:rPr>
                <a:t>10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3" name="下矢印 22"/>
            <p:cNvSpPr/>
            <p:nvPr/>
          </p:nvSpPr>
          <p:spPr>
            <a:xfrm>
              <a:off x="4868416" y="5021560"/>
              <a:ext cx="864096" cy="360040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prstClr val="white"/>
                  </a:solidFill>
                </a:rPr>
                <a:t>11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4" name="下矢印 23"/>
            <p:cNvSpPr/>
            <p:nvPr/>
          </p:nvSpPr>
          <p:spPr>
            <a:xfrm>
              <a:off x="4355976" y="5013176"/>
              <a:ext cx="864096" cy="360040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prstClr val="white"/>
                  </a:solidFill>
                </a:rPr>
                <a:t>12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5220072" y="3429000"/>
            <a:ext cx="1872208" cy="504056"/>
            <a:chOff x="5220072" y="3429000"/>
            <a:chExt cx="1872208" cy="504056"/>
          </a:xfrm>
        </p:grpSpPr>
        <p:sp>
          <p:nvSpPr>
            <p:cNvPr id="18" name="下矢印 17"/>
            <p:cNvSpPr/>
            <p:nvPr/>
          </p:nvSpPr>
          <p:spPr>
            <a:xfrm>
              <a:off x="5220072" y="3429000"/>
              <a:ext cx="864096" cy="360040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prstClr val="white"/>
                  </a:solidFill>
                </a:rPr>
                <a:t>15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6" name="下矢印 15"/>
            <p:cNvSpPr/>
            <p:nvPr/>
          </p:nvSpPr>
          <p:spPr>
            <a:xfrm>
              <a:off x="6228184" y="3429000"/>
              <a:ext cx="864096" cy="360040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prstClr val="white"/>
                  </a:solidFill>
                </a:rPr>
                <a:t>13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5" name="下矢印 24"/>
            <p:cNvSpPr/>
            <p:nvPr/>
          </p:nvSpPr>
          <p:spPr>
            <a:xfrm>
              <a:off x="6156176" y="3573016"/>
              <a:ext cx="864096" cy="360040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prstClr val="white"/>
                  </a:solidFill>
                </a:rPr>
                <a:t>14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下矢印 26"/>
          <p:cNvSpPr/>
          <p:nvPr/>
        </p:nvSpPr>
        <p:spPr>
          <a:xfrm>
            <a:off x="4103888" y="4430729"/>
            <a:ext cx="902044" cy="36004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prstClr val="white"/>
                </a:solidFill>
              </a:rPr>
              <a:t>17</a:t>
            </a:r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4524" y="894839"/>
            <a:ext cx="877635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Radioactive gases from the controlled areas are exhausted to 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stacks after filtering process</a:t>
            </a:r>
            <a:r>
              <a:rPr lang="en-US" altLang="ja-JP" sz="2000" dirty="0">
                <a:solidFill>
                  <a:srgbClr val="5B9BD5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accent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There exist 17 stacks in J-PARC.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Radioactivity concentrations in the exhaust gases are 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always monitored</a:t>
            </a:r>
            <a:r>
              <a:rPr lang="en-US" altLang="ja-JP" sz="2000" dirty="0">
                <a:solidFill>
                  <a:srgbClr val="5B9BD5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46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325563"/>
          </a:xfrm>
        </p:spPr>
        <p:txBody>
          <a:bodyPr>
            <a:normAutofit/>
          </a:bodyPr>
          <a:lstStyle/>
          <a:p>
            <a:r>
              <a:rPr kumimoji="1" lang="en-US" altLang="ja-JP" sz="4800" dirty="0"/>
              <a:t>Radioactive Water Drain</a:t>
            </a:r>
            <a:endParaRPr kumimoji="1" lang="ja-JP" altLang="en-US" sz="4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BCD3-F8D8-452E-A123-C5DEC073CE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00" b="31828"/>
          <a:stretch/>
        </p:blipFill>
        <p:spPr>
          <a:xfrm>
            <a:off x="3923928" y="4132307"/>
            <a:ext cx="4800848" cy="2596481"/>
          </a:xfrm>
          <a:prstGeom prst="rect">
            <a:avLst/>
          </a:prstGeom>
        </p:spPr>
      </p:pic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620171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ja-JP" sz="28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The waters used in controlled areas are drained from the common outlet of JAEA Tokai site to </a:t>
            </a:r>
            <a:r>
              <a:rPr lang="en-US" altLang="ja-JP" sz="2800" dirty="0">
                <a:solidFill>
                  <a:srgbClr val="FF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the Pacific Ocean</a:t>
            </a:r>
            <a:r>
              <a:rPr lang="en-US" altLang="ja-JP" sz="28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. </a:t>
            </a:r>
          </a:p>
          <a:p>
            <a:pPr marL="457200" indent="-457200"/>
            <a:r>
              <a:rPr lang="en-US" altLang="ja-JP" sz="28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We check and certify that the radioactivity concentration is </a:t>
            </a:r>
            <a:r>
              <a:rPr lang="en-US" altLang="ja-JP" sz="2800" dirty="0">
                <a:solidFill>
                  <a:srgbClr val="0070C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less than the legal limits </a:t>
            </a:r>
            <a:r>
              <a:rPr lang="en-US" altLang="ja-JP" sz="2800" dirty="0">
                <a:solidFill>
                  <a:srgbClr val="FF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every time before the drain</a:t>
            </a:r>
            <a:r>
              <a:rPr lang="en-US" altLang="ja-JP" sz="28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.</a:t>
            </a:r>
            <a:endParaRPr lang="ja-JP" altLang="en-US" sz="2800" dirty="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None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20219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0816_テンプレート.potx" id="{C8EF339A-963C-4873-BD24-ECD711A970C6}" vid="{46C2C76A-282B-4686-BEA2-D4864CF11E1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210816_テンプレート</Template>
  <TotalTime>728</TotalTime>
  <Words>1747</Words>
  <Application>Microsoft Office PowerPoint</Application>
  <PresentationFormat>画面に合わせる (4:3)</PresentationFormat>
  <Paragraphs>239</Paragraphs>
  <Slides>25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3" baseType="lpstr">
      <vt:lpstr>Arial Unicode MS</vt:lpstr>
      <vt:lpstr>ＭＳ Ｐゴシック</vt:lpstr>
      <vt:lpstr>游ゴシック</vt:lpstr>
      <vt:lpstr>Arial</vt:lpstr>
      <vt:lpstr>Calibri</vt:lpstr>
      <vt:lpstr>Symbol</vt:lpstr>
      <vt:lpstr>Symbol Tiger Expert</vt:lpstr>
      <vt:lpstr>Office テーマ</vt:lpstr>
      <vt:lpstr>1) J-PARC’s Safety Strategy Radiation safety, Licensing and General safety </vt:lpstr>
      <vt:lpstr>Contents</vt:lpstr>
      <vt:lpstr>“Licensing” and “Approval”</vt:lpstr>
      <vt:lpstr>“Licensing” Requirements on External Dose</vt:lpstr>
      <vt:lpstr>Requirement of the Controlled Area of the J-PARC Accelerator</vt:lpstr>
      <vt:lpstr>Requirement of the Controlled Area of MLF</vt:lpstr>
      <vt:lpstr>Legal Limits of radioactivity release </vt:lpstr>
      <vt:lpstr>Radioactive Gas Release</vt:lpstr>
      <vt:lpstr>Radioactive Water Drain</vt:lpstr>
      <vt:lpstr>“Approval” Requirement (1)</vt:lpstr>
      <vt:lpstr>“Approval” Requirement (2)</vt:lpstr>
      <vt:lpstr>“Licensing” and “Approval” processes</vt:lpstr>
      <vt:lpstr>Strategy for Radiation Safety </vt:lpstr>
      <vt:lpstr>Your questions and concerns (1)</vt:lpstr>
      <vt:lpstr>Your questions and concerns (2)</vt:lpstr>
      <vt:lpstr>Example of dose deviation</vt:lpstr>
      <vt:lpstr>Your questions and concerns (3)</vt:lpstr>
      <vt:lpstr>Your questions and concerns (4)</vt:lpstr>
      <vt:lpstr>General safety matters Work Manager License System</vt:lpstr>
      <vt:lpstr>PowerPoint プレゼンテーション</vt:lpstr>
      <vt:lpstr>License Requirement</vt:lpstr>
      <vt:lpstr>Experience-Based Safety Training</vt:lpstr>
      <vt:lpstr>Lecture Course</vt:lpstr>
      <vt:lpstr>PowerPoint プレゼンテーション</vt:lpstr>
      <vt:lpstr>License acquisition in J-PARC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Radiation safety, Licensing and Ordinary safety  in J-PARC</dc:title>
  <dc:creator>Kasugai Yoshimi</dc:creator>
  <cp:lastModifiedBy>Kasugai Yoshimi</cp:lastModifiedBy>
  <cp:revision>32</cp:revision>
  <dcterms:created xsi:type="dcterms:W3CDTF">2022-10-04T05:43:50Z</dcterms:created>
  <dcterms:modified xsi:type="dcterms:W3CDTF">2022-10-07T05:03:13Z</dcterms:modified>
</cp:coreProperties>
</file>