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7" r:id="rId2"/>
    <p:sldId id="278" r:id="rId3"/>
    <p:sldId id="293" r:id="rId4"/>
    <p:sldId id="282" r:id="rId5"/>
    <p:sldId id="283" r:id="rId6"/>
    <p:sldId id="291" r:id="rId7"/>
    <p:sldId id="286" r:id="rId8"/>
    <p:sldId id="290" r:id="rId9"/>
    <p:sldId id="292" r:id="rId10"/>
    <p:sldId id="287" r:id="rId11"/>
    <p:sldId id="281" r:id="rId12"/>
    <p:sldId id="285" r:id="rId13"/>
    <p:sldId id="289" r:id="rId14"/>
    <p:sldId id="288" r:id="rId15"/>
    <p:sldId id="274" r:id="rId16"/>
    <p:sldId id="279" r:id="rId17"/>
    <p:sldId id="280" r:id="rId18"/>
    <p:sldId id="294" r:id="rId19"/>
    <p:sldId id="277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ek gorzawski" initials="AG" lastIdx="1" clrIdx="0">
    <p:extLst>
      <p:ext uri="{19B8F6BF-5375-455C-9EA6-DF929625EA0E}">
        <p15:presenceInfo xmlns:p15="http://schemas.microsoft.com/office/powerpoint/2012/main" userId="arek gorza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74" autoAdjust="0"/>
    <p:restoredTop sz="94681" autoAdjust="0"/>
  </p:normalViewPr>
  <p:slideViewPr>
    <p:cSldViewPr snapToGrid="0" snapToObjects="1">
      <p:cViewPr varScale="1">
        <p:scale>
          <a:sx n="173" d="100"/>
          <a:sy n="173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2853E-B665-BC43-A4CC-C522A0737C77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AEEB31-1079-3A46-B54D-8B170F07D9EC}">
      <dgm:prSet phldrT="[Text]"/>
      <dgm:spPr/>
      <dgm:t>
        <a:bodyPr/>
        <a:lstStyle/>
        <a:p>
          <a:r>
            <a:rPr lang="en-GB" dirty="0"/>
            <a:t>Controls middleware</a:t>
          </a:r>
        </a:p>
      </dgm:t>
    </dgm:pt>
    <dgm:pt modelId="{39B58C29-C5DC-CB43-810E-65A94E719ADD}" type="parTrans" cxnId="{E65DFEA2-5999-3D43-A22F-B7D062C2748C}">
      <dgm:prSet/>
      <dgm:spPr/>
      <dgm:t>
        <a:bodyPr/>
        <a:lstStyle/>
        <a:p>
          <a:endParaRPr lang="en-GB"/>
        </a:p>
      </dgm:t>
    </dgm:pt>
    <dgm:pt modelId="{8BEA43C7-CEB7-E743-B8F1-BF087A81D3B9}" type="sibTrans" cxnId="{E65DFEA2-5999-3D43-A22F-B7D062C2748C}">
      <dgm:prSet/>
      <dgm:spPr/>
      <dgm:t>
        <a:bodyPr/>
        <a:lstStyle/>
        <a:p>
          <a:endParaRPr lang="en-GB"/>
        </a:p>
      </dgm:t>
    </dgm:pt>
    <dgm:pt modelId="{7F2B1B0A-EC66-EC41-B590-2255CB18E0D9}">
      <dgm:prSet phldrT="[Text]"/>
      <dgm:spPr/>
      <dgm:t>
        <a:bodyPr/>
        <a:lstStyle/>
        <a:p>
          <a:r>
            <a:rPr lang="en-GB" b="1" dirty="0"/>
            <a:t>Deployment system</a:t>
          </a:r>
          <a:r>
            <a:rPr lang="en-GB" dirty="0"/>
            <a:t> (CCCE)</a:t>
          </a:r>
        </a:p>
      </dgm:t>
    </dgm:pt>
    <dgm:pt modelId="{9B4308EF-33AF-BC4B-928B-33D1D7380B2E}" type="parTrans" cxnId="{B5505B53-DB2C-7944-A747-8ACBF3A66D66}">
      <dgm:prSet/>
      <dgm:spPr/>
      <dgm:t>
        <a:bodyPr/>
        <a:lstStyle/>
        <a:p>
          <a:endParaRPr lang="en-GB"/>
        </a:p>
      </dgm:t>
    </dgm:pt>
    <dgm:pt modelId="{B0969F30-9AFB-4D46-887E-B1C0FE74027A}" type="sibTrans" cxnId="{B5505B53-DB2C-7944-A747-8ACBF3A66D66}">
      <dgm:prSet/>
      <dgm:spPr/>
      <dgm:t>
        <a:bodyPr/>
        <a:lstStyle/>
        <a:p>
          <a:endParaRPr lang="en-GB"/>
        </a:p>
      </dgm:t>
    </dgm:pt>
    <dgm:pt modelId="{DE67DB2D-9E32-5848-AD83-6D26199EA8AC}">
      <dgm:prSet phldrT="[Text]"/>
      <dgm:spPr/>
      <dgm:t>
        <a:bodyPr/>
        <a:lstStyle/>
        <a:p>
          <a:r>
            <a:rPr lang="en-GB" dirty="0"/>
            <a:t>Controls Configurations/ Persistence</a:t>
          </a:r>
        </a:p>
      </dgm:t>
    </dgm:pt>
    <dgm:pt modelId="{18224B79-1627-2E43-BFFA-CDE96418FDB3}" type="parTrans" cxnId="{CA6F479B-6FB5-624D-AE6A-4BA3E1A11907}">
      <dgm:prSet/>
      <dgm:spPr/>
      <dgm:t>
        <a:bodyPr/>
        <a:lstStyle/>
        <a:p>
          <a:endParaRPr lang="en-GB"/>
        </a:p>
      </dgm:t>
    </dgm:pt>
    <dgm:pt modelId="{0BD97566-AE32-E94D-B49C-52A1725978E0}" type="sibTrans" cxnId="{CA6F479B-6FB5-624D-AE6A-4BA3E1A11907}">
      <dgm:prSet/>
      <dgm:spPr/>
      <dgm:t>
        <a:bodyPr/>
        <a:lstStyle/>
        <a:p>
          <a:endParaRPr lang="en-GB"/>
        </a:p>
      </dgm:t>
    </dgm:pt>
    <dgm:pt modelId="{55E03153-50B1-254B-A140-2BE32A3071BA}">
      <dgm:prSet phldrT="[Text]"/>
      <dgm:spPr/>
      <dgm:t>
        <a:bodyPr/>
        <a:lstStyle/>
        <a:p>
          <a:r>
            <a:rPr lang="en-GB" b="1" dirty="0"/>
            <a:t>Controls</a:t>
          </a:r>
          <a:r>
            <a:rPr lang="en-GB" dirty="0"/>
            <a:t> </a:t>
          </a:r>
          <a:r>
            <a:rPr lang="en-GB" b="0" dirty="0"/>
            <a:t>configuration</a:t>
          </a:r>
        </a:p>
      </dgm:t>
    </dgm:pt>
    <dgm:pt modelId="{121E8361-F530-564F-BD56-F3CD1411EA8F}" type="parTrans" cxnId="{F9646D7E-EB22-924E-8FE6-BDA647B1680E}">
      <dgm:prSet/>
      <dgm:spPr/>
      <dgm:t>
        <a:bodyPr/>
        <a:lstStyle/>
        <a:p>
          <a:endParaRPr lang="en-GB"/>
        </a:p>
      </dgm:t>
    </dgm:pt>
    <dgm:pt modelId="{940D9F1A-335D-874B-9C3F-890B97557165}" type="sibTrans" cxnId="{F9646D7E-EB22-924E-8FE6-BDA647B1680E}">
      <dgm:prSet/>
      <dgm:spPr/>
      <dgm:t>
        <a:bodyPr/>
        <a:lstStyle/>
        <a:p>
          <a:endParaRPr lang="en-GB"/>
        </a:p>
      </dgm:t>
    </dgm:pt>
    <dgm:pt modelId="{DCCB20DD-68F2-2543-86D3-4101027E001A}">
      <dgm:prSet phldrT="[Text]"/>
      <dgm:spPr/>
      <dgm:t>
        <a:bodyPr/>
        <a:lstStyle/>
        <a:p>
          <a:r>
            <a:rPr lang="en-GB" dirty="0"/>
            <a:t>Controls Software</a:t>
          </a:r>
        </a:p>
      </dgm:t>
    </dgm:pt>
    <dgm:pt modelId="{FA2A1804-D7C3-5746-B417-A57F1FE90A58}" type="parTrans" cxnId="{568E413D-7512-A14E-ACA2-ACEC0C04A308}">
      <dgm:prSet/>
      <dgm:spPr/>
      <dgm:t>
        <a:bodyPr/>
        <a:lstStyle/>
        <a:p>
          <a:endParaRPr lang="en-GB"/>
        </a:p>
      </dgm:t>
    </dgm:pt>
    <dgm:pt modelId="{5DE46965-CF86-FF4F-923A-7ED0244D804F}" type="sibTrans" cxnId="{568E413D-7512-A14E-ACA2-ACEC0C04A308}">
      <dgm:prSet/>
      <dgm:spPr/>
      <dgm:t>
        <a:bodyPr/>
        <a:lstStyle/>
        <a:p>
          <a:endParaRPr lang="en-GB"/>
        </a:p>
      </dgm:t>
    </dgm:pt>
    <dgm:pt modelId="{19AB09C4-9DF2-4940-BA02-A625986D7590}">
      <dgm:prSet phldrT="[Text]"/>
      <dgm:spPr/>
      <dgm:t>
        <a:bodyPr/>
        <a:lstStyle/>
        <a:p>
          <a:r>
            <a:rPr lang="en-GB" dirty="0"/>
            <a:t>OPIs (widgets, not actual panels)</a:t>
          </a:r>
        </a:p>
      </dgm:t>
    </dgm:pt>
    <dgm:pt modelId="{3ABFCC1A-3720-8D45-A6D2-15EA14A96A46}" type="parTrans" cxnId="{F0902E47-1922-6447-8A94-7AECEEEEE309}">
      <dgm:prSet/>
      <dgm:spPr/>
      <dgm:t>
        <a:bodyPr/>
        <a:lstStyle/>
        <a:p>
          <a:endParaRPr lang="en-GB"/>
        </a:p>
      </dgm:t>
    </dgm:pt>
    <dgm:pt modelId="{EDD37A6E-A7E8-3D4E-A40B-0DAED2DE5D7A}" type="sibTrans" cxnId="{F0902E47-1922-6447-8A94-7AECEEEEE309}">
      <dgm:prSet/>
      <dgm:spPr/>
      <dgm:t>
        <a:bodyPr/>
        <a:lstStyle/>
        <a:p>
          <a:endParaRPr lang="en-GB"/>
        </a:p>
      </dgm:t>
    </dgm:pt>
    <dgm:pt modelId="{86BBC0C2-BE4F-A44A-B48D-75359A241B44}">
      <dgm:prSet phldrT="[Text]"/>
      <dgm:spPr/>
      <dgm:t>
        <a:bodyPr/>
        <a:lstStyle/>
        <a:p>
          <a:r>
            <a:rPr lang="en-GB" b="1" dirty="0"/>
            <a:t>Operational</a:t>
          </a:r>
          <a:r>
            <a:rPr lang="en-GB" dirty="0"/>
            <a:t> settings </a:t>
          </a:r>
        </a:p>
      </dgm:t>
    </dgm:pt>
    <dgm:pt modelId="{70412ECB-F75E-7643-BCDD-C96D8133F0DC}" type="parTrans" cxnId="{49733CDE-9AE3-6B41-8EA0-4067E08E3438}">
      <dgm:prSet/>
      <dgm:spPr/>
      <dgm:t>
        <a:bodyPr/>
        <a:lstStyle/>
        <a:p>
          <a:endParaRPr lang="en-GB"/>
        </a:p>
      </dgm:t>
    </dgm:pt>
    <dgm:pt modelId="{1990B5C0-EFAC-5849-A3C7-A2CEC1852185}" type="sibTrans" cxnId="{49733CDE-9AE3-6B41-8EA0-4067E08E3438}">
      <dgm:prSet/>
      <dgm:spPr/>
      <dgm:t>
        <a:bodyPr/>
        <a:lstStyle/>
        <a:p>
          <a:endParaRPr lang="en-GB"/>
        </a:p>
      </dgm:t>
    </dgm:pt>
    <dgm:pt modelId="{934C7B45-F4C5-8349-A977-EF86DFDB0D8B}">
      <dgm:prSet phldrT="[Text]"/>
      <dgm:spPr/>
      <dgm:t>
        <a:bodyPr/>
        <a:lstStyle/>
        <a:p>
          <a:r>
            <a:rPr lang="en-GB" b="1" dirty="0"/>
            <a:t>CS Studio Tools</a:t>
          </a:r>
          <a:r>
            <a:rPr lang="en-GB" dirty="0"/>
            <a:t>:</a:t>
          </a:r>
        </a:p>
      </dgm:t>
    </dgm:pt>
    <dgm:pt modelId="{E47B4099-E68A-CD48-B35C-D3862980A7D2}" type="parTrans" cxnId="{353EB4F6-DC25-E04A-9D27-40F4277787C1}">
      <dgm:prSet/>
      <dgm:spPr/>
      <dgm:t>
        <a:bodyPr/>
        <a:lstStyle/>
        <a:p>
          <a:endParaRPr lang="en-GB"/>
        </a:p>
      </dgm:t>
    </dgm:pt>
    <dgm:pt modelId="{96952F01-ABC1-BC41-BD27-663D8853942D}" type="sibTrans" cxnId="{353EB4F6-DC25-E04A-9D27-40F4277787C1}">
      <dgm:prSet/>
      <dgm:spPr/>
      <dgm:t>
        <a:bodyPr/>
        <a:lstStyle/>
        <a:p>
          <a:endParaRPr lang="en-GB"/>
        </a:p>
      </dgm:t>
    </dgm:pt>
    <dgm:pt modelId="{CCF477D9-B00F-9F4E-AC45-A710576693B4}">
      <dgm:prSet phldrT="[Text]"/>
      <dgm:spPr/>
      <dgm:t>
        <a:bodyPr/>
        <a:lstStyle/>
        <a:p>
          <a:r>
            <a:rPr lang="en-GB" dirty="0"/>
            <a:t>Logbook</a:t>
          </a:r>
        </a:p>
      </dgm:t>
    </dgm:pt>
    <dgm:pt modelId="{B374A5FC-FE13-9448-B008-8E5EC4C0306F}" type="parTrans" cxnId="{F5D847B5-C507-C44A-B87A-AF7BEF43FC44}">
      <dgm:prSet/>
      <dgm:spPr/>
      <dgm:t>
        <a:bodyPr/>
        <a:lstStyle/>
        <a:p>
          <a:endParaRPr lang="en-GB"/>
        </a:p>
      </dgm:t>
    </dgm:pt>
    <dgm:pt modelId="{49A3F208-5256-CC45-8353-D46B5DB35B71}" type="sibTrans" cxnId="{F5D847B5-C507-C44A-B87A-AF7BEF43FC44}">
      <dgm:prSet/>
      <dgm:spPr/>
      <dgm:t>
        <a:bodyPr/>
        <a:lstStyle/>
        <a:p>
          <a:endParaRPr lang="en-GB"/>
        </a:p>
      </dgm:t>
    </dgm:pt>
    <dgm:pt modelId="{16C5AA5E-3F78-6A43-8B8A-F2586131E082}">
      <dgm:prSet phldrT="[Text]"/>
      <dgm:spPr/>
      <dgm:t>
        <a:bodyPr/>
        <a:lstStyle/>
        <a:p>
          <a:r>
            <a:rPr lang="en-GB" dirty="0"/>
            <a:t>Monitoring/Control for EPICS IOCs</a:t>
          </a:r>
        </a:p>
      </dgm:t>
    </dgm:pt>
    <dgm:pt modelId="{C7A3B548-866E-6F49-997D-4C5F4AE016D3}" type="parTrans" cxnId="{DCDB7D5A-77CE-914B-8D91-77F3A4F9A06C}">
      <dgm:prSet/>
      <dgm:spPr/>
      <dgm:t>
        <a:bodyPr/>
        <a:lstStyle/>
        <a:p>
          <a:endParaRPr lang="en-GB"/>
        </a:p>
      </dgm:t>
    </dgm:pt>
    <dgm:pt modelId="{6125A050-1B08-9948-B1D5-8366DFB47314}" type="sibTrans" cxnId="{DCDB7D5A-77CE-914B-8D91-77F3A4F9A06C}">
      <dgm:prSet/>
      <dgm:spPr/>
      <dgm:t>
        <a:bodyPr/>
        <a:lstStyle/>
        <a:p>
          <a:endParaRPr lang="en-GB"/>
        </a:p>
      </dgm:t>
    </dgm:pt>
    <dgm:pt modelId="{47E2ADC3-2C31-F442-A90A-64FA633E0A08}">
      <dgm:prSet phldrT="[Text]"/>
      <dgm:spPr/>
      <dgm:t>
        <a:bodyPr/>
        <a:lstStyle/>
        <a:p>
          <a:r>
            <a:rPr lang="en-GB" dirty="0"/>
            <a:t>Data Browser</a:t>
          </a:r>
        </a:p>
      </dgm:t>
    </dgm:pt>
    <dgm:pt modelId="{93C9131B-FF51-0C4C-B0E5-52B2BC7DEA06}" type="parTrans" cxnId="{49A414A9-B293-C14B-A17A-1EC7D8790EF6}">
      <dgm:prSet/>
      <dgm:spPr/>
      <dgm:t>
        <a:bodyPr/>
        <a:lstStyle/>
        <a:p>
          <a:endParaRPr lang="en-GB"/>
        </a:p>
      </dgm:t>
    </dgm:pt>
    <dgm:pt modelId="{9776B2EC-043A-ED4C-98A7-8BB5627D4CC7}" type="sibTrans" cxnId="{49A414A9-B293-C14B-A17A-1EC7D8790EF6}">
      <dgm:prSet/>
      <dgm:spPr/>
      <dgm:t>
        <a:bodyPr/>
        <a:lstStyle/>
        <a:p>
          <a:endParaRPr lang="en-GB"/>
        </a:p>
      </dgm:t>
    </dgm:pt>
    <dgm:pt modelId="{F0430BBB-F7D3-094D-B5CB-F9EE5E638CCA}">
      <dgm:prSet phldrT="[Text]"/>
      <dgm:spPr/>
      <dgm:t>
        <a:bodyPr/>
        <a:lstStyle/>
        <a:p>
          <a:r>
            <a:rPr lang="en-GB" dirty="0"/>
            <a:t>Role Based/Location Based Access?</a:t>
          </a:r>
        </a:p>
      </dgm:t>
    </dgm:pt>
    <dgm:pt modelId="{76628D3F-A254-C24B-94B6-0E0FBC6B0E93}" type="parTrans" cxnId="{627F2688-BAF2-4443-AE14-4A8D2EF7F767}">
      <dgm:prSet/>
      <dgm:spPr/>
      <dgm:t>
        <a:bodyPr/>
        <a:lstStyle/>
        <a:p>
          <a:endParaRPr lang="en-GB"/>
        </a:p>
      </dgm:t>
    </dgm:pt>
    <dgm:pt modelId="{1BF26D4C-43BF-804C-9EFA-A7937C6B0A64}" type="sibTrans" cxnId="{627F2688-BAF2-4443-AE14-4A8D2EF7F767}">
      <dgm:prSet/>
      <dgm:spPr/>
      <dgm:t>
        <a:bodyPr/>
        <a:lstStyle/>
        <a:p>
          <a:endParaRPr lang="en-GB"/>
        </a:p>
      </dgm:t>
    </dgm:pt>
    <dgm:pt modelId="{5D0A9995-AB83-094D-BD3B-B71310BD7729}">
      <dgm:prSet phldrT="[Text]"/>
      <dgm:spPr/>
      <dgm:t>
        <a:bodyPr/>
        <a:lstStyle/>
        <a:p>
          <a:r>
            <a:rPr lang="en-GB" b="1" dirty="0"/>
            <a:t>Archiver </a:t>
          </a:r>
          <a:r>
            <a:rPr lang="en-GB" b="0" dirty="0"/>
            <a:t>(data storage)</a:t>
          </a:r>
          <a:endParaRPr lang="en-GB" b="1" dirty="0"/>
        </a:p>
      </dgm:t>
    </dgm:pt>
    <dgm:pt modelId="{95385AEA-679F-B047-A750-2EAFC599FA37}" type="parTrans" cxnId="{7E3DEF9A-57AF-4F4B-B9C5-569B5D96DB78}">
      <dgm:prSet/>
      <dgm:spPr/>
      <dgm:t>
        <a:bodyPr/>
        <a:lstStyle/>
        <a:p>
          <a:endParaRPr lang="en-GB"/>
        </a:p>
      </dgm:t>
    </dgm:pt>
    <dgm:pt modelId="{C8760770-4457-1447-9D24-46414ED68ED4}" type="sibTrans" cxnId="{7E3DEF9A-57AF-4F4B-B9C5-569B5D96DB78}">
      <dgm:prSet/>
      <dgm:spPr/>
      <dgm:t>
        <a:bodyPr/>
        <a:lstStyle/>
        <a:p>
          <a:endParaRPr lang="en-GB"/>
        </a:p>
      </dgm:t>
    </dgm:pt>
    <dgm:pt modelId="{3EECF6EC-9EA4-C347-B087-08A4D48CC866}">
      <dgm:prSet phldrT="[Text]"/>
      <dgm:spPr/>
      <dgm:t>
        <a:bodyPr/>
        <a:lstStyle/>
        <a:p>
          <a:r>
            <a:rPr lang="en-GB" dirty="0"/>
            <a:t>Save Restore</a:t>
          </a:r>
        </a:p>
      </dgm:t>
    </dgm:pt>
    <dgm:pt modelId="{60416451-2FEC-7349-985D-6D7F0E4D076F}" type="parTrans" cxnId="{52D04288-DE6A-A64E-8426-18636744B2B6}">
      <dgm:prSet/>
      <dgm:spPr/>
      <dgm:t>
        <a:bodyPr/>
        <a:lstStyle/>
        <a:p>
          <a:endParaRPr lang="en-GB"/>
        </a:p>
      </dgm:t>
    </dgm:pt>
    <dgm:pt modelId="{AD8606C0-7E7C-4A4A-9129-7CE8F97A24F1}" type="sibTrans" cxnId="{52D04288-DE6A-A64E-8426-18636744B2B6}">
      <dgm:prSet/>
      <dgm:spPr/>
      <dgm:t>
        <a:bodyPr/>
        <a:lstStyle/>
        <a:p>
          <a:endParaRPr lang="en-GB"/>
        </a:p>
      </dgm:t>
    </dgm:pt>
    <dgm:pt modelId="{D4137F6C-ADCD-564D-9CFF-F4D624D6DE3B}">
      <dgm:prSet phldrT="[Text]"/>
      <dgm:spPr/>
      <dgm:t>
        <a:bodyPr/>
        <a:lstStyle/>
        <a:p>
          <a:r>
            <a:rPr lang="en-GB" b="1" dirty="0"/>
            <a:t>Python Tools</a:t>
          </a:r>
        </a:p>
      </dgm:t>
    </dgm:pt>
    <dgm:pt modelId="{384BC21F-B94C-8147-9872-4502F03FFCCD}" type="parTrans" cxnId="{B1458E9B-670C-5143-8872-72ECA1108115}">
      <dgm:prSet/>
      <dgm:spPr/>
      <dgm:t>
        <a:bodyPr/>
        <a:lstStyle/>
        <a:p>
          <a:endParaRPr lang="en-GB"/>
        </a:p>
      </dgm:t>
    </dgm:pt>
    <dgm:pt modelId="{A8EDC84A-970E-C04E-B723-C4954CE8D6C7}" type="sibTrans" cxnId="{B1458E9B-670C-5143-8872-72ECA1108115}">
      <dgm:prSet/>
      <dgm:spPr/>
      <dgm:t>
        <a:bodyPr/>
        <a:lstStyle/>
        <a:p>
          <a:endParaRPr lang="en-GB"/>
        </a:p>
      </dgm:t>
    </dgm:pt>
    <dgm:pt modelId="{EE0CA915-1814-E745-B6B6-D9E627D40481}">
      <dgm:prSet phldrT="[Text]"/>
      <dgm:spPr/>
      <dgm:t>
        <a:bodyPr/>
        <a:lstStyle/>
        <a:p>
          <a:r>
            <a:rPr lang="en-GB" b="1" dirty="0"/>
            <a:t>OPIs</a:t>
          </a:r>
          <a:r>
            <a:rPr lang="en-GB" dirty="0"/>
            <a:t> (OP / SO developed)</a:t>
          </a:r>
        </a:p>
      </dgm:t>
    </dgm:pt>
    <dgm:pt modelId="{1DA3D7BC-C0AF-A345-BDC1-7148BD84D7BD}" type="parTrans" cxnId="{82CFFE79-77A3-9748-B386-608B95ED594A}">
      <dgm:prSet/>
      <dgm:spPr/>
      <dgm:t>
        <a:bodyPr/>
        <a:lstStyle/>
        <a:p>
          <a:endParaRPr lang="en-GB"/>
        </a:p>
      </dgm:t>
    </dgm:pt>
    <dgm:pt modelId="{140827D3-A417-7549-AD9B-D0BC5141D14C}" type="sibTrans" cxnId="{82CFFE79-77A3-9748-B386-608B95ED594A}">
      <dgm:prSet/>
      <dgm:spPr/>
      <dgm:t>
        <a:bodyPr/>
        <a:lstStyle/>
        <a:p>
          <a:endParaRPr lang="en-GB"/>
        </a:p>
      </dgm:t>
    </dgm:pt>
    <dgm:pt modelId="{1BF95A1B-89C8-5E42-8DCE-75EFCC2B1B34}">
      <dgm:prSet phldrT="[Text]"/>
      <dgm:spPr/>
      <dgm:t>
        <a:bodyPr/>
        <a:lstStyle/>
        <a:p>
          <a:r>
            <a:rPr lang="en-GB" b="1" dirty="0"/>
            <a:t>OXAL</a:t>
          </a:r>
        </a:p>
      </dgm:t>
    </dgm:pt>
    <dgm:pt modelId="{B575D023-495E-7C4D-BFA8-42B747F8E47F}" type="parTrans" cxnId="{757AA405-AE39-EA40-A3FB-4DD1A5196F6C}">
      <dgm:prSet/>
      <dgm:spPr/>
      <dgm:t>
        <a:bodyPr/>
        <a:lstStyle/>
        <a:p>
          <a:endParaRPr lang="en-GB"/>
        </a:p>
      </dgm:t>
    </dgm:pt>
    <dgm:pt modelId="{36F47EA2-87BE-2E40-83F4-38E3D4CEA261}" type="sibTrans" cxnId="{757AA405-AE39-EA40-A3FB-4DD1A5196F6C}">
      <dgm:prSet/>
      <dgm:spPr/>
      <dgm:t>
        <a:bodyPr/>
        <a:lstStyle/>
        <a:p>
          <a:endParaRPr lang="en-GB"/>
        </a:p>
      </dgm:t>
    </dgm:pt>
    <dgm:pt modelId="{EA5188EB-E9F1-F644-831E-4AF0842201FA}" type="pres">
      <dgm:prSet presAssocID="{7B12853E-B665-BC43-A4CC-C522A0737C77}" presName="linearFlow" presStyleCnt="0">
        <dgm:presLayoutVars>
          <dgm:dir/>
          <dgm:animLvl val="lvl"/>
          <dgm:resizeHandles val="exact"/>
        </dgm:presLayoutVars>
      </dgm:prSet>
      <dgm:spPr/>
    </dgm:pt>
    <dgm:pt modelId="{F62D8FF6-AC31-B240-BEBD-26FD0F16DC53}" type="pres">
      <dgm:prSet presAssocID="{DCCB20DD-68F2-2543-86D3-4101027E001A}" presName="composite" presStyleCnt="0"/>
      <dgm:spPr/>
    </dgm:pt>
    <dgm:pt modelId="{7DB6D69E-7D49-7946-8A92-F720823FEB24}" type="pres">
      <dgm:prSet presAssocID="{DCCB20DD-68F2-2543-86D3-4101027E001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676C4BC-AA7A-E444-9237-D660D89722CA}" type="pres">
      <dgm:prSet presAssocID="{DCCB20DD-68F2-2543-86D3-4101027E001A}" presName="parSh" presStyleLbl="node1" presStyleIdx="0" presStyleCnt="3"/>
      <dgm:spPr/>
    </dgm:pt>
    <dgm:pt modelId="{92172524-C812-4047-ACD5-07163B9EDD0E}" type="pres">
      <dgm:prSet presAssocID="{DCCB20DD-68F2-2543-86D3-4101027E001A}" presName="desTx" presStyleLbl="fgAcc1" presStyleIdx="0" presStyleCnt="3">
        <dgm:presLayoutVars>
          <dgm:bulletEnabled val="1"/>
        </dgm:presLayoutVars>
      </dgm:prSet>
      <dgm:spPr/>
    </dgm:pt>
    <dgm:pt modelId="{11BCEFE6-ECA1-364B-9C02-185F606B07C8}" type="pres">
      <dgm:prSet presAssocID="{5DE46965-CF86-FF4F-923A-7ED0244D804F}" presName="sibTrans" presStyleLbl="sibTrans2D1" presStyleIdx="0" presStyleCnt="2"/>
      <dgm:spPr/>
    </dgm:pt>
    <dgm:pt modelId="{6930B971-ADA7-5B4D-8105-236B38215DFB}" type="pres">
      <dgm:prSet presAssocID="{5DE46965-CF86-FF4F-923A-7ED0244D804F}" presName="connTx" presStyleLbl="sibTrans2D1" presStyleIdx="0" presStyleCnt="2"/>
      <dgm:spPr/>
    </dgm:pt>
    <dgm:pt modelId="{2D5E57FB-B484-D942-ACA2-FF1154FC4E28}" type="pres">
      <dgm:prSet presAssocID="{DE67DB2D-9E32-5848-AD83-6D26199EA8AC}" presName="composite" presStyleCnt="0"/>
      <dgm:spPr/>
    </dgm:pt>
    <dgm:pt modelId="{36B325ED-A8C6-EB4A-BB8D-AECDBFCDC17E}" type="pres">
      <dgm:prSet presAssocID="{DE67DB2D-9E32-5848-AD83-6D26199EA8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66012E-38E8-6945-A35E-661BC8A28172}" type="pres">
      <dgm:prSet presAssocID="{DE67DB2D-9E32-5848-AD83-6D26199EA8AC}" presName="parSh" presStyleLbl="node1" presStyleIdx="1" presStyleCnt="3" custLinFactNeighborX="901" custLinFactNeighborY="-36914"/>
      <dgm:spPr/>
    </dgm:pt>
    <dgm:pt modelId="{C4B0EB52-711A-C84A-BC29-21F0A06C5145}" type="pres">
      <dgm:prSet presAssocID="{DE67DB2D-9E32-5848-AD83-6D26199EA8AC}" presName="desTx" presStyleLbl="fgAcc1" presStyleIdx="1" presStyleCnt="3" custScaleX="127770" custScaleY="38685" custLinFactNeighborX="6904" custLinFactNeighborY="-41996">
        <dgm:presLayoutVars>
          <dgm:bulletEnabled val="1"/>
        </dgm:presLayoutVars>
      </dgm:prSet>
      <dgm:spPr/>
    </dgm:pt>
    <dgm:pt modelId="{415FD663-496A-7C48-B19D-32217B8E852D}" type="pres">
      <dgm:prSet presAssocID="{0BD97566-AE32-E94D-B49C-52A1725978E0}" presName="sibTrans" presStyleLbl="sibTrans2D1" presStyleIdx="1" presStyleCnt="2"/>
      <dgm:spPr/>
    </dgm:pt>
    <dgm:pt modelId="{09A35CFE-9C80-3F48-B638-6E02C136758D}" type="pres">
      <dgm:prSet presAssocID="{0BD97566-AE32-E94D-B49C-52A1725978E0}" presName="connTx" presStyleLbl="sibTrans2D1" presStyleIdx="1" presStyleCnt="2"/>
      <dgm:spPr/>
    </dgm:pt>
    <dgm:pt modelId="{6E6B3A5B-190D-4D4D-9AA5-D06C9B44D875}" type="pres">
      <dgm:prSet presAssocID="{8BAEEB31-1079-3A46-B54D-8B170F07D9EC}" presName="composite" presStyleCnt="0"/>
      <dgm:spPr/>
    </dgm:pt>
    <dgm:pt modelId="{347CA17A-58B1-7949-A844-6A61E9C234A3}" type="pres">
      <dgm:prSet presAssocID="{8BAEEB31-1079-3A46-B54D-8B170F07D9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2164A5E-2EA7-F445-8D48-C86B7435AB5F}" type="pres">
      <dgm:prSet presAssocID="{8BAEEB31-1079-3A46-B54D-8B170F07D9EC}" presName="parSh" presStyleLbl="node1" presStyleIdx="2" presStyleCnt="3"/>
      <dgm:spPr/>
    </dgm:pt>
    <dgm:pt modelId="{A64D60F8-D86F-1D4B-95AC-8A2B91476BFA}" type="pres">
      <dgm:prSet presAssocID="{8BAEEB31-1079-3A46-B54D-8B170F07D9E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2F8C402-1AED-BD43-AE43-0D70DE680EA8}" type="presOf" srcId="{5DE46965-CF86-FF4F-923A-7ED0244D804F}" destId="{6930B971-ADA7-5B4D-8105-236B38215DFB}" srcOrd="1" destOrd="0" presId="urn:microsoft.com/office/officeart/2005/8/layout/process3"/>
    <dgm:cxn modelId="{757AA405-AE39-EA40-A3FB-4DD1A5196F6C}" srcId="{DCCB20DD-68F2-2543-86D3-4101027E001A}" destId="{1BF95A1B-89C8-5E42-8DCE-75EFCC2B1B34}" srcOrd="2" destOrd="0" parTransId="{B575D023-495E-7C4D-BFA8-42B747F8E47F}" sibTransId="{36F47EA2-87BE-2E40-83F4-38E3D4CEA261}"/>
    <dgm:cxn modelId="{FDC8C207-1833-AE4F-9DD8-BFA58B550D22}" type="presOf" srcId="{EE0CA915-1814-E745-B6B6-D9E627D40481}" destId="{92172524-C812-4047-ACD5-07163B9EDD0E}" srcOrd="0" destOrd="0" presId="urn:microsoft.com/office/officeart/2005/8/layout/process3"/>
    <dgm:cxn modelId="{1022C407-514E-0B44-9A08-C01638D95B22}" type="presOf" srcId="{DCCB20DD-68F2-2543-86D3-4101027E001A}" destId="{A676C4BC-AA7A-E444-9237-D660D89722CA}" srcOrd="1" destOrd="0" presId="urn:microsoft.com/office/officeart/2005/8/layout/process3"/>
    <dgm:cxn modelId="{4497500C-4CC1-2C48-9BEC-DBA483713E69}" type="presOf" srcId="{934C7B45-F4C5-8349-A977-EF86DFDB0D8B}" destId="{92172524-C812-4047-ACD5-07163B9EDD0E}" srcOrd="0" destOrd="2" presId="urn:microsoft.com/office/officeart/2005/8/layout/process3"/>
    <dgm:cxn modelId="{656B780C-314C-0D4D-885D-9799DD537E8F}" type="presOf" srcId="{D4137F6C-ADCD-564D-9CFF-F4D624D6DE3B}" destId="{92172524-C812-4047-ACD5-07163B9EDD0E}" srcOrd="0" destOrd="7" presId="urn:microsoft.com/office/officeart/2005/8/layout/process3"/>
    <dgm:cxn modelId="{3754723C-2615-BC4C-BC66-5D895BD8E4D8}" type="presOf" srcId="{86BBC0C2-BE4F-A44A-B48D-75359A241B44}" destId="{C4B0EB52-711A-C84A-BC29-21F0A06C5145}" srcOrd="0" destOrd="1" presId="urn:microsoft.com/office/officeart/2005/8/layout/process3"/>
    <dgm:cxn modelId="{568E413D-7512-A14E-ACA2-ACEC0C04A308}" srcId="{7B12853E-B665-BC43-A4CC-C522A0737C77}" destId="{DCCB20DD-68F2-2543-86D3-4101027E001A}" srcOrd="0" destOrd="0" parTransId="{FA2A1804-D7C3-5746-B417-A57F1FE90A58}" sibTransId="{5DE46965-CF86-FF4F-923A-7ED0244D804F}"/>
    <dgm:cxn modelId="{D95B7945-3E3A-1F4C-8E27-E7D5BC0B9809}" type="presOf" srcId="{CCF477D9-B00F-9F4E-AC45-A710576693B4}" destId="{92172524-C812-4047-ACD5-07163B9EDD0E}" srcOrd="0" destOrd="3" presId="urn:microsoft.com/office/officeart/2005/8/layout/process3"/>
    <dgm:cxn modelId="{F0902E47-1922-6447-8A94-7AECEEEEE309}" srcId="{EE0CA915-1814-E745-B6B6-D9E627D40481}" destId="{19AB09C4-9DF2-4940-BA02-A625986D7590}" srcOrd="0" destOrd="0" parTransId="{3ABFCC1A-3720-8D45-A6D2-15EA14A96A46}" sibTransId="{EDD37A6E-A7E8-3D4E-A40B-0DAED2DE5D7A}"/>
    <dgm:cxn modelId="{B5505B53-DB2C-7944-A747-8ACBF3A66D66}" srcId="{8BAEEB31-1079-3A46-B54D-8B170F07D9EC}" destId="{7F2B1B0A-EC66-EC41-B590-2255CB18E0D9}" srcOrd="0" destOrd="0" parTransId="{9B4308EF-33AF-BC4B-928B-33D1D7380B2E}" sibTransId="{B0969F30-9AFB-4D46-887E-B1C0FE74027A}"/>
    <dgm:cxn modelId="{DCDB7D5A-77CE-914B-8D91-77F3A4F9A06C}" srcId="{8BAEEB31-1079-3A46-B54D-8B170F07D9EC}" destId="{16C5AA5E-3F78-6A43-8B8A-F2586131E082}" srcOrd="1" destOrd="0" parTransId="{C7A3B548-866E-6F49-997D-4C5F4AE016D3}" sibTransId="{6125A050-1B08-9948-B1D5-8366DFB47314}"/>
    <dgm:cxn modelId="{D5BECD5D-C91A-0C40-A81F-695F3027FF93}" type="presOf" srcId="{DE67DB2D-9E32-5848-AD83-6D26199EA8AC}" destId="{3966012E-38E8-6945-A35E-661BC8A28172}" srcOrd="1" destOrd="0" presId="urn:microsoft.com/office/officeart/2005/8/layout/process3"/>
    <dgm:cxn modelId="{07664662-9137-004D-8189-4D34AAAC5C16}" type="presOf" srcId="{8BAEEB31-1079-3A46-B54D-8B170F07D9EC}" destId="{347CA17A-58B1-7949-A844-6A61E9C234A3}" srcOrd="0" destOrd="0" presId="urn:microsoft.com/office/officeart/2005/8/layout/process3"/>
    <dgm:cxn modelId="{2054FA65-1772-574D-ABD2-B5B8BB8271E2}" type="presOf" srcId="{19AB09C4-9DF2-4940-BA02-A625986D7590}" destId="{92172524-C812-4047-ACD5-07163B9EDD0E}" srcOrd="0" destOrd="1" presId="urn:microsoft.com/office/officeart/2005/8/layout/process3"/>
    <dgm:cxn modelId="{82CFFE79-77A3-9748-B386-608B95ED594A}" srcId="{DCCB20DD-68F2-2543-86D3-4101027E001A}" destId="{EE0CA915-1814-E745-B6B6-D9E627D40481}" srcOrd="0" destOrd="0" parTransId="{1DA3D7BC-C0AF-A345-BDC1-7148BD84D7BD}" sibTransId="{140827D3-A417-7549-AD9B-D0BC5141D14C}"/>
    <dgm:cxn modelId="{F9646D7E-EB22-924E-8FE6-BDA647B1680E}" srcId="{DE67DB2D-9E32-5848-AD83-6D26199EA8AC}" destId="{55E03153-50B1-254B-A140-2BE32A3071BA}" srcOrd="0" destOrd="0" parTransId="{121E8361-F530-564F-BD56-F3CD1411EA8F}" sibTransId="{940D9F1A-335D-874B-9C3F-890B97557165}"/>
    <dgm:cxn modelId="{627F2688-BAF2-4443-AE14-4A8D2EF7F767}" srcId="{8BAEEB31-1079-3A46-B54D-8B170F07D9EC}" destId="{F0430BBB-F7D3-094D-B5CB-F9EE5E638CCA}" srcOrd="2" destOrd="0" parTransId="{76628D3F-A254-C24B-94B6-0E0FBC6B0E93}" sibTransId="{1BF26D4C-43BF-804C-9EFA-A7937C6B0A64}"/>
    <dgm:cxn modelId="{52D04288-DE6A-A64E-8426-18636744B2B6}" srcId="{934C7B45-F4C5-8349-A977-EF86DFDB0D8B}" destId="{3EECF6EC-9EA4-C347-B087-08A4D48CC866}" srcOrd="2" destOrd="0" parTransId="{60416451-2FEC-7349-985D-6D7F0E4D076F}" sibTransId="{AD8606C0-7E7C-4A4A-9129-7CE8F97A24F1}"/>
    <dgm:cxn modelId="{AFA5358D-9AE8-AC4F-A833-469707AF59A2}" type="presOf" srcId="{0BD97566-AE32-E94D-B49C-52A1725978E0}" destId="{415FD663-496A-7C48-B19D-32217B8E852D}" srcOrd="0" destOrd="0" presId="urn:microsoft.com/office/officeart/2005/8/layout/process3"/>
    <dgm:cxn modelId="{5D6A3F94-9C78-2D4E-9216-4BB8A7FFD597}" type="presOf" srcId="{F0430BBB-F7D3-094D-B5CB-F9EE5E638CCA}" destId="{A64D60F8-D86F-1D4B-95AC-8A2B91476BFA}" srcOrd="0" destOrd="2" presId="urn:microsoft.com/office/officeart/2005/8/layout/process3"/>
    <dgm:cxn modelId="{42E54895-D699-EE4E-88C9-47274A58B916}" type="presOf" srcId="{DE67DB2D-9E32-5848-AD83-6D26199EA8AC}" destId="{36B325ED-A8C6-EB4A-BB8D-AECDBFCDC17E}" srcOrd="0" destOrd="0" presId="urn:microsoft.com/office/officeart/2005/8/layout/process3"/>
    <dgm:cxn modelId="{7E3DEF9A-57AF-4F4B-B9C5-569B5D96DB78}" srcId="{DE67DB2D-9E32-5848-AD83-6D26199EA8AC}" destId="{5D0A9995-AB83-094D-BD3B-B71310BD7729}" srcOrd="2" destOrd="0" parTransId="{95385AEA-679F-B047-A750-2EAFC599FA37}" sibTransId="{C8760770-4457-1447-9D24-46414ED68ED4}"/>
    <dgm:cxn modelId="{CA6F479B-6FB5-624D-AE6A-4BA3E1A11907}" srcId="{7B12853E-B665-BC43-A4CC-C522A0737C77}" destId="{DE67DB2D-9E32-5848-AD83-6D26199EA8AC}" srcOrd="1" destOrd="0" parTransId="{18224B79-1627-2E43-BFFA-CDE96418FDB3}" sibTransId="{0BD97566-AE32-E94D-B49C-52A1725978E0}"/>
    <dgm:cxn modelId="{B1458E9B-670C-5143-8872-72ECA1108115}" srcId="{DCCB20DD-68F2-2543-86D3-4101027E001A}" destId="{D4137F6C-ADCD-564D-9CFF-F4D624D6DE3B}" srcOrd="3" destOrd="0" parTransId="{384BC21F-B94C-8147-9872-4502F03FFCCD}" sibTransId="{A8EDC84A-970E-C04E-B723-C4954CE8D6C7}"/>
    <dgm:cxn modelId="{EEDE1B9D-ED9C-724D-83FB-C1D70EAB51A4}" type="presOf" srcId="{16C5AA5E-3F78-6A43-8B8A-F2586131E082}" destId="{A64D60F8-D86F-1D4B-95AC-8A2B91476BFA}" srcOrd="0" destOrd="1" presId="urn:microsoft.com/office/officeart/2005/8/layout/process3"/>
    <dgm:cxn modelId="{E65DFEA2-5999-3D43-A22F-B7D062C2748C}" srcId="{7B12853E-B665-BC43-A4CC-C522A0737C77}" destId="{8BAEEB31-1079-3A46-B54D-8B170F07D9EC}" srcOrd="2" destOrd="0" parTransId="{39B58C29-C5DC-CB43-810E-65A94E719ADD}" sibTransId="{8BEA43C7-CEB7-E743-B8F1-BF087A81D3B9}"/>
    <dgm:cxn modelId="{B132FDA5-EC57-D541-9D5E-A3F17C75F02E}" type="presOf" srcId="{5DE46965-CF86-FF4F-923A-7ED0244D804F}" destId="{11BCEFE6-ECA1-364B-9C02-185F606B07C8}" srcOrd="0" destOrd="0" presId="urn:microsoft.com/office/officeart/2005/8/layout/process3"/>
    <dgm:cxn modelId="{49A414A9-B293-C14B-A17A-1EC7D8790EF6}" srcId="{934C7B45-F4C5-8349-A977-EF86DFDB0D8B}" destId="{47E2ADC3-2C31-F442-A90A-64FA633E0A08}" srcOrd="1" destOrd="0" parTransId="{93C9131B-FF51-0C4C-B0E5-52B2BC7DEA06}" sibTransId="{9776B2EC-043A-ED4C-98A7-8BB5627D4CC7}"/>
    <dgm:cxn modelId="{BD84B6B0-BE63-AF4F-B04F-03B2222D4A04}" type="presOf" srcId="{7B12853E-B665-BC43-A4CC-C522A0737C77}" destId="{EA5188EB-E9F1-F644-831E-4AF0842201FA}" srcOrd="0" destOrd="0" presId="urn:microsoft.com/office/officeart/2005/8/layout/process3"/>
    <dgm:cxn modelId="{E6F128B2-FC9F-6043-816D-BA7B1C52E5E2}" type="presOf" srcId="{7F2B1B0A-EC66-EC41-B590-2255CB18E0D9}" destId="{A64D60F8-D86F-1D4B-95AC-8A2B91476BFA}" srcOrd="0" destOrd="0" presId="urn:microsoft.com/office/officeart/2005/8/layout/process3"/>
    <dgm:cxn modelId="{F5D847B5-C507-C44A-B87A-AF7BEF43FC44}" srcId="{934C7B45-F4C5-8349-A977-EF86DFDB0D8B}" destId="{CCF477D9-B00F-9F4E-AC45-A710576693B4}" srcOrd="0" destOrd="0" parTransId="{B374A5FC-FE13-9448-B008-8E5EC4C0306F}" sibTransId="{49A3F208-5256-CC45-8353-D46B5DB35B71}"/>
    <dgm:cxn modelId="{27147DC0-7D38-9940-9D18-69EB7CD5808B}" type="presOf" srcId="{0BD97566-AE32-E94D-B49C-52A1725978E0}" destId="{09A35CFE-9C80-3F48-B638-6E02C136758D}" srcOrd="1" destOrd="0" presId="urn:microsoft.com/office/officeart/2005/8/layout/process3"/>
    <dgm:cxn modelId="{957671C3-D1A9-4744-9866-5EAB57279EFA}" type="presOf" srcId="{1BF95A1B-89C8-5E42-8DCE-75EFCC2B1B34}" destId="{92172524-C812-4047-ACD5-07163B9EDD0E}" srcOrd="0" destOrd="6" presId="urn:microsoft.com/office/officeart/2005/8/layout/process3"/>
    <dgm:cxn modelId="{633BD4C5-017E-EE40-AB5C-721D100E4605}" type="presOf" srcId="{8BAEEB31-1079-3A46-B54D-8B170F07D9EC}" destId="{02164A5E-2EA7-F445-8D48-C86B7435AB5F}" srcOrd="1" destOrd="0" presId="urn:microsoft.com/office/officeart/2005/8/layout/process3"/>
    <dgm:cxn modelId="{BA38D8C7-14C8-8B44-BF42-5C37DD20BBA1}" type="presOf" srcId="{DCCB20DD-68F2-2543-86D3-4101027E001A}" destId="{7DB6D69E-7D49-7946-8A92-F720823FEB24}" srcOrd="0" destOrd="0" presId="urn:microsoft.com/office/officeart/2005/8/layout/process3"/>
    <dgm:cxn modelId="{6BA85BC8-44B5-CF4B-BB20-FEE59E151529}" type="presOf" srcId="{3EECF6EC-9EA4-C347-B087-08A4D48CC866}" destId="{92172524-C812-4047-ACD5-07163B9EDD0E}" srcOrd="0" destOrd="5" presId="urn:microsoft.com/office/officeart/2005/8/layout/process3"/>
    <dgm:cxn modelId="{2568D9D0-DEB7-AD45-8BD4-48625D691158}" type="presOf" srcId="{5D0A9995-AB83-094D-BD3B-B71310BD7729}" destId="{C4B0EB52-711A-C84A-BC29-21F0A06C5145}" srcOrd="0" destOrd="2" presId="urn:microsoft.com/office/officeart/2005/8/layout/process3"/>
    <dgm:cxn modelId="{49733CDE-9AE3-6B41-8EA0-4067E08E3438}" srcId="{DE67DB2D-9E32-5848-AD83-6D26199EA8AC}" destId="{86BBC0C2-BE4F-A44A-B48D-75359A241B44}" srcOrd="1" destOrd="0" parTransId="{70412ECB-F75E-7643-BCDD-C96D8133F0DC}" sibTransId="{1990B5C0-EFAC-5849-A3C7-A2CEC1852185}"/>
    <dgm:cxn modelId="{393638F3-2B05-1948-9A86-9F4B256A7265}" type="presOf" srcId="{47E2ADC3-2C31-F442-A90A-64FA633E0A08}" destId="{92172524-C812-4047-ACD5-07163B9EDD0E}" srcOrd="0" destOrd="4" presId="urn:microsoft.com/office/officeart/2005/8/layout/process3"/>
    <dgm:cxn modelId="{353EB4F6-DC25-E04A-9D27-40F4277787C1}" srcId="{DCCB20DD-68F2-2543-86D3-4101027E001A}" destId="{934C7B45-F4C5-8349-A977-EF86DFDB0D8B}" srcOrd="1" destOrd="0" parTransId="{E47B4099-E68A-CD48-B35C-D3862980A7D2}" sibTransId="{96952F01-ABC1-BC41-BD27-663D8853942D}"/>
    <dgm:cxn modelId="{A1A750FE-F703-8E40-9707-52EB6238FA50}" type="presOf" srcId="{55E03153-50B1-254B-A140-2BE32A3071BA}" destId="{C4B0EB52-711A-C84A-BC29-21F0A06C5145}" srcOrd="0" destOrd="0" presId="urn:microsoft.com/office/officeart/2005/8/layout/process3"/>
    <dgm:cxn modelId="{D26AF44A-2B61-B04B-A913-611C750EB964}" type="presParOf" srcId="{EA5188EB-E9F1-F644-831E-4AF0842201FA}" destId="{F62D8FF6-AC31-B240-BEBD-26FD0F16DC53}" srcOrd="0" destOrd="0" presId="urn:microsoft.com/office/officeart/2005/8/layout/process3"/>
    <dgm:cxn modelId="{5B90536B-B0B0-F14E-9542-4740073F360F}" type="presParOf" srcId="{F62D8FF6-AC31-B240-BEBD-26FD0F16DC53}" destId="{7DB6D69E-7D49-7946-8A92-F720823FEB24}" srcOrd="0" destOrd="0" presId="urn:microsoft.com/office/officeart/2005/8/layout/process3"/>
    <dgm:cxn modelId="{BF0D2C80-5245-7D40-9342-F06EF4E7523F}" type="presParOf" srcId="{F62D8FF6-AC31-B240-BEBD-26FD0F16DC53}" destId="{A676C4BC-AA7A-E444-9237-D660D89722CA}" srcOrd="1" destOrd="0" presId="urn:microsoft.com/office/officeart/2005/8/layout/process3"/>
    <dgm:cxn modelId="{7CC96542-D428-6043-92F7-297CA155DBA3}" type="presParOf" srcId="{F62D8FF6-AC31-B240-BEBD-26FD0F16DC53}" destId="{92172524-C812-4047-ACD5-07163B9EDD0E}" srcOrd="2" destOrd="0" presId="urn:microsoft.com/office/officeart/2005/8/layout/process3"/>
    <dgm:cxn modelId="{75D3B4BC-D8C1-C644-8438-E78956763D9D}" type="presParOf" srcId="{EA5188EB-E9F1-F644-831E-4AF0842201FA}" destId="{11BCEFE6-ECA1-364B-9C02-185F606B07C8}" srcOrd="1" destOrd="0" presId="urn:microsoft.com/office/officeart/2005/8/layout/process3"/>
    <dgm:cxn modelId="{CC91A9BB-4A5C-5A4B-9101-4E68D2D47FC3}" type="presParOf" srcId="{11BCEFE6-ECA1-364B-9C02-185F606B07C8}" destId="{6930B971-ADA7-5B4D-8105-236B38215DFB}" srcOrd="0" destOrd="0" presId="urn:microsoft.com/office/officeart/2005/8/layout/process3"/>
    <dgm:cxn modelId="{74EF4113-B079-2E4D-830F-9188C7E6A444}" type="presParOf" srcId="{EA5188EB-E9F1-F644-831E-4AF0842201FA}" destId="{2D5E57FB-B484-D942-ACA2-FF1154FC4E28}" srcOrd="2" destOrd="0" presId="urn:microsoft.com/office/officeart/2005/8/layout/process3"/>
    <dgm:cxn modelId="{E3F63155-9345-884D-BF81-B4AA7C51A113}" type="presParOf" srcId="{2D5E57FB-B484-D942-ACA2-FF1154FC4E28}" destId="{36B325ED-A8C6-EB4A-BB8D-AECDBFCDC17E}" srcOrd="0" destOrd="0" presId="urn:microsoft.com/office/officeart/2005/8/layout/process3"/>
    <dgm:cxn modelId="{39F3CAB4-3346-3645-862B-F3B9E6A0C45B}" type="presParOf" srcId="{2D5E57FB-B484-D942-ACA2-FF1154FC4E28}" destId="{3966012E-38E8-6945-A35E-661BC8A28172}" srcOrd="1" destOrd="0" presId="urn:microsoft.com/office/officeart/2005/8/layout/process3"/>
    <dgm:cxn modelId="{8B64D405-1D59-A24A-AF05-2D9F30902F72}" type="presParOf" srcId="{2D5E57FB-B484-D942-ACA2-FF1154FC4E28}" destId="{C4B0EB52-711A-C84A-BC29-21F0A06C5145}" srcOrd="2" destOrd="0" presId="urn:microsoft.com/office/officeart/2005/8/layout/process3"/>
    <dgm:cxn modelId="{82C086C0-21AB-E94B-A569-6EA509A46F7A}" type="presParOf" srcId="{EA5188EB-E9F1-F644-831E-4AF0842201FA}" destId="{415FD663-496A-7C48-B19D-32217B8E852D}" srcOrd="3" destOrd="0" presId="urn:microsoft.com/office/officeart/2005/8/layout/process3"/>
    <dgm:cxn modelId="{A70BF741-A7BE-084D-955C-DF508C6AA7AB}" type="presParOf" srcId="{415FD663-496A-7C48-B19D-32217B8E852D}" destId="{09A35CFE-9C80-3F48-B638-6E02C136758D}" srcOrd="0" destOrd="0" presId="urn:microsoft.com/office/officeart/2005/8/layout/process3"/>
    <dgm:cxn modelId="{E728B20C-2150-6448-8D4B-2EFBCA8DDF9C}" type="presParOf" srcId="{EA5188EB-E9F1-F644-831E-4AF0842201FA}" destId="{6E6B3A5B-190D-4D4D-9AA5-D06C9B44D875}" srcOrd="4" destOrd="0" presId="urn:microsoft.com/office/officeart/2005/8/layout/process3"/>
    <dgm:cxn modelId="{BF7FD0E8-F64D-374B-8579-8777FAF1A2E8}" type="presParOf" srcId="{6E6B3A5B-190D-4D4D-9AA5-D06C9B44D875}" destId="{347CA17A-58B1-7949-A844-6A61E9C234A3}" srcOrd="0" destOrd="0" presId="urn:microsoft.com/office/officeart/2005/8/layout/process3"/>
    <dgm:cxn modelId="{7C292892-4C95-B04F-A3F1-A6545C4BB635}" type="presParOf" srcId="{6E6B3A5B-190D-4D4D-9AA5-D06C9B44D875}" destId="{02164A5E-2EA7-F445-8D48-C86B7435AB5F}" srcOrd="1" destOrd="0" presId="urn:microsoft.com/office/officeart/2005/8/layout/process3"/>
    <dgm:cxn modelId="{F1694745-76BB-6F4B-9021-17A5CC45A5F1}" type="presParOf" srcId="{6E6B3A5B-190D-4D4D-9AA5-D06C9B44D875}" destId="{A64D60F8-D86F-1D4B-95AC-8A2B91476BF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6C4BC-AA7A-E444-9237-D660D89722CA}">
      <dsp:nvSpPr>
        <dsp:cNvPr id="0" name=""/>
        <dsp:cNvSpPr/>
      </dsp:nvSpPr>
      <dsp:spPr>
        <a:xfrm>
          <a:off x="5042" y="700299"/>
          <a:ext cx="2239851" cy="127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Controls Software</a:t>
          </a:r>
        </a:p>
      </dsp:txBody>
      <dsp:txXfrm>
        <a:off x="5042" y="700299"/>
        <a:ext cx="2239851" cy="852446"/>
      </dsp:txXfrm>
    </dsp:sp>
    <dsp:sp modelId="{92172524-C812-4047-ACD5-07163B9EDD0E}">
      <dsp:nvSpPr>
        <dsp:cNvPr id="0" name=""/>
        <dsp:cNvSpPr/>
      </dsp:nvSpPr>
      <dsp:spPr>
        <a:xfrm>
          <a:off x="463806" y="1552746"/>
          <a:ext cx="2239851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OPIs</a:t>
          </a:r>
          <a:r>
            <a:rPr lang="en-GB" sz="1500" kern="1200" dirty="0"/>
            <a:t> (OP / SO developed)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OPIs (widgets, not actual panels)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CS Studio Tools</a:t>
          </a:r>
          <a:r>
            <a:rPr lang="en-GB" sz="1500" kern="1200" dirty="0"/>
            <a:t>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Logbook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Data Browser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Save Restore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OXAL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Python Tools</a:t>
          </a:r>
        </a:p>
      </dsp:txBody>
      <dsp:txXfrm>
        <a:off x="529409" y="1618349"/>
        <a:ext cx="2108645" cy="2784794"/>
      </dsp:txXfrm>
    </dsp:sp>
    <dsp:sp modelId="{11BCEFE6-ECA1-364B-9C02-185F606B07C8}">
      <dsp:nvSpPr>
        <dsp:cNvPr id="0" name=""/>
        <dsp:cNvSpPr/>
      </dsp:nvSpPr>
      <dsp:spPr>
        <a:xfrm rot="21576227">
          <a:off x="2589484" y="835039"/>
          <a:ext cx="730566" cy="557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589486" y="947149"/>
        <a:ext cx="563269" cy="334594"/>
      </dsp:txXfrm>
    </dsp:sp>
    <dsp:sp modelId="{3966012E-38E8-6945-A35E-661BC8A28172}">
      <dsp:nvSpPr>
        <dsp:cNvPr id="0" name=""/>
        <dsp:cNvSpPr/>
      </dsp:nvSpPr>
      <dsp:spPr>
        <a:xfrm>
          <a:off x="3623288" y="675278"/>
          <a:ext cx="2239851" cy="127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Controls Configurations/ Persistence</a:t>
          </a:r>
        </a:p>
      </dsp:txBody>
      <dsp:txXfrm>
        <a:off x="3623288" y="675278"/>
        <a:ext cx="2239851" cy="852446"/>
      </dsp:txXfrm>
    </dsp:sp>
    <dsp:sp modelId="{C4B0EB52-711A-C84A-BC29-21F0A06C5145}">
      <dsp:nvSpPr>
        <dsp:cNvPr id="0" name=""/>
        <dsp:cNvSpPr/>
      </dsp:nvSpPr>
      <dsp:spPr>
        <a:xfrm>
          <a:off x="3905508" y="1669101"/>
          <a:ext cx="2861858" cy="1128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Controls</a:t>
          </a:r>
          <a:r>
            <a:rPr lang="en-GB" sz="1500" kern="1200" dirty="0"/>
            <a:t> </a:t>
          </a:r>
          <a:r>
            <a:rPr lang="en-GB" sz="1500" b="0" kern="1200" dirty="0"/>
            <a:t>configuration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Operational</a:t>
          </a:r>
          <a:r>
            <a:rPr lang="en-GB" sz="1500" kern="1200" dirty="0"/>
            <a:t> settings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Archiver </a:t>
          </a:r>
          <a:r>
            <a:rPr lang="en-GB" sz="1500" b="0" kern="1200" dirty="0"/>
            <a:t>(data storage)</a:t>
          </a:r>
          <a:endParaRPr lang="en-GB" sz="1500" b="1" kern="1200" dirty="0"/>
        </a:p>
      </dsp:txBody>
      <dsp:txXfrm>
        <a:off x="3938548" y="1702141"/>
        <a:ext cx="2795778" cy="1061974"/>
      </dsp:txXfrm>
    </dsp:sp>
    <dsp:sp modelId="{415FD663-496A-7C48-B19D-32217B8E852D}">
      <dsp:nvSpPr>
        <dsp:cNvPr id="0" name=""/>
        <dsp:cNvSpPr/>
      </dsp:nvSpPr>
      <dsp:spPr>
        <a:xfrm rot="22119">
          <a:off x="6275390" y="835342"/>
          <a:ext cx="874007" cy="557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275392" y="946336"/>
        <a:ext cx="706710" cy="334594"/>
      </dsp:txXfrm>
    </dsp:sp>
    <dsp:sp modelId="{02164A5E-2EA7-F445-8D48-C86B7435AB5F}">
      <dsp:nvSpPr>
        <dsp:cNvPr id="0" name=""/>
        <dsp:cNvSpPr/>
      </dsp:nvSpPr>
      <dsp:spPr>
        <a:xfrm>
          <a:off x="7512177" y="700299"/>
          <a:ext cx="2239851" cy="127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Controls middleware</a:t>
          </a:r>
        </a:p>
      </dsp:txBody>
      <dsp:txXfrm>
        <a:off x="7512177" y="700299"/>
        <a:ext cx="2239851" cy="852446"/>
      </dsp:txXfrm>
    </dsp:sp>
    <dsp:sp modelId="{A64D60F8-D86F-1D4B-95AC-8A2B91476BFA}">
      <dsp:nvSpPr>
        <dsp:cNvPr id="0" name=""/>
        <dsp:cNvSpPr/>
      </dsp:nvSpPr>
      <dsp:spPr>
        <a:xfrm>
          <a:off x="7970941" y="1552746"/>
          <a:ext cx="2239851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Deployment system</a:t>
          </a:r>
          <a:r>
            <a:rPr lang="en-GB" sz="1500" kern="1200" dirty="0"/>
            <a:t> (CCCE)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Monitoring/Control for EPICS IOCs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Role Based/Location Based Access?</a:t>
          </a:r>
        </a:p>
      </dsp:txBody>
      <dsp:txXfrm>
        <a:off x="8036544" y="1618349"/>
        <a:ext cx="2108645" cy="278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2022-10-11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295" y="1249504"/>
            <a:ext cx="9149409" cy="2387600"/>
          </a:xfrm>
        </p:spPr>
        <p:txBody>
          <a:bodyPr/>
          <a:lstStyle/>
          <a:p>
            <a:r>
              <a:rPr lang="en-GB" dirty="0"/>
              <a:t>Experience with controls tools at ESS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068044" cy="921363"/>
          </a:xfrm>
        </p:spPr>
        <p:txBody>
          <a:bodyPr/>
          <a:lstStyle/>
          <a:p>
            <a:r>
              <a:rPr lang="en-GB" i="1" dirty="0"/>
              <a:t>Top level control room experience</a:t>
            </a:r>
            <a:r>
              <a:rPr lang="en-GB" dirty="0"/>
              <a:t>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Arek Gorzawski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2022-10-11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pt6: </a:t>
            </a:r>
            <a:r>
              <a:rPr lang="en-GB" b="1" dirty="0"/>
              <a:t>Python</a:t>
            </a:r>
            <a:r>
              <a:rPr lang="en-GB" dirty="0"/>
              <a:t> 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173736" cy="4768062"/>
          </a:xfrm>
        </p:spPr>
        <p:txBody>
          <a:bodyPr/>
          <a:lstStyle/>
          <a:p>
            <a:pPr lvl="1"/>
            <a:r>
              <a:rPr lang="en-GB" dirty="0"/>
              <a:t>Wide use of python notebooks (</a:t>
            </a:r>
            <a:r>
              <a:rPr lang="en-GB" dirty="0" err="1"/>
              <a:t>jupyter</a:t>
            </a:r>
            <a:r>
              <a:rPr lang="en-GB" dirty="0"/>
              <a:t>) well equipped with libraries and interfaces for channel and </a:t>
            </a:r>
            <a:r>
              <a:rPr lang="en-GB" dirty="0" err="1"/>
              <a:t>pv</a:t>
            </a:r>
            <a:r>
              <a:rPr lang="en-GB" dirty="0"/>
              <a:t> access (</a:t>
            </a:r>
            <a:r>
              <a:rPr lang="en-GB" dirty="0" err="1"/>
              <a:t>pyepics</a:t>
            </a:r>
            <a:r>
              <a:rPr lang="en-GB" dirty="0"/>
              <a:t> &amp; p4p)</a:t>
            </a:r>
          </a:p>
          <a:p>
            <a:pPr lvl="1"/>
            <a:r>
              <a:rPr lang="en-GB" dirty="0"/>
              <a:t>Dedicated standalone application (</a:t>
            </a:r>
            <a:r>
              <a:rPr lang="en-GB" dirty="0" err="1"/>
              <a:t>pyQT</a:t>
            </a:r>
            <a:r>
              <a:rPr lang="en-GB" dirty="0"/>
              <a:t>) to support advanced plotting/monitoring mechanisms (quite common but not supported in CS Studio).</a:t>
            </a:r>
          </a:p>
          <a:p>
            <a:pPr lvl="1"/>
            <a:r>
              <a:rPr lang="en-GB" dirty="0"/>
              <a:t>Tailored ESS Machine operation applications that are not yet part of the CS Studio,</a:t>
            </a:r>
          </a:p>
          <a:p>
            <a:pPr lvl="2"/>
            <a:r>
              <a:rPr lang="en-GB" dirty="0"/>
              <a:t>Fault Reporting Tool, </a:t>
            </a:r>
          </a:p>
          <a:p>
            <a:pPr lvl="2"/>
            <a:r>
              <a:rPr lang="en-GB" dirty="0"/>
              <a:t>Super Cycle Editor,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801F9-40C1-712A-0B00-5E9CD0A2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031636"/>
            <a:ext cx="3603812" cy="1790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C8F49-7655-CB94-2C99-7967AB48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812" y="3813193"/>
            <a:ext cx="4213101" cy="2642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6B548-A058-4912-FD4C-31AECBACE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812" y="649566"/>
            <a:ext cx="3335320" cy="27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5EFE49-B942-F949-ACC2-32B154E133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23AB5-3F48-73F7-4FAF-A6DC63F7A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E608E-6836-A619-B359-52C0E2E68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57FE0-A931-748C-5453-328EE9CFA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C92E1B-2A41-99EB-D1D7-D4EBAF3C8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Configurations/ Persistence</a:t>
            </a:r>
          </a:p>
          <a:p>
            <a:endParaRPr lang="en-GB" dirty="0"/>
          </a:p>
        </p:txBody>
      </p:sp>
      <p:pic>
        <p:nvPicPr>
          <p:cNvPr id="6148" name="Picture 4" descr="Principled Data Engineering, Part I: Architectural Overview | by Hussein  Danish | SSENSE-TECH | Medium">
            <a:extLst>
              <a:ext uri="{FF2B5EF4-FFF2-40B4-BE49-F238E27FC236}">
                <a16:creationId xmlns:a16="http://schemas.microsoft.com/office/drawing/2014/main" id="{EE3A3131-E074-77C7-1C35-0BFE9E51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12" y="0"/>
            <a:ext cx="3897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EB59-FB0D-F476-EB61-7BE82591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Controls Configuration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3BCAA-83CE-3571-EF06-7037F9D2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7C02E-0C81-B901-408B-154F061A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67A17-A309-A03F-8908-B1A9AE135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Pt1. Configurations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67C98-532E-E74E-F518-5E89C358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46" y="1494626"/>
            <a:ext cx="9972530" cy="4768062"/>
          </a:xfrm>
        </p:spPr>
        <p:txBody>
          <a:bodyPr/>
          <a:lstStyle/>
          <a:p>
            <a:pPr lvl="1"/>
            <a:r>
              <a:rPr lang="en-GB" dirty="0"/>
              <a:t>EPICS allows (and is based!) on the decentralized configuration.</a:t>
            </a:r>
          </a:p>
          <a:p>
            <a:pPr lvl="2"/>
            <a:r>
              <a:rPr lang="en-GB" dirty="0"/>
              <a:t>Access to the device configuration mainly through the OPIs (if exposed there)</a:t>
            </a:r>
          </a:p>
          <a:p>
            <a:pPr lvl="1"/>
            <a:r>
              <a:rPr lang="en-GB" dirty="0"/>
              <a:t>We </a:t>
            </a:r>
            <a:r>
              <a:rPr lang="en-GB" b="1" dirty="0"/>
              <a:t>lack of the central point of the configuration </a:t>
            </a:r>
            <a:r>
              <a:rPr lang="en-GB" dirty="0"/>
              <a:t>(PLC/IOCs) exposed for the operations</a:t>
            </a:r>
          </a:p>
          <a:p>
            <a:pPr lvl="2"/>
            <a:r>
              <a:rPr lang="en-GB" dirty="0"/>
              <a:t>‘No operationally running and trustworthy’ Controls Configuration DB, </a:t>
            </a:r>
          </a:p>
          <a:p>
            <a:pPr lvl="3"/>
            <a:r>
              <a:rPr lang="en-GB" dirty="0"/>
              <a:t>Sparse device spectrum </a:t>
            </a:r>
          </a:p>
          <a:p>
            <a:pPr lvl="3"/>
            <a:r>
              <a:rPr lang="en-GB" dirty="0"/>
              <a:t>Limited configurations saved, </a:t>
            </a:r>
          </a:p>
          <a:p>
            <a:pPr lvl="2"/>
            <a:r>
              <a:rPr lang="en-GB" dirty="0"/>
              <a:t>Instead we have distributed IOCs DB definitions, </a:t>
            </a:r>
          </a:p>
          <a:p>
            <a:pPr lvl="1"/>
            <a:r>
              <a:rPr lang="en-GB" dirty="0"/>
              <a:t>We </a:t>
            </a:r>
            <a:r>
              <a:rPr lang="en-GB" b="1" dirty="0"/>
              <a:t>miss the programmatic revision flow for changes in the operational system</a:t>
            </a:r>
            <a:r>
              <a:rPr lang="en-GB" dirty="0"/>
              <a:t>, </a:t>
            </a:r>
          </a:p>
          <a:p>
            <a:pPr lvl="2"/>
            <a:r>
              <a:rPr lang="en-GB" dirty="0"/>
              <a:t>In order to control the process we have external procedures</a:t>
            </a:r>
          </a:p>
          <a:p>
            <a:pPr lvl="1"/>
            <a:endParaRPr lang="en-GB" dirty="0"/>
          </a:p>
          <a:p>
            <a:pPr marL="8255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D85E6-8226-3137-0656-C3E1C00E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BFEB5-FBE9-A2FE-8557-3AE8D70A8493}"/>
              </a:ext>
            </a:extLst>
          </p:cNvPr>
          <p:cNvSpPr txBox="1"/>
          <p:nvPr/>
        </p:nvSpPr>
        <p:spPr>
          <a:xfrm>
            <a:off x="4317112" y="5828939"/>
            <a:ext cx="6622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lvl="1" indent="0">
              <a:buNone/>
            </a:pPr>
            <a:r>
              <a:rPr lang="en-GB" i="1" dirty="0"/>
              <a:t>Both issues are being addressed by the Integration Team, hoping that next commissioning round will have a prototype version.</a:t>
            </a:r>
          </a:p>
        </p:txBody>
      </p:sp>
    </p:spTree>
    <p:extLst>
      <p:ext uri="{BB962C8B-B14F-4D97-AF65-F5344CB8AC3E}">
        <p14:creationId xmlns:p14="http://schemas.microsoft.com/office/powerpoint/2010/main" val="2092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7DF1-AFEF-168D-A57B-8DB91E48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settings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6A675-DEAC-AAD0-ABF0-BCF1C925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B3EDC-22B3-B494-40EA-4F49A5C7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F3A39-9D9D-5727-6B95-2486FD195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Pt2. Configurations in Save Restore (service side)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9EE1B-F7ED-D986-5F55-934DB193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9918741" cy="4768062"/>
          </a:xfrm>
        </p:spPr>
        <p:txBody>
          <a:bodyPr/>
          <a:lstStyle/>
          <a:p>
            <a:pPr lvl="1"/>
            <a:r>
              <a:rPr lang="en-GB" dirty="0"/>
              <a:t>Great tool to provide static sets of settings.</a:t>
            </a:r>
          </a:p>
          <a:p>
            <a:pPr lvl="2"/>
            <a:r>
              <a:rPr lang="en-GB" dirty="0"/>
              <a:t>Allows to compare saved snapshots between each other and current state of the machine</a:t>
            </a:r>
          </a:p>
          <a:p>
            <a:pPr lvl="2"/>
            <a:r>
              <a:rPr lang="en-GB" dirty="0"/>
              <a:t>Pretty easy to </a:t>
            </a:r>
            <a:r>
              <a:rPr lang="en-GB" b="1" dirty="0"/>
              <a:t>statically filter/navigate </a:t>
            </a:r>
            <a:r>
              <a:rPr lang="en-GB" dirty="0"/>
              <a:t>between the saved configurations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Quite early in the commissioning we realised </a:t>
            </a:r>
            <a:r>
              <a:rPr lang="en-GB" b="1" dirty="0"/>
              <a:t>dynamic filters </a:t>
            </a:r>
            <a:r>
              <a:rPr lang="en-GB" dirty="0"/>
              <a:t>(based on the state of the machine) </a:t>
            </a:r>
            <a:r>
              <a:rPr lang="en-GB" b="1" dirty="0"/>
              <a:t>are needed</a:t>
            </a:r>
            <a:r>
              <a:rPr lang="en-GB" dirty="0"/>
              <a:t>!</a:t>
            </a:r>
          </a:p>
          <a:p>
            <a:pPr lvl="2"/>
            <a:r>
              <a:rPr lang="en-GB" dirty="0"/>
              <a:t>E.g. Settings for given Beam Modes/Beam Destination,</a:t>
            </a:r>
          </a:p>
          <a:p>
            <a:pPr lvl="1"/>
            <a:r>
              <a:rPr lang="en-GB" dirty="0"/>
              <a:t>More </a:t>
            </a:r>
            <a:r>
              <a:rPr lang="en-GB" b="1" dirty="0"/>
              <a:t>flexible approach on building the snapshot</a:t>
            </a:r>
            <a:r>
              <a:rPr lang="en-GB" dirty="0"/>
              <a:t> sets, </a:t>
            </a:r>
          </a:p>
          <a:p>
            <a:pPr lvl="1"/>
            <a:r>
              <a:rPr lang="en-GB" dirty="0"/>
              <a:t>Easier way to find out the machine state at times,</a:t>
            </a:r>
          </a:p>
          <a:p>
            <a:pPr lvl="1"/>
            <a:endParaRPr lang="en-GB" dirty="0"/>
          </a:p>
          <a:p>
            <a:r>
              <a:rPr lang="en-GB" b="1" i="1" dirty="0"/>
              <a:t>All improvements are being assessed</a:t>
            </a:r>
            <a:r>
              <a:rPr lang="en-GB" i="1" dirty="0"/>
              <a:t>, hopefully we can have them for the next round.</a:t>
            </a:r>
            <a:endParaRPr lang="en-GB" b="1" i="1" dirty="0"/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8E5DB-3A66-031B-A3E6-C06A817C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28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CE46-B909-5FE4-7BB8-BB6113AE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Persistence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945D5-F30C-9137-31B7-8F04A945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19859-57B1-50B8-F72E-2A650CD4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1BA49-A359-7B98-E2A9-84CC0231AB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EPICS </a:t>
            </a:r>
            <a:r>
              <a:rPr lang="en-GB" b="1" dirty="0"/>
              <a:t>Archiver </a:t>
            </a:r>
            <a:r>
              <a:rPr lang="en-GB" b="1" dirty="0" err="1"/>
              <a:t>Applience</a:t>
            </a:r>
            <a:r>
              <a:rPr lang="en-GB" b="1" dirty="0"/>
              <a:t> &amp; hdf5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5A052-E288-5140-4CE9-6A8A046EF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66582"/>
            <a:ext cx="8479906" cy="4763880"/>
          </a:xfrm>
        </p:spPr>
        <p:txBody>
          <a:bodyPr/>
          <a:lstStyle/>
          <a:p>
            <a:pPr lvl="1"/>
            <a:r>
              <a:rPr lang="en-GB" dirty="0"/>
              <a:t>We use two parallel nodes for scalar and light (&lt;10k points) waveforms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For large waveforms we have a separate node, </a:t>
            </a:r>
          </a:p>
          <a:p>
            <a:pPr lvl="2"/>
            <a:r>
              <a:rPr lang="en-GB" dirty="0"/>
              <a:t>about </a:t>
            </a:r>
            <a:r>
              <a:rPr lang="en-GB" b="1" dirty="0">
                <a:solidFill>
                  <a:schemeClr val="tx1"/>
                </a:solidFill>
              </a:rPr>
              <a:t>2605 connected PVs</a:t>
            </a:r>
            <a:r>
              <a:rPr lang="en-GB" dirty="0"/>
              <a:t> with </a:t>
            </a:r>
            <a:r>
              <a:rPr lang="en-GB" b="1" i="0" dirty="0">
                <a:solidFill>
                  <a:srgbClr val="1D1C1D"/>
                </a:solidFill>
                <a:effectLst/>
                <a:latin typeface="Slack-Lato"/>
              </a:rPr>
              <a:t>~2.2 TB/day</a:t>
            </a:r>
            <a:r>
              <a:rPr lang="en-GB" b="1" dirty="0"/>
              <a:t> </a:t>
            </a:r>
          </a:p>
          <a:p>
            <a:pPr lvl="1"/>
            <a:r>
              <a:rPr lang="en-GB" b="1" dirty="0"/>
              <a:t>Archiver</a:t>
            </a:r>
            <a:r>
              <a:rPr lang="en-GB" dirty="0"/>
              <a:t> solution is quite often </a:t>
            </a:r>
            <a:r>
              <a:rPr lang="en-GB" b="1" dirty="0"/>
              <a:t>cumbersome when it comes to the saving and extraction of big amount of data,</a:t>
            </a:r>
          </a:p>
          <a:p>
            <a:r>
              <a:rPr lang="en-GB" dirty="0"/>
              <a:t>Completely new approach on storing the high speed/high volume PVs is under the development! We hope to have a prototype early next year!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B0CBA-F9F7-F8E2-33CB-B1BED95F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5DC63E-88A5-C186-17FC-93A4BBFD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44724"/>
              </p:ext>
            </p:extLst>
          </p:nvPr>
        </p:nvGraphicFramePr>
        <p:xfrm>
          <a:off x="1748786" y="2191616"/>
          <a:ext cx="7171136" cy="1249680"/>
        </p:xfrm>
        <a:graphic>
          <a:graphicData uri="http://schemas.openxmlformats.org/drawingml/2006/table">
            <a:tbl>
              <a:tblPr/>
              <a:tblGrid>
                <a:gridCol w="1792784">
                  <a:extLst>
                    <a:ext uri="{9D8B030D-6E8A-4147-A177-3AD203B41FA5}">
                      <a16:colId xmlns:a16="http://schemas.microsoft.com/office/drawing/2014/main" val="1647336555"/>
                    </a:ext>
                  </a:extLst>
                </a:gridCol>
                <a:gridCol w="1792784">
                  <a:extLst>
                    <a:ext uri="{9D8B030D-6E8A-4147-A177-3AD203B41FA5}">
                      <a16:colId xmlns:a16="http://schemas.microsoft.com/office/drawing/2014/main" val="3122556555"/>
                    </a:ext>
                  </a:extLst>
                </a:gridCol>
                <a:gridCol w="1792784">
                  <a:extLst>
                    <a:ext uri="{9D8B030D-6E8A-4147-A177-3AD203B41FA5}">
                      <a16:colId xmlns:a16="http://schemas.microsoft.com/office/drawing/2014/main" val="3051078860"/>
                    </a:ext>
                  </a:extLst>
                </a:gridCol>
                <a:gridCol w="1792784">
                  <a:extLst>
                    <a:ext uri="{9D8B030D-6E8A-4147-A177-3AD203B41FA5}">
                      <a16:colId xmlns:a16="http://schemas.microsoft.com/office/drawing/2014/main" val="829909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Node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Connected PV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Event rate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Rate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(GB/day)</a:t>
                      </a:r>
                      <a:endParaRPr lang="en-GB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35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Archiver-01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172463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20,364.59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36.23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Archiver-02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57273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13,603.16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22.31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51466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163F0EA9-C225-4666-3919-E7322DF1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3B2864-11BB-6346-601E-76235A00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4D4F7F7-2ED2-5C8A-1AE4-970155BA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5B1BC2-848C-2216-2D11-2E560B9D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Middleware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pic>
        <p:nvPicPr>
          <p:cNvPr id="1026" name="Picture 2" descr="We have &quot;Middleware&quot; - Dr Evil meme | Meme Generator">
            <a:extLst>
              <a:ext uri="{FF2B5EF4-FFF2-40B4-BE49-F238E27FC236}">
                <a16:creationId xmlns:a16="http://schemas.microsoft.com/office/drawing/2014/main" id="{8183A29A-05A4-9608-A707-E7C94BE38AE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48AA03-9187-55FC-14BE-5D5AAFE5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049" y="2977458"/>
            <a:ext cx="5371216" cy="2253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E2AB5-3CBF-DF00-9EE1-9031813D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have to face?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FC85F-B5D0-2F67-38CC-2533214D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95A96-F234-F1B4-AE14-F8DE3E9E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CF73E-3EAA-18DF-7898-0B87B3BC4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Middleware pt1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97C6D-FB75-2621-3298-651F0FC2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87" y="1314960"/>
            <a:ext cx="7149948" cy="4768062"/>
          </a:xfrm>
        </p:spPr>
        <p:txBody>
          <a:bodyPr/>
          <a:lstStyle/>
          <a:p>
            <a:pPr lvl="1"/>
            <a:r>
              <a:rPr lang="en-GB" b="1" dirty="0"/>
              <a:t>Process Variable naming changes</a:t>
            </a:r>
          </a:p>
          <a:p>
            <a:pPr lvl="2"/>
            <a:r>
              <a:rPr lang="en-GB" dirty="0"/>
              <a:t>Overhead of name changes. Commissioned systems (and their PV names) shall not be just fixed at any convenience moment!</a:t>
            </a:r>
          </a:p>
          <a:p>
            <a:pPr lvl="2"/>
            <a:r>
              <a:rPr lang="en-GB" dirty="0"/>
              <a:t>hard to make script based OPIs/applications (more exceptions than rules),</a:t>
            </a:r>
          </a:p>
          <a:p>
            <a:pPr lvl="2"/>
            <a:r>
              <a:rPr lang="en-GB" dirty="0"/>
              <a:t>Not too many encountered, but few very critical.</a:t>
            </a:r>
          </a:p>
          <a:p>
            <a:pPr lvl="1"/>
            <a:r>
              <a:rPr lang="en-GB" b="1" dirty="0"/>
              <a:t>IOC Deployment tool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Centralized infrastructure for what/when and by who was deployed and running! </a:t>
            </a:r>
            <a:r>
              <a:rPr lang="en-GB" b="1" dirty="0"/>
              <a:t>Working well !</a:t>
            </a:r>
          </a:p>
          <a:p>
            <a:pPr lvl="2"/>
            <a:r>
              <a:rPr lang="en-GB" dirty="0"/>
              <a:t>Lacks for features for sanity checks after restart (</a:t>
            </a:r>
            <a:r>
              <a:rPr lang="en-GB" dirty="0" err="1"/>
              <a:t>wrt</a:t>
            </a:r>
            <a:r>
              <a:rPr lang="en-GB" dirty="0"/>
              <a:t> Configuration DB)</a:t>
            </a:r>
          </a:p>
          <a:p>
            <a:pPr lvl="1"/>
            <a:r>
              <a:rPr lang="en-GB" b="1" dirty="0"/>
              <a:t>Monitoring IOCs</a:t>
            </a:r>
          </a:p>
          <a:p>
            <a:pPr lvl="2"/>
            <a:r>
              <a:rPr lang="en-GB" b="1" dirty="0"/>
              <a:t>Deployment tool allows basic monitoring</a:t>
            </a:r>
            <a:r>
              <a:rPr lang="en-GB" dirty="0"/>
              <a:t> (</a:t>
            </a:r>
            <a:r>
              <a:rPr lang="en-GB" dirty="0" err="1"/>
              <a:t>ioc</a:t>
            </a:r>
            <a:r>
              <a:rPr lang="en-GB" dirty="0"/>
              <a:t> shell)</a:t>
            </a:r>
          </a:p>
          <a:p>
            <a:pPr lvl="2"/>
            <a:r>
              <a:rPr lang="en-GB" b="1" dirty="0"/>
              <a:t>No information what operational configuration </a:t>
            </a:r>
            <a:r>
              <a:rPr lang="en-GB" dirty="0"/>
              <a:t>the IOC was started/deployed with (see later Configuration DB)</a:t>
            </a:r>
          </a:p>
          <a:p>
            <a:pPr lvl="2"/>
            <a:endParaRPr lang="en-GB" sz="16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59C88-607F-B2C0-AE05-1BA6B892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5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3E90-34E9-2A9C-9C2A-F5B472D7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access it?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453CC-0E15-115B-7528-E4EFABE1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D9208-BE42-AE73-EC95-A1B8658A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37CE9-68D9-167F-BCFE-52A9F8D24B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Middleware pt2: </a:t>
            </a:r>
            <a:r>
              <a:rPr lang="en-GB" b="1" dirty="0"/>
              <a:t>EPICS’ flat access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5BA22-FFF2-4280-7773-BE428430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All PVs in the technical network are accessible,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PV Access</a:t>
            </a:r>
          </a:p>
          <a:p>
            <a:pPr lvl="2"/>
            <a:r>
              <a:rPr lang="en-GB" dirty="0"/>
              <a:t>Implemented in few locations (on the IOC level)</a:t>
            </a:r>
          </a:p>
          <a:p>
            <a:pPr lvl="2"/>
            <a:r>
              <a:rPr lang="en-GB" dirty="0"/>
              <a:t>Remote control still available and needed for the hardware/pre beam test purpose</a:t>
            </a:r>
          </a:p>
          <a:p>
            <a:pPr lvl="2"/>
            <a:r>
              <a:rPr lang="en-GB" dirty="0"/>
              <a:t>No flexible access (user/location not ROLE based access) for time of the intervention.</a:t>
            </a:r>
          </a:p>
          <a:p>
            <a:pPr lvl="3"/>
            <a:r>
              <a:rPr lang="en-GB" dirty="0"/>
              <a:t>Users have all access all the time</a:t>
            </a:r>
          </a:p>
          <a:p>
            <a:endParaRPr lang="en-GB" dirty="0"/>
          </a:p>
          <a:p>
            <a:r>
              <a:rPr lang="en-GB" dirty="0"/>
              <a:t>Is this sustainable in the commissioning/installation phase? Would that need to be changed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1982A5-E215-D51A-25AC-BBE4E970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4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DA7A-01B9-DFBA-C57D-33602FA5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7BB78D-94C9-EDDE-6F91-C9F8A2B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55CDC-D097-F4D4-D186-DB33CFC5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54401-2B84-7E17-D5D0-67F0ACDDD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338A4-91E9-0345-11E8-60DFACE9F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Very nice top level experience </a:t>
            </a:r>
            <a:r>
              <a:rPr lang="en-GB" dirty="0"/>
              <a:t>(Control room software),</a:t>
            </a:r>
          </a:p>
          <a:p>
            <a:pPr lvl="2"/>
            <a:r>
              <a:rPr lang="en-GB" dirty="0"/>
              <a:t>Few minor issues, mainly driven by lack of coordination with the operations.</a:t>
            </a:r>
          </a:p>
          <a:p>
            <a:pPr lvl="1"/>
            <a:r>
              <a:rPr lang="en-GB" dirty="0"/>
              <a:t>Once we go </a:t>
            </a:r>
            <a:r>
              <a:rPr lang="en-GB" b="1" dirty="0"/>
              <a:t>deeper in the controls architecture</a:t>
            </a:r>
            <a:r>
              <a:rPr lang="en-GB" dirty="0"/>
              <a:t>, we notice that </a:t>
            </a:r>
            <a:r>
              <a:rPr lang="en-GB" b="1" dirty="0"/>
              <a:t>some part of the tools are missing</a:t>
            </a:r>
            <a:r>
              <a:rPr lang="en-GB" dirty="0"/>
              <a:t>,</a:t>
            </a:r>
          </a:p>
          <a:p>
            <a:pPr lvl="2"/>
            <a:r>
              <a:rPr lang="en-GB" dirty="0"/>
              <a:t>Critical controls configuration data base,</a:t>
            </a:r>
          </a:p>
          <a:p>
            <a:pPr lvl="2"/>
            <a:r>
              <a:rPr lang="en-GB" dirty="0"/>
              <a:t>Long term high resolution data storage solutions</a:t>
            </a:r>
          </a:p>
          <a:p>
            <a:pPr lvl="1"/>
            <a:r>
              <a:rPr lang="en-GB" dirty="0"/>
              <a:t>We aim (with the major contributions from Controls Group) to </a:t>
            </a:r>
            <a:r>
              <a:rPr lang="en-GB" b="1" dirty="0"/>
              <a:t>improve in the next round of commissioning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E167F-B9B1-D457-DCB4-9BD5552D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1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1E42-544E-EF8F-AC49-9DEFE9BE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B7DA2-2B46-2EA5-4A05-AA572F7B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91D00-0B6D-043E-C251-68933CA5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B23CA-7615-10EF-7FD3-D5F8BF26A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Daily scope from the control room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5A894-AA7F-1B83-AE6E-40C8FF00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BF44693-1098-8473-8DA3-ABE22FC69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532528"/>
              </p:ext>
            </p:extLst>
          </p:nvPr>
        </p:nvGraphicFramePr>
        <p:xfrm>
          <a:off x="988081" y="1088431"/>
          <a:ext cx="10215836" cy="516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Onions have layers, Ogres have layers. | Onions have layers, Ogres have  layers. #Shrek | By Shrek | Facebook">
            <a:extLst>
              <a:ext uri="{FF2B5EF4-FFF2-40B4-BE49-F238E27FC236}">
                <a16:creationId xmlns:a16="http://schemas.microsoft.com/office/drawing/2014/main" id="{56C4C343-D34F-E6A3-E25C-B3AA78F3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02" y="4646650"/>
            <a:ext cx="1551041" cy="1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27B-83D7-EA27-D4C7-7B54853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overview </a:t>
            </a:r>
            <a:r>
              <a:rPr lang="en-GB" dirty="0" err="1"/>
              <a:t>wrt</a:t>
            </a:r>
            <a:r>
              <a:rPr lang="en-GB" dirty="0"/>
              <a:t> </a:t>
            </a:r>
            <a:r>
              <a:rPr lang="en-GB" b="1" dirty="0"/>
              <a:t>the scope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C7F14-E3DD-26D5-81A6-5ACAA2A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F5811-CB1E-4F7F-7B46-693B29BB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ACAF7-8AE1-00C9-C977-624F58D93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Just to stay on the same page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A87D1-03E9-DF01-F73F-8AC93E40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C5C70-A34C-FE97-81D4-63A6F7DE40E4}"/>
              </a:ext>
            </a:extLst>
          </p:cNvPr>
          <p:cNvSpPr/>
          <p:nvPr/>
        </p:nvSpPr>
        <p:spPr>
          <a:xfrm>
            <a:off x="1827477" y="4052612"/>
            <a:ext cx="6642851" cy="921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EPICS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2F5A6-31BB-4704-D04B-14FC459D1AD6}"/>
              </a:ext>
            </a:extLst>
          </p:cNvPr>
          <p:cNvSpPr/>
          <p:nvPr/>
        </p:nvSpPr>
        <p:spPr>
          <a:xfrm>
            <a:off x="1827480" y="2956164"/>
            <a:ext cx="2138235" cy="948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CS Studio Phoebus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D893E-8E5B-91D4-F408-48E76E230774}"/>
              </a:ext>
            </a:extLst>
          </p:cNvPr>
          <p:cNvSpPr/>
          <p:nvPr/>
        </p:nvSpPr>
        <p:spPr>
          <a:xfrm>
            <a:off x="1827480" y="2243268"/>
            <a:ext cx="860612" cy="56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513C5-16F9-F014-49D5-7F5CB1436164}"/>
              </a:ext>
            </a:extLst>
          </p:cNvPr>
          <p:cNvSpPr/>
          <p:nvPr/>
        </p:nvSpPr>
        <p:spPr>
          <a:xfrm>
            <a:off x="2813598" y="2243268"/>
            <a:ext cx="2436158" cy="56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ECD42-4E6B-9DD9-52E4-824E6355566C}"/>
              </a:ext>
            </a:extLst>
          </p:cNvPr>
          <p:cNvSpPr/>
          <p:nvPr/>
        </p:nvSpPr>
        <p:spPr>
          <a:xfrm>
            <a:off x="5384231" y="2243268"/>
            <a:ext cx="1472450" cy="1661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OXAL</a:t>
            </a:r>
          </a:p>
          <a:p>
            <a:pPr algn="ctr"/>
            <a:r>
              <a:rPr lang="en-GB" dirty="0"/>
              <a:t>Applications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B5396A-C236-74BC-9E39-8D818F30F2C7}"/>
              </a:ext>
            </a:extLst>
          </p:cNvPr>
          <p:cNvSpPr/>
          <p:nvPr/>
        </p:nvSpPr>
        <p:spPr>
          <a:xfrm>
            <a:off x="6997878" y="2243268"/>
            <a:ext cx="1472450" cy="1661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Python Applications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8710B8-F969-B699-B8A1-99C5C94D6990}"/>
              </a:ext>
            </a:extLst>
          </p:cNvPr>
          <p:cNvSpPr/>
          <p:nvPr/>
        </p:nvSpPr>
        <p:spPr>
          <a:xfrm>
            <a:off x="4100190" y="2956164"/>
            <a:ext cx="1142844" cy="948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Archiver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C1F4F-66B0-BE8F-6BCF-503DA4F32B43}"/>
              </a:ext>
            </a:extLst>
          </p:cNvPr>
          <p:cNvSpPr/>
          <p:nvPr/>
        </p:nvSpPr>
        <p:spPr>
          <a:xfrm>
            <a:off x="8624835" y="2243268"/>
            <a:ext cx="770348" cy="2764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CCCE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AD697-063C-1205-6695-4CEA54577495}"/>
              </a:ext>
            </a:extLst>
          </p:cNvPr>
          <p:cNvSpPr/>
          <p:nvPr/>
        </p:nvSpPr>
        <p:spPr>
          <a:xfrm>
            <a:off x="9549690" y="2243269"/>
            <a:ext cx="770348" cy="3716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CCDB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BB1B7-7DA9-6D6D-39DF-1C8D3FFE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244" y="5121855"/>
            <a:ext cx="6379579" cy="8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06957-4AEC-C6E8-4789-5348481AD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71923-A5D7-9316-79D6-F9FEAB2A4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08CAF-B426-BF3D-176A-E2B72093B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824460-EE48-EFAC-0E71-2F882A491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A18637-77E9-6D13-1FB1-D3004C39D1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917FCDD-4BB4-ED91-ABA2-6FC43CFB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12" y="0"/>
            <a:ext cx="5038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E1F8-8E46-047B-58C3-33ED9808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8E2BB-E0C6-0372-4BC6-39CBFD62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AEA00-3BF5-3101-0DC0-55FDCAA6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27B24-26F3-95FB-6D0D-0CAB00BA1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pt1: </a:t>
            </a:r>
            <a:r>
              <a:rPr lang="en-GB" b="1" dirty="0"/>
              <a:t>OPIs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8A94C-A4F2-9B38-786E-C6848E9A2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367419"/>
            <a:ext cx="9795132" cy="1301824"/>
          </a:xfrm>
        </p:spPr>
        <p:txBody>
          <a:bodyPr/>
          <a:lstStyle/>
          <a:p>
            <a:pPr lvl="1"/>
            <a:r>
              <a:rPr lang="en-GB" dirty="0"/>
              <a:t>Most panels for now (NCL commissioning) run inside the </a:t>
            </a:r>
            <a:r>
              <a:rPr lang="en-GB" dirty="0" err="1"/>
              <a:t>CSStudio</a:t>
            </a:r>
            <a:r>
              <a:rPr lang="en-GB" dirty="0"/>
              <a:t> Phoebus</a:t>
            </a:r>
          </a:p>
          <a:p>
            <a:pPr lvl="1"/>
            <a:r>
              <a:rPr lang="en-GB" dirty="0"/>
              <a:t>We chose to provide three layers of screens (Engineering, </a:t>
            </a:r>
            <a:r>
              <a:rPr lang="en-GB" dirty="0" err="1"/>
              <a:t>SystemExp</a:t>
            </a:r>
            <a:r>
              <a:rPr lang="en-GB" dirty="0"/>
              <a:t>, Operator)</a:t>
            </a:r>
          </a:p>
          <a:p>
            <a:pPr lvl="2"/>
            <a:r>
              <a:rPr lang="en-GB" dirty="0"/>
              <a:t>First runs revealed a real split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C0537-47B0-A425-39F1-D8229CF7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FCCD435-255F-54C7-E3D0-390458B10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516433"/>
              </p:ext>
            </p:extLst>
          </p:nvPr>
        </p:nvGraphicFramePr>
        <p:xfrm>
          <a:off x="1511653" y="2669243"/>
          <a:ext cx="8725647" cy="4091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549">
                  <a:extLst>
                    <a:ext uri="{9D8B030D-6E8A-4147-A177-3AD203B41FA5}">
                      <a16:colId xmlns:a16="http://schemas.microsoft.com/office/drawing/2014/main" val="1127106359"/>
                    </a:ext>
                  </a:extLst>
                </a:gridCol>
                <a:gridCol w="2908549">
                  <a:extLst>
                    <a:ext uri="{9D8B030D-6E8A-4147-A177-3AD203B41FA5}">
                      <a16:colId xmlns:a16="http://schemas.microsoft.com/office/drawing/2014/main" val="3991012093"/>
                    </a:ext>
                  </a:extLst>
                </a:gridCol>
                <a:gridCol w="2908549">
                  <a:extLst>
                    <a:ext uri="{9D8B030D-6E8A-4147-A177-3AD203B41FA5}">
                      <a16:colId xmlns:a16="http://schemas.microsoft.com/office/drawing/2014/main" val="1558757943"/>
                    </a:ext>
                  </a:extLst>
                </a:gridCol>
              </a:tblGrid>
              <a:tr h="41692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Desired (but abandoned)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02291"/>
                  </a:ext>
                </a:extLst>
              </a:tr>
              <a:tr h="71963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Engineering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b="1" dirty="0"/>
                        <a:t>Expert view </a:t>
                      </a:r>
                      <a:r>
                        <a:rPr lang="en-GB" dirty="0"/>
                        <a:t>very detailed and specific, often prepared to work also with non-operational systems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21632"/>
                  </a:ext>
                </a:extLst>
              </a:tr>
              <a:tr h="71963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System Expert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Expert view</a:t>
                      </a:r>
                      <a:r>
                        <a:rPr lang="en-GB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on the </a:t>
                      </a:r>
                    </a:p>
                    <a:p>
                      <a:r>
                        <a:rPr lang="en-GB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operational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Expert</a:t>
                      </a:r>
                      <a:r>
                        <a:rPr lang="en-GB" dirty="0"/>
                        <a:t> and </a:t>
                      </a:r>
                      <a:r>
                        <a:rPr lang="en-GB" b="1" dirty="0"/>
                        <a:t>Operations Team</a:t>
                      </a:r>
                      <a:r>
                        <a:rPr lang="en-GB" dirty="0"/>
                        <a:t> view on the </a:t>
                      </a:r>
                    </a:p>
                    <a:p>
                      <a:r>
                        <a:rPr lang="en-GB" dirty="0"/>
                        <a:t>operational system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32840"/>
                  </a:ext>
                </a:extLst>
              </a:tr>
              <a:tr h="129714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Operator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Expert view</a:t>
                      </a:r>
                      <a:r>
                        <a:rPr lang="en-GB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on how/what operator should see (but not act on!)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Operations Team view </a:t>
                      </a:r>
                      <a:r>
                        <a:rPr lang="en-GB" dirty="0"/>
                        <a:t>on how/what is used to run a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51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4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2FA067-33EC-0C75-5E97-F9185D115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0" y="3453926"/>
            <a:ext cx="4257367" cy="305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910F72-3F5E-B694-0813-0BAD71B7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4A365-6FC0-2469-C0CD-3AC1FC82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C27D8-F5CF-4ABB-3243-C838650A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1EF0A-508A-72F7-F8B3-D945B433F3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pt2: </a:t>
            </a:r>
            <a:r>
              <a:rPr lang="en-GB" b="1" dirty="0"/>
              <a:t>OPIs widgets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D312D-5187-DCAD-9647-C73C40BE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1519518"/>
            <a:ext cx="6339205" cy="3553927"/>
          </a:xfrm>
        </p:spPr>
        <p:txBody>
          <a:bodyPr/>
          <a:lstStyle/>
          <a:p>
            <a:r>
              <a:rPr lang="en-GB" b="1" dirty="0"/>
              <a:t>Many available widgets</a:t>
            </a:r>
            <a:r>
              <a:rPr lang="en-GB" dirty="0"/>
              <a:t>, covering most of the processes’ graphical representation</a:t>
            </a:r>
          </a:p>
          <a:p>
            <a:pPr lvl="1"/>
            <a:r>
              <a:rPr lang="en-GB" dirty="0"/>
              <a:t>Few more requested, pending community/developers availability</a:t>
            </a:r>
          </a:p>
          <a:p>
            <a:r>
              <a:rPr lang="en-GB" dirty="0"/>
              <a:t>Top level Navigator to use: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36BE6-536C-B345-4CEE-6C4EB270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36B22-7AF8-1884-B8EF-50FE9317A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618" y="1897057"/>
            <a:ext cx="2027470" cy="4612341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19220E6E-FB0F-8DDC-F43E-245BDE0CC1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5529" y="32424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A4739-C16C-1119-6ACD-2FDE23135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229" y="3780729"/>
            <a:ext cx="4613167" cy="26945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6F73E2-4CCB-D6E9-7F7B-324E2F55833E}"/>
              </a:ext>
            </a:extLst>
          </p:cNvPr>
          <p:cNvSpPr txBox="1"/>
          <p:nvPr/>
        </p:nvSpPr>
        <p:spPr>
          <a:xfrm>
            <a:off x="5232229" y="6198272"/>
            <a:ext cx="1430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i="1" dirty="0">
                <a:solidFill>
                  <a:srgbClr val="666666"/>
                </a:solidFill>
              </a:rPr>
              <a:t>Courtesy B. Bolling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8AF211-E6C0-1A85-2926-E81A68FA5EBF}"/>
              </a:ext>
            </a:extLst>
          </p:cNvPr>
          <p:cNvSpPr/>
          <p:nvPr/>
        </p:nvSpPr>
        <p:spPr>
          <a:xfrm>
            <a:off x="609456" y="3428999"/>
            <a:ext cx="1116105" cy="2712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pt3: </a:t>
            </a:r>
            <a:r>
              <a:rPr lang="en-GB" b="1" dirty="0"/>
              <a:t>Logbook</a:t>
            </a:r>
            <a:r>
              <a:rPr lang="en-GB" dirty="0"/>
              <a:t>/ </a:t>
            </a:r>
            <a:r>
              <a:rPr lang="en-GB" b="1" dirty="0"/>
              <a:t>Data Browser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091247" cy="4768062"/>
          </a:xfrm>
        </p:spPr>
        <p:txBody>
          <a:bodyPr/>
          <a:lstStyle/>
          <a:p>
            <a:pPr lvl="1"/>
            <a:r>
              <a:rPr lang="en-GB" dirty="0"/>
              <a:t>Great integration with the other part of operating screens</a:t>
            </a:r>
          </a:p>
          <a:p>
            <a:pPr lvl="2"/>
            <a:r>
              <a:rPr lang="en-GB" b="1" dirty="0"/>
              <a:t>Easy swap from screen displayed value towards values’ trend </a:t>
            </a:r>
            <a:r>
              <a:rPr lang="en-GB" dirty="0"/>
              <a:t>etc.</a:t>
            </a:r>
          </a:p>
          <a:p>
            <a:pPr lvl="2"/>
            <a:r>
              <a:rPr lang="en-GB" b="1" dirty="0"/>
              <a:t>Easy logging (Logbook)</a:t>
            </a:r>
            <a:r>
              <a:rPr lang="en-GB" dirty="0"/>
              <a:t> actions, well integrated inside the CS Studio.</a:t>
            </a:r>
          </a:p>
          <a:p>
            <a:pPr lvl="1"/>
            <a:r>
              <a:rPr lang="en-GB" dirty="0"/>
              <a:t>New features often requires community support/approval. </a:t>
            </a:r>
          </a:p>
          <a:p>
            <a:pPr lvl="2"/>
            <a:r>
              <a:rPr lang="en-GB" dirty="0"/>
              <a:t>Not a trivial thing to manage…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53169-09A4-FF27-F783-8B97085B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21" y="1451341"/>
            <a:ext cx="4509842" cy="249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96496E-1D1B-CC36-3A6E-8D5CD6EF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99" y="3516331"/>
            <a:ext cx="5393679" cy="29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pt4: </a:t>
            </a:r>
            <a:r>
              <a:rPr lang="en-GB" b="1" dirty="0"/>
              <a:t>Save Restore (GUI)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2" y="1438102"/>
            <a:ext cx="10174235" cy="4768062"/>
          </a:xfrm>
        </p:spPr>
        <p:txBody>
          <a:bodyPr/>
          <a:lstStyle/>
          <a:p>
            <a:pPr lvl="1"/>
            <a:r>
              <a:rPr lang="en-GB" dirty="0"/>
              <a:t>Good integration with the Controls Suite</a:t>
            </a:r>
          </a:p>
          <a:p>
            <a:pPr lvl="2"/>
            <a:r>
              <a:rPr lang="en-GB" dirty="0"/>
              <a:t>Tool used at the daily base to control machine set points</a:t>
            </a:r>
          </a:p>
          <a:p>
            <a:pPr lvl="2"/>
            <a:r>
              <a:rPr lang="en-GB" dirty="0"/>
              <a:t>Easy way to find the working point difference </a:t>
            </a:r>
          </a:p>
          <a:p>
            <a:pPr lvl="1"/>
            <a:r>
              <a:rPr lang="en-GB" dirty="0"/>
              <a:t>Missing features for dynamic control (see later part about persisting layer)</a:t>
            </a:r>
          </a:p>
          <a:p>
            <a:pPr lvl="2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92B92-FEAB-0096-81F1-D999A901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76" y="3429000"/>
            <a:ext cx="5517450" cy="28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pt4: </a:t>
            </a:r>
            <a:r>
              <a:rPr lang="en-GB" b="1" dirty="0"/>
              <a:t>OXAL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320448" cy="4768062"/>
          </a:xfrm>
        </p:spPr>
        <p:txBody>
          <a:bodyPr/>
          <a:lstStyle/>
          <a:p>
            <a:pPr lvl="1"/>
            <a:r>
              <a:rPr lang="en-GB" dirty="0"/>
              <a:t>Integration with EPICS on Java level</a:t>
            </a:r>
          </a:p>
          <a:p>
            <a:pPr lvl="1"/>
            <a:r>
              <a:rPr lang="en-GB" dirty="0"/>
              <a:t>Primarily trajectory correction and display, </a:t>
            </a:r>
          </a:p>
          <a:p>
            <a:pPr lvl="1"/>
            <a:r>
              <a:rPr lang="en-GB" dirty="0"/>
              <a:t>Mainly issues with </a:t>
            </a:r>
            <a:r>
              <a:rPr lang="en-GB" dirty="0" err="1"/>
              <a:t>PVNames</a:t>
            </a:r>
            <a:r>
              <a:rPr lang="en-GB" dirty="0"/>
              <a:t> that are being changed</a:t>
            </a:r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D5F873-93FD-2FED-9E19-9341CE67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10" y="1438102"/>
            <a:ext cx="4867144" cy="35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8342</TotalTime>
  <Words>1216</Words>
  <Application>Microsoft Macintosh PowerPoint</Application>
  <PresentationFormat>Widescreen</PresentationFormat>
  <Paragraphs>211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</vt:lpstr>
      <vt:lpstr>Segoe UI Light</vt:lpstr>
      <vt:lpstr>Segoe UI Semibold</vt:lpstr>
      <vt:lpstr>Slack-Lato</vt:lpstr>
      <vt:lpstr>Wingdings</vt:lpstr>
      <vt:lpstr>Office-tema</vt:lpstr>
      <vt:lpstr>Experience with controls tools at ESS</vt:lpstr>
      <vt:lpstr>Scope</vt:lpstr>
      <vt:lpstr>Global overview wrt the scope</vt:lpstr>
      <vt:lpstr>PowerPoint Presentation</vt:lpstr>
      <vt:lpstr>What do we interact with?</vt:lpstr>
      <vt:lpstr>What can we interact with?</vt:lpstr>
      <vt:lpstr>What do we interact with?</vt:lpstr>
      <vt:lpstr>What do we interact with?</vt:lpstr>
      <vt:lpstr>What do we interact with?</vt:lpstr>
      <vt:lpstr>What do we interact with?</vt:lpstr>
      <vt:lpstr>PowerPoint Presentation</vt:lpstr>
      <vt:lpstr>Controls Configuration</vt:lpstr>
      <vt:lpstr>Operational settings</vt:lpstr>
      <vt:lpstr>Data Persistence</vt:lpstr>
      <vt:lpstr>PowerPoint Presentation</vt:lpstr>
      <vt:lpstr>What do we have to face?</vt:lpstr>
      <vt:lpstr>How do we access it?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controls tools at ESS</dc:title>
  <dc:creator>arek gorzawski</dc:creator>
  <cp:lastModifiedBy>arek gorzawski</cp:lastModifiedBy>
  <cp:revision>36</cp:revision>
  <cp:lastPrinted>2022-09-26T11:15:22Z</cp:lastPrinted>
  <dcterms:created xsi:type="dcterms:W3CDTF">2022-09-26T07:17:26Z</dcterms:created>
  <dcterms:modified xsi:type="dcterms:W3CDTF">2022-10-11T09:47:33Z</dcterms:modified>
</cp:coreProperties>
</file>