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62" r:id="rId2"/>
    <p:sldId id="267" r:id="rId3"/>
    <p:sldId id="1364" r:id="rId4"/>
    <p:sldId id="314" r:id="rId5"/>
    <p:sldId id="1383" r:id="rId6"/>
    <p:sldId id="353" r:id="rId7"/>
    <p:sldId id="1367" r:id="rId8"/>
    <p:sldId id="371" r:id="rId9"/>
    <p:sldId id="372" r:id="rId10"/>
    <p:sldId id="373" r:id="rId11"/>
    <p:sldId id="374" r:id="rId12"/>
    <p:sldId id="1384" r:id="rId13"/>
    <p:sldId id="1373" r:id="rId14"/>
    <p:sldId id="375" r:id="rId15"/>
    <p:sldId id="376" r:id="rId16"/>
    <p:sldId id="380" r:id="rId17"/>
    <p:sldId id="381" r:id="rId18"/>
    <p:sldId id="382" r:id="rId19"/>
    <p:sldId id="386" r:id="rId20"/>
    <p:sldId id="1381" r:id="rId21"/>
    <p:sldId id="1382" r:id="rId22"/>
    <p:sldId id="378" r:id="rId23"/>
    <p:sldId id="379" r:id="rId24"/>
    <p:sldId id="357" r:id="rId25"/>
    <p:sldId id="367" r:id="rId26"/>
    <p:sldId id="1361" r:id="rId27"/>
    <p:sldId id="356" r:id="rId28"/>
    <p:sldId id="358" r:id="rId29"/>
    <p:sldId id="383" r:id="rId3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5872" autoAdjust="0"/>
  </p:normalViewPr>
  <p:slideViewPr>
    <p:cSldViewPr snapToGrid="0" snapToObjects="1">
      <p:cViewPr varScale="1">
        <p:scale>
          <a:sx n="87" d="100"/>
          <a:sy n="87" d="100"/>
        </p:scale>
        <p:origin x="224" y="1024"/>
      </p:cViewPr>
      <p:guideLst/>
    </p:cSldViewPr>
  </p:slideViewPr>
  <p:outlineViewPr>
    <p:cViewPr>
      <p:scale>
        <a:sx n="33" d="100"/>
        <a:sy n="33" d="100"/>
      </p:scale>
      <p:origin x="0" y="-160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Relationship Id="rId4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Relationship Id="rId4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8B26F1-987D-ED48-B2AB-E8B8C0D67268}" type="doc">
      <dgm:prSet loTypeId="urn:microsoft.com/office/officeart/2005/8/layout/vList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6A33AC-2E82-7642-B788-3C95A1973346}">
      <dgm:prSet phldrT="[Text]"/>
      <dgm:spPr/>
      <dgm:t>
        <a:bodyPr/>
        <a:lstStyle/>
        <a:p>
          <a:r>
            <a:rPr lang="en-US"/>
            <a:t>Klystron Incoming Inspection</a:t>
          </a:r>
        </a:p>
        <a:p>
          <a:r>
            <a:rPr lang="en-US"/>
            <a:t>ESS-3475614</a:t>
          </a:r>
        </a:p>
      </dgm:t>
    </dgm:pt>
    <dgm:pt modelId="{E2CE80AD-994C-184F-91E9-CCDC892E2DD5}" type="parTrans" cxnId="{51E95C08-32F0-AB4E-98C5-66450CB8B8C7}">
      <dgm:prSet/>
      <dgm:spPr/>
      <dgm:t>
        <a:bodyPr/>
        <a:lstStyle/>
        <a:p>
          <a:endParaRPr lang="en-US"/>
        </a:p>
      </dgm:t>
    </dgm:pt>
    <dgm:pt modelId="{C63113A7-E878-0340-B55E-C9D5EBA12A20}" type="sibTrans" cxnId="{51E95C08-32F0-AB4E-98C5-66450CB8B8C7}">
      <dgm:prSet/>
      <dgm:spPr/>
      <dgm:t>
        <a:bodyPr/>
        <a:lstStyle/>
        <a:p>
          <a:endParaRPr lang="en-US"/>
        </a:p>
      </dgm:t>
    </dgm:pt>
    <dgm:pt modelId="{869B9293-F428-BA47-9B2D-C858931F93DE}">
      <dgm:prSet phldrT="[Text]"/>
      <dgm:spPr/>
      <dgm:t>
        <a:bodyPr/>
        <a:lstStyle/>
        <a:p>
          <a:r>
            <a:rPr lang="en-US"/>
            <a:t>Interlock Checklist</a:t>
          </a:r>
        </a:p>
        <a:p>
          <a:r>
            <a:rPr lang="en-US"/>
            <a:t>ESS-3475780</a:t>
          </a:r>
        </a:p>
      </dgm:t>
    </dgm:pt>
    <dgm:pt modelId="{2C61A04D-EAD3-FE41-9F09-149D04435E28}" type="parTrans" cxnId="{F3D6B008-F225-EB40-B524-AD32C259A1B1}">
      <dgm:prSet/>
      <dgm:spPr/>
      <dgm:t>
        <a:bodyPr/>
        <a:lstStyle/>
        <a:p>
          <a:endParaRPr lang="en-US"/>
        </a:p>
      </dgm:t>
    </dgm:pt>
    <dgm:pt modelId="{E63C4747-CB59-7C49-9ADB-E74528C68FB9}" type="sibTrans" cxnId="{F3D6B008-F225-EB40-B524-AD32C259A1B1}">
      <dgm:prSet/>
      <dgm:spPr/>
      <dgm:t>
        <a:bodyPr/>
        <a:lstStyle/>
        <a:p>
          <a:endParaRPr lang="en-US"/>
        </a:p>
      </dgm:t>
    </dgm:pt>
    <dgm:pt modelId="{3FC830B0-85A2-1045-A605-EEA20D40AA3B}">
      <dgm:prSet phldrT="[Text]"/>
      <dgm:spPr/>
      <dgm:t>
        <a:bodyPr/>
        <a:lstStyle/>
        <a:p>
          <a:r>
            <a:rPr lang="en-US"/>
            <a:t>High Power Test Protocol</a:t>
          </a:r>
        </a:p>
        <a:p>
          <a:r>
            <a:rPr lang="en-US"/>
            <a:t>ESS-3428454</a:t>
          </a:r>
        </a:p>
      </dgm:t>
    </dgm:pt>
    <dgm:pt modelId="{4BB18FA7-4D57-794F-BE68-1BE67067DCE0}" type="parTrans" cxnId="{B647CF1B-2484-9C40-8B28-F73816EFB4BD}">
      <dgm:prSet/>
      <dgm:spPr/>
      <dgm:t>
        <a:bodyPr/>
        <a:lstStyle/>
        <a:p>
          <a:endParaRPr lang="en-US"/>
        </a:p>
      </dgm:t>
    </dgm:pt>
    <dgm:pt modelId="{CABF4BA3-1ABB-4845-ADEE-E71B3E4978AD}" type="sibTrans" cxnId="{B647CF1B-2484-9C40-8B28-F73816EFB4BD}">
      <dgm:prSet/>
      <dgm:spPr/>
      <dgm:t>
        <a:bodyPr/>
        <a:lstStyle/>
        <a:p>
          <a:endParaRPr lang="en-US"/>
        </a:p>
      </dgm:t>
    </dgm:pt>
    <dgm:pt modelId="{A9B47D7C-8D82-F04D-8A73-5F3B666AB2B2}">
      <dgm:prSet/>
      <dgm:spPr/>
      <dgm:t>
        <a:bodyPr/>
        <a:lstStyle/>
        <a:p>
          <a:r>
            <a:rPr lang="en-US"/>
            <a:t>Low Power Test Protocol</a:t>
          </a:r>
        </a:p>
        <a:p>
          <a:r>
            <a:rPr lang="en-US"/>
            <a:t>ESS-2025267</a:t>
          </a:r>
        </a:p>
      </dgm:t>
    </dgm:pt>
    <dgm:pt modelId="{3BED4D98-78BB-CF40-8908-4B732BAB6E2F}" type="parTrans" cxnId="{B69E1DC6-3B4A-8642-AAA6-540A29D51DA8}">
      <dgm:prSet/>
      <dgm:spPr/>
      <dgm:t>
        <a:bodyPr/>
        <a:lstStyle/>
        <a:p>
          <a:endParaRPr lang="en-US"/>
        </a:p>
      </dgm:t>
    </dgm:pt>
    <dgm:pt modelId="{0750D618-E11A-E049-B78C-85FF51DCBA97}" type="sibTrans" cxnId="{B69E1DC6-3B4A-8642-AAA6-540A29D51DA8}">
      <dgm:prSet/>
      <dgm:spPr/>
      <dgm:t>
        <a:bodyPr/>
        <a:lstStyle/>
        <a:p>
          <a:endParaRPr lang="en-US"/>
        </a:p>
      </dgm:t>
    </dgm:pt>
    <dgm:pt modelId="{133FEA90-6D14-3547-BFE4-63BDE9EC2A95}" type="pres">
      <dgm:prSet presAssocID="{898B26F1-987D-ED48-B2AB-E8B8C0D67268}" presName="linear" presStyleCnt="0">
        <dgm:presLayoutVars>
          <dgm:dir/>
          <dgm:resizeHandles val="exact"/>
        </dgm:presLayoutVars>
      </dgm:prSet>
      <dgm:spPr/>
    </dgm:pt>
    <dgm:pt modelId="{88058349-0E78-A04E-AFA1-5B5E75F1A7AE}" type="pres">
      <dgm:prSet presAssocID="{D66A33AC-2E82-7642-B788-3C95A1973346}" presName="comp" presStyleCnt="0"/>
      <dgm:spPr/>
    </dgm:pt>
    <dgm:pt modelId="{46FA3255-EE01-D94D-8D9B-7BF7C7553CE4}" type="pres">
      <dgm:prSet presAssocID="{D66A33AC-2E82-7642-B788-3C95A1973346}" presName="box" presStyleLbl="node1" presStyleIdx="0" presStyleCnt="4"/>
      <dgm:spPr/>
    </dgm:pt>
    <dgm:pt modelId="{24AEACDC-1033-984C-BC35-C304C4FCBE5C}" type="pres">
      <dgm:prSet presAssocID="{D66A33AC-2E82-7642-B788-3C95A1973346}" presName="img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ECDC715-442F-1A4A-9673-E66FEB94BA90}" type="pres">
      <dgm:prSet presAssocID="{D66A33AC-2E82-7642-B788-3C95A1973346}" presName="text" presStyleLbl="node1" presStyleIdx="0" presStyleCnt="4">
        <dgm:presLayoutVars>
          <dgm:bulletEnabled val="1"/>
        </dgm:presLayoutVars>
      </dgm:prSet>
      <dgm:spPr/>
    </dgm:pt>
    <dgm:pt modelId="{8E9524F3-9BB8-B641-AEBA-C5E0F11B6740}" type="pres">
      <dgm:prSet presAssocID="{C63113A7-E878-0340-B55E-C9D5EBA12A20}" presName="spacer" presStyleCnt="0"/>
      <dgm:spPr/>
    </dgm:pt>
    <dgm:pt modelId="{3F1C6C59-9E80-EF4E-965A-0FA8C7A9C5B4}" type="pres">
      <dgm:prSet presAssocID="{A9B47D7C-8D82-F04D-8A73-5F3B666AB2B2}" presName="comp" presStyleCnt="0"/>
      <dgm:spPr/>
    </dgm:pt>
    <dgm:pt modelId="{56FE90CC-CD52-F747-A3E0-6B364A421D19}" type="pres">
      <dgm:prSet presAssocID="{A9B47D7C-8D82-F04D-8A73-5F3B666AB2B2}" presName="box" presStyleLbl="node1" presStyleIdx="1" presStyleCnt="4"/>
      <dgm:spPr/>
    </dgm:pt>
    <dgm:pt modelId="{00ABE18B-0614-C548-9C05-4FE9FACF01A3}" type="pres">
      <dgm:prSet presAssocID="{A9B47D7C-8D82-F04D-8A73-5F3B666AB2B2}" presName="img" presStyleLbl="fgImgPlace1" presStyleIdx="1" presStyleCnt="4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1F5E392-4DA4-4C44-B88D-5C4B2C4DF616}" type="pres">
      <dgm:prSet presAssocID="{A9B47D7C-8D82-F04D-8A73-5F3B666AB2B2}" presName="text" presStyleLbl="node1" presStyleIdx="1" presStyleCnt="4">
        <dgm:presLayoutVars>
          <dgm:bulletEnabled val="1"/>
        </dgm:presLayoutVars>
      </dgm:prSet>
      <dgm:spPr/>
    </dgm:pt>
    <dgm:pt modelId="{77307261-5361-0943-898D-A7340FC45A7F}" type="pres">
      <dgm:prSet presAssocID="{0750D618-E11A-E049-B78C-85FF51DCBA97}" presName="spacer" presStyleCnt="0"/>
      <dgm:spPr/>
    </dgm:pt>
    <dgm:pt modelId="{85525EEA-00AB-2A41-BFD1-7268BA76EF99}" type="pres">
      <dgm:prSet presAssocID="{869B9293-F428-BA47-9B2D-C858931F93DE}" presName="comp" presStyleCnt="0"/>
      <dgm:spPr/>
    </dgm:pt>
    <dgm:pt modelId="{57087DFC-6F45-2744-9704-62B50F86BC6C}" type="pres">
      <dgm:prSet presAssocID="{869B9293-F428-BA47-9B2D-C858931F93DE}" presName="box" presStyleLbl="node1" presStyleIdx="2" presStyleCnt="4"/>
      <dgm:spPr/>
    </dgm:pt>
    <dgm:pt modelId="{3FC06B40-FF66-DE43-8A3D-00BBA1578655}" type="pres">
      <dgm:prSet presAssocID="{869B9293-F428-BA47-9B2D-C858931F93DE}" presName="img" presStyleLbl="fgImgPlace1" presStyleIdx="2" presStyleCnt="4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896BC97-B611-EB48-91AA-17E194BD9BBE}" type="pres">
      <dgm:prSet presAssocID="{869B9293-F428-BA47-9B2D-C858931F93DE}" presName="text" presStyleLbl="node1" presStyleIdx="2" presStyleCnt="4">
        <dgm:presLayoutVars>
          <dgm:bulletEnabled val="1"/>
        </dgm:presLayoutVars>
      </dgm:prSet>
      <dgm:spPr/>
    </dgm:pt>
    <dgm:pt modelId="{AA5A5052-3356-D04A-91E1-BBD3FF7E7183}" type="pres">
      <dgm:prSet presAssocID="{E63C4747-CB59-7C49-9ADB-E74528C68FB9}" presName="spacer" presStyleCnt="0"/>
      <dgm:spPr/>
    </dgm:pt>
    <dgm:pt modelId="{B156BFE4-6D8E-EE48-8F9A-C5868746707A}" type="pres">
      <dgm:prSet presAssocID="{3FC830B0-85A2-1045-A605-EEA20D40AA3B}" presName="comp" presStyleCnt="0"/>
      <dgm:spPr/>
    </dgm:pt>
    <dgm:pt modelId="{C5AF17E4-A780-A04E-989D-B35CA0671F3C}" type="pres">
      <dgm:prSet presAssocID="{3FC830B0-85A2-1045-A605-EEA20D40AA3B}" presName="box" presStyleLbl="node1" presStyleIdx="3" presStyleCnt="4"/>
      <dgm:spPr/>
    </dgm:pt>
    <dgm:pt modelId="{2E0BB883-DF9E-EB40-8508-26DE3B48BDCD}" type="pres">
      <dgm:prSet presAssocID="{3FC830B0-85A2-1045-A605-EEA20D40AA3B}" presName="img" presStyleLbl="fgImgPlace1" presStyleIdx="3" presStyleCnt="4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68313AB-D19D-9947-BF0D-9F86FB9A907B}" type="pres">
      <dgm:prSet presAssocID="{3FC830B0-85A2-1045-A605-EEA20D40AA3B}" presName="text" presStyleLbl="node1" presStyleIdx="3" presStyleCnt="4">
        <dgm:presLayoutVars>
          <dgm:bulletEnabled val="1"/>
        </dgm:presLayoutVars>
      </dgm:prSet>
      <dgm:spPr/>
    </dgm:pt>
  </dgm:ptLst>
  <dgm:cxnLst>
    <dgm:cxn modelId="{51E95C08-32F0-AB4E-98C5-66450CB8B8C7}" srcId="{898B26F1-987D-ED48-B2AB-E8B8C0D67268}" destId="{D66A33AC-2E82-7642-B788-3C95A1973346}" srcOrd="0" destOrd="0" parTransId="{E2CE80AD-994C-184F-91E9-CCDC892E2DD5}" sibTransId="{C63113A7-E878-0340-B55E-C9D5EBA12A20}"/>
    <dgm:cxn modelId="{F3D6B008-F225-EB40-B524-AD32C259A1B1}" srcId="{898B26F1-987D-ED48-B2AB-E8B8C0D67268}" destId="{869B9293-F428-BA47-9B2D-C858931F93DE}" srcOrd="2" destOrd="0" parTransId="{2C61A04D-EAD3-FE41-9F09-149D04435E28}" sibTransId="{E63C4747-CB59-7C49-9ADB-E74528C68FB9}"/>
    <dgm:cxn modelId="{A97D2F1A-45BA-0644-8D17-AAC71FD7DDCD}" type="presOf" srcId="{869B9293-F428-BA47-9B2D-C858931F93DE}" destId="{7896BC97-B611-EB48-91AA-17E194BD9BBE}" srcOrd="1" destOrd="0" presId="urn:microsoft.com/office/officeart/2005/8/layout/vList4"/>
    <dgm:cxn modelId="{B647CF1B-2484-9C40-8B28-F73816EFB4BD}" srcId="{898B26F1-987D-ED48-B2AB-E8B8C0D67268}" destId="{3FC830B0-85A2-1045-A605-EEA20D40AA3B}" srcOrd="3" destOrd="0" parTransId="{4BB18FA7-4D57-794F-BE68-1BE67067DCE0}" sibTransId="{CABF4BA3-1ABB-4845-ADEE-E71B3E4978AD}"/>
    <dgm:cxn modelId="{CF294940-F706-5B44-B407-EB9305ABB9BC}" type="presOf" srcId="{D66A33AC-2E82-7642-B788-3C95A1973346}" destId="{DECDC715-442F-1A4A-9673-E66FEB94BA90}" srcOrd="1" destOrd="0" presId="urn:microsoft.com/office/officeart/2005/8/layout/vList4"/>
    <dgm:cxn modelId="{EA29A14B-9FA2-5142-9771-44B6A7F6F548}" type="presOf" srcId="{A9B47D7C-8D82-F04D-8A73-5F3B666AB2B2}" destId="{56FE90CC-CD52-F747-A3E0-6B364A421D19}" srcOrd="0" destOrd="0" presId="urn:microsoft.com/office/officeart/2005/8/layout/vList4"/>
    <dgm:cxn modelId="{ADFBC94F-A6EE-1E41-ABD8-21FC043A5891}" type="presOf" srcId="{898B26F1-987D-ED48-B2AB-E8B8C0D67268}" destId="{133FEA90-6D14-3547-BFE4-63BDE9EC2A95}" srcOrd="0" destOrd="0" presId="urn:microsoft.com/office/officeart/2005/8/layout/vList4"/>
    <dgm:cxn modelId="{D6775458-8BCC-9F45-8589-D6B3AF0408F0}" type="presOf" srcId="{A9B47D7C-8D82-F04D-8A73-5F3B666AB2B2}" destId="{71F5E392-4DA4-4C44-B88D-5C4B2C4DF616}" srcOrd="1" destOrd="0" presId="urn:microsoft.com/office/officeart/2005/8/layout/vList4"/>
    <dgm:cxn modelId="{3CBA2769-1C13-FE4B-BFBF-96CBDB255916}" type="presOf" srcId="{3FC830B0-85A2-1045-A605-EEA20D40AA3B}" destId="{B68313AB-D19D-9947-BF0D-9F86FB9A907B}" srcOrd="1" destOrd="0" presId="urn:microsoft.com/office/officeart/2005/8/layout/vList4"/>
    <dgm:cxn modelId="{C0DA186C-1B66-904D-8B09-A18DA581F114}" type="presOf" srcId="{869B9293-F428-BA47-9B2D-C858931F93DE}" destId="{57087DFC-6F45-2744-9704-62B50F86BC6C}" srcOrd="0" destOrd="0" presId="urn:microsoft.com/office/officeart/2005/8/layout/vList4"/>
    <dgm:cxn modelId="{121D06B1-3435-9746-810B-E1F3ADE8057E}" type="presOf" srcId="{D66A33AC-2E82-7642-B788-3C95A1973346}" destId="{46FA3255-EE01-D94D-8D9B-7BF7C7553CE4}" srcOrd="0" destOrd="0" presId="urn:microsoft.com/office/officeart/2005/8/layout/vList4"/>
    <dgm:cxn modelId="{E50995C5-FF3C-DF42-A893-124313552B8B}" type="presOf" srcId="{3FC830B0-85A2-1045-A605-EEA20D40AA3B}" destId="{C5AF17E4-A780-A04E-989D-B35CA0671F3C}" srcOrd="0" destOrd="0" presId="urn:microsoft.com/office/officeart/2005/8/layout/vList4"/>
    <dgm:cxn modelId="{B69E1DC6-3B4A-8642-AAA6-540A29D51DA8}" srcId="{898B26F1-987D-ED48-B2AB-E8B8C0D67268}" destId="{A9B47D7C-8D82-F04D-8A73-5F3B666AB2B2}" srcOrd="1" destOrd="0" parTransId="{3BED4D98-78BB-CF40-8908-4B732BAB6E2F}" sibTransId="{0750D618-E11A-E049-B78C-85FF51DCBA97}"/>
    <dgm:cxn modelId="{49FA7CBB-6622-FF4B-904C-548C5CBF8CDC}" type="presParOf" srcId="{133FEA90-6D14-3547-BFE4-63BDE9EC2A95}" destId="{88058349-0E78-A04E-AFA1-5B5E75F1A7AE}" srcOrd="0" destOrd="0" presId="urn:microsoft.com/office/officeart/2005/8/layout/vList4"/>
    <dgm:cxn modelId="{4FB9D04A-2203-874E-BAE4-269DEAC9435D}" type="presParOf" srcId="{88058349-0E78-A04E-AFA1-5B5E75F1A7AE}" destId="{46FA3255-EE01-D94D-8D9B-7BF7C7553CE4}" srcOrd="0" destOrd="0" presId="urn:microsoft.com/office/officeart/2005/8/layout/vList4"/>
    <dgm:cxn modelId="{04C89D74-2A80-2948-9833-531779E8D485}" type="presParOf" srcId="{88058349-0E78-A04E-AFA1-5B5E75F1A7AE}" destId="{24AEACDC-1033-984C-BC35-C304C4FCBE5C}" srcOrd="1" destOrd="0" presId="urn:microsoft.com/office/officeart/2005/8/layout/vList4"/>
    <dgm:cxn modelId="{B3DFF7DB-7851-EF4E-9E11-E30BC54DA9CF}" type="presParOf" srcId="{88058349-0E78-A04E-AFA1-5B5E75F1A7AE}" destId="{DECDC715-442F-1A4A-9673-E66FEB94BA90}" srcOrd="2" destOrd="0" presId="urn:microsoft.com/office/officeart/2005/8/layout/vList4"/>
    <dgm:cxn modelId="{0111ED10-FABA-D045-82C3-44636B9E9433}" type="presParOf" srcId="{133FEA90-6D14-3547-BFE4-63BDE9EC2A95}" destId="{8E9524F3-9BB8-B641-AEBA-C5E0F11B6740}" srcOrd="1" destOrd="0" presId="urn:microsoft.com/office/officeart/2005/8/layout/vList4"/>
    <dgm:cxn modelId="{7B4FEC15-E4EB-7D4D-A15A-F45E3D61B54D}" type="presParOf" srcId="{133FEA90-6D14-3547-BFE4-63BDE9EC2A95}" destId="{3F1C6C59-9E80-EF4E-965A-0FA8C7A9C5B4}" srcOrd="2" destOrd="0" presId="urn:microsoft.com/office/officeart/2005/8/layout/vList4"/>
    <dgm:cxn modelId="{C26A8CED-EFD5-CC48-86EE-C8A6F2340170}" type="presParOf" srcId="{3F1C6C59-9E80-EF4E-965A-0FA8C7A9C5B4}" destId="{56FE90CC-CD52-F747-A3E0-6B364A421D19}" srcOrd="0" destOrd="0" presId="urn:microsoft.com/office/officeart/2005/8/layout/vList4"/>
    <dgm:cxn modelId="{0FC86A46-1663-8D4A-A491-26EE8C300EC9}" type="presParOf" srcId="{3F1C6C59-9E80-EF4E-965A-0FA8C7A9C5B4}" destId="{00ABE18B-0614-C548-9C05-4FE9FACF01A3}" srcOrd="1" destOrd="0" presId="urn:microsoft.com/office/officeart/2005/8/layout/vList4"/>
    <dgm:cxn modelId="{72E2A068-953A-284E-82B4-5CE75547046E}" type="presParOf" srcId="{3F1C6C59-9E80-EF4E-965A-0FA8C7A9C5B4}" destId="{71F5E392-4DA4-4C44-B88D-5C4B2C4DF616}" srcOrd="2" destOrd="0" presId="urn:microsoft.com/office/officeart/2005/8/layout/vList4"/>
    <dgm:cxn modelId="{10A06DD0-8A65-C248-AF44-9FBDB668E0F1}" type="presParOf" srcId="{133FEA90-6D14-3547-BFE4-63BDE9EC2A95}" destId="{77307261-5361-0943-898D-A7340FC45A7F}" srcOrd="3" destOrd="0" presId="urn:microsoft.com/office/officeart/2005/8/layout/vList4"/>
    <dgm:cxn modelId="{4F819BFC-0866-4F45-B828-975BCA968FC1}" type="presParOf" srcId="{133FEA90-6D14-3547-BFE4-63BDE9EC2A95}" destId="{85525EEA-00AB-2A41-BFD1-7268BA76EF99}" srcOrd="4" destOrd="0" presId="urn:microsoft.com/office/officeart/2005/8/layout/vList4"/>
    <dgm:cxn modelId="{3B33859D-BAC8-2F42-B34B-3FD8A2278E61}" type="presParOf" srcId="{85525EEA-00AB-2A41-BFD1-7268BA76EF99}" destId="{57087DFC-6F45-2744-9704-62B50F86BC6C}" srcOrd="0" destOrd="0" presId="urn:microsoft.com/office/officeart/2005/8/layout/vList4"/>
    <dgm:cxn modelId="{EBFA2BBD-6ED3-4D47-B4B7-BAE9C1FE3A68}" type="presParOf" srcId="{85525EEA-00AB-2A41-BFD1-7268BA76EF99}" destId="{3FC06B40-FF66-DE43-8A3D-00BBA1578655}" srcOrd="1" destOrd="0" presId="urn:microsoft.com/office/officeart/2005/8/layout/vList4"/>
    <dgm:cxn modelId="{FE83CE7F-8E15-4B4D-8871-E672890D27FE}" type="presParOf" srcId="{85525EEA-00AB-2A41-BFD1-7268BA76EF99}" destId="{7896BC97-B611-EB48-91AA-17E194BD9BBE}" srcOrd="2" destOrd="0" presId="urn:microsoft.com/office/officeart/2005/8/layout/vList4"/>
    <dgm:cxn modelId="{97C93148-8EFB-FB45-96F1-224E21975F37}" type="presParOf" srcId="{133FEA90-6D14-3547-BFE4-63BDE9EC2A95}" destId="{AA5A5052-3356-D04A-91E1-BBD3FF7E7183}" srcOrd="5" destOrd="0" presId="urn:microsoft.com/office/officeart/2005/8/layout/vList4"/>
    <dgm:cxn modelId="{BD5A895E-66FB-7346-A4FE-868B2A91CC18}" type="presParOf" srcId="{133FEA90-6D14-3547-BFE4-63BDE9EC2A95}" destId="{B156BFE4-6D8E-EE48-8F9A-C5868746707A}" srcOrd="6" destOrd="0" presId="urn:microsoft.com/office/officeart/2005/8/layout/vList4"/>
    <dgm:cxn modelId="{81C40536-9B85-4F45-9115-096F65D72F37}" type="presParOf" srcId="{B156BFE4-6D8E-EE48-8F9A-C5868746707A}" destId="{C5AF17E4-A780-A04E-989D-B35CA0671F3C}" srcOrd="0" destOrd="0" presId="urn:microsoft.com/office/officeart/2005/8/layout/vList4"/>
    <dgm:cxn modelId="{F095F051-6869-874C-AAB6-A507B72C1829}" type="presParOf" srcId="{B156BFE4-6D8E-EE48-8F9A-C5868746707A}" destId="{2E0BB883-DF9E-EB40-8508-26DE3B48BDCD}" srcOrd="1" destOrd="0" presId="urn:microsoft.com/office/officeart/2005/8/layout/vList4"/>
    <dgm:cxn modelId="{9CF38ABB-0C60-2646-BD9F-DC1A0AAB40A6}" type="presParOf" srcId="{B156BFE4-6D8E-EE48-8F9A-C5868746707A}" destId="{B68313AB-D19D-9947-BF0D-9F86FB9A907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8B26F1-987D-ED48-B2AB-E8B8C0D67268}" type="doc">
      <dgm:prSet loTypeId="urn:microsoft.com/office/officeart/2005/8/layout/vList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B86113-C76D-3640-ACEB-0C76A06E8606}">
      <dgm:prSet/>
      <dgm:spPr/>
      <dgm:t>
        <a:bodyPr/>
        <a:lstStyle/>
        <a:p>
          <a:r>
            <a:rPr lang="en-US"/>
            <a:t>SAT Results</a:t>
          </a:r>
        </a:p>
        <a:p>
          <a:r>
            <a:rPr lang="en-US"/>
            <a:t>ESS-3683321</a:t>
          </a:r>
        </a:p>
      </dgm:t>
    </dgm:pt>
    <dgm:pt modelId="{D3D93556-46C1-9B4F-B288-072AA9C732EA}" type="parTrans" cxnId="{ECDD0A0C-7871-EB44-9464-F646A759FCF2}">
      <dgm:prSet/>
      <dgm:spPr/>
      <dgm:t>
        <a:bodyPr/>
        <a:lstStyle/>
        <a:p>
          <a:endParaRPr lang="en-US"/>
        </a:p>
      </dgm:t>
    </dgm:pt>
    <dgm:pt modelId="{F7746875-77D5-C84B-A574-3B13FAA43691}" type="sibTrans" cxnId="{ECDD0A0C-7871-EB44-9464-F646A759FCF2}">
      <dgm:prSet/>
      <dgm:spPr/>
      <dgm:t>
        <a:bodyPr/>
        <a:lstStyle/>
        <a:p>
          <a:endParaRPr lang="en-US"/>
        </a:p>
      </dgm:t>
    </dgm:pt>
    <dgm:pt modelId="{1EFAE99A-EAEC-3F45-9C76-FDEE7BD7394E}">
      <dgm:prSet/>
      <dgm:spPr/>
      <dgm:t>
        <a:bodyPr/>
        <a:lstStyle/>
        <a:p>
          <a:r>
            <a:rPr lang="en-US"/>
            <a:t>LLRF Test and Verification</a:t>
          </a:r>
        </a:p>
        <a:p>
          <a:r>
            <a:rPr lang="en-US"/>
            <a:t>ESS-3122750</a:t>
          </a:r>
        </a:p>
      </dgm:t>
    </dgm:pt>
    <dgm:pt modelId="{2F55DD6D-68ED-4E47-8C7B-1F2494FF5551}" type="parTrans" cxnId="{54A2251C-58AB-9147-8806-98AF00F9FEAC}">
      <dgm:prSet/>
      <dgm:spPr/>
      <dgm:t>
        <a:bodyPr/>
        <a:lstStyle/>
        <a:p>
          <a:endParaRPr lang="en-US"/>
        </a:p>
      </dgm:t>
    </dgm:pt>
    <dgm:pt modelId="{0C2DB9F8-E568-9C43-A6D5-B9EF3828D083}" type="sibTrans" cxnId="{54A2251C-58AB-9147-8806-98AF00F9FEAC}">
      <dgm:prSet/>
      <dgm:spPr/>
      <dgm:t>
        <a:bodyPr/>
        <a:lstStyle/>
        <a:p>
          <a:endParaRPr lang="en-US"/>
        </a:p>
      </dgm:t>
    </dgm:pt>
    <dgm:pt modelId="{0A9B5CAE-A6ED-7742-B34A-E4393037B8E1}">
      <dgm:prSet/>
      <dgm:spPr/>
      <dgm:t>
        <a:bodyPr/>
        <a:lstStyle/>
        <a:p>
          <a:r>
            <a:rPr lang="en-US"/>
            <a:t>RFDS</a:t>
          </a:r>
        </a:p>
        <a:p>
          <a:r>
            <a:rPr lang="en-US"/>
            <a:t>Certification Protocol</a:t>
          </a:r>
        </a:p>
        <a:p>
          <a:r>
            <a:rPr lang="en-US"/>
            <a:t>ESS-3224826</a:t>
          </a:r>
        </a:p>
      </dgm:t>
    </dgm:pt>
    <dgm:pt modelId="{F0BF7A9E-E79C-7B42-81A8-D3B6939960A8}" type="parTrans" cxnId="{2C136272-1E18-A946-8BCC-8151D08BF957}">
      <dgm:prSet/>
      <dgm:spPr/>
      <dgm:t>
        <a:bodyPr/>
        <a:lstStyle/>
        <a:p>
          <a:endParaRPr lang="en-US"/>
        </a:p>
      </dgm:t>
    </dgm:pt>
    <dgm:pt modelId="{4F6CA479-5E7C-3045-A594-04E15F4D06F3}" type="sibTrans" cxnId="{2C136272-1E18-A946-8BCC-8151D08BF957}">
      <dgm:prSet/>
      <dgm:spPr/>
      <dgm:t>
        <a:bodyPr/>
        <a:lstStyle/>
        <a:p>
          <a:endParaRPr lang="en-US"/>
        </a:p>
      </dgm:t>
    </dgm:pt>
    <dgm:pt modelId="{6810730B-26AB-6D48-B3A7-4AEDCE216575}">
      <dgm:prSet/>
      <dgm:spPr/>
      <dgm:t>
        <a:bodyPr/>
        <a:lstStyle/>
        <a:p>
          <a:r>
            <a:rPr lang="en-US"/>
            <a:t>System</a:t>
          </a:r>
        </a:p>
        <a:p>
          <a:r>
            <a:rPr lang="en-US"/>
            <a:t>Handover</a:t>
          </a:r>
        </a:p>
      </dgm:t>
    </dgm:pt>
    <dgm:pt modelId="{8A5865CC-6310-1D42-AF7F-351873DC6D4D}" type="parTrans" cxnId="{6CF196B8-06B2-904E-BF79-4D6D04DB06A7}">
      <dgm:prSet/>
      <dgm:spPr/>
      <dgm:t>
        <a:bodyPr/>
        <a:lstStyle/>
        <a:p>
          <a:endParaRPr lang="en-US"/>
        </a:p>
      </dgm:t>
    </dgm:pt>
    <dgm:pt modelId="{C5859D31-F657-4B45-99AA-554D94B31E67}" type="sibTrans" cxnId="{6CF196B8-06B2-904E-BF79-4D6D04DB06A7}">
      <dgm:prSet/>
      <dgm:spPr/>
      <dgm:t>
        <a:bodyPr/>
        <a:lstStyle/>
        <a:p>
          <a:endParaRPr lang="en-US"/>
        </a:p>
      </dgm:t>
    </dgm:pt>
    <dgm:pt modelId="{133FEA90-6D14-3547-BFE4-63BDE9EC2A95}" type="pres">
      <dgm:prSet presAssocID="{898B26F1-987D-ED48-B2AB-E8B8C0D67268}" presName="linear" presStyleCnt="0">
        <dgm:presLayoutVars>
          <dgm:dir/>
          <dgm:resizeHandles val="exact"/>
        </dgm:presLayoutVars>
      </dgm:prSet>
      <dgm:spPr/>
    </dgm:pt>
    <dgm:pt modelId="{6F15B3F7-203D-764C-B439-4893AB0EEEC2}" type="pres">
      <dgm:prSet presAssocID="{26B86113-C76D-3640-ACEB-0C76A06E8606}" presName="comp" presStyleCnt="0"/>
      <dgm:spPr/>
    </dgm:pt>
    <dgm:pt modelId="{A2F83CDF-4EBE-1A41-B05B-C621DBAAC287}" type="pres">
      <dgm:prSet presAssocID="{26B86113-C76D-3640-ACEB-0C76A06E8606}" presName="box" presStyleLbl="node1" presStyleIdx="0" presStyleCnt="4"/>
      <dgm:spPr/>
    </dgm:pt>
    <dgm:pt modelId="{A547D49B-F132-0446-A5AF-A07F8E362D57}" type="pres">
      <dgm:prSet presAssocID="{26B86113-C76D-3640-ACEB-0C76A06E8606}" presName="img" presStyleLbl="fgImgPlace1" presStyleIdx="0" presStyleCnt="4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1384734-CDCB-BF43-83E1-AA842F9FD0DE}" type="pres">
      <dgm:prSet presAssocID="{26B86113-C76D-3640-ACEB-0C76A06E8606}" presName="text" presStyleLbl="node1" presStyleIdx="0" presStyleCnt="4">
        <dgm:presLayoutVars>
          <dgm:bulletEnabled val="1"/>
        </dgm:presLayoutVars>
      </dgm:prSet>
      <dgm:spPr/>
    </dgm:pt>
    <dgm:pt modelId="{C4B256E4-1BEC-9049-88D0-9E589C9689CC}" type="pres">
      <dgm:prSet presAssocID="{F7746875-77D5-C84B-A574-3B13FAA43691}" presName="spacer" presStyleCnt="0"/>
      <dgm:spPr/>
    </dgm:pt>
    <dgm:pt modelId="{55421203-5561-CF42-955A-3BC476FB0FF1}" type="pres">
      <dgm:prSet presAssocID="{1EFAE99A-EAEC-3F45-9C76-FDEE7BD7394E}" presName="comp" presStyleCnt="0"/>
      <dgm:spPr/>
    </dgm:pt>
    <dgm:pt modelId="{0F889FD8-9268-0F47-8DB2-8B390EE2C9B4}" type="pres">
      <dgm:prSet presAssocID="{1EFAE99A-EAEC-3F45-9C76-FDEE7BD7394E}" presName="box" presStyleLbl="node1" presStyleIdx="1" presStyleCnt="4"/>
      <dgm:spPr/>
    </dgm:pt>
    <dgm:pt modelId="{8F448944-E9A3-A143-8D7B-BC22DF79AC1D}" type="pres">
      <dgm:prSet presAssocID="{1EFAE99A-EAEC-3F45-9C76-FDEE7BD7394E}" presName="img" presStyleLbl="fgImgPlace1" presStyleIdx="1" presStyleCnt="4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1FC113C-B970-6A4D-A376-75DE68216ABE}" type="pres">
      <dgm:prSet presAssocID="{1EFAE99A-EAEC-3F45-9C76-FDEE7BD7394E}" presName="text" presStyleLbl="node1" presStyleIdx="1" presStyleCnt="4">
        <dgm:presLayoutVars>
          <dgm:bulletEnabled val="1"/>
        </dgm:presLayoutVars>
      </dgm:prSet>
      <dgm:spPr/>
    </dgm:pt>
    <dgm:pt modelId="{A796F5DA-CEEC-BE44-A1FA-912DBABEAA00}" type="pres">
      <dgm:prSet presAssocID="{0C2DB9F8-E568-9C43-A6D5-B9EF3828D083}" presName="spacer" presStyleCnt="0"/>
      <dgm:spPr/>
    </dgm:pt>
    <dgm:pt modelId="{88F76613-8D68-DC4C-8887-E62DEABE55A8}" type="pres">
      <dgm:prSet presAssocID="{0A9B5CAE-A6ED-7742-B34A-E4393037B8E1}" presName="comp" presStyleCnt="0"/>
      <dgm:spPr/>
    </dgm:pt>
    <dgm:pt modelId="{5B9E9701-22EE-AA49-A088-A39D3CBD062D}" type="pres">
      <dgm:prSet presAssocID="{0A9B5CAE-A6ED-7742-B34A-E4393037B8E1}" presName="box" presStyleLbl="node1" presStyleIdx="2" presStyleCnt="4"/>
      <dgm:spPr/>
    </dgm:pt>
    <dgm:pt modelId="{38E0B12F-6E92-EE48-9204-371AA9BAEB16}" type="pres">
      <dgm:prSet presAssocID="{0A9B5CAE-A6ED-7742-B34A-E4393037B8E1}" presName="img" presStyleLbl="fgImgPlace1" presStyleIdx="2" presStyleCnt="4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C7C11F9-D192-3D45-BECA-F5237CF760DF}" type="pres">
      <dgm:prSet presAssocID="{0A9B5CAE-A6ED-7742-B34A-E4393037B8E1}" presName="text" presStyleLbl="node1" presStyleIdx="2" presStyleCnt="4">
        <dgm:presLayoutVars>
          <dgm:bulletEnabled val="1"/>
        </dgm:presLayoutVars>
      </dgm:prSet>
      <dgm:spPr/>
    </dgm:pt>
    <dgm:pt modelId="{C5B50194-9D44-6444-85A7-4F61017A13E0}" type="pres">
      <dgm:prSet presAssocID="{4F6CA479-5E7C-3045-A594-04E15F4D06F3}" presName="spacer" presStyleCnt="0"/>
      <dgm:spPr/>
    </dgm:pt>
    <dgm:pt modelId="{A1AC6110-DB75-D346-9FD0-FC6B8D091B78}" type="pres">
      <dgm:prSet presAssocID="{6810730B-26AB-6D48-B3A7-4AEDCE216575}" presName="comp" presStyleCnt="0"/>
      <dgm:spPr/>
    </dgm:pt>
    <dgm:pt modelId="{5AB18B9E-72F5-9E44-BA5C-797D0EFF761E}" type="pres">
      <dgm:prSet presAssocID="{6810730B-26AB-6D48-B3A7-4AEDCE216575}" presName="box" presStyleLbl="node1" presStyleIdx="3" presStyleCnt="4"/>
      <dgm:spPr/>
    </dgm:pt>
    <dgm:pt modelId="{E2518F17-4751-6640-B569-44F012F891A6}" type="pres">
      <dgm:prSet presAssocID="{6810730B-26AB-6D48-B3A7-4AEDCE216575}" presName="img" presStyleLbl="fgImgPlace1" presStyleIdx="3" presStyleCnt="4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5DC6E27-2CFC-0047-93A3-51E2F3029745}" type="pres">
      <dgm:prSet presAssocID="{6810730B-26AB-6D48-B3A7-4AEDCE216575}" presName="text" presStyleLbl="node1" presStyleIdx="3" presStyleCnt="4">
        <dgm:presLayoutVars>
          <dgm:bulletEnabled val="1"/>
        </dgm:presLayoutVars>
      </dgm:prSet>
      <dgm:spPr/>
    </dgm:pt>
  </dgm:ptLst>
  <dgm:cxnLst>
    <dgm:cxn modelId="{ECDD0A0C-7871-EB44-9464-F646A759FCF2}" srcId="{898B26F1-987D-ED48-B2AB-E8B8C0D67268}" destId="{26B86113-C76D-3640-ACEB-0C76A06E8606}" srcOrd="0" destOrd="0" parTransId="{D3D93556-46C1-9B4F-B288-072AA9C732EA}" sibTransId="{F7746875-77D5-C84B-A574-3B13FAA43691}"/>
    <dgm:cxn modelId="{4900C219-BAF8-8D4A-8B2B-C3719E1D384A}" type="presOf" srcId="{26B86113-C76D-3640-ACEB-0C76A06E8606}" destId="{A1384734-CDCB-BF43-83E1-AA842F9FD0DE}" srcOrd="1" destOrd="0" presId="urn:microsoft.com/office/officeart/2005/8/layout/vList4"/>
    <dgm:cxn modelId="{54A2251C-58AB-9147-8806-98AF00F9FEAC}" srcId="{898B26F1-987D-ED48-B2AB-E8B8C0D67268}" destId="{1EFAE99A-EAEC-3F45-9C76-FDEE7BD7394E}" srcOrd="1" destOrd="0" parTransId="{2F55DD6D-68ED-4E47-8C7B-1F2494FF5551}" sibTransId="{0C2DB9F8-E568-9C43-A6D5-B9EF3828D083}"/>
    <dgm:cxn modelId="{22D3744A-33F3-724F-BAE1-85B828545E36}" type="presOf" srcId="{26B86113-C76D-3640-ACEB-0C76A06E8606}" destId="{A2F83CDF-4EBE-1A41-B05B-C621DBAAC287}" srcOrd="0" destOrd="0" presId="urn:microsoft.com/office/officeart/2005/8/layout/vList4"/>
    <dgm:cxn modelId="{ADFBC94F-A6EE-1E41-ABD8-21FC043A5891}" type="presOf" srcId="{898B26F1-987D-ED48-B2AB-E8B8C0D67268}" destId="{133FEA90-6D14-3547-BFE4-63BDE9EC2A95}" srcOrd="0" destOrd="0" presId="urn:microsoft.com/office/officeart/2005/8/layout/vList4"/>
    <dgm:cxn modelId="{2C136272-1E18-A946-8BCC-8151D08BF957}" srcId="{898B26F1-987D-ED48-B2AB-E8B8C0D67268}" destId="{0A9B5CAE-A6ED-7742-B34A-E4393037B8E1}" srcOrd="2" destOrd="0" parTransId="{F0BF7A9E-E79C-7B42-81A8-D3B6939960A8}" sibTransId="{4F6CA479-5E7C-3045-A594-04E15F4D06F3}"/>
    <dgm:cxn modelId="{0B6FE08A-20E0-7741-8DC8-299810C6E8B4}" type="presOf" srcId="{6810730B-26AB-6D48-B3A7-4AEDCE216575}" destId="{5AB18B9E-72F5-9E44-BA5C-797D0EFF761E}" srcOrd="0" destOrd="0" presId="urn:microsoft.com/office/officeart/2005/8/layout/vList4"/>
    <dgm:cxn modelId="{56592590-E323-5246-A066-0C84EEFFDF97}" type="presOf" srcId="{6810730B-26AB-6D48-B3A7-4AEDCE216575}" destId="{B5DC6E27-2CFC-0047-93A3-51E2F3029745}" srcOrd="1" destOrd="0" presId="urn:microsoft.com/office/officeart/2005/8/layout/vList4"/>
    <dgm:cxn modelId="{6CF196B8-06B2-904E-BF79-4D6D04DB06A7}" srcId="{898B26F1-987D-ED48-B2AB-E8B8C0D67268}" destId="{6810730B-26AB-6D48-B3A7-4AEDCE216575}" srcOrd="3" destOrd="0" parTransId="{8A5865CC-6310-1D42-AF7F-351873DC6D4D}" sibTransId="{C5859D31-F657-4B45-99AA-554D94B31E67}"/>
    <dgm:cxn modelId="{4F5A28BC-5DCD-DE43-A5EB-EE244DB63568}" type="presOf" srcId="{1EFAE99A-EAEC-3F45-9C76-FDEE7BD7394E}" destId="{51FC113C-B970-6A4D-A376-75DE68216ABE}" srcOrd="1" destOrd="0" presId="urn:microsoft.com/office/officeart/2005/8/layout/vList4"/>
    <dgm:cxn modelId="{9444C6C6-93C0-3445-82E5-FF70D2D7C1B8}" type="presOf" srcId="{0A9B5CAE-A6ED-7742-B34A-E4393037B8E1}" destId="{1C7C11F9-D192-3D45-BECA-F5237CF760DF}" srcOrd="1" destOrd="0" presId="urn:microsoft.com/office/officeart/2005/8/layout/vList4"/>
    <dgm:cxn modelId="{313FA0C8-F513-2C4E-8C35-A761D8907687}" type="presOf" srcId="{0A9B5CAE-A6ED-7742-B34A-E4393037B8E1}" destId="{5B9E9701-22EE-AA49-A088-A39D3CBD062D}" srcOrd="0" destOrd="0" presId="urn:microsoft.com/office/officeart/2005/8/layout/vList4"/>
    <dgm:cxn modelId="{94B252EA-53D6-2A46-96AB-CEEE7A8D01BF}" type="presOf" srcId="{1EFAE99A-EAEC-3F45-9C76-FDEE7BD7394E}" destId="{0F889FD8-9268-0F47-8DB2-8B390EE2C9B4}" srcOrd="0" destOrd="0" presId="urn:microsoft.com/office/officeart/2005/8/layout/vList4"/>
    <dgm:cxn modelId="{73C8E761-B9D9-FC4F-AAB4-ECD8476D62F9}" type="presParOf" srcId="{133FEA90-6D14-3547-BFE4-63BDE9EC2A95}" destId="{6F15B3F7-203D-764C-B439-4893AB0EEEC2}" srcOrd="0" destOrd="0" presId="urn:microsoft.com/office/officeart/2005/8/layout/vList4"/>
    <dgm:cxn modelId="{0A17EFAE-8929-6642-AC34-09BB32302A5B}" type="presParOf" srcId="{6F15B3F7-203D-764C-B439-4893AB0EEEC2}" destId="{A2F83CDF-4EBE-1A41-B05B-C621DBAAC287}" srcOrd="0" destOrd="0" presId="urn:microsoft.com/office/officeart/2005/8/layout/vList4"/>
    <dgm:cxn modelId="{D6487A1A-C09D-DF49-A517-4DED13B46779}" type="presParOf" srcId="{6F15B3F7-203D-764C-B439-4893AB0EEEC2}" destId="{A547D49B-F132-0446-A5AF-A07F8E362D57}" srcOrd="1" destOrd="0" presId="urn:microsoft.com/office/officeart/2005/8/layout/vList4"/>
    <dgm:cxn modelId="{D688B7EB-3FD3-0841-A2F0-756CE33D6E91}" type="presParOf" srcId="{6F15B3F7-203D-764C-B439-4893AB0EEEC2}" destId="{A1384734-CDCB-BF43-83E1-AA842F9FD0DE}" srcOrd="2" destOrd="0" presId="urn:microsoft.com/office/officeart/2005/8/layout/vList4"/>
    <dgm:cxn modelId="{4879CA0C-60E7-6E47-BCCA-10B84D3D2326}" type="presParOf" srcId="{133FEA90-6D14-3547-BFE4-63BDE9EC2A95}" destId="{C4B256E4-1BEC-9049-88D0-9E589C9689CC}" srcOrd="1" destOrd="0" presId="urn:microsoft.com/office/officeart/2005/8/layout/vList4"/>
    <dgm:cxn modelId="{3DDD37C8-0CF5-5445-890B-7E3E36BF31E2}" type="presParOf" srcId="{133FEA90-6D14-3547-BFE4-63BDE9EC2A95}" destId="{55421203-5561-CF42-955A-3BC476FB0FF1}" srcOrd="2" destOrd="0" presId="urn:microsoft.com/office/officeart/2005/8/layout/vList4"/>
    <dgm:cxn modelId="{EB1DD6DA-1D2B-BC40-9E53-34FAE6CCFF4C}" type="presParOf" srcId="{55421203-5561-CF42-955A-3BC476FB0FF1}" destId="{0F889FD8-9268-0F47-8DB2-8B390EE2C9B4}" srcOrd="0" destOrd="0" presId="urn:microsoft.com/office/officeart/2005/8/layout/vList4"/>
    <dgm:cxn modelId="{20C75E3D-D747-9342-A9AE-18B316E31472}" type="presParOf" srcId="{55421203-5561-CF42-955A-3BC476FB0FF1}" destId="{8F448944-E9A3-A143-8D7B-BC22DF79AC1D}" srcOrd="1" destOrd="0" presId="urn:microsoft.com/office/officeart/2005/8/layout/vList4"/>
    <dgm:cxn modelId="{3C152065-6A88-2A4A-A5FB-6CB4DD415168}" type="presParOf" srcId="{55421203-5561-CF42-955A-3BC476FB0FF1}" destId="{51FC113C-B970-6A4D-A376-75DE68216ABE}" srcOrd="2" destOrd="0" presId="urn:microsoft.com/office/officeart/2005/8/layout/vList4"/>
    <dgm:cxn modelId="{74137039-659E-2449-A49D-67538DE2E3B8}" type="presParOf" srcId="{133FEA90-6D14-3547-BFE4-63BDE9EC2A95}" destId="{A796F5DA-CEEC-BE44-A1FA-912DBABEAA00}" srcOrd="3" destOrd="0" presId="urn:microsoft.com/office/officeart/2005/8/layout/vList4"/>
    <dgm:cxn modelId="{111DF47A-C13E-E847-9EEA-42161E05E4AD}" type="presParOf" srcId="{133FEA90-6D14-3547-BFE4-63BDE9EC2A95}" destId="{88F76613-8D68-DC4C-8887-E62DEABE55A8}" srcOrd="4" destOrd="0" presId="urn:microsoft.com/office/officeart/2005/8/layout/vList4"/>
    <dgm:cxn modelId="{6F483693-163C-7848-8414-5A9873835DAE}" type="presParOf" srcId="{88F76613-8D68-DC4C-8887-E62DEABE55A8}" destId="{5B9E9701-22EE-AA49-A088-A39D3CBD062D}" srcOrd="0" destOrd="0" presId="urn:microsoft.com/office/officeart/2005/8/layout/vList4"/>
    <dgm:cxn modelId="{F7310625-3D24-4D45-BD09-42D9125FFF3F}" type="presParOf" srcId="{88F76613-8D68-DC4C-8887-E62DEABE55A8}" destId="{38E0B12F-6E92-EE48-9204-371AA9BAEB16}" srcOrd="1" destOrd="0" presId="urn:microsoft.com/office/officeart/2005/8/layout/vList4"/>
    <dgm:cxn modelId="{F1B7B39B-0CD4-BE46-B599-DC65098B5B09}" type="presParOf" srcId="{88F76613-8D68-DC4C-8887-E62DEABE55A8}" destId="{1C7C11F9-D192-3D45-BECA-F5237CF760DF}" srcOrd="2" destOrd="0" presId="urn:microsoft.com/office/officeart/2005/8/layout/vList4"/>
    <dgm:cxn modelId="{53EDB1B6-28F8-BA43-9229-BAF5B1F25D54}" type="presParOf" srcId="{133FEA90-6D14-3547-BFE4-63BDE9EC2A95}" destId="{C5B50194-9D44-6444-85A7-4F61017A13E0}" srcOrd="5" destOrd="0" presId="urn:microsoft.com/office/officeart/2005/8/layout/vList4"/>
    <dgm:cxn modelId="{D03F46F3-5A88-4743-B13A-A4C68CD7D3AE}" type="presParOf" srcId="{133FEA90-6D14-3547-BFE4-63BDE9EC2A95}" destId="{A1AC6110-DB75-D346-9FD0-FC6B8D091B78}" srcOrd="6" destOrd="0" presId="urn:microsoft.com/office/officeart/2005/8/layout/vList4"/>
    <dgm:cxn modelId="{1B614F5E-5370-FB47-AD42-A84697E73DA3}" type="presParOf" srcId="{A1AC6110-DB75-D346-9FD0-FC6B8D091B78}" destId="{5AB18B9E-72F5-9E44-BA5C-797D0EFF761E}" srcOrd="0" destOrd="0" presId="urn:microsoft.com/office/officeart/2005/8/layout/vList4"/>
    <dgm:cxn modelId="{4FD6517D-8207-1641-ACCB-80EBE420F6B8}" type="presParOf" srcId="{A1AC6110-DB75-D346-9FD0-FC6B8D091B78}" destId="{E2518F17-4751-6640-B569-44F012F891A6}" srcOrd="1" destOrd="0" presId="urn:microsoft.com/office/officeart/2005/8/layout/vList4"/>
    <dgm:cxn modelId="{9325BB3D-9629-2347-BD74-69FC0D4947C5}" type="presParOf" srcId="{A1AC6110-DB75-D346-9FD0-FC6B8D091B78}" destId="{B5DC6E27-2CFC-0047-93A3-51E2F302974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FA3255-EE01-D94D-8D9B-7BF7C7553CE4}">
      <dsp:nvSpPr>
        <dsp:cNvPr id="0" name=""/>
        <dsp:cNvSpPr/>
      </dsp:nvSpPr>
      <dsp:spPr>
        <a:xfrm>
          <a:off x="0" y="0"/>
          <a:ext cx="3668712" cy="12920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Klystron Incoming Inspection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ESS-3475614</a:t>
          </a:r>
        </a:p>
      </dsp:txBody>
      <dsp:txXfrm>
        <a:off x="862943" y="0"/>
        <a:ext cx="2805768" cy="1292009"/>
      </dsp:txXfrm>
    </dsp:sp>
    <dsp:sp modelId="{24AEACDC-1033-984C-BC35-C304C4FCBE5C}">
      <dsp:nvSpPr>
        <dsp:cNvPr id="0" name=""/>
        <dsp:cNvSpPr/>
      </dsp:nvSpPr>
      <dsp:spPr>
        <a:xfrm>
          <a:off x="129200" y="129200"/>
          <a:ext cx="733742" cy="103360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FE90CC-CD52-F747-A3E0-6B364A421D19}">
      <dsp:nvSpPr>
        <dsp:cNvPr id="0" name=""/>
        <dsp:cNvSpPr/>
      </dsp:nvSpPr>
      <dsp:spPr>
        <a:xfrm>
          <a:off x="0" y="1421210"/>
          <a:ext cx="3668712" cy="12920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Low Power Test Protocol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ESS-2025267</a:t>
          </a:r>
        </a:p>
      </dsp:txBody>
      <dsp:txXfrm>
        <a:off x="862943" y="1421210"/>
        <a:ext cx="2805768" cy="1292009"/>
      </dsp:txXfrm>
    </dsp:sp>
    <dsp:sp modelId="{00ABE18B-0614-C548-9C05-4FE9FACF01A3}">
      <dsp:nvSpPr>
        <dsp:cNvPr id="0" name=""/>
        <dsp:cNvSpPr/>
      </dsp:nvSpPr>
      <dsp:spPr>
        <a:xfrm>
          <a:off x="129200" y="1550411"/>
          <a:ext cx="733742" cy="10336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087DFC-6F45-2744-9704-62B50F86BC6C}">
      <dsp:nvSpPr>
        <dsp:cNvPr id="0" name=""/>
        <dsp:cNvSpPr/>
      </dsp:nvSpPr>
      <dsp:spPr>
        <a:xfrm>
          <a:off x="0" y="2842421"/>
          <a:ext cx="3668712" cy="12920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Interlock Checklist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ESS-3475780</a:t>
          </a:r>
        </a:p>
      </dsp:txBody>
      <dsp:txXfrm>
        <a:off x="862943" y="2842421"/>
        <a:ext cx="2805768" cy="1292009"/>
      </dsp:txXfrm>
    </dsp:sp>
    <dsp:sp modelId="{3FC06B40-FF66-DE43-8A3D-00BBA1578655}">
      <dsp:nvSpPr>
        <dsp:cNvPr id="0" name=""/>
        <dsp:cNvSpPr/>
      </dsp:nvSpPr>
      <dsp:spPr>
        <a:xfrm>
          <a:off x="129200" y="2971622"/>
          <a:ext cx="733742" cy="10336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F17E4-A780-A04E-989D-B35CA0671F3C}">
      <dsp:nvSpPr>
        <dsp:cNvPr id="0" name=""/>
        <dsp:cNvSpPr/>
      </dsp:nvSpPr>
      <dsp:spPr>
        <a:xfrm>
          <a:off x="0" y="4263632"/>
          <a:ext cx="3668712" cy="12920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High Power Test Protocol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ESS-3428454</a:t>
          </a:r>
        </a:p>
      </dsp:txBody>
      <dsp:txXfrm>
        <a:off x="862943" y="4263632"/>
        <a:ext cx="2805768" cy="1292009"/>
      </dsp:txXfrm>
    </dsp:sp>
    <dsp:sp modelId="{2E0BB883-DF9E-EB40-8508-26DE3B48BDCD}">
      <dsp:nvSpPr>
        <dsp:cNvPr id="0" name=""/>
        <dsp:cNvSpPr/>
      </dsp:nvSpPr>
      <dsp:spPr>
        <a:xfrm>
          <a:off x="129200" y="4392833"/>
          <a:ext cx="733742" cy="10336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F83CDF-4EBE-1A41-B05B-C621DBAAC287}">
      <dsp:nvSpPr>
        <dsp:cNvPr id="0" name=""/>
        <dsp:cNvSpPr/>
      </dsp:nvSpPr>
      <dsp:spPr>
        <a:xfrm>
          <a:off x="0" y="0"/>
          <a:ext cx="3668712" cy="12920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SAT Results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ESS-3683321</a:t>
          </a:r>
        </a:p>
      </dsp:txBody>
      <dsp:txXfrm>
        <a:off x="862943" y="0"/>
        <a:ext cx="2805768" cy="1292009"/>
      </dsp:txXfrm>
    </dsp:sp>
    <dsp:sp modelId="{A547D49B-F132-0446-A5AF-A07F8E362D57}">
      <dsp:nvSpPr>
        <dsp:cNvPr id="0" name=""/>
        <dsp:cNvSpPr/>
      </dsp:nvSpPr>
      <dsp:spPr>
        <a:xfrm>
          <a:off x="129200" y="129200"/>
          <a:ext cx="733742" cy="10336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889FD8-9268-0F47-8DB2-8B390EE2C9B4}">
      <dsp:nvSpPr>
        <dsp:cNvPr id="0" name=""/>
        <dsp:cNvSpPr/>
      </dsp:nvSpPr>
      <dsp:spPr>
        <a:xfrm>
          <a:off x="0" y="1421210"/>
          <a:ext cx="3668712" cy="12920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LLRF Test and Verification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ESS-3122750</a:t>
          </a:r>
        </a:p>
      </dsp:txBody>
      <dsp:txXfrm>
        <a:off x="862943" y="1421210"/>
        <a:ext cx="2805768" cy="1292009"/>
      </dsp:txXfrm>
    </dsp:sp>
    <dsp:sp modelId="{8F448944-E9A3-A143-8D7B-BC22DF79AC1D}">
      <dsp:nvSpPr>
        <dsp:cNvPr id="0" name=""/>
        <dsp:cNvSpPr/>
      </dsp:nvSpPr>
      <dsp:spPr>
        <a:xfrm>
          <a:off x="129200" y="1550411"/>
          <a:ext cx="733742" cy="10336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9E9701-22EE-AA49-A088-A39D3CBD062D}">
      <dsp:nvSpPr>
        <dsp:cNvPr id="0" name=""/>
        <dsp:cNvSpPr/>
      </dsp:nvSpPr>
      <dsp:spPr>
        <a:xfrm>
          <a:off x="0" y="2842421"/>
          <a:ext cx="3668712" cy="12920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RFDS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Certification Protocol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ESS-3224826</a:t>
          </a:r>
        </a:p>
      </dsp:txBody>
      <dsp:txXfrm>
        <a:off x="862943" y="2842421"/>
        <a:ext cx="2805768" cy="1292009"/>
      </dsp:txXfrm>
    </dsp:sp>
    <dsp:sp modelId="{38E0B12F-6E92-EE48-9204-371AA9BAEB16}">
      <dsp:nvSpPr>
        <dsp:cNvPr id="0" name=""/>
        <dsp:cNvSpPr/>
      </dsp:nvSpPr>
      <dsp:spPr>
        <a:xfrm>
          <a:off x="129200" y="2971622"/>
          <a:ext cx="733742" cy="10336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18B9E-72F5-9E44-BA5C-797D0EFF761E}">
      <dsp:nvSpPr>
        <dsp:cNvPr id="0" name=""/>
        <dsp:cNvSpPr/>
      </dsp:nvSpPr>
      <dsp:spPr>
        <a:xfrm>
          <a:off x="0" y="4263632"/>
          <a:ext cx="3668712" cy="12920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System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Handover</a:t>
          </a:r>
        </a:p>
      </dsp:txBody>
      <dsp:txXfrm>
        <a:off x="862943" y="4263632"/>
        <a:ext cx="2805768" cy="1292009"/>
      </dsp:txXfrm>
    </dsp:sp>
    <dsp:sp modelId="{E2518F17-4751-6640-B569-44F012F891A6}">
      <dsp:nvSpPr>
        <dsp:cNvPr id="0" name=""/>
        <dsp:cNvSpPr/>
      </dsp:nvSpPr>
      <dsp:spPr>
        <a:xfrm>
          <a:off x="129200" y="4392833"/>
          <a:ext cx="733742" cy="10336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2022-10-11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B3F7A-9E7E-8F4A-82C9-18219878DA40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4250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B3F7A-9E7E-8F4A-82C9-18219878DA40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5548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B3F7A-9E7E-8F4A-82C9-18219878DA40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4984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9547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7754-14A3-634C-AC85-75D7D036B364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0901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B3F7A-9E7E-8F4A-82C9-18219878DA40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631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B3F7A-9E7E-8F4A-82C9-18219878DA40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1208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B3F7A-9E7E-8F4A-82C9-18219878DA40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7679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B3F7A-9E7E-8F4A-82C9-18219878DA40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0858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B3F7A-9E7E-8F4A-82C9-18219878DA40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9488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B3F7A-9E7E-8F4A-82C9-18219878DA40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0129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6065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7375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in 3 columns">
  <p:cSld name="1_Text in 3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4"/>
          <p:cNvSpPr txBox="1"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18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200"/>
              <a:buFont typeface="Quattrocento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4"/>
          <p:cNvSpPr txBox="1">
            <a:spLocks noGrp="1"/>
          </p:cNvSpPr>
          <p:nvPr>
            <p:ph type="ft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4"/>
          <p:cNvSpPr txBox="1">
            <a:spLocks noGrp="1"/>
          </p:cNvSpPr>
          <p:nvPr>
            <p:ph type="sldNum" idx="12"/>
          </p:nvPr>
        </p:nvSpPr>
        <p:spPr>
          <a:xfrm>
            <a:off x="8735292" y="64752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44"/>
          <p:cNvSpPr txBox="1">
            <a:spLocks noGrp="1"/>
          </p:cNvSpPr>
          <p:nvPr>
            <p:ph type="body" idx="1"/>
          </p:nvPr>
        </p:nvSpPr>
        <p:spPr>
          <a:xfrm>
            <a:off x="1094400" y="1562400"/>
            <a:ext cx="3255409" cy="476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000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44"/>
          <p:cNvSpPr txBox="1">
            <a:spLocks noGrp="1"/>
          </p:cNvSpPr>
          <p:nvPr>
            <p:ph type="body" idx="2"/>
          </p:nvPr>
        </p:nvSpPr>
        <p:spPr>
          <a:xfrm>
            <a:off x="1103709" y="931026"/>
            <a:ext cx="9360000" cy="507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80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attrocento Sans"/>
              <a:buNone/>
              <a:defRPr sz="22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44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56" name="Google Shape;56;p44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44"/>
          <p:cNvSpPr txBox="1">
            <a:spLocks noGrp="1"/>
          </p:cNvSpPr>
          <p:nvPr>
            <p:ph type="body" idx="3"/>
          </p:nvPr>
        </p:nvSpPr>
        <p:spPr>
          <a:xfrm>
            <a:off x="4605297" y="1562400"/>
            <a:ext cx="3255409" cy="476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000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44"/>
          <p:cNvSpPr txBox="1">
            <a:spLocks noGrp="1"/>
          </p:cNvSpPr>
          <p:nvPr>
            <p:ph type="body" idx="4"/>
          </p:nvPr>
        </p:nvSpPr>
        <p:spPr>
          <a:xfrm>
            <a:off x="8116194" y="1562400"/>
            <a:ext cx="3255409" cy="476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000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44"/>
          <p:cNvSpPr txBox="1">
            <a:spLocks noGrp="1"/>
          </p:cNvSpPr>
          <p:nvPr>
            <p:ph type="dt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58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">
  <p:cSld name="1_One colum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1"/>
          <p:cNvSpPr txBox="1"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18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200"/>
              <a:buFont typeface="Quattrocento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1"/>
          <p:cNvSpPr txBox="1">
            <a:spLocks noGrp="1"/>
          </p:cNvSpPr>
          <p:nvPr>
            <p:ph type="ft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1"/>
          <p:cNvSpPr txBox="1">
            <a:spLocks noGrp="1"/>
          </p:cNvSpPr>
          <p:nvPr>
            <p:ph type="sldNum" idx="12"/>
          </p:nvPr>
        </p:nvSpPr>
        <p:spPr>
          <a:xfrm>
            <a:off x="8735292" y="64752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41"/>
          <p:cNvSpPr txBox="1">
            <a:spLocks noGrp="1"/>
          </p:cNvSpPr>
          <p:nvPr>
            <p:ph type="body" idx="1"/>
          </p:nvPr>
        </p:nvSpPr>
        <p:spPr>
          <a:xfrm>
            <a:off x="1103709" y="931026"/>
            <a:ext cx="9360000" cy="507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80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attrocento Sans"/>
              <a:buNone/>
              <a:defRPr sz="22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1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9" name="Google Shape;29;p41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1"/>
          <p:cNvSpPr txBox="1">
            <a:spLocks noGrp="1"/>
          </p:cNvSpPr>
          <p:nvPr>
            <p:ph type="body" idx="2"/>
          </p:nvPr>
        </p:nvSpPr>
        <p:spPr>
          <a:xfrm>
            <a:off x="1094400" y="1562400"/>
            <a:ext cx="9365782" cy="476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000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1"/>
          <p:cNvSpPr txBox="1">
            <a:spLocks noGrp="1"/>
          </p:cNvSpPr>
          <p:nvPr>
            <p:ph type="dt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1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2022-10-11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 </a:t>
            </a:r>
            <a:r>
              <a:rPr lang="sv-SE" err="1"/>
              <a:t>TITLe</a:t>
            </a:r>
            <a:r>
              <a:rPr lang="sv-SE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2022-10-11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  <p:sldLayoutId id="2147483672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12" Type="http://schemas.openxmlformats.org/officeDocument/2006/relationships/diagramColors" Target="../diagrams/colors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openxmlformats.org/officeDocument/2006/relationships/diagramQuickStyle" Target="../diagrams/quickStyle2.xml"/><Relationship Id="rId5" Type="http://schemas.openxmlformats.org/officeDocument/2006/relationships/diagramColors" Target="../diagrams/colors1.xml"/><Relationship Id="rId10" Type="http://schemas.openxmlformats.org/officeDocument/2006/relationships/diagramLayout" Target="../diagrams/layout2.xml"/><Relationship Id="rId4" Type="http://schemas.openxmlformats.org/officeDocument/2006/relationships/diagramQuickStyle" Target="../diagrams/quickStyle1.xml"/><Relationship Id="rId9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54B9445-44EB-D048-AC4E-EF288A0B842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9522" y="3998877"/>
            <a:ext cx="4782140" cy="212706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3177D5E0-13C8-6140-93BB-64CFABBB4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>
            <a:normAutofit/>
          </a:bodyPr>
          <a:lstStyle/>
          <a:p>
            <a:r>
              <a:rPr lang="sv-SE" dirty="0"/>
              <a:t>NCL </a:t>
            </a:r>
            <a:r>
              <a:rPr lang="sv-SE" dirty="0" err="1"/>
              <a:t>Linac</a:t>
            </a:r>
            <a:r>
              <a:rPr lang="sv-SE" dirty="0"/>
              <a:t>: klystron </a:t>
            </a:r>
            <a:r>
              <a:rPr lang="sv-SE" dirty="0" err="1"/>
              <a:t>based</a:t>
            </a:r>
            <a:r>
              <a:rPr lang="sv-SE" dirty="0"/>
              <a:t> </a:t>
            </a:r>
            <a:r>
              <a:rPr lang="sv-SE" dirty="0" err="1"/>
              <a:t>power</a:t>
            </a:r>
            <a:r>
              <a:rPr lang="sv-SE" dirty="0"/>
              <a:t> stations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221C34D-5198-9243-9F4C-61BA3A3330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sv-SE" dirty="0"/>
              <a:t>TH2179D </a:t>
            </a:r>
            <a:r>
              <a:rPr lang="sv-SE" dirty="0" err="1"/>
              <a:t>sidebands</a:t>
            </a:r>
            <a:r>
              <a:rPr lang="sv-SE" dirty="0"/>
              <a:t>: </a:t>
            </a:r>
            <a:r>
              <a:rPr lang="sv-SE" dirty="0" err="1"/>
              <a:t>white</a:t>
            </a:r>
            <a:r>
              <a:rPr lang="sv-SE" dirty="0"/>
              <a:t> </a:t>
            </a:r>
            <a:r>
              <a:rPr lang="sv-SE" dirty="0" err="1"/>
              <a:t>noise</a:t>
            </a:r>
            <a:r>
              <a:rPr lang="sv-SE" dirty="0"/>
              <a:t> </a:t>
            </a:r>
            <a:r>
              <a:rPr lang="sv-SE" dirty="0" err="1"/>
              <a:t>measurement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D9269-0B80-E345-8F05-44E603EB8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96" y="1446415"/>
            <a:ext cx="6352817" cy="1878867"/>
          </a:xfrm>
        </p:spPr>
        <p:txBody>
          <a:bodyPr/>
          <a:lstStyle/>
          <a:p>
            <a:r>
              <a:rPr lang="sv-SE" sz="1800" dirty="0"/>
              <a:t>To </a:t>
            </a:r>
            <a:r>
              <a:rPr lang="sv-SE" sz="1800" dirty="0" err="1"/>
              <a:t>confirm</a:t>
            </a:r>
            <a:r>
              <a:rPr lang="sv-SE" sz="1800" dirty="0"/>
              <a:t> the </a:t>
            </a:r>
            <a:r>
              <a:rPr lang="sv-SE" sz="1800" dirty="0" err="1"/>
              <a:t>diagnose</a:t>
            </a:r>
            <a:r>
              <a:rPr lang="sv-SE" sz="1800" dirty="0"/>
              <a:t>, </a:t>
            </a:r>
            <a:r>
              <a:rPr lang="sv-SE" sz="1800" dirty="0" err="1"/>
              <a:t>we</a:t>
            </a:r>
            <a:r>
              <a:rPr lang="sv-SE" sz="1800" dirty="0"/>
              <a:t> </a:t>
            </a:r>
            <a:r>
              <a:rPr lang="sv-SE" sz="1800" dirty="0" err="1"/>
              <a:t>measured</a:t>
            </a:r>
            <a:r>
              <a:rPr lang="sv-SE" sz="1800" dirty="0"/>
              <a:t> the </a:t>
            </a:r>
            <a:r>
              <a:rPr lang="sv-SE" sz="1800" dirty="0" err="1"/>
              <a:t>cavity</a:t>
            </a:r>
            <a:r>
              <a:rPr lang="sv-SE" sz="1800" dirty="0"/>
              <a:t> </a:t>
            </a:r>
            <a:r>
              <a:rPr lang="sv-SE" sz="1800" dirty="0" err="1"/>
              <a:t>frequency</a:t>
            </a:r>
            <a:r>
              <a:rPr lang="sv-SE" sz="1800" dirty="0"/>
              <a:t> by </a:t>
            </a:r>
            <a:r>
              <a:rPr lang="sv-SE" sz="1800" dirty="0" err="1"/>
              <a:t>checking</a:t>
            </a:r>
            <a:r>
              <a:rPr lang="sv-SE" sz="1800" dirty="0"/>
              <a:t> the klystron output in </a:t>
            </a:r>
            <a:r>
              <a:rPr lang="sv-SE" sz="1800" dirty="0" err="1"/>
              <a:t>presence</a:t>
            </a:r>
            <a:r>
              <a:rPr lang="sv-SE" sz="1800" dirty="0"/>
              <a:t> </a:t>
            </a:r>
            <a:r>
              <a:rPr lang="sv-SE" sz="1800" dirty="0" err="1"/>
              <a:t>of</a:t>
            </a:r>
            <a:r>
              <a:rPr lang="sv-SE" sz="1800" dirty="0"/>
              <a:t> </a:t>
            </a:r>
            <a:r>
              <a:rPr lang="sv-SE" sz="1800" dirty="0" err="1"/>
              <a:t>white</a:t>
            </a:r>
            <a:r>
              <a:rPr lang="sv-SE" sz="1800" dirty="0"/>
              <a:t> </a:t>
            </a:r>
            <a:r>
              <a:rPr lang="sv-SE" sz="1800" dirty="0" err="1"/>
              <a:t>noise</a:t>
            </a:r>
            <a:r>
              <a:rPr lang="sv-SE" sz="1800" dirty="0"/>
              <a:t> </a:t>
            </a:r>
            <a:r>
              <a:rPr lang="sv-SE" sz="1800" dirty="0" err="1"/>
              <a:t>only</a:t>
            </a:r>
            <a:r>
              <a:rPr lang="sv-SE" sz="1800" dirty="0"/>
              <a:t> (from DC </a:t>
            </a:r>
            <a:r>
              <a:rPr lang="sv-SE" sz="1800" dirty="0" err="1"/>
              <a:t>beam</a:t>
            </a:r>
            <a:r>
              <a:rPr lang="sv-SE" sz="1800" dirty="0"/>
              <a:t>). </a:t>
            </a:r>
          </a:p>
          <a:p>
            <a:endParaRPr lang="sv-SE" sz="1800" dirty="0"/>
          </a:p>
          <a:p>
            <a:endParaRPr lang="sv-SE" sz="1800" dirty="0"/>
          </a:p>
          <a:p>
            <a:endParaRPr lang="sv-SE" sz="1800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E3E11-77AB-C645-A51E-CA5FA152685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9522" y="1058316"/>
            <a:ext cx="4655216" cy="23332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A9797C-6F9A-4E4A-BB35-8CFF2B9D72DF}"/>
              </a:ext>
            </a:extLst>
          </p:cNvPr>
          <p:cNvSpPr/>
          <p:nvPr/>
        </p:nvSpPr>
        <p:spPr>
          <a:xfrm>
            <a:off x="7108032" y="1008721"/>
            <a:ext cx="471670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DTL3 (179-015) - 100 kV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EA7727-E8D4-9F4B-BDBB-83EE88A38BD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924" y="4202919"/>
            <a:ext cx="4826201" cy="17322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3D82340-EAEB-8C42-9438-A62D41EAA6CE}"/>
              </a:ext>
            </a:extLst>
          </p:cNvPr>
          <p:cNvSpPr/>
          <p:nvPr/>
        </p:nvSpPr>
        <p:spPr>
          <a:xfrm>
            <a:off x="7164488" y="3454978"/>
            <a:ext cx="466528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MHz between cavity 4 and 5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7DC41C-04B5-2D42-BBBD-11015E3BE73D}"/>
              </a:ext>
            </a:extLst>
          </p:cNvPr>
          <p:cNvSpPr/>
          <p:nvPr/>
        </p:nvSpPr>
        <p:spPr>
          <a:xfrm>
            <a:off x="837454" y="5998379"/>
            <a:ext cx="482620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Cavity 4 seems to be tuned about 2 MHz higher compared to DTL3/5 klystrons.</a:t>
            </a:r>
          </a:p>
          <a:p>
            <a:pPr>
              <a:spcAft>
                <a:spcPts val="0"/>
              </a:spcAft>
            </a:pPr>
            <a:r>
              <a:rPr lang="en-US" sz="12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Cavity 4 and 5 are 4.5 MHz apart</a:t>
            </a:r>
          </a:p>
          <a:p>
            <a:pPr>
              <a:spcAft>
                <a:spcPts val="0"/>
              </a:spcAft>
            </a:pPr>
            <a:endParaRPr lang="sv-S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2710C8-DE0E-9144-97FB-FDEF5798857B}"/>
              </a:ext>
            </a:extLst>
          </p:cNvPr>
          <p:cNvSpPr/>
          <p:nvPr/>
        </p:nvSpPr>
        <p:spPr>
          <a:xfrm>
            <a:off x="7179257" y="6229678"/>
            <a:ext cx="478214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MHz between cavity 4 and 5</a:t>
            </a:r>
          </a:p>
          <a:p>
            <a:pPr>
              <a:spcAft>
                <a:spcPts val="0"/>
              </a:spcAft>
            </a:pPr>
            <a:endParaRPr lang="en-US" sz="14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0CE09C9-FDA5-A941-81FB-CF46FF3E8870}"/>
              </a:ext>
            </a:extLst>
          </p:cNvPr>
          <p:cNvSpPr/>
          <p:nvPr/>
        </p:nvSpPr>
        <p:spPr>
          <a:xfrm>
            <a:off x="10881595" y="1808482"/>
            <a:ext cx="1097386" cy="37490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3FB6918-6743-7F4B-868B-28CC2AA8CF91}"/>
              </a:ext>
            </a:extLst>
          </p:cNvPr>
          <p:cNvSpPr/>
          <p:nvPr/>
        </p:nvSpPr>
        <p:spPr>
          <a:xfrm>
            <a:off x="10165315" y="4558888"/>
            <a:ext cx="1097386" cy="37490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6D098E-238B-4A4F-A8BA-592A74EA2163}"/>
              </a:ext>
            </a:extLst>
          </p:cNvPr>
          <p:cNvSpPr/>
          <p:nvPr/>
        </p:nvSpPr>
        <p:spPr>
          <a:xfrm>
            <a:off x="654840" y="3609696"/>
            <a:ext cx="523036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DTL4 (179-016) - 105 kV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B3C0906-2EC1-E945-8205-E7042350BDEC}"/>
              </a:ext>
            </a:extLst>
          </p:cNvPr>
          <p:cNvSpPr/>
          <p:nvPr/>
        </p:nvSpPr>
        <p:spPr>
          <a:xfrm>
            <a:off x="4018811" y="4746340"/>
            <a:ext cx="1097386" cy="5388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1336F0-0824-8741-B0A9-58ACA9D22EED}"/>
              </a:ext>
            </a:extLst>
          </p:cNvPr>
          <p:cNvSpPr/>
          <p:nvPr/>
        </p:nvSpPr>
        <p:spPr>
          <a:xfrm>
            <a:off x="482234" y="2516657"/>
            <a:ext cx="65243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err="1"/>
              <a:t>Waveguide</a:t>
            </a:r>
            <a:r>
              <a:rPr lang="sv-SE" sz="1400" dirty="0"/>
              <a:t> to </a:t>
            </a:r>
            <a:r>
              <a:rPr lang="sv-SE" sz="1400" dirty="0" err="1"/>
              <a:t>coax</a:t>
            </a:r>
            <a:r>
              <a:rPr lang="sv-SE" sz="1400" dirty="0"/>
              <a:t> adapter </a:t>
            </a:r>
            <a:r>
              <a:rPr lang="sv-SE" sz="1400" dirty="0" err="1"/>
              <a:t>connected</a:t>
            </a:r>
            <a:r>
              <a:rPr lang="sv-SE" sz="1400" dirty="0"/>
              <a:t> to the klystron output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rgbClr val="000000"/>
                </a:solidFill>
                <a:latin typeface="Calibri" panose="020F0502020204030204" pitchFamily="34" charset="0"/>
              </a:rPr>
              <a:t>Klystron RF drive </a:t>
            </a:r>
            <a:r>
              <a:rPr lang="sv-SE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disconnected</a:t>
            </a:r>
            <a:r>
              <a:rPr lang="sv-SE" sz="1400" dirty="0">
                <a:solidFill>
                  <a:srgbClr val="000000"/>
                </a:solidFill>
                <a:latin typeface="Calibri" panose="020F0502020204030204" pitchFamily="34" charset="0"/>
              </a:rPr>
              <a:t>. Klystron input </a:t>
            </a:r>
            <a:r>
              <a:rPr lang="sv-SE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terminated</a:t>
            </a:r>
            <a:r>
              <a:rPr lang="sv-SE" sz="1400" dirty="0">
                <a:solidFill>
                  <a:srgbClr val="000000"/>
                </a:solidFill>
                <a:latin typeface="Calibri" panose="020F0502020204030204" pitchFamily="34" charset="0"/>
              </a:rPr>
              <a:t> on </a:t>
            </a:r>
            <a:r>
              <a:rPr lang="sv-SE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circulator-loads</a:t>
            </a:r>
            <a:r>
              <a:rPr lang="sv-SE" sz="140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Spectrum</a:t>
            </a:r>
            <a:r>
              <a:rPr lang="sv-SE" sz="1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sv-SE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analyzer</a:t>
            </a:r>
            <a:r>
              <a:rPr lang="sv-SE" sz="1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sv-SE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connected</a:t>
            </a:r>
            <a:r>
              <a:rPr lang="sv-SE" sz="1400" dirty="0">
                <a:solidFill>
                  <a:srgbClr val="000000"/>
                </a:solidFill>
                <a:latin typeface="Calibri" panose="020F0502020204030204" pitchFamily="34" charset="0"/>
              </a:rPr>
              <a:t> to the adapter </a:t>
            </a:r>
            <a:r>
              <a:rPr lang="sv-SE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through</a:t>
            </a:r>
            <a:r>
              <a:rPr lang="sv-SE" sz="1400" dirty="0">
                <a:solidFill>
                  <a:srgbClr val="000000"/>
                </a:solidFill>
                <a:latin typeface="Calibri" panose="020F0502020204030204" pitchFamily="34" charset="0"/>
              </a:rPr>
              <a:t> a 10 dB </a:t>
            </a:r>
            <a:r>
              <a:rPr lang="sv-SE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attenuator</a:t>
            </a:r>
            <a:r>
              <a:rPr lang="sv-SE" sz="14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3EAC40-1C15-D44A-9CC6-8F5368D91E90}"/>
              </a:ext>
            </a:extLst>
          </p:cNvPr>
          <p:cNvSpPr/>
          <p:nvPr/>
        </p:nvSpPr>
        <p:spPr>
          <a:xfrm>
            <a:off x="7169522" y="3895142"/>
            <a:ext cx="480161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DTL5 (179-017) - 109 kV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E815C00-AE9D-9C1F-A731-008DCEC9D97C}"/>
              </a:ext>
            </a:extLst>
          </p:cNvPr>
          <p:cNvSpPr/>
          <p:nvPr/>
        </p:nvSpPr>
        <p:spPr>
          <a:xfrm>
            <a:off x="6843713" y="3184264"/>
            <a:ext cx="3236202" cy="814613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7A660D-B3F3-E3D0-7DD0-C508F7C2A2C0}"/>
              </a:ext>
            </a:extLst>
          </p:cNvPr>
          <p:cNvSpPr/>
          <p:nvPr/>
        </p:nvSpPr>
        <p:spPr>
          <a:xfrm>
            <a:off x="6799468" y="6015954"/>
            <a:ext cx="3236202" cy="814613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A1E0B22-B0CF-1C31-75AD-67F67B196790}"/>
              </a:ext>
            </a:extLst>
          </p:cNvPr>
          <p:cNvSpPr/>
          <p:nvPr/>
        </p:nvSpPr>
        <p:spPr>
          <a:xfrm>
            <a:off x="487158" y="6074948"/>
            <a:ext cx="3236202" cy="814613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96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3177D5E0-13C8-6140-93BB-64CFABBB4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>
            <a:normAutofit/>
          </a:bodyPr>
          <a:lstStyle/>
          <a:p>
            <a:r>
              <a:rPr lang="sv-SE" dirty="0"/>
              <a:t>NCL </a:t>
            </a:r>
            <a:r>
              <a:rPr lang="sv-SE" dirty="0" err="1"/>
              <a:t>Linac</a:t>
            </a:r>
            <a:r>
              <a:rPr lang="sv-SE" dirty="0"/>
              <a:t>: klystron </a:t>
            </a:r>
            <a:r>
              <a:rPr lang="sv-SE" dirty="0" err="1"/>
              <a:t>based</a:t>
            </a:r>
            <a:r>
              <a:rPr lang="sv-SE" dirty="0"/>
              <a:t> </a:t>
            </a:r>
            <a:r>
              <a:rPr lang="sv-SE" dirty="0" err="1"/>
              <a:t>power</a:t>
            </a:r>
            <a:r>
              <a:rPr lang="sv-SE" dirty="0"/>
              <a:t> stations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221C34D-5198-9243-9F4C-61BA3A3330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sv-SE" dirty="0"/>
              <a:t>TH2179D </a:t>
            </a:r>
            <a:r>
              <a:rPr lang="sv-SE" dirty="0" err="1"/>
              <a:t>retuning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D9269-0B80-E345-8F05-44E603EB8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880" y="1354237"/>
            <a:ext cx="8593928" cy="2714105"/>
          </a:xfrm>
        </p:spPr>
        <p:txBody>
          <a:bodyPr/>
          <a:lstStyle/>
          <a:p>
            <a:r>
              <a:rPr lang="it-IT" sz="1600" b="1" dirty="0" err="1"/>
              <a:t>Thales</a:t>
            </a:r>
            <a:r>
              <a:rPr lang="it-IT" sz="1600" b="1" dirty="0"/>
              <a:t> </a:t>
            </a:r>
            <a:r>
              <a:rPr lang="it-IT" sz="1600" b="1" dirty="0" err="1"/>
              <a:t>visit</a:t>
            </a:r>
            <a:r>
              <a:rPr lang="it-IT" sz="1600" b="1" dirty="0"/>
              <a:t> to </a:t>
            </a:r>
            <a:r>
              <a:rPr lang="it-IT" sz="1600" b="1" dirty="0" err="1"/>
              <a:t>retune</a:t>
            </a:r>
            <a:r>
              <a:rPr lang="it-IT" sz="1600" b="1" dirty="0"/>
              <a:t> </a:t>
            </a:r>
            <a:r>
              <a:rPr lang="it-IT" sz="1600" b="1" dirty="0" err="1"/>
              <a:t>cavity</a:t>
            </a:r>
            <a:r>
              <a:rPr lang="it-IT" sz="1600" b="1" dirty="0"/>
              <a:t> 4 on DTL3 and DTL5 klystrons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/>
              <a:t>Cavity</a:t>
            </a:r>
            <a:r>
              <a:rPr lang="it-IT" sz="1400" dirty="0"/>
              <a:t> 4 </a:t>
            </a:r>
            <a:r>
              <a:rPr lang="it-IT" sz="1400" dirty="0" err="1"/>
              <a:t>retuned</a:t>
            </a:r>
            <a:r>
              <a:rPr lang="it-IT" sz="1400" dirty="0"/>
              <a:t> in </a:t>
            </a:r>
            <a:r>
              <a:rPr lang="it-IT" sz="1400" dirty="0" err="1"/>
              <a:t>few</a:t>
            </a:r>
            <a:r>
              <a:rPr lang="it-IT" sz="1400" dirty="0"/>
              <a:t> </a:t>
            </a:r>
            <a:r>
              <a:rPr lang="it-IT" sz="1400" dirty="0" err="1"/>
              <a:t>iterations</a:t>
            </a:r>
            <a:r>
              <a:rPr lang="it-IT" sz="1400" dirty="0"/>
              <a:t> by </a:t>
            </a:r>
            <a:r>
              <a:rPr lang="it-IT" sz="1400" dirty="0" err="1"/>
              <a:t>changing</a:t>
            </a:r>
            <a:r>
              <a:rPr lang="it-IT" sz="1400" dirty="0"/>
              <a:t> the </a:t>
            </a:r>
            <a:r>
              <a:rPr lang="it-IT" sz="1400" dirty="0" err="1"/>
              <a:t>length</a:t>
            </a:r>
            <a:r>
              <a:rPr lang="it-IT" sz="1400" dirty="0"/>
              <a:t> of the gap (</a:t>
            </a:r>
            <a:r>
              <a:rPr lang="it-IT" sz="1400" dirty="0" err="1"/>
              <a:t>distance</a:t>
            </a:r>
            <a:r>
              <a:rPr lang="it-IT" sz="1400" dirty="0"/>
              <a:t> </a:t>
            </a:r>
            <a:r>
              <a:rPr lang="it-IT" sz="1400" dirty="0" err="1"/>
              <a:t>between</a:t>
            </a:r>
            <a:r>
              <a:rPr lang="it-IT" sz="1400" dirty="0"/>
              <a:t> </a:t>
            </a:r>
            <a:r>
              <a:rPr lang="it-IT" sz="1400" dirty="0" err="1"/>
              <a:t>noses</a:t>
            </a:r>
            <a:r>
              <a:rPr lang="it-IT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/>
              <a:t>Several</a:t>
            </a:r>
            <a:r>
              <a:rPr lang="it-IT" sz="1400" dirty="0"/>
              <a:t> </a:t>
            </a:r>
            <a:r>
              <a:rPr lang="it-IT" sz="1400" dirty="0" err="1"/>
              <a:t>spectrum</a:t>
            </a:r>
            <a:r>
              <a:rPr lang="it-IT" sz="1400" dirty="0"/>
              <a:t> </a:t>
            </a:r>
            <a:r>
              <a:rPr lang="it-IT" sz="1400" dirty="0" err="1"/>
              <a:t>measurements</a:t>
            </a:r>
            <a:r>
              <a:rPr lang="it-IT" sz="1400" dirty="0"/>
              <a:t> </a:t>
            </a:r>
            <a:r>
              <a:rPr lang="it-IT" sz="1400" dirty="0" err="1"/>
              <a:t>taken</a:t>
            </a:r>
            <a:r>
              <a:rPr lang="it-IT" sz="1400" dirty="0"/>
              <a:t> </a:t>
            </a:r>
            <a:r>
              <a:rPr lang="it-IT" sz="1400" dirty="0" err="1"/>
              <a:t>at</a:t>
            </a:r>
            <a:r>
              <a:rPr lang="it-IT" sz="1400" dirty="0"/>
              <a:t> </a:t>
            </a:r>
            <a:r>
              <a:rPr lang="it-IT" sz="1400" dirty="0" err="1"/>
              <a:t>each</a:t>
            </a:r>
            <a:r>
              <a:rPr lang="it-IT" sz="1400" dirty="0"/>
              <a:t> </a:t>
            </a:r>
            <a:r>
              <a:rPr lang="it-IT" sz="1400" dirty="0" err="1"/>
              <a:t>step</a:t>
            </a:r>
            <a:endParaRPr lang="it-I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After 2/3 iterations the sidebands are lower but the problem is not completely solved. Cavity 4 tuner reached its limit.</a:t>
            </a:r>
            <a:endParaRPr lang="it-I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Solenoid current is then changed to find a sideband-free combination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klystrons have been re-tested to full power and for several settings of the output match. </a:t>
            </a:r>
            <a:r>
              <a:rPr lang="en-US" sz="1400" u="sng" dirty="0"/>
              <a:t>Sidebands not detected.</a:t>
            </a:r>
          </a:p>
          <a:p>
            <a:r>
              <a:rPr lang="en-US" sz="1400" dirty="0"/>
              <a:t>New white noise measurement of cavity frequency tuning is carried out after the tuning: cavity 4 frequency is now 2 MHz higher than before.</a:t>
            </a:r>
          </a:p>
          <a:p>
            <a:pPr marL="0" indent="0">
              <a:buNone/>
            </a:pPr>
            <a:r>
              <a:rPr lang="en-US" sz="1400" dirty="0"/>
              <a:t> </a:t>
            </a:r>
            <a:endParaRPr lang="it-IT" sz="1400" dirty="0"/>
          </a:p>
          <a:p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95F4B7-4733-3549-8C3E-B2C5DAF7445B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997" y="4549639"/>
            <a:ext cx="4412447" cy="2302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CBF8F3-CF00-024F-AF7D-9C79FB4DCE51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0167" y="4576714"/>
            <a:ext cx="4642479" cy="224812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DF55BAB-881B-224A-BDC9-93CDC6C65B63}"/>
              </a:ext>
            </a:extLst>
          </p:cNvPr>
          <p:cNvSpPr/>
          <p:nvPr/>
        </p:nvSpPr>
        <p:spPr>
          <a:xfrm>
            <a:off x="3546458" y="5578492"/>
            <a:ext cx="1097386" cy="5388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7B0793-3941-2443-B254-2468C842D020}"/>
              </a:ext>
            </a:extLst>
          </p:cNvPr>
          <p:cNvSpPr/>
          <p:nvPr/>
        </p:nvSpPr>
        <p:spPr>
          <a:xfrm>
            <a:off x="9532856" y="5578492"/>
            <a:ext cx="1097386" cy="5388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26A859-4BA3-2E46-A952-C83288F9AA6E}"/>
              </a:ext>
            </a:extLst>
          </p:cNvPr>
          <p:cNvSpPr txBox="1"/>
          <p:nvPr/>
        </p:nvSpPr>
        <p:spPr>
          <a:xfrm>
            <a:off x="1493943" y="6335841"/>
            <a:ext cx="3149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200" b="1" dirty="0"/>
              <a:t>DTL3 klystron (TH2179D </a:t>
            </a:r>
            <a:r>
              <a:rPr lang="it-IT" sz="1200" b="1" dirty="0" err="1"/>
              <a:t>S</a:t>
            </a:r>
            <a:r>
              <a:rPr lang="it-IT" sz="1200" b="1" dirty="0"/>
              <a:t>/</a:t>
            </a:r>
            <a:r>
              <a:rPr lang="it-IT" sz="1200" b="1" dirty="0" err="1"/>
              <a:t>N</a:t>
            </a:r>
            <a:r>
              <a:rPr lang="it-IT" sz="1200" b="1" dirty="0"/>
              <a:t> 179-015) - 100 </a:t>
            </a:r>
            <a:r>
              <a:rPr lang="it-IT" sz="1200" b="1" dirty="0" err="1"/>
              <a:t>kV</a:t>
            </a:r>
            <a:endParaRPr lang="it-IT" sz="1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C4DDA3-6B8B-4245-91DF-C3530D24FAEA}"/>
              </a:ext>
            </a:extLst>
          </p:cNvPr>
          <p:cNvSpPr txBox="1"/>
          <p:nvPr/>
        </p:nvSpPr>
        <p:spPr>
          <a:xfrm>
            <a:off x="7250662" y="6362916"/>
            <a:ext cx="3149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200" b="1" dirty="0"/>
              <a:t>DTL5 klystron (TH2179D </a:t>
            </a:r>
            <a:r>
              <a:rPr lang="it-IT" sz="1200" b="1" dirty="0" err="1"/>
              <a:t>S</a:t>
            </a:r>
            <a:r>
              <a:rPr lang="it-IT" sz="1200" b="1" dirty="0"/>
              <a:t>/</a:t>
            </a:r>
            <a:r>
              <a:rPr lang="it-IT" sz="1200" b="1" dirty="0" err="1"/>
              <a:t>N</a:t>
            </a:r>
            <a:r>
              <a:rPr lang="it-IT" sz="1200" b="1" dirty="0"/>
              <a:t> 179-017) - 109 </a:t>
            </a:r>
            <a:r>
              <a:rPr lang="it-IT" sz="1200" b="1" dirty="0" err="1"/>
              <a:t>kV</a:t>
            </a:r>
            <a:endParaRPr lang="it-IT" sz="1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3D76C-4B44-7740-9AF4-59EA2CD8A5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438" y="1683634"/>
            <a:ext cx="3407562" cy="191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116E6-B2A4-6F54-4475-165D349551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282EC2-7EC3-E9B9-B21D-EBCCEE5121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4E427D-82F1-7171-3074-8D67B43473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MB and HB</a:t>
            </a:r>
          </a:p>
          <a:p>
            <a:r>
              <a:rPr lang="en-GB" dirty="0"/>
              <a:t>704 MHz 1.5 MW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7662FC-FB0A-698C-5C39-5F1198F0FA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689" y="3483135"/>
            <a:ext cx="4499820" cy="3374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949628-E20D-0F31-5029-B87F51B5B5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180" y="1"/>
            <a:ext cx="4499820" cy="337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9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04AB3-5CD3-5A4E-B489-6AEE838DE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892" y="107221"/>
            <a:ext cx="9360000" cy="657339"/>
          </a:xfrm>
        </p:spPr>
        <p:txBody>
          <a:bodyPr/>
          <a:lstStyle/>
          <a:p>
            <a:r>
              <a:rPr lang="en-GB" dirty="0"/>
              <a:t>MB and HB (and Test Stand 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A6AA6-8B0E-3645-A1B6-57FC2FF1D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E7731F-7315-B044-80A6-684799FE669B}"/>
              </a:ext>
            </a:extLst>
          </p:cNvPr>
          <p:cNvSpPr txBox="1"/>
          <p:nvPr/>
        </p:nvSpPr>
        <p:spPr>
          <a:xfrm>
            <a:off x="306330" y="692866"/>
            <a:ext cx="79462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MB RF system installation practically complete with only a little LLRF cabling and cavity tuner control outstanding.</a:t>
            </a:r>
            <a:endParaRPr lang="en-GB" sz="1400" dirty="0">
              <a:solidFill>
                <a:srgbClr val="666666"/>
              </a:solidFill>
            </a:endParaRPr>
          </a:p>
          <a:p>
            <a:pPr algn="l"/>
            <a:endParaRPr lang="en-GB" sz="1400" dirty="0">
              <a:solidFill>
                <a:srgbClr val="666666"/>
              </a:solidFill>
            </a:endParaRPr>
          </a:p>
          <a:p>
            <a:pPr algn="l"/>
            <a:r>
              <a:rPr lang="en-GB" dirty="0">
                <a:solidFill>
                  <a:srgbClr val="666666"/>
                </a:solidFill>
              </a:rPr>
              <a:t>All RFDS is installed tuned and aligned.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The first 14/36 MB RF stations have completed High Power testing including LLRF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7 more systems have completed low power testing awaiting high power test.</a:t>
            </a:r>
          </a:p>
          <a:p>
            <a:pPr algn="l"/>
            <a:endParaRPr lang="en-GB" sz="1600" dirty="0">
              <a:solidFill>
                <a:srgbClr val="666666"/>
              </a:solidFill>
            </a:endParaRPr>
          </a:p>
          <a:p>
            <a:pPr algn="l"/>
            <a:r>
              <a:rPr lang="en-GB" dirty="0">
                <a:solidFill>
                  <a:srgbClr val="666666"/>
                </a:solidFill>
              </a:rPr>
              <a:t>TS2: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Two RF systems </a:t>
            </a:r>
            <a:r>
              <a:rPr lang="en-GB" dirty="0" err="1">
                <a:solidFill>
                  <a:srgbClr val="666666"/>
                </a:solidFill>
              </a:rPr>
              <a:t>incl</a:t>
            </a:r>
            <a:r>
              <a:rPr lang="en-GB" dirty="0">
                <a:solidFill>
                  <a:srgbClr val="666666"/>
                </a:solidFill>
              </a:rPr>
              <a:t> power dividers have been in operation for several years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Used for integration, improvement and concept testing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1AE288-122A-704A-8DE2-1381413AB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540" y="3941404"/>
            <a:ext cx="3378489" cy="25338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0F7CF9-AB41-4C42-9761-64692612B5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52" y="3941404"/>
            <a:ext cx="3378488" cy="2533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406045-0D2B-194F-BB2E-76BEF666C0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733" y="3668160"/>
            <a:ext cx="3742813" cy="28071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5656DC-1048-0B4F-83C5-358A07DCE2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03648" y="1623681"/>
            <a:ext cx="2492687" cy="18695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D0DA00-FECC-7B43-995D-F18EE282A7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546" y="1808806"/>
            <a:ext cx="2301026" cy="172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1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3177D5E0-13C8-6140-93BB-64CFABBB4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>
            <a:normAutofit/>
          </a:bodyPr>
          <a:lstStyle/>
          <a:p>
            <a:r>
              <a:rPr lang="sv-SE" dirty="0"/>
              <a:t>Medium and </a:t>
            </a:r>
            <a:r>
              <a:rPr lang="sv-SE" dirty="0" err="1"/>
              <a:t>High</a:t>
            </a:r>
            <a:r>
              <a:rPr lang="sv-SE" dirty="0"/>
              <a:t> Beta </a:t>
            </a:r>
            <a:r>
              <a:rPr lang="sv-SE" dirty="0" err="1"/>
              <a:t>Linac</a:t>
            </a:r>
            <a:endParaRPr lang="sv-SE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221C34D-5198-9243-9F4C-61BA3A3330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sv-SE" dirty="0"/>
              <a:t>Status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0B689D-A50A-AB41-9B44-731641896E16}"/>
              </a:ext>
            </a:extLst>
          </p:cNvPr>
          <p:cNvSpPr txBox="1">
            <a:spLocks/>
          </p:cNvSpPr>
          <p:nvPr/>
        </p:nvSpPr>
        <p:spPr>
          <a:xfrm>
            <a:off x="414868" y="1438102"/>
            <a:ext cx="5170098" cy="263436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0" tIns="45720" rIns="18000" bIns="45720" rtlCol="0">
            <a:norm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Font typeface="Segoe UI" panose="020B0502040204020203" pitchFamily="34" charset="0"/>
              <a:buNone/>
            </a:pPr>
            <a:r>
              <a:rPr lang="sv-SE" sz="2200" dirty="0">
                <a:solidFill>
                  <a:schemeClr val="accent1"/>
                </a:solidFill>
              </a:rPr>
              <a:t> Medium Beta (36 systems)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1400" dirty="0"/>
              <a:t>All medium beta klystrons (18 Canon + 18 CPI) </a:t>
            </a:r>
            <a:r>
              <a:rPr lang="sv-SE" sz="1400" dirty="0" err="1"/>
              <a:t>have</a:t>
            </a:r>
            <a:r>
              <a:rPr lang="sv-SE" sz="1400" dirty="0"/>
              <a:t> </a:t>
            </a:r>
            <a:r>
              <a:rPr lang="sv-SE" sz="1400" dirty="0" err="1"/>
              <a:t>been</a:t>
            </a:r>
            <a:r>
              <a:rPr lang="sv-SE" sz="1400" dirty="0"/>
              <a:t> </a:t>
            </a:r>
            <a:r>
              <a:rPr lang="sv-SE" sz="1400" dirty="0" err="1"/>
              <a:t>installed</a:t>
            </a:r>
            <a:r>
              <a:rPr lang="sv-SE" sz="1400" dirty="0"/>
              <a:t> in the final </a:t>
            </a:r>
            <a:r>
              <a:rPr lang="sv-SE" sz="1400" dirty="0" err="1"/>
              <a:t>locations</a:t>
            </a:r>
            <a:r>
              <a:rPr lang="sv-SE" sz="1400" dirty="0"/>
              <a:t>; last cell installation </a:t>
            </a:r>
            <a:r>
              <a:rPr lang="sv-SE" sz="1400" dirty="0" err="1"/>
              <a:t>ongoing</a:t>
            </a:r>
            <a:r>
              <a:rPr lang="sv-SE" sz="1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1400" dirty="0"/>
              <a:t>Site </a:t>
            </a:r>
            <a:r>
              <a:rPr lang="sv-SE" sz="1400" dirty="0" err="1"/>
              <a:t>testing</a:t>
            </a:r>
            <a:r>
              <a:rPr lang="sv-SE" sz="1400" dirty="0"/>
              <a:t> </a:t>
            </a:r>
            <a:r>
              <a:rPr lang="sv-SE" sz="1400" dirty="0" err="1"/>
              <a:t>of</a:t>
            </a:r>
            <a:r>
              <a:rPr lang="sv-SE" sz="1400" dirty="0"/>
              <a:t> the </a:t>
            </a:r>
            <a:r>
              <a:rPr lang="sv-SE" sz="1400" dirty="0" err="1"/>
              <a:t>first</a:t>
            </a:r>
            <a:r>
              <a:rPr lang="sv-SE" sz="1400" dirty="0"/>
              <a:t> 14 klystrons (8 Canon + 7 CPI) </a:t>
            </a:r>
            <a:r>
              <a:rPr lang="sv-SE" sz="1400" dirty="0" err="1"/>
              <a:t>completed</a:t>
            </a:r>
            <a:r>
              <a:rPr lang="sv-SE" sz="1400" dirty="0"/>
              <a:t> </a:t>
            </a:r>
            <a:r>
              <a:rPr lang="sv-SE" sz="1400" dirty="0" err="1"/>
              <a:t>with</a:t>
            </a:r>
            <a:r>
              <a:rPr lang="sv-SE" sz="1400" dirty="0"/>
              <a:t> no </a:t>
            </a:r>
            <a:r>
              <a:rPr lang="sv-SE" sz="1400" dirty="0" err="1"/>
              <a:t>issues</a:t>
            </a:r>
            <a:endParaRPr lang="sv-SE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sv-SE" sz="1400" dirty="0"/>
              <a:t>DC conditioning </a:t>
            </a:r>
            <a:r>
              <a:rPr lang="sv-SE" sz="1400" dirty="0" err="1"/>
              <a:t>of</a:t>
            </a:r>
            <a:r>
              <a:rPr lang="sv-SE" sz="1400" dirty="0"/>
              <a:t> the </a:t>
            </a:r>
            <a:r>
              <a:rPr lang="sv-SE" sz="1400" dirty="0" err="1"/>
              <a:t>next</a:t>
            </a:r>
            <a:r>
              <a:rPr lang="sv-SE" sz="1400" dirty="0"/>
              <a:t> 3 klystrons (CPI) </a:t>
            </a:r>
            <a:r>
              <a:rPr lang="sv-SE" sz="1400" dirty="0" err="1"/>
              <a:t>started</a:t>
            </a:r>
            <a:r>
              <a:rPr lang="sv-SE" sz="1400" dirty="0"/>
              <a:t> </a:t>
            </a:r>
            <a:r>
              <a:rPr lang="sv-SE" sz="1400" dirty="0" err="1"/>
              <a:t>but</a:t>
            </a:r>
            <a:r>
              <a:rPr lang="sv-SE" sz="1400" dirty="0"/>
              <a:t> </a:t>
            </a:r>
            <a:r>
              <a:rPr lang="sv-SE" sz="1400" dirty="0" err="1"/>
              <a:t>several</a:t>
            </a:r>
            <a:r>
              <a:rPr lang="sv-SE" sz="1400" dirty="0"/>
              <a:t> </a:t>
            </a:r>
            <a:r>
              <a:rPr lang="sv-SE" sz="1400" dirty="0" err="1"/>
              <a:t>issues</a:t>
            </a:r>
            <a:r>
              <a:rPr lang="sv-SE" sz="1400" dirty="0"/>
              <a:t> </a:t>
            </a:r>
            <a:r>
              <a:rPr lang="sv-SE" sz="1400" dirty="0" err="1"/>
              <a:t>have</a:t>
            </a:r>
            <a:r>
              <a:rPr lang="sv-SE" sz="1400" dirty="0"/>
              <a:t> </a:t>
            </a:r>
            <a:r>
              <a:rPr lang="sv-SE" sz="1400" dirty="0" err="1"/>
              <a:t>been</a:t>
            </a:r>
            <a:r>
              <a:rPr lang="sv-SE" sz="1400" dirty="0"/>
              <a:t> </a:t>
            </a:r>
            <a:r>
              <a:rPr lang="sv-SE" sz="1400" dirty="0" err="1"/>
              <a:t>met</a:t>
            </a:r>
            <a:r>
              <a:rPr lang="sv-SE" sz="1400" dirty="0"/>
              <a:t> (</a:t>
            </a:r>
            <a:r>
              <a:rPr lang="sv-SE" sz="1400" dirty="0" err="1"/>
              <a:t>see</a:t>
            </a:r>
            <a:r>
              <a:rPr lang="sv-SE" sz="1400" dirty="0"/>
              <a:t> </a:t>
            </a:r>
            <a:r>
              <a:rPr lang="sv-SE" sz="1400" dirty="0" err="1"/>
              <a:t>next</a:t>
            </a:r>
            <a:r>
              <a:rPr lang="sv-SE" sz="1400" dirty="0"/>
              <a:t> </a:t>
            </a:r>
            <a:r>
              <a:rPr lang="sv-SE" sz="1400" dirty="0" err="1"/>
              <a:t>slides</a:t>
            </a:r>
            <a:r>
              <a:rPr lang="sv-SE" sz="1400" dirty="0"/>
              <a:t>).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FB99253-D50A-0D4D-B17D-59C47DE050D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11759" y="4180821"/>
            <a:ext cx="5098107" cy="2600307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sv-SE" sz="2200" dirty="0">
                <a:solidFill>
                  <a:schemeClr val="accent1"/>
                </a:solidFill>
              </a:rPr>
              <a:t> </a:t>
            </a:r>
            <a:r>
              <a:rPr lang="sv-SE" sz="2200" dirty="0" err="1">
                <a:solidFill>
                  <a:schemeClr val="accent1"/>
                </a:solidFill>
              </a:rPr>
              <a:t>High</a:t>
            </a:r>
            <a:r>
              <a:rPr lang="sv-SE" sz="2200" dirty="0">
                <a:solidFill>
                  <a:schemeClr val="accent1"/>
                </a:solidFill>
              </a:rPr>
              <a:t> Beta (84 systems)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1400" dirty="0"/>
              <a:t>15 </a:t>
            </a:r>
            <a:r>
              <a:rPr lang="sv-SE" sz="1400" dirty="0" err="1"/>
              <a:t>high</a:t>
            </a:r>
            <a:r>
              <a:rPr lang="sv-SE" sz="1400" dirty="0"/>
              <a:t> Beta klystrons </a:t>
            </a:r>
            <a:r>
              <a:rPr lang="sv-SE" sz="1400" dirty="0" err="1"/>
              <a:t>delivered</a:t>
            </a:r>
            <a:r>
              <a:rPr lang="sv-SE" sz="1400" dirty="0"/>
              <a:t> from Canon; 3 </a:t>
            </a:r>
            <a:r>
              <a:rPr lang="sv-SE" sz="1400" dirty="0" err="1"/>
              <a:t>more</a:t>
            </a:r>
            <a:r>
              <a:rPr lang="sv-SE" sz="1400" dirty="0"/>
              <a:t> </a:t>
            </a:r>
            <a:r>
              <a:rPr lang="sv-SE" sz="1400" dirty="0" err="1"/>
              <a:t>shipped</a:t>
            </a:r>
            <a:r>
              <a:rPr lang="sv-SE" sz="1400" dirty="0"/>
              <a:t> from the </a:t>
            </a:r>
            <a:r>
              <a:rPr lang="sv-SE" sz="1400" dirty="0" err="1"/>
              <a:t>factory</a:t>
            </a:r>
            <a:r>
              <a:rPr lang="sv-SE" sz="1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1400" dirty="0"/>
              <a:t>4 </a:t>
            </a:r>
            <a:r>
              <a:rPr lang="sv-SE" sz="1400" dirty="0" err="1"/>
              <a:t>High</a:t>
            </a:r>
            <a:r>
              <a:rPr lang="sv-SE" sz="1400" dirty="0"/>
              <a:t> Beta klystrons </a:t>
            </a:r>
            <a:r>
              <a:rPr lang="sv-SE" sz="1400" dirty="0" err="1"/>
              <a:t>delivered</a:t>
            </a:r>
            <a:r>
              <a:rPr lang="sv-SE" sz="1400" dirty="0"/>
              <a:t> from Thales; 14 </a:t>
            </a:r>
            <a:r>
              <a:rPr lang="sv-SE" sz="1400" dirty="0" err="1"/>
              <a:t>more</a:t>
            </a:r>
            <a:r>
              <a:rPr lang="sv-SE" sz="1400" dirty="0"/>
              <a:t> to come.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1400" dirty="0" err="1"/>
              <a:t>Some</a:t>
            </a:r>
            <a:r>
              <a:rPr lang="sv-SE" sz="1400" dirty="0"/>
              <a:t> </a:t>
            </a:r>
            <a:r>
              <a:rPr lang="sv-SE" sz="1400" dirty="0" err="1"/>
              <a:t>quality</a:t>
            </a:r>
            <a:r>
              <a:rPr lang="sv-SE" sz="1400" dirty="0"/>
              <a:t> </a:t>
            </a:r>
            <a:r>
              <a:rPr lang="sv-SE" sz="1400" dirty="0" err="1"/>
              <a:t>issues</a:t>
            </a:r>
            <a:r>
              <a:rPr lang="sv-SE" sz="1400" dirty="0"/>
              <a:t> </a:t>
            </a:r>
            <a:r>
              <a:rPr lang="sv-SE" sz="1400" dirty="0" err="1"/>
              <a:t>found</a:t>
            </a:r>
            <a:r>
              <a:rPr lang="sv-SE" sz="1400" dirty="0"/>
              <a:t> (pipes, </a:t>
            </a:r>
            <a:r>
              <a:rPr lang="sv-SE" sz="1400" dirty="0" err="1"/>
              <a:t>frame</a:t>
            </a:r>
            <a:r>
              <a:rPr lang="sv-SE" sz="1400" dirty="0"/>
              <a:t>..) and </a:t>
            </a:r>
            <a:r>
              <a:rPr lang="sv-SE" sz="1400" dirty="0" err="1"/>
              <a:t>currently</a:t>
            </a:r>
            <a:r>
              <a:rPr lang="sv-SE" sz="1400" dirty="0"/>
              <a:t> </a:t>
            </a:r>
            <a:r>
              <a:rPr lang="sv-SE" sz="1400" dirty="0" err="1"/>
              <a:t>being</a:t>
            </a:r>
            <a:r>
              <a:rPr lang="sv-SE" sz="1400" dirty="0"/>
              <a:t> </a:t>
            </a:r>
            <a:r>
              <a:rPr lang="sv-SE" sz="1400" dirty="0" err="1"/>
              <a:t>addressed</a:t>
            </a:r>
            <a:r>
              <a:rPr lang="sv-SE" sz="1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1400" dirty="0" err="1"/>
              <a:t>Currently</a:t>
            </a:r>
            <a:r>
              <a:rPr lang="sv-SE" sz="1400" dirty="0"/>
              <a:t> </a:t>
            </a:r>
            <a:r>
              <a:rPr lang="sv-SE" sz="1400" dirty="0" err="1"/>
              <a:t>installing</a:t>
            </a:r>
            <a:r>
              <a:rPr lang="sv-SE" sz="1400" dirty="0"/>
              <a:t> </a:t>
            </a:r>
            <a:r>
              <a:rPr lang="sv-SE" sz="1400" dirty="0" err="1"/>
              <a:t>one</a:t>
            </a:r>
            <a:r>
              <a:rPr lang="sv-SE" sz="1400" dirty="0"/>
              <a:t> </a:t>
            </a:r>
            <a:r>
              <a:rPr lang="sv-SE" sz="1400" dirty="0" err="1"/>
              <a:t>high</a:t>
            </a:r>
            <a:r>
              <a:rPr lang="sv-SE" sz="1400" dirty="0"/>
              <a:t> beta Thales klystrons in </a:t>
            </a:r>
            <a:r>
              <a:rPr lang="sv-SE" sz="1400" dirty="0" err="1"/>
              <a:t>one</a:t>
            </a:r>
            <a:r>
              <a:rPr lang="sv-SE" sz="1400" dirty="0"/>
              <a:t> </a:t>
            </a:r>
            <a:r>
              <a:rPr lang="sv-SE" sz="1400" dirty="0" err="1"/>
              <a:t>of</a:t>
            </a:r>
            <a:r>
              <a:rPr lang="sv-SE" sz="1400" dirty="0"/>
              <a:t> the medium beta cells.</a:t>
            </a:r>
          </a:p>
          <a:p>
            <a:pPr>
              <a:buFont typeface="Arial" panose="020B0604020202020204" pitchFamily="34" charset="0"/>
              <a:buChar char="•"/>
            </a:pPr>
            <a:endParaRPr lang="sv-SE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894434-47B8-2846-9CCA-D28AB2D874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625" y="1446416"/>
            <a:ext cx="1975773" cy="2634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0F78B3-43BB-EC4D-BE3E-A5BFE06598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2123" y="1446416"/>
            <a:ext cx="1969538" cy="2626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0C9143-94AD-514F-88D6-F689702D6A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68" y="4366525"/>
            <a:ext cx="2573866" cy="1930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CAFCE1-5BC2-4A47-ADDC-72611B3CE8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099" y="4366525"/>
            <a:ext cx="2573867" cy="193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ECA692-F1AA-E943-86C1-8BEA4091721B}"/>
              </a:ext>
            </a:extLst>
          </p:cNvPr>
          <p:cNvSpPr txBox="1"/>
          <p:nvPr/>
        </p:nvSpPr>
        <p:spPr>
          <a:xfrm>
            <a:off x="9041225" y="3859282"/>
            <a:ext cx="1330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000" dirty="0">
                <a:solidFill>
                  <a:schemeClr val="bg1"/>
                </a:solidFill>
              </a:rPr>
              <a:t>Photo </a:t>
            </a:r>
            <a:r>
              <a:rPr lang="it-IT" sz="1000" dirty="0" err="1">
                <a:solidFill>
                  <a:schemeClr val="bg1"/>
                </a:solidFill>
              </a:rPr>
              <a:t>credits</a:t>
            </a:r>
            <a:r>
              <a:rPr lang="it-IT" sz="1000" dirty="0">
                <a:solidFill>
                  <a:schemeClr val="bg1"/>
                </a:solidFill>
              </a:rPr>
              <a:t>: S. </a:t>
            </a:r>
            <a:r>
              <a:rPr lang="it-IT" sz="1000" dirty="0" err="1">
                <a:solidFill>
                  <a:schemeClr val="bg1"/>
                </a:solidFill>
              </a:rPr>
              <a:t>Calic</a:t>
            </a:r>
            <a:endParaRPr lang="it-I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0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3177D5E0-13C8-6140-93BB-64CFABBB4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>
            <a:normAutofit/>
          </a:bodyPr>
          <a:lstStyle/>
          <a:p>
            <a:r>
              <a:rPr lang="sv-SE" dirty="0"/>
              <a:t>Medium and </a:t>
            </a:r>
            <a:r>
              <a:rPr lang="sv-SE" dirty="0" err="1"/>
              <a:t>High</a:t>
            </a:r>
            <a:r>
              <a:rPr lang="sv-SE" dirty="0"/>
              <a:t> Beta </a:t>
            </a:r>
            <a:r>
              <a:rPr lang="sv-SE" dirty="0" err="1"/>
              <a:t>Linac</a:t>
            </a:r>
            <a:endParaRPr lang="sv-SE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221C34D-5198-9243-9F4C-61BA3A3330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sv-SE" dirty="0" err="1"/>
              <a:t>Early</a:t>
            </a:r>
            <a:r>
              <a:rPr lang="sv-SE" dirty="0"/>
              <a:t> </a:t>
            </a:r>
            <a:r>
              <a:rPr lang="sv-SE" dirty="0" err="1"/>
              <a:t>experience</a:t>
            </a:r>
            <a:r>
              <a:rPr lang="sv-SE" dirty="0"/>
              <a:t> on the medium beta klystrons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09C24DE-EE90-514D-B70E-FD4508DAF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DFE13B-7F67-CC48-AC50-22A1EE2C5CBA}"/>
              </a:ext>
            </a:extLst>
          </p:cNvPr>
          <p:cNvSpPr txBox="1">
            <a:spLocks/>
          </p:cNvSpPr>
          <p:nvPr/>
        </p:nvSpPr>
        <p:spPr>
          <a:xfrm>
            <a:off x="601481" y="1555256"/>
            <a:ext cx="3599044" cy="499794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0" tIns="45720" rIns="18000" bIns="45720" rtlCol="0">
            <a:normAutofit lnSpcReduction="10000"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Font typeface="Segoe UI" panose="020B0502040204020203" pitchFamily="34" charset="0"/>
              <a:buNone/>
            </a:pPr>
            <a:r>
              <a:rPr lang="sv-SE" sz="2200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Segoe UI" panose="020B0502040204020203" pitchFamily="34" charset="0"/>
              <a:buNone/>
            </a:pPr>
            <a:r>
              <a:rPr lang="sv-SE" sz="2200" dirty="0">
                <a:solidFill>
                  <a:schemeClr val="accent1"/>
                </a:solidFill>
              </a:rPr>
              <a:t>Canon E37504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Segoe UI" panose="020B0502040204020203" pitchFamily="34" charset="0"/>
              <a:buNone/>
            </a:pPr>
            <a:endParaRPr lang="sv-SE" sz="22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1600" dirty="0" err="1"/>
              <a:t>Some</a:t>
            </a:r>
            <a:r>
              <a:rPr lang="sv-SE" sz="1600" dirty="0"/>
              <a:t> </a:t>
            </a:r>
            <a:r>
              <a:rPr lang="sv-SE" sz="1600" dirty="0" err="1"/>
              <a:t>additional</a:t>
            </a:r>
            <a:r>
              <a:rPr lang="sv-SE" sz="1600" dirty="0"/>
              <a:t> </a:t>
            </a:r>
            <a:r>
              <a:rPr lang="sv-SE" sz="1600" dirty="0" err="1"/>
              <a:t>shielding</a:t>
            </a:r>
            <a:r>
              <a:rPr lang="sv-SE" sz="1600" dirty="0"/>
              <a:t> (</a:t>
            </a:r>
            <a:r>
              <a:rPr lang="sv-SE" sz="1600" dirty="0" err="1"/>
              <a:t>provided</a:t>
            </a:r>
            <a:r>
              <a:rPr lang="sv-SE" sz="1600" dirty="0"/>
              <a:t> by Canon) </a:t>
            </a:r>
            <a:r>
              <a:rPr lang="sv-SE" sz="1600" dirty="0" err="1"/>
              <a:t>had</a:t>
            </a:r>
            <a:r>
              <a:rPr lang="sv-SE" sz="1600" dirty="0"/>
              <a:t> to be </a:t>
            </a:r>
            <a:r>
              <a:rPr lang="sv-SE" sz="1600" dirty="0" err="1"/>
              <a:t>implemented</a:t>
            </a:r>
            <a:r>
              <a:rPr lang="sv-SE" sz="1600" dirty="0"/>
              <a:t> </a:t>
            </a:r>
            <a:r>
              <a:rPr lang="sv-SE" sz="1600" dirty="0" err="1"/>
              <a:t>around</a:t>
            </a:r>
            <a:r>
              <a:rPr lang="sv-SE" sz="1600" dirty="0"/>
              <a:t> the </a:t>
            </a:r>
            <a:r>
              <a:rPr lang="sv-SE" sz="1600" dirty="0" err="1"/>
              <a:t>collector</a:t>
            </a:r>
            <a:r>
              <a:rPr lang="sv-SE" sz="1600" dirty="0"/>
              <a:t> </a:t>
            </a:r>
            <a:r>
              <a:rPr lang="sv-SE" sz="1600" dirty="0" err="1"/>
              <a:t>after</a:t>
            </a:r>
            <a:r>
              <a:rPr lang="sv-SE" sz="1600" dirty="0"/>
              <a:t> </a:t>
            </a:r>
            <a:r>
              <a:rPr lang="sv-SE" sz="1600" dirty="0" err="1"/>
              <a:t>measurements</a:t>
            </a:r>
            <a:r>
              <a:rPr lang="sv-SE" sz="1600" dirty="0"/>
              <a:t> on site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v-SE" sz="1600" dirty="0"/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1600" dirty="0" err="1"/>
              <a:t>Very</a:t>
            </a:r>
            <a:r>
              <a:rPr lang="sv-SE" sz="1600" dirty="0"/>
              <a:t> </a:t>
            </a:r>
            <a:r>
              <a:rPr lang="sv-SE" sz="1600" dirty="0" err="1"/>
              <a:t>smooth</a:t>
            </a:r>
            <a:r>
              <a:rPr lang="sv-SE" sz="1600" dirty="0"/>
              <a:t> DC and RF conditioning: DC conditioning 4 klystrons at the </a:t>
            </a:r>
            <a:r>
              <a:rPr lang="sv-SE" sz="1600" dirty="0" err="1"/>
              <a:t>time</a:t>
            </a:r>
            <a:r>
              <a:rPr lang="sv-SE" sz="1600" dirty="0"/>
              <a:t>. 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v-SE" sz="1600" dirty="0"/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1600" dirty="0"/>
              <a:t>BW </a:t>
            </a:r>
            <a:r>
              <a:rPr lang="sv-SE" sz="1600" dirty="0" err="1"/>
              <a:t>measurement</a:t>
            </a:r>
            <a:r>
              <a:rPr lang="sv-SE" sz="1600" dirty="0"/>
              <a:t> </a:t>
            </a:r>
            <a:r>
              <a:rPr lang="sv-SE" sz="1600" dirty="0" err="1"/>
              <a:t>somehow</a:t>
            </a:r>
            <a:r>
              <a:rPr lang="sv-SE" sz="1600" dirty="0"/>
              <a:t> ”</a:t>
            </a:r>
            <a:r>
              <a:rPr lang="sv-SE" sz="1600" dirty="0" err="1"/>
              <a:t>delicate</a:t>
            </a:r>
            <a:r>
              <a:rPr lang="sv-SE" sz="1600" dirty="0"/>
              <a:t>”: </a:t>
            </a:r>
            <a:r>
              <a:rPr lang="sv-SE" sz="1600" dirty="0" err="1"/>
              <a:t>high</a:t>
            </a:r>
            <a:r>
              <a:rPr lang="sv-SE" sz="1600" dirty="0"/>
              <a:t> </a:t>
            </a:r>
            <a:r>
              <a:rPr lang="sv-SE" sz="1600" dirty="0" err="1"/>
              <a:t>body</a:t>
            </a:r>
            <a:r>
              <a:rPr lang="sv-SE" sz="1600" dirty="0"/>
              <a:t> </a:t>
            </a:r>
            <a:r>
              <a:rPr lang="sv-SE" sz="1600" dirty="0" err="1"/>
              <a:t>dissipation</a:t>
            </a:r>
            <a:r>
              <a:rPr lang="sv-SE" sz="1600" dirty="0"/>
              <a:t> and </a:t>
            </a:r>
            <a:r>
              <a:rPr lang="sv-SE" sz="1600" dirty="0" err="1"/>
              <a:t>cathode</a:t>
            </a:r>
            <a:r>
              <a:rPr lang="sv-SE" sz="1600" dirty="0"/>
              <a:t> </a:t>
            </a:r>
            <a:r>
              <a:rPr lang="sv-SE" sz="1600" dirty="0" err="1"/>
              <a:t>poisoning</a:t>
            </a:r>
            <a:r>
              <a:rPr lang="sv-SE" sz="1600" dirty="0"/>
              <a:t> on </a:t>
            </a:r>
            <a:r>
              <a:rPr lang="sv-SE" sz="1600" dirty="0" err="1"/>
              <a:t>one</a:t>
            </a:r>
            <a:r>
              <a:rPr lang="sv-SE" sz="1600" dirty="0"/>
              <a:t> klystron </a:t>
            </a:r>
            <a:r>
              <a:rPr lang="sv-SE" sz="1600" dirty="0" err="1"/>
              <a:t>when</a:t>
            </a:r>
            <a:r>
              <a:rPr lang="sv-SE" sz="1600" dirty="0"/>
              <a:t> </a:t>
            </a:r>
            <a:r>
              <a:rPr lang="sv-SE" sz="1600" dirty="0" err="1"/>
              <a:t>running</a:t>
            </a:r>
            <a:r>
              <a:rPr lang="sv-SE" sz="1600" dirty="0"/>
              <a:t> off </a:t>
            </a:r>
            <a:r>
              <a:rPr lang="sv-SE" sz="1600" dirty="0" err="1"/>
              <a:t>frequency</a:t>
            </a:r>
            <a:r>
              <a:rPr lang="sv-SE" sz="1600" dirty="0"/>
              <a:t> (</a:t>
            </a:r>
            <a:r>
              <a:rPr lang="sv-SE" sz="1600" dirty="0" err="1"/>
              <a:t>recovered</a:t>
            </a:r>
            <a:r>
              <a:rPr lang="sv-SE" sz="1600" dirty="0"/>
              <a:t>)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v-SE" sz="1600" dirty="0"/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1600" dirty="0"/>
              <a:t>White </a:t>
            </a:r>
            <a:r>
              <a:rPr lang="sv-SE" sz="1600" dirty="0" err="1"/>
              <a:t>noise</a:t>
            </a:r>
            <a:r>
              <a:rPr lang="sv-SE" sz="1600" dirty="0"/>
              <a:t> </a:t>
            </a:r>
            <a:r>
              <a:rPr lang="sv-SE" sz="1600" dirty="0" err="1"/>
              <a:t>measurement</a:t>
            </a:r>
            <a:r>
              <a:rPr lang="sv-SE" sz="1600" dirty="0"/>
              <a:t> </a:t>
            </a:r>
            <a:r>
              <a:rPr lang="sv-SE" sz="1600" dirty="0" err="1"/>
              <a:t>carried</a:t>
            </a:r>
            <a:r>
              <a:rPr lang="sv-SE" sz="1600" dirty="0"/>
              <a:t> </a:t>
            </a:r>
            <a:r>
              <a:rPr lang="sv-SE" sz="1600" dirty="0" err="1"/>
              <a:t>out</a:t>
            </a:r>
            <a:r>
              <a:rPr lang="sv-SE" sz="1600" dirty="0"/>
              <a:t> on 2 klystrons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v-SE" sz="1600" dirty="0"/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1600" dirty="0"/>
              <a:t>Test </a:t>
            </a:r>
            <a:r>
              <a:rPr lang="sv-SE" sz="1600" dirty="0" err="1"/>
              <a:t>with</a:t>
            </a:r>
            <a:r>
              <a:rPr lang="sv-SE" sz="1600" dirty="0"/>
              <a:t> </a:t>
            </a:r>
            <a:r>
              <a:rPr lang="sv-SE" sz="1600" dirty="0" err="1"/>
              <a:t>mismatch</a:t>
            </a:r>
            <a:r>
              <a:rPr lang="sv-SE" sz="1600" dirty="0"/>
              <a:t> for </a:t>
            </a:r>
            <a:r>
              <a:rPr lang="sv-SE" sz="1600" dirty="0" err="1"/>
              <a:t>high</a:t>
            </a:r>
            <a:r>
              <a:rPr lang="sv-SE" sz="1600" dirty="0"/>
              <a:t> </a:t>
            </a:r>
            <a:r>
              <a:rPr lang="sv-SE" sz="1600" dirty="0" err="1"/>
              <a:t>efficiency</a:t>
            </a:r>
            <a:r>
              <a:rPr lang="sv-SE" sz="1600" dirty="0"/>
              <a:t> </a:t>
            </a:r>
            <a:r>
              <a:rPr lang="sv-SE" sz="1600" dirty="0" err="1"/>
              <a:t>carried</a:t>
            </a:r>
            <a:r>
              <a:rPr lang="sv-SE" sz="1600" dirty="0"/>
              <a:t> </a:t>
            </a:r>
            <a:r>
              <a:rPr lang="sv-SE" sz="1600" dirty="0" err="1"/>
              <a:t>out</a:t>
            </a:r>
            <a:r>
              <a:rPr lang="sv-SE" sz="1600" dirty="0"/>
              <a:t> on 2 klystrons and </a:t>
            </a:r>
            <a:r>
              <a:rPr lang="sv-SE" sz="1600" dirty="0" err="1"/>
              <a:t>demostrated</a:t>
            </a:r>
            <a:r>
              <a:rPr lang="sv-SE" sz="1600" dirty="0"/>
              <a:t> </a:t>
            </a:r>
            <a:r>
              <a:rPr lang="sv-SE" sz="1600" dirty="0" err="1"/>
              <a:t>results</a:t>
            </a:r>
            <a:r>
              <a:rPr lang="sv-SE" sz="1600" dirty="0"/>
              <a:t> </a:t>
            </a:r>
            <a:r>
              <a:rPr lang="sv-SE" sz="1600" dirty="0" err="1"/>
              <a:t>comparable</a:t>
            </a:r>
            <a:r>
              <a:rPr lang="sv-SE" sz="1600" dirty="0"/>
              <a:t> </a:t>
            </a:r>
            <a:r>
              <a:rPr lang="sv-SE" sz="1600" dirty="0" err="1"/>
              <a:t>with</a:t>
            </a:r>
            <a:r>
              <a:rPr lang="sv-SE" sz="1600" dirty="0"/>
              <a:t> FAT (</a:t>
            </a:r>
            <a:r>
              <a:rPr lang="sv-SE" sz="1600" dirty="0" err="1"/>
              <a:t>see</a:t>
            </a:r>
            <a:r>
              <a:rPr lang="sv-SE" sz="1600" dirty="0"/>
              <a:t> </a:t>
            </a:r>
            <a:r>
              <a:rPr lang="sv-SE" sz="1600" dirty="0" err="1"/>
              <a:t>following</a:t>
            </a:r>
            <a:r>
              <a:rPr lang="sv-SE" sz="1600" dirty="0"/>
              <a:t> </a:t>
            </a:r>
            <a:r>
              <a:rPr lang="sv-SE" sz="1600" dirty="0" err="1"/>
              <a:t>slides</a:t>
            </a:r>
            <a:r>
              <a:rPr lang="sv-SE" sz="1600" dirty="0"/>
              <a:t>)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v-SE" sz="1600" dirty="0"/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v-SE" sz="16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sv-SE" sz="2200" dirty="0">
              <a:solidFill>
                <a:schemeClr val="accent1"/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Segoe UI" panose="020B0502040204020203" pitchFamily="34" charset="0"/>
              <a:buNone/>
            </a:pPr>
            <a:endParaRPr lang="sv-SE" sz="2200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17F4E-E493-BA48-BA82-89F31E3061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198" y="1438102"/>
            <a:ext cx="3946560" cy="2568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5E0961-B12E-BC4E-A3B7-DD8C441F07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6217" y="4436532"/>
            <a:ext cx="3644850" cy="2023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0D6FBB-40B2-704E-9C97-DEA54FE3A3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4933" y="4286988"/>
            <a:ext cx="3790220" cy="21727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8C56BF-7E32-184F-B887-84E2F8071060}"/>
              </a:ext>
            </a:extLst>
          </p:cNvPr>
          <p:cNvSpPr txBox="1"/>
          <p:nvPr/>
        </p:nvSpPr>
        <p:spPr>
          <a:xfrm>
            <a:off x="4357964" y="4103149"/>
            <a:ext cx="2594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400" dirty="0" err="1"/>
              <a:t>S</a:t>
            </a:r>
            <a:r>
              <a:rPr lang="it-IT" sz="1400" dirty="0"/>
              <a:t>/</a:t>
            </a:r>
            <a:r>
              <a:rPr lang="it-IT" sz="1400" dirty="0" err="1"/>
              <a:t>N</a:t>
            </a:r>
            <a:r>
              <a:rPr lang="it-IT" sz="1400" dirty="0"/>
              <a:t> 18G005 60 </a:t>
            </a:r>
            <a:r>
              <a:rPr lang="it-IT" sz="1400" dirty="0" err="1"/>
              <a:t>kV</a:t>
            </a:r>
            <a:r>
              <a:rPr lang="it-IT" sz="1400" dirty="0"/>
              <a:t> (</a:t>
            </a:r>
            <a:r>
              <a:rPr lang="it-IT" sz="1400" dirty="0" err="1"/>
              <a:t>fundamental</a:t>
            </a:r>
            <a:r>
              <a:rPr lang="it-IT" sz="14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C02F9C-75FE-5146-BF54-6E9AB8AD94B0}"/>
              </a:ext>
            </a:extLst>
          </p:cNvPr>
          <p:cNvSpPr txBox="1"/>
          <p:nvPr/>
        </p:nvSpPr>
        <p:spPr>
          <a:xfrm>
            <a:off x="8282592" y="4113208"/>
            <a:ext cx="2945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400" dirty="0" err="1"/>
              <a:t>S</a:t>
            </a:r>
            <a:r>
              <a:rPr lang="it-IT" sz="1400" dirty="0"/>
              <a:t>/</a:t>
            </a:r>
            <a:r>
              <a:rPr lang="it-IT" sz="1400" dirty="0" err="1"/>
              <a:t>N</a:t>
            </a:r>
            <a:r>
              <a:rPr lang="it-IT" sz="1400" dirty="0"/>
              <a:t> 18G005 80 </a:t>
            </a:r>
            <a:r>
              <a:rPr lang="it-IT" sz="1400" dirty="0" err="1"/>
              <a:t>kV</a:t>
            </a:r>
            <a:r>
              <a:rPr lang="it-IT" sz="1400" dirty="0"/>
              <a:t> (</a:t>
            </a:r>
            <a:r>
              <a:rPr lang="it-IT" sz="1400" dirty="0" err="1"/>
              <a:t>second</a:t>
            </a:r>
            <a:r>
              <a:rPr lang="it-IT" sz="1400" dirty="0"/>
              <a:t> </a:t>
            </a:r>
            <a:r>
              <a:rPr lang="it-IT" sz="1400" dirty="0" err="1"/>
              <a:t>harmonic</a:t>
            </a:r>
            <a:r>
              <a:rPr lang="it-IT" sz="1400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DD634C-505F-E64B-B7DF-3C8F05FDF7BC}"/>
              </a:ext>
            </a:extLst>
          </p:cNvPr>
          <p:cNvSpPr txBox="1"/>
          <p:nvPr/>
        </p:nvSpPr>
        <p:spPr>
          <a:xfrm>
            <a:off x="9375922" y="1532060"/>
            <a:ext cx="15037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100" b="1" dirty="0" err="1">
                <a:solidFill>
                  <a:schemeClr val="accent5"/>
                </a:solidFill>
                <a:latin typeface="Courier New" panose="02070309020205020404" pitchFamily="49" charset="0"/>
                <a:ea typeface="Ayuthaya" pitchFamily="2" charset="-34"/>
                <a:cs typeface="Courier New" panose="02070309020205020404" pitchFamily="49" charset="0"/>
              </a:rPr>
              <a:t>Beam</a:t>
            </a:r>
            <a:r>
              <a:rPr lang="it-IT" sz="1100" b="1" dirty="0">
                <a:solidFill>
                  <a:schemeClr val="accent5"/>
                </a:solidFill>
                <a:latin typeface="Courier New" panose="02070309020205020404" pitchFamily="49" charset="0"/>
                <a:ea typeface="Ayuthaya" pitchFamily="2" charset="-34"/>
                <a:cs typeface="Courier New" panose="02070309020205020404" pitchFamily="49" charset="0"/>
              </a:rPr>
              <a:t> </a:t>
            </a:r>
            <a:r>
              <a:rPr lang="it-IT" sz="1100" b="1" dirty="0" err="1">
                <a:solidFill>
                  <a:schemeClr val="accent5"/>
                </a:solidFill>
                <a:latin typeface="Courier New" panose="02070309020205020404" pitchFamily="49" charset="0"/>
                <a:ea typeface="Ayuthaya" pitchFamily="2" charset="-34"/>
                <a:cs typeface="Courier New" panose="02070309020205020404" pitchFamily="49" charset="0"/>
              </a:rPr>
              <a:t>current</a:t>
            </a:r>
            <a:endParaRPr lang="it-IT" sz="1100" b="1" dirty="0">
              <a:solidFill>
                <a:schemeClr val="accent5"/>
              </a:solidFill>
              <a:latin typeface="Courier New" panose="02070309020205020404" pitchFamily="49" charset="0"/>
              <a:ea typeface="Ayuthaya" pitchFamily="2" charset="-34"/>
              <a:cs typeface="Courier New" panose="020703090202050204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3BD88B-C122-5A42-81EA-B0AD6450CFA1}"/>
              </a:ext>
            </a:extLst>
          </p:cNvPr>
          <p:cNvSpPr txBox="1"/>
          <p:nvPr/>
        </p:nvSpPr>
        <p:spPr>
          <a:xfrm>
            <a:off x="9375922" y="1894617"/>
            <a:ext cx="17323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100" b="1" dirty="0" err="1">
                <a:solidFill>
                  <a:srgbClr val="FF0000"/>
                </a:solidFill>
                <a:latin typeface="Courier New" panose="02070309020205020404" pitchFamily="49" charset="0"/>
                <a:ea typeface="Ayuthaya" pitchFamily="2" charset="-34"/>
                <a:cs typeface="Courier New" panose="02070309020205020404" pitchFamily="49" charset="0"/>
              </a:rPr>
              <a:t>Ion</a:t>
            </a:r>
            <a:r>
              <a:rPr lang="it-IT" sz="1100" b="1" dirty="0">
                <a:solidFill>
                  <a:srgbClr val="FF0000"/>
                </a:solidFill>
                <a:latin typeface="Courier New" panose="02070309020205020404" pitchFamily="49" charset="0"/>
                <a:ea typeface="Ayuthaya" pitchFamily="2" charset="-34"/>
                <a:cs typeface="Courier New" panose="02070309020205020404" pitchFamily="49" charset="0"/>
              </a:rPr>
              <a:t> </a:t>
            </a:r>
            <a:r>
              <a:rPr lang="it-IT" sz="1100" b="1" dirty="0" err="1">
                <a:solidFill>
                  <a:srgbClr val="FF0000"/>
                </a:solidFill>
                <a:latin typeface="Courier New" panose="02070309020205020404" pitchFamily="49" charset="0"/>
                <a:ea typeface="Ayuthaya" pitchFamily="2" charset="-34"/>
                <a:cs typeface="Courier New" panose="02070309020205020404" pitchFamily="49" charset="0"/>
              </a:rPr>
              <a:t>pump</a:t>
            </a:r>
            <a:r>
              <a:rPr lang="it-IT" sz="1100" b="1" dirty="0">
                <a:solidFill>
                  <a:srgbClr val="FF0000"/>
                </a:solidFill>
                <a:latin typeface="Courier New" panose="02070309020205020404" pitchFamily="49" charset="0"/>
                <a:ea typeface="Ayuthaya" pitchFamily="2" charset="-34"/>
                <a:cs typeface="Courier New" panose="02070309020205020404" pitchFamily="49" charset="0"/>
              </a:rPr>
              <a:t> </a:t>
            </a:r>
            <a:r>
              <a:rPr lang="it-IT" sz="1100" b="1" dirty="0" err="1">
                <a:solidFill>
                  <a:srgbClr val="FF0000"/>
                </a:solidFill>
                <a:latin typeface="Courier New" panose="02070309020205020404" pitchFamily="49" charset="0"/>
                <a:ea typeface="Ayuthaya" pitchFamily="2" charset="-34"/>
                <a:cs typeface="Courier New" panose="02070309020205020404" pitchFamily="49" charset="0"/>
              </a:rPr>
              <a:t>current</a:t>
            </a:r>
            <a:endParaRPr lang="it-IT" sz="1100" b="1" dirty="0">
              <a:solidFill>
                <a:srgbClr val="FF0000"/>
              </a:solidFill>
              <a:latin typeface="Courier New" panose="02070309020205020404" pitchFamily="49" charset="0"/>
              <a:ea typeface="Ayuthaya" pitchFamily="2" charset="-34"/>
              <a:cs typeface="Courier New" panose="020703090202050204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551D30-519F-2E4D-B242-D7AC81E03F93}"/>
              </a:ext>
            </a:extLst>
          </p:cNvPr>
          <p:cNvSpPr txBox="1"/>
          <p:nvPr/>
        </p:nvSpPr>
        <p:spPr>
          <a:xfrm>
            <a:off x="9411363" y="2311582"/>
            <a:ext cx="15037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100" b="1" dirty="0" err="1">
                <a:solidFill>
                  <a:srgbClr val="8F5B1C"/>
                </a:solidFill>
                <a:latin typeface="Courier New" panose="02070309020205020404" pitchFamily="49" charset="0"/>
                <a:ea typeface="Ayuthaya" pitchFamily="2" charset="-34"/>
                <a:cs typeface="Courier New" panose="02070309020205020404" pitchFamily="49" charset="0"/>
              </a:rPr>
              <a:t>Beam</a:t>
            </a:r>
            <a:r>
              <a:rPr lang="it-IT" sz="1100" b="1" dirty="0">
                <a:solidFill>
                  <a:srgbClr val="8F5B1C"/>
                </a:solidFill>
                <a:latin typeface="Courier New" panose="02070309020205020404" pitchFamily="49" charset="0"/>
                <a:ea typeface="Ayuthaya" pitchFamily="2" charset="-34"/>
                <a:cs typeface="Courier New" panose="02070309020205020404" pitchFamily="49" charset="0"/>
              </a:rPr>
              <a:t> </a:t>
            </a:r>
            <a:r>
              <a:rPr lang="it-IT" sz="1100" b="1" dirty="0" err="1">
                <a:solidFill>
                  <a:srgbClr val="8F5B1C"/>
                </a:solidFill>
                <a:latin typeface="Courier New" panose="02070309020205020404" pitchFamily="49" charset="0"/>
                <a:ea typeface="Ayuthaya" pitchFamily="2" charset="-34"/>
                <a:cs typeface="Courier New" panose="02070309020205020404" pitchFamily="49" charset="0"/>
              </a:rPr>
              <a:t>voltage</a:t>
            </a:r>
            <a:endParaRPr lang="it-IT" sz="1100" b="1" dirty="0">
              <a:solidFill>
                <a:srgbClr val="8F5B1C"/>
              </a:solidFill>
              <a:latin typeface="Courier New" panose="02070309020205020404" pitchFamily="49" charset="0"/>
              <a:ea typeface="Ayuthaya" pitchFamily="2" charset="-34"/>
              <a:cs typeface="Courier New" panose="02070309020205020404" pitchFamily="49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BEA738-8824-5944-A93A-8E2693732C4C}"/>
              </a:ext>
            </a:extLst>
          </p:cNvPr>
          <p:cNvSpPr txBox="1"/>
          <p:nvPr/>
        </p:nvSpPr>
        <p:spPr>
          <a:xfrm>
            <a:off x="9411363" y="2656930"/>
            <a:ext cx="18163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1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Ayuthaya" pitchFamily="2" charset="-34"/>
                <a:cs typeface="Courier New" panose="02070309020205020404" pitchFamily="49" charset="0"/>
              </a:rPr>
              <a:t>Filament</a:t>
            </a:r>
            <a:r>
              <a:rPr lang="it-IT" sz="11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Ayuthaya" pitchFamily="2" charset="-34"/>
                <a:cs typeface="Courier New" panose="02070309020205020404" pitchFamily="49" charset="0"/>
              </a:rPr>
              <a:t> </a:t>
            </a:r>
            <a:r>
              <a:rPr lang="it-IT" sz="11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Ayuthaya" pitchFamily="2" charset="-34"/>
                <a:cs typeface="Courier New" panose="02070309020205020404" pitchFamily="49" charset="0"/>
              </a:rPr>
              <a:t>current</a:t>
            </a:r>
            <a:endParaRPr lang="it-IT" sz="1100" b="1" dirty="0">
              <a:solidFill>
                <a:schemeClr val="accent6">
                  <a:lumMod val="60000"/>
                  <a:lumOff val="40000"/>
                </a:schemeClr>
              </a:solidFill>
              <a:latin typeface="Courier New" panose="02070309020205020404" pitchFamily="49" charset="0"/>
              <a:ea typeface="Ayuthaya" pitchFamily="2" charset="-34"/>
              <a:cs typeface="Courier New" panose="02070309020205020404" pitchFamily="49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B0A98FC-6266-6541-81ED-3348491B634E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7151478" y="1662865"/>
            <a:ext cx="2224444" cy="7401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13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7A0A6-305C-5E49-9F97-00FDDC9A5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FF8D651-8334-6441-AED1-FE17B5C1300B}"/>
              </a:ext>
            </a:extLst>
          </p:cNvPr>
          <p:cNvSpPr txBox="1">
            <a:spLocks/>
          </p:cNvSpPr>
          <p:nvPr/>
        </p:nvSpPr>
        <p:spPr>
          <a:xfrm>
            <a:off x="875109" y="1866872"/>
            <a:ext cx="4585729" cy="414446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0" tIns="45720" rIns="18000" bIns="45720" rtlCol="0">
            <a:norm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Font typeface="Segoe UI" panose="020B0502040204020203" pitchFamily="34" charset="0"/>
              <a:buNone/>
            </a:pPr>
            <a:r>
              <a:rPr lang="sv-SE" sz="2200" dirty="0">
                <a:solidFill>
                  <a:schemeClr val="accent1"/>
                </a:solidFill>
              </a:rPr>
              <a:t> CPI VKP-8292A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Segoe UI" panose="020B0502040204020203" pitchFamily="34" charset="0"/>
              <a:buNone/>
            </a:pPr>
            <a:endParaRPr lang="sv-SE" sz="22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1600" dirty="0" err="1"/>
              <a:t>First</a:t>
            </a:r>
            <a:r>
              <a:rPr lang="sv-SE" sz="1600" dirty="0"/>
              <a:t> 4 klystrons </a:t>
            </a:r>
            <a:r>
              <a:rPr lang="sv-SE" sz="1600" dirty="0" err="1"/>
              <a:t>conditioned</a:t>
            </a:r>
            <a:r>
              <a:rPr lang="sv-SE" sz="1600" dirty="0"/>
              <a:t> and </a:t>
            </a:r>
            <a:r>
              <a:rPr lang="sv-SE" sz="1600" dirty="0" err="1"/>
              <a:t>tested</a:t>
            </a:r>
            <a:r>
              <a:rPr lang="sv-SE" sz="1600" dirty="0"/>
              <a:t> </a:t>
            </a:r>
            <a:r>
              <a:rPr lang="sv-SE" sz="1600" dirty="0" err="1"/>
              <a:t>without</a:t>
            </a:r>
            <a:r>
              <a:rPr lang="sv-SE" sz="1600" dirty="0"/>
              <a:t> problems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sv-SE" sz="1600" dirty="0"/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1600" dirty="0" err="1"/>
              <a:t>Next</a:t>
            </a:r>
            <a:r>
              <a:rPr lang="sv-SE" sz="1600" dirty="0"/>
              <a:t> RF cell </a:t>
            </a:r>
            <a:r>
              <a:rPr lang="sv-SE" sz="1600" dirty="0" err="1"/>
              <a:t>somehow</a:t>
            </a:r>
            <a:r>
              <a:rPr lang="sv-SE" sz="1600" dirty="0"/>
              <a:t> ”</a:t>
            </a:r>
            <a:r>
              <a:rPr lang="sv-SE" sz="1600" dirty="0" err="1"/>
              <a:t>problematic</a:t>
            </a:r>
            <a:r>
              <a:rPr lang="sv-SE" sz="1600" dirty="0"/>
              <a:t>”: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v-SE" sz="1600" dirty="0"/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v-SE" sz="1600" dirty="0"/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1600" dirty="0" err="1"/>
              <a:t>One</a:t>
            </a:r>
            <a:r>
              <a:rPr lang="sv-SE" sz="1600" dirty="0"/>
              <a:t> klystron (SN 106) </a:t>
            </a:r>
            <a:r>
              <a:rPr lang="sv-SE" sz="1600" dirty="0" err="1"/>
              <a:t>conditioned</a:t>
            </a:r>
            <a:r>
              <a:rPr lang="sv-SE" sz="1600" dirty="0"/>
              <a:t> and </a:t>
            </a:r>
            <a:r>
              <a:rPr lang="sv-SE" sz="1600" dirty="0" err="1"/>
              <a:t>tested</a:t>
            </a:r>
            <a:r>
              <a:rPr lang="sv-SE" sz="1600" dirty="0"/>
              <a:t> </a:t>
            </a:r>
            <a:r>
              <a:rPr lang="sv-SE" sz="1600" dirty="0" err="1"/>
              <a:t>smoothly</a:t>
            </a:r>
            <a:endParaRPr lang="sv-SE" sz="1600" dirty="0"/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v-SE" sz="1600" dirty="0"/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1600" dirty="0"/>
              <a:t>The </a:t>
            </a:r>
            <a:r>
              <a:rPr lang="sv-SE" sz="1600" dirty="0" err="1"/>
              <a:t>other</a:t>
            </a:r>
            <a:r>
              <a:rPr lang="sv-SE" sz="1600" dirty="0"/>
              <a:t> </a:t>
            </a:r>
            <a:r>
              <a:rPr lang="sv-SE" sz="1600" dirty="0" err="1"/>
              <a:t>three</a:t>
            </a:r>
            <a:r>
              <a:rPr lang="sv-SE" sz="1600" dirty="0"/>
              <a:t> klystrons (SN 105/107/108) </a:t>
            </a:r>
            <a:r>
              <a:rPr lang="sv-SE" sz="1600" dirty="0" err="1"/>
              <a:t>showed</a:t>
            </a:r>
            <a:r>
              <a:rPr lang="sv-SE" sz="1600" dirty="0"/>
              <a:t> DC </a:t>
            </a:r>
            <a:r>
              <a:rPr lang="sv-SE" sz="1600" dirty="0" err="1"/>
              <a:t>arcing</a:t>
            </a:r>
            <a:r>
              <a:rPr lang="sv-SE" sz="1600" dirty="0"/>
              <a:t> (</a:t>
            </a:r>
            <a:r>
              <a:rPr lang="sv-SE" sz="1600" dirty="0" err="1"/>
              <a:t>internal</a:t>
            </a:r>
            <a:r>
              <a:rPr lang="sv-SE" sz="1600" dirty="0"/>
              <a:t>/</a:t>
            </a:r>
            <a:r>
              <a:rPr lang="sv-SE" sz="1600" dirty="0" err="1"/>
              <a:t>external</a:t>
            </a:r>
            <a:r>
              <a:rPr lang="sv-SE" sz="1600" dirty="0"/>
              <a:t>), </a:t>
            </a:r>
            <a:r>
              <a:rPr lang="sv-SE" sz="1600" dirty="0" err="1"/>
              <a:t>cathode</a:t>
            </a:r>
            <a:r>
              <a:rPr lang="sv-SE" sz="1600" dirty="0"/>
              <a:t> </a:t>
            </a:r>
            <a:r>
              <a:rPr lang="sv-SE" sz="1600" dirty="0" err="1"/>
              <a:t>poisoning</a:t>
            </a:r>
            <a:r>
              <a:rPr lang="sv-SE" sz="1600" dirty="0"/>
              <a:t> and </a:t>
            </a:r>
            <a:r>
              <a:rPr lang="sv-SE" sz="1600" dirty="0" err="1"/>
              <a:t>high</a:t>
            </a:r>
            <a:r>
              <a:rPr lang="sv-SE" sz="1600" dirty="0"/>
              <a:t> </a:t>
            </a:r>
            <a:r>
              <a:rPr lang="sv-SE" sz="1600" dirty="0" err="1"/>
              <a:t>body</a:t>
            </a:r>
            <a:r>
              <a:rPr lang="sv-SE" sz="1600" dirty="0"/>
              <a:t> </a:t>
            </a:r>
            <a:r>
              <a:rPr lang="sv-SE" sz="1600" dirty="0" err="1"/>
              <a:t>dissipation</a:t>
            </a:r>
            <a:endParaRPr lang="sv-SE" sz="1600" dirty="0"/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sv-SE" sz="1600" dirty="0"/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1600" dirty="0" err="1"/>
              <a:t>None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these</a:t>
            </a:r>
            <a:r>
              <a:rPr lang="sv-SE" sz="1600" dirty="0"/>
              <a:t> </a:t>
            </a:r>
            <a:r>
              <a:rPr lang="sv-SE" sz="1600" dirty="0" err="1"/>
              <a:t>issues</a:t>
            </a:r>
            <a:r>
              <a:rPr lang="sv-SE" sz="1600" dirty="0"/>
              <a:t> </a:t>
            </a:r>
            <a:r>
              <a:rPr lang="sv-SE" sz="1600" dirty="0" err="1"/>
              <a:t>was</a:t>
            </a:r>
            <a:r>
              <a:rPr lang="sv-SE" sz="1600" dirty="0"/>
              <a:t> </a:t>
            </a:r>
            <a:r>
              <a:rPr lang="sv-SE" sz="1600" dirty="0" err="1"/>
              <a:t>observed</a:t>
            </a:r>
            <a:r>
              <a:rPr lang="sv-SE" sz="1600" dirty="0"/>
              <a:t> at the </a:t>
            </a:r>
            <a:r>
              <a:rPr lang="sv-SE" sz="1600" dirty="0" err="1"/>
              <a:t>factory</a:t>
            </a:r>
            <a:endParaRPr lang="sv-SE" sz="1600" dirty="0"/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v-SE" sz="1600" dirty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sv-SE" sz="24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sv-SE" sz="2200" dirty="0">
              <a:solidFill>
                <a:schemeClr val="accent1"/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Segoe UI" panose="020B0502040204020203" pitchFamily="34" charset="0"/>
              <a:buNone/>
            </a:pPr>
            <a:endParaRPr lang="sv-SE" sz="2200" dirty="0">
              <a:solidFill>
                <a:schemeClr val="accent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060-719F-3B46-B442-EB883B3BA911}"/>
              </a:ext>
            </a:extLst>
          </p:cNvPr>
          <p:cNvSpPr txBox="1">
            <a:spLocks/>
          </p:cNvSpPr>
          <p:nvPr/>
        </p:nvSpPr>
        <p:spPr>
          <a:xfrm>
            <a:off x="1009438" y="34740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Medium and </a:t>
            </a:r>
            <a:r>
              <a:rPr lang="sv-SE" dirty="0" err="1"/>
              <a:t>High</a:t>
            </a:r>
            <a:r>
              <a:rPr lang="sv-SE" dirty="0"/>
              <a:t> Beta </a:t>
            </a:r>
            <a:r>
              <a:rPr lang="sv-SE" dirty="0" err="1"/>
              <a:t>Linac</a:t>
            </a:r>
            <a:endParaRPr lang="sv-SE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1FFD7FD-0037-1A49-A3B8-926C087349C8}"/>
              </a:ext>
            </a:extLst>
          </p:cNvPr>
          <p:cNvSpPr txBox="1">
            <a:spLocks/>
          </p:cNvSpPr>
          <p:nvPr/>
        </p:nvSpPr>
        <p:spPr>
          <a:xfrm>
            <a:off x="1009438" y="1013053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 err="1"/>
              <a:t>Early</a:t>
            </a:r>
            <a:r>
              <a:rPr lang="sv-SE" dirty="0"/>
              <a:t> </a:t>
            </a:r>
            <a:r>
              <a:rPr lang="sv-SE" dirty="0" err="1"/>
              <a:t>experience</a:t>
            </a:r>
            <a:r>
              <a:rPr lang="sv-SE" dirty="0"/>
              <a:t> on the medium beta klystrons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D93DFB5-8CB0-6342-AB96-0B1E7A8B77E9}"/>
              </a:ext>
            </a:extLst>
          </p:cNvPr>
          <p:cNvSpPr txBox="1">
            <a:spLocks/>
          </p:cNvSpPr>
          <p:nvPr/>
        </p:nvSpPr>
        <p:spPr>
          <a:xfrm>
            <a:off x="6373692" y="1469671"/>
            <a:ext cx="4993785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865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b="1"/>
              <a:t>SN 106:</a:t>
            </a:r>
          </a:p>
          <a:p>
            <a:r>
              <a:rPr lang="it-IT"/>
              <a:t>Conditioning and Site test successful!</a:t>
            </a:r>
            <a:endParaRPr lang="it-IT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590F35-6200-F545-AD44-AF631A01D2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947" y="4577191"/>
            <a:ext cx="3506280" cy="2189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9BE52A-8D2F-7E41-8241-33248B3E67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773" y="2450208"/>
            <a:ext cx="4475274" cy="198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9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EC500-B7EA-FB42-B4D7-7A0FC52BC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Medium and </a:t>
            </a:r>
            <a:r>
              <a:rPr lang="sv-SE" dirty="0" err="1"/>
              <a:t>High</a:t>
            </a:r>
            <a:r>
              <a:rPr lang="sv-SE" dirty="0"/>
              <a:t> Beta </a:t>
            </a:r>
            <a:r>
              <a:rPr lang="sv-SE" dirty="0" err="1"/>
              <a:t>Linac</a:t>
            </a:r>
            <a:br>
              <a:rPr lang="sv-SE" dirty="0"/>
            </a:br>
            <a:endParaRPr lang="it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6F8B2A-D732-0C4A-B814-84F92703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9092B0-4680-724B-A9A0-1E2F960A1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694" y="1432959"/>
            <a:ext cx="5172201" cy="2715708"/>
          </a:xfrm>
          <a:ln>
            <a:noFill/>
          </a:ln>
        </p:spPr>
        <p:txBody>
          <a:bodyPr/>
          <a:lstStyle/>
          <a:p>
            <a:r>
              <a:rPr lang="it-IT" sz="1800" b="1" dirty="0"/>
              <a:t>SN 105: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/>
              <a:t>DC </a:t>
            </a:r>
            <a:r>
              <a:rPr lang="it-IT" sz="1400" dirty="0" err="1"/>
              <a:t>conditioning</a:t>
            </a:r>
            <a:r>
              <a:rPr lang="it-IT" sz="1400" dirty="0"/>
              <a:t> </a:t>
            </a:r>
            <a:r>
              <a:rPr lang="it-IT" sz="1400" dirty="0" err="1"/>
              <a:t>not</a:t>
            </a:r>
            <a:r>
              <a:rPr lang="it-IT" sz="1400" dirty="0"/>
              <a:t> </a:t>
            </a:r>
            <a:r>
              <a:rPr lang="it-IT" sz="1400" dirty="0" err="1"/>
              <a:t>possible</a:t>
            </a:r>
            <a:r>
              <a:rPr lang="it-IT" sz="1400" dirty="0"/>
              <a:t> due to </a:t>
            </a:r>
            <a:r>
              <a:rPr lang="it-IT" sz="1400" dirty="0" err="1"/>
              <a:t>consistent</a:t>
            </a:r>
            <a:r>
              <a:rPr lang="it-IT" sz="1400" dirty="0"/>
              <a:t> DC </a:t>
            </a:r>
            <a:r>
              <a:rPr lang="it-IT" sz="1400" dirty="0" err="1"/>
              <a:t>arcing</a:t>
            </a:r>
            <a:r>
              <a:rPr lang="it-IT" sz="1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 err="1"/>
              <a:t>All</a:t>
            </a:r>
            <a:r>
              <a:rPr lang="it-IT" sz="1400" dirty="0"/>
              <a:t> </a:t>
            </a:r>
            <a:r>
              <a:rPr lang="it-IT" sz="1400" dirty="0" err="1"/>
              <a:t>arcs</a:t>
            </a:r>
            <a:r>
              <a:rPr lang="it-IT" sz="1400" dirty="0"/>
              <a:t> </a:t>
            </a:r>
            <a:r>
              <a:rPr lang="it-IT" sz="1400" dirty="0" err="1"/>
              <a:t>appeared</a:t>
            </a:r>
            <a:r>
              <a:rPr lang="it-IT" sz="1400" dirty="0"/>
              <a:t> to be </a:t>
            </a:r>
            <a:r>
              <a:rPr lang="it-IT" sz="1400" dirty="0" err="1"/>
              <a:t>internal</a:t>
            </a:r>
            <a:r>
              <a:rPr lang="it-IT" sz="1400" dirty="0"/>
              <a:t> and </a:t>
            </a:r>
            <a:r>
              <a:rPr lang="it-IT" sz="1400" dirty="0" err="1"/>
              <a:t>followed</a:t>
            </a:r>
            <a:r>
              <a:rPr lang="it-IT" sz="1400" dirty="0"/>
              <a:t> by </a:t>
            </a:r>
            <a:r>
              <a:rPr lang="it-IT" sz="1400" dirty="0" err="1"/>
              <a:t>ion</a:t>
            </a:r>
            <a:r>
              <a:rPr lang="it-IT" sz="1400" dirty="0"/>
              <a:t> </a:t>
            </a:r>
            <a:r>
              <a:rPr lang="it-IT" sz="1400" dirty="0" err="1"/>
              <a:t>pump</a:t>
            </a:r>
            <a:r>
              <a:rPr lang="it-IT" sz="1400" dirty="0"/>
              <a:t> </a:t>
            </a:r>
            <a:r>
              <a:rPr lang="it-IT" sz="1400" dirty="0" err="1"/>
              <a:t>current</a:t>
            </a:r>
            <a:r>
              <a:rPr lang="it-IT" sz="1400" dirty="0"/>
              <a:t> </a:t>
            </a:r>
            <a:r>
              <a:rPr lang="it-IT" sz="1400" dirty="0" err="1"/>
              <a:t>increase</a:t>
            </a:r>
            <a:r>
              <a:rPr lang="it-IT" sz="1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 err="1"/>
              <a:t>Original</a:t>
            </a:r>
            <a:r>
              <a:rPr lang="it-IT" sz="1400" dirty="0"/>
              <a:t> </a:t>
            </a:r>
            <a:r>
              <a:rPr lang="it-IT" sz="1400" dirty="0" err="1"/>
              <a:t>focusing</a:t>
            </a:r>
            <a:r>
              <a:rPr lang="it-IT" sz="1400" dirty="0"/>
              <a:t> </a:t>
            </a:r>
            <a:r>
              <a:rPr lang="it-IT" sz="1400" dirty="0" err="1"/>
              <a:t>currents</a:t>
            </a:r>
            <a:r>
              <a:rPr lang="it-IT" sz="1400" dirty="0"/>
              <a:t> </a:t>
            </a:r>
            <a:r>
              <a:rPr lang="it-IT" sz="1400" dirty="0" err="1"/>
              <a:t>resulted</a:t>
            </a:r>
            <a:r>
              <a:rPr lang="it-IT" sz="1400" dirty="0"/>
              <a:t> in </a:t>
            </a:r>
            <a:r>
              <a:rPr lang="it-IT" sz="1400" dirty="0" err="1"/>
              <a:t>cathode</a:t>
            </a:r>
            <a:r>
              <a:rPr lang="it-IT" sz="1400" dirty="0"/>
              <a:t> </a:t>
            </a:r>
            <a:r>
              <a:rPr lang="it-IT" sz="1400" dirty="0" err="1"/>
              <a:t>poisoning</a:t>
            </a:r>
            <a:r>
              <a:rPr lang="it-IT" sz="1400" dirty="0"/>
              <a:t> </a:t>
            </a:r>
            <a:r>
              <a:rPr lang="it-IT" sz="1400" dirty="0" err="1"/>
              <a:t>observed</a:t>
            </a:r>
            <a:r>
              <a:rPr lang="it-IT" sz="1400" dirty="0"/>
              <a:t> in the </a:t>
            </a:r>
            <a:r>
              <a:rPr lang="it-IT" sz="1400" dirty="0" err="1"/>
              <a:t>range</a:t>
            </a:r>
            <a:r>
              <a:rPr lang="it-IT" sz="1400" dirty="0"/>
              <a:t> 107-110 </a:t>
            </a:r>
            <a:r>
              <a:rPr lang="it-IT" sz="1400" dirty="0" err="1"/>
              <a:t>kV</a:t>
            </a:r>
            <a:r>
              <a:rPr lang="it-IT" sz="1400" dirty="0"/>
              <a:t> for long </a:t>
            </a:r>
            <a:r>
              <a:rPr lang="it-IT" sz="1400" dirty="0" err="1"/>
              <a:t>pulses</a:t>
            </a:r>
            <a:r>
              <a:rPr lang="it-IT" sz="1400" dirty="0"/>
              <a:t> (over 2 </a:t>
            </a:r>
            <a:r>
              <a:rPr lang="it-IT" sz="1400" dirty="0" err="1"/>
              <a:t>ms</a:t>
            </a:r>
            <a:r>
              <a:rPr lang="it-IT" sz="1400" dirty="0"/>
              <a:t>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 err="1"/>
              <a:t>Rapid</a:t>
            </a:r>
            <a:r>
              <a:rPr lang="it-IT" sz="1400" dirty="0"/>
              <a:t> </a:t>
            </a:r>
            <a:r>
              <a:rPr lang="it-IT" sz="1400" dirty="0" err="1"/>
              <a:t>increase</a:t>
            </a:r>
            <a:r>
              <a:rPr lang="it-IT" sz="1400" dirty="0"/>
              <a:t> in body </a:t>
            </a:r>
            <a:r>
              <a:rPr lang="it-IT" sz="1400" dirty="0" err="1"/>
              <a:t>dissipation</a:t>
            </a:r>
            <a:r>
              <a:rPr lang="it-IT" sz="1400" dirty="0"/>
              <a:t> </a:t>
            </a:r>
            <a:r>
              <a:rPr lang="it-IT" sz="1400" dirty="0" err="1"/>
              <a:t>at</a:t>
            </a:r>
            <a:r>
              <a:rPr lang="it-IT" sz="1400" dirty="0"/>
              <a:t> </a:t>
            </a:r>
            <a:r>
              <a:rPr lang="it-IT" sz="1400" dirty="0" err="1"/>
              <a:t>higher</a:t>
            </a:r>
            <a:r>
              <a:rPr lang="it-IT" sz="1400" dirty="0"/>
              <a:t> </a:t>
            </a:r>
            <a:r>
              <a:rPr lang="it-IT" sz="1400" dirty="0" err="1"/>
              <a:t>voltages</a:t>
            </a:r>
            <a:r>
              <a:rPr lang="it-IT" sz="1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 err="1"/>
              <a:t>Changing</a:t>
            </a:r>
            <a:r>
              <a:rPr lang="it-IT" sz="1400" dirty="0"/>
              <a:t> </a:t>
            </a:r>
            <a:r>
              <a:rPr lang="it-IT" sz="1400" dirty="0" err="1"/>
              <a:t>settings</a:t>
            </a:r>
            <a:r>
              <a:rPr lang="it-IT" sz="1400" dirty="0"/>
              <a:t> for the </a:t>
            </a:r>
            <a:r>
              <a:rPr lang="it-IT" sz="1400" dirty="0" err="1"/>
              <a:t>bucking</a:t>
            </a:r>
            <a:r>
              <a:rPr lang="it-IT" sz="1400" dirty="0"/>
              <a:t> coil </a:t>
            </a:r>
            <a:r>
              <a:rPr lang="it-IT" sz="1400" dirty="0" err="1"/>
              <a:t>reduced</a:t>
            </a:r>
            <a:r>
              <a:rPr lang="it-IT" sz="1400" dirty="0"/>
              <a:t> </a:t>
            </a:r>
            <a:r>
              <a:rPr lang="it-IT" sz="1400" dirty="0" err="1"/>
              <a:t>slightly</a:t>
            </a:r>
            <a:r>
              <a:rPr lang="it-IT" sz="1400" dirty="0"/>
              <a:t> the body </a:t>
            </a:r>
            <a:r>
              <a:rPr lang="it-IT" sz="1400" dirty="0" err="1"/>
              <a:t>dissipation</a:t>
            </a:r>
            <a:r>
              <a:rPr lang="it-IT" sz="1400" dirty="0"/>
              <a:t> and </a:t>
            </a:r>
            <a:r>
              <a:rPr lang="it-IT" sz="1400" dirty="0" err="1"/>
              <a:t>solved</a:t>
            </a:r>
            <a:r>
              <a:rPr lang="it-IT" sz="1400" dirty="0"/>
              <a:t> the </a:t>
            </a:r>
            <a:r>
              <a:rPr lang="it-IT" sz="1400" dirty="0" err="1"/>
              <a:t>emission</a:t>
            </a:r>
            <a:r>
              <a:rPr lang="it-IT" sz="1400" dirty="0"/>
              <a:t> </a:t>
            </a:r>
            <a:r>
              <a:rPr lang="it-IT" sz="1400" dirty="0" err="1"/>
              <a:t>issue</a:t>
            </a:r>
            <a:r>
              <a:rPr lang="it-IT" sz="1400" dirty="0"/>
              <a:t> (</a:t>
            </a:r>
            <a:r>
              <a:rPr lang="it-IT" sz="1400" dirty="0" err="1"/>
              <a:t>but</a:t>
            </a:r>
            <a:r>
              <a:rPr lang="it-IT" sz="1400" dirty="0"/>
              <a:t> </a:t>
            </a:r>
            <a:r>
              <a:rPr lang="it-IT" sz="1400" dirty="0" err="1"/>
              <a:t>not</a:t>
            </a:r>
            <a:r>
              <a:rPr lang="it-IT" sz="1400" dirty="0"/>
              <a:t> the DC </a:t>
            </a:r>
            <a:r>
              <a:rPr lang="it-IT" sz="1400" dirty="0" err="1"/>
              <a:t>arcing</a:t>
            </a:r>
            <a:r>
              <a:rPr lang="it-IT" sz="1400" dirty="0"/>
              <a:t>).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711C23-AD56-BD47-B358-240935690D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Early</a:t>
            </a:r>
            <a:r>
              <a:rPr lang="sv-SE" dirty="0"/>
              <a:t> </a:t>
            </a:r>
            <a:r>
              <a:rPr lang="sv-SE" dirty="0" err="1"/>
              <a:t>experience</a:t>
            </a:r>
            <a:r>
              <a:rPr lang="sv-SE" dirty="0"/>
              <a:t> on the medium beta klystrons: CPI VKP-8292A</a:t>
            </a:r>
          </a:p>
          <a:p>
            <a:endParaRPr lang="it-I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EDCD77-E886-FF4C-B5E2-B10E1FA3F6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907" y="4260388"/>
            <a:ext cx="2620154" cy="25800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636123-D95D-5141-BC95-18A453629CE4}"/>
              </a:ext>
            </a:extLst>
          </p:cNvPr>
          <p:cNvSpPr txBox="1"/>
          <p:nvPr/>
        </p:nvSpPr>
        <p:spPr>
          <a:xfrm>
            <a:off x="1931229" y="5939411"/>
            <a:ext cx="15037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100" b="1" dirty="0" err="1">
                <a:solidFill>
                  <a:srgbClr val="FF0000"/>
                </a:solidFill>
                <a:latin typeface="Courier New" panose="02070309020205020404" pitchFamily="49" charset="0"/>
                <a:ea typeface="Ayuthaya" pitchFamily="2" charset="-34"/>
                <a:cs typeface="Courier New" panose="02070309020205020404" pitchFamily="49" charset="0"/>
              </a:rPr>
              <a:t>Beam</a:t>
            </a:r>
            <a:r>
              <a:rPr lang="it-IT" sz="1100" b="1" dirty="0">
                <a:solidFill>
                  <a:srgbClr val="FF0000"/>
                </a:solidFill>
                <a:latin typeface="Courier New" panose="02070309020205020404" pitchFamily="49" charset="0"/>
                <a:ea typeface="Ayuthaya" pitchFamily="2" charset="-34"/>
                <a:cs typeface="Courier New" panose="02070309020205020404" pitchFamily="49" charset="0"/>
              </a:rPr>
              <a:t> </a:t>
            </a:r>
            <a:r>
              <a:rPr lang="it-IT" sz="1100" b="1" dirty="0" err="1">
                <a:solidFill>
                  <a:srgbClr val="FF0000"/>
                </a:solidFill>
                <a:latin typeface="Courier New" panose="02070309020205020404" pitchFamily="49" charset="0"/>
                <a:ea typeface="Ayuthaya" pitchFamily="2" charset="-34"/>
                <a:cs typeface="Courier New" panose="02070309020205020404" pitchFamily="49" charset="0"/>
              </a:rPr>
              <a:t>current</a:t>
            </a:r>
            <a:endParaRPr lang="it-IT" sz="1100" b="1" dirty="0">
              <a:solidFill>
                <a:srgbClr val="FF0000"/>
              </a:solidFill>
              <a:latin typeface="Courier New" panose="02070309020205020404" pitchFamily="49" charset="0"/>
              <a:ea typeface="Ayuthaya" pitchFamily="2" charset="-34"/>
              <a:cs typeface="Courier New" panose="02070309020205020404" pitchFamily="49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46A4C0-82E8-784D-A0E9-3F709055A598}"/>
              </a:ext>
            </a:extLst>
          </p:cNvPr>
          <p:cNvSpPr txBox="1"/>
          <p:nvPr/>
        </p:nvSpPr>
        <p:spPr>
          <a:xfrm>
            <a:off x="1963570" y="4545944"/>
            <a:ext cx="15037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100" b="1" dirty="0" err="1">
                <a:solidFill>
                  <a:srgbClr val="0070C0"/>
                </a:solidFill>
                <a:latin typeface="Courier New" panose="02070309020205020404" pitchFamily="49" charset="0"/>
                <a:ea typeface="Ayuthaya" pitchFamily="2" charset="-34"/>
                <a:cs typeface="Courier New" panose="02070309020205020404" pitchFamily="49" charset="0"/>
              </a:rPr>
              <a:t>Beam</a:t>
            </a:r>
            <a:r>
              <a:rPr lang="it-IT" sz="1100" b="1" dirty="0">
                <a:solidFill>
                  <a:srgbClr val="0070C0"/>
                </a:solidFill>
                <a:latin typeface="Courier New" panose="02070309020205020404" pitchFamily="49" charset="0"/>
                <a:ea typeface="Ayuthaya" pitchFamily="2" charset="-34"/>
                <a:cs typeface="Courier New" panose="02070309020205020404" pitchFamily="49" charset="0"/>
              </a:rPr>
              <a:t> </a:t>
            </a:r>
            <a:r>
              <a:rPr lang="it-IT" sz="1100" b="1" dirty="0" err="1">
                <a:solidFill>
                  <a:srgbClr val="0070C0"/>
                </a:solidFill>
                <a:latin typeface="Courier New" panose="02070309020205020404" pitchFamily="49" charset="0"/>
                <a:ea typeface="Ayuthaya" pitchFamily="2" charset="-34"/>
                <a:cs typeface="Courier New" panose="02070309020205020404" pitchFamily="49" charset="0"/>
              </a:rPr>
              <a:t>voltage</a:t>
            </a:r>
            <a:endParaRPr lang="it-IT" sz="1100" b="1" dirty="0">
              <a:solidFill>
                <a:srgbClr val="0070C0"/>
              </a:solidFill>
              <a:latin typeface="Courier New" panose="02070309020205020404" pitchFamily="49" charset="0"/>
              <a:ea typeface="Ayuthaya" pitchFamily="2" charset="-34"/>
              <a:cs typeface="Courier New" panose="02070309020205020404" pitchFamily="49" charset="0"/>
            </a:endParaRP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AB5D8AF4-EC82-C64B-A928-F092FFF8A1D1}"/>
              </a:ext>
            </a:extLst>
          </p:cNvPr>
          <p:cNvSpPr txBox="1">
            <a:spLocks/>
          </p:cNvSpPr>
          <p:nvPr/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E785150B-7FF3-E842-A746-E2CC1ED3406A}"/>
              </a:ext>
            </a:extLst>
          </p:cNvPr>
          <p:cNvSpPr txBox="1">
            <a:spLocks/>
          </p:cNvSpPr>
          <p:nvPr/>
        </p:nvSpPr>
        <p:spPr>
          <a:xfrm>
            <a:off x="6278828" y="1473011"/>
            <a:ext cx="3204386" cy="2611892"/>
          </a:xfrm>
          <a:prstGeom prst="rect">
            <a:avLst/>
          </a:prstGeom>
          <a:ln>
            <a:noFill/>
          </a:ln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b="1" dirty="0"/>
              <a:t>SN 107: </a:t>
            </a:r>
          </a:p>
          <a:p>
            <a:r>
              <a:rPr lang="it-IT" sz="1400" dirty="0" err="1"/>
              <a:t>Audible</a:t>
            </a:r>
            <a:r>
              <a:rPr lang="it-IT" sz="1400" dirty="0"/>
              <a:t> </a:t>
            </a:r>
            <a:r>
              <a:rPr lang="it-IT" sz="1400" dirty="0" err="1"/>
              <a:t>arcs</a:t>
            </a:r>
            <a:r>
              <a:rPr lang="it-IT" sz="1400" dirty="0"/>
              <a:t> in the </a:t>
            </a:r>
            <a:r>
              <a:rPr lang="it-IT" sz="1400" dirty="0" err="1"/>
              <a:t>oil</a:t>
            </a:r>
            <a:r>
              <a:rPr lang="it-IT" sz="1400" dirty="0"/>
              <a:t> tank </a:t>
            </a:r>
            <a:r>
              <a:rPr lang="it-IT" sz="1400" dirty="0" err="1"/>
              <a:t>during</a:t>
            </a:r>
            <a:r>
              <a:rPr lang="it-IT" sz="1400" dirty="0"/>
              <a:t> DC </a:t>
            </a:r>
            <a:r>
              <a:rPr lang="it-IT" sz="1400" dirty="0" err="1"/>
              <a:t>conditioning</a:t>
            </a:r>
            <a:r>
              <a:rPr lang="it-IT" sz="1400" dirty="0"/>
              <a:t> (no gas).</a:t>
            </a:r>
          </a:p>
          <a:p>
            <a:r>
              <a:rPr lang="it-IT" sz="1400" dirty="0"/>
              <a:t>HV </a:t>
            </a:r>
            <a:r>
              <a:rPr lang="it-IT" sz="1400" dirty="0" err="1"/>
              <a:t>cables</a:t>
            </a:r>
            <a:r>
              <a:rPr lang="it-IT" sz="1400" dirty="0"/>
              <a:t> </a:t>
            </a:r>
            <a:r>
              <a:rPr lang="it-IT" sz="1400" dirty="0" err="1"/>
              <a:t>found</a:t>
            </a:r>
            <a:r>
              <a:rPr lang="it-IT" sz="1400" dirty="0"/>
              <a:t> </a:t>
            </a:r>
            <a:r>
              <a:rPr lang="it-IT" sz="1400" dirty="0" err="1"/>
              <a:t>too</a:t>
            </a:r>
            <a:r>
              <a:rPr lang="it-IT" sz="1400" dirty="0"/>
              <a:t> </a:t>
            </a:r>
            <a:r>
              <a:rPr lang="it-IT" sz="1400" dirty="0" err="1"/>
              <a:t>close</a:t>
            </a:r>
            <a:r>
              <a:rPr lang="it-IT" sz="1400" dirty="0"/>
              <a:t> to the bottom of the </a:t>
            </a:r>
            <a:r>
              <a:rPr lang="it-IT" sz="1400" dirty="0" err="1"/>
              <a:t>oil</a:t>
            </a:r>
            <a:r>
              <a:rPr lang="it-IT" sz="1400" dirty="0"/>
              <a:t> tank. </a:t>
            </a:r>
            <a:r>
              <a:rPr lang="it-IT" sz="1400" dirty="0" err="1"/>
              <a:t>Cables</a:t>
            </a:r>
            <a:r>
              <a:rPr lang="it-IT" sz="1400" dirty="0"/>
              <a:t> </a:t>
            </a:r>
            <a:r>
              <a:rPr lang="it-IT" sz="1400" dirty="0" err="1"/>
              <a:t>shortened</a:t>
            </a:r>
            <a:r>
              <a:rPr lang="it-IT" sz="1400" dirty="0"/>
              <a:t> and </a:t>
            </a:r>
            <a:r>
              <a:rPr lang="it-IT" sz="1400" dirty="0" err="1"/>
              <a:t>audible</a:t>
            </a:r>
            <a:r>
              <a:rPr lang="it-IT" sz="1400" dirty="0"/>
              <a:t> DC </a:t>
            </a:r>
            <a:r>
              <a:rPr lang="it-IT" sz="1400" dirty="0" err="1"/>
              <a:t>arcing</a:t>
            </a:r>
            <a:r>
              <a:rPr lang="it-IT" sz="1400" dirty="0"/>
              <a:t> </a:t>
            </a:r>
            <a:r>
              <a:rPr lang="it-IT" sz="1400" dirty="0" err="1"/>
              <a:t>disappeared</a:t>
            </a:r>
            <a:r>
              <a:rPr lang="it-IT" sz="1400" dirty="0"/>
              <a:t>.</a:t>
            </a:r>
          </a:p>
          <a:p>
            <a:r>
              <a:rPr lang="it-IT" sz="1400" dirty="0" err="1"/>
              <a:t>Cathode</a:t>
            </a:r>
            <a:r>
              <a:rPr lang="it-IT" sz="1400" dirty="0"/>
              <a:t> </a:t>
            </a:r>
            <a:r>
              <a:rPr lang="it-IT" sz="1400" dirty="0" err="1"/>
              <a:t>poisoning</a:t>
            </a:r>
            <a:r>
              <a:rPr lang="it-IT" sz="1400" dirty="0"/>
              <a:t> </a:t>
            </a:r>
            <a:r>
              <a:rPr lang="it-IT" sz="1400" dirty="0" err="1"/>
              <a:t>between</a:t>
            </a:r>
            <a:r>
              <a:rPr lang="it-IT" sz="1400" dirty="0"/>
              <a:t> 107-112 </a:t>
            </a:r>
            <a:r>
              <a:rPr lang="it-IT" sz="1400" dirty="0" err="1"/>
              <a:t>kV</a:t>
            </a:r>
            <a:r>
              <a:rPr lang="it-IT" sz="1400" dirty="0"/>
              <a:t> and high body </a:t>
            </a:r>
            <a:r>
              <a:rPr lang="it-IT" sz="1400" dirty="0" err="1"/>
              <a:t>dissipation</a:t>
            </a:r>
            <a:r>
              <a:rPr lang="it-IT" sz="1400" dirty="0"/>
              <a:t> </a:t>
            </a:r>
            <a:r>
              <a:rPr lang="it-IT" sz="1400" dirty="0" err="1"/>
              <a:t>also</a:t>
            </a:r>
            <a:r>
              <a:rPr lang="it-IT" sz="1400" dirty="0"/>
              <a:t> </a:t>
            </a:r>
            <a:r>
              <a:rPr lang="it-IT" sz="1400" dirty="0" err="1"/>
              <a:t>observed</a:t>
            </a:r>
            <a:r>
              <a:rPr lang="it-IT" sz="1400" dirty="0"/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3A70CDE-6FE1-5B45-9D52-518854BAD2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6651" y="4431339"/>
            <a:ext cx="1678577" cy="22381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B44696-7E29-0E42-9CFF-0C6E89674C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6232" y="4591395"/>
            <a:ext cx="4349577" cy="21000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BE916C-03C4-1045-8181-2B5FDAD124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2952" y="1959073"/>
            <a:ext cx="2477222" cy="18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8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EC500-B7EA-FB42-B4D7-7A0FC52BC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Medium and </a:t>
            </a:r>
            <a:r>
              <a:rPr lang="sv-SE" dirty="0" err="1"/>
              <a:t>High</a:t>
            </a:r>
            <a:r>
              <a:rPr lang="sv-SE" dirty="0"/>
              <a:t> Beta </a:t>
            </a:r>
            <a:r>
              <a:rPr lang="sv-SE" dirty="0" err="1"/>
              <a:t>Linac</a:t>
            </a:r>
            <a:br>
              <a:rPr lang="sv-SE" dirty="0"/>
            </a:br>
            <a:endParaRPr lang="it-IT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711C23-AD56-BD47-B358-240935690D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Early</a:t>
            </a:r>
            <a:r>
              <a:rPr lang="sv-SE" dirty="0"/>
              <a:t> </a:t>
            </a:r>
            <a:r>
              <a:rPr lang="sv-SE" dirty="0" err="1"/>
              <a:t>experience</a:t>
            </a:r>
            <a:r>
              <a:rPr lang="sv-SE" dirty="0"/>
              <a:t> on the medium beta klystrons: CPI VKP-8292A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1B186D59-DF11-3645-B350-AEEC981D2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C28639-DED2-5F40-ACAE-120167A4E46C}"/>
              </a:ext>
            </a:extLst>
          </p:cNvPr>
          <p:cNvSpPr txBox="1"/>
          <p:nvPr/>
        </p:nvSpPr>
        <p:spPr>
          <a:xfrm>
            <a:off x="6907092" y="1420119"/>
            <a:ext cx="5024846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endParaRPr lang="sv-SE" dirty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sv-SE" u="sng" dirty="0"/>
              <a:t>NOTE: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sv-SE" dirty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sv-SE" dirty="0"/>
              <a:t>Most </a:t>
            </a:r>
            <a:r>
              <a:rPr lang="sv-SE" dirty="0" err="1"/>
              <a:t>of</a:t>
            </a:r>
            <a:r>
              <a:rPr lang="sv-SE" dirty="0"/>
              <a:t> the klystrons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after</a:t>
            </a:r>
            <a:r>
              <a:rPr lang="sv-SE" dirty="0"/>
              <a:t> S/N 104 </a:t>
            </a:r>
            <a:r>
              <a:rPr lang="sv-SE" dirty="0" err="1"/>
              <a:t>were</a:t>
            </a:r>
            <a:r>
              <a:rPr lang="sv-SE" dirty="0"/>
              <a:t> </a:t>
            </a:r>
            <a:r>
              <a:rPr lang="sv-SE" dirty="0" err="1"/>
              <a:t>tested</a:t>
            </a:r>
            <a:r>
              <a:rPr lang="sv-SE" dirty="0"/>
              <a:t> on a ”golden” </a:t>
            </a:r>
            <a:r>
              <a:rPr lang="sv-SE" dirty="0" err="1"/>
              <a:t>frame</a:t>
            </a:r>
            <a:r>
              <a:rPr lang="sv-SE" dirty="0"/>
              <a:t>/</a:t>
            </a:r>
            <a:r>
              <a:rPr lang="sv-SE" dirty="0" err="1"/>
              <a:t>solenoid</a:t>
            </a:r>
            <a:r>
              <a:rPr lang="sv-SE" dirty="0"/>
              <a:t> at the </a:t>
            </a:r>
            <a:r>
              <a:rPr lang="sv-SE" dirty="0" err="1"/>
              <a:t>factory</a:t>
            </a:r>
            <a:r>
              <a:rPr lang="sv-SE" dirty="0"/>
              <a:t> (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the last </a:t>
            </a:r>
            <a:r>
              <a:rPr lang="sv-SE" dirty="0" err="1"/>
              <a:t>tube</a:t>
            </a:r>
            <a:r>
              <a:rPr lang="sv-SE" dirty="0"/>
              <a:t>), and </a:t>
            </a:r>
            <a:r>
              <a:rPr lang="sv-SE" dirty="0" err="1"/>
              <a:t>assembled</a:t>
            </a:r>
            <a:r>
              <a:rPr lang="sv-SE" dirty="0"/>
              <a:t> at ESS in the final </a:t>
            </a:r>
            <a:r>
              <a:rPr lang="sv-SE" dirty="0" err="1"/>
              <a:t>frame</a:t>
            </a:r>
            <a:r>
              <a:rPr lang="sv-SE" dirty="0"/>
              <a:t>, </a:t>
            </a:r>
            <a:r>
              <a:rPr lang="sv-SE" dirty="0" err="1"/>
              <a:t>provided</a:t>
            </a:r>
            <a:r>
              <a:rPr lang="sv-SE" dirty="0"/>
              <a:t> by Scanditronix (</a:t>
            </a:r>
            <a:r>
              <a:rPr lang="sv-SE" dirty="0" err="1"/>
              <a:t>contracted</a:t>
            </a:r>
            <a:r>
              <a:rPr lang="sv-SE" dirty="0"/>
              <a:t> by CPI).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sv-S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ABE568-ECA5-664D-BAC0-9142AE80A5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480" y="3722680"/>
            <a:ext cx="2269813" cy="30264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53F371-2585-7A4E-AFFF-37961D706E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678" y="3708525"/>
            <a:ext cx="2291047" cy="3054729"/>
          </a:xfrm>
          <a:prstGeom prst="rect">
            <a:avLst/>
          </a:prstGeom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69529CF9-4E5B-1E41-9545-7BB3A4C635EF}"/>
              </a:ext>
            </a:extLst>
          </p:cNvPr>
          <p:cNvSpPr txBox="1">
            <a:spLocks/>
          </p:cNvSpPr>
          <p:nvPr/>
        </p:nvSpPr>
        <p:spPr>
          <a:xfrm>
            <a:off x="1077597" y="1644832"/>
            <a:ext cx="4561566" cy="2283408"/>
          </a:xfrm>
          <a:prstGeom prst="rect">
            <a:avLst/>
          </a:prstGeom>
          <a:ln>
            <a:noFill/>
          </a:ln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865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b="1" dirty="0"/>
              <a:t>SN 108: </a:t>
            </a:r>
          </a:p>
          <a:p>
            <a:r>
              <a:rPr lang="en-GB" sz="1600" dirty="0"/>
              <a:t>DC arcing (internal). </a:t>
            </a:r>
          </a:p>
          <a:p>
            <a:r>
              <a:rPr lang="en-GB" sz="1600" dirty="0"/>
              <a:t>Pretty active ion pump current compared to the other tubes.</a:t>
            </a:r>
          </a:p>
          <a:p>
            <a:r>
              <a:rPr lang="en-GB" sz="1600" dirty="0"/>
              <a:t>Rapid increase in body dissipation at higher voltage (0ver 1.2 kW DC at less than half duty). Conditioning stopped.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16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9A0F06-02CF-B24D-8821-A5C5860763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43" y="4097623"/>
            <a:ext cx="4992744" cy="266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1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31AE37C-1ED7-2A43-B9AE-FECD23AB7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sv-SE" dirty="0"/>
              <a:t>Medium and </a:t>
            </a:r>
            <a:r>
              <a:rPr lang="sv-SE" dirty="0" err="1"/>
              <a:t>High</a:t>
            </a:r>
            <a:r>
              <a:rPr lang="sv-SE" dirty="0"/>
              <a:t> Beta </a:t>
            </a:r>
            <a:r>
              <a:rPr lang="sv-SE" dirty="0" err="1"/>
              <a:t>Linac</a:t>
            </a:r>
            <a:br>
              <a:rPr lang="sv-SE" dirty="0"/>
            </a:br>
            <a:endParaRPr lang="it-IT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2A5033B-7571-F640-B0CE-2DD6AF73C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937" y="896506"/>
            <a:ext cx="9360000" cy="507076"/>
          </a:xfrm>
        </p:spPr>
        <p:txBody>
          <a:bodyPr/>
          <a:lstStyle/>
          <a:p>
            <a:r>
              <a:rPr lang="sv-SE" dirty="0" err="1"/>
              <a:t>Early</a:t>
            </a:r>
            <a:r>
              <a:rPr lang="sv-SE" dirty="0"/>
              <a:t> </a:t>
            </a:r>
            <a:r>
              <a:rPr lang="sv-SE" dirty="0" err="1"/>
              <a:t>experience</a:t>
            </a:r>
            <a:r>
              <a:rPr lang="sv-SE" dirty="0"/>
              <a:t> on the medium beta klystrons: CPI VKP-8292A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64661F-2FA6-4B46-87F4-D74392114172}"/>
              </a:ext>
            </a:extLst>
          </p:cNvPr>
          <p:cNvSpPr txBox="1"/>
          <p:nvPr/>
        </p:nvSpPr>
        <p:spPr>
          <a:xfrm>
            <a:off x="753904" y="1390311"/>
            <a:ext cx="5274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dirty="0" err="1">
                <a:solidFill>
                  <a:srgbClr val="666666"/>
                </a:solidFill>
              </a:rPr>
              <a:t>Magnet</a:t>
            </a:r>
            <a:r>
              <a:rPr lang="it-IT" sz="1600" dirty="0">
                <a:solidFill>
                  <a:srgbClr val="666666"/>
                </a:solidFill>
              </a:rPr>
              <a:t> </a:t>
            </a:r>
            <a:r>
              <a:rPr lang="it-IT" sz="1600" dirty="0" err="1">
                <a:solidFill>
                  <a:srgbClr val="666666"/>
                </a:solidFill>
              </a:rPr>
              <a:t>swapped</a:t>
            </a:r>
            <a:r>
              <a:rPr lang="it-IT" sz="1600" dirty="0">
                <a:solidFill>
                  <a:srgbClr val="666666"/>
                </a:solidFill>
              </a:rPr>
              <a:t> </a:t>
            </a:r>
            <a:r>
              <a:rPr lang="it-IT" sz="1600" dirty="0" err="1">
                <a:solidFill>
                  <a:srgbClr val="666666"/>
                </a:solidFill>
              </a:rPr>
              <a:t>between</a:t>
            </a:r>
            <a:r>
              <a:rPr lang="it-IT" sz="1600" dirty="0">
                <a:solidFill>
                  <a:srgbClr val="666666"/>
                </a:solidFill>
              </a:rPr>
              <a:t> tube 105 and 117 (117 frame </a:t>
            </a:r>
            <a:r>
              <a:rPr lang="it-IT" sz="1600" dirty="0" err="1">
                <a:solidFill>
                  <a:srgbClr val="666666"/>
                </a:solidFill>
              </a:rPr>
              <a:t>was</a:t>
            </a:r>
            <a:r>
              <a:rPr lang="it-IT" sz="1600" dirty="0">
                <a:solidFill>
                  <a:srgbClr val="666666"/>
                </a:solidFill>
              </a:rPr>
              <a:t> the </a:t>
            </a:r>
            <a:r>
              <a:rPr lang="it-IT" sz="1600" dirty="0" err="1">
                <a:solidFill>
                  <a:srgbClr val="666666"/>
                </a:solidFill>
              </a:rPr>
              <a:t>one</a:t>
            </a:r>
            <a:r>
              <a:rPr lang="it-IT" sz="1600" dirty="0">
                <a:solidFill>
                  <a:srgbClr val="666666"/>
                </a:solidFill>
              </a:rPr>
              <a:t> </a:t>
            </a:r>
            <a:r>
              <a:rPr lang="it-IT" sz="1600" dirty="0" err="1">
                <a:solidFill>
                  <a:srgbClr val="666666"/>
                </a:solidFill>
              </a:rPr>
              <a:t>used</a:t>
            </a:r>
            <a:r>
              <a:rPr lang="it-IT" sz="1600" dirty="0">
                <a:solidFill>
                  <a:srgbClr val="666666"/>
                </a:solidFill>
              </a:rPr>
              <a:t> for </a:t>
            </a:r>
            <a:r>
              <a:rPr lang="it-IT" sz="1600" dirty="0" err="1">
                <a:solidFill>
                  <a:srgbClr val="666666"/>
                </a:solidFill>
              </a:rPr>
              <a:t>testing</a:t>
            </a:r>
            <a:r>
              <a:rPr lang="it-IT" sz="1600" dirty="0">
                <a:solidFill>
                  <a:srgbClr val="666666"/>
                </a:solidFill>
              </a:rPr>
              <a:t> </a:t>
            </a:r>
            <a:r>
              <a:rPr lang="it-IT" sz="1600" dirty="0" err="1">
                <a:solidFill>
                  <a:srgbClr val="666666"/>
                </a:solidFill>
              </a:rPr>
              <a:t>at</a:t>
            </a:r>
            <a:r>
              <a:rPr lang="it-IT" sz="1600" dirty="0">
                <a:solidFill>
                  <a:srgbClr val="666666"/>
                </a:solidFill>
              </a:rPr>
              <a:t> </a:t>
            </a:r>
            <a:r>
              <a:rPr lang="it-IT" sz="1600" dirty="0" err="1">
                <a:solidFill>
                  <a:srgbClr val="666666"/>
                </a:solidFill>
              </a:rPr>
              <a:t>factory</a:t>
            </a:r>
            <a:r>
              <a:rPr lang="it-IT" sz="1600" dirty="0">
                <a:solidFill>
                  <a:srgbClr val="666666"/>
                </a:solidFill>
              </a:rPr>
              <a:t>) to </a:t>
            </a:r>
            <a:r>
              <a:rPr lang="it-IT" sz="1600" dirty="0" err="1">
                <a:solidFill>
                  <a:srgbClr val="666666"/>
                </a:solidFill>
              </a:rPr>
              <a:t>find</a:t>
            </a:r>
            <a:r>
              <a:rPr lang="it-IT" sz="1600" dirty="0">
                <a:solidFill>
                  <a:srgbClr val="666666"/>
                </a:solidFill>
              </a:rPr>
              <a:t> out </a:t>
            </a:r>
            <a:r>
              <a:rPr lang="it-IT" sz="1600" dirty="0" err="1">
                <a:solidFill>
                  <a:srgbClr val="666666"/>
                </a:solidFill>
              </a:rPr>
              <a:t>if</a:t>
            </a:r>
            <a:r>
              <a:rPr lang="it-IT" sz="1600" dirty="0">
                <a:solidFill>
                  <a:srgbClr val="666666"/>
                </a:solidFill>
              </a:rPr>
              <a:t> the </a:t>
            </a:r>
            <a:r>
              <a:rPr lang="it-IT" sz="1600" dirty="0" err="1">
                <a:solidFill>
                  <a:srgbClr val="666666"/>
                </a:solidFill>
              </a:rPr>
              <a:t>problem</a:t>
            </a:r>
            <a:r>
              <a:rPr lang="it-IT" sz="1600" dirty="0">
                <a:solidFill>
                  <a:srgbClr val="666666"/>
                </a:solidFill>
              </a:rPr>
              <a:t> </a:t>
            </a:r>
            <a:r>
              <a:rPr lang="it-IT" sz="1600" dirty="0" err="1">
                <a:solidFill>
                  <a:srgbClr val="666666"/>
                </a:solidFill>
              </a:rPr>
              <a:t>is</a:t>
            </a:r>
            <a:r>
              <a:rPr lang="it-IT" sz="1600" dirty="0">
                <a:solidFill>
                  <a:srgbClr val="666666"/>
                </a:solidFill>
              </a:rPr>
              <a:t> with the </a:t>
            </a:r>
            <a:r>
              <a:rPr lang="it-IT" sz="1600" dirty="0" err="1">
                <a:solidFill>
                  <a:srgbClr val="666666"/>
                </a:solidFill>
              </a:rPr>
              <a:t>magnet</a:t>
            </a:r>
            <a:r>
              <a:rPr lang="it-IT" sz="1600" dirty="0">
                <a:solidFill>
                  <a:srgbClr val="666666"/>
                </a:solidFill>
              </a:rPr>
              <a:t> or with the tube.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FBFC86-8A86-8B4D-8D49-69216B4F50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51" y="2367851"/>
            <a:ext cx="1637716" cy="29114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7F06D4-F8AD-6D41-81EA-2C0BB5D999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905" y="2377757"/>
            <a:ext cx="1628423" cy="28949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B72B0A-A78A-5C45-9C33-3F0236500E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6005" y="1251813"/>
            <a:ext cx="3889865" cy="21321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DDED35-EAB1-FB4E-A3EB-B9E64A216A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693" y="3516219"/>
            <a:ext cx="4431177" cy="16456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C0D8CA-BE0A-064A-A0D5-5BA0373F7BE1}"/>
              </a:ext>
            </a:extLst>
          </p:cNvPr>
          <p:cNvSpPr txBox="1"/>
          <p:nvPr/>
        </p:nvSpPr>
        <p:spPr>
          <a:xfrm>
            <a:off x="660937" y="5300933"/>
            <a:ext cx="5286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666666"/>
                </a:solidFill>
              </a:rPr>
              <a:t>After</a:t>
            </a:r>
            <a:r>
              <a:rPr lang="it-IT" b="1" dirty="0">
                <a:solidFill>
                  <a:srgbClr val="666666"/>
                </a:solidFill>
              </a:rPr>
              <a:t> the swap, SN105 </a:t>
            </a:r>
            <a:r>
              <a:rPr lang="it-IT" b="1" dirty="0" err="1">
                <a:solidFill>
                  <a:srgbClr val="666666"/>
                </a:solidFill>
              </a:rPr>
              <a:t>conditioned</a:t>
            </a:r>
            <a:r>
              <a:rPr lang="it-IT" b="1" dirty="0">
                <a:solidFill>
                  <a:srgbClr val="666666"/>
                </a:solidFill>
              </a:rPr>
              <a:t> and </a:t>
            </a:r>
            <a:r>
              <a:rPr lang="it-IT" b="1" dirty="0" err="1">
                <a:solidFill>
                  <a:srgbClr val="666666"/>
                </a:solidFill>
              </a:rPr>
              <a:t>reached</a:t>
            </a:r>
            <a:r>
              <a:rPr lang="it-IT" b="1" dirty="0">
                <a:solidFill>
                  <a:srgbClr val="666666"/>
                </a:solidFill>
              </a:rPr>
              <a:t> full </a:t>
            </a:r>
            <a:r>
              <a:rPr lang="it-IT" b="1" dirty="0" err="1">
                <a:solidFill>
                  <a:srgbClr val="666666"/>
                </a:solidFill>
              </a:rPr>
              <a:t>power</a:t>
            </a:r>
            <a:r>
              <a:rPr lang="it-IT" b="1" dirty="0">
                <a:solidFill>
                  <a:srgbClr val="666666"/>
                </a:solidFill>
              </a:rPr>
              <a:t> in </a:t>
            </a:r>
            <a:r>
              <a:rPr lang="it-IT" b="1" dirty="0" err="1">
                <a:solidFill>
                  <a:srgbClr val="666666"/>
                </a:solidFill>
              </a:rPr>
              <a:t>one</a:t>
            </a:r>
            <a:r>
              <a:rPr lang="it-IT" b="1" dirty="0">
                <a:solidFill>
                  <a:srgbClr val="666666"/>
                </a:solidFill>
              </a:rPr>
              <a:t> </a:t>
            </a:r>
            <a:r>
              <a:rPr lang="it-IT" b="1" dirty="0" err="1">
                <a:solidFill>
                  <a:srgbClr val="666666"/>
                </a:solidFill>
              </a:rPr>
              <a:t>morning</a:t>
            </a:r>
            <a:r>
              <a:rPr lang="it-IT" b="1" dirty="0">
                <a:solidFill>
                  <a:srgbClr val="666666"/>
                </a:solidFill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B2899B-7C75-F542-9ECD-F104E13A12D0}"/>
              </a:ext>
            </a:extLst>
          </p:cNvPr>
          <p:cNvSpPr txBox="1"/>
          <p:nvPr/>
        </p:nvSpPr>
        <p:spPr>
          <a:xfrm>
            <a:off x="403794" y="5899976"/>
            <a:ext cx="7049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dirty="0">
                <a:solidFill>
                  <a:srgbClr val="666666"/>
                </a:solidFill>
              </a:rPr>
              <a:t>CPI </a:t>
            </a:r>
            <a:r>
              <a:rPr lang="it-IT" sz="1600" dirty="0" err="1">
                <a:solidFill>
                  <a:srgbClr val="666666"/>
                </a:solidFill>
              </a:rPr>
              <a:t>suggested</a:t>
            </a:r>
            <a:r>
              <a:rPr lang="it-IT" sz="1600" dirty="0">
                <a:solidFill>
                  <a:srgbClr val="666666"/>
                </a:solidFill>
              </a:rPr>
              <a:t> </a:t>
            </a:r>
            <a:r>
              <a:rPr lang="it-IT" sz="1600" dirty="0" err="1">
                <a:solidFill>
                  <a:srgbClr val="666666"/>
                </a:solidFill>
              </a:rPr>
              <a:t>that</a:t>
            </a:r>
            <a:r>
              <a:rPr lang="it-IT" sz="1600" dirty="0">
                <a:solidFill>
                  <a:srgbClr val="666666"/>
                </a:solidFill>
              </a:rPr>
              <a:t> the </a:t>
            </a:r>
            <a:r>
              <a:rPr lang="it-IT" sz="1600" dirty="0" err="1">
                <a:solidFill>
                  <a:srgbClr val="666666"/>
                </a:solidFill>
              </a:rPr>
              <a:t>polarity</a:t>
            </a:r>
            <a:r>
              <a:rPr lang="it-IT" sz="1600" dirty="0">
                <a:solidFill>
                  <a:srgbClr val="666666"/>
                </a:solidFill>
              </a:rPr>
              <a:t> of the </a:t>
            </a:r>
            <a:r>
              <a:rPr lang="it-IT" sz="1600" dirty="0" err="1">
                <a:solidFill>
                  <a:srgbClr val="666666"/>
                </a:solidFill>
              </a:rPr>
              <a:t>magnetic</a:t>
            </a:r>
            <a:r>
              <a:rPr lang="it-IT" sz="1600" dirty="0">
                <a:solidFill>
                  <a:srgbClr val="666666"/>
                </a:solidFill>
              </a:rPr>
              <a:t> </a:t>
            </a:r>
            <a:r>
              <a:rPr lang="it-IT" sz="1600" dirty="0" err="1">
                <a:solidFill>
                  <a:srgbClr val="666666"/>
                </a:solidFill>
              </a:rPr>
              <a:t>field</a:t>
            </a:r>
            <a:r>
              <a:rPr lang="it-IT" sz="1600" dirty="0">
                <a:solidFill>
                  <a:srgbClr val="666666"/>
                </a:solidFill>
              </a:rPr>
              <a:t> </a:t>
            </a:r>
            <a:r>
              <a:rPr lang="it-IT" sz="1600" dirty="0" err="1">
                <a:solidFill>
                  <a:srgbClr val="666666"/>
                </a:solidFill>
              </a:rPr>
              <a:t>could</a:t>
            </a:r>
            <a:r>
              <a:rPr lang="it-IT" sz="1600" dirty="0">
                <a:solidFill>
                  <a:srgbClr val="666666"/>
                </a:solidFill>
              </a:rPr>
              <a:t> </a:t>
            </a:r>
            <a:r>
              <a:rPr lang="it-IT" sz="1600" dirty="0" err="1">
                <a:solidFill>
                  <a:srgbClr val="666666"/>
                </a:solidFill>
              </a:rPr>
              <a:t>have</a:t>
            </a:r>
            <a:r>
              <a:rPr lang="it-IT" sz="1600" dirty="0">
                <a:solidFill>
                  <a:srgbClr val="666666"/>
                </a:solidFill>
              </a:rPr>
              <a:t> </a:t>
            </a:r>
            <a:r>
              <a:rPr lang="it-IT" sz="1600" dirty="0" err="1">
                <a:solidFill>
                  <a:srgbClr val="666666"/>
                </a:solidFill>
              </a:rPr>
              <a:t>been</a:t>
            </a:r>
            <a:r>
              <a:rPr lang="it-IT" sz="1600" dirty="0">
                <a:solidFill>
                  <a:srgbClr val="666666"/>
                </a:solidFill>
              </a:rPr>
              <a:t> </a:t>
            </a:r>
            <a:r>
              <a:rPr lang="it-IT" sz="1600" dirty="0" err="1">
                <a:solidFill>
                  <a:srgbClr val="666666"/>
                </a:solidFill>
              </a:rPr>
              <a:t>reversed</a:t>
            </a:r>
            <a:r>
              <a:rPr lang="it-IT" sz="1600" dirty="0">
                <a:solidFill>
                  <a:srgbClr val="666666"/>
                </a:solidFill>
              </a:rPr>
              <a:t>. </a:t>
            </a:r>
          </a:p>
          <a:p>
            <a:pPr algn="l"/>
            <a:r>
              <a:rPr lang="it-IT" sz="1600" dirty="0">
                <a:solidFill>
                  <a:srgbClr val="666666"/>
                </a:solidFill>
              </a:rPr>
              <a:t>The </a:t>
            </a:r>
            <a:r>
              <a:rPr lang="it-IT" sz="1600" dirty="0" err="1">
                <a:solidFill>
                  <a:srgbClr val="666666"/>
                </a:solidFill>
              </a:rPr>
              <a:t>polarity</a:t>
            </a:r>
            <a:r>
              <a:rPr lang="it-IT" sz="1600" dirty="0">
                <a:solidFill>
                  <a:srgbClr val="666666"/>
                </a:solidFill>
              </a:rPr>
              <a:t> of the </a:t>
            </a:r>
            <a:r>
              <a:rPr lang="it-IT" sz="1600" dirty="0" err="1">
                <a:solidFill>
                  <a:srgbClr val="666666"/>
                </a:solidFill>
              </a:rPr>
              <a:t>magnet</a:t>
            </a:r>
            <a:r>
              <a:rPr lang="it-IT" sz="1600" dirty="0">
                <a:solidFill>
                  <a:srgbClr val="666666"/>
                </a:solidFill>
              </a:rPr>
              <a:t> </a:t>
            </a:r>
            <a:r>
              <a:rPr lang="it-IT" sz="1600" dirty="0" err="1">
                <a:solidFill>
                  <a:srgbClr val="666666"/>
                </a:solidFill>
              </a:rPr>
              <a:t>power</a:t>
            </a:r>
            <a:r>
              <a:rPr lang="it-IT" sz="1600" dirty="0">
                <a:solidFill>
                  <a:srgbClr val="666666"/>
                </a:solidFill>
              </a:rPr>
              <a:t> </a:t>
            </a:r>
            <a:r>
              <a:rPr lang="it-IT" sz="1600" dirty="0" err="1">
                <a:solidFill>
                  <a:srgbClr val="666666"/>
                </a:solidFill>
              </a:rPr>
              <a:t>supply</a:t>
            </a:r>
            <a:r>
              <a:rPr lang="it-IT" sz="1600" dirty="0">
                <a:solidFill>
                  <a:srgbClr val="666666"/>
                </a:solidFill>
              </a:rPr>
              <a:t> </a:t>
            </a:r>
            <a:r>
              <a:rPr lang="it-IT" sz="1600" dirty="0" err="1">
                <a:solidFill>
                  <a:srgbClr val="666666"/>
                </a:solidFill>
              </a:rPr>
              <a:t>was</a:t>
            </a:r>
            <a:r>
              <a:rPr lang="it-IT" sz="1600" dirty="0">
                <a:solidFill>
                  <a:srgbClr val="666666"/>
                </a:solidFill>
              </a:rPr>
              <a:t> </a:t>
            </a:r>
            <a:r>
              <a:rPr lang="it-IT" sz="1600" dirty="0" err="1">
                <a:solidFill>
                  <a:srgbClr val="666666"/>
                </a:solidFill>
              </a:rPr>
              <a:t>then</a:t>
            </a:r>
            <a:r>
              <a:rPr lang="it-IT" sz="1600" dirty="0">
                <a:solidFill>
                  <a:srgbClr val="666666"/>
                </a:solidFill>
              </a:rPr>
              <a:t> </a:t>
            </a:r>
            <a:r>
              <a:rPr lang="it-IT" sz="1600" dirty="0" err="1">
                <a:solidFill>
                  <a:srgbClr val="666666"/>
                </a:solidFill>
              </a:rPr>
              <a:t>swapped</a:t>
            </a:r>
            <a:r>
              <a:rPr lang="it-IT" sz="1600" dirty="0">
                <a:solidFill>
                  <a:srgbClr val="666666"/>
                </a:solidFill>
              </a:rPr>
              <a:t> on SN 107</a:t>
            </a:r>
          </a:p>
        </p:txBody>
      </p:sp>
    </p:spTree>
    <p:extLst>
      <p:ext uri="{BB962C8B-B14F-4D97-AF65-F5344CB8AC3E}">
        <p14:creationId xmlns:p14="http://schemas.microsoft.com/office/powerpoint/2010/main" val="423631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0" y="1153621"/>
            <a:ext cx="9682479" cy="2387600"/>
          </a:xfrm>
        </p:spPr>
        <p:txBody>
          <a:bodyPr/>
          <a:lstStyle/>
          <a:p>
            <a:r>
              <a:rPr lang="sv-SE" dirty="0"/>
              <a:t>Klystron RF Station Test and Operation</a:t>
            </a:r>
            <a:endParaRPr lang="en-GB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1455" y="5292599"/>
            <a:ext cx="6290892" cy="459883"/>
          </a:xfrm>
        </p:spPr>
        <p:txBody>
          <a:bodyPr/>
          <a:lstStyle/>
          <a:p>
            <a:r>
              <a:rPr lang="en-GB" dirty="0"/>
              <a:t>PRESENTED BY Morten Jensen on behalf of the RF Group</a:t>
            </a:r>
          </a:p>
          <a:p>
            <a:r>
              <a:rPr lang="en-GB" dirty="0"/>
              <a:t>RF Group Leader and Work package manager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661455" y="5885887"/>
            <a:ext cx="3215183" cy="459883"/>
          </a:xfrm>
        </p:spPr>
        <p:txBody>
          <a:bodyPr/>
          <a:lstStyle/>
          <a:p>
            <a:r>
              <a:rPr lang="en-GB" sz="1200" b="1" dirty="0">
                <a:solidFill>
                  <a:schemeClr val="bg1"/>
                </a:solidFill>
              </a:rPr>
              <a:t>2022-10-11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5AB5E7-B7A7-DA80-26E7-04051813D545}"/>
              </a:ext>
            </a:extLst>
          </p:cNvPr>
          <p:cNvSpPr txBox="1"/>
          <p:nvPr/>
        </p:nvSpPr>
        <p:spPr>
          <a:xfrm>
            <a:off x="2331219" y="3765177"/>
            <a:ext cx="226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(in just 15 mins so –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7D7797-4387-EE4D-9DEA-28B16AD60D7C}"/>
              </a:ext>
            </a:extLst>
          </p:cNvPr>
          <p:cNvSpPr txBox="1"/>
          <p:nvPr/>
        </p:nvSpPr>
        <p:spPr>
          <a:xfrm>
            <a:off x="4430561" y="3767221"/>
            <a:ext cx="7581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Fasten your seat belts and hold on to your hats and glasses)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BAEAD-D563-064E-95BE-5A650D28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G02 – Status of RF Systems </a:t>
            </a:r>
            <a:r>
              <a:rPr lang="en-GB" dirty="0" err="1"/>
              <a:t>wk</a:t>
            </a:r>
            <a:r>
              <a:rPr lang="en-GB" dirty="0"/>
              <a:t> 2241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AFD022-A165-4D4D-8EBD-24EE6336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36678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CD22F3-6CA3-CC45-B9C7-F79BDF02DB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Ready for Beam on Target (RBOT) Baseline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CAF43249-F852-0342-9D1C-CD6EFA502FF5}"/>
              </a:ext>
            </a:extLst>
          </p:cNvPr>
          <p:cNvSpPr/>
          <p:nvPr/>
        </p:nvSpPr>
        <p:spPr>
          <a:xfrm>
            <a:off x="6014080" y="3342274"/>
            <a:ext cx="252000" cy="1222581"/>
          </a:xfrm>
          <a:prstGeom prst="round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RACKS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DEBBB8A4-8D94-1449-B589-4798507A00CB}"/>
              </a:ext>
            </a:extLst>
          </p:cNvPr>
          <p:cNvSpPr/>
          <p:nvPr/>
        </p:nvSpPr>
        <p:spPr>
          <a:xfrm>
            <a:off x="5971741" y="3159633"/>
            <a:ext cx="1440000" cy="1440000"/>
          </a:xfrm>
          <a:prstGeom prst="roundRect">
            <a:avLst>
              <a:gd name="adj" fmla="val 603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49221563-3BBF-3942-BF6C-FD0E5048758A}"/>
              </a:ext>
            </a:extLst>
          </p:cNvPr>
          <p:cNvSpPr>
            <a:spLocks noChangeAspect="1"/>
          </p:cNvSpPr>
          <p:nvPr/>
        </p:nvSpPr>
        <p:spPr>
          <a:xfrm>
            <a:off x="6305214" y="3342275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K5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72614D46-F467-3F4F-82A0-B09B6BE7D30D}"/>
              </a:ext>
            </a:extLst>
          </p:cNvPr>
          <p:cNvSpPr/>
          <p:nvPr/>
        </p:nvSpPr>
        <p:spPr>
          <a:xfrm>
            <a:off x="7115320" y="3342274"/>
            <a:ext cx="252000" cy="1222581"/>
          </a:xfrm>
          <a:prstGeom prst="round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RACKS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A8368FA4-8E50-B946-99C6-C1AD143BA4B9}"/>
              </a:ext>
            </a:extLst>
          </p:cNvPr>
          <p:cNvSpPr>
            <a:spLocks noChangeAspect="1"/>
          </p:cNvSpPr>
          <p:nvPr/>
        </p:nvSpPr>
        <p:spPr>
          <a:xfrm>
            <a:off x="6305214" y="3590359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K6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7E827BF-3D3F-944C-B5DC-A03D86B128CA}"/>
              </a:ext>
            </a:extLst>
          </p:cNvPr>
          <p:cNvSpPr>
            <a:spLocks noChangeAspect="1"/>
          </p:cNvSpPr>
          <p:nvPr/>
        </p:nvSpPr>
        <p:spPr>
          <a:xfrm>
            <a:off x="6305214" y="3842928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K7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0D005759-A939-D041-9E92-BAFA92D56648}"/>
              </a:ext>
            </a:extLst>
          </p:cNvPr>
          <p:cNvSpPr>
            <a:spLocks noChangeAspect="1"/>
          </p:cNvSpPr>
          <p:nvPr/>
        </p:nvSpPr>
        <p:spPr>
          <a:xfrm>
            <a:off x="6305010" y="4095497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K8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8A56F72D-024B-1E44-981C-DA0AF6E65F37}"/>
              </a:ext>
            </a:extLst>
          </p:cNvPr>
          <p:cNvSpPr>
            <a:spLocks noChangeAspect="1"/>
          </p:cNvSpPr>
          <p:nvPr/>
        </p:nvSpPr>
        <p:spPr>
          <a:xfrm>
            <a:off x="6305008" y="4348855"/>
            <a:ext cx="300791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M2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6D475B4E-EE4B-5C4B-BA4B-5254D463D968}"/>
              </a:ext>
            </a:extLst>
          </p:cNvPr>
          <p:cNvSpPr>
            <a:spLocks noChangeAspect="1"/>
          </p:cNvSpPr>
          <p:nvPr/>
        </p:nvSpPr>
        <p:spPr>
          <a:xfrm>
            <a:off x="6860186" y="3342275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K9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9E7EE7A3-9924-144F-AFAD-A4F7F02B0D25}"/>
              </a:ext>
            </a:extLst>
          </p:cNvPr>
          <p:cNvSpPr>
            <a:spLocks noChangeAspect="1"/>
          </p:cNvSpPr>
          <p:nvPr/>
        </p:nvSpPr>
        <p:spPr>
          <a:xfrm>
            <a:off x="6860186" y="3590359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>
                <a:solidFill>
                  <a:srgbClr val="FFFFFF"/>
                </a:solidFill>
                <a:latin typeface="Segoe UI"/>
              </a:rPr>
              <a:t>K10</a:t>
            </a:r>
            <a:endParaRPr lang="en-GB" sz="800" b="1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98E06E82-8BF4-8148-B841-C2541291B9DE}"/>
              </a:ext>
            </a:extLst>
          </p:cNvPr>
          <p:cNvSpPr>
            <a:spLocks noChangeAspect="1"/>
          </p:cNvSpPr>
          <p:nvPr/>
        </p:nvSpPr>
        <p:spPr>
          <a:xfrm>
            <a:off x="6860186" y="3842928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K11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5007231B-904B-DD46-8396-8A6318A4CCED}"/>
              </a:ext>
            </a:extLst>
          </p:cNvPr>
          <p:cNvSpPr>
            <a:spLocks noChangeAspect="1"/>
          </p:cNvSpPr>
          <p:nvPr/>
        </p:nvSpPr>
        <p:spPr>
          <a:xfrm>
            <a:off x="6859982" y="4095497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K12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5A7E502F-CC25-E944-A60C-BF8781C8EF6A}"/>
              </a:ext>
            </a:extLst>
          </p:cNvPr>
          <p:cNvSpPr>
            <a:spLocks noChangeAspect="1"/>
          </p:cNvSpPr>
          <p:nvPr/>
        </p:nvSpPr>
        <p:spPr>
          <a:xfrm>
            <a:off x="6774255" y="4348855"/>
            <a:ext cx="300791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M3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043EA5B1-370C-6247-9AD3-BF860845D1B1}"/>
              </a:ext>
            </a:extLst>
          </p:cNvPr>
          <p:cNvSpPr>
            <a:spLocks noChangeAspect="1"/>
          </p:cNvSpPr>
          <p:nvPr/>
        </p:nvSpPr>
        <p:spPr>
          <a:xfrm>
            <a:off x="6457614" y="3168675"/>
            <a:ext cx="461682" cy="153689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666666"/>
                </a:solidFill>
                <a:latin typeface="Segoe UI"/>
              </a:rPr>
              <a:t>CELL 160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CDE8EFB0-E791-4A44-8D70-458E48DA7A34}"/>
              </a:ext>
            </a:extLst>
          </p:cNvPr>
          <p:cNvSpPr/>
          <p:nvPr/>
        </p:nvSpPr>
        <p:spPr>
          <a:xfrm>
            <a:off x="7509101" y="3342274"/>
            <a:ext cx="252000" cy="1222581"/>
          </a:xfrm>
          <a:prstGeom prst="round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RACKS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CB10F6CF-C9BF-D348-B0D2-651DC78DF3A9}"/>
              </a:ext>
            </a:extLst>
          </p:cNvPr>
          <p:cNvSpPr/>
          <p:nvPr/>
        </p:nvSpPr>
        <p:spPr>
          <a:xfrm>
            <a:off x="7466762" y="3159633"/>
            <a:ext cx="1440000" cy="1440000"/>
          </a:xfrm>
          <a:prstGeom prst="roundRect">
            <a:avLst>
              <a:gd name="adj" fmla="val 603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BB0B2B76-6475-D343-91D7-96AC1C8095CA}"/>
              </a:ext>
            </a:extLst>
          </p:cNvPr>
          <p:cNvSpPr>
            <a:spLocks noChangeAspect="1"/>
          </p:cNvSpPr>
          <p:nvPr/>
        </p:nvSpPr>
        <p:spPr>
          <a:xfrm>
            <a:off x="7800235" y="3342275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K13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5C6F4267-4D16-2D48-8A2E-E241BDBA0EA9}"/>
              </a:ext>
            </a:extLst>
          </p:cNvPr>
          <p:cNvSpPr/>
          <p:nvPr/>
        </p:nvSpPr>
        <p:spPr>
          <a:xfrm>
            <a:off x="8610341" y="3342274"/>
            <a:ext cx="252000" cy="1222581"/>
          </a:xfrm>
          <a:prstGeom prst="round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RACKS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5C5E71D7-463F-4845-9042-A98F6D14D638}"/>
              </a:ext>
            </a:extLst>
          </p:cNvPr>
          <p:cNvSpPr>
            <a:spLocks noChangeAspect="1"/>
          </p:cNvSpPr>
          <p:nvPr/>
        </p:nvSpPr>
        <p:spPr>
          <a:xfrm>
            <a:off x="7800235" y="3590359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K14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8D46D167-BE07-9D40-B2ED-A97C93E8851C}"/>
              </a:ext>
            </a:extLst>
          </p:cNvPr>
          <p:cNvSpPr>
            <a:spLocks noChangeAspect="1"/>
          </p:cNvSpPr>
          <p:nvPr/>
        </p:nvSpPr>
        <p:spPr>
          <a:xfrm>
            <a:off x="7800235" y="3842928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K15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088B9771-3A5C-CE4B-84FA-6D4E31829554}"/>
              </a:ext>
            </a:extLst>
          </p:cNvPr>
          <p:cNvSpPr>
            <a:spLocks noChangeAspect="1"/>
          </p:cNvSpPr>
          <p:nvPr/>
        </p:nvSpPr>
        <p:spPr>
          <a:xfrm>
            <a:off x="7800031" y="4095497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>
                <a:solidFill>
                  <a:srgbClr val="FFFFFF"/>
                </a:solidFill>
                <a:latin typeface="Segoe UI"/>
              </a:rPr>
              <a:t>K16</a:t>
            </a:r>
            <a:endParaRPr lang="en-GB" sz="800" b="1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1BC2D6A6-455D-0B4F-87E5-6D3CCF14E8D9}"/>
              </a:ext>
            </a:extLst>
          </p:cNvPr>
          <p:cNvSpPr>
            <a:spLocks noChangeAspect="1"/>
          </p:cNvSpPr>
          <p:nvPr/>
        </p:nvSpPr>
        <p:spPr>
          <a:xfrm>
            <a:off x="7800029" y="4348855"/>
            <a:ext cx="300791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M4</a:t>
            </a: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73BB00C4-DCB7-174A-8FC5-D88DE935AAA2}"/>
              </a:ext>
            </a:extLst>
          </p:cNvPr>
          <p:cNvSpPr>
            <a:spLocks noChangeAspect="1"/>
          </p:cNvSpPr>
          <p:nvPr/>
        </p:nvSpPr>
        <p:spPr>
          <a:xfrm>
            <a:off x="8355207" y="3342275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K17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AAFA4561-F0FA-FD4A-B934-9B4D1CD38259}"/>
              </a:ext>
            </a:extLst>
          </p:cNvPr>
          <p:cNvSpPr>
            <a:spLocks noChangeAspect="1"/>
          </p:cNvSpPr>
          <p:nvPr/>
        </p:nvSpPr>
        <p:spPr>
          <a:xfrm>
            <a:off x="8355207" y="3590359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K18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7B578B79-5ADF-3E41-9773-EB9AA055B498}"/>
              </a:ext>
            </a:extLst>
          </p:cNvPr>
          <p:cNvSpPr>
            <a:spLocks noChangeAspect="1"/>
          </p:cNvSpPr>
          <p:nvPr/>
        </p:nvSpPr>
        <p:spPr>
          <a:xfrm>
            <a:off x="8355207" y="3842928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K19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6D7127B3-32B3-754D-A5DD-CAE6E53E313F}"/>
              </a:ext>
            </a:extLst>
          </p:cNvPr>
          <p:cNvSpPr>
            <a:spLocks noChangeAspect="1"/>
          </p:cNvSpPr>
          <p:nvPr/>
        </p:nvSpPr>
        <p:spPr>
          <a:xfrm>
            <a:off x="8355003" y="4095497"/>
            <a:ext cx="216000" cy="216000"/>
          </a:xfrm>
          <a:prstGeom prst="roundRect">
            <a:avLst/>
          </a:prstGeom>
          <a:solidFill>
            <a:schemeClr val="accent5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K20</a:t>
            </a: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6435A282-CF40-7147-8F7F-14FB2756C47F}"/>
              </a:ext>
            </a:extLst>
          </p:cNvPr>
          <p:cNvSpPr>
            <a:spLocks noChangeAspect="1"/>
          </p:cNvSpPr>
          <p:nvPr/>
        </p:nvSpPr>
        <p:spPr>
          <a:xfrm>
            <a:off x="8269276" y="4348855"/>
            <a:ext cx="300791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M5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F7FA4964-D66B-F841-9B1D-2FFE9555B248}"/>
              </a:ext>
            </a:extLst>
          </p:cNvPr>
          <p:cNvSpPr>
            <a:spLocks noChangeAspect="1"/>
          </p:cNvSpPr>
          <p:nvPr/>
        </p:nvSpPr>
        <p:spPr>
          <a:xfrm>
            <a:off x="7952635" y="3168675"/>
            <a:ext cx="461682" cy="153689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666666"/>
                </a:solidFill>
                <a:latin typeface="Segoe UI"/>
              </a:rPr>
              <a:t>CELL 170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C529DFC6-BF25-C44C-B529-C49025316314}"/>
              </a:ext>
            </a:extLst>
          </p:cNvPr>
          <p:cNvSpPr/>
          <p:nvPr/>
        </p:nvSpPr>
        <p:spPr>
          <a:xfrm>
            <a:off x="4471248" y="3159633"/>
            <a:ext cx="1440000" cy="1440000"/>
          </a:xfrm>
          <a:prstGeom prst="roundRect">
            <a:avLst>
              <a:gd name="adj" fmla="val 603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619122CA-B984-6246-9ACF-24D1F1B1AFCD}"/>
              </a:ext>
            </a:extLst>
          </p:cNvPr>
          <p:cNvSpPr/>
          <p:nvPr/>
        </p:nvSpPr>
        <p:spPr>
          <a:xfrm>
            <a:off x="5614827" y="3342274"/>
            <a:ext cx="252000" cy="1222581"/>
          </a:xfrm>
          <a:prstGeom prst="round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RACKS</a:t>
            </a:r>
          </a:p>
        </p:txBody>
      </p: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C19A7B74-709E-7448-B4F4-827CE3841399}"/>
              </a:ext>
            </a:extLst>
          </p:cNvPr>
          <p:cNvSpPr>
            <a:spLocks noChangeAspect="1"/>
          </p:cNvSpPr>
          <p:nvPr/>
        </p:nvSpPr>
        <p:spPr>
          <a:xfrm>
            <a:off x="5359693" y="3342275"/>
            <a:ext cx="216000" cy="216000"/>
          </a:xfrm>
          <a:prstGeom prst="roundRect">
            <a:avLst/>
          </a:prstGeom>
          <a:solidFill>
            <a:schemeClr val="accent5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K1</a:t>
            </a:r>
          </a:p>
        </p:txBody>
      </p:sp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670D0502-1E78-284A-B837-FD271CEE3F5A}"/>
              </a:ext>
            </a:extLst>
          </p:cNvPr>
          <p:cNvSpPr>
            <a:spLocks noChangeAspect="1"/>
          </p:cNvSpPr>
          <p:nvPr/>
        </p:nvSpPr>
        <p:spPr>
          <a:xfrm>
            <a:off x="5359693" y="3590359"/>
            <a:ext cx="216000" cy="216000"/>
          </a:xfrm>
          <a:prstGeom prst="roundRect">
            <a:avLst/>
          </a:prstGeom>
          <a:solidFill>
            <a:schemeClr val="accent5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K2</a:t>
            </a:r>
          </a:p>
        </p:txBody>
      </p: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DD8E9AF4-165E-164A-8DC6-08E45AE77588}"/>
              </a:ext>
            </a:extLst>
          </p:cNvPr>
          <p:cNvSpPr>
            <a:spLocks noChangeAspect="1"/>
          </p:cNvSpPr>
          <p:nvPr/>
        </p:nvSpPr>
        <p:spPr>
          <a:xfrm>
            <a:off x="5359693" y="3842928"/>
            <a:ext cx="216000" cy="216000"/>
          </a:xfrm>
          <a:prstGeom prst="roundRect">
            <a:avLst/>
          </a:prstGeom>
          <a:solidFill>
            <a:srgbClr val="0070C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K3</a:t>
            </a:r>
          </a:p>
        </p:txBody>
      </p:sp>
      <p:sp>
        <p:nvSpPr>
          <p:cNvPr id="104" name="Rounded Rectangle 103">
            <a:extLst>
              <a:ext uri="{FF2B5EF4-FFF2-40B4-BE49-F238E27FC236}">
                <a16:creationId xmlns:a16="http://schemas.microsoft.com/office/drawing/2014/main" id="{E717E0AE-6847-E840-803E-274C27849275}"/>
              </a:ext>
            </a:extLst>
          </p:cNvPr>
          <p:cNvSpPr>
            <a:spLocks noChangeAspect="1"/>
          </p:cNvSpPr>
          <p:nvPr/>
        </p:nvSpPr>
        <p:spPr>
          <a:xfrm>
            <a:off x="5359489" y="4095497"/>
            <a:ext cx="216000" cy="216000"/>
          </a:xfrm>
          <a:prstGeom prst="roundRect">
            <a:avLst/>
          </a:prstGeom>
          <a:solidFill>
            <a:schemeClr val="accent5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K4</a:t>
            </a:r>
          </a:p>
        </p:txBody>
      </p:sp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id="{DBF9F72A-BBF9-E94B-9BC3-FEBEA99BDA88}"/>
              </a:ext>
            </a:extLst>
          </p:cNvPr>
          <p:cNvSpPr>
            <a:spLocks noChangeAspect="1"/>
          </p:cNvSpPr>
          <p:nvPr/>
        </p:nvSpPr>
        <p:spPr>
          <a:xfrm>
            <a:off x="5273762" y="4348855"/>
            <a:ext cx="300791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M1</a:t>
            </a:r>
          </a:p>
        </p:txBody>
      </p:sp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id="{5940EF7A-7ECE-CD4A-972D-3ADD186DE559}"/>
              </a:ext>
            </a:extLst>
          </p:cNvPr>
          <p:cNvSpPr>
            <a:spLocks/>
          </p:cNvSpPr>
          <p:nvPr/>
        </p:nvSpPr>
        <p:spPr>
          <a:xfrm>
            <a:off x="4803882" y="3168900"/>
            <a:ext cx="717753" cy="16820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CELL 150B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id="{CFE75FDF-50F9-F34A-A5C6-0D858E5087CE}"/>
              </a:ext>
            </a:extLst>
          </p:cNvPr>
          <p:cNvSpPr/>
          <p:nvPr/>
        </p:nvSpPr>
        <p:spPr>
          <a:xfrm>
            <a:off x="9009926" y="3342274"/>
            <a:ext cx="252000" cy="1222581"/>
          </a:xfrm>
          <a:prstGeom prst="round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RACKS</a:t>
            </a:r>
          </a:p>
        </p:txBody>
      </p: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id="{D60CED8C-764F-0F40-8BBC-943FBFCAC1D9}"/>
              </a:ext>
            </a:extLst>
          </p:cNvPr>
          <p:cNvSpPr/>
          <p:nvPr/>
        </p:nvSpPr>
        <p:spPr>
          <a:xfrm>
            <a:off x="8967587" y="3159633"/>
            <a:ext cx="1440000" cy="1440000"/>
          </a:xfrm>
          <a:prstGeom prst="roundRect">
            <a:avLst>
              <a:gd name="adj" fmla="val 603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ACDAB4B2-17A4-4A4B-87EF-4ED237761F59}"/>
              </a:ext>
            </a:extLst>
          </p:cNvPr>
          <p:cNvSpPr>
            <a:spLocks noChangeAspect="1"/>
          </p:cNvSpPr>
          <p:nvPr/>
        </p:nvSpPr>
        <p:spPr>
          <a:xfrm>
            <a:off x="9301060" y="3342275"/>
            <a:ext cx="216000" cy="216000"/>
          </a:xfrm>
          <a:prstGeom prst="roundRect">
            <a:avLst/>
          </a:prstGeom>
          <a:solidFill>
            <a:schemeClr val="accent5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K21</a:t>
            </a:r>
          </a:p>
        </p:txBody>
      </p:sp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id="{0C53E971-93A6-C14E-959D-2FE2EE308411}"/>
              </a:ext>
            </a:extLst>
          </p:cNvPr>
          <p:cNvSpPr/>
          <p:nvPr/>
        </p:nvSpPr>
        <p:spPr>
          <a:xfrm>
            <a:off x="10111166" y="3342274"/>
            <a:ext cx="252000" cy="1222581"/>
          </a:xfrm>
          <a:prstGeom prst="round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RACKS</a:t>
            </a:r>
          </a:p>
        </p:txBody>
      </p:sp>
      <p:sp>
        <p:nvSpPr>
          <p:cNvPr id="111" name="Rounded Rectangle 110">
            <a:extLst>
              <a:ext uri="{FF2B5EF4-FFF2-40B4-BE49-F238E27FC236}">
                <a16:creationId xmlns:a16="http://schemas.microsoft.com/office/drawing/2014/main" id="{69CA6F2F-FA34-1043-B7D4-1473CC0090CC}"/>
              </a:ext>
            </a:extLst>
          </p:cNvPr>
          <p:cNvSpPr>
            <a:spLocks noChangeAspect="1"/>
          </p:cNvSpPr>
          <p:nvPr/>
        </p:nvSpPr>
        <p:spPr>
          <a:xfrm>
            <a:off x="9301060" y="3590359"/>
            <a:ext cx="216000" cy="216000"/>
          </a:xfrm>
          <a:prstGeom prst="roundRect">
            <a:avLst/>
          </a:prstGeom>
          <a:solidFill>
            <a:schemeClr val="accent5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K22</a:t>
            </a:r>
          </a:p>
        </p:txBody>
      </p: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DC67476D-40B2-354C-9DEE-4C31EB60F11C}"/>
              </a:ext>
            </a:extLst>
          </p:cNvPr>
          <p:cNvSpPr>
            <a:spLocks noChangeAspect="1"/>
          </p:cNvSpPr>
          <p:nvPr/>
        </p:nvSpPr>
        <p:spPr>
          <a:xfrm>
            <a:off x="9301060" y="3842928"/>
            <a:ext cx="216000" cy="216000"/>
          </a:xfrm>
          <a:prstGeom prst="roundRect">
            <a:avLst/>
          </a:prstGeom>
          <a:solidFill>
            <a:schemeClr val="accent5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K23</a:t>
            </a:r>
          </a:p>
        </p:txBody>
      </p: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5D4F594E-04E6-DF48-8D6E-8F1FE1DDB3C7}"/>
              </a:ext>
            </a:extLst>
          </p:cNvPr>
          <p:cNvSpPr>
            <a:spLocks noChangeAspect="1"/>
          </p:cNvSpPr>
          <p:nvPr/>
        </p:nvSpPr>
        <p:spPr>
          <a:xfrm>
            <a:off x="9300856" y="4095497"/>
            <a:ext cx="216000" cy="216000"/>
          </a:xfrm>
          <a:prstGeom prst="roundRect">
            <a:avLst/>
          </a:prstGeom>
          <a:solidFill>
            <a:schemeClr val="accent5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K24</a:t>
            </a:r>
          </a:p>
        </p:txBody>
      </p:sp>
      <p:sp>
        <p:nvSpPr>
          <p:cNvPr id="114" name="Rounded Rectangle 113">
            <a:extLst>
              <a:ext uri="{FF2B5EF4-FFF2-40B4-BE49-F238E27FC236}">
                <a16:creationId xmlns:a16="http://schemas.microsoft.com/office/drawing/2014/main" id="{E2F1C866-822E-AB4F-BEEF-C80FC8DE3B76}"/>
              </a:ext>
            </a:extLst>
          </p:cNvPr>
          <p:cNvSpPr>
            <a:spLocks noChangeAspect="1"/>
          </p:cNvSpPr>
          <p:nvPr/>
        </p:nvSpPr>
        <p:spPr>
          <a:xfrm>
            <a:off x="9300854" y="4348855"/>
            <a:ext cx="300791" cy="216000"/>
          </a:xfrm>
          <a:prstGeom prst="roundRect">
            <a:avLst/>
          </a:prstGeom>
          <a:solidFill>
            <a:srgbClr val="0070C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M6</a:t>
            </a:r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4E71944C-4B75-7543-B432-1AD3EF176E98}"/>
              </a:ext>
            </a:extLst>
          </p:cNvPr>
          <p:cNvSpPr>
            <a:spLocks noChangeAspect="1"/>
          </p:cNvSpPr>
          <p:nvPr/>
        </p:nvSpPr>
        <p:spPr>
          <a:xfrm>
            <a:off x="9856032" y="3342275"/>
            <a:ext cx="216000" cy="216000"/>
          </a:xfrm>
          <a:prstGeom prst="roundRect">
            <a:avLst/>
          </a:prstGeom>
          <a:solidFill>
            <a:srgbClr val="0070C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K25</a:t>
            </a:r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5FF8CF6B-0E56-F448-9D7F-EBA215F18531}"/>
              </a:ext>
            </a:extLst>
          </p:cNvPr>
          <p:cNvSpPr>
            <a:spLocks noChangeAspect="1"/>
          </p:cNvSpPr>
          <p:nvPr/>
        </p:nvSpPr>
        <p:spPr>
          <a:xfrm>
            <a:off x="9856032" y="3590359"/>
            <a:ext cx="216000" cy="216000"/>
          </a:xfrm>
          <a:prstGeom prst="roundRect">
            <a:avLst/>
          </a:prstGeom>
          <a:solidFill>
            <a:srgbClr val="0070C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K26</a:t>
            </a:r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D5742AD0-FB13-3F43-8B4F-74B145F38AF6}"/>
              </a:ext>
            </a:extLst>
          </p:cNvPr>
          <p:cNvSpPr>
            <a:spLocks noChangeAspect="1"/>
          </p:cNvSpPr>
          <p:nvPr/>
        </p:nvSpPr>
        <p:spPr>
          <a:xfrm>
            <a:off x="9856032" y="3842928"/>
            <a:ext cx="216000" cy="216000"/>
          </a:xfrm>
          <a:prstGeom prst="roundRect">
            <a:avLst/>
          </a:prstGeom>
          <a:solidFill>
            <a:srgbClr val="0070C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K27</a:t>
            </a:r>
          </a:p>
        </p:txBody>
      </p: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6A2C9338-2389-4543-B454-1BC3197443DF}"/>
              </a:ext>
            </a:extLst>
          </p:cNvPr>
          <p:cNvSpPr>
            <a:spLocks noChangeAspect="1"/>
          </p:cNvSpPr>
          <p:nvPr/>
        </p:nvSpPr>
        <p:spPr>
          <a:xfrm>
            <a:off x="9855828" y="4095497"/>
            <a:ext cx="216000" cy="216000"/>
          </a:xfrm>
          <a:prstGeom prst="roundRect">
            <a:avLst/>
          </a:prstGeom>
          <a:solidFill>
            <a:srgbClr val="0070C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K28</a:t>
            </a:r>
          </a:p>
        </p:txBody>
      </p:sp>
      <p:sp>
        <p:nvSpPr>
          <p:cNvPr id="119" name="Rounded Rectangle 118">
            <a:extLst>
              <a:ext uri="{FF2B5EF4-FFF2-40B4-BE49-F238E27FC236}">
                <a16:creationId xmlns:a16="http://schemas.microsoft.com/office/drawing/2014/main" id="{99065EDE-95B4-6E4B-9B6B-193A88A5A2E4}"/>
              </a:ext>
            </a:extLst>
          </p:cNvPr>
          <p:cNvSpPr>
            <a:spLocks noChangeAspect="1"/>
          </p:cNvSpPr>
          <p:nvPr/>
        </p:nvSpPr>
        <p:spPr>
          <a:xfrm>
            <a:off x="9770101" y="4348855"/>
            <a:ext cx="300791" cy="216000"/>
          </a:xfrm>
          <a:prstGeom prst="roundRect">
            <a:avLst/>
          </a:prstGeom>
          <a:solidFill>
            <a:srgbClr val="0070C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M7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7F55348D-76A9-D640-8D97-361166D81336}"/>
              </a:ext>
            </a:extLst>
          </p:cNvPr>
          <p:cNvSpPr>
            <a:spLocks noChangeAspect="1"/>
          </p:cNvSpPr>
          <p:nvPr/>
        </p:nvSpPr>
        <p:spPr>
          <a:xfrm>
            <a:off x="9453460" y="3168675"/>
            <a:ext cx="461682" cy="153689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666666"/>
                </a:solidFill>
                <a:latin typeface="Segoe UI"/>
              </a:rPr>
              <a:t>CELL 180</a:t>
            </a:r>
          </a:p>
        </p:txBody>
      </p:sp>
      <p:sp>
        <p:nvSpPr>
          <p:cNvPr id="121" name="Rounded Rectangle 120">
            <a:extLst>
              <a:ext uri="{FF2B5EF4-FFF2-40B4-BE49-F238E27FC236}">
                <a16:creationId xmlns:a16="http://schemas.microsoft.com/office/drawing/2014/main" id="{E45A3375-83E5-374D-8DC4-E7D0EF69CE70}"/>
              </a:ext>
            </a:extLst>
          </p:cNvPr>
          <p:cNvSpPr/>
          <p:nvPr/>
        </p:nvSpPr>
        <p:spPr>
          <a:xfrm>
            <a:off x="10506048" y="3342274"/>
            <a:ext cx="252000" cy="1222581"/>
          </a:xfrm>
          <a:prstGeom prst="round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RACKS</a:t>
            </a:r>
          </a:p>
        </p:txBody>
      </p:sp>
      <p:sp>
        <p:nvSpPr>
          <p:cNvPr id="122" name="Rounded Rectangle 121">
            <a:extLst>
              <a:ext uri="{FF2B5EF4-FFF2-40B4-BE49-F238E27FC236}">
                <a16:creationId xmlns:a16="http://schemas.microsoft.com/office/drawing/2014/main" id="{A59CFD7C-41C3-1443-9CC0-84C2235A80C1}"/>
              </a:ext>
            </a:extLst>
          </p:cNvPr>
          <p:cNvSpPr/>
          <p:nvPr/>
        </p:nvSpPr>
        <p:spPr>
          <a:xfrm>
            <a:off x="10463709" y="3159633"/>
            <a:ext cx="1440000" cy="1440000"/>
          </a:xfrm>
          <a:prstGeom prst="roundRect">
            <a:avLst>
              <a:gd name="adj" fmla="val 603"/>
            </a:avLst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800" b="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123" name="Rounded Rectangle 122">
            <a:extLst>
              <a:ext uri="{FF2B5EF4-FFF2-40B4-BE49-F238E27FC236}">
                <a16:creationId xmlns:a16="http://schemas.microsoft.com/office/drawing/2014/main" id="{94230B22-B84C-CA4E-874B-003B3B81C7E3}"/>
              </a:ext>
            </a:extLst>
          </p:cNvPr>
          <p:cNvSpPr>
            <a:spLocks noChangeAspect="1"/>
          </p:cNvSpPr>
          <p:nvPr/>
        </p:nvSpPr>
        <p:spPr>
          <a:xfrm>
            <a:off x="10797182" y="3342275"/>
            <a:ext cx="216000" cy="216000"/>
          </a:xfrm>
          <a:prstGeom prst="roundRect">
            <a:avLst/>
          </a:prstGeom>
          <a:solidFill>
            <a:srgbClr val="0070C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K29</a:t>
            </a: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E430AAD4-BE63-5348-8F1F-E0604C37CC53}"/>
              </a:ext>
            </a:extLst>
          </p:cNvPr>
          <p:cNvSpPr/>
          <p:nvPr/>
        </p:nvSpPr>
        <p:spPr>
          <a:xfrm>
            <a:off x="11607288" y="3342274"/>
            <a:ext cx="252000" cy="1222581"/>
          </a:xfrm>
          <a:prstGeom prst="round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RACKS</a:t>
            </a:r>
          </a:p>
        </p:txBody>
      </p:sp>
      <p:sp>
        <p:nvSpPr>
          <p:cNvPr id="125" name="Rounded Rectangle 124">
            <a:extLst>
              <a:ext uri="{FF2B5EF4-FFF2-40B4-BE49-F238E27FC236}">
                <a16:creationId xmlns:a16="http://schemas.microsoft.com/office/drawing/2014/main" id="{FC12A8F7-CBAD-164D-B281-1AB8AE88C8F0}"/>
              </a:ext>
            </a:extLst>
          </p:cNvPr>
          <p:cNvSpPr>
            <a:spLocks noChangeAspect="1"/>
          </p:cNvSpPr>
          <p:nvPr/>
        </p:nvSpPr>
        <p:spPr>
          <a:xfrm>
            <a:off x="10797182" y="3590359"/>
            <a:ext cx="216000" cy="216000"/>
          </a:xfrm>
          <a:prstGeom prst="roundRect">
            <a:avLst/>
          </a:prstGeom>
          <a:solidFill>
            <a:srgbClr val="0070C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K30</a:t>
            </a:r>
          </a:p>
        </p:txBody>
      </p:sp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960508D9-35D9-A746-97EB-ED19FEF0BE02}"/>
              </a:ext>
            </a:extLst>
          </p:cNvPr>
          <p:cNvSpPr>
            <a:spLocks noChangeAspect="1"/>
          </p:cNvSpPr>
          <p:nvPr/>
        </p:nvSpPr>
        <p:spPr>
          <a:xfrm>
            <a:off x="10797182" y="3842928"/>
            <a:ext cx="216000" cy="216000"/>
          </a:xfrm>
          <a:prstGeom prst="roundRect">
            <a:avLst/>
          </a:prstGeom>
          <a:solidFill>
            <a:srgbClr val="0070C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K31</a:t>
            </a:r>
          </a:p>
        </p:txBody>
      </p:sp>
      <p:sp>
        <p:nvSpPr>
          <p:cNvPr id="127" name="Rounded Rectangle 126">
            <a:extLst>
              <a:ext uri="{FF2B5EF4-FFF2-40B4-BE49-F238E27FC236}">
                <a16:creationId xmlns:a16="http://schemas.microsoft.com/office/drawing/2014/main" id="{EC63D691-BEF7-4B4A-860A-DBFADF2476E5}"/>
              </a:ext>
            </a:extLst>
          </p:cNvPr>
          <p:cNvSpPr>
            <a:spLocks noChangeAspect="1"/>
          </p:cNvSpPr>
          <p:nvPr/>
        </p:nvSpPr>
        <p:spPr>
          <a:xfrm>
            <a:off x="10796978" y="4095497"/>
            <a:ext cx="216000" cy="216000"/>
          </a:xfrm>
          <a:prstGeom prst="roundRect">
            <a:avLst/>
          </a:prstGeom>
          <a:solidFill>
            <a:srgbClr val="0070C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K32</a:t>
            </a:r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4D5287D2-ED1D-B349-BC1C-54C442026C7D}"/>
              </a:ext>
            </a:extLst>
          </p:cNvPr>
          <p:cNvSpPr>
            <a:spLocks noChangeAspect="1"/>
          </p:cNvSpPr>
          <p:nvPr/>
        </p:nvSpPr>
        <p:spPr>
          <a:xfrm>
            <a:off x="10796976" y="4348855"/>
            <a:ext cx="300791" cy="216000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M8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1831BD81-8EB3-E647-9775-451AC86E7C61}"/>
              </a:ext>
            </a:extLst>
          </p:cNvPr>
          <p:cNvSpPr>
            <a:spLocks noChangeAspect="1"/>
          </p:cNvSpPr>
          <p:nvPr/>
        </p:nvSpPr>
        <p:spPr>
          <a:xfrm>
            <a:off x="11352154" y="3342275"/>
            <a:ext cx="216000" cy="216000"/>
          </a:xfrm>
          <a:prstGeom prst="roundRect">
            <a:avLst/>
          </a:prstGeom>
          <a:solidFill>
            <a:srgbClr val="0070C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K33</a:t>
            </a:r>
          </a:p>
        </p:txBody>
      </p: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D0635C3F-9D17-9749-96EC-43509FC8B114}"/>
              </a:ext>
            </a:extLst>
          </p:cNvPr>
          <p:cNvSpPr>
            <a:spLocks noChangeAspect="1"/>
          </p:cNvSpPr>
          <p:nvPr/>
        </p:nvSpPr>
        <p:spPr>
          <a:xfrm>
            <a:off x="11352154" y="3590359"/>
            <a:ext cx="216000" cy="216000"/>
          </a:xfrm>
          <a:prstGeom prst="roundRect">
            <a:avLst/>
          </a:prstGeom>
          <a:solidFill>
            <a:srgbClr val="0070C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K34</a:t>
            </a:r>
          </a:p>
        </p:txBody>
      </p:sp>
      <p:sp>
        <p:nvSpPr>
          <p:cNvPr id="131" name="Rounded Rectangle 130">
            <a:extLst>
              <a:ext uri="{FF2B5EF4-FFF2-40B4-BE49-F238E27FC236}">
                <a16:creationId xmlns:a16="http://schemas.microsoft.com/office/drawing/2014/main" id="{72D95FD4-6338-6E48-992F-0DD29130374D}"/>
              </a:ext>
            </a:extLst>
          </p:cNvPr>
          <p:cNvSpPr>
            <a:spLocks noChangeAspect="1"/>
          </p:cNvSpPr>
          <p:nvPr/>
        </p:nvSpPr>
        <p:spPr>
          <a:xfrm>
            <a:off x="11352154" y="3842928"/>
            <a:ext cx="216000" cy="216000"/>
          </a:xfrm>
          <a:prstGeom prst="roundRect">
            <a:avLst/>
          </a:prstGeom>
          <a:solidFill>
            <a:srgbClr val="0070C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K35</a:t>
            </a:r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1598E5BB-C2C2-BB4C-8C3D-6AF4960A7F23}"/>
              </a:ext>
            </a:extLst>
          </p:cNvPr>
          <p:cNvSpPr>
            <a:spLocks noChangeAspect="1"/>
          </p:cNvSpPr>
          <p:nvPr/>
        </p:nvSpPr>
        <p:spPr>
          <a:xfrm>
            <a:off x="11351950" y="4095497"/>
            <a:ext cx="216000" cy="216000"/>
          </a:xfrm>
          <a:prstGeom prst="roundRect">
            <a:avLst/>
          </a:prstGeom>
          <a:solidFill>
            <a:srgbClr val="0070C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FFFFFF"/>
                </a:solidFill>
                <a:latin typeface="Segoe UI"/>
              </a:rPr>
              <a:t>K36</a:t>
            </a:r>
          </a:p>
        </p:txBody>
      </p:sp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9974F0E3-1D04-5F47-922A-047154D91788}"/>
              </a:ext>
            </a:extLst>
          </p:cNvPr>
          <p:cNvSpPr>
            <a:spLocks noChangeAspect="1"/>
          </p:cNvSpPr>
          <p:nvPr/>
        </p:nvSpPr>
        <p:spPr>
          <a:xfrm>
            <a:off x="11266223" y="4348855"/>
            <a:ext cx="300791" cy="216000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M9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id="{477BDF12-8559-4B46-9CC2-638FE5D63117}"/>
              </a:ext>
            </a:extLst>
          </p:cNvPr>
          <p:cNvSpPr>
            <a:spLocks noChangeAspect="1"/>
          </p:cNvSpPr>
          <p:nvPr/>
        </p:nvSpPr>
        <p:spPr>
          <a:xfrm>
            <a:off x="10905371" y="3150924"/>
            <a:ext cx="573121" cy="190786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CELL 190</a:t>
            </a:r>
          </a:p>
        </p:txBody>
      </p:sp>
      <p:sp>
        <p:nvSpPr>
          <p:cNvPr id="135" name="Rounded Rectangle 134">
            <a:extLst>
              <a:ext uri="{FF2B5EF4-FFF2-40B4-BE49-F238E27FC236}">
                <a16:creationId xmlns:a16="http://schemas.microsoft.com/office/drawing/2014/main" id="{300623BB-51D2-6341-901D-E31ECDD1EACD}"/>
              </a:ext>
            </a:extLst>
          </p:cNvPr>
          <p:cNvSpPr/>
          <p:nvPr/>
        </p:nvSpPr>
        <p:spPr>
          <a:xfrm>
            <a:off x="6014080" y="1689625"/>
            <a:ext cx="252000" cy="1222581"/>
          </a:xfrm>
          <a:prstGeom prst="round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RACKS</a:t>
            </a:r>
          </a:p>
        </p:txBody>
      </p:sp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8EC106D0-1E31-C24E-8613-51D487B6F247}"/>
              </a:ext>
            </a:extLst>
          </p:cNvPr>
          <p:cNvSpPr/>
          <p:nvPr/>
        </p:nvSpPr>
        <p:spPr>
          <a:xfrm>
            <a:off x="5971741" y="1506984"/>
            <a:ext cx="1440000" cy="1440000"/>
          </a:xfrm>
          <a:prstGeom prst="roundRect">
            <a:avLst>
              <a:gd name="adj" fmla="val 603"/>
            </a:avLst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800" b="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137" name="Rounded Rectangle 136">
            <a:extLst>
              <a:ext uri="{FF2B5EF4-FFF2-40B4-BE49-F238E27FC236}">
                <a16:creationId xmlns:a16="http://schemas.microsoft.com/office/drawing/2014/main" id="{87F893D7-7565-8140-A7B4-C5377B8639EE}"/>
              </a:ext>
            </a:extLst>
          </p:cNvPr>
          <p:cNvSpPr>
            <a:spLocks/>
          </p:cNvSpPr>
          <p:nvPr/>
        </p:nvSpPr>
        <p:spPr>
          <a:xfrm>
            <a:off x="6305214" y="1689625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PS1</a:t>
            </a:r>
          </a:p>
        </p:txBody>
      </p:sp>
      <p:sp>
        <p:nvSpPr>
          <p:cNvPr id="138" name="Rounded Rectangle 137">
            <a:extLst>
              <a:ext uri="{FF2B5EF4-FFF2-40B4-BE49-F238E27FC236}">
                <a16:creationId xmlns:a16="http://schemas.microsoft.com/office/drawing/2014/main" id="{5F1A185B-C912-8A43-9B55-D2BFD5CF62A5}"/>
              </a:ext>
            </a:extLst>
          </p:cNvPr>
          <p:cNvSpPr/>
          <p:nvPr/>
        </p:nvSpPr>
        <p:spPr>
          <a:xfrm>
            <a:off x="7115320" y="1689625"/>
            <a:ext cx="252000" cy="1222581"/>
          </a:xfrm>
          <a:prstGeom prst="round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RACKS</a:t>
            </a:r>
          </a:p>
        </p:txBody>
      </p:sp>
      <p:sp>
        <p:nvSpPr>
          <p:cNvPr id="148" name="Rounded Rectangle 147">
            <a:extLst>
              <a:ext uri="{FF2B5EF4-FFF2-40B4-BE49-F238E27FC236}">
                <a16:creationId xmlns:a16="http://schemas.microsoft.com/office/drawing/2014/main" id="{3991C9B0-E005-7D49-ABD2-CBC882C47922}"/>
              </a:ext>
            </a:extLst>
          </p:cNvPr>
          <p:cNvSpPr>
            <a:spLocks noChangeAspect="1"/>
          </p:cNvSpPr>
          <p:nvPr/>
        </p:nvSpPr>
        <p:spPr>
          <a:xfrm>
            <a:off x="6457614" y="1516026"/>
            <a:ext cx="461682" cy="153689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666666"/>
                </a:solidFill>
                <a:latin typeface="Segoe UI"/>
              </a:rPr>
              <a:t>CELL 120</a:t>
            </a:r>
          </a:p>
        </p:txBody>
      </p:sp>
      <p:sp>
        <p:nvSpPr>
          <p:cNvPr id="203" name="Rounded Rectangle 202">
            <a:extLst>
              <a:ext uri="{FF2B5EF4-FFF2-40B4-BE49-F238E27FC236}">
                <a16:creationId xmlns:a16="http://schemas.microsoft.com/office/drawing/2014/main" id="{ED451159-A878-944C-96E8-70185FED1BAB}"/>
              </a:ext>
            </a:extLst>
          </p:cNvPr>
          <p:cNvSpPr>
            <a:spLocks/>
          </p:cNvSpPr>
          <p:nvPr/>
        </p:nvSpPr>
        <p:spPr>
          <a:xfrm>
            <a:off x="6481929" y="1689625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PS2</a:t>
            </a:r>
          </a:p>
        </p:txBody>
      </p:sp>
      <p:sp>
        <p:nvSpPr>
          <p:cNvPr id="204" name="Rounded Rectangle 203">
            <a:extLst>
              <a:ext uri="{FF2B5EF4-FFF2-40B4-BE49-F238E27FC236}">
                <a16:creationId xmlns:a16="http://schemas.microsoft.com/office/drawing/2014/main" id="{A9B4ED75-EF04-D94C-8C99-0A086DAEA5F9}"/>
              </a:ext>
            </a:extLst>
          </p:cNvPr>
          <p:cNvSpPr>
            <a:spLocks/>
          </p:cNvSpPr>
          <p:nvPr/>
        </p:nvSpPr>
        <p:spPr>
          <a:xfrm>
            <a:off x="6756433" y="1689625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PS5</a:t>
            </a:r>
          </a:p>
        </p:txBody>
      </p:sp>
      <p:sp>
        <p:nvSpPr>
          <p:cNvPr id="205" name="Rounded Rectangle 204">
            <a:extLst>
              <a:ext uri="{FF2B5EF4-FFF2-40B4-BE49-F238E27FC236}">
                <a16:creationId xmlns:a16="http://schemas.microsoft.com/office/drawing/2014/main" id="{8C9301AB-7664-AA49-A304-2E79C9BFB975}"/>
              </a:ext>
            </a:extLst>
          </p:cNvPr>
          <p:cNvSpPr>
            <a:spLocks/>
          </p:cNvSpPr>
          <p:nvPr/>
        </p:nvSpPr>
        <p:spPr>
          <a:xfrm>
            <a:off x="6933148" y="1689625"/>
            <a:ext cx="144000" cy="500653"/>
          </a:xfrm>
          <a:prstGeom prst="roundRect">
            <a:avLst/>
          </a:prstGeom>
          <a:solidFill>
            <a:schemeClr val="accent5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</a:rPr>
              <a:t>PS6</a:t>
            </a:r>
          </a:p>
        </p:txBody>
      </p:sp>
      <p:sp>
        <p:nvSpPr>
          <p:cNvPr id="206" name="Rounded Rectangle 205">
            <a:extLst>
              <a:ext uri="{FF2B5EF4-FFF2-40B4-BE49-F238E27FC236}">
                <a16:creationId xmlns:a16="http://schemas.microsoft.com/office/drawing/2014/main" id="{6FC2209A-3985-3E44-AE31-CB11987B03BD}"/>
              </a:ext>
            </a:extLst>
          </p:cNvPr>
          <p:cNvSpPr>
            <a:spLocks/>
          </p:cNvSpPr>
          <p:nvPr/>
        </p:nvSpPr>
        <p:spPr>
          <a:xfrm>
            <a:off x="6306059" y="2411696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PS3</a:t>
            </a:r>
          </a:p>
        </p:txBody>
      </p:sp>
      <p:sp>
        <p:nvSpPr>
          <p:cNvPr id="207" name="Rounded Rectangle 206">
            <a:extLst>
              <a:ext uri="{FF2B5EF4-FFF2-40B4-BE49-F238E27FC236}">
                <a16:creationId xmlns:a16="http://schemas.microsoft.com/office/drawing/2014/main" id="{9FD82D5F-5925-F446-B1C8-270A7CD7C0C2}"/>
              </a:ext>
            </a:extLst>
          </p:cNvPr>
          <p:cNvSpPr>
            <a:spLocks/>
          </p:cNvSpPr>
          <p:nvPr/>
        </p:nvSpPr>
        <p:spPr>
          <a:xfrm>
            <a:off x="6482774" y="2411696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PS4</a:t>
            </a:r>
          </a:p>
        </p:txBody>
      </p:sp>
      <p:sp>
        <p:nvSpPr>
          <p:cNvPr id="208" name="Rounded Rectangle 207">
            <a:extLst>
              <a:ext uri="{FF2B5EF4-FFF2-40B4-BE49-F238E27FC236}">
                <a16:creationId xmlns:a16="http://schemas.microsoft.com/office/drawing/2014/main" id="{6C230D26-D227-514A-80D6-1AC3C2849165}"/>
              </a:ext>
            </a:extLst>
          </p:cNvPr>
          <p:cNvSpPr>
            <a:spLocks/>
          </p:cNvSpPr>
          <p:nvPr/>
        </p:nvSpPr>
        <p:spPr>
          <a:xfrm>
            <a:off x="6757278" y="2411696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PS7</a:t>
            </a:r>
          </a:p>
        </p:txBody>
      </p:sp>
      <p:sp>
        <p:nvSpPr>
          <p:cNvPr id="209" name="Rounded Rectangle 208">
            <a:extLst>
              <a:ext uri="{FF2B5EF4-FFF2-40B4-BE49-F238E27FC236}">
                <a16:creationId xmlns:a16="http://schemas.microsoft.com/office/drawing/2014/main" id="{7D5BE1E9-45EE-1E4D-8459-68912EB67339}"/>
              </a:ext>
            </a:extLst>
          </p:cNvPr>
          <p:cNvSpPr>
            <a:spLocks/>
          </p:cNvSpPr>
          <p:nvPr/>
        </p:nvSpPr>
        <p:spPr>
          <a:xfrm>
            <a:off x="6933993" y="2411696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PS8</a:t>
            </a:r>
          </a:p>
        </p:txBody>
      </p:sp>
      <p:sp>
        <p:nvSpPr>
          <p:cNvPr id="210" name="Rounded Rectangle 209">
            <a:extLst>
              <a:ext uri="{FF2B5EF4-FFF2-40B4-BE49-F238E27FC236}">
                <a16:creationId xmlns:a16="http://schemas.microsoft.com/office/drawing/2014/main" id="{6DD5ED73-4C95-3945-9E04-DC0A472FCD31}"/>
              </a:ext>
            </a:extLst>
          </p:cNvPr>
          <p:cNvSpPr/>
          <p:nvPr/>
        </p:nvSpPr>
        <p:spPr>
          <a:xfrm>
            <a:off x="7510155" y="1689625"/>
            <a:ext cx="252000" cy="1222581"/>
          </a:xfrm>
          <a:prstGeom prst="round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RACKS</a:t>
            </a:r>
          </a:p>
        </p:txBody>
      </p:sp>
      <p:sp>
        <p:nvSpPr>
          <p:cNvPr id="211" name="Rounded Rectangle 210">
            <a:extLst>
              <a:ext uri="{FF2B5EF4-FFF2-40B4-BE49-F238E27FC236}">
                <a16:creationId xmlns:a16="http://schemas.microsoft.com/office/drawing/2014/main" id="{A89C4D77-F8B5-0541-B52D-56029999552C}"/>
              </a:ext>
            </a:extLst>
          </p:cNvPr>
          <p:cNvSpPr/>
          <p:nvPr/>
        </p:nvSpPr>
        <p:spPr>
          <a:xfrm>
            <a:off x="7467816" y="1506984"/>
            <a:ext cx="1440000" cy="1440000"/>
          </a:xfrm>
          <a:prstGeom prst="roundRect">
            <a:avLst>
              <a:gd name="adj" fmla="val 603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212" name="Rounded Rectangle 211">
            <a:extLst>
              <a:ext uri="{FF2B5EF4-FFF2-40B4-BE49-F238E27FC236}">
                <a16:creationId xmlns:a16="http://schemas.microsoft.com/office/drawing/2014/main" id="{94E48298-F96F-A641-BEB1-9A8E8D604894}"/>
              </a:ext>
            </a:extLst>
          </p:cNvPr>
          <p:cNvSpPr>
            <a:spLocks/>
          </p:cNvSpPr>
          <p:nvPr/>
        </p:nvSpPr>
        <p:spPr>
          <a:xfrm>
            <a:off x="7801289" y="1689625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PS9</a:t>
            </a:r>
          </a:p>
        </p:txBody>
      </p:sp>
      <p:sp>
        <p:nvSpPr>
          <p:cNvPr id="213" name="Rounded Rectangle 212">
            <a:extLst>
              <a:ext uri="{FF2B5EF4-FFF2-40B4-BE49-F238E27FC236}">
                <a16:creationId xmlns:a16="http://schemas.microsoft.com/office/drawing/2014/main" id="{E40BC9D0-E645-AE42-B8F8-9FFC34DF8E66}"/>
              </a:ext>
            </a:extLst>
          </p:cNvPr>
          <p:cNvSpPr/>
          <p:nvPr/>
        </p:nvSpPr>
        <p:spPr>
          <a:xfrm>
            <a:off x="8611395" y="1689625"/>
            <a:ext cx="252000" cy="1222581"/>
          </a:xfrm>
          <a:prstGeom prst="round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RACKS</a:t>
            </a:r>
          </a:p>
        </p:txBody>
      </p:sp>
      <p:sp>
        <p:nvSpPr>
          <p:cNvPr id="214" name="Rounded Rectangle 213">
            <a:extLst>
              <a:ext uri="{FF2B5EF4-FFF2-40B4-BE49-F238E27FC236}">
                <a16:creationId xmlns:a16="http://schemas.microsoft.com/office/drawing/2014/main" id="{E83A5E36-7981-F548-B705-4F2FEC19B120}"/>
              </a:ext>
            </a:extLst>
          </p:cNvPr>
          <p:cNvSpPr>
            <a:spLocks noChangeAspect="1"/>
          </p:cNvSpPr>
          <p:nvPr/>
        </p:nvSpPr>
        <p:spPr>
          <a:xfrm>
            <a:off x="7953689" y="1516026"/>
            <a:ext cx="461682" cy="153689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666666"/>
                </a:solidFill>
                <a:latin typeface="Segoe UI"/>
              </a:rPr>
              <a:t>CELL 130</a:t>
            </a:r>
          </a:p>
        </p:txBody>
      </p:sp>
      <p:sp>
        <p:nvSpPr>
          <p:cNvPr id="215" name="Rounded Rectangle 214">
            <a:extLst>
              <a:ext uri="{FF2B5EF4-FFF2-40B4-BE49-F238E27FC236}">
                <a16:creationId xmlns:a16="http://schemas.microsoft.com/office/drawing/2014/main" id="{51580E50-D005-C547-A1E1-377B2A0F8970}"/>
              </a:ext>
            </a:extLst>
          </p:cNvPr>
          <p:cNvSpPr>
            <a:spLocks/>
          </p:cNvSpPr>
          <p:nvPr/>
        </p:nvSpPr>
        <p:spPr>
          <a:xfrm>
            <a:off x="7978004" y="1689625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PS10</a:t>
            </a:r>
          </a:p>
        </p:txBody>
      </p:sp>
      <p:sp>
        <p:nvSpPr>
          <p:cNvPr id="216" name="Rounded Rectangle 215">
            <a:extLst>
              <a:ext uri="{FF2B5EF4-FFF2-40B4-BE49-F238E27FC236}">
                <a16:creationId xmlns:a16="http://schemas.microsoft.com/office/drawing/2014/main" id="{C9DA1F3F-83F7-7E4A-87C8-22F144ABDACA}"/>
              </a:ext>
            </a:extLst>
          </p:cNvPr>
          <p:cNvSpPr>
            <a:spLocks/>
          </p:cNvSpPr>
          <p:nvPr/>
        </p:nvSpPr>
        <p:spPr>
          <a:xfrm>
            <a:off x="8252508" y="1689625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PS13</a:t>
            </a:r>
          </a:p>
        </p:txBody>
      </p:sp>
      <p:sp>
        <p:nvSpPr>
          <p:cNvPr id="217" name="Rounded Rectangle 216">
            <a:extLst>
              <a:ext uri="{FF2B5EF4-FFF2-40B4-BE49-F238E27FC236}">
                <a16:creationId xmlns:a16="http://schemas.microsoft.com/office/drawing/2014/main" id="{2FB830EE-71E7-2A40-8DF3-319ED8CB597A}"/>
              </a:ext>
            </a:extLst>
          </p:cNvPr>
          <p:cNvSpPr>
            <a:spLocks/>
          </p:cNvSpPr>
          <p:nvPr/>
        </p:nvSpPr>
        <p:spPr>
          <a:xfrm>
            <a:off x="8429223" y="1689625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PS14</a:t>
            </a:r>
          </a:p>
        </p:txBody>
      </p:sp>
      <p:sp>
        <p:nvSpPr>
          <p:cNvPr id="218" name="Rounded Rectangle 217">
            <a:extLst>
              <a:ext uri="{FF2B5EF4-FFF2-40B4-BE49-F238E27FC236}">
                <a16:creationId xmlns:a16="http://schemas.microsoft.com/office/drawing/2014/main" id="{74082E90-1606-EE42-AE7B-1BC8808F1457}"/>
              </a:ext>
            </a:extLst>
          </p:cNvPr>
          <p:cNvSpPr>
            <a:spLocks/>
          </p:cNvSpPr>
          <p:nvPr/>
        </p:nvSpPr>
        <p:spPr>
          <a:xfrm>
            <a:off x="7802134" y="2411696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PS11</a:t>
            </a:r>
          </a:p>
        </p:txBody>
      </p:sp>
      <p:sp>
        <p:nvSpPr>
          <p:cNvPr id="219" name="Rounded Rectangle 218">
            <a:extLst>
              <a:ext uri="{FF2B5EF4-FFF2-40B4-BE49-F238E27FC236}">
                <a16:creationId xmlns:a16="http://schemas.microsoft.com/office/drawing/2014/main" id="{66AE53EC-E2E0-044C-A6AC-2E5F1515DA3B}"/>
              </a:ext>
            </a:extLst>
          </p:cNvPr>
          <p:cNvSpPr>
            <a:spLocks/>
          </p:cNvSpPr>
          <p:nvPr/>
        </p:nvSpPr>
        <p:spPr>
          <a:xfrm>
            <a:off x="7978849" y="2411696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PS12</a:t>
            </a:r>
          </a:p>
        </p:txBody>
      </p:sp>
      <p:sp>
        <p:nvSpPr>
          <p:cNvPr id="220" name="Rounded Rectangle 219">
            <a:extLst>
              <a:ext uri="{FF2B5EF4-FFF2-40B4-BE49-F238E27FC236}">
                <a16:creationId xmlns:a16="http://schemas.microsoft.com/office/drawing/2014/main" id="{3C6B235A-252E-2A4D-A207-1DAD8C3D2C57}"/>
              </a:ext>
            </a:extLst>
          </p:cNvPr>
          <p:cNvSpPr>
            <a:spLocks/>
          </p:cNvSpPr>
          <p:nvPr/>
        </p:nvSpPr>
        <p:spPr>
          <a:xfrm>
            <a:off x="8253353" y="2411696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PS15</a:t>
            </a:r>
          </a:p>
        </p:txBody>
      </p:sp>
      <p:sp>
        <p:nvSpPr>
          <p:cNvPr id="221" name="Rounded Rectangle 220">
            <a:extLst>
              <a:ext uri="{FF2B5EF4-FFF2-40B4-BE49-F238E27FC236}">
                <a16:creationId xmlns:a16="http://schemas.microsoft.com/office/drawing/2014/main" id="{DC199678-BFBE-084E-A299-C9D866A456B4}"/>
              </a:ext>
            </a:extLst>
          </p:cNvPr>
          <p:cNvSpPr>
            <a:spLocks/>
          </p:cNvSpPr>
          <p:nvPr/>
        </p:nvSpPr>
        <p:spPr>
          <a:xfrm>
            <a:off x="8430068" y="2411696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PS16</a:t>
            </a:r>
          </a:p>
        </p:txBody>
      </p:sp>
      <p:sp>
        <p:nvSpPr>
          <p:cNvPr id="222" name="Rounded Rectangle 221">
            <a:extLst>
              <a:ext uri="{FF2B5EF4-FFF2-40B4-BE49-F238E27FC236}">
                <a16:creationId xmlns:a16="http://schemas.microsoft.com/office/drawing/2014/main" id="{D39C5274-1A2B-4C46-BDE8-154FA13579E4}"/>
              </a:ext>
            </a:extLst>
          </p:cNvPr>
          <p:cNvSpPr/>
          <p:nvPr/>
        </p:nvSpPr>
        <p:spPr>
          <a:xfrm>
            <a:off x="9009926" y="1689625"/>
            <a:ext cx="252000" cy="1222581"/>
          </a:xfrm>
          <a:prstGeom prst="round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RACKS</a:t>
            </a:r>
          </a:p>
        </p:txBody>
      </p:sp>
      <p:sp>
        <p:nvSpPr>
          <p:cNvPr id="223" name="Rounded Rectangle 222">
            <a:extLst>
              <a:ext uri="{FF2B5EF4-FFF2-40B4-BE49-F238E27FC236}">
                <a16:creationId xmlns:a16="http://schemas.microsoft.com/office/drawing/2014/main" id="{E7083806-9415-2B46-BA80-B103AFEA93D0}"/>
              </a:ext>
            </a:extLst>
          </p:cNvPr>
          <p:cNvSpPr/>
          <p:nvPr/>
        </p:nvSpPr>
        <p:spPr>
          <a:xfrm>
            <a:off x="8967587" y="1506984"/>
            <a:ext cx="1440000" cy="1440000"/>
          </a:xfrm>
          <a:prstGeom prst="roundRect">
            <a:avLst>
              <a:gd name="adj" fmla="val 603"/>
            </a:avLst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800" b="1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224" name="Rounded Rectangle 223">
            <a:extLst>
              <a:ext uri="{FF2B5EF4-FFF2-40B4-BE49-F238E27FC236}">
                <a16:creationId xmlns:a16="http://schemas.microsoft.com/office/drawing/2014/main" id="{E0C8E099-3CFA-8142-ACA7-648A00668E7E}"/>
              </a:ext>
            </a:extLst>
          </p:cNvPr>
          <p:cNvSpPr>
            <a:spLocks/>
          </p:cNvSpPr>
          <p:nvPr/>
        </p:nvSpPr>
        <p:spPr>
          <a:xfrm>
            <a:off x="9301060" y="1689625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PS17</a:t>
            </a:r>
          </a:p>
        </p:txBody>
      </p:sp>
      <p:sp>
        <p:nvSpPr>
          <p:cNvPr id="225" name="Rounded Rectangle 224">
            <a:extLst>
              <a:ext uri="{FF2B5EF4-FFF2-40B4-BE49-F238E27FC236}">
                <a16:creationId xmlns:a16="http://schemas.microsoft.com/office/drawing/2014/main" id="{907F9186-8A80-D142-8AF4-D5C797F37C49}"/>
              </a:ext>
            </a:extLst>
          </p:cNvPr>
          <p:cNvSpPr/>
          <p:nvPr/>
        </p:nvSpPr>
        <p:spPr>
          <a:xfrm>
            <a:off x="10111166" y="1689625"/>
            <a:ext cx="252000" cy="1222581"/>
          </a:xfrm>
          <a:prstGeom prst="round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RACKS</a:t>
            </a:r>
          </a:p>
        </p:txBody>
      </p:sp>
      <p:sp>
        <p:nvSpPr>
          <p:cNvPr id="226" name="Rounded Rectangle 225">
            <a:extLst>
              <a:ext uri="{FF2B5EF4-FFF2-40B4-BE49-F238E27FC236}">
                <a16:creationId xmlns:a16="http://schemas.microsoft.com/office/drawing/2014/main" id="{C82803CC-435C-C343-8589-448ED17ECEEB}"/>
              </a:ext>
            </a:extLst>
          </p:cNvPr>
          <p:cNvSpPr>
            <a:spLocks noChangeAspect="1"/>
          </p:cNvSpPr>
          <p:nvPr/>
        </p:nvSpPr>
        <p:spPr>
          <a:xfrm>
            <a:off x="9453460" y="1516026"/>
            <a:ext cx="461682" cy="153689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666666"/>
                </a:solidFill>
                <a:latin typeface="Segoe UI"/>
              </a:rPr>
              <a:t>CELL 140</a:t>
            </a:r>
          </a:p>
        </p:txBody>
      </p:sp>
      <p:sp>
        <p:nvSpPr>
          <p:cNvPr id="227" name="Rounded Rectangle 226">
            <a:extLst>
              <a:ext uri="{FF2B5EF4-FFF2-40B4-BE49-F238E27FC236}">
                <a16:creationId xmlns:a16="http://schemas.microsoft.com/office/drawing/2014/main" id="{B64AD8A2-E603-8E45-8C2E-38332F209950}"/>
              </a:ext>
            </a:extLst>
          </p:cNvPr>
          <p:cNvSpPr>
            <a:spLocks/>
          </p:cNvSpPr>
          <p:nvPr/>
        </p:nvSpPr>
        <p:spPr>
          <a:xfrm>
            <a:off x="9477775" y="1689625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PS18</a:t>
            </a:r>
          </a:p>
        </p:txBody>
      </p:sp>
      <p:sp>
        <p:nvSpPr>
          <p:cNvPr id="228" name="Rounded Rectangle 227">
            <a:extLst>
              <a:ext uri="{FF2B5EF4-FFF2-40B4-BE49-F238E27FC236}">
                <a16:creationId xmlns:a16="http://schemas.microsoft.com/office/drawing/2014/main" id="{E92527D0-CAC3-9640-8D0C-858D5A940F4C}"/>
              </a:ext>
            </a:extLst>
          </p:cNvPr>
          <p:cNvSpPr>
            <a:spLocks/>
          </p:cNvSpPr>
          <p:nvPr/>
        </p:nvSpPr>
        <p:spPr>
          <a:xfrm>
            <a:off x="9752279" y="1689625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PS21</a:t>
            </a:r>
          </a:p>
        </p:txBody>
      </p:sp>
      <p:sp>
        <p:nvSpPr>
          <p:cNvPr id="229" name="Rounded Rectangle 228">
            <a:extLst>
              <a:ext uri="{FF2B5EF4-FFF2-40B4-BE49-F238E27FC236}">
                <a16:creationId xmlns:a16="http://schemas.microsoft.com/office/drawing/2014/main" id="{9F78AC85-D1A7-224A-BF50-F266FE0E7838}"/>
              </a:ext>
            </a:extLst>
          </p:cNvPr>
          <p:cNvSpPr>
            <a:spLocks/>
          </p:cNvSpPr>
          <p:nvPr/>
        </p:nvSpPr>
        <p:spPr>
          <a:xfrm>
            <a:off x="9928994" y="1689625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PS22</a:t>
            </a:r>
          </a:p>
        </p:txBody>
      </p:sp>
      <p:sp>
        <p:nvSpPr>
          <p:cNvPr id="230" name="Rounded Rectangle 229">
            <a:extLst>
              <a:ext uri="{FF2B5EF4-FFF2-40B4-BE49-F238E27FC236}">
                <a16:creationId xmlns:a16="http://schemas.microsoft.com/office/drawing/2014/main" id="{27814F6A-8505-524B-9841-303DACDB4FBD}"/>
              </a:ext>
            </a:extLst>
          </p:cNvPr>
          <p:cNvSpPr>
            <a:spLocks/>
          </p:cNvSpPr>
          <p:nvPr/>
        </p:nvSpPr>
        <p:spPr>
          <a:xfrm>
            <a:off x="9301905" y="2411696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PS19</a:t>
            </a:r>
          </a:p>
        </p:txBody>
      </p:sp>
      <p:sp>
        <p:nvSpPr>
          <p:cNvPr id="231" name="Rounded Rectangle 230">
            <a:extLst>
              <a:ext uri="{FF2B5EF4-FFF2-40B4-BE49-F238E27FC236}">
                <a16:creationId xmlns:a16="http://schemas.microsoft.com/office/drawing/2014/main" id="{C6DE28BE-941C-9E4D-AC6F-4734A1CE5A93}"/>
              </a:ext>
            </a:extLst>
          </p:cNvPr>
          <p:cNvSpPr>
            <a:spLocks/>
          </p:cNvSpPr>
          <p:nvPr/>
        </p:nvSpPr>
        <p:spPr>
          <a:xfrm>
            <a:off x="9478620" y="2411696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PS20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31E54D6E-A719-8A4D-B96E-273DA951F581}"/>
              </a:ext>
            </a:extLst>
          </p:cNvPr>
          <p:cNvSpPr>
            <a:spLocks/>
          </p:cNvSpPr>
          <p:nvPr/>
        </p:nvSpPr>
        <p:spPr>
          <a:xfrm>
            <a:off x="9753124" y="2411696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PS23</a:t>
            </a:r>
          </a:p>
        </p:txBody>
      </p:sp>
      <p:sp>
        <p:nvSpPr>
          <p:cNvPr id="233" name="Rounded Rectangle 232">
            <a:extLst>
              <a:ext uri="{FF2B5EF4-FFF2-40B4-BE49-F238E27FC236}">
                <a16:creationId xmlns:a16="http://schemas.microsoft.com/office/drawing/2014/main" id="{C60DA159-F5A2-BC4D-A72B-D80C2CE5ED83}"/>
              </a:ext>
            </a:extLst>
          </p:cNvPr>
          <p:cNvSpPr>
            <a:spLocks/>
          </p:cNvSpPr>
          <p:nvPr/>
        </p:nvSpPr>
        <p:spPr>
          <a:xfrm>
            <a:off x="9929839" y="2411696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PS24</a:t>
            </a:r>
          </a:p>
        </p:txBody>
      </p:sp>
      <p:sp>
        <p:nvSpPr>
          <p:cNvPr id="246" name="Rounded Rectangle 245">
            <a:extLst>
              <a:ext uri="{FF2B5EF4-FFF2-40B4-BE49-F238E27FC236}">
                <a16:creationId xmlns:a16="http://schemas.microsoft.com/office/drawing/2014/main" id="{E302C2F4-A548-744D-9E3C-057B8163E742}"/>
              </a:ext>
            </a:extLst>
          </p:cNvPr>
          <p:cNvSpPr/>
          <p:nvPr/>
        </p:nvSpPr>
        <p:spPr>
          <a:xfrm>
            <a:off x="10506048" y="1685675"/>
            <a:ext cx="252000" cy="1222581"/>
          </a:xfrm>
          <a:prstGeom prst="round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RACKS</a:t>
            </a:r>
          </a:p>
        </p:txBody>
      </p:sp>
      <p:sp>
        <p:nvSpPr>
          <p:cNvPr id="247" name="Rounded Rectangle 246">
            <a:extLst>
              <a:ext uri="{FF2B5EF4-FFF2-40B4-BE49-F238E27FC236}">
                <a16:creationId xmlns:a16="http://schemas.microsoft.com/office/drawing/2014/main" id="{17CC9AAA-2B26-9241-9A93-B31AF67FE02A}"/>
              </a:ext>
            </a:extLst>
          </p:cNvPr>
          <p:cNvSpPr/>
          <p:nvPr/>
        </p:nvSpPr>
        <p:spPr>
          <a:xfrm>
            <a:off x="10463709" y="1510985"/>
            <a:ext cx="1440000" cy="1440000"/>
          </a:xfrm>
          <a:prstGeom prst="roundRect">
            <a:avLst>
              <a:gd name="adj" fmla="val 603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248" name="Rounded Rectangle 247">
            <a:extLst>
              <a:ext uri="{FF2B5EF4-FFF2-40B4-BE49-F238E27FC236}">
                <a16:creationId xmlns:a16="http://schemas.microsoft.com/office/drawing/2014/main" id="{181FB4C2-B354-204D-945C-061E94823419}"/>
              </a:ext>
            </a:extLst>
          </p:cNvPr>
          <p:cNvSpPr>
            <a:spLocks/>
          </p:cNvSpPr>
          <p:nvPr/>
        </p:nvSpPr>
        <p:spPr>
          <a:xfrm>
            <a:off x="10797182" y="1685675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PS25</a:t>
            </a:r>
          </a:p>
        </p:txBody>
      </p:sp>
      <p:sp>
        <p:nvSpPr>
          <p:cNvPr id="249" name="Rounded Rectangle 248">
            <a:extLst>
              <a:ext uri="{FF2B5EF4-FFF2-40B4-BE49-F238E27FC236}">
                <a16:creationId xmlns:a16="http://schemas.microsoft.com/office/drawing/2014/main" id="{971FDDC2-5A28-AD4F-A23D-E1653155A51D}"/>
              </a:ext>
            </a:extLst>
          </p:cNvPr>
          <p:cNvSpPr/>
          <p:nvPr/>
        </p:nvSpPr>
        <p:spPr>
          <a:xfrm>
            <a:off x="11607288" y="1685675"/>
            <a:ext cx="252000" cy="1222581"/>
          </a:xfrm>
          <a:prstGeom prst="round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RACKS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6317C04B-FC3F-B34E-9BEC-BD1F9186FB89}"/>
              </a:ext>
            </a:extLst>
          </p:cNvPr>
          <p:cNvSpPr>
            <a:spLocks/>
          </p:cNvSpPr>
          <p:nvPr/>
        </p:nvSpPr>
        <p:spPr>
          <a:xfrm>
            <a:off x="10933540" y="1512077"/>
            <a:ext cx="544951" cy="153262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666666"/>
                </a:solidFill>
                <a:latin typeface="Segoe UI"/>
              </a:rPr>
              <a:t>CELL 150A</a:t>
            </a:r>
          </a:p>
        </p:txBody>
      </p:sp>
      <p:sp>
        <p:nvSpPr>
          <p:cNvPr id="254" name="Rounded Rectangle 253">
            <a:extLst>
              <a:ext uri="{FF2B5EF4-FFF2-40B4-BE49-F238E27FC236}">
                <a16:creationId xmlns:a16="http://schemas.microsoft.com/office/drawing/2014/main" id="{E434E9E0-F21F-E04C-9854-47BE0CC5878A}"/>
              </a:ext>
            </a:extLst>
          </p:cNvPr>
          <p:cNvSpPr>
            <a:spLocks/>
          </p:cNvSpPr>
          <p:nvPr/>
        </p:nvSpPr>
        <p:spPr>
          <a:xfrm>
            <a:off x="10798027" y="2407746"/>
            <a:ext cx="144000" cy="500653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PS26</a:t>
            </a:r>
          </a:p>
        </p:txBody>
      </p:sp>
      <p:sp>
        <p:nvSpPr>
          <p:cNvPr id="258" name="Rounded Rectangle 257">
            <a:extLst>
              <a:ext uri="{FF2B5EF4-FFF2-40B4-BE49-F238E27FC236}">
                <a16:creationId xmlns:a16="http://schemas.microsoft.com/office/drawing/2014/main" id="{2C2D1544-635F-3944-BE3E-0196B38140CC}"/>
              </a:ext>
            </a:extLst>
          </p:cNvPr>
          <p:cNvSpPr/>
          <p:nvPr/>
        </p:nvSpPr>
        <p:spPr>
          <a:xfrm>
            <a:off x="2977289" y="1513676"/>
            <a:ext cx="2935021" cy="1440000"/>
          </a:xfrm>
          <a:prstGeom prst="roundRect">
            <a:avLst>
              <a:gd name="adj" fmla="val 603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353CBECE-697B-0E41-9AA0-9CD9D62C18E8}"/>
              </a:ext>
            </a:extLst>
          </p:cNvPr>
          <p:cNvSpPr/>
          <p:nvPr/>
        </p:nvSpPr>
        <p:spPr>
          <a:xfrm>
            <a:off x="3029112" y="1693794"/>
            <a:ext cx="252000" cy="1222581"/>
          </a:xfrm>
          <a:prstGeom prst="round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RACKS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0C88158E-3216-024C-94F4-EF84ACCB3449}"/>
              </a:ext>
            </a:extLst>
          </p:cNvPr>
          <p:cNvSpPr/>
          <p:nvPr/>
        </p:nvSpPr>
        <p:spPr>
          <a:xfrm>
            <a:off x="3316165" y="1694928"/>
            <a:ext cx="252000" cy="1222581"/>
          </a:xfrm>
          <a:prstGeom prst="round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RACKS</a:t>
            </a:r>
          </a:p>
        </p:txBody>
      </p:sp>
      <p:sp>
        <p:nvSpPr>
          <p:cNvPr id="261" name="Rounded Rectangle 260">
            <a:extLst>
              <a:ext uri="{FF2B5EF4-FFF2-40B4-BE49-F238E27FC236}">
                <a16:creationId xmlns:a16="http://schemas.microsoft.com/office/drawing/2014/main" id="{A57711C1-F115-6240-ACED-50B8E3936624}"/>
              </a:ext>
            </a:extLst>
          </p:cNvPr>
          <p:cNvSpPr/>
          <p:nvPr/>
        </p:nvSpPr>
        <p:spPr>
          <a:xfrm>
            <a:off x="5616225" y="1694031"/>
            <a:ext cx="252000" cy="1222581"/>
          </a:xfrm>
          <a:prstGeom prst="round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RACKS</a:t>
            </a:r>
          </a:p>
        </p:txBody>
      </p:sp>
      <p:sp>
        <p:nvSpPr>
          <p:cNvPr id="262" name="Rounded Rectangle 261">
            <a:extLst>
              <a:ext uri="{FF2B5EF4-FFF2-40B4-BE49-F238E27FC236}">
                <a16:creationId xmlns:a16="http://schemas.microsoft.com/office/drawing/2014/main" id="{B82F4C32-B601-E042-BD24-A698CEB35B0B}"/>
              </a:ext>
            </a:extLst>
          </p:cNvPr>
          <p:cNvSpPr>
            <a:spLocks noChangeAspect="1"/>
          </p:cNvSpPr>
          <p:nvPr/>
        </p:nvSpPr>
        <p:spPr>
          <a:xfrm rot="16200000">
            <a:off x="3592825" y="2657428"/>
            <a:ext cx="300791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M1</a:t>
            </a:r>
          </a:p>
        </p:txBody>
      </p:sp>
      <p:sp>
        <p:nvSpPr>
          <p:cNvPr id="263" name="Rounded Rectangle 262">
            <a:extLst>
              <a:ext uri="{FF2B5EF4-FFF2-40B4-BE49-F238E27FC236}">
                <a16:creationId xmlns:a16="http://schemas.microsoft.com/office/drawing/2014/main" id="{AEAE36D0-9287-A548-8897-1B773B8E5E27}"/>
              </a:ext>
            </a:extLst>
          </p:cNvPr>
          <p:cNvSpPr>
            <a:spLocks noChangeAspect="1"/>
          </p:cNvSpPr>
          <p:nvPr/>
        </p:nvSpPr>
        <p:spPr>
          <a:xfrm rot="16200000">
            <a:off x="4581338" y="2667123"/>
            <a:ext cx="300791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M2</a:t>
            </a:r>
          </a:p>
        </p:txBody>
      </p:sp>
      <p:sp>
        <p:nvSpPr>
          <p:cNvPr id="264" name="Rounded Rectangle 263">
            <a:extLst>
              <a:ext uri="{FF2B5EF4-FFF2-40B4-BE49-F238E27FC236}">
                <a16:creationId xmlns:a16="http://schemas.microsoft.com/office/drawing/2014/main" id="{4A93BFC3-40BE-214A-BCD8-7DC1FC7D3CE1}"/>
              </a:ext>
            </a:extLst>
          </p:cNvPr>
          <p:cNvSpPr>
            <a:spLocks noChangeAspect="1"/>
          </p:cNvSpPr>
          <p:nvPr/>
        </p:nvSpPr>
        <p:spPr>
          <a:xfrm>
            <a:off x="3631240" y="2347745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K1</a:t>
            </a:r>
          </a:p>
        </p:txBody>
      </p:sp>
      <p:sp>
        <p:nvSpPr>
          <p:cNvPr id="265" name="Rounded Rectangle 264">
            <a:extLst>
              <a:ext uri="{FF2B5EF4-FFF2-40B4-BE49-F238E27FC236}">
                <a16:creationId xmlns:a16="http://schemas.microsoft.com/office/drawing/2014/main" id="{E0C13C8C-C23C-0A41-BC27-309F6D594A27}"/>
              </a:ext>
            </a:extLst>
          </p:cNvPr>
          <p:cNvSpPr>
            <a:spLocks noChangeAspect="1"/>
          </p:cNvSpPr>
          <p:nvPr/>
        </p:nvSpPr>
        <p:spPr>
          <a:xfrm>
            <a:off x="3906322" y="2347745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K2</a:t>
            </a:r>
          </a:p>
        </p:txBody>
      </p:sp>
      <p:sp>
        <p:nvSpPr>
          <p:cNvPr id="266" name="Rounded Rectangle 265">
            <a:extLst>
              <a:ext uri="{FF2B5EF4-FFF2-40B4-BE49-F238E27FC236}">
                <a16:creationId xmlns:a16="http://schemas.microsoft.com/office/drawing/2014/main" id="{400106ED-D31D-1D48-8370-635ADCD99F40}"/>
              </a:ext>
            </a:extLst>
          </p:cNvPr>
          <p:cNvSpPr>
            <a:spLocks noChangeAspect="1"/>
          </p:cNvSpPr>
          <p:nvPr/>
        </p:nvSpPr>
        <p:spPr>
          <a:xfrm>
            <a:off x="4354027" y="2354128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K3</a:t>
            </a:r>
          </a:p>
        </p:txBody>
      </p:sp>
      <p:sp>
        <p:nvSpPr>
          <p:cNvPr id="267" name="Rounded Rectangle 266">
            <a:extLst>
              <a:ext uri="{FF2B5EF4-FFF2-40B4-BE49-F238E27FC236}">
                <a16:creationId xmlns:a16="http://schemas.microsoft.com/office/drawing/2014/main" id="{783F8F9A-7EDC-9D40-ACB7-393855EDAE19}"/>
              </a:ext>
            </a:extLst>
          </p:cNvPr>
          <p:cNvSpPr>
            <a:spLocks noChangeAspect="1"/>
          </p:cNvSpPr>
          <p:nvPr/>
        </p:nvSpPr>
        <p:spPr>
          <a:xfrm>
            <a:off x="4629109" y="2354128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K4</a:t>
            </a:r>
          </a:p>
        </p:txBody>
      </p:sp>
      <p:sp>
        <p:nvSpPr>
          <p:cNvPr id="268" name="Rounded Rectangle 267">
            <a:extLst>
              <a:ext uri="{FF2B5EF4-FFF2-40B4-BE49-F238E27FC236}">
                <a16:creationId xmlns:a16="http://schemas.microsoft.com/office/drawing/2014/main" id="{0C79AE82-17D8-E945-A076-F26271918845}"/>
              </a:ext>
            </a:extLst>
          </p:cNvPr>
          <p:cNvSpPr>
            <a:spLocks noChangeAspect="1"/>
          </p:cNvSpPr>
          <p:nvPr/>
        </p:nvSpPr>
        <p:spPr>
          <a:xfrm rot="16200000">
            <a:off x="5029783" y="2657428"/>
            <a:ext cx="300791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M3</a:t>
            </a:r>
          </a:p>
        </p:txBody>
      </p:sp>
      <p:sp>
        <p:nvSpPr>
          <p:cNvPr id="269" name="Rounded Rectangle 268">
            <a:extLst>
              <a:ext uri="{FF2B5EF4-FFF2-40B4-BE49-F238E27FC236}">
                <a16:creationId xmlns:a16="http://schemas.microsoft.com/office/drawing/2014/main" id="{740921D3-3232-8544-8820-48D05D12C20E}"/>
              </a:ext>
            </a:extLst>
          </p:cNvPr>
          <p:cNvSpPr>
            <a:spLocks noChangeAspect="1"/>
          </p:cNvSpPr>
          <p:nvPr/>
        </p:nvSpPr>
        <p:spPr>
          <a:xfrm>
            <a:off x="5068198" y="2347745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K5</a:t>
            </a:r>
          </a:p>
        </p:txBody>
      </p:sp>
      <p:sp>
        <p:nvSpPr>
          <p:cNvPr id="270" name="Rounded Rectangle 269">
            <a:extLst>
              <a:ext uri="{FF2B5EF4-FFF2-40B4-BE49-F238E27FC236}">
                <a16:creationId xmlns:a16="http://schemas.microsoft.com/office/drawing/2014/main" id="{43FC6584-66A9-9F44-BFCC-98D4EA609A11}"/>
              </a:ext>
            </a:extLst>
          </p:cNvPr>
          <p:cNvSpPr>
            <a:spLocks noChangeAspect="1"/>
          </p:cNvSpPr>
          <p:nvPr/>
        </p:nvSpPr>
        <p:spPr>
          <a:xfrm>
            <a:off x="5343280" y="2347745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K6</a:t>
            </a:r>
          </a:p>
        </p:txBody>
      </p:sp>
      <p:sp>
        <p:nvSpPr>
          <p:cNvPr id="271" name="Rounded Rectangle 270">
            <a:extLst>
              <a:ext uri="{FF2B5EF4-FFF2-40B4-BE49-F238E27FC236}">
                <a16:creationId xmlns:a16="http://schemas.microsoft.com/office/drawing/2014/main" id="{6FF317BB-0F22-2F4D-847A-DAB69256459C}"/>
              </a:ext>
            </a:extLst>
          </p:cNvPr>
          <p:cNvSpPr>
            <a:spLocks noChangeAspect="1"/>
          </p:cNvSpPr>
          <p:nvPr/>
        </p:nvSpPr>
        <p:spPr>
          <a:xfrm>
            <a:off x="3907688" y="1689924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B1</a:t>
            </a:r>
          </a:p>
        </p:txBody>
      </p:sp>
      <p:sp>
        <p:nvSpPr>
          <p:cNvPr id="272" name="Rounded Rectangle 271">
            <a:extLst>
              <a:ext uri="{FF2B5EF4-FFF2-40B4-BE49-F238E27FC236}">
                <a16:creationId xmlns:a16="http://schemas.microsoft.com/office/drawing/2014/main" id="{4695D158-FE08-EA44-8D81-E87345FD6A10}"/>
              </a:ext>
            </a:extLst>
          </p:cNvPr>
          <p:cNvSpPr>
            <a:spLocks noChangeAspect="1"/>
          </p:cNvSpPr>
          <p:nvPr/>
        </p:nvSpPr>
        <p:spPr>
          <a:xfrm>
            <a:off x="4182770" y="1689924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B2</a:t>
            </a:r>
          </a:p>
        </p:txBody>
      </p:sp>
      <p:sp>
        <p:nvSpPr>
          <p:cNvPr id="273" name="Rounded Rectangle 272">
            <a:extLst>
              <a:ext uri="{FF2B5EF4-FFF2-40B4-BE49-F238E27FC236}">
                <a16:creationId xmlns:a16="http://schemas.microsoft.com/office/drawing/2014/main" id="{4B8C8ABE-261E-CE42-8135-CC9C3081C497}"/>
              </a:ext>
            </a:extLst>
          </p:cNvPr>
          <p:cNvSpPr>
            <a:spLocks noChangeAspect="1"/>
          </p:cNvSpPr>
          <p:nvPr/>
        </p:nvSpPr>
        <p:spPr>
          <a:xfrm>
            <a:off x="4460382" y="1684713"/>
            <a:ext cx="216000" cy="216000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B3</a:t>
            </a:r>
          </a:p>
        </p:txBody>
      </p:sp>
      <p:sp>
        <p:nvSpPr>
          <p:cNvPr id="274" name="Rounded Rectangle 273">
            <a:extLst>
              <a:ext uri="{FF2B5EF4-FFF2-40B4-BE49-F238E27FC236}">
                <a16:creationId xmlns:a16="http://schemas.microsoft.com/office/drawing/2014/main" id="{BDA86C69-566A-1C4C-A22B-32AA60DAEBDA}"/>
              </a:ext>
            </a:extLst>
          </p:cNvPr>
          <p:cNvSpPr>
            <a:spLocks/>
          </p:cNvSpPr>
          <p:nvPr/>
        </p:nvSpPr>
        <p:spPr>
          <a:xfrm>
            <a:off x="4098909" y="1518573"/>
            <a:ext cx="684000" cy="154800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666666"/>
                </a:solidFill>
                <a:latin typeface="Segoe UI"/>
              </a:rPr>
              <a:t>CELL 100/110</a:t>
            </a:r>
          </a:p>
        </p:txBody>
      </p:sp>
      <p:grpSp>
        <p:nvGrpSpPr>
          <p:cNvPr id="486" name="Group 485">
            <a:extLst>
              <a:ext uri="{FF2B5EF4-FFF2-40B4-BE49-F238E27FC236}">
                <a16:creationId xmlns:a16="http://schemas.microsoft.com/office/drawing/2014/main" id="{0D6425F4-8EAB-DF41-98E7-89D16B370E8C}"/>
              </a:ext>
            </a:extLst>
          </p:cNvPr>
          <p:cNvGrpSpPr/>
          <p:nvPr/>
        </p:nvGrpSpPr>
        <p:grpSpPr>
          <a:xfrm>
            <a:off x="4468703" y="4848719"/>
            <a:ext cx="7433046" cy="1440000"/>
            <a:chOff x="4468703" y="4957205"/>
            <a:chExt cx="7433046" cy="1440000"/>
          </a:xfrm>
        </p:grpSpPr>
        <p:grpSp>
          <p:nvGrpSpPr>
            <p:cNvPr id="405" name="Group 404">
              <a:extLst>
                <a:ext uri="{FF2B5EF4-FFF2-40B4-BE49-F238E27FC236}">
                  <a16:creationId xmlns:a16="http://schemas.microsoft.com/office/drawing/2014/main" id="{7F59FD80-092D-8D43-8F3A-549122D445E9}"/>
                </a:ext>
              </a:extLst>
            </p:cNvPr>
            <p:cNvGrpSpPr/>
            <p:nvPr/>
          </p:nvGrpSpPr>
          <p:grpSpPr>
            <a:xfrm>
              <a:off x="4468703" y="4957205"/>
              <a:ext cx="5931968" cy="1440000"/>
              <a:chOff x="5971741" y="4893719"/>
              <a:chExt cx="5931968" cy="1440000"/>
            </a:xfrm>
          </p:grpSpPr>
          <p:sp>
            <p:nvSpPr>
              <p:cNvPr id="406" name="Rounded Rectangle 405">
                <a:extLst>
                  <a:ext uri="{FF2B5EF4-FFF2-40B4-BE49-F238E27FC236}">
                    <a16:creationId xmlns:a16="http://schemas.microsoft.com/office/drawing/2014/main" id="{5A3DB5E0-FC21-8441-96AB-624C27299968}"/>
                  </a:ext>
                </a:extLst>
              </p:cNvPr>
              <p:cNvSpPr/>
              <p:nvPr/>
            </p:nvSpPr>
            <p:spPr>
              <a:xfrm>
                <a:off x="6014080" y="5076360"/>
                <a:ext cx="252000" cy="1222581"/>
              </a:xfrm>
              <a:prstGeom prst="roundRect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</a:rPr>
                  <a:t>RACKS</a:t>
                </a:r>
              </a:p>
            </p:txBody>
          </p:sp>
          <p:sp>
            <p:nvSpPr>
              <p:cNvPr id="407" name="Rounded Rectangle 406">
                <a:extLst>
                  <a:ext uri="{FF2B5EF4-FFF2-40B4-BE49-F238E27FC236}">
                    <a16:creationId xmlns:a16="http://schemas.microsoft.com/office/drawing/2014/main" id="{B01CBD87-FD38-D14F-A270-F6F06B4DBF39}"/>
                  </a:ext>
                </a:extLst>
              </p:cNvPr>
              <p:cNvSpPr/>
              <p:nvPr/>
            </p:nvSpPr>
            <p:spPr>
              <a:xfrm>
                <a:off x="5971741" y="4893719"/>
                <a:ext cx="1440000" cy="1440000"/>
              </a:xfrm>
              <a:prstGeom prst="roundRect">
                <a:avLst>
                  <a:gd name="adj" fmla="val 603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408" name="Rounded Rectangle 407">
                <a:extLst>
                  <a:ext uri="{FF2B5EF4-FFF2-40B4-BE49-F238E27FC236}">
                    <a16:creationId xmlns:a16="http://schemas.microsoft.com/office/drawing/2014/main" id="{63EFC44B-F303-FE43-978F-C72C27049B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05214" y="5076361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Segoe UI"/>
                  </a:rPr>
                  <a:t>K1</a:t>
                </a:r>
              </a:p>
            </p:txBody>
          </p:sp>
          <p:sp>
            <p:nvSpPr>
              <p:cNvPr id="409" name="Rounded Rectangle 408">
                <a:extLst>
                  <a:ext uri="{FF2B5EF4-FFF2-40B4-BE49-F238E27FC236}">
                    <a16:creationId xmlns:a16="http://schemas.microsoft.com/office/drawing/2014/main" id="{6B93D82C-5660-854E-A4BC-8D0F7E581185}"/>
                  </a:ext>
                </a:extLst>
              </p:cNvPr>
              <p:cNvSpPr/>
              <p:nvPr/>
            </p:nvSpPr>
            <p:spPr>
              <a:xfrm>
                <a:off x="7115320" y="5076360"/>
                <a:ext cx="252000" cy="1222581"/>
              </a:xfrm>
              <a:prstGeom prst="roundRect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</a:rPr>
                  <a:t>RACKS</a:t>
                </a:r>
              </a:p>
            </p:txBody>
          </p:sp>
          <p:sp>
            <p:nvSpPr>
              <p:cNvPr id="410" name="Rounded Rectangle 409">
                <a:extLst>
                  <a:ext uri="{FF2B5EF4-FFF2-40B4-BE49-F238E27FC236}">
                    <a16:creationId xmlns:a16="http://schemas.microsoft.com/office/drawing/2014/main" id="{C1C612B7-BD37-024E-AD65-3F92D29492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05214" y="5324445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K2</a:t>
                </a:r>
              </a:p>
            </p:txBody>
          </p:sp>
          <p:sp>
            <p:nvSpPr>
              <p:cNvPr id="411" name="Rounded Rectangle 410">
                <a:extLst>
                  <a:ext uri="{FF2B5EF4-FFF2-40B4-BE49-F238E27FC236}">
                    <a16:creationId xmlns:a16="http://schemas.microsoft.com/office/drawing/2014/main" id="{FB911AA2-D8DF-E24E-B161-5BC67E7467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05214" y="5577014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K3</a:t>
                </a:r>
              </a:p>
            </p:txBody>
          </p:sp>
          <p:sp>
            <p:nvSpPr>
              <p:cNvPr id="412" name="Rounded Rectangle 411">
                <a:extLst>
                  <a:ext uri="{FF2B5EF4-FFF2-40B4-BE49-F238E27FC236}">
                    <a16:creationId xmlns:a16="http://schemas.microsoft.com/office/drawing/2014/main" id="{F4CD7CC0-BA17-C94F-988A-1BD25070F7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05010" y="5829583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K4</a:t>
                </a:r>
              </a:p>
            </p:txBody>
          </p:sp>
          <p:sp>
            <p:nvSpPr>
              <p:cNvPr id="413" name="Rounded Rectangle 412">
                <a:extLst>
                  <a:ext uri="{FF2B5EF4-FFF2-40B4-BE49-F238E27FC236}">
                    <a16:creationId xmlns:a16="http://schemas.microsoft.com/office/drawing/2014/main" id="{FC3219FA-18F8-E646-BDC2-76DC9CF566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05008" y="6082941"/>
                <a:ext cx="300791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Segoe UI"/>
                  </a:rPr>
                  <a:t>M1</a:t>
                </a:r>
              </a:p>
            </p:txBody>
          </p:sp>
          <p:sp>
            <p:nvSpPr>
              <p:cNvPr id="414" name="Rounded Rectangle 413">
                <a:extLst>
                  <a:ext uri="{FF2B5EF4-FFF2-40B4-BE49-F238E27FC236}">
                    <a16:creationId xmlns:a16="http://schemas.microsoft.com/office/drawing/2014/main" id="{434DDC44-ADFE-8A4B-A144-029896F808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60186" y="5076361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K5</a:t>
                </a:r>
              </a:p>
            </p:txBody>
          </p:sp>
          <p:sp>
            <p:nvSpPr>
              <p:cNvPr id="415" name="Rounded Rectangle 414">
                <a:extLst>
                  <a:ext uri="{FF2B5EF4-FFF2-40B4-BE49-F238E27FC236}">
                    <a16:creationId xmlns:a16="http://schemas.microsoft.com/office/drawing/2014/main" id="{F48DE5DB-CB56-3A44-BBA1-6B85763CBE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60186" y="5324445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K6</a:t>
                </a:r>
              </a:p>
            </p:txBody>
          </p:sp>
          <p:sp>
            <p:nvSpPr>
              <p:cNvPr id="416" name="Rounded Rectangle 415">
                <a:extLst>
                  <a:ext uri="{FF2B5EF4-FFF2-40B4-BE49-F238E27FC236}">
                    <a16:creationId xmlns:a16="http://schemas.microsoft.com/office/drawing/2014/main" id="{74631416-E452-9042-9590-3295B1A787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60186" y="5577014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K7</a:t>
                </a:r>
              </a:p>
            </p:txBody>
          </p:sp>
          <p:sp>
            <p:nvSpPr>
              <p:cNvPr id="417" name="Rounded Rectangle 416">
                <a:extLst>
                  <a:ext uri="{FF2B5EF4-FFF2-40B4-BE49-F238E27FC236}">
                    <a16:creationId xmlns:a16="http://schemas.microsoft.com/office/drawing/2014/main" id="{8886F19D-62D7-3241-BCE2-2929949609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59982" y="5829583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K8</a:t>
                </a:r>
              </a:p>
            </p:txBody>
          </p:sp>
          <p:sp>
            <p:nvSpPr>
              <p:cNvPr id="418" name="Rounded Rectangle 417">
                <a:extLst>
                  <a:ext uri="{FF2B5EF4-FFF2-40B4-BE49-F238E27FC236}">
                    <a16:creationId xmlns:a16="http://schemas.microsoft.com/office/drawing/2014/main" id="{108AE05C-674D-D149-B18B-11C83BE31B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74255" y="6082941"/>
                <a:ext cx="300791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Segoe UI"/>
                  </a:rPr>
                  <a:t>M2</a:t>
                </a:r>
              </a:p>
            </p:txBody>
          </p:sp>
          <p:sp>
            <p:nvSpPr>
              <p:cNvPr id="419" name="Rounded Rectangle 418">
                <a:extLst>
                  <a:ext uri="{FF2B5EF4-FFF2-40B4-BE49-F238E27FC236}">
                    <a16:creationId xmlns:a16="http://schemas.microsoft.com/office/drawing/2014/main" id="{7729FD98-64D4-834F-BA32-4751B4DE85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57614" y="4902761"/>
                <a:ext cx="461682" cy="153689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CELL 200</a:t>
                </a:r>
              </a:p>
            </p:txBody>
          </p:sp>
          <p:sp>
            <p:nvSpPr>
              <p:cNvPr id="420" name="Rounded Rectangle 419">
                <a:extLst>
                  <a:ext uri="{FF2B5EF4-FFF2-40B4-BE49-F238E27FC236}">
                    <a16:creationId xmlns:a16="http://schemas.microsoft.com/office/drawing/2014/main" id="{F451C9CD-2AD9-E044-84D9-8412A08B9B90}"/>
                  </a:ext>
                </a:extLst>
              </p:cNvPr>
              <p:cNvSpPr/>
              <p:nvPr/>
            </p:nvSpPr>
            <p:spPr>
              <a:xfrm>
                <a:off x="7509101" y="5076360"/>
                <a:ext cx="252000" cy="1222581"/>
              </a:xfrm>
              <a:prstGeom prst="roundRect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</a:rPr>
                  <a:t>RACKS</a:t>
                </a:r>
              </a:p>
            </p:txBody>
          </p:sp>
          <p:sp>
            <p:nvSpPr>
              <p:cNvPr id="421" name="Rounded Rectangle 420">
                <a:extLst>
                  <a:ext uri="{FF2B5EF4-FFF2-40B4-BE49-F238E27FC236}">
                    <a16:creationId xmlns:a16="http://schemas.microsoft.com/office/drawing/2014/main" id="{35B14124-3715-9849-9FAA-F20CDF92FC58}"/>
                  </a:ext>
                </a:extLst>
              </p:cNvPr>
              <p:cNvSpPr/>
              <p:nvPr/>
            </p:nvSpPr>
            <p:spPr>
              <a:xfrm>
                <a:off x="7466762" y="4893719"/>
                <a:ext cx="1440000" cy="1440000"/>
              </a:xfrm>
              <a:prstGeom prst="roundRect">
                <a:avLst>
                  <a:gd name="adj" fmla="val 603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422" name="Rounded Rectangle 421">
                <a:extLst>
                  <a:ext uri="{FF2B5EF4-FFF2-40B4-BE49-F238E27FC236}">
                    <a16:creationId xmlns:a16="http://schemas.microsoft.com/office/drawing/2014/main" id="{0D839588-725B-9241-8888-86915E6766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0235" y="5076361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K9</a:t>
                </a:r>
              </a:p>
            </p:txBody>
          </p:sp>
          <p:sp>
            <p:nvSpPr>
              <p:cNvPr id="423" name="Rounded Rectangle 422">
                <a:extLst>
                  <a:ext uri="{FF2B5EF4-FFF2-40B4-BE49-F238E27FC236}">
                    <a16:creationId xmlns:a16="http://schemas.microsoft.com/office/drawing/2014/main" id="{DE341C88-1A2D-604B-BF3F-57ADC5D985F7}"/>
                  </a:ext>
                </a:extLst>
              </p:cNvPr>
              <p:cNvSpPr/>
              <p:nvPr/>
            </p:nvSpPr>
            <p:spPr>
              <a:xfrm>
                <a:off x="8610341" y="5076360"/>
                <a:ext cx="252000" cy="1222581"/>
              </a:xfrm>
              <a:prstGeom prst="roundRect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</a:rPr>
                  <a:t>RACKS</a:t>
                </a:r>
              </a:p>
            </p:txBody>
          </p:sp>
          <p:sp>
            <p:nvSpPr>
              <p:cNvPr id="424" name="Rounded Rectangle 423">
                <a:extLst>
                  <a:ext uri="{FF2B5EF4-FFF2-40B4-BE49-F238E27FC236}">
                    <a16:creationId xmlns:a16="http://schemas.microsoft.com/office/drawing/2014/main" id="{DC8A97D9-8A68-AD48-A39F-E782544E01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0235" y="5324445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K10</a:t>
                </a:r>
              </a:p>
            </p:txBody>
          </p:sp>
          <p:sp>
            <p:nvSpPr>
              <p:cNvPr id="425" name="Rounded Rectangle 424">
                <a:extLst>
                  <a:ext uri="{FF2B5EF4-FFF2-40B4-BE49-F238E27FC236}">
                    <a16:creationId xmlns:a16="http://schemas.microsoft.com/office/drawing/2014/main" id="{96523080-CC09-C54C-9DB9-F32CBFE2D1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0235" y="5577014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Segoe UI"/>
                  </a:rPr>
                  <a:t>K11</a:t>
                </a:r>
              </a:p>
            </p:txBody>
          </p:sp>
          <p:sp>
            <p:nvSpPr>
              <p:cNvPr id="426" name="Rounded Rectangle 425">
                <a:extLst>
                  <a:ext uri="{FF2B5EF4-FFF2-40B4-BE49-F238E27FC236}">
                    <a16:creationId xmlns:a16="http://schemas.microsoft.com/office/drawing/2014/main" id="{D4B78E18-FE0F-2F4D-87E9-56B2AA5C21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0031" y="5829583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K12</a:t>
                </a:r>
              </a:p>
            </p:txBody>
          </p:sp>
          <p:sp>
            <p:nvSpPr>
              <p:cNvPr id="427" name="Rounded Rectangle 426">
                <a:extLst>
                  <a:ext uri="{FF2B5EF4-FFF2-40B4-BE49-F238E27FC236}">
                    <a16:creationId xmlns:a16="http://schemas.microsoft.com/office/drawing/2014/main" id="{2468C307-ECEB-EB44-B06A-43E5C78154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0029" y="6082941"/>
                <a:ext cx="300791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Segoe UI"/>
                  </a:rPr>
                  <a:t>M3</a:t>
                </a:r>
              </a:p>
            </p:txBody>
          </p:sp>
          <p:sp>
            <p:nvSpPr>
              <p:cNvPr id="428" name="Rounded Rectangle 427">
                <a:extLst>
                  <a:ext uri="{FF2B5EF4-FFF2-40B4-BE49-F238E27FC236}">
                    <a16:creationId xmlns:a16="http://schemas.microsoft.com/office/drawing/2014/main" id="{2BF315E9-A6A5-AE4E-8108-F89DEDB0EB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55207" y="5076361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K13</a:t>
                </a:r>
              </a:p>
            </p:txBody>
          </p:sp>
          <p:sp>
            <p:nvSpPr>
              <p:cNvPr id="429" name="Rounded Rectangle 428">
                <a:extLst>
                  <a:ext uri="{FF2B5EF4-FFF2-40B4-BE49-F238E27FC236}">
                    <a16:creationId xmlns:a16="http://schemas.microsoft.com/office/drawing/2014/main" id="{77ACD5AD-98BC-E94A-B604-79DFAF4305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55207" y="5324445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K14</a:t>
                </a:r>
              </a:p>
            </p:txBody>
          </p:sp>
          <p:sp>
            <p:nvSpPr>
              <p:cNvPr id="430" name="Rounded Rectangle 429">
                <a:extLst>
                  <a:ext uri="{FF2B5EF4-FFF2-40B4-BE49-F238E27FC236}">
                    <a16:creationId xmlns:a16="http://schemas.microsoft.com/office/drawing/2014/main" id="{535CFFEB-62B0-EA4A-869C-FC7005A33F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55207" y="5577014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K15</a:t>
                </a:r>
              </a:p>
            </p:txBody>
          </p:sp>
          <p:sp>
            <p:nvSpPr>
              <p:cNvPr id="431" name="Rounded Rectangle 430">
                <a:extLst>
                  <a:ext uri="{FF2B5EF4-FFF2-40B4-BE49-F238E27FC236}">
                    <a16:creationId xmlns:a16="http://schemas.microsoft.com/office/drawing/2014/main" id="{DD392845-250F-A740-8836-7449384517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55003" y="5829583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K16</a:t>
                </a:r>
              </a:p>
            </p:txBody>
          </p:sp>
          <p:sp>
            <p:nvSpPr>
              <p:cNvPr id="432" name="Rounded Rectangle 431">
                <a:extLst>
                  <a:ext uri="{FF2B5EF4-FFF2-40B4-BE49-F238E27FC236}">
                    <a16:creationId xmlns:a16="http://schemas.microsoft.com/office/drawing/2014/main" id="{80989574-F53A-E448-BA35-8599839E26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69276" y="6082941"/>
                <a:ext cx="300791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Segoe UI"/>
                  </a:rPr>
                  <a:t>M4</a:t>
                </a:r>
              </a:p>
            </p:txBody>
          </p:sp>
          <p:sp>
            <p:nvSpPr>
              <p:cNvPr id="433" name="Rounded Rectangle 432">
                <a:extLst>
                  <a:ext uri="{FF2B5EF4-FFF2-40B4-BE49-F238E27FC236}">
                    <a16:creationId xmlns:a16="http://schemas.microsoft.com/office/drawing/2014/main" id="{2113A7E6-1B83-324E-B5B7-900359EFF2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52635" y="4902761"/>
                <a:ext cx="461682" cy="153689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CELL 210</a:t>
                </a:r>
              </a:p>
            </p:txBody>
          </p:sp>
          <p:sp>
            <p:nvSpPr>
              <p:cNvPr id="442" name="Rounded Rectangle 441">
                <a:extLst>
                  <a:ext uri="{FF2B5EF4-FFF2-40B4-BE49-F238E27FC236}">
                    <a16:creationId xmlns:a16="http://schemas.microsoft.com/office/drawing/2014/main" id="{C373D6D9-F449-DE46-8113-0134F64BD277}"/>
                  </a:ext>
                </a:extLst>
              </p:cNvPr>
              <p:cNvSpPr/>
              <p:nvPr/>
            </p:nvSpPr>
            <p:spPr>
              <a:xfrm>
                <a:off x="9009926" y="5076360"/>
                <a:ext cx="252000" cy="1222581"/>
              </a:xfrm>
              <a:prstGeom prst="roundRect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</a:rPr>
                  <a:t>RACKS</a:t>
                </a:r>
              </a:p>
            </p:txBody>
          </p:sp>
          <p:sp>
            <p:nvSpPr>
              <p:cNvPr id="443" name="Rounded Rectangle 442">
                <a:extLst>
                  <a:ext uri="{FF2B5EF4-FFF2-40B4-BE49-F238E27FC236}">
                    <a16:creationId xmlns:a16="http://schemas.microsoft.com/office/drawing/2014/main" id="{F7E75358-DF38-0146-930B-D9E54E1A7EBE}"/>
                  </a:ext>
                </a:extLst>
              </p:cNvPr>
              <p:cNvSpPr/>
              <p:nvPr/>
            </p:nvSpPr>
            <p:spPr>
              <a:xfrm>
                <a:off x="8967587" y="4893719"/>
                <a:ext cx="1440000" cy="1440000"/>
              </a:xfrm>
              <a:prstGeom prst="roundRect">
                <a:avLst>
                  <a:gd name="adj" fmla="val 603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444" name="Rounded Rectangle 443">
                <a:extLst>
                  <a:ext uri="{FF2B5EF4-FFF2-40B4-BE49-F238E27FC236}">
                    <a16:creationId xmlns:a16="http://schemas.microsoft.com/office/drawing/2014/main" id="{5C7B14C3-294A-7145-8B02-437BBD4EAB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01060" y="5076361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K17</a:t>
                </a:r>
              </a:p>
            </p:txBody>
          </p:sp>
          <p:sp>
            <p:nvSpPr>
              <p:cNvPr id="445" name="Rounded Rectangle 444">
                <a:extLst>
                  <a:ext uri="{FF2B5EF4-FFF2-40B4-BE49-F238E27FC236}">
                    <a16:creationId xmlns:a16="http://schemas.microsoft.com/office/drawing/2014/main" id="{E341E68D-E723-3846-AAA3-DC1A3A27C8CC}"/>
                  </a:ext>
                </a:extLst>
              </p:cNvPr>
              <p:cNvSpPr/>
              <p:nvPr/>
            </p:nvSpPr>
            <p:spPr>
              <a:xfrm>
                <a:off x="10111166" y="5076360"/>
                <a:ext cx="252000" cy="1222581"/>
              </a:xfrm>
              <a:prstGeom prst="roundRect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</a:rPr>
                  <a:t>RACKS</a:t>
                </a:r>
              </a:p>
            </p:txBody>
          </p:sp>
          <p:sp>
            <p:nvSpPr>
              <p:cNvPr id="446" name="Rounded Rectangle 445">
                <a:extLst>
                  <a:ext uri="{FF2B5EF4-FFF2-40B4-BE49-F238E27FC236}">
                    <a16:creationId xmlns:a16="http://schemas.microsoft.com/office/drawing/2014/main" id="{9231CFCD-450F-B743-838D-2F0CF72521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01060" y="5324445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K18</a:t>
                </a:r>
              </a:p>
            </p:txBody>
          </p:sp>
          <p:sp>
            <p:nvSpPr>
              <p:cNvPr id="447" name="Rounded Rectangle 446">
                <a:extLst>
                  <a:ext uri="{FF2B5EF4-FFF2-40B4-BE49-F238E27FC236}">
                    <a16:creationId xmlns:a16="http://schemas.microsoft.com/office/drawing/2014/main" id="{869BF599-FD18-914B-BCA3-F1E5E7BE26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01060" y="5577014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K19</a:t>
                </a:r>
              </a:p>
            </p:txBody>
          </p:sp>
          <p:sp>
            <p:nvSpPr>
              <p:cNvPr id="448" name="Rounded Rectangle 447">
                <a:extLst>
                  <a:ext uri="{FF2B5EF4-FFF2-40B4-BE49-F238E27FC236}">
                    <a16:creationId xmlns:a16="http://schemas.microsoft.com/office/drawing/2014/main" id="{6BFA20DD-7EFF-F94D-BAD9-36721BA141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00856" y="5829583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K20</a:t>
                </a:r>
              </a:p>
            </p:txBody>
          </p:sp>
          <p:sp>
            <p:nvSpPr>
              <p:cNvPr id="449" name="Rounded Rectangle 448">
                <a:extLst>
                  <a:ext uri="{FF2B5EF4-FFF2-40B4-BE49-F238E27FC236}">
                    <a16:creationId xmlns:a16="http://schemas.microsoft.com/office/drawing/2014/main" id="{E0C47D5B-26EE-3042-8FB4-38693D9099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00854" y="6082941"/>
                <a:ext cx="300791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Segoe UI"/>
                  </a:rPr>
                  <a:t>M5</a:t>
                </a:r>
              </a:p>
            </p:txBody>
          </p:sp>
          <p:sp>
            <p:nvSpPr>
              <p:cNvPr id="450" name="Rounded Rectangle 449">
                <a:extLst>
                  <a:ext uri="{FF2B5EF4-FFF2-40B4-BE49-F238E27FC236}">
                    <a16:creationId xmlns:a16="http://schemas.microsoft.com/office/drawing/2014/main" id="{F2E00014-9D32-B347-9FB4-BBB91F0437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56032" y="5076361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K21</a:t>
                </a:r>
              </a:p>
            </p:txBody>
          </p:sp>
          <p:sp>
            <p:nvSpPr>
              <p:cNvPr id="451" name="Rounded Rectangle 450">
                <a:extLst>
                  <a:ext uri="{FF2B5EF4-FFF2-40B4-BE49-F238E27FC236}">
                    <a16:creationId xmlns:a16="http://schemas.microsoft.com/office/drawing/2014/main" id="{3A8570BB-05F4-3441-B7BD-E11BE71199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56032" y="5324445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K22</a:t>
                </a:r>
              </a:p>
            </p:txBody>
          </p:sp>
          <p:sp>
            <p:nvSpPr>
              <p:cNvPr id="452" name="Rounded Rectangle 451">
                <a:extLst>
                  <a:ext uri="{FF2B5EF4-FFF2-40B4-BE49-F238E27FC236}">
                    <a16:creationId xmlns:a16="http://schemas.microsoft.com/office/drawing/2014/main" id="{839D6B1B-DB07-2C43-A0DF-05CBE8A9F4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56032" y="5577014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K23</a:t>
                </a:r>
              </a:p>
            </p:txBody>
          </p:sp>
          <p:sp>
            <p:nvSpPr>
              <p:cNvPr id="453" name="Rounded Rectangle 452">
                <a:extLst>
                  <a:ext uri="{FF2B5EF4-FFF2-40B4-BE49-F238E27FC236}">
                    <a16:creationId xmlns:a16="http://schemas.microsoft.com/office/drawing/2014/main" id="{1598C916-5990-CE46-9D3B-7E8C8859E3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55828" y="5829583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K24</a:t>
                </a:r>
              </a:p>
            </p:txBody>
          </p:sp>
          <p:sp>
            <p:nvSpPr>
              <p:cNvPr id="454" name="Rounded Rectangle 453">
                <a:extLst>
                  <a:ext uri="{FF2B5EF4-FFF2-40B4-BE49-F238E27FC236}">
                    <a16:creationId xmlns:a16="http://schemas.microsoft.com/office/drawing/2014/main" id="{1DD2062C-799A-794E-AC0D-810A653E43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70101" y="6082941"/>
                <a:ext cx="300791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Segoe UI"/>
                  </a:rPr>
                  <a:t>M6</a:t>
                </a:r>
              </a:p>
            </p:txBody>
          </p:sp>
          <p:sp>
            <p:nvSpPr>
              <p:cNvPr id="455" name="Rounded Rectangle 454">
                <a:extLst>
                  <a:ext uri="{FF2B5EF4-FFF2-40B4-BE49-F238E27FC236}">
                    <a16:creationId xmlns:a16="http://schemas.microsoft.com/office/drawing/2014/main" id="{016A52F7-9200-964F-AC71-FEDDA5B011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3460" y="4902761"/>
                <a:ext cx="461682" cy="153689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CELL 220</a:t>
                </a:r>
              </a:p>
            </p:txBody>
          </p:sp>
          <p:sp>
            <p:nvSpPr>
              <p:cNvPr id="456" name="Rounded Rectangle 455">
                <a:extLst>
                  <a:ext uri="{FF2B5EF4-FFF2-40B4-BE49-F238E27FC236}">
                    <a16:creationId xmlns:a16="http://schemas.microsoft.com/office/drawing/2014/main" id="{21C3237D-C2B2-344D-BED4-06E52F2ED402}"/>
                  </a:ext>
                </a:extLst>
              </p:cNvPr>
              <p:cNvSpPr/>
              <p:nvPr/>
            </p:nvSpPr>
            <p:spPr>
              <a:xfrm>
                <a:off x="10506048" y="5076360"/>
                <a:ext cx="252000" cy="1222581"/>
              </a:xfrm>
              <a:prstGeom prst="roundRect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</a:rPr>
                  <a:t>RACKS</a:t>
                </a:r>
              </a:p>
            </p:txBody>
          </p:sp>
          <p:sp>
            <p:nvSpPr>
              <p:cNvPr id="457" name="Rounded Rectangle 456">
                <a:extLst>
                  <a:ext uri="{FF2B5EF4-FFF2-40B4-BE49-F238E27FC236}">
                    <a16:creationId xmlns:a16="http://schemas.microsoft.com/office/drawing/2014/main" id="{9E6516F8-8C20-B443-9E4D-2DDC64B93926}"/>
                  </a:ext>
                </a:extLst>
              </p:cNvPr>
              <p:cNvSpPr/>
              <p:nvPr/>
            </p:nvSpPr>
            <p:spPr>
              <a:xfrm>
                <a:off x="10463709" y="4893719"/>
                <a:ext cx="1440000" cy="1440000"/>
              </a:xfrm>
              <a:prstGeom prst="roundRect">
                <a:avLst>
                  <a:gd name="adj" fmla="val 603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458" name="Rounded Rectangle 457">
                <a:extLst>
                  <a:ext uri="{FF2B5EF4-FFF2-40B4-BE49-F238E27FC236}">
                    <a16:creationId xmlns:a16="http://schemas.microsoft.com/office/drawing/2014/main" id="{BB42EE32-A3FC-2E41-B596-18F17E5963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7182" y="5076361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K25</a:t>
                </a:r>
              </a:p>
            </p:txBody>
          </p:sp>
          <p:sp>
            <p:nvSpPr>
              <p:cNvPr id="459" name="Rounded Rectangle 458">
                <a:extLst>
                  <a:ext uri="{FF2B5EF4-FFF2-40B4-BE49-F238E27FC236}">
                    <a16:creationId xmlns:a16="http://schemas.microsoft.com/office/drawing/2014/main" id="{0C047D59-1A38-B244-A70E-EB0154CAC404}"/>
                  </a:ext>
                </a:extLst>
              </p:cNvPr>
              <p:cNvSpPr/>
              <p:nvPr/>
            </p:nvSpPr>
            <p:spPr>
              <a:xfrm>
                <a:off x="11607288" y="5076360"/>
                <a:ext cx="252000" cy="1222581"/>
              </a:xfrm>
              <a:prstGeom prst="roundRect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</a:rPr>
                  <a:t>RACKS</a:t>
                </a:r>
              </a:p>
            </p:txBody>
          </p:sp>
          <p:sp>
            <p:nvSpPr>
              <p:cNvPr id="460" name="Rounded Rectangle 459">
                <a:extLst>
                  <a:ext uri="{FF2B5EF4-FFF2-40B4-BE49-F238E27FC236}">
                    <a16:creationId xmlns:a16="http://schemas.microsoft.com/office/drawing/2014/main" id="{759317B9-5BCC-3242-8D7B-C8981DC99E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7182" y="5324445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K26</a:t>
                </a:r>
              </a:p>
            </p:txBody>
          </p:sp>
          <p:sp>
            <p:nvSpPr>
              <p:cNvPr id="461" name="Rounded Rectangle 460">
                <a:extLst>
                  <a:ext uri="{FF2B5EF4-FFF2-40B4-BE49-F238E27FC236}">
                    <a16:creationId xmlns:a16="http://schemas.microsoft.com/office/drawing/2014/main" id="{705057AC-1D7C-D644-B6A7-1A94830772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7182" y="5577014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K27</a:t>
                </a:r>
              </a:p>
            </p:txBody>
          </p:sp>
          <p:sp>
            <p:nvSpPr>
              <p:cNvPr id="462" name="Rounded Rectangle 461">
                <a:extLst>
                  <a:ext uri="{FF2B5EF4-FFF2-40B4-BE49-F238E27FC236}">
                    <a16:creationId xmlns:a16="http://schemas.microsoft.com/office/drawing/2014/main" id="{D3014FB0-5B3D-634C-82F1-1BDD38EDE6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6978" y="5829583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K28</a:t>
                </a:r>
              </a:p>
            </p:txBody>
          </p:sp>
          <p:sp>
            <p:nvSpPr>
              <p:cNvPr id="463" name="Rounded Rectangle 462">
                <a:extLst>
                  <a:ext uri="{FF2B5EF4-FFF2-40B4-BE49-F238E27FC236}">
                    <a16:creationId xmlns:a16="http://schemas.microsoft.com/office/drawing/2014/main" id="{AA0BE882-9E47-1943-8AE0-1FBD089413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6976" y="6082941"/>
                <a:ext cx="300791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Segoe UI"/>
                  </a:rPr>
                  <a:t>M7</a:t>
                </a:r>
              </a:p>
            </p:txBody>
          </p:sp>
          <p:sp>
            <p:nvSpPr>
              <p:cNvPr id="464" name="Rounded Rectangle 463">
                <a:extLst>
                  <a:ext uri="{FF2B5EF4-FFF2-40B4-BE49-F238E27FC236}">
                    <a16:creationId xmlns:a16="http://schemas.microsoft.com/office/drawing/2014/main" id="{65E476BD-C843-7142-89B0-E101F24911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352154" y="5076361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K29</a:t>
                </a:r>
              </a:p>
            </p:txBody>
          </p:sp>
          <p:sp>
            <p:nvSpPr>
              <p:cNvPr id="465" name="Rounded Rectangle 464">
                <a:extLst>
                  <a:ext uri="{FF2B5EF4-FFF2-40B4-BE49-F238E27FC236}">
                    <a16:creationId xmlns:a16="http://schemas.microsoft.com/office/drawing/2014/main" id="{7C0CF4CE-EB22-F34D-82AC-320FE2F591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352154" y="5324445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K30</a:t>
                </a:r>
              </a:p>
            </p:txBody>
          </p:sp>
          <p:sp>
            <p:nvSpPr>
              <p:cNvPr id="466" name="Rounded Rectangle 465">
                <a:extLst>
                  <a:ext uri="{FF2B5EF4-FFF2-40B4-BE49-F238E27FC236}">
                    <a16:creationId xmlns:a16="http://schemas.microsoft.com/office/drawing/2014/main" id="{5F4CACEE-AF15-DB4F-B4EF-A78A2B9F16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352154" y="5577014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>
                    <a:solidFill>
                      <a:srgbClr val="666666"/>
                    </a:solidFill>
                    <a:latin typeface="Segoe UI"/>
                  </a:rPr>
                  <a:t>K31</a:t>
                </a:r>
                <a:endParaRPr lang="en-GB" sz="800" b="1" dirty="0">
                  <a:solidFill>
                    <a:srgbClr val="666666"/>
                  </a:solidFill>
                  <a:latin typeface="Segoe UI"/>
                </a:endParaRPr>
              </a:p>
            </p:txBody>
          </p:sp>
          <p:sp>
            <p:nvSpPr>
              <p:cNvPr id="467" name="Rounded Rectangle 466">
                <a:extLst>
                  <a:ext uri="{FF2B5EF4-FFF2-40B4-BE49-F238E27FC236}">
                    <a16:creationId xmlns:a16="http://schemas.microsoft.com/office/drawing/2014/main" id="{18E82525-85C2-B445-82EF-3E220439CF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351950" y="5829583"/>
                <a:ext cx="216000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K32</a:t>
                </a:r>
              </a:p>
            </p:txBody>
          </p:sp>
          <p:sp>
            <p:nvSpPr>
              <p:cNvPr id="468" name="Rounded Rectangle 467">
                <a:extLst>
                  <a:ext uri="{FF2B5EF4-FFF2-40B4-BE49-F238E27FC236}">
                    <a16:creationId xmlns:a16="http://schemas.microsoft.com/office/drawing/2014/main" id="{8E97C937-2927-934A-8E91-84C31F007A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266223" y="6082941"/>
                <a:ext cx="300791" cy="216000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Segoe UI"/>
                  </a:rPr>
                  <a:t>M8</a:t>
                </a:r>
              </a:p>
            </p:txBody>
          </p:sp>
          <p:sp>
            <p:nvSpPr>
              <p:cNvPr id="469" name="Rounded Rectangle 468">
                <a:extLst>
                  <a:ext uri="{FF2B5EF4-FFF2-40B4-BE49-F238E27FC236}">
                    <a16:creationId xmlns:a16="http://schemas.microsoft.com/office/drawing/2014/main" id="{5B461E63-F8E7-D94C-8DEE-0AD04039DA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9582" y="4902761"/>
                <a:ext cx="461682" cy="153689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800" b="1" dirty="0">
                    <a:solidFill>
                      <a:srgbClr val="666666"/>
                    </a:solidFill>
                    <a:latin typeface="Segoe UI"/>
                  </a:rPr>
                  <a:t>CELL 230</a:t>
                </a:r>
              </a:p>
            </p:txBody>
          </p:sp>
        </p:grpSp>
        <p:sp>
          <p:nvSpPr>
            <p:cNvPr id="478" name="Rounded Rectangle 477">
              <a:extLst>
                <a:ext uri="{FF2B5EF4-FFF2-40B4-BE49-F238E27FC236}">
                  <a16:creationId xmlns:a16="http://schemas.microsoft.com/office/drawing/2014/main" id="{4BB3D4B9-4271-E740-90EE-B2370CD629EF}"/>
                </a:ext>
              </a:extLst>
            </p:cNvPr>
            <p:cNvSpPr/>
            <p:nvPr/>
          </p:nvSpPr>
          <p:spPr>
            <a:xfrm>
              <a:off x="10504088" y="5139846"/>
              <a:ext cx="252000" cy="1222581"/>
            </a:xfrm>
            <a:prstGeom prst="roundRect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</a:rPr>
                <a:t>RACKS</a:t>
              </a:r>
            </a:p>
          </p:txBody>
        </p:sp>
        <p:sp>
          <p:nvSpPr>
            <p:cNvPr id="479" name="Rounded Rectangle 478">
              <a:extLst>
                <a:ext uri="{FF2B5EF4-FFF2-40B4-BE49-F238E27FC236}">
                  <a16:creationId xmlns:a16="http://schemas.microsoft.com/office/drawing/2014/main" id="{0160C83E-6A19-B040-8BAB-FE2ECEB781D3}"/>
                </a:ext>
              </a:extLst>
            </p:cNvPr>
            <p:cNvSpPr/>
            <p:nvPr/>
          </p:nvSpPr>
          <p:spPr>
            <a:xfrm>
              <a:off x="10461749" y="4957205"/>
              <a:ext cx="1440000" cy="1440000"/>
            </a:xfrm>
            <a:prstGeom prst="roundRect">
              <a:avLst>
                <a:gd name="adj" fmla="val 603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480" name="Rounded Rectangle 479">
              <a:extLst>
                <a:ext uri="{FF2B5EF4-FFF2-40B4-BE49-F238E27FC236}">
                  <a16:creationId xmlns:a16="http://schemas.microsoft.com/office/drawing/2014/main" id="{C87E3590-4C2D-0746-947B-813864CE42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95222" y="5139847"/>
              <a:ext cx="216000" cy="216000"/>
            </a:xfrm>
            <a:prstGeom prst="roundRect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800" b="1" dirty="0">
                  <a:solidFill>
                    <a:srgbClr val="666666"/>
                  </a:solidFill>
                  <a:latin typeface="Segoe UI"/>
                </a:rPr>
                <a:t>K33</a:t>
              </a:r>
            </a:p>
          </p:txBody>
        </p:sp>
        <p:sp>
          <p:nvSpPr>
            <p:cNvPr id="481" name="Rounded Rectangle 480">
              <a:extLst>
                <a:ext uri="{FF2B5EF4-FFF2-40B4-BE49-F238E27FC236}">
                  <a16:creationId xmlns:a16="http://schemas.microsoft.com/office/drawing/2014/main" id="{3D1F3E87-F520-114E-9EA7-9A2DAE026CF2}"/>
                </a:ext>
              </a:extLst>
            </p:cNvPr>
            <p:cNvSpPr/>
            <p:nvPr/>
          </p:nvSpPr>
          <p:spPr>
            <a:xfrm>
              <a:off x="11605328" y="5139846"/>
              <a:ext cx="252000" cy="1222581"/>
            </a:xfrm>
            <a:prstGeom prst="roundRect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</a:rPr>
                <a:t>RACKS</a:t>
              </a:r>
            </a:p>
          </p:txBody>
        </p:sp>
        <p:sp>
          <p:nvSpPr>
            <p:cNvPr id="482" name="Rounded Rectangle 481">
              <a:extLst>
                <a:ext uri="{FF2B5EF4-FFF2-40B4-BE49-F238E27FC236}">
                  <a16:creationId xmlns:a16="http://schemas.microsoft.com/office/drawing/2014/main" id="{E1788120-F060-EA48-A045-27ADA0D7D7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95222" y="5387931"/>
              <a:ext cx="216000" cy="216000"/>
            </a:xfrm>
            <a:prstGeom prst="roundRect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800" b="1" dirty="0">
                  <a:solidFill>
                    <a:srgbClr val="666666"/>
                  </a:solidFill>
                  <a:latin typeface="Segoe UI"/>
                </a:rPr>
                <a:t>K34</a:t>
              </a:r>
            </a:p>
          </p:txBody>
        </p:sp>
        <p:sp>
          <p:nvSpPr>
            <p:cNvPr id="483" name="Rounded Rectangle 482">
              <a:extLst>
                <a:ext uri="{FF2B5EF4-FFF2-40B4-BE49-F238E27FC236}">
                  <a16:creationId xmlns:a16="http://schemas.microsoft.com/office/drawing/2014/main" id="{0A041B1C-E682-8D41-B95A-3C30FB387A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95222" y="5640500"/>
              <a:ext cx="216000" cy="216000"/>
            </a:xfrm>
            <a:prstGeom prst="roundRect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800" b="1" dirty="0">
                  <a:solidFill>
                    <a:srgbClr val="666666"/>
                  </a:solidFill>
                  <a:latin typeface="Segoe UI"/>
                </a:rPr>
                <a:t>K35</a:t>
              </a:r>
            </a:p>
          </p:txBody>
        </p:sp>
        <p:sp>
          <p:nvSpPr>
            <p:cNvPr id="484" name="Rounded Rectangle 483">
              <a:extLst>
                <a:ext uri="{FF2B5EF4-FFF2-40B4-BE49-F238E27FC236}">
                  <a16:creationId xmlns:a16="http://schemas.microsoft.com/office/drawing/2014/main" id="{B3D063B1-D341-624A-B10F-46B4481870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95018" y="5893069"/>
              <a:ext cx="216000" cy="216000"/>
            </a:xfrm>
            <a:prstGeom prst="roundRect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800" b="1" dirty="0">
                  <a:solidFill>
                    <a:srgbClr val="666666"/>
                  </a:solidFill>
                  <a:latin typeface="Segoe UI"/>
                </a:rPr>
                <a:t>K36</a:t>
              </a:r>
            </a:p>
          </p:txBody>
        </p:sp>
        <p:sp>
          <p:nvSpPr>
            <p:cNvPr id="485" name="Rounded Rectangle 484">
              <a:extLst>
                <a:ext uri="{FF2B5EF4-FFF2-40B4-BE49-F238E27FC236}">
                  <a16:creationId xmlns:a16="http://schemas.microsoft.com/office/drawing/2014/main" id="{DF3AF915-EC39-DE46-8B6C-381FC0887D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95016" y="6146427"/>
              <a:ext cx="300791" cy="216000"/>
            </a:xfrm>
            <a:prstGeom prst="roundRect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Segoe UI"/>
                </a:rPr>
                <a:t>M9</a:t>
              </a:r>
            </a:p>
          </p:txBody>
        </p:sp>
      </p:grpSp>
      <p:sp>
        <p:nvSpPr>
          <p:cNvPr id="487" name="Rounded Rectangle 486">
            <a:extLst>
              <a:ext uri="{FF2B5EF4-FFF2-40B4-BE49-F238E27FC236}">
                <a16:creationId xmlns:a16="http://schemas.microsoft.com/office/drawing/2014/main" id="{15667966-4582-B24B-BC1F-9363A97C0D41}"/>
              </a:ext>
            </a:extLst>
          </p:cNvPr>
          <p:cNvSpPr>
            <a:spLocks noChangeAspect="1"/>
          </p:cNvSpPr>
          <p:nvPr/>
        </p:nvSpPr>
        <p:spPr>
          <a:xfrm>
            <a:off x="10950080" y="4857335"/>
            <a:ext cx="461682" cy="153689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b="1" dirty="0">
                <a:solidFill>
                  <a:srgbClr val="666666"/>
                </a:solidFill>
                <a:latin typeface="Segoe UI"/>
              </a:rPr>
              <a:t>CELL 240</a:t>
            </a:r>
          </a:p>
        </p:txBody>
      </p:sp>
      <p:sp>
        <p:nvSpPr>
          <p:cNvPr id="496" name="Content Placeholder 3">
            <a:extLst>
              <a:ext uri="{FF2B5EF4-FFF2-40B4-BE49-F238E27FC236}">
                <a16:creationId xmlns:a16="http://schemas.microsoft.com/office/drawing/2014/main" id="{3C14555C-EB72-2047-B104-05898DF7A3E4}"/>
              </a:ext>
            </a:extLst>
          </p:cNvPr>
          <p:cNvSpPr txBox="1">
            <a:spLocks/>
          </p:cNvSpPr>
          <p:nvPr/>
        </p:nvSpPr>
        <p:spPr>
          <a:xfrm>
            <a:off x="7966016" y="6274725"/>
            <a:ext cx="1975652" cy="410689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marR="0" lvl="0" indent="-10160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Tx/>
              <a:buFont typeface="Segoe UI" panose="020B0502040204020203" pitchFamily="34" charset="0"/>
              <a:buChar char=" 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Post RBOT Scope</a:t>
            </a:r>
          </a:p>
        </p:txBody>
      </p:sp>
      <p:cxnSp>
        <p:nvCxnSpPr>
          <p:cNvPr id="497" name="Straight Arrow Connector 496">
            <a:extLst>
              <a:ext uri="{FF2B5EF4-FFF2-40B4-BE49-F238E27FC236}">
                <a16:creationId xmlns:a16="http://schemas.microsoft.com/office/drawing/2014/main" id="{DE19E360-D835-9848-B26A-F8F5501F0045}"/>
              </a:ext>
            </a:extLst>
          </p:cNvPr>
          <p:cNvCxnSpPr>
            <a:cxnSpLocks/>
            <a:stCxn id="496" idx="3"/>
          </p:cNvCxnSpPr>
          <p:nvPr/>
        </p:nvCxnSpPr>
        <p:spPr>
          <a:xfrm>
            <a:off x="9941668" y="6480070"/>
            <a:ext cx="1945532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0" name="Straight Arrow Connector 499">
            <a:extLst>
              <a:ext uri="{FF2B5EF4-FFF2-40B4-BE49-F238E27FC236}">
                <a16:creationId xmlns:a16="http://schemas.microsoft.com/office/drawing/2014/main" id="{55D5CED3-3428-4F47-BE29-40D6A6759860}"/>
              </a:ext>
            </a:extLst>
          </p:cNvPr>
          <p:cNvCxnSpPr>
            <a:cxnSpLocks/>
            <a:stCxn id="496" idx="1"/>
          </p:cNvCxnSpPr>
          <p:nvPr/>
        </p:nvCxnSpPr>
        <p:spPr>
          <a:xfrm flipH="1">
            <a:off x="5992238" y="6480070"/>
            <a:ext cx="1973778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3" name="Content Placeholder 3">
            <a:extLst>
              <a:ext uri="{FF2B5EF4-FFF2-40B4-BE49-F238E27FC236}">
                <a16:creationId xmlns:a16="http://schemas.microsoft.com/office/drawing/2014/main" id="{598A640F-A37C-BA46-AD91-E9A3BE4701E0}"/>
              </a:ext>
            </a:extLst>
          </p:cNvPr>
          <p:cNvSpPr txBox="1">
            <a:spLocks/>
          </p:cNvSpPr>
          <p:nvPr/>
        </p:nvSpPr>
        <p:spPr>
          <a:xfrm rot="16200000">
            <a:off x="2004219" y="2048776"/>
            <a:ext cx="1440000" cy="366811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sv-SE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>
                <a:solidFill>
                  <a:srgbClr val="666666"/>
                </a:solidFill>
                <a:latin typeface="Segoe U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NCG + SPK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  <p:sp>
        <p:nvSpPr>
          <p:cNvPr id="504" name="Content Placeholder 3">
            <a:extLst>
              <a:ext uri="{FF2B5EF4-FFF2-40B4-BE49-F238E27FC236}">
                <a16:creationId xmlns:a16="http://schemas.microsoft.com/office/drawing/2014/main" id="{F66CBA58-C964-7441-A4BD-DE84FE24BA34}"/>
              </a:ext>
            </a:extLst>
          </p:cNvPr>
          <p:cNvSpPr txBox="1">
            <a:spLocks/>
          </p:cNvSpPr>
          <p:nvPr/>
        </p:nvSpPr>
        <p:spPr>
          <a:xfrm rot="16200000">
            <a:off x="3513323" y="3697620"/>
            <a:ext cx="1440000" cy="366811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sv-SE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rgbClr val="666666"/>
                </a:solidFill>
                <a:latin typeface="Segoe U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MB</a:t>
            </a:r>
          </a:p>
        </p:txBody>
      </p:sp>
      <p:sp>
        <p:nvSpPr>
          <p:cNvPr id="505" name="Content Placeholder 3">
            <a:extLst>
              <a:ext uri="{FF2B5EF4-FFF2-40B4-BE49-F238E27FC236}">
                <a16:creationId xmlns:a16="http://schemas.microsoft.com/office/drawing/2014/main" id="{D04B5378-142B-FF4A-85CA-ED388E145A16}"/>
              </a:ext>
            </a:extLst>
          </p:cNvPr>
          <p:cNvSpPr txBox="1">
            <a:spLocks/>
          </p:cNvSpPr>
          <p:nvPr/>
        </p:nvSpPr>
        <p:spPr>
          <a:xfrm rot="16200000">
            <a:off x="3514040" y="5386992"/>
            <a:ext cx="1440000" cy="366811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sv-SE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rgbClr val="666666"/>
                </a:solidFill>
                <a:latin typeface="Segoe U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HB</a:t>
            </a:r>
          </a:p>
        </p:txBody>
      </p:sp>
      <p:sp>
        <p:nvSpPr>
          <p:cNvPr id="506" name="Rounded Rectangle 505">
            <a:extLst>
              <a:ext uri="{FF2B5EF4-FFF2-40B4-BE49-F238E27FC236}">
                <a16:creationId xmlns:a16="http://schemas.microsoft.com/office/drawing/2014/main" id="{0D455CCB-4BE1-354C-A467-F07D3F15A62C}"/>
              </a:ext>
            </a:extLst>
          </p:cNvPr>
          <p:cNvSpPr>
            <a:spLocks noChangeAspect="1"/>
          </p:cNvSpPr>
          <p:nvPr/>
        </p:nvSpPr>
        <p:spPr>
          <a:xfrm>
            <a:off x="426831" y="1490428"/>
            <a:ext cx="304799" cy="304799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#</a:t>
            </a:r>
          </a:p>
        </p:txBody>
      </p:sp>
      <p:sp>
        <p:nvSpPr>
          <p:cNvPr id="507" name="Rounded Rectangle 506">
            <a:extLst>
              <a:ext uri="{FF2B5EF4-FFF2-40B4-BE49-F238E27FC236}">
                <a16:creationId xmlns:a16="http://schemas.microsoft.com/office/drawing/2014/main" id="{FDB07B0A-B71A-9543-8D44-1103912D2198}"/>
              </a:ext>
            </a:extLst>
          </p:cNvPr>
          <p:cNvSpPr>
            <a:spLocks noChangeAspect="1"/>
          </p:cNvSpPr>
          <p:nvPr/>
        </p:nvSpPr>
        <p:spPr>
          <a:xfrm>
            <a:off x="431029" y="1885537"/>
            <a:ext cx="307250" cy="307250"/>
          </a:xfrm>
          <a:prstGeom prst="roundRect">
            <a:avLst/>
          </a:prstGeom>
          <a:solidFill>
            <a:srgbClr val="0070C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#</a:t>
            </a:r>
          </a:p>
        </p:txBody>
      </p:sp>
      <p:sp>
        <p:nvSpPr>
          <p:cNvPr id="508" name="Rounded Rectangle 507">
            <a:extLst>
              <a:ext uri="{FF2B5EF4-FFF2-40B4-BE49-F238E27FC236}">
                <a16:creationId xmlns:a16="http://schemas.microsoft.com/office/drawing/2014/main" id="{7EFD9FBF-25CD-5843-B37E-2C328E4BBFEB}"/>
              </a:ext>
            </a:extLst>
          </p:cNvPr>
          <p:cNvSpPr>
            <a:spLocks noChangeAspect="1"/>
          </p:cNvSpPr>
          <p:nvPr/>
        </p:nvSpPr>
        <p:spPr>
          <a:xfrm>
            <a:off x="432453" y="2279776"/>
            <a:ext cx="305971" cy="305971"/>
          </a:xfrm>
          <a:prstGeom prst="roundRect">
            <a:avLst/>
          </a:prstGeom>
          <a:solidFill>
            <a:schemeClr val="accent5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rgbClr val="FFFFFF"/>
                </a:solidFill>
                <a:latin typeface="Segoe UI"/>
              </a:rPr>
              <a:t>#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509" name="Rounded Rectangle 508">
            <a:extLst>
              <a:ext uri="{FF2B5EF4-FFF2-40B4-BE49-F238E27FC236}">
                <a16:creationId xmlns:a16="http://schemas.microsoft.com/office/drawing/2014/main" id="{986083D8-B25C-634C-B561-8749D7E56B2D}"/>
              </a:ext>
            </a:extLst>
          </p:cNvPr>
          <p:cNvSpPr>
            <a:spLocks noChangeAspect="1"/>
          </p:cNvSpPr>
          <p:nvPr/>
        </p:nvSpPr>
        <p:spPr>
          <a:xfrm>
            <a:off x="433775" y="2672737"/>
            <a:ext cx="305971" cy="305971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#</a:t>
            </a:r>
          </a:p>
        </p:txBody>
      </p:sp>
      <p:sp>
        <p:nvSpPr>
          <p:cNvPr id="510" name="Rounded Rectangle 509">
            <a:extLst>
              <a:ext uri="{FF2B5EF4-FFF2-40B4-BE49-F238E27FC236}">
                <a16:creationId xmlns:a16="http://schemas.microsoft.com/office/drawing/2014/main" id="{BFF49F99-5D24-5C46-AE2C-D511E4BC2E2B}"/>
              </a:ext>
            </a:extLst>
          </p:cNvPr>
          <p:cNvSpPr>
            <a:spLocks noChangeAspect="1"/>
          </p:cNvSpPr>
          <p:nvPr/>
        </p:nvSpPr>
        <p:spPr>
          <a:xfrm>
            <a:off x="788743" y="1493222"/>
            <a:ext cx="1523123" cy="304799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Installation on-going</a:t>
            </a:r>
          </a:p>
        </p:txBody>
      </p:sp>
      <p:sp>
        <p:nvSpPr>
          <p:cNvPr id="511" name="Rounded Rectangle 510">
            <a:extLst>
              <a:ext uri="{FF2B5EF4-FFF2-40B4-BE49-F238E27FC236}">
                <a16:creationId xmlns:a16="http://schemas.microsoft.com/office/drawing/2014/main" id="{C2625889-157F-1E4A-B9B2-2832F874F58B}"/>
              </a:ext>
            </a:extLst>
          </p:cNvPr>
          <p:cNvSpPr>
            <a:spLocks noChangeAspect="1"/>
          </p:cNvSpPr>
          <p:nvPr/>
        </p:nvSpPr>
        <p:spPr>
          <a:xfrm>
            <a:off x="788743" y="1885537"/>
            <a:ext cx="1535375" cy="307251"/>
          </a:xfrm>
          <a:prstGeom prst="roundRect">
            <a:avLst/>
          </a:prstGeom>
          <a:solidFill>
            <a:srgbClr val="0070C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Installation complete ready for test</a:t>
            </a:r>
          </a:p>
        </p:txBody>
      </p:sp>
      <p:sp>
        <p:nvSpPr>
          <p:cNvPr id="513" name="Rounded Rectangle 512">
            <a:extLst>
              <a:ext uri="{FF2B5EF4-FFF2-40B4-BE49-F238E27FC236}">
                <a16:creationId xmlns:a16="http://schemas.microsoft.com/office/drawing/2014/main" id="{2B6A7C49-F512-9441-8EEF-F37895934763}"/>
              </a:ext>
            </a:extLst>
          </p:cNvPr>
          <p:cNvSpPr>
            <a:spLocks noChangeAspect="1"/>
          </p:cNvSpPr>
          <p:nvPr/>
        </p:nvSpPr>
        <p:spPr>
          <a:xfrm>
            <a:off x="788743" y="2279776"/>
            <a:ext cx="1528980" cy="305971"/>
          </a:xfrm>
          <a:prstGeom prst="roundRect">
            <a:avLst/>
          </a:prstGeom>
          <a:solidFill>
            <a:schemeClr val="accent5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Low Power Tested</a:t>
            </a:r>
          </a:p>
        </p:txBody>
      </p:sp>
      <p:sp>
        <p:nvSpPr>
          <p:cNvPr id="514" name="Rounded Rectangle 513">
            <a:extLst>
              <a:ext uri="{FF2B5EF4-FFF2-40B4-BE49-F238E27FC236}">
                <a16:creationId xmlns:a16="http://schemas.microsoft.com/office/drawing/2014/main" id="{E11F1244-B161-1C48-9BDA-547F417D01C3}"/>
              </a:ext>
            </a:extLst>
          </p:cNvPr>
          <p:cNvSpPr>
            <a:spLocks noChangeAspect="1"/>
          </p:cNvSpPr>
          <p:nvPr/>
        </p:nvSpPr>
        <p:spPr>
          <a:xfrm>
            <a:off x="788743" y="2672737"/>
            <a:ext cx="1528979" cy="305971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rPr>
              <a:t>High Power Tested</a:t>
            </a:r>
          </a:p>
        </p:txBody>
      </p:sp>
      <p:sp>
        <p:nvSpPr>
          <p:cNvPr id="515" name="Content Placeholder 3">
            <a:extLst>
              <a:ext uri="{FF2B5EF4-FFF2-40B4-BE49-F238E27FC236}">
                <a16:creationId xmlns:a16="http://schemas.microsoft.com/office/drawing/2014/main" id="{5BECFD1F-64E4-B64A-9A90-827BEEEE664D}"/>
              </a:ext>
            </a:extLst>
          </p:cNvPr>
          <p:cNvSpPr txBox="1">
            <a:spLocks/>
          </p:cNvSpPr>
          <p:nvPr/>
        </p:nvSpPr>
        <p:spPr>
          <a:xfrm>
            <a:off x="438000" y="3161025"/>
            <a:ext cx="3145887" cy="2357595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sv-SE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NCL: Klystron@3 MW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Bunchers: SSPA@30 kW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SPK: Tetrodes@400 kW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MB: Klystron@1.5 MW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HB: Klystron@1.5 MW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</p:txBody>
      </p:sp>
      <p:sp>
        <p:nvSpPr>
          <p:cNvPr id="516" name="Content Placeholder 3">
            <a:extLst>
              <a:ext uri="{FF2B5EF4-FFF2-40B4-BE49-F238E27FC236}">
                <a16:creationId xmlns:a16="http://schemas.microsoft.com/office/drawing/2014/main" id="{7FB15678-9331-3F4B-B09D-39D437B76B37}"/>
              </a:ext>
            </a:extLst>
          </p:cNvPr>
          <p:cNvSpPr txBox="1">
            <a:spLocks/>
          </p:cNvSpPr>
          <p:nvPr/>
        </p:nvSpPr>
        <p:spPr>
          <a:xfrm rot="16200000">
            <a:off x="11361547" y="2089117"/>
            <a:ext cx="1387088" cy="273824"/>
          </a:xfrm>
          <a:prstGeom prst="rect">
            <a:avLst/>
          </a:prstGeom>
        </p:spPr>
        <p:txBody>
          <a:bodyPr vert="horz" lIns="0" tIns="45720" rIns="18000" bIns="45720" rtlCol="0" anchor="ctr" anchorCtr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marR="0" lvl="0" indent="-10160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Tx/>
              <a:buFont typeface="Segoe UI" panose="020B0502040204020203" pitchFamily="34" charset="0"/>
              <a:buChar char=" 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352.21 MHz</a:t>
            </a:r>
          </a:p>
        </p:txBody>
      </p:sp>
      <p:sp>
        <p:nvSpPr>
          <p:cNvPr id="518" name="Content Placeholder 3">
            <a:extLst>
              <a:ext uri="{FF2B5EF4-FFF2-40B4-BE49-F238E27FC236}">
                <a16:creationId xmlns:a16="http://schemas.microsoft.com/office/drawing/2014/main" id="{5CC34FD5-5067-D945-8D14-1AD1836CD080}"/>
              </a:ext>
            </a:extLst>
          </p:cNvPr>
          <p:cNvSpPr txBox="1">
            <a:spLocks/>
          </p:cNvSpPr>
          <p:nvPr/>
        </p:nvSpPr>
        <p:spPr>
          <a:xfrm rot="16200000">
            <a:off x="11360256" y="3743565"/>
            <a:ext cx="1387088" cy="276405"/>
          </a:xfrm>
          <a:prstGeom prst="rect">
            <a:avLst/>
          </a:prstGeom>
        </p:spPr>
        <p:txBody>
          <a:bodyPr vert="horz" lIns="0" tIns="45720" rIns="18000" bIns="45720" rtlCol="0" anchor="ctr" anchorCtr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marR="0" lvl="0" indent="-10160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Tx/>
              <a:buFont typeface="Segoe UI" panose="020B0502040204020203" pitchFamily="34" charset="0"/>
              <a:buChar char=" 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704.42 MHz</a:t>
            </a:r>
          </a:p>
        </p:txBody>
      </p:sp>
      <p:sp>
        <p:nvSpPr>
          <p:cNvPr id="519" name="Content Placeholder 3">
            <a:extLst>
              <a:ext uri="{FF2B5EF4-FFF2-40B4-BE49-F238E27FC236}">
                <a16:creationId xmlns:a16="http://schemas.microsoft.com/office/drawing/2014/main" id="{886745A4-FF3A-5C46-A620-554D23309A53}"/>
              </a:ext>
            </a:extLst>
          </p:cNvPr>
          <p:cNvSpPr txBox="1">
            <a:spLocks/>
          </p:cNvSpPr>
          <p:nvPr/>
        </p:nvSpPr>
        <p:spPr>
          <a:xfrm rot="16200000">
            <a:off x="11357674" y="5414798"/>
            <a:ext cx="1387088" cy="276405"/>
          </a:xfrm>
          <a:prstGeom prst="rect">
            <a:avLst/>
          </a:prstGeom>
        </p:spPr>
        <p:txBody>
          <a:bodyPr vert="horz" lIns="0" tIns="45720" rIns="18000" bIns="45720" rtlCol="0" anchor="ctr" anchorCtr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marR="0" lvl="0" indent="-10160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Tx/>
              <a:buFont typeface="Segoe UI" panose="020B0502040204020203" pitchFamily="34" charset="0"/>
              <a:buChar char=" 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704.42 MHz</a:t>
            </a:r>
          </a:p>
        </p:txBody>
      </p:sp>
      <p:sp>
        <p:nvSpPr>
          <p:cNvPr id="520" name="Content Placeholder 3">
            <a:extLst>
              <a:ext uri="{FF2B5EF4-FFF2-40B4-BE49-F238E27FC236}">
                <a16:creationId xmlns:a16="http://schemas.microsoft.com/office/drawing/2014/main" id="{D3D3C478-7B5B-5441-AE82-A1A70D22EC53}"/>
              </a:ext>
            </a:extLst>
          </p:cNvPr>
          <p:cNvSpPr txBox="1">
            <a:spLocks/>
          </p:cNvSpPr>
          <p:nvPr/>
        </p:nvSpPr>
        <p:spPr>
          <a:xfrm>
            <a:off x="5858361" y="6526565"/>
            <a:ext cx="980235" cy="331436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marR="0" lvl="0" indent="-10160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Tx/>
              <a:buFont typeface="Segoe UI" panose="020B0502040204020203" pitchFamily="34" charset="0"/>
              <a:buChar char=" 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2023</a:t>
            </a:r>
          </a:p>
        </p:txBody>
      </p:sp>
      <p:cxnSp>
        <p:nvCxnSpPr>
          <p:cNvPr id="521" name="Straight Arrow Connector 520">
            <a:extLst>
              <a:ext uri="{FF2B5EF4-FFF2-40B4-BE49-F238E27FC236}">
                <a16:creationId xmlns:a16="http://schemas.microsoft.com/office/drawing/2014/main" id="{F69320F4-E150-B84F-930D-048104ED2651}"/>
              </a:ext>
            </a:extLst>
          </p:cNvPr>
          <p:cNvCxnSpPr>
            <a:cxnSpLocks/>
            <a:stCxn id="520" idx="1"/>
          </p:cNvCxnSpPr>
          <p:nvPr/>
        </p:nvCxnSpPr>
        <p:spPr>
          <a:xfrm flipH="1">
            <a:off x="4416729" y="6692283"/>
            <a:ext cx="1441632" cy="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4" name="Straight Arrow Connector 523">
            <a:extLst>
              <a:ext uri="{FF2B5EF4-FFF2-40B4-BE49-F238E27FC236}">
                <a16:creationId xmlns:a16="http://schemas.microsoft.com/office/drawing/2014/main" id="{638F47D9-7E3A-C849-885B-337506FD7E0F}"/>
              </a:ext>
            </a:extLst>
          </p:cNvPr>
          <p:cNvCxnSpPr>
            <a:cxnSpLocks/>
            <a:stCxn id="520" idx="3"/>
          </p:cNvCxnSpPr>
          <p:nvPr/>
        </p:nvCxnSpPr>
        <p:spPr>
          <a:xfrm>
            <a:off x="6838596" y="6692283"/>
            <a:ext cx="1344509" cy="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8" name="Content Placeholder 3">
            <a:extLst>
              <a:ext uri="{FF2B5EF4-FFF2-40B4-BE49-F238E27FC236}">
                <a16:creationId xmlns:a16="http://schemas.microsoft.com/office/drawing/2014/main" id="{E6C432D8-4637-C148-B822-7CC3D7C519BF}"/>
              </a:ext>
            </a:extLst>
          </p:cNvPr>
          <p:cNvSpPr txBox="1">
            <a:spLocks/>
          </p:cNvSpPr>
          <p:nvPr/>
        </p:nvSpPr>
        <p:spPr>
          <a:xfrm>
            <a:off x="9637372" y="6523982"/>
            <a:ext cx="980235" cy="331436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marR="0" lvl="0" indent="-10160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Tx/>
              <a:buFont typeface="Segoe UI" panose="020B0502040204020203" pitchFamily="34" charset="0"/>
              <a:buChar char=" 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</a:rPr>
              <a:t>TBC</a:t>
            </a:r>
          </a:p>
        </p:txBody>
      </p:sp>
      <p:cxnSp>
        <p:nvCxnSpPr>
          <p:cNvPr id="529" name="Straight Arrow Connector 528">
            <a:extLst>
              <a:ext uri="{FF2B5EF4-FFF2-40B4-BE49-F238E27FC236}">
                <a16:creationId xmlns:a16="http://schemas.microsoft.com/office/drawing/2014/main" id="{22D9AA36-4F0F-864B-94D9-7B6464B345BD}"/>
              </a:ext>
            </a:extLst>
          </p:cNvPr>
          <p:cNvCxnSpPr>
            <a:cxnSpLocks/>
            <a:stCxn id="528" idx="1"/>
          </p:cNvCxnSpPr>
          <p:nvPr/>
        </p:nvCxnSpPr>
        <p:spPr>
          <a:xfrm flipH="1">
            <a:off x="8195740" y="6689700"/>
            <a:ext cx="1441632" cy="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0" name="Straight Arrow Connector 529">
            <a:extLst>
              <a:ext uri="{FF2B5EF4-FFF2-40B4-BE49-F238E27FC236}">
                <a16:creationId xmlns:a16="http://schemas.microsoft.com/office/drawing/2014/main" id="{2EDAC5CA-BECD-E448-B9AD-FEFADCEB6089}"/>
              </a:ext>
            </a:extLst>
          </p:cNvPr>
          <p:cNvCxnSpPr>
            <a:cxnSpLocks/>
            <a:stCxn id="528" idx="3"/>
          </p:cNvCxnSpPr>
          <p:nvPr/>
        </p:nvCxnSpPr>
        <p:spPr>
          <a:xfrm>
            <a:off x="10617607" y="6689700"/>
            <a:ext cx="1269593" cy="2583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5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ACE2C-DD58-B151-D367-D36C1DB671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F095E-8EAC-51D5-4ECD-F7C37FFD6A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9FF1BF-5BD7-48AF-C8FF-52795E4615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Energy Efficiency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2EA305-55A4-9E86-8547-E8D38DBA63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0962" y="1451223"/>
            <a:ext cx="5675775" cy="462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4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3177D5E0-13C8-6140-93BB-64CFABBB4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>
            <a:normAutofit/>
          </a:bodyPr>
          <a:lstStyle/>
          <a:p>
            <a:r>
              <a:rPr lang="sv-SE" dirty="0"/>
              <a:t>Medium and </a:t>
            </a:r>
            <a:r>
              <a:rPr lang="sv-SE" dirty="0" err="1"/>
              <a:t>High</a:t>
            </a:r>
            <a:r>
              <a:rPr lang="sv-SE" dirty="0"/>
              <a:t> Beta </a:t>
            </a:r>
            <a:r>
              <a:rPr lang="sv-SE" dirty="0" err="1"/>
              <a:t>Linac</a:t>
            </a:r>
            <a:endParaRPr lang="sv-SE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221C34D-5198-9243-9F4C-61BA3A3330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sv-SE" dirty="0"/>
              <a:t>Energy </a:t>
            </a:r>
            <a:r>
              <a:rPr lang="sv-SE" dirty="0" err="1"/>
              <a:t>efficiency</a:t>
            </a:r>
            <a:r>
              <a:rPr lang="sv-SE" dirty="0"/>
              <a:t> </a:t>
            </a:r>
            <a:r>
              <a:rPr lang="sv-SE" dirty="0" err="1"/>
              <a:t>optimization</a:t>
            </a:r>
            <a:endParaRPr lang="sv-S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732C55-955E-7944-A362-1205B11155EA}"/>
              </a:ext>
            </a:extLst>
          </p:cNvPr>
          <p:cNvSpPr/>
          <p:nvPr/>
        </p:nvSpPr>
        <p:spPr>
          <a:xfrm>
            <a:off x="529086" y="1438102"/>
            <a:ext cx="57265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/>
              <a:t>CPI Klystrons: </a:t>
            </a:r>
            <a:r>
              <a:rPr lang="sv-SE" sz="1400" dirty="0" err="1"/>
              <a:t>efficiency</a:t>
            </a:r>
            <a:r>
              <a:rPr lang="sv-SE" sz="1400" dirty="0"/>
              <a:t> at </a:t>
            </a:r>
            <a:r>
              <a:rPr lang="sv-SE" sz="1400" dirty="0" err="1"/>
              <a:t>saturation</a:t>
            </a:r>
            <a:r>
              <a:rPr lang="sv-SE" sz="1400" dirty="0"/>
              <a:t> ≈ 61-65% (from FAT </a:t>
            </a:r>
            <a:r>
              <a:rPr lang="sv-SE" sz="1400" dirty="0" err="1"/>
              <a:t>results</a:t>
            </a:r>
            <a:r>
              <a:rPr lang="sv-SE" sz="1400" dirty="0"/>
              <a:t>)</a:t>
            </a:r>
          </a:p>
          <a:p>
            <a:r>
              <a:rPr lang="sv-SE" sz="1400" dirty="0"/>
              <a:t>Canon Klystrons: </a:t>
            </a:r>
            <a:r>
              <a:rPr lang="sv-SE" sz="1400" dirty="0" err="1"/>
              <a:t>efficiency</a:t>
            </a:r>
            <a:r>
              <a:rPr lang="sv-SE" sz="1400" dirty="0"/>
              <a:t> at </a:t>
            </a:r>
            <a:r>
              <a:rPr lang="sv-SE" sz="1400" dirty="0" err="1"/>
              <a:t>saturation</a:t>
            </a:r>
            <a:r>
              <a:rPr lang="sv-SE" sz="1400" dirty="0"/>
              <a:t> ≈ 63/69% (from FAT </a:t>
            </a:r>
            <a:r>
              <a:rPr lang="sv-SE" sz="1400" dirty="0" err="1"/>
              <a:t>results</a:t>
            </a:r>
            <a:r>
              <a:rPr lang="sv-SE" sz="1400" dirty="0"/>
              <a:t>)</a:t>
            </a:r>
          </a:p>
          <a:p>
            <a:r>
              <a:rPr lang="sv-SE" sz="1400" dirty="0"/>
              <a:t>Thales Klystrons: </a:t>
            </a:r>
            <a:r>
              <a:rPr lang="sv-SE" sz="1400" dirty="0" err="1"/>
              <a:t>efficiency</a:t>
            </a:r>
            <a:r>
              <a:rPr lang="sv-SE" sz="1400" dirty="0"/>
              <a:t> at </a:t>
            </a:r>
            <a:r>
              <a:rPr lang="sv-SE" sz="1400" dirty="0" err="1"/>
              <a:t>saturation</a:t>
            </a:r>
            <a:r>
              <a:rPr lang="sv-SE" sz="1400" dirty="0"/>
              <a:t> ≈ 63/66% (from FAT </a:t>
            </a:r>
            <a:r>
              <a:rPr lang="sv-SE" sz="1400" dirty="0" err="1"/>
              <a:t>results</a:t>
            </a:r>
            <a:r>
              <a:rPr lang="sv-SE" sz="1400" dirty="0"/>
              <a:t>; </a:t>
            </a:r>
            <a:r>
              <a:rPr lang="sv-SE" sz="1400" dirty="0" err="1"/>
              <a:t>only</a:t>
            </a:r>
            <a:r>
              <a:rPr lang="sv-SE" sz="1400" dirty="0"/>
              <a:t> 4 </a:t>
            </a:r>
            <a:r>
              <a:rPr lang="sv-SE" sz="1400" dirty="0" err="1"/>
              <a:t>delivered</a:t>
            </a:r>
            <a:r>
              <a:rPr lang="sv-SE" sz="1400" dirty="0"/>
              <a:t>)</a:t>
            </a:r>
          </a:p>
          <a:p>
            <a:endParaRPr lang="sv-SE" sz="1400" dirty="0"/>
          </a:p>
          <a:p>
            <a:r>
              <a:rPr lang="sv-SE" dirty="0" err="1"/>
              <a:t>Due</a:t>
            </a:r>
            <a:r>
              <a:rPr lang="sv-SE" dirty="0"/>
              <a:t> to the ESS </a:t>
            </a:r>
            <a:r>
              <a:rPr lang="sv-SE" dirty="0" err="1"/>
              <a:t>power</a:t>
            </a:r>
            <a:r>
              <a:rPr lang="sv-SE" dirty="0"/>
              <a:t> </a:t>
            </a:r>
            <a:r>
              <a:rPr lang="sv-SE" dirty="0" err="1"/>
              <a:t>profile</a:t>
            </a:r>
            <a:r>
              <a:rPr lang="sv-SE" dirty="0"/>
              <a:t> </a:t>
            </a:r>
            <a:r>
              <a:rPr lang="sv-SE" dirty="0" err="1"/>
              <a:t>along</a:t>
            </a:r>
            <a:r>
              <a:rPr lang="sv-SE" dirty="0"/>
              <a:t> the medium beta </a:t>
            </a:r>
            <a:r>
              <a:rPr lang="sv-SE" dirty="0" err="1"/>
              <a:t>Linac</a:t>
            </a:r>
            <a:r>
              <a:rPr lang="sv-SE" dirty="0"/>
              <a:t>, </a:t>
            </a:r>
            <a:r>
              <a:rPr lang="sv-SE" b="1" dirty="0" err="1"/>
              <a:t>if</a:t>
            </a:r>
            <a:r>
              <a:rPr lang="sv-SE" b="1" dirty="0"/>
              <a:t> </a:t>
            </a:r>
            <a:r>
              <a:rPr lang="sv-SE" b="1" dirty="0" err="1"/>
              <a:t>we</a:t>
            </a:r>
            <a:r>
              <a:rPr lang="sv-SE" b="1" dirty="0"/>
              <a:t> </a:t>
            </a:r>
            <a:r>
              <a:rPr lang="sv-SE" b="1" dirty="0" err="1"/>
              <a:t>operate</a:t>
            </a:r>
            <a:r>
              <a:rPr lang="sv-SE" b="1" dirty="0"/>
              <a:t> all klystrons at nominal HV (the HV </a:t>
            </a:r>
            <a:r>
              <a:rPr lang="sv-SE" b="1" dirty="0" err="1"/>
              <a:t>needed</a:t>
            </a:r>
            <a:r>
              <a:rPr lang="sv-SE" b="1" dirty="0"/>
              <a:t> to </a:t>
            </a:r>
            <a:r>
              <a:rPr lang="sv-SE" b="1" dirty="0" err="1"/>
              <a:t>have</a:t>
            </a:r>
            <a:r>
              <a:rPr lang="sv-SE" b="1" dirty="0"/>
              <a:t> 1.5 MW </a:t>
            </a:r>
            <a:r>
              <a:rPr lang="sv-SE" b="1" dirty="0" err="1"/>
              <a:t>power</a:t>
            </a:r>
            <a:r>
              <a:rPr lang="sv-SE" b="1" dirty="0"/>
              <a:t> at </a:t>
            </a:r>
            <a:r>
              <a:rPr lang="sv-SE" b="1" dirty="0" err="1"/>
              <a:t>saturation</a:t>
            </a:r>
            <a:r>
              <a:rPr lang="sv-SE" b="1" dirty="0"/>
              <a:t>), </a:t>
            </a:r>
            <a:r>
              <a:rPr lang="sv-SE" dirty="0"/>
              <a:t>and </a:t>
            </a:r>
            <a:r>
              <a:rPr lang="sv-SE" dirty="0" err="1"/>
              <a:t>considering</a:t>
            </a:r>
            <a:r>
              <a:rPr lang="sv-SE" dirty="0"/>
              <a:t> </a:t>
            </a:r>
            <a:r>
              <a:rPr lang="sv-SE" dirty="0" err="1"/>
              <a:t>only</a:t>
            </a:r>
            <a:r>
              <a:rPr lang="sv-SE" dirty="0"/>
              <a:t> </a:t>
            </a:r>
            <a:r>
              <a:rPr lang="sv-SE" dirty="0" err="1"/>
              <a:t>steady</a:t>
            </a:r>
            <a:r>
              <a:rPr lang="sv-SE" dirty="0"/>
              <a:t> </a:t>
            </a:r>
            <a:r>
              <a:rPr lang="sv-SE" dirty="0" err="1"/>
              <a:t>state</a:t>
            </a:r>
            <a:r>
              <a:rPr lang="sv-SE" dirty="0"/>
              <a:t> (no </a:t>
            </a:r>
            <a:r>
              <a:rPr lang="sv-SE" dirty="0" err="1"/>
              <a:t>transients</a:t>
            </a:r>
            <a:r>
              <a:rPr lang="sv-SE" dirty="0"/>
              <a:t>):</a:t>
            </a:r>
          </a:p>
          <a:p>
            <a:endParaRPr lang="sv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543F9E-2306-7C4D-9E67-ED54096980CE}"/>
              </a:ext>
            </a:extLst>
          </p:cNvPr>
          <p:cNvSpPr txBox="1"/>
          <p:nvPr/>
        </p:nvSpPr>
        <p:spPr>
          <a:xfrm>
            <a:off x="6255672" y="4316442"/>
            <a:ext cx="5293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v-SE" dirty="0" err="1"/>
              <a:t>Low</a:t>
            </a:r>
            <a:r>
              <a:rPr lang="sv-SE" dirty="0"/>
              <a:t> </a:t>
            </a:r>
            <a:r>
              <a:rPr lang="sv-SE" dirty="0" err="1"/>
              <a:t>efficiency</a:t>
            </a:r>
            <a:r>
              <a:rPr lang="sv-SE" dirty="0"/>
              <a:t> at operation </a:t>
            </a:r>
            <a:r>
              <a:rPr lang="sv-SE" dirty="0" err="1"/>
              <a:t>point</a:t>
            </a:r>
            <a:endParaRPr lang="sv-SE" dirty="0"/>
          </a:p>
          <a:p>
            <a:pPr marL="342900" indent="-342900">
              <a:buAutoNum type="arabicPeriod"/>
            </a:pPr>
            <a:endParaRPr lang="sv-SE" dirty="0"/>
          </a:p>
          <a:p>
            <a:pPr marL="342900" indent="-342900">
              <a:buAutoNum type="arabicPeriod"/>
            </a:pPr>
            <a:r>
              <a:rPr lang="sv-SE" dirty="0" err="1"/>
              <a:t>Considerable</a:t>
            </a:r>
            <a:r>
              <a:rPr lang="sv-SE" dirty="0"/>
              <a:t> </a:t>
            </a:r>
            <a:r>
              <a:rPr lang="sv-SE" dirty="0" err="1"/>
              <a:t>amount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power</a:t>
            </a:r>
            <a:r>
              <a:rPr lang="sv-SE" dirty="0"/>
              <a:t> to heat </a:t>
            </a:r>
            <a:r>
              <a:rPr lang="sv-SE" dirty="0" err="1"/>
              <a:t>that</a:t>
            </a:r>
            <a:r>
              <a:rPr lang="sv-SE" dirty="0"/>
              <a:t> has to be </a:t>
            </a:r>
            <a:r>
              <a:rPr lang="sv-SE" dirty="0" err="1"/>
              <a:t>removed</a:t>
            </a:r>
            <a:r>
              <a:rPr lang="sv-SE" dirty="0"/>
              <a:t> </a:t>
            </a:r>
          </a:p>
          <a:p>
            <a:pPr marL="342900" indent="-342900">
              <a:buAutoNum type="arabicPeriod"/>
            </a:pPr>
            <a:endParaRPr lang="sv-SE" dirty="0"/>
          </a:p>
          <a:p>
            <a:pPr marL="342900" indent="-342900">
              <a:buAutoNum type="arabicPeriod"/>
            </a:pPr>
            <a:r>
              <a:rPr lang="sv-SE" dirty="0"/>
              <a:t>Klystron </a:t>
            </a:r>
            <a:r>
              <a:rPr lang="sv-SE" dirty="0" err="1"/>
              <a:t>lifetime</a:t>
            </a:r>
            <a:r>
              <a:rPr lang="sv-SE" dirty="0"/>
              <a:t> is </a:t>
            </a:r>
            <a:r>
              <a:rPr lang="sv-SE" dirty="0" err="1"/>
              <a:t>reduced</a:t>
            </a:r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6C5A58-F4AB-5C4B-AF9C-AE21F63FC2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15" y="3735892"/>
            <a:ext cx="4934457" cy="31256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C12328-FF33-6746-8098-2495746CBD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8488" y="1374655"/>
            <a:ext cx="4647600" cy="273600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2B455A9-4302-574A-A6D1-D721C96A8286}"/>
              </a:ext>
            </a:extLst>
          </p:cNvPr>
          <p:cNvSpPr/>
          <p:nvPr/>
        </p:nvSpPr>
        <p:spPr>
          <a:xfrm>
            <a:off x="7715221" y="1402987"/>
            <a:ext cx="2374343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Superconducting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Linac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 (97%):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D8BC8A-6B4F-D14A-ABFF-4B647B2AE95F}"/>
              </a:ext>
            </a:extLst>
          </p:cNvPr>
          <p:cNvSpPr/>
          <p:nvPr/>
        </p:nvSpPr>
        <p:spPr>
          <a:xfrm>
            <a:off x="7377029" y="2034896"/>
            <a:ext cx="864096" cy="959237"/>
          </a:xfrm>
          <a:prstGeom prst="rect">
            <a:avLst/>
          </a:prstGeom>
          <a:solidFill>
            <a:srgbClr val="5B99B7">
              <a:alpha val="32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000" b="1" dirty="0">
                <a:solidFill>
                  <a:schemeClr val="bg1">
                    <a:lumMod val="50000"/>
                  </a:schemeClr>
                </a:solidFill>
              </a:rPr>
              <a:t>26 spoke cavities: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352 MHz, maximum power at coupler 332 kW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5226C-DAE0-AE45-B247-3A07F6DF67FA}"/>
              </a:ext>
            </a:extLst>
          </p:cNvPr>
          <p:cNvSpPr/>
          <p:nvPr/>
        </p:nvSpPr>
        <p:spPr>
          <a:xfrm>
            <a:off x="8435299" y="2773513"/>
            <a:ext cx="1173978" cy="83612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000" b="1" dirty="0">
                <a:solidFill>
                  <a:schemeClr val="bg1">
                    <a:lumMod val="50000"/>
                  </a:schemeClr>
                </a:solidFill>
              </a:rPr>
              <a:t>36 Medium β cavities: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input power from 200 kW to 866 kW (plus 30% overhead)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448B9A-EEF6-C446-9778-A4B1879A0524}"/>
              </a:ext>
            </a:extLst>
          </p:cNvPr>
          <p:cNvSpPr/>
          <p:nvPr/>
        </p:nvSpPr>
        <p:spPr>
          <a:xfrm>
            <a:off x="9731444" y="1674856"/>
            <a:ext cx="1101969" cy="959237"/>
          </a:xfrm>
          <a:prstGeom prst="rect">
            <a:avLst/>
          </a:prstGeom>
          <a:solidFill>
            <a:schemeClr val="bg2">
              <a:alpha val="27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000" b="1" dirty="0">
                <a:solidFill>
                  <a:schemeClr val="bg1">
                    <a:lumMod val="50000"/>
                  </a:schemeClr>
                </a:solidFill>
              </a:rPr>
              <a:t>84 High β cavities: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704 MHz, input power from 835 kW to 1.1 MW (plus 30% overhead)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B3EAB0-0BB9-8A4D-A66B-F6ED85879FA4}"/>
              </a:ext>
            </a:extLst>
          </p:cNvPr>
          <p:cNvSpPr/>
          <p:nvPr/>
        </p:nvSpPr>
        <p:spPr>
          <a:xfrm>
            <a:off x="8435299" y="2742655"/>
            <a:ext cx="1173978" cy="851439"/>
          </a:xfrm>
          <a:prstGeom prst="rect">
            <a:avLst/>
          </a:prstGeom>
          <a:noFill/>
          <a:ln w="28575" cmpd="sng">
            <a:solidFill>
              <a:srgbClr val="F22B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BDAB276-8E29-8D46-A638-EA139C32AD6D}"/>
              </a:ext>
            </a:extLst>
          </p:cNvPr>
          <p:cNvSpPr/>
          <p:nvPr/>
        </p:nvSpPr>
        <p:spPr>
          <a:xfrm>
            <a:off x="9817037" y="1674856"/>
            <a:ext cx="920555" cy="959237"/>
          </a:xfrm>
          <a:prstGeom prst="rect">
            <a:avLst/>
          </a:prstGeom>
          <a:noFill/>
          <a:ln w="28575" cmpd="sng">
            <a:solidFill>
              <a:srgbClr val="F22B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3177D5E0-13C8-6140-93BB-64CFABBB4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>
            <a:normAutofit/>
          </a:bodyPr>
          <a:lstStyle/>
          <a:p>
            <a:r>
              <a:rPr lang="sv-SE" dirty="0"/>
              <a:t>Medium and </a:t>
            </a:r>
            <a:r>
              <a:rPr lang="sv-SE" dirty="0" err="1"/>
              <a:t>High</a:t>
            </a:r>
            <a:r>
              <a:rPr lang="sv-SE" dirty="0"/>
              <a:t> Beta </a:t>
            </a:r>
            <a:r>
              <a:rPr lang="sv-SE" dirty="0" err="1"/>
              <a:t>Linac</a:t>
            </a:r>
            <a:endParaRPr lang="sv-SE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221C34D-5198-9243-9F4C-61BA3A3330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sv-SE" dirty="0"/>
              <a:t>Energy </a:t>
            </a:r>
            <a:r>
              <a:rPr lang="sv-SE" dirty="0" err="1"/>
              <a:t>efficiency</a:t>
            </a:r>
            <a:r>
              <a:rPr lang="sv-SE" dirty="0"/>
              <a:t> </a:t>
            </a:r>
            <a:r>
              <a:rPr lang="sv-SE" dirty="0" err="1"/>
              <a:t>optimization</a:t>
            </a:r>
            <a:endParaRPr lang="sv-S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732C55-955E-7944-A362-1205B11155EA}"/>
              </a:ext>
            </a:extLst>
          </p:cNvPr>
          <p:cNvSpPr/>
          <p:nvPr/>
        </p:nvSpPr>
        <p:spPr>
          <a:xfrm>
            <a:off x="405642" y="1358041"/>
            <a:ext cx="554021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/>
              <a:t>Step 1: </a:t>
            </a:r>
            <a:r>
              <a:rPr lang="sv-SE" sz="1600" dirty="0" err="1"/>
              <a:t>lowering</a:t>
            </a:r>
            <a:r>
              <a:rPr lang="sv-SE" sz="1600" dirty="0"/>
              <a:t> klystron HV as </a:t>
            </a:r>
            <a:r>
              <a:rPr lang="sv-SE" sz="1600" dirty="0" err="1"/>
              <a:t>much</a:t>
            </a:r>
            <a:r>
              <a:rPr lang="sv-SE" sz="1600" dirty="0"/>
              <a:t> as </a:t>
            </a:r>
            <a:r>
              <a:rPr lang="sv-SE" sz="1600" dirty="0" err="1"/>
              <a:t>possible</a:t>
            </a:r>
            <a:r>
              <a:rPr lang="sv-SE" sz="1600" dirty="0"/>
              <a:t> – </a:t>
            </a:r>
            <a:r>
              <a:rPr lang="sv-SE" sz="1600" dirty="0" err="1"/>
              <a:t>considering</a:t>
            </a:r>
            <a:r>
              <a:rPr lang="sv-SE" sz="1600" dirty="0"/>
              <a:t> overhead for </a:t>
            </a:r>
            <a:r>
              <a:rPr lang="sv-SE" sz="1600" dirty="0" err="1"/>
              <a:t>regulation+losses</a:t>
            </a:r>
            <a:r>
              <a:rPr lang="sv-SE" sz="1600" dirty="0"/>
              <a:t> (25%) and the limit on </a:t>
            </a:r>
            <a:r>
              <a:rPr lang="sv-SE" sz="1600" dirty="0" err="1"/>
              <a:t>filling</a:t>
            </a:r>
            <a:r>
              <a:rPr lang="sv-SE" sz="1600" dirty="0"/>
              <a:t> </a:t>
            </a:r>
            <a:r>
              <a:rPr lang="sv-SE" sz="1600" dirty="0" err="1"/>
              <a:t>time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superconducting</a:t>
            </a:r>
            <a:r>
              <a:rPr lang="sv-SE" sz="1600" dirty="0"/>
              <a:t> </a:t>
            </a:r>
            <a:r>
              <a:rPr lang="sv-SE" sz="1600" dirty="0" err="1"/>
              <a:t>cavities</a:t>
            </a:r>
            <a:r>
              <a:rPr lang="sv-SE" sz="1600" dirty="0"/>
              <a:t>.</a:t>
            </a:r>
          </a:p>
          <a:p>
            <a:pPr algn="ctr"/>
            <a:endParaRPr lang="sv-SE" sz="1600" dirty="0"/>
          </a:p>
          <a:p>
            <a:endParaRPr lang="sv-SE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811DA6-A2EF-DF4B-BE36-62FC18DFA30D}"/>
              </a:ext>
            </a:extLst>
          </p:cNvPr>
          <p:cNvSpPr/>
          <p:nvPr/>
        </p:nvSpPr>
        <p:spPr>
          <a:xfrm>
            <a:off x="6152463" y="1333829"/>
            <a:ext cx="57347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/>
              <a:t>Step 2: </a:t>
            </a:r>
            <a:r>
              <a:rPr lang="sv-SE" sz="1600" dirty="0" err="1"/>
              <a:t>when</a:t>
            </a:r>
            <a:r>
              <a:rPr lang="sv-SE" sz="1600" dirty="0"/>
              <a:t> </a:t>
            </a:r>
            <a:r>
              <a:rPr lang="sv-SE" sz="1600" dirty="0" err="1"/>
              <a:t>lowering</a:t>
            </a:r>
            <a:r>
              <a:rPr lang="sv-SE" sz="1600" dirty="0"/>
              <a:t> the HV the klystron </a:t>
            </a:r>
            <a:r>
              <a:rPr lang="sv-SE" sz="1600" dirty="0" err="1"/>
              <a:t>efficiency</a:t>
            </a:r>
            <a:r>
              <a:rPr lang="sv-SE" sz="1600" dirty="0"/>
              <a:t> at </a:t>
            </a:r>
            <a:r>
              <a:rPr lang="sv-SE" sz="1600" dirty="0" err="1"/>
              <a:t>saturation</a:t>
            </a:r>
            <a:r>
              <a:rPr lang="sv-SE" sz="1600" dirty="0"/>
              <a:t> is </a:t>
            </a:r>
            <a:r>
              <a:rPr lang="sv-SE" sz="1600" dirty="0" err="1"/>
              <a:t>usually</a:t>
            </a:r>
            <a:r>
              <a:rPr lang="sv-SE" sz="1600" dirty="0"/>
              <a:t> </a:t>
            </a:r>
            <a:r>
              <a:rPr lang="sv-SE" sz="1600" dirty="0" err="1"/>
              <a:t>lower</a:t>
            </a:r>
            <a:r>
              <a:rPr lang="sv-SE" sz="1600" dirty="0"/>
              <a:t> </a:t>
            </a:r>
          </a:p>
          <a:p>
            <a:endParaRPr lang="sv-SE" sz="1400" dirty="0"/>
          </a:p>
          <a:p>
            <a:endParaRPr lang="sv-SE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2F0D5EE-B4F1-5443-ADC2-CF0A88D35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068" y="1996075"/>
            <a:ext cx="5631132" cy="1189150"/>
          </a:xfrm>
        </p:spPr>
        <p:txBody>
          <a:bodyPr>
            <a:normAutofit/>
          </a:bodyPr>
          <a:lstStyle/>
          <a:p>
            <a:pPr algn="ctr"/>
            <a:r>
              <a:rPr lang="en-US" sz="1200" dirty="0"/>
              <a:t>When reducing the beam voltage and current the space charge forces between the electrons vary and the cavity position is not optimum anymore </a:t>
            </a:r>
          </a:p>
          <a:p>
            <a:pPr algn="ctr"/>
            <a:r>
              <a:rPr lang="en-US" sz="1200" dirty="0"/>
              <a:t>The impedance of the beam increases -&gt; the external Q of the output gap is also not optimal anymore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0342FCF-60AF-AA4E-A6EF-C821E498B3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252" y="3009499"/>
            <a:ext cx="3769139" cy="23698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C3D649-A854-F04F-BF2D-805AE483C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595" y="2253559"/>
            <a:ext cx="3377311" cy="210670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271A04D-542F-3D45-AD29-F08546284788}"/>
              </a:ext>
            </a:extLst>
          </p:cNvPr>
          <p:cNvSpPr/>
          <p:nvPr/>
        </p:nvSpPr>
        <p:spPr>
          <a:xfrm>
            <a:off x="1748271" y="3306178"/>
            <a:ext cx="490250" cy="6702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BA89EBB6-2230-E947-96A7-EA9D0269392F}"/>
              </a:ext>
            </a:extLst>
          </p:cNvPr>
          <p:cNvSpPr/>
          <p:nvPr/>
        </p:nvSpPr>
        <p:spPr>
          <a:xfrm>
            <a:off x="1776339" y="4258685"/>
            <a:ext cx="484632" cy="203158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964A56-CC9E-FF46-BE37-1BC46F0EAC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595" y="4570384"/>
            <a:ext cx="3630165" cy="2254499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2D4B90C-062B-7341-9842-9E41C2DCFE8C}"/>
              </a:ext>
            </a:extLst>
          </p:cNvPr>
          <p:cNvSpPr txBox="1">
            <a:spLocks/>
          </p:cNvSpPr>
          <p:nvPr/>
        </p:nvSpPr>
        <p:spPr>
          <a:xfrm>
            <a:off x="6256068" y="5633864"/>
            <a:ext cx="5400600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The plasma wavelength can be slightly changed by acting on beam radius -&gt; changing magnetic focusing field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The external Q of the output cavity can be adjusted by varying the matching of the output cavity (output VSWR)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93B280-33C0-BB48-971A-111D20990B54}"/>
              </a:ext>
            </a:extLst>
          </p:cNvPr>
          <p:cNvSpPr txBox="1"/>
          <p:nvPr/>
        </p:nvSpPr>
        <p:spPr>
          <a:xfrm>
            <a:off x="8138050" y="5239410"/>
            <a:ext cx="194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Possible solutions:</a:t>
            </a:r>
          </a:p>
        </p:txBody>
      </p:sp>
    </p:spTree>
    <p:extLst>
      <p:ext uri="{BB962C8B-B14F-4D97-AF65-F5344CB8AC3E}">
        <p14:creationId xmlns:p14="http://schemas.microsoft.com/office/powerpoint/2010/main" val="78492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53F7-5D7C-204D-AA0A-1A686B034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Medium and </a:t>
            </a:r>
            <a:r>
              <a:rPr lang="sv-SE" dirty="0" err="1"/>
              <a:t>High</a:t>
            </a:r>
            <a:r>
              <a:rPr lang="sv-SE" dirty="0"/>
              <a:t> Beta </a:t>
            </a:r>
            <a:r>
              <a:rPr lang="sv-SE" dirty="0" err="1"/>
              <a:t>linac</a:t>
            </a:r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8B48CF-C95F-7548-BC3C-04D7FE6924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Test </a:t>
            </a:r>
            <a:r>
              <a:rPr lang="sv-SE" dirty="0" err="1"/>
              <a:t>of</a:t>
            </a:r>
            <a:r>
              <a:rPr lang="sv-SE" dirty="0"/>
              <a:t> Canon E37504 at </a:t>
            </a:r>
            <a:r>
              <a:rPr lang="sv-SE" dirty="0" err="1"/>
              <a:t>lower</a:t>
            </a:r>
            <a:r>
              <a:rPr lang="sv-SE" dirty="0"/>
              <a:t> HV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18E1D2-2AB3-3A48-B220-685EC6038751}"/>
              </a:ext>
            </a:extLst>
          </p:cNvPr>
          <p:cNvSpPr/>
          <p:nvPr/>
        </p:nvSpPr>
        <p:spPr>
          <a:xfrm>
            <a:off x="440300" y="1344812"/>
            <a:ext cx="52323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 err="1"/>
              <a:t>Results</a:t>
            </a:r>
            <a:r>
              <a:rPr lang="sv-SE" sz="1600" dirty="0"/>
              <a:t> from Canon E37504 S/N 18G005 </a:t>
            </a:r>
            <a:r>
              <a:rPr lang="sv-SE" sz="1600" dirty="0" err="1"/>
              <a:t>testing</a:t>
            </a:r>
            <a:r>
              <a:rPr lang="sv-SE" sz="1600" dirty="0"/>
              <a:t> at ESS site</a:t>
            </a:r>
          </a:p>
          <a:p>
            <a:endParaRPr lang="sv-SE" sz="1600" dirty="0"/>
          </a:p>
          <a:p>
            <a:r>
              <a:rPr lang="sv-SE" sz="1600" dirty="0"/>
              <a:t>Nominal HV: 106.8 kV (21.74 A)</a:t>
            </a:r>
          </a:p>
          <a:p>
            <a:r>
              <a:rPr lang="sv-SE" sz="1600" dirty="0" err="1"/>
              <a:t>Saturated</a:t>
            </a:r>
            <a:r>
              <a:rPr lang="sv-SE" sz="1600" dirty="0"/>
              <a:t> Output Power at nominal HV: 1.55 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="1" dirty="0" err="1"/>
              <a:t>Saturated</a:t>
            </a:r>
            <a:r>
              <a:rPr lang="sv-SE" sz="1600" b="1" dirty="0"/>
              <a:t> </a:t>
            </a:r>
            <a:r>
              <a:rPr lang="sv-SE" sz="1600" b="1" dirty="0" err="1"/>
              <a:t>Efficiency</a:t>
            </a:r>
            <a:r>
              <a:rPr lang="sv-SE" sz="1600" b="1" dirty="0"/>
              <a:t> at nominal HV: 66.7%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="1" dirty="0" err="1"/>
              <a:t>Saturated</a:t>
            </a:r>
            <a:r>
              <a:rPr lang="sv-SE" sz="1600" b="1" dirty="0"/>
              <a:t> </a:t>
            </a:r>
            <a:r>
              <a:rPr lang="sv-SE" sz="1600" b="1" dirty="0" err="1"/>
              <a:t>efficiency</a:t>
            </a:r>
            <a:r>
              <a:rPr lang="sv-SE" sz="1600" b="1" dirty="0"/>
              <a:t> at 73.6 kV </a:t>
            </a:r>
            <a:r>
              <a:rPr lang="sv-SE" sz="1600" b="1" dirty="0" err="1"/>
              <a:t>with</a:t>
            </a:r>
            <a:r>
              <a:rPr lang="sv-SE" sz="1600" b="1" dirty="0"/>
              <a:t> output iris </a:t>
            </a:r>
            <a:r>
              <a:rPr lang="sv-SE" sz="1600" b="1" dirty="0" err="1"/>
              <a:t>installed</a:t>
            </a:r>
            <a:r>
              <a:rPr lang="sv-SE" sz="1600" b="1" dirty="0"/>
              <a:t> and </a:t>
            </a:r>
            <a:r>
              <a:rPr lang="sv-SE" sz="1600" b="1" dirty="0" err="1"/>
              <a:t>solenoids</a:t>
            </a:r>
            <a:r>
              <a:rPr lang="sv-SE" sz="1600" b="1" dirty="0"/>
              <a:t> </a:t>
            </a:r>
            <a:r>
              <a:rPr lang="sv-SE" sz="1600" b="1" dirty="0" err="1"/>
              <a:t>adjusted</a:t>
            </a:r>
            <a:r>
              <a:rPr lang="sv-SE" sz="1600" b="1" dirty="0"/>
              <a:t>: 69%</a:t>
            </a:r>
          </a:p>
          <a:p>
            <a:endParaRPr lang="sv-SE" sz="1600" dirty="0"/>
          </a:p>
          <a:p>
            <a:r>
              <a:rPr lang="sv-SE" sz="1600" dirty="0"/>
              <a:t>No </a:t>
            </a:r>
            <a:r>
              <a:rPr lang="sv-SE" sz="1600" dirty="0" err="1"/>
              <a:t>instabilities</a:t>
            </a:r>
            <a:r>
              <a:rPr lang="sv-SE" sz="1600" dirty="0"/>
              <a:t>, </a:t>
            </a:r>
            <a:r>
              <a:rPr lang="sv-SE" sz="1600" dirty="0" err="1"/>
              <a:t>spurious</a:t>
            </a:r>
            <a:r>
              <a:rPr lang="sv-SE" sz="1600" dirty="0"/>
              <a:t> or </a:t>
            </a:r>
            <a:r>
              <a:rPr lang="sv-SE" sz="1600" dirty="0" err="1"/>
              <a:t>abnormal</a:t>
            </a:r>
            <a:r>
              <a:rPr lang="sv-SE" sz="1600" dirty="0"/>
              <a:t> </a:t>
            </a:r>
            <a:r>
              <a:rPr lang="sv-SE" sz="1600" dirty="0" err="1"/>
              <a:t>phase</a:t>
            </a:r>
            <a:r>
              <a:rPr lang="sv-SE" sz="1600" dirty="0"/>
              <a:t> </a:t>
            </a:r>
            <a:r>
              <a:rPr lang="sv-SE" sz="1600" dirty="0" err="1"/>
              <a:t>behavior</a:t>
            </a:r>
            <a:endParaRPr lang="sv-SE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5427C-D97E-E340-A97E-F64D396BD1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11" y="3613521"/>
            <a:ext cx="5510838" cy="31012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0095F3-6DE6-F044-98C1-BCD4DDB0B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949" y="3491731"/>
            <a:ext cx="5084497" cy="33388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A908A3C-E06F-CF45-8E31-B5CB6E8C8C91}"/>
              </a:ext>
            </a:extLst>
          </p:cNvPr>
          <p:cNvCxnSpPr>
            <a:cxnSpLocks/>
          </p:cNvCxnSpPr>
          <p:nvPr/>
        </p:nvCxnSpPr>
        <p:spPr>
          <a:xfrm>
            <a:off x="9855789" y="4081947"/>
            <a:ext cx="0" cy="391885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78D7DD0-8672-344C-B0ED-1FD491B8150B}"/>
              </a:ext>
            </a:extLst>
          </p:cNvPr>
          <p:cNvSpPr txBox="1"/>
          <p:nvPr/>
        </p:nvSpPr>
        <p:spPr>
          <a:xfrm>
            <a:off x="9855789" y="4081947"/>
            <a:ext cx="1062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1" dirty="0">
                <a:solidFill>
                  <a:srgbClr val="FF0000"/>
                </a:solidFill>
              </a:rPr>
              <a:t>13% </a:t>
            </a:r>
            <a:r>
              <a:rPr lang="sv-SE" sz="1200" b="1" dirty="0" err="1">
                <a:solidFill>
                  <a:srgbClr val="FF0000"/>
                </a:solidFill>
              </a:rPr>
              <a:t>increase</a:t>
            </a:r>
            <a:r>
              <a:rPr lang="sv-SE" sz="1200" b="1" dirty="0">
                <a:solidFill>
                  <a:srgbClr val="FF0000"/>
                </a:solidFill>
              </a:rPr>
              <a:t> in </a:t>
            </a:r>
            <a:r>
              <a:rPr lang="sv-SE" sz="1200" b="1" dirty="0" err="1">
                <a:solidFill>
                  <a:srgbClr val="FF0000"/>
                </a:solidFill>
              </a:rPr>
              <a:t>efficiency</a:t>
            </a:r>
            <a:r>
              <a:rPr lang="sv-SE" sz="1200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842D45-5A50-1241-BA51-9DD72B9ED070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849" y="1392959"/>
            <a:ext cx="2618675" cy="20221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44AA34-8283-C841-B294-9E166C7C3AD4}"/>
              </a:ext>
            </a:extLst>
          </p:cNvPr>
          <p:cNvSpPr txBox="1"/>
          <p:nvPr/>
        </p:nvSpPr>
        <p:spPr>
          <a:xfrm>
            <a:off x="8978703" y="1344812"/>
            <a:ext cx="25297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b="1" dirty="0">
                <a:solidFill>
                  <a:srgbClr val="666666"/>
                </a:solidFill>
              </a:rPr>
              <a:t>Output </a:t>
            </a:r>
            <a:r>
              <a:rPr lang="it-IT" b="1" dirty="0" err="1">
                <a:solidFill>
                  <a:srgbClr val="666666"/>
                </a:solidFill>
              </a:rPr>
              <a:t>mismatch</a:t>
            </a:r>
            <a:r>
              <a:rPr lang="it-IT" b="1" dirty="0">
                <a:solidFill>
                  <a:srgbClr val="666666"/>
                </a:solidFill>
              </a:rPr>
              <a:t> for </a:t>
            </a:r>
            <a:r>
              <a:rPr lang="it-IT" b="1" dirty="0" err="1">
                <a:solidFill>
                  <a:srgbClr val="666666"/>
                </a:solidFill>
              </a:rPr>
              <a:t>operation</a:t>
            </a:r>
            <a:r>
              <a:rPr lang="it-IT" b="1" dirty="0">
                <a:solidFill>
                  <a:srgbClr val="666666"/>
                </a:solidFill>
              </a:rPr>
              <a:t> </a:t>
            </a:r>
            <a:r>
              <a:rPr lang="it-IT" b="1" dirty="0" err="1">
                <a:solidFill>
                  <a:srgbClr val="666666"/>
                </a:solidFill>
              </a:rPr>
              <a:t>at</a:t>
            </a:r>
            <a:r>
              <a:rPr lang="it-IT" b="1" dirty="0">
                <a:solidFill>
                  <a:srgbClr val="666666"/>
                </a:solidFill>
              </a:rPr>
              <a:t> </a:t>
            </a:r>
            <a:r>
              <a:rPr lang="it-IT" b="1" dirty="0" err="1">
                <a:solidFill>
                  <a:srgbClr val="666666"/>
                </a:solidFill>
              </a:rPr>
              <a:t>reduced</a:t>
            </a:r>
            <a:r>
              <a:rPr lang="it-IT" b="1" dirty="0">
                <a:solidFill>
                  <a:srgbClr val="666666"/>
                </a:solidFill>
              </a:rPr>
              <a:t> HV </a:t>
            </a:r>
            <a:r>
              <a:rPr lang="it-IT" b="1" dirty="0" err="1">
                <a:solidFill>
                  <a:srgbClr val="666666"/>
                </a:solidFill>
              </a:rPr>
              <a:t>was</a:t>
            </a:r>
            <a:r>
              <a:rPr lang="it-IT" b="1" dirty="0">
                <a:solidFill>
                  <a:srgbClr val="666666"/>
                </a:solidFill>
              </a:rPr>
              <a:t> </a:t>
            </a:r>
            <a:r>
              <a:rPr lang="it-IT" b="1" dirty="0" err="1">
                <a:solidFill>
                  <a:srgbClr val="666666"/>
                </a:solidFill>
              </a:rPr>
              <a:t>also</a:t>
            </a:r>
            <a:r>
              <a:rPr lang="it-IT" b="1" dirty="0">
                <a:solidFill>
                  <a:srgbClr val="666666"/>
                </a:solidFill>
              </a:rPr>
              <a:t> </a:t>
            </a:r>
            <a:r>
              <a:rPr lang="it-IT" b="1" dirty="0" err="1">
                <a:solidFill>
                  <a:srgbClr val="666666"/>
                </a:solidFill>
              </a:rPr>
              <a:t>implemented</a:t>
            </a:r>
            <a:r>
              <a:rPr lang="it-IT" b="1" dirty="0">
                <a:solidFill>
                  <a:srgbClr val="666666"/>
                </a:solidFill>
              </a:rPr>
              <a:t> on the CPI and </a:t>
            </a:r>
            <a:r>
              <a:rPr lang="it-IT" b="1" dirty="0" err="1">
                <a:solidFill>
                  <a:srgbClr val="666666"/>
                </a:solidFill>
              </a:rPr>
              <a:t>Thales</a:t>
            </a:r>
            <a:r>
              <a:rPr lang="it-IT" b="1" dirty="0">
                <a:solidFill>
                  <a:srgbClr val="666666"/>
                </a:solidFill>
              </a:rPr>
              <a:t> </a:t>
            </a:r>
            <a:r>
              <a:rPr lang="it-IT" b="1" dirty="0" err="1">
                <a:solidFill>
                  <a:srgbClr val="666666"/>
                </a:solidFill>
              </a:rPr>
              <a:t>prototypes</a:t>
            </a:r>
            <a:r>
              <a:rPr lang="it-IT" b="1" dirty="0">
                <a:solidFill>
                  <a:srgbClr val="666666"/>
                </a:solidFill>
              </a:rPr>
              <a:t> and </a:t>
            </a:r>
            <a:r>
              <a:rPr lang="it-IT" b="1" dirty="0" err="1">
                <a:solidFill>
                  <a:srgbClr val="666666"/>
                </a:solidFill>
              </a:rPr>
              <a:t>successfully</a:t>
            </a:r>
            <a:r>
              <a:rPr lang="it-IT" b="1" dirty="0">
                <a:solidFill>
                  <a:srgbClr val="666666"/>
                </a:solidFill>
              </a:rPr>
              <a:t> </a:t>
            </a:r>
            <a:r>
              <a:rPr lang="it-IT" b="1" dirty="0" err="1">
                <a:solidFill>
                  <a:srgbClr val="666666"/>
                </a:solidFill>
              </a:rPr>
              <a:t>tested</a:t>
            </a:r>
            <a:r>
              <a:rPr lang="it-IT" b="1" dirty="0">
                <a:solidFill>
                  <a:srgbClr val="666666"/>
                </a:solidFill>
              </a:rPr>
              <a:t> </a:t>
            </a:r>
            <a:r>
              <a:rPr lang="it-IT" b="1" dirty="0" err="1">
                <a:solidFill>
                  <a:srgbClr val="666666"/>
                </a:solidFill>
              </a:rPr>
              <a:t>during</a:t>
            </a:r>
            <a:r>
              <a:rPr lang="it-IT" b="1" dirty="0">
                <a:solidFill>
                  <a:srgbClr val="666666"/>
                </a:solidFill>
              </a:rPr>
              <a:t> the FAT</a:t>
            </a:r>
          </a:p>
        </p:txBody>
      </p:sp>
    </p:spTree>
    <p:extLst>
      <p:ext uri="{BB962C8B-B14F-4D97-AF65-F5344CB8AC3E}">
        <p14:creationId xmlns:p14="http://schemas.microsoft.com/office/powerpoint/2010/main" val="144998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541F0A-4B05-054B-A40A-CBE7ACD62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464" y="2346823"/>
            <a:ext cx="5865017" cy="3368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A5CA06-E20D-E542-B4FE-5D6F95C25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Medium and </a:t>
            </a:r>
            <a:r>
              <a:rPr lang="sv-SE" dirty="0" err="1"/>
              <a:t>High</a:t>
            </a:r>
            <a:r>
              <a:rPr lang="sv-SE" dirty="0"/>
              <a:t> Beta </a:t>
            </a:r>
            <a:r>
              <a:rPr lang="sv-SE" dirty="0" err="1"/>
              <a:t>Linac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242A5-105D-C348-B4A5-1ADA3F4D2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59" y="2007189"/>
            <a:ext cx="4539617" cy="3505338"/>
          </a:xfrm>
        </p:spPr>
        <p:txBody>
          <a:bodyPr>
            <a:normAutofit/>
          </a:bodyPr>
          <a:lstStyle/>
          <a:p>
            <a:r>
              <a:rPr lang="sv-SE" sz="1800" dirty="0">
                <a:solidFill>
                  <a:schemeClr val="tx1"/>
                </a:solidFill>
              </a:rPr>
              <a:t>Filament </a:t>
            </a:r>
            <a:r>
              <a:rPr lang="sv-SE" sz="1800" dirty="0" err="1">
                <a:solidFill>
                  <a:schemeClr val="tx1"/>
                </a:solidFill>
              </a:rPr>
              <a:t>power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could</a:t>
            </a:r>
            <a:r>
              <a:rPr lang="sv-SE" sz="1800" dirty="0">
                <a:solidFill>
                  <a:schemeClr val="tx1"/>
                </a:solidFill>
              </a:rPr>
              <a:t> be </a:t>
            </a:r>
            <a:r>
              <a:rPr lang="sv-SE" sz="1800" dirty="0" err="1">
                <a:solidFill>
                  <a:schemeClr val="tx1"/>
                </a:solidFill>
              </a:rPr>
              <a:t>reduced</a:t>
            </a:r>
            <a:r>
              <a:rPr lang="sv-SE" sz="1800" dirty="0">
                <a:solidFill>
                  <a:schemeClr val="tx1"/>
                </a:solidFill>
              </a:rPr>
              <a:t> at </a:t>
            </a:r>
            <a:r>
              <a:rPr lang="sv-SE" sz="1800" dirty="0" err="1">
                <a:solidFill>
                  <a:schemeClr val="tx1"/>
                </a:solidFill>
              </a:rPr>
              <a:t>lower</a:t>
            </a:r>
            <a:r>
              <a:rPr lang="sv-SE" sz="1800" dirty="0">
                <a:solidFill>
                  <a:schemeClr val="tx1"/>
                </a:solidFill>
              </a:rPr>
              <a:t> HV, </a:t>
            </a:r>
            <a:r>
              <a:rPr lang="sv-SE" sz="1800" dirty="0" err="1">
                <a:solidFill>
                  <a:schemeClr val="tx1"/>
                </a:solidFill>
              </a:rPr>
              <a:t>potentially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increasing</a:t>
            </a:r>
            <a:r>
              <a:rPr lang="sv-SE" sz="1800" dirty="0">
                <a:solidFill>
                  <a:schemeClr val="tx1"/>
                </a:solidFill>
              </a:rPr>
              <a:t> klystron </a:t>
            </a:r>
            <a:r>
              <a:rPr lang="sv-SE" sz="1800" dirty="0" err="1">
                <a:solidFill>
                  <a:schemeClr val="tx1"/>
                </a:solidFill>
              </a:rPr>
              <a:t>lifetime</a:t>
            </a:r>
            <a:endParaRPr lang="sv-SE" sz="1800" dirty="0">
              <a:solidFill>
                <a:schemeClr val="tx1"/>
              </a:solidFill>
            </a:endParaRPr>
          </a:p>
          <a:p>
            <a:r>
              <a:rPr lang="sv-SE" sz="1800" dirty="0">
                <a:solidFill>
                  <a:schemeClr val="tx1"/>
                </a:solidFill>
              </a:rPr>
              <a:t>20% </a:t>
            </a:r>
            <a:r>
              <a:rPr lang="sv-SE" sz="1800" dirty="0" err="1">
                <a:solidFill>
                  <a:schemeClr val="tx1"/>
                </a:solidFill>
              </a:rPr>
              <a:t>increase</a:t>
            </a:r>
            <a:r>
              <a:rPr lang="sv-SE" sz="1800" dirty="0">
                <a:solidFill>
                  <a:schemeClr val="tx1"/>
                </a:solidFill>
              </a:rPr>
              <a:t> in klystron </a:t>
            </a:r>
            <a:r>
              <a:rPr lang="sv-SE" sz="1800" dirty="0" err="1">
                <a:solidFill>
                  <a:schemeClr val="tx1"/>
                </a:solidFill>
              </a:rPr>
              <a:t>lifetime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will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mean</a:t>
            </a:r>
            <a:r>
              <a:rPr lang="sv-SE" sz="1800" dirty="0">
                <a:solidFill>
                  <a:schemeClr val="tx1"/>
                </a:solidFill>
              </a:rPr>
              <a:t> 7 </a:t>
            </a:r>
            <a:r>
              <a:rPr lang="en-US" sz="1800" dirty="0">
                <a:solidFill>
                  <a:schemeClr val="tx1"/>
                </a:solidFill>
              </a:rPr>
              <a:t>k€/year/klystron (if we assume 400 k€ for klystron cost and klystron lifetime 10 years) -&gt; 350 k€/year for 50 klystrons</a:t>
            </a:r>
            <a:endParaRPr lang="sv-SE" sz="1800" dirty="0">
              <a:solidFill>
                <a:schemeClr val="tx1"/>
              </a:solidFill>
            </a:endParaRPr>
          </a:p>
          <a:p>
            <a:r>
              <a:rPr lang="sv-SE" sz="1800" dirty="0" err="1">
                <a:solidFill>
                  <a:schemeClr val="tx1"/>
                </a:solidFill>
              </a:rPr>
              <a:t>Reducing</a:t>
            </a:r>
            <a:r>
              <a:rPr lang="sv-SE" sz="1800" dirty="0">
                <a:solidFill>
                  <a:schemeClr val="tx1"/>
                </a:solidFill>
              </a:rPr>
              <a:t> HV </a:t>
            </a:r>
            <a:r>
              <a:rPr lang="sv-SE" sz="1800" dirty="0" err="1">
                <a:solidFill>
                  <a:schemeClr val="tx1"/>
                </a:solidFill>
              </a:rPr>
              <a:t>means</a:t>
            </a:r>
            <a:r>
              <a:rPr lang="sv-SE" sz="1800" dirty="0">
                <a:solidFill>
                  <a:schemeClr val="tx1"/>
                </a:solidFill>
              </a:rPr>
              <a:t> less stress on the </a:t>
            </a:r>
            <a:r>
              <a:rPr lang="sv-SE" sz="1800" dirty="0" err="1">
                <a:solidFill>
                  <a:schemeClr val="tx1"/>
                </a:solidFill>
              </a:rPr>
              <a:t>equipment</a:t>
            </a:r>
            <a:r>
              <a:rPr lang="sv-SE" sz="1800" dirty="0">
                <a:solidFill>
                  <a:schemeClr val="tx1"/>
                </a:solidFill>
              </a:rPr>
              <a:t> (klystron </a:t>
            </a:r>
            <a:r>
              <a:rPr lang="sv-SE" sz="1800" dirty="0" err="1">
                <a:solidFill>
                  <a:schemeClr val="tx1"/>
                </a:solidFill>
              </a:rPr>
              <a:t>cathode</a:t>
            </a:r>
            <a:r>
              <a:rPr lang="sv-SE" sz="1800" dirty="0">
                <a:solidFill>
                  <a:schemeClr val="tx1"/>
                </a:solidFill>
              </a:rPr>
              <a:t>, </a:t>
            </a:r>
            <a:r>
              <a:rPr lang="sv-SE" sz="1800" dirty="0" err="1">
                <a:solidFill>
                  <a:schemeClr val="tx1"/>
                </a:solidFill>
              </a:rPr>
              <a:t>collector</a:t>
            </a:r>
            <a:r>
              <a:rPr lang="sv-SE" sz="1800" dirty="0">
                <a:solidFill>
                  <a:schemeClr val="tx1"/>
                </a:solidFill>
              </a:rPr>
              <a:t>, modulator </a:t>
            </a:r>
            <a:r>
              <a:rPr lang="sv-SE" sz="1800" dirty="0" err="1">
                <a:solidFill>
                  <a:schemeClr val="tx1"/>
                </a:solidFill>
              </a:rPr>
              <a:t>components</a:t>
            </a:r>
            <a:r>
              <a:rPr lang="sv-SE" sz="1800" dirty="0">
                <a:solidFill>
                  <a:schemeClr val="tx1"/>
                </a:solidFill>
              </a:rPr>
              <a:t>…)</a:t>
            </a:r>
          </a:p>
          <a:p>
            <a:r>
              <a:rPr lang="sv-SE" sz="1800" dirty="0">
                <a:solidFill>
                  <a:schemeClr val="tx1"/>
                </a:solidFill>
              </a:rPr>
              <a:t>The heat </a:t>
            </a:r>
            <a:r>
              <a:rPr lang="sv-SE" sz="1800" dirty="0" err="1">
                <a:solidFill>
                  <a:schemeClr val="tx1"/>
                </a:solidFill>
              </a:rPr>
              <a:t>load</a:t>
            </a:r>
            <a:r>
              <a:rPr lang="sv-SE" sz="1800" dirty="0">
                <a:solidFill>
                  <a:schemeClr val="tx1"/>
                </a:solidFill>
              </a:rPr>
              <a:t> is </a:t>
            </a:r>
            <a:r>
              <a:rPr lang="sv-SE" sz="1800" dirty="0" err="1">
                <a:solidFill>
                  <a:schemeClr val="tx1"/>
                </a:solidFill>
              </a:rPr>
              <a:t>reduced</a:t>
            </a:r>
            <a:r>
              <a:rPr lang="sv-SE" sz="1800" dirty="0">
                <a:solidFill>
                  <a:schemeClr val="tx1"/>
                </a:solidFill>
              </a:rPr>
              <a:t> -&gt; less </a:t>
            </a:r>
            <a:r>
              <a:rPr lang="sv-SE" sz="1800" dirty="0" err="1">
                <a:solidFill>
                  <a:schemeClr val="tx1"/>
                </a:solidFill>
              </a:rPr>
              <a:t>power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required</a:t>
            </a:r>
            <a:r>
              <a:rPr lang="sv-SE" sz="1800" dirty="0">
                <a:solidFill>
                  <a:schemeClr val="tx1"/>
                </a:solidFill>
              </a:rPr>
              <a:t> for </a:t>
            </a:r>
            <a:r>
              <a:rPr lang="sv-SE" sz="1800" dirty="0" err="1">
                <a:solidFill>
                  <a:schemeClr val="tx1"/>
                </a:solidFill>
              </a:rPr>
              <a:t>cooling</a:t>
            </a:r>
            <a:endParaRPr lang="sv-SE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35BB6-4C5B-724B-9CE3-021AB2931D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advantages</a:t>
            </a:r>
            <a:r>
              <a:rPr lang="sv-SE" dirty="0"/>
              <a:t>….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0EAC54-9C28-B44F-97BB-1A84503569A8}"/>
              </a:ext>
            </a:extLst>
          </p:cNvPr>
          <p:cNvSpPr/>
          <p:nvPr/>
        </p:nvSpPr>
        <p:spPr>
          <a:xfrm>
            <a:off x="8287973" y="2661894"/>
            <a:ext cx="293114" cy="2239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0E02F-9217-0E4B-AA2C-0C1C716B5E43}"/>
              </a:ext>
            </a:extLst>
          </p:cNvPr>
          <p:cNvSpPr/>
          <p:nvPr/>
        </p:nvSpPr>
        <p:spPr>
          <a:xfrm>
            <a:off x="7764770" y="4209721"/>
            <a:ext cx="293114" cy="2239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351C23E-8D06-FA44-A3A1-28C9328AAD2D}"/>
              </a:ext>
            </a:extLst>
          </p:cNvPr>
          <p:cNvCxnSpPr>
            <a:cxnSpLocks/>
          </p:cNvCxnSpPr>
          <p:nvPr/>
        </p:nvCxnSpPr>
        <p:spPr>
          <a:xfrm flipH="1">
            <a:off x="7911327" y="2893694"/>
            <a:ext cx="523203" cy="1316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71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624A3-2322-564E-B0ED-6E9F6242EC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9CEDD1-8628-0C40-B5E7-D53D27E66D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E4B925-0533-8E43-B2D3-07093FE607E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84F2C1-13D5-2F4E-AF24-27E60F962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" y="332012"/>
            <a:ext cx="11591925" cy="65083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16EC5E-D139-694F-8FAF-FAEA4B633139}"/>
              </a:ext>
            </a:extLst>
          </p:cNvPr>
          <p:cNvSpPr txBox="1"/>
          <p:nvPr/>
        </p:nvSpPr>
        <p:spPr>
          <a:xfrm>
            <a:off x="2684207" y="514934"/>
            <a:ext cx="8404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666666"/>
                </a:solidFill>
              </a:rPr>
              <a:t>Thanks to the RF Group and in particularly Chiara </a:t>
            </a:r>
            <a:r>
              <a:rPr lang="en-GB" sz="2000" dirty="0" err="1">
                <a:solidFill>
                  <a:srgbClr val="666666"/>
                </a:solidFill>
              </a:rPr>
              <a:t>Marrelli</a:t>
            </a:r>
            <a:r>
              <a:rPr lang="en-GB" sz="2000" dirty="0">
                <a:solidFill>
                  <a:srgbClr val="666666"/>
                </a:solidFill>
              </a:rPr>
              <a:t>  for the slides (Full Klystron talk is available here CWRF 2022 https://</a:t>
            </a:r>
            <a:r>
              <a:rPr lang="en-GB" sz="2000" dirty="0" err="1">
                <a:solidFill>
                  <a:srgbClr val="666666"/>
                </a:solidFill>
              </a:rPr>
              <a:t>indico.cern.ch</a:t>
            </a:r>
            <a:r>
              <a:rPr lang="en-GB" sz="2000" dirty="0">
                <a:solidFill>
                  <a:srgbClr val="666666"/>
                </a:solidFill>
              </a:rPr>
              <a:t>/event/1116404/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5221CD-302D-0834-F689-5FEE43F3DDFB}"/>
              </a:ext>
            </a:extLst>
          </p:cNvPr>
          <p:cNvSpPr txBox="1"/>
          <p:nvPr/>
        </p:nvSpPr>
        <p:spPr>
          <a:xfrm>
            <a:off x="3510115" y="1509763"/>
            <a:ext cx="5567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200" dirty="0">
                <a:solidFill>
                  <a:srgbClr val="666666"/>
                </a:solidFill>
              </a:rPr>
              <a:t>Any Questions or Comments?</a:t>
            </a:r>
          </a:p>
        </p:txBody>
      </p:sp>
    </p:spTree>
    <p:extLst>
      <p:ext uri="{BB962C8B-B14F-4D97-AF65-F5344CB8AC3E}">
        <p14:creationId xmlns:p14="http://schemas.microsoft.com/office/powerpoint/2010/main" val="419041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9D3C9D-62D2-A344-ADF2-08F6EBBB743E}"/>
              </a:ext>
            </a:extLst>
          </p:cNvPr>
          <p:cNvSpPr/>
          <p:nvPr/>
        </p:nvSpPr>
        <p:spPr>
          <a:xfrm>
            <a:off x="537794" y="1524537"/>
            <a:ext cx="9604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b="1" dirty="0"/>
              <a:t>output </a:t>
            </a:r>
            <a:r>
              <a:rPr lang="sv-SE" b="1" dirty="0" err="1"/>
              <a:t>mismatch</a:t>
            </a:r>
            <a:r>
              <a:rPr lang="sv-SE" b="1" dirty="0"/>
              <a:t> AND </a:t>
            </a:r>
            <a:r>
              <a:rPr lang="sv-SE" b="1" dirty="0" err="1"/>
              <a:t>solenoid</a:t>
            </a:r>
            <a:r>
              <a:rPr lang="sv-SE" b="1" dirty="0"/>
              <a:t> </a:t>
            </a:r>
            <a:r>
              <a:rPr lang="sv-SE" b="1" dirty="0" err="1"/>
              <a:t>adjustment</a:t>
            </a:r>
            <a:r>
              <a:rPr lang="sv-SE" b="1" dirty="0"/>
              <a:t> </a:t>
            </a:r>
            <a:r>
              <a:rPr lang="sv-SE" dirty="0"/>
              <a:t>to </a:t>
            </a:r>
            <a:r>
              <a:rPr lang="sv-SE" dirty="0" err="1"/>
              <a:t>improve</a:t>
            </a:r>
            <a:r>
              <a:rPr lang="sv-SE" dirty="0"/>
              <a:t> </a:t>
            </a:r>
            <a:r>
              <a:rPr lang="sv-SE" dirty="0" err="1"/>
              <a:t>efficiency</a:t>
            </a:r>
            <a:r>
              <a:rPr lang="sv-SE" dirty="0"/>
              <a:t> at </a:t>
            </a:r>
            <a:r>
              <a:rPr lang="sv-SE" dirty="0" err="1"/>
              <a:t>lower</a:t>
            </a:r>
            <a:r>
              <a:rPr lang="sv-SE" dirty="0"/>
              <a:t> </a:t>
            </a:r>
            <a:r>
              <a:rPr lang="sv-SE" dirty="0" err="1"/>
              <a:t>beam</a:t>
            </a:r>
            <a:r>
              <a:rPr lang="sv-SE" dirty="0"/>
              <a:t> </a:t>
            </a:r>
            <a:r>
              <a:rPr lang="sv-SE" dirty="0" err="1"/>
              <a:t>voltages</a:t>
            </a:r>
            <a:endParaRPr lang="sv-SE" dirty="0"/>
          </a:p>
          <a:p>
            <a:endParaRPr lang="sv-S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2B8B49-E2C4-3242-A430-7093B1063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>
            <a:normAutofit/>
          </a:bodyPr>
          <a:lstStyle/>
          <a:p>
            <a:r>
              <a:rPr lang="sv-SE" dirty="0"/>
              <a:t>Medium and </a:t>
            </a:r>
            <a:r>
              <a:rPr lang="sv-SE" dirty="0" err="1"/>
              <a:t>High</a:t>
            </a:r>
            <a:r>
              <a:rPr lang="sv-SE" dirty="0"/>
              <a:t> Beta </a:t>
            </a:r>
            <a:r>
              <a:rPr lang="sv-SE" dirty="0" err="1"/>
              <a:t>Linac</a:t>
            </a:r>
            <a:endParaRPr lang="sv-SE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DCCC5BB-7634-594C-831E-FB19A766E8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sv-SE" dirty="0" err="1"/>
              <a:t>Efficiency</a:t>
            </a:r>
            <a:r>
              <a:rPr lang="sv-SE" dirty="0"/>
              <a:t> at operating </a:t>
            </a:r>
            <a:r>
              <a:rPr lang="sv-SE" dirty="0" err="1"/>
              <a:t>point</a:t>
            </a:r>
            <a:r>
              <a:rPr lang="sv-SE" dirty="0"/>
              <a:t>: step 2</a:t>
            </a:r>
          </a:p>
          <a:p>
            <a:endParaRPr lang="sv-S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C1B697-51EA-9C41-8CCA-C4DD0B322F09}"/>
              </a:ext>
            </a:extLst>
          </p:cNvPr>
          <p:cNvSpPr txBox="1"/>
          <p:nvPr/>
        </p:nvSpPr>
        <p:spPr>
          <a:xfrm>
            <a:off x="7247467" y="2402445"/>
            <a:ext cx="3911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Assuming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able</a:t>
            </a:r>
            <a:r>
              <a:rPr lang="sv-SE" dirty="0"/>
              <a:t> to </a:t>
            </a:r>
            <a:r>
              <a:rPr lang="sv-SE" dirty="0" err="1"/>
              <a:t>keep</a:t>
            </a:r>
            <a:r>
              <a:rPr lang="sv-SE" dirty="0"/>
              <a:t> the same </a:t>
            </a:r>
            <a:r>
              <a:rPr lang="sv-SE" dirty="0" err="1"/>
              <a:t>efficiency</a:t>
            </a:r>
            <a:r>
              <a:rPr lang="sv-SE" dirty="0"/>
              <a:t> at </a:t>
            </a:r>
            <a:r>
              <a:rPr lang="sv-SE" dirty="0" err="1"/>
              <a:t>low</a:t>
            </a:r>
            <a:r>
              <a:rPr lang="sv-SE" dirty="0"/>
              <a:t> </a:t>
            </a:r>
            <a:r>
              <a:rPr lang="sv-SE" dirty="0" err="1"/>
              <a:t>voltages</a:t>
            </a:r>
            <a:r>
              <a:rPr lang="sv-SE" dirty="0"/>
              <a:t> as at nominal (</a:t>
            </a:r>
            <a:r>
              <a:rPr lang="sv-SE" dirty="0" err="1"/>
              <a:t>demonstrated</a:t>
            </a:r>
            <a:r>
              <a:rPr lang="sv-SE" dirty="0"/>
              <a:t> on Canon klystrons,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require</a:t>
            </a:r>
            <a:r>
              <a:rPr lang="sv-SE" dirty="0"/>
              <a:t> </a:t>
            </a:r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work</a:t>
            </a:r>
            <a:r>
              <a:rPr lang="sv-SE" dirty="0"/>
              <a:t> for the </a:t>
            </a:r>
            <a:r>
              <a:rPr lang="sv-SE" dirty="0" err="1"/>
              <a:t>others</a:t>
            </a:r>
            <a:r>
              <a:rPr lang="sv-SE"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53ED55-ECB1-BA44-A395-86BBA959F7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05" y="2035905"/>
            <a:ext cx="8274550" cy="449530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4B22EAD-30E4-2A49-8429-5380A1BA00B0}"/>
              </a:ext>
            </a:extLst>
          </p:cNvPr>
          <p:cNvCxnSpPr>
            <a:cxnSpLocks/>
          </p:cNvCxnSpPr>
          <p:nvPr/>
        </p:nvCxnSpPr>
        <p:spPr>
          <a:xfrm>
            <a:off x="1529734" y="3505200"/>
            <a:ext cx="0" cy="575734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1B8FD07-3D1C-D044-AE82-4F06C3E2A3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4361" y="4534469"/>
            <a:ext cx="3764477" cy="218740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666E189-BC48-DC46-ACB2-EA24DCB1043C}"/>
              </a:ext>
            </a:extLst>
          </p:cNvPr>
          <p:cNvSpPr/>
          <p:nvPr/>
        </p:nvSpPr>
        <p:spPr>
          <a:xfrm>
            <a:off x="8826755" y="4328820"/>
            <a:ext cx="3022600" cy="268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Superconducting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Linac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 Power profile: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D489A1-31AE-0545-AA70-15B16C3419BF}"/>
              </a:ext>
            </a:extLst>
          </p:cNvPr>
          <p:cNvSpPr/>
          <p:nvPr/>
        </p:nvSpPr>
        <p:spPr>
          <a:xfrm>
            <a:off x="8826755" y="5665073"/>
            <a:ext cx="659043" cy="218150"/>
          </a:xfrm>
          <a:prstGeom prst="rect">
            <a:avLst/>
          </a:prstGeom>
          <a:solidFill>
            <a:srgbClr val="5B99B7">
              <a:alpha val="32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000" b="1" dirty="0">
                <a:solidFill>
                  <a:schemeClr val="bg1">
                    <a:lumMod val="50000"/>
                  </a:schemeClr>
                </a:solidFill>
              </a:rPr>
              <a:t>spoke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E284DD-015A-6F46-B9CC-0CB4954AF0F1}"/>
              </a:ext>
            </a:extLst>
          </p:cNvPr>
          <p:cNvSpPr/>
          <p:nvPr/>
        </p:nvSpPr>
        <p:spPr>
          <a:xfrm>
            <a:off x="9614249" y="5600433"/>
            <a:ext cx="1130688" cy="3416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000" b="1" dirty="0">
                <a:solidFill>
                  <a:schemeClr val="bg1">
                    <a:lumMod val="50000"/>
                  </a:schemeClr>
                </a:solidFill>
              </a:rPr>
              <a:t>36 Medium β cavities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BCF348-C51A-CB42-B9D4-10DE60E340CE}"/>
              </a:ext>
            </a:extLst>
          </p:cNvPr>
          <p:cNvSpPr/>
          <p:nvPr/>
        </p:nvSpPr>
        <p:spPr>
          <a:xfrm>
            <a:off x="10744937" y="4901795"/>
            <a:ext cx="895554" cy="341632"/>
          </a:xfrm>
          <a:prstGeom prst="rect">
            <a:avLst/>
          </a:prstGeom>
          <a:solidFill>
            <a:schemeClr val="bg2">
              <a:alpha val="27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000" b="1" dirty="0">
                <a:solidFill>
                  <a:schemeClr val="bg1">
                    <a:lumMod val="50000"/>
                  </a:schemeClr>
                </a:solidFill>
              </a:rPr>
              <a:t>84 High β cavities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CC66F3-5B7B-0349-A0BA-2362C10A661F}"/>
              </a:ext>
            </a:extLst>
          </p:cNvPr>
          <p:cNvSpPr/>
          <p:nvPr/>
        </p:nvSpPr>
        <p:spPr>
          <a:xfrm>
            <a:off x="9741781" y="5564763"/>
            <a:ext cx="897467" cy="372489"/>
          </a:xfrm>
          <a:prstGeom prst="rect">
            <a:avLst/>
          </a:prstGeom>
          <a:noFill/>
          <a:ln w="28575" cmpd="sng">
            <a:solidFill>
              <a:srgbClr val="F22B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61FB08-188A-D34F-A1F7-C8AB61987F0E}"/>
              </a:ext>
            </a:extLst>
          </p:cNvPr>
          <p:cNvSpPr/>
          <p:nvPr/>
        </p:nvSpPr>
        <p:spPr>
          <a:xfrm>
            <a:off x="10744937" y="4879043"/>
            <a:ext cx="886610" cy="341632"/>
          </a:xfrm>
          <a:prstGeom prst="rect">
            <a:avLst/>
          </a:prstGeom>
          <a:noFill/>
          <a:ln w="28575" cmpd="sng">
            <a:solidFill>
              <a:srgbClr val="F22B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1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8839F-FED3-CE47-B89E-7E06C17AD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Medium and </a:t>
            </a:r>
            <a:r>
              <a:rPr lang="sv-SE" dirty="0" err="1"/>
              <a:t>High</a:t>
            </a:r>
            <a:r>
              <a:rPr lang="sv-SE" dirty="0"/>
              <a:t> Beta </a:t>
            </a:r>
            <a:r>
              <a:rPr lang="sv-SE" dirty="0" err="1"/>
              <a:t>Linac</a:t>
            </a:r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3284F9-37B9-9545-8B02-1D0E324041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Electricity</a:t>
            </a:r>
            <a:r>
              <a:rPr lang="sv-SE" dirty="0"/>
              <a:t> </a:t>
            </a:r>
            <a:r>
              <a:rPr lang="sv-SE" dirty="0" err="1"/>
              <a:t>Savings</a:t>
            </a:r>
            <a:r>
              <a:rPr lang="sv-SE" dirty="0"/>
              <a:t> </a:t>
            </a:r>
            <a:r>
              <a:rPr lang="sv-SE" dirty="0" err="1"/>
              <a:t>when</a:t>
            </a:r>
            <a:r>
              <a:rPr lang="sv-SE" dirty="0"/>
              <a:t> </a:t>
            </a:r>
            <a:r>
              <a:rPr lang="sv-SE" dirty="0" err="1"/>
              <a:t>optimizing</a:t>
            </a:r>
            <a:r>
              <a:rPr lang="sv-SE" dirty="0"/>
              <a:t> klystron operation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4E48C9-10C3-6E47-8473-4F321975F945}"/>
              </a:ext>
            </a:extLst>
          </p:cNvPr>
          <p:cNvSpPr/>
          <p:nvPr/>
        </p:nvSpPr>
        <p:spPr>
          <a:xfrm>
            <a:off x="417745" y="1446416"/>
            <a:ext cx="434036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 err="1"/>
              <a:t>Savings</a:t>
            </a:r>
            <a:r>
              <a:rPr lang="sv-SE" sz="1600" dirty="0"/>
              <a:t> </a:t>
            </a:r>
            <a:r>
              <a:rPr lang="sv-SE" sz="1600" dirty="0" err="1"/>
              <a:t>using</a:t>
            </a:r>
            <a:r>
              <a:rPr lang="sv-SE" sz="1600" dirty="0"/>
              <a:t> </a:t>
            </a:r>
            <a:r>
              <a:rPr lang="sv-SE" sz="1600" dirty="0" err="1"/>
              <a:t>mismatch</a:t>
            </a:r>
            <a:r>
              <a:rPr lang="sv-SE" sz="1600" dirty="0"/>
              <a:t> in </a:t>
            </a:r>
            <a:r>
              <a:rPr lang="sv-SE" sz="1600" b="1" dirty="0"/>
              <a:t>all </a:t>
            </a:r>
            <a:r>
              <a:rPr lang="sv-SE" sz="1600" dirty="0"/>
              <a:t>cells</a:t>
            </a:r>
          </a:p>
          <a:p>
            <a:r>
              <a:rPr lang="sv-SE" sz="1600" dirty="0" err="1"/>
              <a:t>Assumptions</a:t>
            </a:r>
            <a:r>
              <a:rPr lang="sv-SE" sz="1600" dirty="0"/>
              <a:t>:</a:t>
            </a:r>
          </a:p>
          <a:p>
            <a:r>
              <a:rPr lang="sv-SE" sz="1600" dirty="0"/>
              <a:t>- Modulator </a:t>
            </a:r>
            <a:r>
              <a:rPr lang="sv-SE" sz="1600" dirty="0" err="1"/>
              <a:t>efficiency</a:t>
            </a:r>
            <a:r>
              <a:rPr lang="sv-SE" sz="1600" dirty="0"/>
              <a:t>: 90%</a:t>
            </a:r>
          </a:p>
          <a:p>
            <a:r>
              <a:rPr lang="sv-SE" sz="1600" dirty="0"/>
              <a:t>- Price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electricity</a:t>
            </a:r>
            <a:r>
              <a:rPr lang="sv-SE" sz="1600" dirty="0"/>
              <a:t>: </a:t>
            </a:r>
            <a:r>
              <a:rPr lang="sv-SE" sz="1600" b="1" i="1" dirty="0"/>
              <a:t>0.09 </a:t>
            </a:r>
            <a:r>
              <a:rPr lang="en-US" sz="1600" b="1" i="1" dirty="0"/>
              <a:t>€/kWh</a:t>
            </a:r>
          </a:p>
          <a:p>
            <a:r>
              <a:rPr lang="en-US" sz="1600" dirty="0"/>
              <a:t>- Klystrons operating 5500 h/year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Savings/year lowering HV: </a:t>
            </a:r>
            <a:r>
              <a:rPr lang="en-US" sz="1600" dirty="0">
                <a:solidFill>
                  <a:srgbClr val="FF00EA"/>
                </a:solidFill>
              </a:rPr>
              <a:t>1627 k€/year (18.1 </a:t>
            </a:r>
            <a:r>
              <a:rPr lang="en-US" sz="1600" dirty="0" err="1">
                <a:solidFill>
                  <a:srgbClr val="FF00EA"/>
                </a:solidFill>
              </a:rPr>
              <a:t>GWhr</a:t>
            </a:r>
            <a:r>
              <a:rPr lang="en-US" sz="1600" dirty="0">
                <a:solidFill>
                  <a:srgbClr val="FF00EA"/>
                </a:solidFill>
              </a:rPr>
              <a:t>/year)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Savings/year lowering HV + Optimization with mismatch≈ </a:t>
            </a:r>
            <a:r>
              <a:rPr lang="en-US" sz="1600" dirty="0">
                <a:solidFill>
                  <a:srgbClr val="FF00EA"/>
                </a:solidFill>
              </a:rPr>
              <a:t>1881 k€/year (20.9 </a:t>
            </a:r>
            <a:r>
              <a:rPr lang="en-US" sz="1600" dirty="0" err="1">
                <a:solidFill>
                  <a:srgbClr val="FF00EA"/>
                </a:solidFill>
              </a:rPr>
              <a:t>GWhr</a:t>
            </a:r>
            <a:r>
              <a:rPr lang="en-US" sz="1600" dirty="0">
                <a:solidFill>
                  <a:srgbClr val="FF00EA"/>
                </a:solidFill>
              </a:rPr>
              <a:t>/year)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Savings/year just due to Optimization with mismatch: </a:t>
            </a:r>
            <a:r>
              <a:rPr lang="en-US" sz="1600" dirty="0">
                <a:solidFill>
                  <a:srgbClr val="FF00EA"/>
                </a:solidFill>
              </a:rPr>
              <a:t>253 k€/year (2.8 </a:t>
            </a:r>
            <a:r>
              <a:rPr lang="en-US" sz="1600" dirty="0" err="1">
                <a:solidFill>
                  <a:srgbClr val="FF00EA"/>
                </a:solidFill>
              </a:rPr>
              <a:t>GWhr</a:t>
            </a:r>
            <a:r>
              <a:rPr lang="en-US" sz="1600" dirty="0">
                <a:solidFill>
                  <a:srgbClr val="FF00EA"/>
                </a:solidFill>
              </a:rPr>
              <a:t>/year)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High </a:t>
            </a:r>
            <a:r>
              <a:rPr lang="it-IT" sz="1600" dirty="0" err="1"/>
              <a:t>efficiency</a:t>
            </a:r>
            <a:r>
              <a:rPr lang="it-IT" sz="1600" dirty="0"/>
              <a:t> klystron upgrade </a:t>
            </a:r>
            <a:r>
              <a:rPr lang="it-IT" sz="1600" dirty="0" err="1"/>
              <a:t>would</a:t>
            </a:r>
            <a:r>
              <a:rPr lang="it-IT" sz="1600" dirty="0"/>
              <a:t> </a:t>
            </a:r>
            <a:r>
              <a:rPr lang="it-IT" sz="1600" dirty="0" err="1"/>
              <a:t>increase</a:t>
            </a:r>
            <a:r>
              <a:rPr lang="it-IT" sz="1600" dirty="0"/>
              <a:t> the </a:t>
            </a:r>
            <a:r>
              <a:rPr lang="it-IT" sz="1600" dirty="0" err="1"/>
              <a:t>savings</a:t>
            </a:r>
            <a:r>
              <a:rPr lang="it-IT" sz="1600" dirty="0"/>
              <a:t> </a:t>
            </a:r>
            <a:r>
              <a:rPr lang="it-IT" sz="1600" dirty="0" err="1"/>
              <a:t>even</a:t>
            </a:r>
            <a:r>
              <a:rPr lang="it-IT" sz="1600" dirty="0"/>
              <a:t> more (up to </a:t>
            </a:r>
            <a:r>
              <a:rPr lang="en-US" sz="1600" dirty="0">
                <a:solidFill>
                  <a:srgbClr val="FF00EA"/>
                </a:solidFill>
              </a:rPr>
              <a:t>28 </a:t>
            </a:r>
            <a:r>
              <a:rPr lang="en-US" sz="1600" dirty="0" err="1">
                <a:solidFill>
                  <a:srgbClr val="FF00EA"/>
                </a:solidFill>
              </a:rPr>
              <a:t>GWhr</a:t>
            </a:r>
            <a:r>
              <a:rPr lang="en-US" sz="1600" dirty="0">
                <a:solidFill>
                  <a:srgbClr val="FF00EA"/>
                </a:solidFill>
              </a:rPr>
              <a:t>/year,</a:t>
            </a:r>
            <a:r>
              <a:rPr lang="it-IT" sz="1600" dirty="0"/>
              <a:t> </a:t>
            </a:r>
            <a:r>
              <a:rPr lang="en-US" sz="1600" dirty="0">
                <a:solidFill>
                  <a:srgbClr val="FF00EA"/>
                </a:solidFill>
              </a:rPr>
              <a:t>594 k€/year more </a:t>
            </a:r>
            <a:r>
              <a:rPr lang="en-US" sz="1600" dirty="0"/>
              <a:t>compared to current klystron optimized for low power)</a:t>
            </a:r>
          </a:p>
          <a:p>
            <a:endParaRPr lang="en-US" sz="1600" dirty="0">
              <a:solidFill>
                <a:srgbClr val="FF00EA"/>
              </a:solidFill>
            </a:endParaRPr>
          </a:p>
          <a:p>
            <a:r>
              <a:rPr lang="en-US" sz="1600" dirty="0"/>
              <a:t>…probably more if the price of electricity goes up</a:t>
            </a:r>
          </a:p>
          <a:p>
            <a:endParaRPr lang="en-US" dirty="0"/>
          </a:p>
          <a:p>
            <a:r>
              <a:rPr lang="en-US" dirty="0"/>
              <a:t>And that’s not it….</a:t>
            </a:r>
          </a:p>
          <a:p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117F69-F0BC-D44D-8671-E24C7EF88F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212" y="1864485"/>
            <a:ext cx="6587937" cy="412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7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42B8B49-E2C4-3242-A430-7093B1063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>
            <a:normAutofit/>
          </a:bodyPr>
          <a:lstStyle/>
          <a:p>
            <a:r>
              <a:rPr lang="sv-SE" dirty="0"/>
              <a:t>Medium and </a:t>
            </a:r>
            <a:r>
              <a:rPr lang="sv-SE" dirty="0" err="1"/>
              <a:t>High</a:t>
            </a:r>
            <a:r>
              <a:rPr lang="sv-SE" dirty="0"/>
              <a:t> Beta </a:t>
            </a:r>
            <a:r>
              <a:rPr lang="sv-SE" dirty="0" err="1"/>
              <a:t>Linac</a:t>
            </a:r>
            <a:endParaRPr lang="sv-SE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DCCC5BB-7634-594C-831E-FB19A766E8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sv-SE" dirty="0"/>
              <a:t>…and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possible</a:t>
            </a:r>
            <a:r>
              <a:rPr lang="sv-SE" dirty="0"/>
              <a:t> </a:t>
            </a:r>
            <a:r>
              <a:rPr lang="sv-SE" dirty="0" err="1"/>
              <a:t>savings</a:t>
            </a:r>
            <a:endParaRPr lang="sv-SE" dirty="0"/>
          </a:p>
          <a:p>
            <a:endParaRPr lang="sv-SE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4B22EAD-30E4-2A49-8429-5380A1BA00B0}"/>
              </a:ext>
            </a:extLst>
          </p:cNvPr>
          <p:cNvCxnSpPr>
            <a:cxnSpLocks/>
          </p:cNvCxnSpPr>
          <p:nvPr/>
        </p:nvCxnSpPr>
        <p:spPr>
          <a:xfrm>
            <a:off x="1775268" y="3671129"/>
            <a:ext cx="0" cy="675170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A82E35D-DBD4-EB48-B967-03A78DE9B266}"/>
              </a:ext>
            </a:extLst>
          </p:cNvPr>
          <p:cNvSpPr txBox="1"/>
          <p:nvPr/>
        </p:nvSpPr>
        <p:spPr>
          <a:xfrm>
            <a:off x="1103709" y="1535531"/>
            <a:ext cx="86340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rgbClr val="666666"/>
                </a:solidFill>
              </a:rPr>
              <a:t>Delay </a:t>
            </a:r>
            <a:r>
              <a:rPr lang="it-IT" dirty="0" err="1">
                <a:solidFill>
                  <a:srgbClr val="666666"/>
                </a:solidFill>
              </a:rPr>
              <a:t>between</a:t>
            </a:r>
            <a:r>
              <a:rPr lang="it-IT" dirty="0">
                <a:solidFill>
                  <a:srgbClr val="666666"/>
                </a:solidFill>
              </a:rPr>
              <a:t> HV and RF can be </a:t>
            </a:r>
            <a:r>
              <a:rPr lang="it-IT" dirty="0" err="1">
                <a:solidFill>
                  <a:srgbClr val="666666"/>
                </a:solidFill>
              </a:rPr>
              <a:t>reduced</a:t>
            </a:r>
            <a:r>
              <a:rPr lang="it-IT" dirty="0">
                <a:solidFill>
                  <a:srgbClr val="666666"/>
                </a:solidFill>
              </a:rPr>
              <a:t> to zero to </a:t>
            </a:r>
            <a:r>
              <a:rPr lang="it-IT" dirty="0" err="1">
                <a:solidFill>
                  <a:srgbClr val="666666"/>
                </a:solidFill>
              </a:rPr>
              <a:t>increase</a:t>
            </a:r>
            <a:r>
              <a:rPr lang="it-IT" dirty="0">
                <a:solidFill>
                  <a:srgbClr val="666666"/>
                </a:solidFill>
              </a:rPr>
              <a:t> the </a:t>
            </a:r>
            <a:r>
              <a:rPr lang="it-IT" dirty="0" err="1">
                <a:solidFill>
                  <a:srgbClr val="666666"/>
                </a:solidFill>
              </a:rPr>
              <a:t>operational</a:t>
            </a:r>
            <a:r>
              <a:rPr lang="it-IT" dirty="0">
                <a:solidFill>
                  <a:srgbClr val="666666"/>
                </a:solidFill>
              </a:rPr>
              <a:t> </a:t>
            </a:r>
            <a:r>
              <a:rPr lang="it-IT" dirty="0" err="1">
                <a:solidFill>
                  <a:srgbClr val="666666"/>
                </a:solidFill>
              </a:rPr>
              <a:t>efficiency</a:t>
            </a:r>
            <a:r>
              <a:rPr lang="it-IT" dirty="0">
                <a:solidFill>
                  <a:srgbClr val="666666"/>
                </a:solidFill>
              </a:rPr>
              <a:t>. </a:t>
            </a:r>
          </a:p>
          <a:p>
            <a:pPr algn="l"/>
            <a:r>
              <a:rPr lang="it-IT" dirty="0" err="1">
                <a:solidFill>
                  <a:srgbClr val="666666"/>
                </a:solidFill>
              </a:rPr>
              <a:t>This</a:t>
            </a:r>
            <a:r>
              <a:rPr lang="it-IT" dirty="0">
                <a:solidFill>
                  <a:srgbClr val="666666"/>
                </a:solidFill>
              </a:rPr>
              <a:t> way </a:t>
            </a:r>
            <a:r>
              <a:rPr lang="it-IT" dirty="0" err="1">
                <a:solidFill>
                  <a:srgbClr val="666666"/>
                </a:solidFill>
              </a:rPr>
              <a:t>cavity</a:t>
            </a:r>
            <a:r>
              <a:rPr lang="it-IT" dirty="0">
                <a:solidFill>
                  <a:srgbClr val="666666"/>
                </a:solidFill>
              </a:rPr>
              <a:t> </a:t>
            </a:r>
            <a:r>
              <a:rPr lang="it-IT" dirty="0" err="1">
                <a:solidFill>
                  <a:srgbClr val="666666"/>
                </a:solidFill>
              </a:rPr>
              <a:t>filling</a:t>
            </a:r>
            <a:r>
              <a:rPr lang="it-IT" dirty="0">
                <a:solidFill>
                  <a:srgbClr val="666666"/>
                </a:solidFill>
              </a:rPr>
              <a:t> can start </a:t>
            </a:r>
            <a:r>
              <a:rPr lang="it-IT" dirty="0" err="1">
                <a:solidFill>
                  <a:srgbClr val="666666"/>
                </a:solidFill>
              </a:rPr>
              <a:t>before</a:t>
            </a:r>
            <a:r>
              <a:rPr lang="it-IT" dirty="0">
                <a:solidFill>
                  <a:srgbClr val="666666"/>
                </a:solidFill>
              </a:rPr>
              <a:t> and the </a:t>
            </a:r>
            <a:r>
              <a:rPr lang="it-IT" dirty="0" err="1">
                <a:solidFill>
                  <a:srgbClr val="666666"/>
                </a:solidFill>
              </a:rPr>
              <a:t>initial</a:t>
            </a:r>
            <a:r>
              <a:rPr lang="it-IT" dirty="0">
                <a:solidFill>
                  <a:srgbClr val="666666"/>
                </a:solidFill>
              </a:rPr>
              <a:t> »</a:t>
            </a:r>
            <a:r>
              <a:rPr lang="it-IT" dirty="0" err="1">
                <a:solidFill>
                  <a:srgbClr val="666666"/>
                </a:solidFill>
              </a:rPr>
              <a:t>power</a:t>
            </a:r>
            <a:r>
              <a:rPr lang="it-IT" dirty="0">
                <a:solidFill>
                  <a:srgbClr val="666666"/>
                </a:solidFill>
              </a:rPr>
              <a:t> </a:t>
            </a:r>
            <a:r>
              <a:rPr lang="it-IT" dirty="0" err="1">
                <a:solidFill>
                  <a:srgbClr val="666666"/>
                </a:solidFill>
              </a:rPr>
              <a:t>step</a:t>
            </a:r>
            <a:r>
              <a:rPr lang="it-IT" dirty="0">
                <a:solidFill>
                  <a:srgbClr val="666666"/>
                </a:solidFill>
              </a:rPr>
              <a:t>» can be </a:t>
            </a:r>
            <a:r>
              <a:rPr lang="it-IT" dirty="0" err="1">
                <a:solidFill>
                  <a:srgbClr val="666666"/>
                </a:solidFill>
              </a:rPr>
              <a:t>slightly</a:t>
            </a:r>
            <a:r>
              <a:rPr lang="it-IT" dirty="0">
                <a:solidFill>
                  <a:srgbClr val="666666"/>
                </a:solidFill>
              </a:rPr>
              <a:t> </a:t>
            </a:r>
            <a:r>
              <a:rPr lang="it-IT" dirty="0" err="1">
                <a:solidFill>
                  <a:srgbClr val="666666"/>
                </a:solidFill>
              </a:rPr>
              <a:t>reduced</a:t>
            </a:r>
            <a:r>
              <a:rPr lang="it-IT" dirty="0">
                <a:solidFill>
                  <a:srgbClr val="666666"/>
                </a:solidFill>
              </a:rPr>
              <a:t>.</a:t>
            </a:r>
          </a:p>
          <a:p>
            <a:pPr algn="l"/>
            <a:r>
              <a:rPr lang="it-IT" dirty="0" err="1">
                <a:solidFill>
                  <a:srgbClr val="666666"/>
                </a:solidFill>
              </a:rPr>
              <a:t>Tested</a:t>
            </a:r>
            <a:r>
              <a:rPr lang="it-IT" dirty="0">
                <a:solidFill>
                  <a:srgbClr val="666666"/>
                </a:solidFill>
              </a:rPr>
              <a:t> so far in open </a:t>
            </a:r>
            <a:r>
              <a:rPr lang="it-IT" dirty="0" err="1">
                <a:solidFill>
                  <a:srgbClr val="666666"/>
                </a:solidFill>
              </a:rPr>
              <a:t>loop</a:t>
            </a:r>
            <a:r>
              <a:rPr lang="it-IT" dirty="0">
                <a:solidFill>
                  <a:srgbClr val="666666"/>
                </a:solidFill>
              </a:rPr>
              <a:t> </a:t>
            </a:r>
            <a:r>
              <a:rPr lang="it-IT" dirty="0" err="1">
                <a:solidFill>
                  <a:srgbClr val="666666"/>
                </a:solidFill>
              </a:rPr>
              <a:t>only</a:t>
            </a:r>
            <a:r>
              <a:rPr lang="it-IT" dirty="0">
                <a:solidFill>
                  <a:srgbClr val="666666"/>
                </a:solidFill>
              </a:rPr>
              <a:t> (work </a:t>
            </a:r>
            <a:r>
              <a:rPr lang="it-IT" dirty="0" err="1">
                <a:solidFill>
                  <a:srgbClr val="666666"/>
                </a:solidFill>
              </a:rPr>
              <a:t>ongoing</a:t>
            </a:r>
            <a:r>
              <a:rPr lang="it-IT" dirty="0">
                <a:solidFill>
                  <a:srgbClr val="666666"/>
                </a:solidFill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033757-3666-524F-B54B-A281DFE524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839" y="2556290"/>
            <a:ext cx="10252694" cy="403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7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5673-76C8-4041-A957-F4A85CF57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948" y="250454"/>
            <a:ext cx="9360000" cy="657339"/>
          </a:xfrm>
        </p:spPr>
        <p:txBody>
          <a:bodyPr/>
          <a:lstStyle/>
          <a:p>
            <a:r>
              <a:rPr lang="en-GB"/>
              <a:t>Accelerator Overview (47 mA)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5D8E6F2-4859-4143-B263-5D1821C88CED}"/>
              </a:ext>
            </a:extLst>
          </p:cNvPr>
          <p:cNvSpPr txBox="1">
            <a:spLocks/>
          </p:cNvSpPr>
          <p:nvPr/>
        </p:nvSpPr>
        <p:spPr>
          <a:xfrm>
            <a:off x="4237230" y="804530"/>
            <a:ext cx="5214565" cy="2070796"/>
          </a:xfrm>
          <a:prstGeom prst="rect">
            <a:avLst/>
          </a:prstGeom>
          <a:ln>
            <a:noFill/>
          </a:ln>
        </p:spPr>
        <p:txBody>
          <a:bodyPr lIns="72737" tIns="36367" rIns="72737" bIns="36367"/>
          <a:lstStyle/>
          <a:p>
            <a:pPr marL="365760" defTabSz="1034671" eaLnBrk="0" hangingPunct="0">
              <a:defRPr/>
            </a:pPr>
            <a:r>
              <a:rPr lang="en-US" sz="2400" b="1" kern="0" dirty="0">
                <a:latin typeface="Arial"/>
                <a:cs typeface="Arial"/>
                <a:sym typeface="Futura Condensed" charset="0"/>
              </a:rPr>
              <a:t>Key parameters:</a:t>
            </a:r>
          </a:p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Average Beam Power: 5 MW</a:t>
            </a:r>
          </a:p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Peak Beam Power: 125 MW</a:t>
            </a:r>
          </a:p>
          <a:p>
            <a:pPr>
              <a:defRPr/>
            </a:pPr>
            <a:r>
              <a:rPr lang="en-US" sz="2400" kern="0" dirty="0">
                <a:latin typeface="Arial"/>
                <a:cs typeface="Arial"/>
                <a:sym typeface="Futura Condensed" charset="0"/>
              </a:rPr>
              <a:t>Beam pulse width: 2.86 </a:t>
            </a:r>
            <a:r>
              <a:rPr lang="en-US" sz="2400" kern="0" dirty="0" err="1">
                <a:latin typeface="Arial"/>
                <a:cs typeface="Arial"/>
                <a:sym typeface="Futura Condensed" charset="0"/>
              </a:rPr>
              <a:t>ms</a:t>
            </a:r>
            <a:r>
              <a:rPr lang="en-US" sz="2400" kern="0" dirty="0">
                <a:latin typeface="Arial"/>
                <a:cs typeface="Arial"/>
                <a:sym typeface="Futura Condensed" charset="0"/>
              </a:rPr>
              <a:t> </a:t>
            </a:r>
          </a:p>
          <a:p>
            <a:pPr>
              <a:defRPr/>
            </a:pPr>
            <a:r>
              <a:rPr lang="en-US" sz="2400" kern="0" dirty="0">
                <a:latin typeface="Arial"/>
                <a:cs typeface="Arial"/>
                <a:sym typeface="Futura Condensed" charset="0"/>
              </a:rPr>
              <a:t>Beam energy: 2 GeV</a:t>
            </a:r>
          </a:p>
          <a:p>
            <a:pPr>
              <a:defRPr/>
            </a:pPr>
            <a:r>
              <a:rPr lang="en-US" sz="2400" kern="0" dirty="0">
                <a:latin typeface="Arial"/>
                <a:cs typeface="Arial"/>
                <a:sym typeface="Futura Condensed" charset="0"/>
              </a:rPr>
              <a:t>Final Beam current: 62.5 mA peak</a:t>
            </a:r>
          </a:p>
          <a:p>
            <a:pPr>
              <a:defRPr/>
            </a:pPr>
            <a:r>
              <a:rPr lang="en-US" sz="2400" kern="0" dirty="0">
                <a:latin typeface="Arial"/>
                <a:cs typeface="Arial"/>
                <a:sym typeface="Futura Condensed" charset="0"/>
              </a:rPr>
              <a:t>Repetition rate: 14 Hz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260579AC-89DF-0540-860E-B0ECFA5E99B1}"/>
              </a:ext>
            </a:extLst>
          </p:cNvPr>
          <p:cNvSpPr txBox="1">
            <a:spLocks/>
          </p:cNvSpPr>
          <p:nvPr/>
        </p:nvSpPr>
        <p:spPr>
          <a:xfrm>
            <a:off x="11503473" y="12544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>
              <a:defRPr lang="sv-SE"/>
            </a:defPPr>
            <a:lvl1pPr marL="0" lvl="0" indent="0" algn="r" defTabSz="914400" rtl="0" eaLnBrk="1" latinLnBrk="0" hangingPunct="1">
              <a:spcBef>
                <a:spcPts val="0"/>
              </a:spcBef>
              <a:buNone/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lvl="1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lvl="2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lvl="3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lvl="4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lvl="5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lvl="6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lvl="7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lvl="8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19550415-A873-3843-A255-B45083A1CB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2508192"/>
              </p:ext>
            </p:extLst>
          </p:nvPr>
        </p:nvGraphicFramePr>
        <p:xfrm>
          <a:off x="9466710" y="-648361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300" imgH="165100" progId="Equation.3">
                  <p:embed/>
                </p:oleObj>
              </mc:Choice>
              <mc:Fallback>
                <p:oleObj name="Equation" r:id="rId2" imgW="114300" imgH="165100" progId="Equation.3">
                  <p:embed/>
                  <p:pic>
                    <p:nvPicPr>
                      <p:cNvPr id="131" name="Object 13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466710" y="-648361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C762C57F-D3EE-FE4B-965A-3CB1078FBE09}"/>
              </a:ext>
            </a:extLst>
          </p:cNvPr>
          <p:cNvSpPr txBox="1">
            <a:spLocks/>
          </p:cNvSpPr>
          <p:nvPr/>
        </p:nvSpPr>
        <p:spPr>
          <a:xfrm>
            <a:off x="580327" y="3574321"/>
            <a:ext cx="11727251" cy="21643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vert="horz" wrap="square" lIns="0" tIns="45700" rIns="91425" bIns="45700" rtlCol="0" anchor="t" anchorCtr="0">
            <a:noAutofit/>
          </a:bodyPr>
          <a:lstStyle>
            <a:lvl1pPr marL="457200" lv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Segoe UI" panose="020B0502040204020203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914400" lvl="1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Arial" panose="020B0604020202020204" pitchFamily="34" charset="0"/>
              <a:buNone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2286000" lvl="4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 panose="020B0604020202020204" pitchFamily="34" charset="0"/>
              <a:buNone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400"/>
              </a:spcBef>
            </a:pPr>
            <a:endParaRPr lang="en-GB" sz="160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F34995D-7649-6344-9CBE-19025CE89049}"/>
              </a:ext>
            </a:extLst>
          </p:cNvPr>
          <p:cNvSpPr/>
          <p:nvPr/>
        </p:nvSpPr>
        <p:spPr>
          <a:xfrm>
            <a:off x="2645346" y="4744077"/>
            <a:ext cx="504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9B48659-101D-4146-81D2-0EA9FAE08DE3}"/>
              </a:ext>
            </a:extLst>
          </p:cNvPr>
          <p:cNvSpPr/>
          <p:nvPr/>
        </p:nvSpPr>
        <p:spPr>
          <a:xfrm>
            <a:off x="3311171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609A715-0AB4-D14C-9E8C-65CD3F99DBC9}"/>
              </a:ext>
            </a:extLst>
          </p:cNvPr>
          <p:cNvSpPr/>
          <p:nvPr/>
        </p:nvSpPr>
        <p:spPr>
          <a:xfrm>
            <a:off x="4039584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69C875B-CFFF-B241-BEB0-51A6D994897C}"/>
              </a:ext>
            </a:extLst>
          </p:cNvPr>
          <p:cNvSpPr/>
          <p:nvPr/>
        </p:nvSpPr>
        <p:spPr>
          <a:xfrm>
            <a:off x="3438632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E881222-B5B5-9F44-A428-9BD847A9C6E5}"/>
              </a:ext>
            </a:extLst>
          </p:cNvPr>
          <p:cNvSpPr/>
          <p:nvPr/>
        </p:nvSpPr>
        <p:spPr>
          <a:xfrm>
            <a:off x="3574406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893E0FD-74F7-164C-9E8C-6E3A0CAB6309}"/>
              </a:ext>
            </a:extLst>
          </p:cNvPr>
          <p:cNvSpPr/>
          <p:nvPr/>
        </p:nvSpPr>
        <p:spPr>
          <a:xfrm>
            <a:off x="3701867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536D00E-7F5D-6449-920E-675DDBB1C4BA}"/>
              </a:ext>
            </a:extLst>
          </p:cNvPr>
          <p:cNvSpPr/>
          <p:nvPr/>
        </p:nvSpPr>
        <p:spPr>
          <a:xfrm>
            <a:off x="3826263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88EEAE9-C32C-D145-B61B-2B0C09D3D011}"/>
              </a:ext>
            </a:extLst>
          </p:cNvPr>
          <p:cNvSpPr/>
          <p:nvPr/>
        </p:nvSpPr>
        <p:spPr>
          <a:xfrm>
            <a:off x="4177792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D46C75E-4A10-8042-8DF5-635AF7D16D17}"/>
              </a:ext>
            </a:extLst>
          </p:cNvPr>
          <p:cNvSpPr/>
          <p:nvPr/>
        </p:nvSpPr>
        <p:spPr>
          <a:xfrm>
            <a:off x="4316130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73ABEC5-4EA3-5540-895A-FE1D325EF136}"/>
              </a:ext>
            </a:extLst>
          </p:cNvPr>
          <p:cNvSpPr/>
          <p:nvPr/>
        </p:nvSpPr>
        <p:spPr>
          <a:xfrm>
            <a:off x="4454468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F02E311-3F0D-F64C-A248-9559F8A32FAD}"/>
              </a:ext>
            </a:extLst>
          </p:cNvPr>
          <p:cNvSpPr/>
          <p:nvPr/>
        </p:nvSpPr>
        <p:spPr>
          <a:xfrm>
            <a:off x="4592676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AC909625-B5F1-D24E-842C-84BEDE7650C6}"/>
              </a:ext>
            </a:extLst>
          </p:cNvPr>
          <p:cNvSpPr/>
          <p:nvPr/>
        </p:nvSpPr>
        <p:spPr>
          <a:xfrm>
            <a:off x="4731014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C297EC2C-5B1C-6744-9F4B-924EA013AC2F}"/>
              </a:ext>
            </a:extLst>
          </p:cNvPr>
          <p:cNvSpPr/>
          <p:nvPr/>
        </p:nvSpPr>
        <p:spPr>
          <a:xfrm>
            <a:off x="4869352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6B5DC0C-CF01-B447-9284-828181003C6F}"/>
              </a:ext>
            </a:extLst>
          </p:cNvPr>
          <p:cNvSpPr/>
          <p:nvPr/>
        </p:nvSpPr>
        <p:spPr>
          <a:xfrm>
            <a:off x="5007560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13CEF81-625E-024B-B310-C342BECE2814}"/>
              </a:ext>
            </a:extLst>
          </p:cNvPr>
          <p:cNvSpPr/>
          <p:nvPr/>
        </p:nvSpPr>
        <p:spPr>
          <a:xfrm>
            <a:off x="5145898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2D29977-D1EE-0949-A311-36A1AC0EEB97}"/>
              </a:ext>
            </a:extLst>
          </p:cNvPr>
          <p:cNvSpPr/>
          <p:nvPr/>
        </p:nvSpPr>
        <p:spPr>
          <a:xfrm>
            <a:off x="5284236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F8718769-7927-A84E-A08D-F6B905DA8CB9}"/>
              </a:ext>
            </a:extLst>
          </p:cNvPr>
          <p:cNvSpPr/>
          <p:nvPr/>
        </p:nvSpPr>
        <p:spPr>
          <a:xfrm>
            <a:off x="5422444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086F743-0991-2443-BA0D-FC02FC1A0B4E}"/>
              </a:ext>
            </a:extLst>
          </p:cNvPr>
          <p:cNvSpPr/>
          <p:nvPr/>
        </p:nvSpPr>
        <p:spPr>
          <a:xfrm>
            <a:off x="5560782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042E76E-39B9-9E4B-8EDE-67A80E680CB0}"/>
              </a:ext>
            </a:extLst>
          </p:cNvPr>
          <p:cNvSpPr/>
          <p:nvPr/>
        </p:nvSpPr>
        <p:spPr>
          <a:xfrm>
            <a:off x="5699120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2138D8F-F4B6-A344-A7EA-5DDFEBD7FB25}"/>
              </a:ext>
            </a:extLst>
          </p:cNvPr>
          <p:cNvSpPr/>
          <p:nvPr/>
        </p:nvSpPr>
        <p:spPr>
          <a:xfrm>
            <a:off x="5942109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B9EFAFDC-C523-0C43-9944-0778A85DB0C3}"/>
              </a:ext>
            </a:extLst>
          </p:cNvPr>
          <p:cNvSpPr/>
          <p:nvPr/>
        </p:nvSpPr>
        <p:spPr>
          <a:xfrm>
            <a:off x="6080447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CFCDCEC3-389D-3741-80E3-58F7A7C127B2}"/>
              </a:ext>
            </a:extLst>
          </p:cNvPr>
          <p:cNvSpPr/>
          <p:nvPr/>
        </p:nvSpPr>
        <p:spPr>
          <a:xfrm>
            <a:off x="6218785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A799ACC-FA7E-6041-80A4-0F5CE7C53137}"/>
              </a:ext>
            </a:extLst>
          </p:cNvPr>
          <p:cNvSpPr/>
          <p:nvPr/>
        </p:nvSpPr>
        <p:spPr>
          <a:xfrm>
            <a:off x="6356993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197978A-5DAD-664E-A56D-628AA9214A8F}"/>
              </a:ext>
            </a:extLst>
          </p:cNvPr>
          <p:cNvSpPr/>
          <p:nvPr/>
        </p:nvSpPr>
        <p:spPr>
          <a:xfrm>
            <a:off x="6495331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AB5586E3-1BC3-CD48-9D5F-15B1326BD4C3}"/>
              </a:ext>
            </a:extLst>
          </p:cNvPr>
          <p:cNvSpPr/>
          <p:nvPr/>
        </p:nvSpPr>
        <p:spPr>
          <a:xfrm>
            <a:off x="6633669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FFB280-2DF5-E243-BAFF-10EBB467D230}"/>
              </a:ext>
            </a:extLst>
          </p:cNvPr>
          <p:cNvSpPr/>
          <p:nvPr/>
        </p:nvSpPr>
        <p:spPr>
          <a:xfrm>
            <a:off x="6771877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DFFE4675-92FA-EE44-AF97-873FCBBBA219}"/>
              </a:ext>
            </a:extLst>
          </p:cNvPr>
          <p:cNvSpPr/>
          <p:nvPr/>
        </p:nvSpPr>
        <p:spPr>
          <a:xfrm>
            <a:off x="6910215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A3C72455-46B6-0D46-A59A-842EA694883F}"/>
              </a:ext>
            </a:extLst>
          </p:cNvPr>
          <p:cNvSpPr/>
          <p:nvPr/>
        </p:nvSpPr>
        <p:spPr>
          <a:xfrm>
            <a:off x="7048553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C992F449-5AF0-8946-A3A6-CB4FC8F4234B}"/>
              </a:ext>
            </a:extLst>
          </p:cNvPr>
          <p:cNvSpPr/>
          <p:nvPr/>
        </p:nvSpPr>
        <p:spPr>
          <a:xfrm>
            <a:off x="7297083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96F9F2AF-430F-D442-96FB-4746907C2FB1}"/>
              </a:ext>
            </a:extLst>
          </p:cNvPr>
          <p:cNvSpPr/>
          <p:nvPr/>
        </p:nvSpPr>
        <p:spPr>
          <a:xfrm>
            <a:off x="7435421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BCB3D58D-FEB1-0949-972D-C350ECC05D55}"/>
              </a:ext>
            </a:extLst>
          </p:cNvPr>
          <p:cNvSpPr/>
          <p:nvPr/>
        </p:nvSpPr>
        <p:spPr>
          <a:xfrm>
            <a:off x="7573759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338132C6-B041-C548-A364-FBA38565780C}"/>
              </a:ext>
            </a:extLst>
          </p:cNvPr>
          <p:cNvSpPr/>
          <p:nvPr/>
        </p:nvSpPr>
        <p:spPr>
          <a:xfrm>
            <a:off x="7711967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7BC9E829-6703-1543-9F85-484FD7603620}"/>
              </a:ext>
            </a:extLst>
          </p:cNvPr>
          <p:cNvSpPr/>
          <p:nvPr/>
        </p:nvSpPr>
        <p:spPr>
          <a:xfrm>
            <a:off x="7850305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1B882E31-DBE8-434D-B070-B8147FCC8978}"/>
              </a:ext>
            </a:extLst>
          </p:cNvPr>
          <p:cNvSpPr/>
          <p:nvPr/>
        </p:nvSpPr>
        <p:spPr>
          <a:xfrm>
            <a:off x="7988643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C71EE04C-FCFC-4343-9EF5-B78C76543E1B}"/>
              </a:ext>
            </a:extLst>
          </p:cNvPr>
          <p:cNvSpPr/>
          <p:nvPr/>
        </p:nvSpPr>
        <p:spPr>
          <a:xfrm>
            <a:off x="8126851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C62F19B0-2A9E-8B4A-A8DC-A8B7D13F0772}"/>
              </a:ext>
            </a:extLst>
          </p:cNvPr>
          <p:cNvSpPr/>
          <p:nvPr/>
        </p:nvSpPr>
        <p:spPr>
          <a:xfrm>
            <a:off x="8265189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25353D5A-2075-AA40-8AA3-7C1437753BF3}"/>
              </a:ext>
            </a:extLst>
          </p:cNvPr>
          <p:cNvSpPr/>
          <p:nvPr/>
        </p:nvSpPr>
        <p:spPr>
          <a:xfrm>
            <a:off x="8403527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44AFF975-6C8F-0A45-9DBA-E8AB61767E25}"/>
              </a:ext>
            </a:extLst>
          </p:cNvPr>
          <p:cNvSpPr/>
          <p:nvPr/>
        </p:nvSpPr>
        <p:spPr>
          <a:xfrm>
            <a:off x="8550027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60ADA84F-FA67-A943-BCC9-700693342219}"/>
              </a:ext>
            </a:extLst>
          </p:cNvPr>
          <p:cNvSpPr/>
          <p:nvPr/>
        </p:nvSpPr>
        <p:spPr>
          <a:xfrm>
            <a:off x="8688365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94AC7690-4707-394F-8AF5-43EFEE8F190A}"/>
              </a:ext>
            </a:extLst>
          </p:cNvPr>
          <p:cNvSpPr/>
          <p:nvPr/>
        </p:nvSpPr>
        <p:spPr>
          <a:xfrm>
            <a:off x="8826703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B381D497-1B5A-1A40-A356-220F951CF735}"/>
              </a:ext>
            </a:extLst>
          </p:cNvPr>
          <p:cNvSpPr/>
          <p:nvPr/>
        </p:nvSpPr>
        <p:spPr>
          <a:xfrm>
            <a:off x="8964911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5D2C1650-6DBE-B545-A656-897AFF31EA48}"/>
              </a:ext>
            </a:extLst>
          </p:cNvPr>
          <p:cNvSpPr/>
          <p:nvPr/>
        </p:nvSpPr>
        <p:spPr>
          <a:xfrm>
            <a:off x="9103249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8033F6D4-02F9-7846-92EB-C677DDBBED72}"/>
              </a:ext>
            </a:extLst>
          </p:cNvPr>
          <p:cNvSpPr/>
          <p:nvPr/>
        </p:nvSpPr>
        <p:spPr>
          <a:xfrm>
            <a:off x="9241587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4AEB938F-AC0F-DC42-9BD1-EB0068273534}"/>
              </a:ext>
            </a:extLst>
          </p:cNvPr>
          <p:cNvSpPr/>
          <p:nvPr/>
        </p:nvSpPr>
        <p:spPr>
          <a:xfrm>
            <a:off x="9379795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FF49AC1C-9AB8-6645-8409-37BC15A5D488}"/>
              </a:ext>
            </a:extLst>
          </p:cNvPr>
          <p:cNvSpPr/>
          <p:nvPr/>
        </p:nvSpPr>
        <p:spPr>
          <a:xfrm>
            <a:off x="9518133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31BEE757-4B30-9541-AB16-9A89F715DB2F}"/>
              </a:ext>
            </a:extLst>
          </p:cNvPr>
          <p:cNvSpPr/>
          <p:nvPr/>
        </p:nvSpPr>
        <p:spPr>
          <a:xfrm>
            <a:off x="9656471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886BA741-58AD-D446-9B04-734BAF1AF9A9}"/>
              </a:ext>
            </a:extLst>
          </p:cNvPr>
          <p:cNvSpPr/>
          <p:nvPr/>
        </p:nvSpPr>
        <p:spPr>
          <a:xfrm>
            <a:off x="9794809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C6C86374-4B98-AC44-81D4-0FE5B88D33E7}"/>
              </a:ext>
            </a:extLst>
          </p:cNvPr>
          <p:cNvSpPr/>
          <p:nvPr/>
        </p:nvSpPr>
        <p:spPr>
          <a:xfrm>
            <a:off x="9933147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F92BFB46-A927-AE4A-B48C-F406B7C8734F}"/>
              </a:ext>
            </a:extLst>
          </p:cNvPr>
          <p:cNvSpPr/>
          <p:nvPr/>
        </p:nvSpPr>
        <p:spPr>
          <a:xfrm>
            <a:off x="10071485" y="4744077"/>
            <a:ext cx="72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0059646C-9C6D-854D-9F31-76C97FF22C92}"/>
              </a:ext>
            </a:extLst>
          </p:cNvPr>
          <p:cNvSpPr/>
          <p:nvPr/>
        </p:nvSpPr>
        <p:spPr>
          <a:xfrm>
            <a:off x="10297778" y="4744077"/>
            <a:ext cx="546285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BB7EF1BF-D812-6841-AA18-21C076253FF3}"/>
              </a:ext>
            </a:extLst>
          </p:cNvPr>
          <p:cNvSpPr/>
          <p:nvPr/>
        </p:nvSpPr>
        <p:spPr>
          <a:xfrm>
            <a:off x="11520219" y="4744077"/>
            <a:ext cx="546285" cy="4320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EC49BA62-1ADC-CA44-AF92-A990B6BAAC5D}"/>
              </a:ext>
            </a:extLst>
          </p:cNvPr>
          <p:cNvSpPr/>
          <p:nvPr/>
        </p:nvSpPr>
        <p:spPr>
          <a:xfrm>
            <a:off x="11520219" y="3927918"/>
            <a:ext cx="546285" cy="4320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5287592-9C86-8344-919F-C4F4CBA02491}"/>
              </a:ext>
            </a:extLst>
          </p:cNvPr>
          <p:cNvSpPr txBox="1"/>
          <p:nvPr/>
        </p:nvSpPr>
        <p:spPr>
          <a:xfrm>
            <a:off x="652651" y="4293185"/>
            <a:ext cx="486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rgbClr val="666666"/>
                </a:solidFill>
              </a:rPr>
              <a:t>ISrc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D8FA555-9D38-1847-B6E0-B87C824181FD}"/>
              </a:ext>
            </a:extLst>
          </p:cNvPr>
          <p:cNvSpPr txBox="1"/>
          <p:nvPr/>
        </p:nvSpPr>
        <p:spPr>
          <a:xfrm>
            <a:off x="1276462" y="4293185"/>
            <a:ext cx="579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rgbClr val="666666"/>
                </a:solidFill>
              </a:rPr>
              <a:t>LEBT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CFA5659-491D-7743-AF6F-6E84128DF213}"/>
              </a:ext>
            </a:extLst>
          </p:cNvPr>
          <p:cNvSpPr txBox="1"/>
          <p:nvPr/>
        </p:nvSpPr>
        <p:spPr>
          <a:xfrm>
            <a:off x="1964112" y="4293185"/>
            <a:ext cx="522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rgbClr val="666666"/>
                </a:solidFill>
              </a:rPr>
              <a:t>RFQ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C517C5B4-E8CE-1C4A-B6A0-EFAB5A4567D2}"/>
              </a:ext>
            </a:extLst>
          </p:cNvPr>
          <p:cNvSpPr/>
          <p:nvPr/>
        </p:nvSpPr>
        <p:spPr>
          <a:xfrm>
            <a:off x="1975995" y="4744077"/>
            <a:ext cx="504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D0C785D0-0C05-524E-80F8-03A77082ACF5}"/>
              </a:ext>
            </a:extLst>
          </p:cNvPr>
          <p:cNvSpPr/>
          <p:nvPr/>
        </p:nvSpPr>
        <p:spPr>
          <a:xfrm>
            <a:off x="1321373" y="4744077"/>
            <a:ext cx="504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6A41C1CD-28FF-6E45-8761-D8B3E5B8D54B}"/>
              </a:ext>
            </a:extLst>
          </p:cNvPr>
          <p:cNvSpPr/>
          <p:nvPr/>
        </p:nvSpPr>
        <p:spPr>
          <a:xfrm>
            <a:off x="652022" y="4742978"/>
            <a:ext cx="504000" cy="432000"/>
          </a:xfrm>
          <a:prstGeom prst="roundRect">
            <a:avLst>
              <a:gd name="adj" fmla="val 25490"/>
            </a:avLst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DFB800F-0659-AB41-8C0D-39437EF1684B}"/>
              </a:ext>
            </a:extLst>
          </p:cNvPr>
          <p:cNvSpPr txBox="1"/>
          <p:nvPr/>
        </p:nvSpPr>
        <p:spPr>
          <a:xfrm>
            <a:off x="2526079" y="4291275"/>
            <a:ext cx="727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rgbClr val="666666"/>
                </a:solidFill>
              </a:rPr>
              <a:t>MEBT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BFD69F6-235A-5949-BBA0-BAE12D7043EB}"/>
              </a:ext>
            </a:extLst>
          </p:cNvPr>
          <p:cNvSpPr txBox="1"/>
          <p:nvPr/>
        </p:nvSpPr>
        <p:spPr>
          <a:xfrm>
            <a:off x="3340545" y="4291275"/>
            <a:ext cx="522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rgbClr val="666666"/>
                </a:solidFill>
              </a:rPr>
              <a:t>DTL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2E85621-867A-7C46-B231-0DD18E0089CB}"/>
              </a:ext>
            </a:extLst>
          </p:cNvPr>
          <p:cNvSpPr txBox="1"/>
          <p:nvPr/>
        </p:nvSpPr>
        <p:spPr>
          <a:xfrm>
            <a:off x="4646899" y="4291275"/>
            <a:ext cx="522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>
                <a:solidFill>
                  <a:srgbClr val="666666"/>
                </a:solidFill>
              </a:rPr>
              <a:t>SPK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1230E9A-128B-704C-8CAE-DA6D764A1C7D}"/>
              </a:ext>
            </a:extLst>
          </p:cNvPr>
          <p:cNvSpPr txBox="1"/>
          <p:nvPr/>
        </p:nvSpPr>
        <p:spPr>
          <a:xfrm>
            <a:off x="6206670" y="4291275"/>
            <a:ext cx="634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666666"/>
                </a:solidFill>
              </a:rPr>
              <a:t>MBL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AC6A69A-3BCA-8146-AA8D-2EB469391127}"/>
              </a:ext>
            </a:extLst>
          </p:cNvPr>
          <p:cNvSpPr txBox="1"/>
          <p:nvPr/>
        </p:nvSpPr>
        <p:spPr>
          <a:xfrm>
            <a:off x="8404845" y="4288692"/>
            <a:ext cx="634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rgbClr val="666666"/>
                </a:solidFill>
              </a:rPr>
              <a:t>HBL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92C904-20E3-F546-A09D-2EFDA81B5BA1}"/>
              </a:ext>
            </a:extLst>
          </p:cNvPr>
          <p:cNvSpPr txBox="1"/>
          <p:nvPr/>
        </p:nvSpPr>
        <p:spPr>
          <a:xfrm>
            <a:off x="10246831" y="4288692"/>
            <a:ext cx="634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rgbClr val="666666"/>
                </a:solidFill>
              </a:rPr>
              <a:t>HEBT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1D5139AA-9BC5-CB4B-AEDE-BD5F10DA0F40}"/>
              </a:ext>
            </a:extLst>
          </p:cNvPr>
          <p:cNvCxnSpPr>
            <a:stCxn id="75" idx="3"/>
            <a:endCxn id="76" idx="1"/>
          </p:cNvCxnSpPr>
          <p:nvPr/>
        </p:nvCxnSpPr>
        <p:spPr>
          <a:xfrm>
            <a:off x="10844063" y="4960077"/>
            <a:ext cx="676156" cy="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864FE6AD-2DED-E349-9BE5-76E8BD052623}"/>
              </a:ext>
            </a:extLst>
          </p:cNvPr>
          <p:cNvSpPr txBox="1"/>
          <p:nvPr/>
        </p:nvSpPr>
        <p:spPr>
          <a:xfrm>
            <a:off x="11430209" y="4375437"/>
            <a:ext cx="747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rgbClr val="666666"/>
                </a:solidFill>
              </a:rPr>
              <a:t>Dump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B18C3ED-DC4A-9B4D-AC15-E2E8D0088B72}"/>
              </a:ext>
            </a:extLst>
          </p:cNvPr>
          <p:cNvSpPr txBox="1"/>
          <p:nvPr/>
        </p:nvSpPr>
        <p:spPr>
          <a:xfrm>
            <a:off x="11365160" y="3574321"/>
            <a:ext cx="849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rgbClr val="666666"/>
                </a:solidFill>
              </a:rPr>
              <a:t>Target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E0736E2-3521-ED4A-B8FB-75730476E73A}"/>
              </a:ext>
            </a:extLst>
          </p:cNvPr>
          <p:cNvCxnSpPr>
            <a:cxnSpLocks/>
          </p:cNvCxnSpPr>
          <p:nvPr/>
        </p:nvCxnSpPr>
        <p:spPr>
          <a:xfrm flipV="1">
            <a:off x="11008702" y="4143918"/>
            <a:ext cx="161729" cy="81616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4C9ED745-432C-D74B-B037-7173E28A6267}"/>
              </a:ext>
            </a:extLst>
          </p:cNvPr>
          <p:cNvCxnSpPr>
            <a:cxnSpLocks/>
            <a:endCxn id="77" idx="1"/>
          </p:cNvCxnSpPr>
          <p:nvPr/>
        </p:nvCxnSpPr>
        <p:spPr>
          <a:xfrm>
            <a:off x="11157544" y="4143918"/>
            <a:ext cx="362675" cy="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BFF83F12-4122-7B44-BB46-A4384B00C9A8}"/>
              </a:ext>
            </a:extLst>
          </p:cNvPr>
          <p:cNvCxnSpPr>
            <a:cxnSpLocks/>
            <a:stCxn id="74" idx="3"/>
            <a:endCxn id="75" idx="1"/>
          </p:cNvCxnSpPr>
          <p:nvPr/>
        </p:nvCxnSpPr>
        <p:spPr>
          <a:xfrm>
            <a:off x="10143485" y="4960077"/>
            <a:ext cx="154293" cy="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CCF795B8-A460-6841-9483-EBAF3456A51F}"/>
              </a:ext>
            </a:extLst>
          </p:cNvPr>
          <p:cNvCxnSpPr>
            <a:cxnSpLocks/>
            <a:stCxn id="53" idx="3"/>
            <a:endCxn id="54" idx="1"/>
          </p:cNvCxnSpPr>
          <p:nvPr/>
        </p:nvCxnSpPr>
        <p:spPr>
          <a:xfrm>
            <a:off x="7120553" y="4960077"/>
            <a:ext cx="176530" cy="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DDCBEF7D-ED84-8640-B145-46C216E1E67C}"/>
              </a:ext>
            </a:extLst>
          </p:cNvPr>
          <p:cNvCxnSpPr>
            <a:cxnSpLocks/>
            <a:stCxn id="44" idx="3"/>
            <a:endCxn id="45" idx="1"/>
          </p:cNvCxnSpPr>
          <p:nvPr/>
        </p:nvCxnSpPr>
        <p:spPr>
          <a:xfrm>
            <a:off x="5771120" y="4960077"/>
            <a:ext cx="170989" cy="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906C954-8744-884A-AC29-D054E842471C}"/>
              </a:ext>
            </a:extLst>
          </p:cNvPr>
          <p:cNvCxnSpPr>
            <a:cxnSpLocks/>
            <a:stCxn id="32" idx="3"/>
            <a:endCxn id="28" idx="1"/>
          </p:cNvCxnSpPr>
          <p:nvPr/>
        </p:nvCxnSpPr>
        <p:spPr>
          <a:xfrm>
            <a:off x="3898263" y="4960077"/>
            <a:ext cx="141321" cy="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D66835C6-79D3-5645-9B5F-C7DF867F41AA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>
          <a:xfrm>
            <a:off x="3149346" y="4960077"/>
            <a:ext cx="161825" cy="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939E1003-90F5-DB4A-AB4E-E569ED5E7376}"/>
              </a:ext>
            </a:extLst>
          </p:cNvPr>
          <p:cNvCxnSpPr>
            <a:cxnSpLocks/>
            <a:stCxn id="81" idx="3"/>
            <a:endCxn id="26" idx="1"/>
          </p:cNvCxnSpPr>
          <p:nvPr/>
        </p:nvCxnSpPr>
        <p:spPr>
          <a:xfrm>
            <a:off x="2479995" y="4960077"/>
            <a:ext cx="165351" cy="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D99A3CCF-0432-B046-A5EF-81FB7CBB050D}"/>
              </a:ext>
            </a:extLst>
          </p:cNvPr>
          <p:cNvCxnSpPr>
            <a:cxnSpLocks/>
            <a:stCxn id="82" idx="3"/>
            <a:endCxn id="81" idx="1"/>
          </p:cNvCxnSpPr>
          <p:nvPr/>
        </p:nvCxnSpPr>
        <p:spPr>
          <a:xfrm>
            <a:off x="1825373" y="4960077"/>
            <a:ext cx="150622" cy="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1974AD2-0A12-1C48-BC2B-AA60132EF747}"/>
              </a:ext>
            </a:extLst>
          </p:cNvPr>
          <p:cNvCxnSpPr>
            <a:cxnSpLocks/>
            <a:stCxn id="83" idx="3"/>
            <a:endCxn id="82" idx="1"/>
          </p:cNvCxnSpPr>
          <p:nvPr/>
        </p:nvCxnSpPr>
        <p:spPr>
          <a:xfrm>
            <a:off x="1156022" y="4958978"/>
            <a:ext cx="165351" cy="1099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BB851360-B9C0-024A-A9F0-59A89C51C7A9}"/>
              </a:ext>
            </a:extLst>
          </p:cNvPr>
          <p:cNvSpPr txBox="1"/>
          <p:nvPr/>
        </p:nvSpPr>
        <p:spPr>
          <a:xfrm>
            <a:off x="907872" y="5353424"/>
            <a:ext cx="675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solidFill>
                  <a:srgbClr val="666666"/>
                </a:solidFill>
              </a:rPr>
              <a:t>75 </a:t>
            </a:r>
            <a:r>
              <a:rPr lang="en-GB" sz="1400" err="1">
                <a:solidFill>
                  <a:srgbClr val="666666"/>
                </a:solidFill>
              </a:rPr>
              <a:t>keV</a:t>
            </a:r>
            <a:endParaRPr lang="en-GB" sz="1400">
              <a:solidFill>
                <a:srgbClr val="666666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4A9B469-0D5E-6148-A6E5-9883A9B9BF2D}"/>
              </a:ext>
            </a:extLst>
          </p:cNvPr>
          <p:cNvSpPr txBox="1"/>
          <p:nvPr/>
        </p:nvSpPr>
        <p:spPr>
          <a:xfrm>
            <a:off x="2163054" y="5358197"/>
            <a:ext cx="798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solidFill>
                  <a:srgbClr val="666666"/>
                </a:solidFill>
              </a:rPr>
              <a:t>3.6 MeV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08BBCE3-09CE-E045-B233-882DC118DEA8}"/>
              </a:ext>
            </a:extLst>
          </p:cNvPr>
          <p:cNvSpPr txBox="1"/>
          <p:nvPr/>
        </p:nvSpPr>
        <p:spPr>
          <a:xfrm>
            <a:off x="3592537" y="5361739"/>
            <a:ext cx="753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solidFill>
                  <a:srgbClr val="666666"/>
                </a:solidFill>
              </a:rPr>
              <a:t>90 MeV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0AACD2B-3791-3A40-AF6B-613651FD54BA}"/>
              </a:ext>
            </a:extLst>
          </p:cNvPr>
          <p:cNvSpPr txBox="1"/>
          <p:nvPr/>
        </p:nvSpPr>
        <p:spPr>
          <a:xfrm>
            <a:off x="5442987" y="5365281"/>
            <a:ext cx="845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solidFill>
                  <a:srgbClr val="666666"/>
                </a:solidFill>
              </a:rPr>
              <a:t>216 MeV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0ED93C7-7505-9945-877B-FC738E86C112}"/>
              </a:ext>
            </a:extLst>
          </p:cNvPr>
          <p:cNvSpPr txBox="1"/>
          <p:nvPr/>
        </p:nvSpPr>
        <p:spPr>
          <a:xfrm>
            <a:off x="7126481" y="5368823"/>
            <a:ext cx="845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666666"/>
                </a:solidFill>
              </a:rPr>
              <a:t>571 MeV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44414080-1904-8D42-998D-EE2CC76FFA91}"/>
              </a:ext>
            </a:extLst>
          </p:cNvPr>
          <p:cNvCxnSpPr>
            <a:cxnSpLocks/>
          </p:cNvCxnSpPr>
          <p:nvPr/>
        </p:nvCxnSpPr>
        <p:spPr>
          <a:xfrm rot="16200000">
            <a:off x="1094697" y="5191928"/>
            <a:ext cx="288000" cy="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E1DF4139-2BED-4A4B-8513-05A21AA7F345}"/>
              </a:ext>
            </a:extLst>
          </p:cNvPr>
          <p:cNvCxnSpPr>
            <a:cxnSpLocks/>
          </p:cNvCxnSpPr>
          <p:nvPr/>
        </p:nvCxnSpPr>
        <p:spPr>
          <a:xfrm rot="16200000">
            <a:off x="2416328" y="5194428"/>
            <a:ext cx="288000" cy="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53A3C77B-6CCC-8A46-A515-B31E14585F1F}"/>
              </a:ext>
            </a:extLst>
          </p:cNvPr>
          <p:cNvCxnSpPr>
            <a:cxnSpLocks/>
          </p:cNvCxnSpPr>
          <p:nvPr/>
        </p:nvCxnSpPr>
        <p:spPr>
          <a:xfrm rot="16200000">
            <a:off x="3825403" y="5194428"/>
            <a:ext cx="288000" cy="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E73845E8-2D29-E342-9BB6-886D8829AA52}"/>
              </a:ext>
            </a:extLst>
          </p:cNvPr>
          <p:cNvCxnSpPr>
            <a:cxnSpLocks/>
          </p:cNvCxnSpPr>
          <p:nvPr/>
        </p:nvCxnSpPr>
        <p:spPr>
          <a:xfrm rot="16200000">
            <a:off x="5714157" y="5194428"/>
            <a:ext cx="288000" cy="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45AEB6A0-2965-304D-B030-B64609352433}"/>
              </a:ext>
            </a:extLst>
          </p:cNvPr>
          <p:cNvCxnSpPr>
            <a:cxnSpLocks/>
          </p:cNvCxnSpPr>
          <p:nvPr/>
        </p:nvCxnSpPr>
        <p:spPr>
          <a:xfrm rot="16200000">
            <a:off x="7393073" y="5194428"/>
            <a:ext cx="288000" cy="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7E23C2B-A5A6-944C-A43E-34DE7E3EA241}"/>
              </a:ext>
            </a:extLst>
          </p:cNvPr>
          <p:cNvSpPr/>
          <p:nvPr/>
        </p:nvSpPr>
        <p:spPr>
          <a:xfrm>
            <a:off x="6771877" y="3649587"/>
            <a:ext cx="32960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GB" sz="1600" dirty="0">
                <a:solidFill>
                  <a:srgbClr val="666666"/>
                </a:solidFill>
              </a:rPr>
              <a:t>User mode (2 MW) (Blue plus Purple)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EDC093F-F9D3-5F43-94EE-DE71A6A374F1}"/>
              </a:ext>
            </a:extLst>
          </p:cNvPr>
          <p:cNvSpPr/>
          <p:nvPr/>
        </p:nvSpPr>
        <p:spPr>
          <a:xfrm>
            <a:off x="3199236" y="3650900"/>
            <a:ext cx="32960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GB" sz="1600" dirty="0">
                <a:solidFill>
                  <a:srgbClr val="666666"/>
                </a:solidFill>
              </a:rPr>
              <a:t>User mode (2 MW) (Blue plus Purple)</a:t>
            </a: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17503AB6-2DC2-E040-98BA-AC0C79578C04}"/>
              </a:ext>
            </a:extLst>
          </p:cNvPr>
          <p:cNvCxnSpPr>
            <a:cxnSpLocks/>
          </p:cNvCxnSpPr>
          <p:nvPr/>
        </p:nvCxnSpPr>
        <p:spPr>
          <a:xfrm>
            <a:off x="5051413" y="3925210"/>
            <a:ext cx="962696" cy="619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003A3377-BE0F-BF4E-847E-600DFAA118BB}"/>
              </a:ext>
            </a:extLst>
          </p:cNvPr>
          <p:cNvCxnSpPr>
            <a:cxnSpLocks/>
          </p:cNvCxnSpPr>
          <p:nvPr/>
        </p:nvCxnSpPr>
        <p:spPr>
          <a:xfrm>
            <a:off x="5087248" y="3925210"/>
            <a:ext cx="249756" cy="679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EB4F0A02-B731-0845-A026-4FDE8A8C4BE7}"/>
              </a:ext>
            </a:extLst>
          </p:cNvPr>
          <p:cNvCxnSpPr>
            <a:cxnSpLocks/>
          </p:cNvCxnSpPr>
          <p:nvPr/>
        </p:nvCxnSpPr>
        <p:spPr>
          <a:xfrm>
            <a:off x="5043560" y="3925210"/>
            <a:ext cx="2230763" cy="7500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21CED420-C901-A14A-A672-256F22C1BD56}"/>
              </a:ext>
            </a:extLst>
          </p:cNvPr>
          <p:cNvCxnSpPr>
            <a:cxnSpLocks/>
          </p:cNvCxnSpPr>
          <p:nvPr/>
        </p:nvCxnSpPr>
        <p:spPr>
          <a:xfrm flipH="1">
            <a:off x="8065983" y="3946750"/>
            <a:ext cx="78006" cy="71381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AFDF34F0-0CC2-114D-A487-4471E908EC50}"/>
              </a:ext>
            </a:extLst>
          </p:cNvPr>
          <p:cNvCxnSpPr>
            <a:cxnSpLocks/>
          </p:cNvCxnSpPr>
          <p:nvPr/>
        </p:nvCxnSpPr>
        <p:spPr>
          <a:xfrm flipH="1">
            <a:off x="7030577" y="3946750"/>
            <a:ext cx="1106918" cy="70777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809D8D8C-66FE-9049-A4B3-12FD8D11497F}"/>
              </a:ext>
            </a:extLst>
          </p:cNvPr>
          <p:cNvSpPr txBox="1"/>
          <p:nvPr/>
        </p:nvSpPr>
        <p:spPr>
          <a:xfrm>
            <a:off x="593916" y="3638850"/>
            <a:ext cx="2401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Early Beam commissioning</a:t>
            </a:r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059677B8-164B-3C41-86A9-69D0DB689BFF}"/>
              </a:ext>
            </a:extLst>
          </p:cNvPr>
          <p:cNvCxnSpPr>
            <a:cxnSpLocks/>
          </p:cNvCxnSpPr>
          <p:nvPr/>
        </p:nvCxnSpPr>
        <p:spPr>
          <a:xfrm flipV="1">
            <a:off x="8502957" y="5279473"/>
            <a:ext cx="0" cy="743167"/>
          </a:xfrm>
          <a:prstGeom prst="straightConnector1">
            <a:avLst/>
          </a:prstGeom>
          <a:ln w="190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D195153D-4DD3-B74D-BF51-8694EC3C3578}"/>
              </a:ext>
            </a:extLst>
          </p:cNvPr>
          <p:cNvSpPr txBox="1"/>
          <p:nvPr/>
        </p:nvSpPr>
        <p:spPr>
          <a:xfrm>
            <a:off x="8511691" y="5788352"/>
            <a:ext cx="265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>
                <a:solidFill>
                  <a:srgbClr val="666666"/>
                </a:solidFill>
              </a:rPr>
              <a:t>47 mA, 2 MW, 1.15 GeV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2C8F6F6D-B663-8E4E-9AEC-8B16F0FF3663}"/>
              </a:ext>
            </a:extLst>
          </p:cNvPr>
          <p:cNvSpPr txBox="1"/>
          <p:nvPr/>
        </p:nvSpPr>
        <p:spPr>
          <a:xfrm>
            <a:off x="1290575" y="4482163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rgbClr val="666666"/>
                </a:solidFill>
              </a:rPr>
              <a:t>2.4 m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A8405B6D-5815-074E-9B5B-D7CA57379621}"/>
              </a:ext>
            </a:extLst>
          </p:cNvPr>
          <p:cNvSpPr txBox="1"/>
          <p:nvPr/>
        </p:nvSpPr>
        <p:spPr>
          <a:xfrm>
            <a:off x="1972952" y="4482163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rgbClr val="666666"/>
                </a:solidFill>
              </a:rPr>
              <a:t>4.6 m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45AA8CA6-9C63-B944-B911-2CC88C6BD646}"/>
              </a:ext>
            </a:extLst>
          </p:cNvPr>
          <p:cNvSpPr txBox="1"/>
          <p:nvPr/>
        </p:nvSpPr>
        <p:spPr>
          <a:xfrm>
            <a:off x="2659666" y="4482163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rgbClr val="666666"/>
                </a:solidFill>
              </a:rPr>
              <a:t>3.8 m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991CBF3-FDF2-FC4D-8848-7CDA9A8A1002}"/>
              </a:ext>
            </a:extLst>
          </p:cNvPr>
          <p:cNvSpPr txBox="1"/>
          <p:nvPr/>
        </p:nvSpPr>
        <p:spPr>
          <a:xfrm>
            <a:off x="3348480" y="4482163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rgbClr val="666666"/>
                </a:solidFill>
              </a:rPr>
              <a:t>39 m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E690BFB2-6EFE-C64E-B8E6-1F48E20B186C}"/>
              </a:ext>
            </a:extLst>
          </p:cNvPr>
          <p:cNvSpPr txBox="1"/>
          <p:nvPr/>
        </p:nvSpPr>
        <p:spPr>
          <a:xfrm>
            <a:off x="4638238" y="4482163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rgbClr val="666666"/>
                </a:solidFill>
              </a:rPr>
              <a:t>56 m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EF4F2A14-249A-D843-893B-7EEDCBFCE2FF}"/>
              </a:ext>
            </a:extLst>
          </p:cNvPr>
          <p:cNvSpPr txBox="1"/>
          <p:nvPr/>
        </p:nvSpPr>
        <p:spPr>
          <a:xfrm>
            <a:off x="6280169" y="4482163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rgbClr val="666666"/>
                </a:solidFill>
              </a:rPr>
              <a:t>77 m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A78ED3FB-ECD0-FE43-81F2-0BDD91AC8714}"/>
              </a:ext>
            </a:extLst>
          </p:cNvPr>
          <p:cNvSpPr txBox="1"/>
          <p:nvPr/>
        </p:nvSpPr>
        <p:spPr>
          <a:xfrm>
            <a:off x="8444960" y="4477370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rgbClr val="666666"/>
                </a:solidFill>
              </a:rPr>
              <a:t>179 m</a:t>
            </a:r>
          </a:p>
        </p:txBody>
      </p:sp>
      <p:sp>
        <p:nvSpPr>
          <p:cNvPr id="20" name="Oval Callout 19">
            <a:extLst>
              <a:ext uri="{FF2B5EF4-FFF2-40B4-BE49-F238E27FC236}">
                <a16:creationId xmlns:a16="http://schemas.microsoft.com/office/drawing/2014/main" id="{3CFB46FE-BBBA-1147-8848-AA6D1B09829F}"/>
              </a:ext>
            </a:extLst>
          </p:cNvPr>
          <p:cNvSpPr/>
          <p:nvPr/>
        </p:nvSpPr>
        <p:spPr>
          <a:xfrm>
            <a:off x="6644955" y="5914511"/>
            <a:ext cx="1905072" cy="538424"/>
          </a:xfrm>
          <a:prstGeom prst="wedgeEllipseCallout">
            <a:avLst>
              <a:gd name="adj1" fmla="val 29959"/>
              <a:gd name="adj2" fmla="val -21312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B76AB24-FBD7-B843-9CC2-05CBCF48A11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729170" y="5687385"/>
            <a:ext cx="832658" cy="365125"/>
          </a:xfrm>
        </p:spPr>
        <p:txBody>
          <a:bodyPr/>
          <a:lstStyle/>
          <a:p>
            <a:endParaRPr lang="sv-SE"/>
          </a:p>
        </p:txBody>
      </p:sp>
      <p:sp>
        <p:nvSpPr>
          <p:cNvPr id="15" name="Oval Callout 14">
            <a:extLst>
              <a:ext uri="{FF2B5EF4-FFF2-40B4-BE49-F238E27FC236}">
                <a16:creationId xmlns:a16="http://schemas.microsoft.com/office/drawing/2014/main" id="{753BBDDE-0F3A-2646-ACC5-85C7362C6E07}"/>
              </a:ext>
            </a:extLst>
          </p:cNvPr>
          <p:cNvSpPr/>
          <p:nvPr/>
        </p:nvSpPr>
        <p:spPr>
          <a:xfrm>
            <a:off x="518270" y="5862612"/>
            <a:ext cx="1666652" cy="510812"/>
          </a:xfrm>
          <a:prstGeom prst="wedgeEllipseCallout">
            <a:avLst>
              <a:gd name="adj1" fmla="val 131207"/>
              <a:gd name="adj2" fmla="val -16729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Callout 15">
            <a:extLst>
              <a:ext uri="{FF2B5EF4-FFF2-40B4-BE49-F238E27FC236}">
                <a16:creationId xmlns:a16="http://schemas.microsoft.com/office/drawing/2014/main" id="{AF7379EA-83CD-8343-ACD0-CC3526F77BEE}"/>
              </a:ext>
            </a:extLst>
          </p:cNvPr>
          <p:cNvSpPr/>
          <p:nvPr/>
        </p:nvSpPr>
        <p:spPr>
          <a:xfrm>
            <a:off x="489948" y="5876580"/>
            <a:ext cx="1673106" cy="510812"/>
          </a:xfrm>
          <a:prstGeom prst="wedgeEllipseCallout">
            <a:avLst>
              <a:gd name="adj1" fmla="val 39545"/>
              <a:gd name="adj2" fmla="val -1711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 MW Klystrons        </a:t>
            </a:r>
          </a:p>
        </p:txBody>
      </p:sp>
      <p:sp>
        <p:nvSpPr>
          <p:cNvPr id="18" name="Oval Callout 17">
            <a:extLst>
              <a:ext uri="{FF2B5EF4-FFF2-40B4-BE49-F238E27FC236}">
                <a16:creationId xmlns:a16="http://schemas.microsoft.com/office/drawing/2014/main" id="{2E7364E1-FF97-F54D-BCA7-3D60E2C8A60B}"/>
              </a:ext>
            </a:extLst>
          </p:cNvPr>
          <p:cNvSpPr/>
          <p:nvPr/>
        </p:nvSpPr>
        <p:spPr>
          <a:xfrm>
            <a:off x="4698337" y="5954639"/>
            <a:ext cx="1905072" cy="538424"/>
          </a:xfrm>
          <a:prstGeom prst="wedgeEllipseCallout">
            <a:avLst>
              <a:gd name="adj1" fmla="val -33464"/>
              <a:gd name="adj2" fmla="val -17340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200 kW Tetrodes</a:t>
            </a:r>
          </a:p>
        </p:txBody>
      </p:sp>
      <p:sp>
        <p:nvSpPr>
          <p:cNvPr id="19" name="Oval Callout 18">
            <a:extLst>
              <a:ext uri="{FF2B5EF4-FFF2-40B4-BE49-F238E27FC236}">
                <a16:creationId xmlns:a16="http://schemas.microsoft.com/office/drawing/2014/main" id="{D5D1430F-8549-2643-BACB-CF35F9BFBFCD}"/>
              </a:ext>
            </a:extLst>
          </p:cNvPr>
          <p:cNvSpPr/>
          <p:nvPr/>
        </p:nvSpPr>
        <p:spPr>
          <a:xfrm>
            <a:off x="6633669" y="5914511"/>
            <a:ext cx="1905072" cy="538424"/>
          </a:xfrm>
          <a:prstGeom prst="wedgeEllipseCallout">
            <a:avLst>
              <a:gd name="adj1" fmla="val -45937"/>
              <a:gd name="adj2" fmla="val -2234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1.5 MW Klystrons</a:t>
            </a:r>
          </a:p>
        </p:txBody>
      </p:sp>
      <p:sp>
        <p:nvSpPr>
          <p:cNvPr id="17" name="Oval Callout 16">
            <a:extLst>
              <a:ext uri="{FF2B5EF4-FFF2-40B4-BE49-F238E27FC236}">
                <a16:creationId xmlns:a16="http://schemas.microsoft.com/office/drawing/2014/main" id="{19C7B393-712E-154C-BD63-571DF60BFE0A}"/>
              </a:ext>
            </a:extLst>
          </p:cNvPr>
          <p:cNvSpPr/>
          <p:nvPr/>
        </p:nvSpPr>
        <p:spPr>
          <a:xfrm>
            <a:off x="1835912" y="2623829"/>
            <a:ext cx="2357194" cy="662675"/>
          </a:xfrm>
          <a:prstGeom prst="wedgeEllipseCallout">
            <a:avLst>
              <a:gd name="adj1" fmla="val -5923"/>
              <a:gd name="adj2" fmla="val 20140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30 kW Solid State Amplifiers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FD02DA-C01D-8649-B2C5-C97001FCD6C5}"/>
              </a:ext>
            </a:extLst>
          </p:cNvPr>
          <p:cNvSpPr txBox="1"/>
          <p:nvPr/>
        </p:nvSpPr>
        <p:spPr>
          <a:xfrm>
            <a:off x="2889937" y="6495542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352 MHz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2912E92-BFFC-EF46-ABAB-9F8617C4534A}"/>
              </a:ext>
            </a:extLst>
          </p:cNvPr>
          <p:cNvSpPr txBox="1"/>
          <p:nvPr/>
        </p:nvSpPr>
        <p:spPr>
          <a:xfrm>
            <a:off x="7177418" y="652299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704 MHz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FD13EA6-82C5-6F4E-B414-ED6DCEE065BE}"/>
              </a:ext>
            </a:extLst>
          </p:cNvPr>
          <p:cNvCxnSpPr>
            <a:stCxn id="119" idx="3"/>
          </p:cNvCxnSpPr>
          <p:nvPr/>
        </p:nvCxnSpPr>
        <p:spPr>
          <a:xfrm>
            <a:off x="8198851" y="6707663"/>
            <a:ext cx="19086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D07CF44A-65BB-8640-84FE-557245278FC2}"/>
              </a:ext>
            </a:extLst>
          </p:cNvPr>
          <p:cNvCxnSpPr>
            <a:cxnSpLocks/>
            <a:stCxn id="119" idx="1"/>
          </p:cNvCxnSpPr>
          <p:nvPr/>
        </p:nvCxnSpPr>
        <p:spPr>
          <a:xfrm flipH="1" flipV="1">
            <a:off x="6014109" y="6680208"/>
            <a:ext cx="1163309" cy="27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A45DD356-920A-BF40-A407-1D65A1AFD546}"/>
              </a:ext>
            </a:extLst>
          </p:cNvPr>
          <p:cNvCxnSpPr>
            <a:cxnSpLocks/>
          </p:cNvCxnSpPr>
          <p:nvPr/>
        </p:nvCxnSpPr>
        <p:spPr>
          <a:xfrm flipH="1" flipV="1">
            <a:off x="1868504" y="6680208"/>
            <a:ext cx="101109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47DCF20B-65BD-954E-9C11-D8F040FC2269}"/>
              </a:ext>
            </a:extLst>
          </p:cNvPr>
          <p:cNvCxnSpPr>
            <a:cxnSpLocks/>
          </p:cNvCxnSpPr>
          <p:nvPr/>
        </p:nvCxnSpPr>
        <p:spPr>
          <a:xfrm>
            <a:off x="3873296" y="6693935"/>
            <a:ext cx="1825824" cy="13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0C0D-718F-5949-AAE6-6A3C19AE6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Overview of RF Testing (DTL3 example)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1BF282-8672-9F4B-81C5-28649FCA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</a:t>
            </a:fld>
            <a:endParaRPr lang="sv-SE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6F11FF9-D1D7-7348-895E-12195FEDA70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6091" y="1029721"/>
          <a:ext cx="3668712" cy="555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C200BA72-3FBE-E24B-BAEA-6C8C5352AF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388" y="1029721"/>
            <a:ext cx="3637224" cy="28378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D92F83-A059-CF41-AC5A-B0251FDC1B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964" y="3959461"/>
            <a:ext cx="3574069" cy="2633166"/>
          </a:xfrm>
          <a:prstGeom prst="rect">
            <a:avLst/>
          </a:prstGeom>
        </p:spPr>
      </p:pic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9E8A1F5E-BD71-314B-BE48-4FF20D854743}"/>
              </a:ext>
            </a:extLst>
          </p:cNvPr>
          <p:cNvGraphicFramePr>
            <a:graphicFrameLocks/>
          </p:cNvGraphicFramePr>
          <p:nvPr/>
        </p:nvGraphicFramePr>
        <p:xfrm>
          <a:off x="8077197" y="1029721"/>
          <a:ext cx="3668712" cy="555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3267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BC80F-2C61-FF53-4727-7BA7FC58B1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171020-038E-A399-4271-45527A3714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8BF91F-2B8C-2090-BFAD-143319AB8B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RFQ and DTLs</a:t>
            </a:r>
          </a:p>
          <a:p>
            <a:endParaRPr lang="en-GB" dirty="0"/>
          </a:p>
          <a:p>
            <a:r>
              <a:rPr lang="en-GB" dirty="0"/>
              <a:t>352 MHz 3 MW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DF1CDF-9831-B980-CA8A-AA9D48A835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712" y="1611601"/>
            <a:ext cx="5714288" cy="428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4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8498D8-5BA9-064C-ABE4-6A6F46D5F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353394"/>
            <a:ext cx="5487894" cy="4768062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2 Systems in Operation</a:t>
            </a:r>
          </a:p>
          <a:p>
            <a:pPr>
              <a:buFont typeface="Wingdings" pitchFamily="2" charset="2"/>
              <a:buChar char="ü"/>
            </a:pPr>
            <a:r>
              <a:rPr lang="sv-SE" sz="1400" dirty="0"/>
              <a:t>RFQ: CPI klystron – Bilbao In-kind. In operation </a:t>
            </a:r>
            <a:r>
              <a:rPr lang="sv-SE" sz="1400" dirty="0" err="1"/>
              <a:t>since</a:t>
            </a:r>
            <a:r>
              <a:rPr lang="sv-SE" sz="1400" dirty="0"/>
              <a:t> May 2021</a:t>
            </a:r>
          </a:p>
          <a:p>
            <a:pPr>
              <a:buFont typeface="Wingdings" pitchFamily="2" charset="2"/>
              <a:buChar char="ü"/>
            </a:pPr>
            <a:r>
              <a:rPr lang="sv-SE" sz="1400" dirty="0"/>
              <a:t>DTL1: CPI klystron – Bilbao In-kind. In operation </a:t>
            </a:r>
            <a:r>
              <a:rPr lang="sv-SE" sz="1400" dirty="0" err="1"/>
              <a:t>since</a:t>
            </a:r>
            <a:r>
              <a:rPr lang="sv-SE" sz="1400" dirty="0"/>
              <a:t> May 2021</a:t>
            </a:r>
          </a:p>
          <a:p>
            <a:pPr marL="0" indent="0">
              <a:buNone/>
            </a:pPr>
            <a:r>
              <a:rPr lang="sv-SE" sz="1400" dirty="0"/>
              <a:t>No major </a:t>
            </a:r>
            <a:r>
              <a:rPr lang="sv-SE" sz="1400" dirty="0" err="1"/>
              <a:t>issues</a:t>
            </a:r>
            <a:r>
              <a:rPr lang="sv-SE" sz="1400" dirty="0"/>
              <a:t> </a:t>
            </a:r>
            <a:r>
              <a:rPr lang="sv-SE" sz="1400" dirty="0" err="1"/>
              <a:t>until</a:t>
            </a:r>
            <a:r>
              <a:rPr lang="sv-SE" sz="1400" dirty="0"/>
              <a:t> </a:t>
            </a:r>
            <a:r>
              <a:rPr lang="sv-SE" sz="1400" dirty="0" err="1"/>
              <a:t>now</a:t>
            </a:r>
            <a:r>
              <a:rPr lang="sv-SE" sz="1400" dirty="0"/>
              <a:t>:</a:t>
            </a:r>
          </a:p>
          <a:p>
            <a:pPr>
              <a:buFontTx/>
              <a:buChar char="-"/>
            </a:pPr>
            <a:r>
              <a:rPr lang="sv-SE" sz="1400" dirty="0" err="1"/>
              <a:t>Additional</a:t>
            </a:r>
            <a:r>
              <a:rPr lang="sv-SE" sz="1400" dirty="0"/>
              <a:t> </a:t>
            </a:r>
            <a:r>
              <a:rPr lang="sv-SE" sz="1400" dirty="0" err="1"/>
              <a:t>shielding</a:t>
            </a:r>
            <a:r>
              <a:rPr lang="sv-SE" sz="1400" dirty="0"/>
              <a:t> </a:t>
            </a:r>
            <a:r>
              <a:rPr lang="sv-SE" sz="1400" dirty="0" err="1"/>
              <a:t>had</a:t>
            </a:r>
            <a:r>
              <a:rPr lang="sv-SE" sz="1400" dirty="0"/>
              <a:t> to be </a:t>
            </a:r>
            <a:r>
              <a:rPr lang="sv-SE" sz="1400" dirty="0" err="1"/>
              <a:t>implemented</a:t>
            </a:r>
            <a:r>
              <a:rPr lang="sv-SE" sz="1400" dirty="0"/>
              <a:t> to be </a:t>
            </a:r>
            <a:r>
              <a:rPr lang="sv-SE" sz="1400" dirty="0" err="1"/>
              <a:t>compliant</a:t>
            </a:r>
            <a:r>
              <a:rPr lang="sv-SE" sz="1400" dirty="0"/>
              <a:t> to ESS limit </a:t>
            </a:r>
            <a:r>
              <a:rPr lang="sv-SE" sz="1400" dirty="0" err="1"/>
              <a:t>of</a:t>
            </a:r>
            <a:r>
              <a:rPr lang="sv-SE" sz="1400" dirty="0"/>
              <a:t> 1 𝜇</a:t>
            </a:r>
            <a:r>
              <a:rPr lang="sv-SE" sz="1400" dirty="0" err="1"/>
              <a:t>Sv</a:t>
            </a:r>
            <a:r>
              <a:rPr lang="sv-SE" sz="1400" dirty="0"/>
              <a:t>/hr</a:t>
            </a:r>
          </a:p>
          <a:p>
            <a:pPr>
              <a:buFontTx/>
              <a:buChar char="-"/>
            </a:pPr>
            <a:r>
              <a:rPr lang="sv-SE" sz="1400" dirty="0" err="1"/>
              <a:t>Additional</a:t>
            </a:r>
            <a:r>
              <a:rPr lang="sv-SE" sz="1400" dirty="0"/>
              <a:t> </a:t>
            </a:r>
            <a:r>
              <a:rPr lang="sv-SE" sz="1400" dirty="0" err="1"/>
              <a:t>cooling</a:t>
            </a:r>
            <a:r>
              <a:rPr lang="sv-SE" sz="1400" dirty="0"/>
              <a:t> </a:t>
            </a:r>
            <a:r>
              <a:rPr lang="sv-SE" sz="1400" dirty="0" err="1"/>
              <a:t>added</a:t>
            </a:r>
            <a:r>
              <a:rPr lang="sv-SE" sz="1400" dirty="0"/>
              <a:t> </a:t>
            </a:r>
            <a:r>
              <a:rPr lang="sv-SE" sz="1400" dirty="0" err="1"/>
              <a:t>around</a:t>
            </a:r>
            <a:r>
              <a:rPr lang="sv-SE" sz="1400" dirty="0"/>
              <a:t> the </a:t>
            </a:r>
            <a:r>
              <a:rPr lang="sv-SE" sz="1400" dirty="0" err="1"/>
              <a:t>oil</a:t>
            </a:r>
            <a:r>
              <a:rPr lang="sv-SE" sz="1400" dirty="0"/>
              <a:t> tank</a:t>
            </a:r>
          </a:p>
          <a:p>
            <a:pPr marL="0" indent="0">
              <a:buNone/>
            </a:pPr>
            <a:r>
              <a:rPr lang="sv-SE" sz="1400" dirty="0"/>
              <a:t>- </a:t>
            </a:r>
            <a:r>
              <a:rPr lang="sv-SE" sz="1400" dirty="0" err="1"/>
              <a:t>Some</a:t>
            </a:r>
            <a:r>
              <a:rPr lang="sv-SE" sz="1400" dirty="0"/>
              <a:t> trips </a:t>
            </a:r>
            <a:r>
              <a:rPr lang="sv-SE" sz="1400" dirty="0" err="1"/>
              <a:t>due</a:t>
            </a:r>
            <a:r>
              <a:rPr lang="sv-SE" sz="1400" dirty="0"/>
              <a:t> to a </a:t>
            </a:r>
            <a:r>
              <a:rPr lang="sv-SE" sz="1400" dirty="0" err="1"/>
              <a:t>faulty</a:t>
            </a:r>
            <a:r>
              <a:rPr lang="sv-SE" sz="1400" dirty="0"/>
              <a:t> air </a:t>
            </a:r>
            <a:r>
              <a:rPr lang="sv-SE" sz="1400" dirty="0" err="1"/>
              <a:t>pressure</a:t>
            </a:r>
            <a:r>
              <a:rPr lang="sv-SE" sz="1400" dirty="0"/>
              <a:t> sensor </a:t>
            </a:r>
            <a:r>
              <a:rPr lang="sv-SE" sz="1400" dirty="0" err="1"/>
              <a:t>which</a:t>
            </a:r>
            <a:r>
              <a:rPr lang="sv-SE" sz="1400" dirty="0"/>
              <a:t> has </a:t>
            </a:r>
            <a:r>
              <a:rPr lang="sv-SE" sz="1400" dirty="0" err="1"/>
              <a:t>been</a:t>
            </a:r>
            <a:r>
              <a:rPr lang="sv-SE" sz="1400" dirty="0"/>
              <a:t> </a:t>
            </a:r>
            <a:r>
              <a:rPr lang="sv-SE" sz="1400" dirty="0" err="1"/>
              <a:t>replaced</a:t>
            </a:r>
            <a:r>
              <a:rPr lang="sv-SE" sz="1400" dirty="0"/>
              <a:t> for a different design</a:t>
            </a:r>
          </a:p>
          <a:p>
            <a:pPr>
              <a:buFontTx/>
              <a:buChar char="-"/>
            </a:pPr>
            <a:r>
              <a:rPr lang="sv-SE" sz="1400" dirty="0" err="1"/>
              <a:t>Occasional</a:t>
            </a:r>
            <a:r>
              <a:rPr lang="sv-SE" sz="1400" dirty="0"/>
              <a:t> DC </a:t>
            </a:r>
            <a:r>
              <a:rPr lang="sv-SE" sz="1400" dirty="0" err="1"/>
              <a:t>arcs</a:t>
            </a:r>
            <a:r>
              <a:rPr lang="sv-SE" sz="1400" dirty="0"/>
              <a:t> on RFQ klystron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41C700A-D527-4349-98EA-C89B4CB5116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91110" y="1395748"/>
            <a:ext cx="5504557" cy="4768062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4 Systems </a:t>
            </a:r>
            <a:r>
              <a:rPr lang="sv-SE" dirty="0" err="1">
                <a:solidFill>
                  <a:schemeClr val="tx1"/>
                </a:solidFill>
              </a:rPr>
              <a:t>fully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tested</a:t>
            </a:r>
            <a:endParaRPr lang="sv-SE" dirty="0">
              <a:solidFill>
                <a:schemeClr val="tx1"/>
              </a:solidFill>
            </a:endParaRPr>
          </a:p>
          <a:p>
            <a:r>
              <a:rPr lang="sv-SE" sz="1400" dirty="0"/>
              <a:t>DTL2: Thales klystron (ESS) </a:t>
            </a:r>
            <a:r>
              <a:rPr lang="sv-SE" sz="1400" dirty="0" err="1"/>
              <a:t>installed</a:t>
            </a:r>
            <a:r>
              <a:rPr lang="sv-SE" sz="1400" dirty="0"/>
              <a:t> and </a:t>
            </a:r>
            <a:r>
              <a:rPr lang="sv-SE" sz="1400" dirty="0" err="1"/>
              <a:t>tested</a:t>
            </a:r>
            <a:r>
              <a:rPr lang="sv-SE" sz="1400" dirty="0"/>
              <a:t> </a:t>
            </a:r>
          </a:p>
          <a:p>
            <a:r>
              <a:rPr lang="sv-SE" sz="1400" dirty="0"/>
              <a:t>DTL 3/4/5: Thales klystrons (Bilbao In-kind)  </a:t>
            </a:r>
            <a:r>
              <a:rPr lang="sv-SE" sz="1400" dirty="0" err="1"/>
              <a:t>installed</a:t>
            </a:r>
            <a:r>
              <a:rPr lang="sv-SE" sz="1400" dirty="0"/>
              <a:t> and </a:t>
            </a:r>
            <a:r>
              <a:rPr lang="sv-SE" sz="1400" dirty="0" err="1"/>
              <a:t>tested</a:t>
            </a:r>
            <a:endParaRPr lang="sv-SE" sz="1400" dirty="0"/>
          </a:p>
          <a:p>
            <a:pPr>
              <a:buFontTx/>
              <a:buChar char="-"/>
            </a:pPr>
            <a:r>
              <a:rPr lang="sv-SE" sz="1400" dirty="0" err="1"/>
              <a:t>Occasional</a:t>
            </a:r>
            <a:r>
              <a:rPr lang="sv-SE" sz="1400" dirty="0"/>
              <a:t> DC </a:t>
            </a:r>
            <a:r>
              <a:rPr lang="sv-SE" sz="1400" dirty="0" err="1"/>
              <a:t>arcs</a:t>
            </a:r>
            <a:r>
              <a:rPr lang="sv-SE" sz="1400" dirty="0"/>
              <a:t> </a:t>
            </a:r>
            <a:r>
              <a:rPr lang="sv-SE" sz="1400" dirty="0" err="1"/>
              <a:t>during</a:t>
            </a:r>
            <a:r>
              <a:rPr lang="sv-SE" sz="1400" dirty="0"/>
              <a:t> conditioning</a:t>
            </a:r>
          </a:p>
          <a:p>
            <a:pPr>
              <a:buFontTx/>
              <a:buChar char="-"/>
            </a:pPr>
            <a:r>
              <a:rPr lang="sv-SE" sz="1400" dirty="0" err="1"/>
              <a:t>Additional</a:t>
            </a:r>
            <a:r>
              <a:rPr lang="sv-SE" sz="1400" dirty="0"/>
              <a:t> </a:t>
            </a:r>
            <a:r>
              <a:rPr lang="sv-SE" sz="1400" dirty="0" err="1"/>
              <a:t>shielding</a:t>
            </a:r>
            <a:r>
              <a:rPr lang="sv-SE" sz="1400" dirty="0"/>
              <a:t> </a:t>
            </a:r>
            <a:r>
              <a:rPr lang="sv-SE" sz="1400" dirty="0" err="1"/>
              <a:t>had</a:t>
            </a:r>
            <a:r>
              <a:rPr lang="sv-SE" sz="1400" dirty="0"/>
              <a:t> to be </a:t>
            </a:r>
            <a:r>
              <a:rPr lang="sv-SE" sz="1400" dirty="0" err="1"/>
              <a:t>implemented</a:t>
            </a:r>
            <a:r>
              <a:rPr lang="sv-SE" sz="1400" dirty="0"/>
              <a:t> to be </a:t>
            </a:r>
            <a:r>
              <a:rPr lang="sv-SE" sz="1400" dirty="0" err="1"/>
              <a:t>compliant</a:t>
            </a:r>
            <a:r>
              <a:rPr lang="sv-SE" sz="1400" dirty="0"/>
              <a:t> to ESS limitation </a:t>
            </a:r>
            <a:r>
              <a:rPr lang="sv-SE" sz="1400" dirty="0" err="1"/>
              <a:t>of</a:t>
            </a:r>
            <a:r>
              <a:rPr lang="sv-SE" sz="1400" dirty="0"/>
              <a:t> 1 𝜇</a:t>
            </a:r>
            <a:r>
              <a:rPr lang="sv-SE" sz="1400" dirty="0" err="1"/>
              <a:t>Sv</a:t>
            </a:r>
            <a:r>
              <a:rPr lang="sv-SE" sz="1400" dirty="0"/>
              <a:t>/hr</a:t>
            </a:r>
          </a:p>
          <a:p>
            <a:pPr>
              <a:buFontTx/>
              <a:buChar char="-"/>
            </a:pPr>
            <a:r>
              <a:rPr lang="sv-SE" sz="1400" dirty="0"/>
              <a:t>DTL 3 and 5 klystrons </a:t>
            </a:r>
            <a:r>
              <a:rPr lang="sv-SE" sz="1400" dirty="0" err="1"/>
              <a:t>had</a:t>
            </a:r>
            <a:r>
              <a:rPr lang="sv-SE" sz="1400" dirty="0"/>
              <a:t> to be </a:t>
            </a:r>
            <a:r>
              <a:rPr lang="sv-SE" sz="1400" dirty="0" err="1"/>
              <a:t>retuned</a:t>
            </a:r>
            <a:r>
              <a:rPr lang="sv-SE" sz="1400" dirty="0"/>
              <a:t> </a:t>
            </a:r>
            <a:r>
              <a:rPr lang="sv-SE" sz="1400" dirty="0" err="1"/>
              <a:t>due</a:t>
            </a:r>
            <a:r>
              <a:rPr lang="sv-SE" sz="1400" dirty="0"/>
              <a:t> to the </a:t>
            </a:r>
            <a:r>
              <a:rPr lang="sv-SE" sz="1400" dirty="0" err="1"/>
              <a:t>presence</a:t>
            </a:r>
            <a:r>
              <a:rPr lang="sv-SE" sz="1400" dirty="0"/>
              <a:t> </a:t>
            </a:r>
            <a:r>
              <a:rPr lang="sv-SE" sz="1400" dirty="0" err="1"/>
              <a:t>of</a:t>
            </a:r>
            <a:r>
              <a:rPr lang="sv-SE" sz="1400" dirty="0"/>
              <a:t> </a:t>
            </a:r>
            <a:r>
              <a:rPr lang="sv-SE" sz="1400" dirty="0" err="1"/>
              <a:t>sidebands</a:t>
            </a:r>
            <a:r>
              <a:rPr lang="sv-SE" sz="1400" dirty="0"/>
              <a:t>: </a:t>
            </a:r>
            <a:r>
              <a:rPr lang="sv-SE" sz="1400" dirty="0" err="1"/>
              <a:t>see</a:t>
            </a:r>
            <a:r>
              <a:rPr lang="sv-SE" sz="1400" dirty="0"/>
              <a:t> </a:t>
            </a:r>
            <a:r>
              <a:rPr lang="sv-SE" sz="1400" dirty="0" err="1"/>
              <a:t>next</a:t>
            </a:r>
            <a:r>
              <a:rPr lang="sv-SE" sz="1400" dirty="0"/>
              <a:t> </a:t>
            </a:r>
            <a:r>
              <a:rPr lang="sv-SE" sz="1400" dirty="0" err="1"/>
              <a:t>slides</a:t>
            </a:r>
            <a:endParaRPr lang="sv-SE" sz="14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177D5E0-13C8-6140-93BB-64CFABBB4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>
            <a:normAutofit/>
          </a:bodyPr>
          <a:lstStyle/>
          <a:p>
            <a:r>
              <a:rPr lang="sv-SE" dirty="0"/>
              <a:t>NCL </a:t>
            </a:r>
            <a:r>
              <a:rPr lang="sv-SE" dirty="0" err="1"/>
              <a:t>Linac</a:t>
            </a:r>
            <a:r>
              <a:rPr lang="sv-SE" dirty="0"/>
              <a:t>: klystron </a:t>
            </a:r>
            <a:r>
              <a:rPr lang="sv-SE" dirty="0" err="1"/>
              <a:t>based</a:t>
            </a:r>
            <a:r>
              <a:rPr lang="sv-SE" dirty="0"/>
              <a:t> </a:t>
            </a:r>
            <a:r>
              <a:rPr lang="sv-SE" dirty="0" err="1"/>
              <a:t>power</a:t>
            </a:r>
            <a:r>
              <a:rPr lang="sv-SE" dirty="0"/>
              <a:t> stations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221C34D-5198-9243-9F4C-61BA3A3330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sv-SE" dirty="0"/>
              <a:t>Status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5EF9EE-8731-444D-A3D2-B5C4A0CD7C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161" y="4718056"/>
            <a:ext cx="3050047" cy="2011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F10980-8A11-7747-8972-FB00EF35C2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245" y="4106711"/>
            <a:ext cx="3373513" cy="253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4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76F09-FAA7-F64D-BEE8-9F20F105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329" y="233014"/>
            <a:ext cx="9360000" cy="657339"/>
          </a:xfrm>
        </p:spPr>
        <p:txBody>
          <a:bodyPr/>
          <a:lstStyle/>
          <a:p>
            <a:r>
              <a:rPr lang="en-GB" sz="2800" dirty="0"/>
              <a:t>NCL RF system – RFQ, and DTLs tested and available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F8D0AD-31E6-4944-ABB5-C6A338E16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2B171-8D8F-5E42-B7E8-85C9683A2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A25026F-6820-8940-8645-FA5837DA1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2022-10-11</a:t>
            </a:fld>
            <a:endParaRPr lang="sv-SE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F99F71-383D-0E41-A380-597B7DB61792}"/>
              </a:ext>
            </a:extLst>
          </p:cNvPr>
          <p:cNvGrpSpPr/>
          <p:nvPr/>
        </p:nvGrpSpPr>
        <p:grpSpPr>
          <a:xfrm>
            <a:off x="438329" y="819996"/>
            <a:ext cx="4064000" cy="3468254"/>
            <a:chOff x="404120" y="1158300"/>
            <a:chExt cx="4064000" cy="34682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90FFC5-EE87-3247-BF37-D3C8A4952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120" y="1158300"/>
              <a:ext cx="4064000" cy="304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A02580-3EC1-9B48-93A5-C2CB08EB061B}"/>
                </a:ext>
              </a:extLst>
            </p:cNvPr>
            <p:cNvSpPr txBox="1"/>
            <p:nvPr/>
          </p:nvSpPr>
          <p:spPr>
            <a:xfrm>
              <a:off x="1305101" y="4257222"/>
              <a:ext cx="18312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666666"/>
                  </a:solidFill>
                </a:rPr>
                <a:t>DTL 3-4 klystrons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35598B-C062-FE4D-BC57-E3C3B6723858}"/>
              </a:ext>
            </a:extLst>
          </p:cNvPr>
          <p:cNvGrpSpPr/>
          <p:nvPr/>
        </p:nvGrpSpPr>
        <p:grpSpPr>
          <a:xfrm>
            <a:off x="4703574" y="1072916"/>
            <a:ext cx="2110181" cy="3044108"/>
            <a:chOff x="4791676" y="1122076"/>
            <a:chExt cx="3164032" cy="456437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C715D3-D207-4B4E-95E5-116443A29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264337" y="1649415"/>
              <a:ext cx="4218709" cy="316403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18D8591-3E2A-804C-BC29-C20F5D5ECAE9}"/>
                </a:ext>
              </a:extLst>
            </p:cNvPr>
            <p:cNvSpPr txBox="1"/>
            <p:nvPr/>
          </p:nvSpPr>
          <p:spPr>
            <a:xfrm>
              <a:off x="5375864" y="5234874"/>
              <a:ext cx="2341117" cy="451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>
                  <a:solidFill>
                    <a:srgbClr val="666666"/>
                  </a:solidFill>
                </a:rPr>
                <a:t>RFDS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9FD2BD8-59F1-7544-B601-B7CFA0305B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22635" y="1191246"/>
            <a:ext cx="2699846" cy="20248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3C1248-EAE0-D742-A318-CCB2E3AFB0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31" y="4386457"/>
            <a:ext cx="3271917" cy="245393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6A4CA3A-554E-DC40-9E4C-240A9825CC5D}"/>
              </a:ext>
            </a:extLst>
          </p:cNvPr>
          <p:cNvSpPr txBox="1"/>
          <p:nvPr/>
        </p:nvSpPr>
        <p:spPr>
          <a:xfrm>
            <a:off x="3651448" y="5734502"/>
            <a:ext cx="1266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Tunnel connection to RFQ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DD6EEDF-96C7-8C40-BFC2-C637D6E78F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072" y="5161935"/>
            <a:ext cx="2211853" cy="16588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A20F78-2C7D-024B-B5CC-0647976073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421" y="5179540"/>
            <a:ext cx="2237947" cy="16784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22FED27-1FB2-6443-8BDF-CE7A9954B789}"/>
              </a:ext>
            </a:extLst>
          </p:cNvPr>
          <p:cNvSpPr txBox="1"/>
          <p:nvPr/>
        </p:nvSpPr>
        <p:spPr>
          <a:xfrm>
            <a:off x="8259097" y="4748981"/>
            <a:ext cx="725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MEBT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46A2881-BE11-8B43-8A5E-2C1D0A969209}"/>
              </a:ext>
            </a:extLst>
          </p:cNvPr>
          <p:cNvSpPr txBox="1"/>
          <p:nvPr/>
        </p:nvSpPr>
        <p:spPr>
          <a:xfrm>
            <a:off x="10353368" y="4748981"/>
            <a:ext cx="704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DTL 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ABB024F-BC85-BC4B-BAB6-4F71AF6396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69101" y="4419449"/>
            <a:ext cx="2504007" cy="2298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00D2AD-46FA-6A4E-8057-01CA4C35621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4799" y="1843007"/>
            <a:ext cx="2976486" cy="27807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7575E4-DBC5-A543-B7F5-22B13DD2982F}"/>
              </a:ext>
            </a:extLst>
          </p:cNvPr>
          <p:cNvSpPr txBox="1"/>
          <p:nvPr/>
        </p:nvSpPr>
        <p:spPr>
          <a:xfrm>
            <a:off x="10031140" y="1533207"/>
            <a:ext cx="720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SSPAs</a:t>
            </a:r>
          </a:p>
        </p:txBody>
      </p:sp>
    </p:spTree>
    <p:extLst>
      <p:ext uri="{BB962C8B-B14F-4D97-AF65-F5344CB8AC3E}">
        <p14:creationId xmlns:p14="http://schemas.microsoft.com/office/powerpoint/2010/main" val="21311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3177D5E0-13C8-6140-93BB-64CFABBB4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>
            <a:normAutofit/>
          </a:bodyPr>
          <a:lstStyle/>
          <a:p>
            <a:r>
              <a:rPr lang="sv-SE" dirty="0"/>
              <a:t>NCL </a:t>
            </a:r>
            <a:r>
              <a:rPr lang="sv-SE" dirty="0" err="1"/>
              <a:t>Linac</a:t>
            </a:r>
            <a:r>
              <a:rPr lang="sv-SE" dirty="0"/>
              <a:t>: klystron </a:t>
            </a:r>
            <a:r>
              <a:rPr lang="sv-SE" dirty="0" err="1"/>
              <a:t>based</a:t>
            </a:r>
            <a:r>
              <a:rPr lang="sv-SE" dirty="0"/>
              <a:t> </a:t>
            </a:r>
            <a:r>
              <a:rPr lang="sv-SE" dirty="0" err="1"/>
              <a:t>power</a:t>
            </a:r>
            <a:r>
              <a:rPr lang="sv-SE" dirty="0"/>
              <a:t> stations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221C34D-5198-9243-9F4C-61BA3A3330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sv-SE" dirty="0"/>
              <a:t>TH2179D </a:t>
            </a:r>
            <a:r>
              <a:rPr lang="sv-SE" dirty="0" err="1"/>
              <a:t>sidebands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D9269-0B80-E345-8F05-44E603EB8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95" y="1391555"/>
            <a:ext cx="8055411" cy="1878867"/>
          </a:xfrm>
        </p:spPr>
        <p:txBody>
          <a:bodyPr/>
          <a:lstStyle/>
          <a:p>
            <a:r>
              <a:rPr lang="sv-SE" sz="1800" b="1" dirty="0" err="1"/>
              <a:t>Origin</a:t>
            </a:r>
            <a:r>
              <a:rPr lang="sv-SE" sz="1800" b="1" dirty="0"/>
              <a:t> </a:t>
            </a:r>
            <a:r>
              <a:rPr lang="sv-SE" sz="1800" b="1" dirty="0" err="1"/>
              <a:t>of</a:t>
            </a:r>
            <a:r>
              <a:rPr lang="sv-SE" sz="1800" b="1" dirty="0"/>
              <a:t> the </a:t>
            </a:r>
            <a:r>
              <a:rPr lang="sv-SE" sz="1800" b="1" dirty="0" err="1"/>
              <a:t>issue</a:t>
            </a:r>
            <a:r>
              <a:rPr lang="sv-SE" sz="1800" b="1" dirty="0"/>
              <a:t> (DTL3 klystron – TH2179D S/N 179-015):</a:t>
            </a:r>
          </a:p>
          <a:p>
            <a:r>
              <a:rPr lang="sv-SE" sz="1800" dirty="0" err="1"/>
              <a:t>Reflected</a:t>
            </a:r>
            <a:r>
              <a:rPr lang="sv-SE" sz="1800" dirty="0"/>
              <a:t> </a:t>
            </a:r>
            <a:r>
              <a:rPr lang="sv-SE" sz="1800" dirty="0" err="1"/>
              <a:t>power</a:t>
            </a:r>
            <a:r>
              <a:rPr lang="sv-SE" sz="1800" dirty="0"/>
              <a:t> </a:t>
            </a:r>
            <a:r>
              <a:rPr lang="sv-SE" sz="1800" dirty="0" err="1"/>
              <a:t>pulse</a:t>
            </a:r>
            <a:r>
              <a:rPr lang="sv-SE" sz="1800" dirty="0"/>
              <a:t> shows a </a:t>
            </a:r>
            <a:r>
              <a:rPr lang="sv-SE" sz="1800" dirty="0" err="1"/>
              <a:t>strange</a:t>
            </a:r>
            <a:r>
              <a:rPr lang="sv-SE" sz="1800" dirty="0"/>
              <a:t> ”step” for </a:t>
            </a:r>
            <a:r>
              <a:rPr lang="sv-SE" sz="1800" dirty="0" err="1"/>
              <a:t>some</a:t>
            </a:r>
            <a:r>
              <a:rPr lang="sv-SE" sz="1800" dirty="0"/>
              <a:t> </a:t>
            </a:r>
            <a:r>
              <a:rPr lang="sv-SE" sz="1800" dirty="0" err="1"/>
              <a:t>levels</a:t>
            </a:r>
            <a:r>
              <a:rPr lang="sv-SE" sz="1800" dirty="0"/>
              <a:t> </a:t>
            </a:r>
            <a:r>
              <a:rPr lang="sv-SE" sz="1800" dirty="0" err="1"/>
              <a:t>of</a:t>
            </a:r>
            <a:r>
              <a:rPr lang="sv-SE" sz="1800" dirty="0"/>
              <a:t> klystron output </a:t>
            </a:r>
            <a:r>
              <a:rPr lang="sv-SE" sz="1800" dirty="0" err="1"/>
              <a:t>power</a:t>
            </a:r>
            <a:r>
              <a:rPr lang="sv-SE" sz="1800" dirty="0"/>
              <a:t>.</a:t>
            </a:r>
          </a:p>
          <a:p>
            <a:r>
              <a:rPr lang="it-IT" sz="1800" dirty="0" err="1"/>
              <a:t>Modulation</a:t>
            </a:r>
            <a:r>
              <a:rPr lang="it-IT" sz="1800" dirty="0"/>
              <a:t> </a:t>
            </a:r>
            <a:r>
              <a:rPr lang="it-IT" sz="1800" dirty="0" err="1"/>
              <a:t>is</a:t>
            </a:r>
            <a:r>
              <a:rPr lang="it-IT" sz="1800" dirty="0"/>
              <a:t> </a:t>
            </a:r>
            <a:r>
              <a:rPr lang="it-IT" sz="1800" dirty="0" err="1"/>
              <a:t>visible</a:t>
            </a:r>
            <a:r>
              <a:rPr lang="it-IT" sz="1800" dirty="0"/>
              <a:t> on the klystron FW </a:t>
            </a:r>
            <a:r>
              <a:rPr lang="it-IT" sz="1800" dirty="0" err="1"/>
              <a:t>waveform</a:t>
            </a:r>
            <a:r>
              <a:rPr lang="it-IT" sz="1800" dirty="0"/>
              <a:t>; </a:t>
            </a:r>
            <a:r>
              <a:rPr lang="it-IT" sz="1800" dirty="0" err="1"/>
              <a:t>analysis</a:t>
            </a:r>
            <a:r>
              <a:rPr lang="it-IT" sz="1800" dirty="0"/>
              <a:t> with </a:t>
            </a:r>
            <a:r>
              <a:rPr lang="it-IT" sz="1800" dirty="0" err="1"/>
              <a:t>spectrum</a:t>
            </a:r>
            <a:r>
              <a:rPr lang="it-IT" sz="1800" dirty="0"/>
              <a:t> </a:t>
            </a:r>
            <a:r>
              <a:rPr lang="it-IT" sz="1800" dirty="0" err="1"/>
              <a:t>analyzer</a:t>
            </a:r>
            <a:r>
              <a:rPr lang="it-IT" sz="1800" dirty="0"/>
              <a:t> </a:t>
            </a:r>
            <a:r>
              <a:rPr lang="it-IT" sz="1800" dirty="0" err="1"/>
              <a:t>reveals</a:t>
            </a:r>
            <a:r>
              <a:rPr lang="it-IT" sz="1800" dirty="0"/>
              <a:t> </a:t>
            </a:r>
            <a:r>
              <a:rPr lang="it-IT" sz="1800" dirty="0" err="1"/>
              <a:t>presence</a:t>
            </a:r>
            <a:r>
              <a:rPr lang="it-IT" sz="1800" dirty="0"/>
              <a:t> of </a:t>
            </a:r>
            <a:r>
              <a:rPr lang="it-IT" sz="1800" dirty="0" err="1"/>
              <a:t>sidebands</a:t>
            </a:r>
            <a:r>
              <a:rPr lang="it-IT" sz="1800" dirty="0"/>
              <a:t> </a:t>
            </a:r>
            <a:r>
              <a:rPr lang="it-IT" sz="1800" dirty="0" err="1"/>
              <a:t>at</a:t>
            </a:r>
            <a:r>
              <a:rPr lang="it-IT" sz="1800" dirty="0"/>
              <a:t> +/- 24 MHz from the </a:t>
            </a:r>
            <a:r>
              <a:rPr lang="it-IT" sz="1800" dirty="0" err="1"/>
              <a:t>carrier</a:t>
            </a:r>
            <a:endParaRPr lang="sv-SE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2478A3-9747-7643-B182-5CF330D297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00" y="3365560"/>
            <a:ext cx="2707740" cy="15217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8858BE-0793-1541-BE4B-E155708AE4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941" y="3795889"/>
            <a:ext cx="3279257" cy="24594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0F5205-F731-F642-BB0F-8ABDFB88DC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168" y="1184564"/>
            <a:ext cx="2916368" cy="23867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C1D143A-B903-F44C-BB56-A3463487C9F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168" y="3817596"/>
            <a:ext cx="3253671" cy="2440253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F4793947-9E5D-CD4C-B12C-EDD9FEA358B1}"/>
              </a:ext>
            </a:extLst>
          </p:cNvPr>
          <p:cNvSpPr/>
          <p:nvPr/>
        </p:nvSpPr>
        <p:spPr>
          <a:xfrm rot="746747">
            <a:off x="9057540" y="1777717"/>
            <a:ext cx="1524001" cy="62947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BC7A5CF-A619-2A43-97A7-563D34E0F54E}"/>
              </a:ext>
            </a:extLst>
          </p:cNvPr>
          <p:cNvSpPr/>
          <p:nvPr/>
        </p:nvSpPr>
        <p:spPr>
          <a:xfrm rot="746747">
            <a:off x="10557517" y="2115274"/>
            <a:ext cx="835137" cy="33183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85E50BF-E3B1-704A-8FD5-537EAFF1D782}"/>
              </a:ext>
            </a:extLst>
          </p:cNvPr>
          <p:cNvCxnSpPr>
            <a:cxnSpLocks/>
          </p:cNvCxnSpPr>
          <p:nvPr/>
        </p:nvCxnSpPr>
        <p:spPr>
          <a:xfrm flipH="1">
            <a:off x="7128520" y="2385848"/>
            <a:ext cx="2571843" cy="13768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333CC10-BD46-1440-B6C2-EAC2AC46801F}"/>
              </a:ext>
            </a:extLst>
          </p:cNvPr>
          <p:cNvCxnSpPr>
            <a:cxnSpLocks/>
            <a:stCxn id="25" idx="4"/>
            <a:endCxn id="23" idx="0"/>
          </p:cNvCxnSpPr>
          <p:nvPr/>
        </p:nvCxnSpPr>
        <p:spPr>
          <a:xfrm flipH="1">
            <a:off x="10481004" y="2443207"/>
            <a:ext cx="458324" cy="13743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3A73C1EB-E3D0-4B4A-A494-5CDA6D09DC2E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271" y="4887352"/>
            <a:ext cx="3105268" cy="197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3177D5E0-13C8-6140-93BB-64CFABBB4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>
            <a:normAutofit/>
          </a:bodyPr>
          <a:lstStyle/>
          <a:p>
            <a:r>
              <a:rPr lang="sv-SE" dirty="0"/>
              <a:t>NCL </a:t>
            </a:r>
            <a:r>
              <a:rPr lang="sv-SE" dirty="0" err="1"/>
              <a:t>Linac</a:t>
            </a:r>
            <a:r>
              <a:rPr lang="sv-SE" dirty="0"/>
              <a:t>: klystron </a:t>
            </a:r>
            <a:r>
              <a:rPr lang="sv-SE" dirty="0" err="1"/>
              <a:t>based</a:t>
            </a:r>
            <a:r>
              <a:rPr lang="sv-SE" dirty="0"/>
              <a:t> </a:t>
            </a:r>
            <a:r>
              <a:rPr lang="sv-SE" dirty="0" err="1"/>
              <a:t>power</a:t>
            </a:r>
            <a:r>
              <a:rPr lang="sv-SE" dirty="0"/>
              <a:t> stations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221C34D-5198-9243-9F4C-61BA3A3330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sv-SE" dirty="0"/>
              <a:t>TH2179D </a:t>
            </a:r>
            <a:r>
              <a:rPr lang="sv-SE" dirty="0" err="1"/>
              <a:t>sidebands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D9269-0B80-E345-8F05-44E603EB8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95" y="1446415"/>
            <a:ext cx="11213425" cy="3067693"/>
          </a:xfrm>
        </p:spPr>
        <p:txBody>
          <a:bodyPr/>
          <a:lstStyle/>
          <a:p>
            <a:r>
              <a:rPr lang="en-US" b="1" dirty="0"/>
              <a:t>Similar issue observed on DTL5 klystron (TH2179D  S/N 179-017)</a:t>
            </a:r>
          </a:p>
          <a:p>
            <a:r>
              <a:rPr lang="sv-SE" dirty="0" err="1"/>
              <a:t>but</a:t>
            </a:r>
            <a:r>
              <a:rPr lang="sv-SE" dirty="0"/>
              <a:t> 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time</a:t>
            </a:r>
            <a:r>
              <a:rPr lang="sv-SE" dirty="0"/>
              <a:t> </a:t>
            </a:r>
            <a:r>
              <a:rPr lang="sv-SE" dirty="0" err="1"/>
              <a:t>only</a:t>
            </a:r>
            <a:r>
              <a:rPr lang="sv-SE" dirty="0"/>
              <a:t> in a small </a:t>
            </a:r>
            <a:r>
              <a:rPr lang="sv-SE" dirty="0" err="1"/>
              <a:t>power</a:t>
            </a:r>
            <a:r>
              <a:rPr lang="sv-SE" dirty="0"/>
              <a:t> region </a:t>
            </a:r>
            <a:r>
              <a:rPr lang="sv-SE" i="1" u="sng" dirty="0" err="1"/>
              <a:t>below</a:t>
            </a:r>
            <a:r>
              <a:rPr lang="sv-SE" i="1" u="sng" dirty="0"/>
              <a:t> </a:t>
            </a:r>
            <a:r>
              <a:rPr lang="sv-SE" i="1" u="sng" dirty="0" err="1"/>
              <a:t>saturation</a:t>
            </a:r>
            <a:r>
              <a:rPr lang="sv-SE" i="1" u="sng" dirty="0"/>
              <a:t> </a:t>
            </a:r>
            <a:r>
              <a:rPr lang="sv-SE" dirty="0"/>
              <a:t>(@ </a:t>
            </a:r>
            <a:r>
              <a:rPr lang="sv-SE" dirty="0" err="1"/>
              <a:t>Pkly</a:t>
            </a:r>
            <a:r>
              <a:rPr lang="sv-SE" dirty="0"/>
              <a:t>=2.45 MW); No </a:t>
            </a:r>
            <a:r>
              <a:rPr lang="sv-SE" dirty="0" err="1"/>
              <a:t>ion</a:t>
            </a:r>
            <a:r>
              <a:rPr lang="sv-SE" dirty="0"/>
              <a:t> pump </a:t>
            </a:r>
            <a:r>
              <a:rPr lang="sv-SE" dirty="0" err="1"/>
              <a:t>current</a:t>
            </a:r>
            <a:r>
              <a:rPr lang="sv-SE" dirty="0"/>
              <a:t> </a:t>
            </a:r>
            <a:r>
              <a:rPr lang="sv-SE" dirty="0" err="1"/>
              <a:t>increase</a:t>
            </a:r>
            <a:r>
              <a:rPr lang="sv-SE" dirty="0"/>
              <a:t> </a:t>
            </a:r>
            <a:r>
              <a:rPr lang="sv-SE" dirty="0" err="1"/>
              <a:t>observed</a:t>
            </a:r>
            <a:endParaRPr lang="sv-SE" dirty="0"/>
          </a:p>
          <a:p>
            <a:r>
              <a:rPr lang="sv-SE" b="1" dirty="0"/>
              <a:t>DTL4 klystron (TH2179D S/N 179-016) </a:t>
            </a:r>
            <a:r>
              <a:rPr lang="sv-SE" dirty="0" err="1"/>
              <a:t>does</a:t>
            </a:r>
            <a:r>
              <a:rPr lang="sv-SE" dirty="0"/>
              <a:t> NOT show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sign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sidebands</a:t>
            </a:r>
            <a:r>
              <a:rPr lang="sv-SE" dirty="0"/>
              <a:t> or </a:t>
            </a:r>
            <a:r>
              <a:rPr lang="sv-SE" dirty="0" err="1"/>
              <a:t>instabilities</a:t>
            </a:r>
            <a:r>
              <a:rPr lang="sv-SE" dirty="0"/>
              <a:t>.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EF13C7-BC0D-784F-BD9C-7308F6774B1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750" y="4514108"/>
            <a:ext cx="3672317" cy="21660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C30AC8-94D3-6348-81AD-39C8D9953D90}"/>
              </a:ext>
            </a:extLst>
          </p:cNvPr>
          <p:cNvSpPr/>
          <p:nvPr/>
        </p:nvSpPr>
        <p:spPr>
          <a:xfrm>
            <a:off x="6467856" y="4964837"/>
            <a:ext cx="5236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err="1"/>
              <a:t>After</a:t>
            </a:r>
            <a:r>
              <a:rPr lang="sv-SE" dirty="0"/>
              <a:t> </a:t>
            </a:r>
            <a:r>
              <a:rPr lang="sv-SE" dirty="0" err="1"/>
              <a:t>talking</a:t>
            </a:r>
            <a:r>
              <a:rPr lang="sv-SE" dirty="0"/>
              <a:t> to Thales, </a:t>
            </a:r>
            <a:r>
              <a:rPr lang="sv-SE" dirty="0" err="1"/>
              <a:t>possible</a:t>
            </a:r>
            <a:r>
              <a:rPr lang="sv-SE" dirty="0"/>
              <a:t> cause is </a:t>
            </a:r>
            <a:r>
              <a:rPr lang="sv-SE" dirty="0" err="1"/>
              <a:t>identified</a:t>
            </a:r>
            <a:r>
              <a:rPr lang="sv-SE" dirty="0"/>
              <a:t> in a </a:t>
            </a:r>
            <a:r>
              <a:rPr lang="sv-SE" dirty="0" err="1"/>
              <a:t>peak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gain</a:t>
            </a:r>
            <a:r>
              <a:rPr lang="sv-SE" dirty="0"/>
              <a:t> at </a:t>
            </a:r>
            <a:r>
              <a:rPr lang="sv-SE" dirty="0" err="1"/>
              <a:t>about</a:t>
            </a:r>
            <a:r>
              <a:rPr lang="sv-SE" dirty="0"/>
              <a:t> 352.21+24 MHz </a:t>
            </a:r>
            <a:r>
              <a:rPr lang="sv-SE" dirty="0" err="1"/>
              <a:t>due</a:t>
            </a:r>
            <a:r>
              <a:rPr lang="sv-SE" dirty="0"/>
              <a:t> to </a:t>
            </a:r>
            <a:r>
              <a:rPr lang="sv-SE" dirty="0" err="1"/>
              <a:t>cavities</a:t>
            </a:r>
            <a:r>
              <a:rPr lang="sv-SE" dirty="0"/>
              <a:t> 4 and 5 </a:t>
            </a:r>
            <a:r>
              <a:rPr lang="sv-SE" dirty="0" err="1"/>
              <a:t>tuned</a:t>
            </a:r>
            <a:r>
              <a:rPr lang="sv-SE" dirty="0"/>
              <a:t> </a:t>
            </a:r>
            <a:r>
              <a:rPr lang="sv-SE" dirty="0" err="1"/>
              <a:t>too</a:t>
            </a:r>
            <a:r>
              <a:rPr lang="sv-SE" dirty="0"/>
              <a:t> </a:t>
            </a:r>
            <a:r>
              <a:rPr lang="sv-SE" dirty="0" err="1"/>
              <a:t>close</a:t>
            </a:r>
            <a:r>
              <a:rPr lang="sv-SE" dirty="0"/>
              <a:t> to </a:t>
            </a:r>
            <a:r>
              <a:rPr lang="sv-SE" dirty="0" err="1"/>
              <a:t>each</a:t>
            </a:r>
            <a:r>
              <a:rPr lang="sv-SE" dirty="0"/>
              <a:t> </a:t>
            </a:r>
            <a:r>
              <a:rPr lang="sv-SE" dirty="0" err="1"/>
              <a:t>other</a:t>
            </a:r>
            <a:r>
              <a:rPr lang="sv-SE" dirty="0"/>
              <a:t>.</a:t>
            </a:r>
          </a:p>
          <a:p>
            <a:r>
              <a:rPr lang="sv-SE" dirty="0" err="1"/>
              <a:t>Proposed</a:t>
            </a:r>
            <a:r>
              <a:rPr lang="sv-SE" dirty="0"/>
              <a:t> solution: </a:t>
            </a:r>
            <a:r>
              <a:rPr lang="sv-SE" dirty="0" err="1"/>
              <a:t>retuning</a:t>
            </a:r>
            <a:r>
              <a:rPr lang="sv-SE" dirty="0"/>
              <a:t> </a:t>
            </a:r>
            <a:r>
              <a:rPr lang="sv-SE" dirty="0" err="1"/>
              <a:t>cavity</a:t>
            </a:r>
            <a:r>
              <a:rPr lang="sv-SE" dirty="0"/>
              <a:t> 4</a:t>
            </a:r>
          </a:p>
          <a:p>
            <a:r>
              <a:rPr lang="sv-SE" dirty="0">
                <a:solidFill>
                  <a:srgbClr val="FF0000"/>
                </a:solidFill>
              </a:rPr>
              <a:t>Thales </a:t>
            </a:r>
            <a:r>
              <a:rPr lang="sv-SE" dirty="0" err="1">
                <a:solidFill>
                  <a:srgbClr val="FF0000"/>
                </a:solidFill>
              </a:rPr>
              <a:t>found</a:t>
            </a:r>
            <a:r>
              <a:rPr lang="sv-SE" dirty="0">
                <a:solidFill>
                  <a:srgbClr val="FF0000"/>
                </a:solidFill>
              </a:rPr>
              <a:t> a </a:t>
            </a:r>
            <a:r>
              <a:rPr lang="sv-SE" dirty="0" err="1">
                <a:solidFill>
                  <a:srgbClr val="FF0000"/>
                </a:solidFill>
              </a:rPr>
              <a:t>factory</a:t>
            </a:r>
            <a:r>
              <a:rPr lang="sv-SE" dirty="0">
                <a:solidFill>
                  <a:srgbClr val="FF0000"/>
                </a:solidFill>
              </a:rPr>
              <a:t> note </a:t>
            </a:r>
            <a:r>
              <a:rPr lang="sv-SE" dirty="0" err="1">
                <a:solidFill>
                  <a:srgbClr val="FF0000"/>
                </a:solidFill>
              </a:rPr>
              <a:t>that</a:t>
            </a:r>
            <a:r>
              <a:rPr lang="sv-SE" dirty="0">
                <a:solidFill>
                  <a:srgbClr val="FF0000"/>
                </a:solidFill>
              </a:rPr>
              <a:t> DTL 4 klystron </a:t>
            </a:r>
            <a:r>
              <a:rPr lang="sv-SE" dirty="0" err="1">
                <a:solidFill>
                  <a:srgbClr val="FF0000"/>
                </a:solidFill>
              </a:rPr>
              <a:t>had</a:t>
            </a:r>
            <a:r>
              <a:rPr lang="sv-SE" dirty="0">
                <a:solidFill>
                  <a:srgbClr val="FF0000"/>
                </a:solidFill>
              </a:rPr>
              <a:t> to be </a:t>
            </a:r>
            <a:r>
              <a:rPr lang="sv-SE" dirty="0" err="1">
                <a:solidFill>
                  <a:srgbClr val="FF0000"/>
                </a:solidFill>
              </a:rPr>
              <a:t>retuned</a:t>
            </a:r>
            <a:r>
              <a:rPr lang="sv-SE" dirty="0">
                <a:solidFill>
                  <a:srgbClr val="FF0000"/>
                </a:solidFill>
              </a:rPr>
              <a:t> in the </a:t>
            </a:r>
            <a:r>
              <a:rPr lang="sv-SE" dirty="0" err="1">
                <a:solidFill>
                  <a:srgbClr val="FF0000"/>
                </a:solidFill>
              </a:rPr>
              <a:t>factory</a:t>
            </a:r>
            <a:endParaRPr lang="sv-SE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E52029A-8E01-F04F-8EB7-0F0827DB2640}"/>
              </a:ext>
            </a:extLst>
          </p:cNvPr>
          <p:cNvCxnSpPr>
            <a:cxnSpLocks/>
          </p:cNvCxnSpPr>
          <p:nvPr/>
        </p:nvCxnSpPr>
        <p:spPr>
          <a:xfrm flipH="1">
            <a:off x="1185333" y="3821323"/>
            <a:ext cx="8161867" cy="202067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B5094CC-117E-1547-ADF1-46636F7ACBC7}"/>
              </a:ext>
            </a:extLst>
          </p:cNvPr>
          <p:cNvCxnSpPr>
            <a:cxnSpLocks/>
          </p:cNvCxnSpPr>
          <p:nvPr/>
        </p:nvCxnSpPr>
        <p:spPr>
          <a:xfrm flipH="1">
            <a:off x="4233333" y="3821323"/>
            <a:ext cx="5113867" cy="212227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41E2676-2EF6-D14E-84D2-8DF478D86834}"/>
              </a:ext>
            </a:extLst>
          </p:cNvPr>
          <p:cNvSpPr/>
          <p:nvPr/>
        </p:nvSpPr>
        <p:spPr>
          <a:xfrm>
            <a:off x="555456" y="3196185"/>
            <a:ext cx="104565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err="1">
                <a:solidFill>
                  <a:srgbClr val="666666"/>
                </a:solidFill>
              </a:rPr>
              <a:t>Several</a:t>
            </a:r>
            <a:r>
              <a:rPr lang="sv-SE" dirty="0">
                <a:solidFill>
                  <a:srgbClr val="666666"/>
                </a:solidFill>
              </a:rPr>
              <a:t> tests </a:t>
            </a:r>
            <a:r>
              <a:rPr lang="sv-SE" dirty="0" err="1">
                <a:solidFill>
                  <a:srgbClr val="666666"/>
                </a:solidFill>
              </a:rPr>
              <a:t>performed</a:t>
            </a:r>
            <a:r>
              <a:rPr lang="sv-SE" dirty="0">
                <a:solidFill>
                  <a:srgbClr val="666666"/>
                </a:solidFill>
              </a:rPr>
              <a:t> on the </a:t>
            </a:r>
            <a:r>
              <a:rPr lang="sv-SE" dirty="0" err="1">
                <a:solidFill>
                  <a:srgbClr val="666666"/>
                </a:solidFill>
              </a:rPr>
              <a:t>two</a:t>
            </a:r>
            <a:r>
              <a:rPr lang="sv-SE" dirty="0">
                <a:solidFill>
                  <a:srgbClr val="666666"/>
                </a:solidFill>
              </a:rPr>
              <a:t> klystrons </a:t>
            </a:r>
            <a:r>
              <a:rPr lang="sv-SE" dirty="0" err="1">
                <a:solidFill>
                  <a:srgbClr val="666666"/>
                </a:solidFill>
              </a:rPr>
              <a:t>showing</a:t>
            </a:r>
            <a:r>
              <a:rPr lang="sv-SE" dirty="0">
                <a:solidFill>
                  <a:srgbClr val="666666"/>
                </a:solidFill>
              </a:rPr>
              <a:t> the </a:t>
            </a:r>
            <a:r>
              <a:rPr lang="sv-SE" dirty="0" err="1">
                <a:solidFill>
                  <a:srgbClr val="666666"/>
                </a:solidFill>
              </a:rPr>
              <a:t>sidebands</a:t>
            </a:r>
            <a:r>
              <a:rPr lang="sv-SE" dirty="0">
                <a:solidFill>
                  <a:srgbClr val="666666"/>
                </a:solidFill>
              </a:rPr>
              <a:t> (</a:t>
            </a:r>
            <a:r>
              <a:rPr lang="sv-SE" dirty="0" err="1">
                <a:solidFill>
                  <a:srgbClr val="666666"/>
                </a:solidFill>
              </a:rPr>
              <a:t>change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of</a:t>
            </a:r>
            <a:r>
              <a:rPr lang="sv-SE" dirty="0">
                <a:solidFill>
                  <a:srgbClr val="666666"/>
                </a:solidFill>
              </a:rPr>
              <a:t> HV, </a:t>
            </a:r>
            <a:r>
              <a:rPr lang="sv-SE" dirty="0" err="1">
                <a:solidFill>
                  <a:srgbClr val="666666"/>
                </a:solidFill>
              </a:rPr>
              <a:t>solenoid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current</a:t>
            </a:r>
            <a:r>
              <a:rPr lang="sv-SE" dirty="0">
                <a:solidFill>
                  <a:srgbClr val="666666"/>
                </a:solidFill>
              </a:rPr>
              <a:t>, output VSWR…). </a:t>
            </a:r>
            <a:r>
              <a:rPr lang="sv-SE" dirty="0" err="1">
                <a:solidFill>
                  <a:srgbClr val="666666"/>
                </a:solidFill>
              </a:rPr>
              <a:t>Sidebands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also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detected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when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connecting</a:t>
            </a:r>
            <a:r>
              <a:rPr lang="sv-SE" dirty="0">
                <a:solidFill>
                  <a:srgbClr val="666666"/>
                </a:solidFill>
              </a:rPr>
              <a:t> the </a:t>
            </a:r>
            <a:r>
              <a:rPr lang="sv-SE" dirty="0" err="1">
                <a:solidFill>
                  <a:srgbClr val="666666"/>
                </a:solidFill>
              </a:rPr>
              <a:t>spectrum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analyzer</a:t>
            </a:r>
            <a:r>
              <a:rPr lang="sv-SE" dirty="0">
                <a:solidFill>
                  <a:srgbClr val="666666"/>
                </a:solidFill>
              </a:rPr>
              <a:t> at port 3 </a:t>
            </a:r>
            <a:r>
              <a:rPr lang="sv-SE" dirty="0" err="1">
                <a:solidFill>
                  <a:srgbClr val="666666"/>
                </a:solidFill>
              </a:rPr>
              <a:t>of</a:t>
            </a:r>
            <a:r>
              <a:rPr lang="sv-SE" dirty="0">
                <a:solidFill>
                  <a:srgbClr val="666666"/>
                </a:solidFill>
              </a:rPr>
              <a:t> the INPUT </a:t>
            </a:r>
            <a:r>
              <a:rPr lang="sv-SE" dirty="0" err="1">
                <a:solidFill>
                  <a:srgbClr val="666666"/>
                </a:solidFill>
              </a:rPr>
              <a:t>circulator</a:t>
            </a:r>
            <a:r>
              <a:rPr lang="sv-SE" dirty="0">
                <a:solidFill>
                  <a:srgbClr val="666666"/>
                </a:solidFill>
              </a:rPr>
              <a:t>. </a:t>
            </a:r>
            <a:r>
              <a:rPr lang="sv-SE" dirty="0" err="1">
                <a:solidFill>
                  <a:srgbClr val="666666"/>
                </a:solidFill>
              </a:rPr>
              <a:t>Reflected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electrons</a:t>
            </a:r>
            <a:r>
              <a:rPr lang="sv-SE" dirty="0">
                <a:solidFill>
                  <a:srgbClr val="666666"/>
                </a:solidFill>
              </a:rPr>
              <a:t>?? </a:t>
            </a:r>
          </a:p>
        </p:txBody>
      </p:sp>
    </p:spTree>
    <p:extLst>
      <p:ext uri="{BB962C8B-B14F-4D97-AF65-F5344CB8AC3E}">
        <p14:creationId xmlns:p14="http://schemas.microsoft.com/office/powerpoint/2010/main" val="105164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15208</TotalTime>
  <Words>2817</Words>
  <Application>Microsoft Macintosh PowerPoint</Application>
  <PresentationFormat>Widescreen</PresentationFormat>
  <Paragraphs>535</Paragraphs>
  <Slides>29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Courier New</vt:lpstr>
      <vt:lpstr>Quattrocento Sans</vt:lpstr>
      <vt:lpstr>Segoe UI</vt:lpstr>
      <vt:lpstr>Segoe UI Light</vt:lpstr>
      <vt:lpstr>Segoe UI Semibold</vt:lpstr>
      <vt:lpstr>Wingdings</vt:lpstr>
      <vt:lpstr>Office-tema</vt:lpstr>
      <vt:lpstr>Equation</vt:lpstr>
      <vt:lpstr>PowerPoint Presentation</vt:lpstr>
      <vt:lpstr>Klystron RF Station Test and Operation</vt:lpstr>
      <vt:lpstr>Accelerator Overview (47 mA)</vt:lpstr>
      <vt:lpstr>Overview of RF Testing (DTL3 example)</vt:lpstr>
      <vt:lpstr>PowerPoint Presentation</vt:lpstr>
      <vt:lpstr>NCL Linac: klystron based power stations</vt:lpstr>
      <vt:lpstr>NCL RF system – RFQ, and DTLs tested and available</vt:lpstr>
      <vt:lpstr>NCL Linac: klystron based power stations</vt:lpstr>
      <vt:lpstr>NCL Linac: klystron based power stations</vt:lpstr>
      <vt:lpstr>NCL Linac: klystron based power stations</vt:lpstr>
      <vt:lpstr>NCL Linac: klystron based power stations</vt:lpstr>
      <vt:lpstr>PowerPoint Presentation</vt:lpstr>
      <vt:lpstr>MB and HB (and Test Stand 2)</vt:lpstr>
      <vt:lpstr>Medium and High Beta Linac</vt:lpstr>
      <vt:lpstr>Medium and High Beta Linac</vt:lpstr>
      <vt:lpstr>PowerPoint Presentation</vt:lpstr>
      <vt:lpstr>Medium and High Beta Linac </vt:lpstr>
      <vt:lpstr>Medium and High Beta Linac </vt:lpstr>
      <vt:lpstr>Medium and High Beta Linac </vt:lpstr>
      <vt:lpstr>G02 – Status of RF Systems wk 2241</vt:lpstr>
      <vt:lpstr>PowerPoint Presentation</vt:lpstr>
      <vt:lpstr>Medium and High Beta Linac</vt:lpstr>
      <vt:lpstr>Medium and High Beta Linac</vt:lpstr>
      <vt:lpstr>Medium and High Beta linac</vt:lpstr>
      <vt:lpstr>Medium and High Beta Linac</vt:lpstr>
      <vt:lpstr>PowerPoint Presentation</vt:lpstr>
      <vt:lpstr>Medium and High Beta Linac</vt:lpstr>
      <vt:lpstr>Medium and High Beta Linac</vt:lpstr>
      <vt:lpstr>Medium and High Beta Linac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Morten Jensen</dc:creator>
  <cp:lastModifiedBy>Morten Jensen</cp:lastModifiedBy>
  <cp:revision>78</cp:revision>
  <cp:lastPrinted>2019-03-08T10:27:30Z</cp:lastPrinted>
  <dcterms:created xsi:type="dcterms:W3CDTF">2022-08-31T14:41:32Z</dcterms:created>
  <dcterms:modified xsi:type="dcterms:W3CDTF">2022-10-11T09:31:59Z</dcterms:modified>
</cp:coreProperties>
</file>