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1" r:id="rId2"/>
  </p:sldMasterIdLst>
  <p:notesMasterIdLst>
    <p:notesMasterId r:id="rId43"/>
  </p:notesMasterIdLst>
  <p:sldIdLst>
    <p:sldId id="262" r:id="rId3"/>
    <p:sldId id="267" r:id="rId4"/>
    <p:sldId id="272" r:id="rId5"/>
    <p:sldId id="420" r:id="rId6"/>
    <p:sldId id="421" r:id="rId7"/>
    <p:sldId id="398" r:id="rId8"/>
    <p:sldId id="422" r:id="rId9"/>
    <p:sldId id="423" r:id="rId10"/>
    <p:sldId id="424" r:id="rId11"/>
    <p:sldId id="399" r:id="rId12"/>
    <p:sldId id="400" r:id="rId13"/>
    <p:sldId id="401" r:id="rId14"/>
    <p:sldId id="402" r:id="rId15"/>
    <p:sldId id="403" r:id="rId16"/>
    <p:sldId id="404" r:id="rId17"/>
    <p:sldId id="405" r:id="rId18"/>
    <p:sldId id="406" r:id="rId19"/>
    <p:sldId id="408" r:id="rId20"/>
    <p:sldId id="426" r:id="rId21"/>
    <p:sldId id="427" r:id="rId22"/>
    <p:sldId id="425" r:id="rId23"/>
    <p:sldId id="407" r:id="rId24"/>
    <p:sldId id="416" r:id="rId25"/>
    <p:sldId id="413" r:id="rId26"/>
    <p:sldId id="415" r:id="rId27"/>
    <p:sldId id="409" r:id="rId28"/>
    <p:sldId id="417" r:id="rId29"/>
    <p:sldId id="410" r:id="rId30"/>
    <p:sldId id="419" r:id="rId31"/>
    <p:sldId id="412" r:id="rId32"/>
    <p:sldId id="414" r:id="rId33"/>
    <p:sldId id="418" r:id="rId34"/>
    <p:sldId id="432" r:id="rId35"/>
    <p:sldId id="433" r:id="rId36"/>
    <p:sldId id="434" r:id="rId37"/>
    <p:sldId id="435" r:id="rId38"/>
    <p:sldId id="436" r:id="rId39"/>
    <p:sldId id="437" r:id="rId40"/>
    <p:sldId id="277" r:id="rId41"/>
    <p:sldId id="353" r:id="rId4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4EF11"/>
    <a:srgbClr val="FECC99"/>
    <a:srgbClr val="666666"/>
    <a:srgbClr val="FFFFCC"/>
    <a:srgbClr val="D9E818"/>
    <a:srgbClr val="FFCC00"/>
    <a:srgbClr val="CCCCCC"/>
    <a:srgbClr val="FEE6CC"/>
    <a:srgbClr val="CCDF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9BB53-848E-4BB9-9126-44A67D8E28E2}" v="271" dt="2021-12-01T07:35:40.918"/>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81" autoAdjust="0"/>
  </p:normalViewPr>
  <p:slideViewPr>
    <p:cSldViewPr snapToGrid="0" snapToObjects="1">
      <p:cViewPr varScale="1">
        <p:scale>
          <a:sx n="60" d="100"/>
          <a:sy n="60" d="100"/>
        </p:scale>
        <p:origin x="6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084FE-AD6A-4C8C-A7C6-9B721FFB6499}"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5E7290A0-92C8-4AAD-96F0-2F7AC0417CFA}" type="pres">
      <dgm:prSet presAssocID="{605084FE-AD6A-4C8C-A7C6-9B721FFB6499}" presName="list" presStyleCnt="0">
        <dgm:presLayoutVars>
          <dgm:dir/>
          <dgm:animLvl val="lvl"/>
        </dgm:presLayoutVars>
      </dgm:prSet>
      <dgm:spPr/>
      <dgm:t>
        <a:bodyPr/>
        <a:lstStyle/>
        <a:p>
          <a:endParaRPr lang="en-US"/>
        </a:p>
      </dgm:t>
    </dgm:pt>
  </dgm:ptLst>
  <dgm:cxnLst>
    <dgm:cxn modelId="{F9BC725B-266A-4A27-BB16-ABD06195DB62}" type="presOf" srcId="{605084FE-AD6A-4C8C-A7C6-9B721FFB6499}" destId="{5E7290A0-92C8-4AAD-96F0-2F7AC0417CFA}" srcOrd="0"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2022-09-15</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5A434-646A-2746-9BDC-885B2382B33E}"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29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3655049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2022-09-15</a:t>
            </a:fld>
            <a:endParaRPr lang="sv-SE" dirty="0"/>
          </a:p>
        </p:txBody>
      </p:sp>
    </p:spTree>
    <p:extLst>
      <p:ext uri="{BB962C8B-B14F-4D97-AF65-F5344CB8AC3E}">
        <p14:creationId xmlns:p14="http://schemas.microsoft.com/office/powerpoint/2010/main" val="331227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628840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cstate="screen">
              <a:extLst>
                <a:ext uri="{28A0092B-C50C-407E-A947-70E740481C1C}">
                  <a14:useLocalDpi xmlns:a14="http://schemas.microsoft.com/office/drawing/2010/main"/>
                </a:ext>
              </a:extLst>
            </a:blip>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1544186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372200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7725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814990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2022-09-15</a:t>
            </a:fld>
            <a:endParaRPr lang="sv-SE" dirty="0"/>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058074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cstate="screen">
              <a:extLst>
                <a:ext uri="{28A0092B-C50C-407E-A947-70E740481C1C}">
                  <a14:useLocalDpi xmlns:a14="http://schemas.microsoft.com/office/drawing/2010/main"/>
                </a:ext>
              </a:extLst>
            </a:blip>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4188290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3900329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189515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4145431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2022-09-15</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2022-09-15</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18794919"/>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10</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a:t>Accelerator ODHDS, ODH </a:t>
            </a:r>
            <a:r>
              <a:rPr lang="en-US" dirty="0" smtClean="0"/>
              <a:t>monitor faulty or in lost communication state</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a:t> </a:t>
            </a:r>
            <a:r>
              <a:rPr lang="en-US" b="1" dirty="0" smtClean="0"/>
              <a:t>ODH_TD22:</a:t>
            </a:r>
            <a:r>
              <a:rPr lang="en-US" dirty="0" smtClean="0"/>
              <a:t> If </a:t>
            </a:r>
            <a:r>
              <a:rPr lang="en-US" dirty="0"/>
              <a:t>a fault or lost connection is detected in at least one ODH monitor in the accelerator tunnel:</a:t>
            </a:r>
          </a:p>
          <a:p>
            <a:pPr marL="557213" lvl="1" indent="-342900"/>
            <a:r>
              <a:rPr lang="en-US" dirty="0" smtClean="0"/>
              <a:t>The </a:t>
            </a:r>
            <a:r>
              <a:rPr lang="en-US" dirty="0"/>
              <a:t>gas alarm light and sounder inside and outside the accelerator tunnel are triggered and remain ON until all ODH monitors in the tunnel come back to normal or the sounders are muted from the ODHDS main OPI or HMI by the operator.</a:t>
            </a:r>
          </a:p>
          <a:p>
            <a:pPr marL="557213" lvl="1" indent="-342900"/>
            <a:r>
              <a:rPr lang="en-US" dirty="0" smtClean="0"/>
              <a:t>The </a:t>
            </a:r>
            <a:r>
              <a:rPr lang="en-US" dirty="0"/>
              <a:t>ODH evacuation alarm is transmitted to the fire alarm system to be repeated in the relevant evacuation zones including G01 and G02 areas except for the areas covered by gas alarm devices as long as the ODH evacuation alarm is active.</a:t>
            </a:r>
          </a:p>
          <a:p>
            <a:pPr>
              <a:buFont typeface="Wingdings" panose="05000000000000000000" pitchFamily="2" charset="2"/>
              <a:buChar char="Ø"/>
            </a:pP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689576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11</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a:t>Accelerator ODHDS, ODH </a:t>
            </a:r>
            <a:r>
              <a:rPr lang="en-US" dirty="0" smtClean="0"/>
              <a:t>monitor in maintenance mode</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a:t> </a:t>
            </a:r>
            <a:r>
              <a:rPr lang="en-US" b="1" dirty="0" smtClean="0"/>
              <a:t>ODH_TD23</a:t>
            </a:r>
            <a:r>
              <a:rPr lang="en-US" b="1" dirty="0"/>
              <a:t>:</a:t>
            </a:r>
            <a:r>
              <a:rPr lang="en-US" dirty="0"/>
              <a:t> Putting an ODH monitor into maintenance mode will ignore any alarms from that monitor</a:t>
            </a:r>
            <a:r>
              <a:rPr lang="en-US" dirty="0" smtClean="0"/>
              <a:t>.</a:t>
            </a:r>
          </a:p>
          <a:p>
            <a:pPr>
              <a:buFont typeface="Wingdings" panose="05000000000000000000" pitchFamily="2" charset="2"/>
              <a:buChar char="Ø"/>
            </a:pPr>
            <a:r>
              <a:rPr lang="en-US" b="1" dirty="0" smtClean="0"/>
              <a:t> ODH_TD24:</a:t>
            </a:r>
            <a:r>
              <a:rPr lang="en-US" dirty="0" smtClean="0"/>
              <a:t> ODH </a:t>
            </a:r>
            <a:r>
              <a:rPr lang="en-US" dirty="0"/>
              <a:t>Evacuation Alarm won’t be triggered in case one or several ODH monitors in one zone are put in maintenance mode with the other ODH monitors in </a:t>
            </a:r>
            <a:r>
              <a:rPr lang="en-US" dirty="0" smtClean="0"/>
              <a:t>a normal </a:t>
            </a:r>
            <a:r>
              <a:rPr lang="en-US" dirty="0"/>
              <a:t>state</a:t>
            </a:r>
            <a:r>
              <a:rPr lang="en-US" dirty="0" smtClean="0"/>
              <a:t>.</a:t>
            </a:r>
          </a:p>
          <a:p>
            <a:pPr>
              <a:buFont typeface="Wingdings" panose="05000000000000000000" pitchFamily="2" charset="2"/>
              <a:buChar char="Ø"/>
            </a:pPr>
            <a:r>
              <a:rPr lang="en-US" dirty="0" smtClean="0"/>
              <a:t> The </a:t>
            </a:r>
            <a:r>
              <a:rPr lang="en-US" dirty="0"/>
              <a:t>necessary compensation measures shall be </a:t>
            </a:r>
            <a:r>
              <a:rPr lang="en-US" dirty="0" smtClean="0"/>
              <a:t>taken in case of the ODH monitor is in maintenance mode.</a:t>
            </a:r>
            <a:endParaRPr lang="en-US" dirty="0"/>
          </a:p>
          <a:p>
            <a:pPr>
              <a:buFont typeface="Wingdings" panose="05000000000000000000" pitchFamily="2" charset="2"/>
              <a:buChar char="Ø"/>
            </a:pPr>
            <a:r>
              <a:rPr lang="en-US" dirty="0" smtClean="0"/>
              <a:t> The </a:t>
            </a:r>
            <a:r>
              <a:rPr lang="en-US" dirty="0"/>
              <a:t>compensatory measures for putting ODH monitors in maintenance mode shall be as per the risk assessment</a:t>
            </a:r>
            <a:r>
              <a:rPr lang="en-US" dirty="0" smtClean="0"/>
              <a:t>.</a:t>
            </a:r>
          </a:p>
          <a:p>
            <a:pPr>
              <a:buFont typeface="Wingdings" panose="05000000000000000000" pitchFamily="2" charset="2"/>
              <a:buChar char="Ø"/>
            </a:pPr>
            <a:r>
              <a:rPr lang="en-US" dirty="0" smtClean="0"/>
              <a:t>Putting an ODH monitor in maintenance mode shall decrease the fault tolerance level of the ODHDS, but since the ACC ODHDS fault tolerance is “0”, it has no impact on it.</a:t>
            </a:r>
            <a:endParaRPr lang="en-US" dirty="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007065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12</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err="1" smtClean="0"/>
              <a:t>CryoB</a:t>
            </a:r>
            <a:r>
              <a:rPr lang="en-US" dirty="0" smtClean="0"/>
              <a:t> ODHDS updates</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a:t> </a:t>
            </a:r>
            <a:r>
              <a:rPr lang="en-US" dirty="0" smtClean="0"/>
              <a:t>For </a:t>
            </a:r>
            <a:r>
              <a:rPr lang="en-US" dirty="0" err="1" smtClean="0"/>
              <a:t>CryoB</a:t>
            </a:r>
            <a:r>
              <a:rPr lang="en-US" dirty="0" smtClean="0"/>
              <a:t> ODHDS, RSET, and ASET evacuation </a:t>
            </a:r>
            <a:r>
              <a:rPr lang="en-US" dirty="0"/>
              <a:t>time </a:t>
            </a:r>
            <a:r>
              <a:rPr lang="en-US" dirty="0" smtClean="0"/>
              <a:t>analysis </a:t>
            </a:r>
            <a:r>
              <a:rPr lang="en-US" dirty="0"/>
              <a:t>is not available</a:t>
            </a:r>
            <a:r>
              <a:rPr lang="en-US" dirty="0" smtClean="0"/>
              <a:t>.</a:t>
            </a:r>
          </a:p>
          <a:p>
            <a:pPr>
              <a:buFont typeface="Wingdings" panose="05000000000000000000" pitchFamily="2" charset="2"/>
              <a:buChar char="Ø"/>
            </a:pPr>
            <a:r>
              <a:rPr lang="en-US" dirty="0" smtClean="0"/>
              <a:t> Taking into account that required data is not available for specifying the fault tolerance level of </a:t>
            </a:r>
            <a:r>
              <a:rPr lang="en-US" dirty="0" err="1" smtClean="0"/>
              <a:t>CryoB</a:t>
            </a:r>
            <a:r>
              <a:rPr lang="en-US" dirty="0" smtClean="0"/>
              <a:t> ODHDS, the most reasonable approach is to </a:t>
            </a:r>
            <a:r>
              <a:rPr lang="en-US" dirty="0"/>
              <a:t>consider zero fault tolerance for this ODHDS the same as ACC ODHDS.</a:t>
            </a:r>
          </a:p>
          <a:p>
            <a:pPr>
              <a:buFont typeface="Wingdings" panose="05000000000000000000" pitchFamily="2" charset="2"/>
              <a:buChar char="Ø"/>
            </a:pPr>
            <a:r>
              <a:rPr lang="en-US" dirty="0" smtClean="0"/>
              <a:t> In this case, ODH evacuation alarm will be triggered while one monitor is faulty or in a lost communication state.</a:t>
            </a:r>
          </a:p>
          <a:p>
            <a:pPr>
              <a:buFont typeface="Wingdings" panose="05000000000000000000" pitchFamily="2" charset="2"/>
              <a:buChar char="Ø"/>
            </a:pPr>
            <a:r>
              <a:rPr lang="en-US" dirty="0"/>
              <a:t> </a:t>
            </a:r>
            <a:r>
              <a:rPr lang="en-US" dirty="0" smtClean="0"/>
              <a:t>Requirements for putting ODH monitor in maintenance mode will be the same as accelerator ODHDS.</a:t>
            </a:r>
          </a:p>
          <a:p>
            <a:pPr>
              <a:buFont typeface="Wingdings" panose="05000000000000000000" pitchFamily="2" charset="2"/>
              <a:buChar char="Ø"/>
            </a:pPr>
            <a:r>
              <a:rPr lang="en-US" dirty="0" smtClean="0"/>
              <a:t> </a:t>
            </a:r>
            <a:r>
              <a:rPr lang="en-US" b="1" dirty="0" smtClean="0">
                <a:solidFill>
                  <a:schemeClr val="accent1"/>
                </a:solidFill>
              </a:rPr>
              <a:t>Question to the committee:</a:t>
            </a:r>
          </a:p>
          <a:p>
            <a:pPr lvl="1">
              <a:buFont typeface="Wingdings" panose="05000000000000000000" pitchFamily="2" charset="2"/>
              <a:buChar char="§"/>
            </a:pPr>
            <a:r>
              <a:rPr lang="en-US" b="1" dirty="0" smtClean="0">
                <a:solidFill>
                  <a:schemeClr val="accent1"/>
                </a:solidFill>
              </a:rPr>
              <a:t>Does it make sense to consider </a:t>
            </a:r>
            <a:r>
              <a:rPr lang="en-US" b="1" dirty="0">
                <a:solidFill>
                  <a:schemeClr val="accent1"/>
                </a:solidFill>
              </a:rPr>
              <a:t>fault tolerance zero </a:t>
            </a:r>
            <a:r>
              <a:rPr lang="en-US" b="1" dirty="0" smtClean="0">
                <a:solidFill>
                  <a:schemeClr val="accent1"/>
                </a:solidFill>
              </a:rPr>
              <a:t>for all the </a:t>
            </a:r>
            <a:r>
              <a:rPr lang="en-US" b="1" dirty="0" err="1" smtClean="0">
                <a:solidFill>
                  <a:schemeClr val="accent1"/>
                </a:solidFill>
              </a:rPr>
              <a:t>CryoB</a:t>
            </a:r>
            <a:r>
              <a:rPr lang="en-US" b="1" dirty="0" smtClean="0">
                <a:solidFill>
                  <a:schemeClr val="accent1"/>
                </a:solidFill>
              </a:rPr>
              <a:t> ODHDS zones?</a:t>
            </a:r>
            <a:endParaRPr lang="en-US" b="1" dirty="0">
              <a:solidFill>
                <a:schemeClr val="accent1"/>
              </a:solidFill>
            </a:endParaRP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726540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calcmode="lin" valueType="num">
                                      <p:cBhvr additive="base">
                                        <p:cTn id="3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smtClean="0"/>
              <a:t>ESS Gas Alarm Strategy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13</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Merging ODH, H2 and toxic gas alarm</a:t>
            </a:r>
            <a:endParaRPr lang="en-US" dirty="0"/>
          </a:p>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sz="1800" dirty="0"/>
              <a:t> </a:t>
            </a:r>
            <a:r>
              <a:rPr lang="en-US" sz="1800" dirty="0" smtClean="0"/>
              <a:t>As mentioned in the previous presentation, ODHDS is expanded to cover ODH, H2, and toxic gas alarms where applicable, based on PDR committee recommendations.</a:t>
            </a:r>
          </a:p>
          <a:p>
            <a:pPr>
              <a:buFont typeface="Wingdings" panose="05000000000000000000" pitchFamily="2" charset="2"/>
              <a:buChar char="Ø"/>
            </a:pPr>
            <a:endParaRPr lang="en-US" sz="1800" dirty="0" smtClean="0"/>
          </a:p>
          <a:p>
            <a:pPr>
              <a:buFont typeface="Wingdings" panose="05000000000000000000" pitchFamily="2" charset="2"/>
              <a:buChar char="Ø"/>
            </a:pPr>
            <a:r>
              <a:rPr lang="en-US" sz="1800" b="1" dirty="0" smtClean="0"/>
              <a:t> ODH_HLREQ8:</a:t>
            </a:r>
            <a:r>
              <a:rPr lang="en-US" sz="1800" dirty="0" smtClean="0"/>
              <a:t> ODH </a:t>
            </a:r>
            <a:r>
              <a:rPr lang="en-US" sz="1800" dirty="0"/>
              <a:t>alarming, H2 alarming, and toxic gas alarms shall be part of the same alarm called the ESS gas alarm</a:t>
            </a:r>
            <a:r>
              <a:rPr lang="en-US" sz="1800" dirty="0" smtClean="0"/>
              <a:t>.</a:t>
            </a:r>
          </a:p>
          <a:p>
            <a:pPr>
              <a:buFont typeface="Wingdings" panose="05000000000000000000" pitchFamily="2" charset="2"/>
              <a:buChar char="Ø"/>
            </a:pPr>
            <a:endParaRPr lang="en-US" sz="1800" dirty="0" smtClean="0"/>
          </a:p>
          <a:p>
            <a:pPr>
              <a:buFont typeface="Wingdings" panose="05000000000000000000" pitchFamily="2" charset="2"/>
              <a:buChar char="Ø"/>
            </a:pPr>
            <a:r>
              <a:rPr lang="en-US" sz="1800" b="1" dirty="0" smtClean="0"/>
              <a:t> ODH_HLREQ11</a:t>
            </a:r>
            <a:r>
              <a:rPr lang="en-US" sz="1800" b="1" dirty="0"/>
              <a:t>:</a:t>
            </a:r>
            <a:r>
              <a:rPr lang="en-US" sz="1800" dirty="0"/>
              <a:t> All gas alarm devices across ESS shall stream the same tone</a:t>
            </a:r>
            <a:r>
              <a:rPr lang="en-US" sz="1800" dirty="0" smtClean="0"/>
              <a:t>.</a:t>
            </a:r>
            <a:endParaRPr lang="en-US" sz="1800" dirty="0"/>
          </a:p>
          <a:p>
            <a:pPr>
              <a:buFont typeface="Wingdings" panose="05000000000000000000" pitchFamily="2" charset="2"/>
              <a:buChar char="Ø"/>
            </a:pPr>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73511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 calcmode="lin" valueType="num">
                                      <p:cBhvr additive="base">
                                        <p:cTn id="1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ESS Gas Alarm Strategy</a:t>
            </a:r>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14</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Gas alarm device installation areas</a:t>
            </a:r>
            <a:endParaRPr lang="en-US" dirty="0"/>
          </a:p>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sz="1800" b="1" dirty="0" smtClean="0"/>
              <a:t>ODH_HLREQ12</a:t>
            </a:r>
            <a:r>
              <a:rPr lang="en-US" sz="1800" b="1" dirty="0"/>
              <a:t>:</a:t>
            </a:r>
            <a:r>
              <a:rPr lang="en-US" sz="1800" dirty="0"/>
              <a:t> The gas alarm devices shall be installed in the following areas:</a:t>
            </a:r>
          </a:p>
          <a:p>
            <a:pPr marL="500063" lvl="1" indent="-285750"/>
            <a:r>
              <a:rPr lang="en-US" sz="1800" dirty="0" smtClean="0"/>
              <a:t>ODH </a:t>
            </a:r>
            <a:r>
              <a:rPr lang="en-US" sz="1800" dirty="0"/>
              <a:t>class 1 </a:t>
            </a:r>
            <a:r>
              <a:rPr lang="en-US" sz="1800" dirty="0" smtClean="0"/>
              <a:t>areas, </a:t>
            </a:r>
            <a:r>
              <a:rPr lang="en-US" sz="1800" dirty="0"/>
              <a:t>where ODH source exists or ODH can propagate into.</a:t>
            </a:r>
          </a:p>
          <a:p>
            <a:pPr marL="500063" lvl="1" indent="-285750"/>
            <a:r>
              <a:rPr lang="en-US" sz="1800" dirty="0" smtClean="0"/>
              <a:t>ODH </a:t>
            </a:r>
            <a:r>
              <a:rPr lang="en-US" sz="1800" dirty="0"/>
              <a:t>areas specified by the ESS safety committee to be treated as class </a:t>
            </a:r>
            <a:r>
              <a:rPr lang="en-US" sz="1800" dirty="0" smtClean="0"/>
              <a:t>1, </a:t>
            </a:r>
            <a:r>
              <a:rPr lang="en-US" sz="1800" dirty="0"/>
              <a:t>where ODH source exists or ODH can propagate into.</a:t>
            </a:r>
          </a:p>
          <a:p>
            <a:pPr marL="500063" lvl="1" indent="-285750"/>
            <a:r>
              <a:rPr lang="en-US" sz="1800" dirty="0" smtClean="0"/>
              <a:t>ATEX </a:t>
            </a:r>
            <a:r>
              <a:rPr lang="en-US" sz="1800" dirty="0"/>
              <a:t>areas, including H2 source.</a:t>
            </a:r>
          </a:p>
          <a:p>
            <a:pPr marL="500063" lvl="1" indent="-285750"/>
            <a:r>
              <a:rPr lang="en-US" sz="1800" dirty="0" smtClean="0"/>
              <a:t>Areas </a:t>
            </a:r>
            <a:r>
              <a:rPr lang="en-US" sz="1800" dirty="0"/>
              <a:t>where H2 can propagate into, but there is no source of H2 inside it.</a:t>
            </a:r>
          </a:p>
          <a:p>
            <a:pPr marL="500063" lvl="1" indent="-285750"/>
            <a:r>
              <a:rPr lang="en-US" sz="1800" dirty="0" smtClean="0"/>
              <a:t>Areas </a:t>
            </a:r>
            <a:r>
              <a:rPr lang="en-US" sz="1800" dirty="0"/>
              <a:t>including toxic gas sources .</a:t>
            </a:r>
          </a:p>
          <a:p>
            <a:pPr marL="500063" lvl="1" indent="-285750"/>
            <a:r>
              <a:rPr lang="en-US" sz="1800" dirty="0" smtClean="0"/>
              <a:t>Areas </a:t>
            </a:r>
            <a:r>
              <a:rPr lang="en-US" sz="1800" dirty="0"/>
              <a:t>where toxic gas can propagate into, but there is no source of toxic gas inside it1.</a:t>
            </a:r>
          </a:p>
          <a:p>
            <a:pPr marL="500063" lvl="1" indent="-285750"/>
            <a:r>
              <a:rPr lang="en-US" sz="1800" dirty="0" smtClean="0"/>
              <a:t>Areas </a:t>
            </a:r>
            <a:r>
              <a:rPr lang="en-US" sz="1800" dirty="0"/>
              <a:t>that need to be evacuated by passing through the types of areas mentioned above.</a:t>
            </a:r>
          </a:p>
          <a:p>
            <a:pPr>
              <a:buFont typeface="Wingdings" panose="05000000000000000000" pitchFamily="2" charset="2"/>
              <a:buChar char="Ø"/>
            </a:pPr>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600384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ESS Gas Alarm Strategy</a:t>
            </a:r>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15</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Gas alarm activation criteria</a:t>
            </a:r>
            <a:endParaRPr lang="en-US" dirty="0"/>
          </a:p>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sz="1800" b="1" dirty="0" smtClean="0"/>
              <a:t>ODH_HLREQ14:</a:t>
            </a:r>
            <a:r>
              <a:rPr lang="en-US" sz="1800" dirty="0" smtClean="0"/>
              <a:t> </a:t>
            </a:r>
            <a:r>
              <a:rPr lang="en-US" sz="1800" dirty="0"/>
              <a:t>The ODHDS shall trigger a gas alarm in an area according to the alarm activation matrix if any of the following is true and applicable: </a:t>
            </a:r>
          </a:p>
          <a:p>
            <a:pPr marL="500063" lvl="1" indent="-285750"/>
            <a:r>
              <a:rPr lang="en-US" sz="1800" dirty="0" smtClean="0"/>
              <a:t>O2 </a:t>
            </a:r>
            <a:r>
              <a:rPr lang="en-US" sz="1800" dirty="0"/>
              <a:t>level is detected as less or equal to 18% by any ODH monitor in the area. </a:t>
            </a:r>
          </a:p>
          <a:p>
            <a:pPr marL="500063" lvl="1" indent="-285750"/>
            <a:r>
              <a:rPr lang="en-US" sz="1800" dirty="0" smtClean="0"/>
              <a:t>Number </a:t>
            </a:r>
            <a:r>
              <a:rPr lang="en-US" sz="1800" dirty="0"/>
              <a:t>of faulty ODH monitors is higher than allowed by the ODH monitor fault tolerance for the area. (see ‎ODH_HLREQ2).</a:t>
            </a:r>
          </a:p>
          <a:p>
            <a:pPr marL="500063" lvl="1" indent="-285750"/>
            <a:r>
              <a:rPr lang="en-US" sz="1800" dirty="0" smtClean="0"/>
              <a:t>H2 </a:t>
            </a:r>
            <a:r>
              <a:rPr lang="en-US" sz="1800" dirty="0"/>
              <a:t>level is detected as more than 10% LEL by any H2 detector in the area.</a:t>
            </a:r>
          </a:p>
          <a:p>
            <a:pPr marL="500063" lvl="1" indent="-285750"/>
            <a:r>
              <a:rPr lang="en-US" sz="1800" dirty="0" smtClean="0"/>
              <a:t>Toxic </a:t>
            </a:r>
            <a:r>
              <a:rPr lang="en-US" sz="1800" dirty="0"/>
              <a:t>gas level is detected more than TBD  by any toxic gas detector in the area.</a:t>
            </a:r>
          </a:p>
          <a:p>
            <a:pPr marL="500063" lvl="1" indent="-285750"/>
            <a:r>
              <a:rPr lang="en-US" sz="1800" dirty="0" smtClean="0"/>
              <a:t>The </a:t>
            </a:r>
            <a:r>
              <a:rPr lang="en-US" sz="1800" dirty="0"/>
              <a:t>mains power is disconnected, and the capacity of the backup power is reduced to the level that can sustain less than 30 minutes of operation in the alarm state</a:t>
            </a:r>
            <a:r>
              <a:rPr lang="en-US" sz="1800" dirty="0" smtClean="0"/>
              <a:t>.</a:t>
            </a:r>
          </a:p>
          <a:p>
            <a:pPr marL="500063" lvl="1" indent="-285750"/>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854874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ESS Gas Alarm Strategy</a:t>
            </a:r>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16</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Repeating gas alarm through fire alarm system</a:t>
            </a:r>
            <a:endParaRPr lang="en-US" dirty="0"/>
          </a:p>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lvl="0">
              <a:buFont typeface="Wingdings" panose="05000000000000000000" pitchFamily="2" charset="2"/>
              <a:buChar char="Ø"/>
            </a:pPr>
            <a:r>
              <a:rPr lang="en-US" sz="1800" dirty="0" smtClean="0"/>
              <a:t>ERT </a:t>
            </a:r>
            <a:r>
              <a:rPr lang="en-US" sz="1800" dirty="0" smtClean="0"/>
              <a:t>requires </a:t>
            </a:r>
            <a:r>
              <a:rPr lang="en-US" sz="1800" dirty="0" smtClean="0"/>
              <a:t>evacuating </a:t>
            </a:r>
            <a:r>
              <a:rPr lang="en-US" sz="1800" dirty="0" smtClean="0"/>
              <a:t>a </a:t>
            </a:r>
            <a:r>
              <a:rPr lang="en-US" sz="1800" dirty="0"/>
              <a:t>full </a:t>
            </a:r>
            <a:r>
              <a:rPr lang="en-US" sz="1800" dirty="0" smtClean="0"/>
              <a:t>evacuation zone where an ODH happens, </a:t>
            </a:r>
            <a:r>
              <a:rPr lang="en-US" sz="1800" dirty="0"/>
              <a:t>to get an overview and enable </a:t>
            </a:r>
            <a:r>
              <a:rPr lang="en-US" sz="1800" dirty="0" smtClean="0"/>
              <a:t>a safe </a:t>
            </a:r>
            <a:r>
              <a:rPr lang="en-US" sz="1800" dirty="0"/>
              <a:t>state for occupants e.g. both G01 and G02 have to be </a:t>
            </a:r>
            <a:r>
              <a:rPr lang="en-US" sz="1800" dirty="0" smtClean="0"/>
              <a:t>evacuated in case of ODH in G01 (ACC tunnel).</a:t>
            </a:r>
          </a:p>
          <a:p>
            <a:pPr lvl="0">
              <a:buFont typeface="Wingdings" panose="05000000000000000000" pitchFamily="2" charset="2"/>
              <a:buChar char="Ø"/>
            </a:pPr>
            <a:r>
              <a:rPr lang="en-US" sz="1800" dirty="0" smtClean="0"/>
              <a:t>So it is decided to repeat the gas alarms through the fire alarm system in areas that belongs to the same evacuation zone but don’t include gas alarms.</a:t>
            </a:r>
          </a:p>
          <a:p>
            <a:pPr lvl="0">
              <a:buFont typeface="Wingdings" panose="05000000000000000000" pitchFamily="2" charset="2"/>
              <a:buChar char="Ø"/>
            </a:pPr>
            <a:r>
              <a:rPr lang="en-US" sz="1800" b="1" dirty="0" smtClean="0"/>
              <a:t>ODH_HLREQ15</a:t>
            </a:r>
            <a:r>
              <a:rPr lang="en-US" sz="1800" b="1" dirty="0"/>
              <a:t>: </a:t>
            </a:r>
            <a:r>
              <a:rPr lang="en-US" sz="1800" dirty="0"/>
              <a:t>The gas alarm shall be repeated in designated areas (other than the ones mentioned in ‎ODH_HLREQ12) via a fire alarm system for evacuation. The designated areas will be determined through risk assessment.</a:t>
            </a:r>
          </a:p>
          <a:p>
            <a:pPr marL="285750" indent="-285750">
              <a:buFont typeface="Wingdings" panose="05000000000000000000" pitchFamily="2" charset="2"/>
              <a:buChar char="Ø"/>
            </a:pPr>
            <a:r>
              <a:rPr lang="en-US" sz="1800" dirty="0" smtClean="0"/>
              <a:t>In accelerator ODHDS, the </a:t>
            </a:r>
            <a:r>
              <a:rPr lang="en-US" sz="1800" dirty="0"/>
              <a:t>ODH evacuation alarm is transmitted to the fire alarm system to be repeated in the relevant evacuation </a:t>
            </a:r>
            <a:r>
              <a:rPr lang="en-US" sz="1800" dirty="0" smtClean="0"/>
              <a:t>zones, </a:t>
            </a:r>
            <a:r>
              <a:rPr lang="en-US" sz="1800" dirty="0"/>
              <a:t>including G01 and G02 </a:t>
            </a:r>
            <a:r>
              <a:rPr lang="en-US" sz="1800" dirty="0" smtClean="0"/>
              <a:t>areas, </a:t>
            </a:r>
            <a:r>
              <a:rPr lang="en-US" sz="1800" dirty="0"/>
              <a:t>except for the areas covered by gas alarm devices as long as the ODH evacuation alarm is active.</a:t>
            </a:r>
            <a:endParaRPr lang="en-US" sz="1800" dirty="0" smtClean="0"/>
          </a:p>
          <a:p>
            <a:pPr marL="285750" indent="-285750">
              <a:buFont typeface="Wingdings" panose="05000000000000000000" pitchFamily="2" charset="2"/>
              <a:buChar char="Ø"/>
            </a:pPr>
            <a:r>
              <a:rPr lang="en-US" sz="1800" dirty="0" smtClean="0"/>
              <a:t>Currently, there is no such interface between </a:t>
            </a:r>
            <a:r>
              <a:rPr lang="en-US" sz="1800" dirty="0" err="1" smtClean="0"/>
              <a:t>CryoB</a:t>
            </a:r>
            <a:r>
              <a:rPr lang="en-US" sz="1800" dirty="0" smtClean="0"/>
              <a:t> and TS2 ODHDS with a fire alarm system to repeat the ODH evacuation alarm, this will be added in the future system update.</a:t>
            </a:r>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038463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ESS Gas Alarm Strategy</a:t>
            </a:r>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17</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err="1" smtClean="0"/>
              <a:t>CryoB</a:t>
            </a:r>
            <a:r>
              <a:rPr lang="en-US" dirty="0" smtClean="0"/>
              <a:t> and the accelerator ODHDS status</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a:t>Currently there are no </a:t>
            </a:r>
            <a:r>
              <a:rPr lang="en-US" sz="1800" dirty="0" smtClean="0"/>
              <a:t>H2, toxic gas sources in </a:t>
            </a:r>
            <a:r>
              <a:rPr lang="en-US" sz="1800" dirty="0"/>
              <a:t>TS2 and </a:t>
            </a:r>
            <a:r>
              <a:rPr lang="en-US" sz="1800" dirty="0" err="1"/>
              <a:t>Cryo</a:t>
            </a:r>
            <a:r>
              <a:rPr lang="en-US" sz="1800" dirty="0"/>
              <a:t> buildings </a:t>
            </a:r>
            <a:r>
              <a:rPr lang="en-US" sz="1800" dirty="0" smtClean="0"/>
              <a:t>areas.</a:t>
            </a:r>
          </a:p>
          <a:p>
            <a:pPr marL="500063" lvl="1" indent="-285750">
              <a:buFont typeface="Wingdings" panose="05000000000000000000" pitchFamily="2" charset="2"/>
              <a:buChar char="Ø"/>
            </a:pPr>
            <a:endParaRPr lang="en-US" sz="1800" dirty="0" smtClean="0"/>
          </a:p>
          <a:p>
            <a:pPr marL="500063" lvl="1" indent="-285750">
              <a:buFont typeface="Wingdings" panose="05000000000000000000" pitchFamily="2" charset="2"/>
              <a:buChar char="Ø"/>
            </a:pPr>
            <a:r>
              <a:rPr lang="en-US" sz="1800" dirty="0" smtClean="0"/>
              <a:t>The </a:t>
            </a:r>
            <a:r>
              <a:rPr lang="en-US" sz="1800" dirty="0" err="1"/>
              <a:t>ISrc</a:t>
            </a:r>
            <a:r>
              <a:rPr lang="en-US" sz="1800" dirty="0"/>
              <a:t> H2 gas detection system is independent of the accelerator ODHDS. It will be further assessed in future whether these two systems should merge</a:t>
            </a:r>
            <a:r>
              <a:rPr lang="en-US" sz="1800" dirty="0" smtClean="0"/>
              <a:t>.</a:t>
            </a:r>
          </a:p>
          <a:p>
            <a:pPr marL="500063" lvl="1" indent="-285750">
              <a:buFont typeface="Wingdings" panose="05000000000000000000" pitchFamily="2" charset="2"/>
              <a:buChar char="Ø"/>
            </a:pPr>
            <a:endParaRPr lang="en-US" sz="1800" dirty="0" smtClean="0"/>
          </a:p>
          <a:p>
            <a:pPr marL="500063" lvl="1" indent="-285750">
              <a:buFont typeface="Wingdings" panose="05000000000000000000" pitchFamily="2" charset="2"/>
              <a:buChar char="Ø"/>
            </a:pPr>
            <a:r>
              <a:rPr lang="en-US" sz="1800" dirty="0" smtClean="0"/>
              <a:t>So gas alarm devices in the ACC ODHDS and </a:t>
            </a:r>
            <a:r>
              <a:rPr lang="en-US" sz="1800" dirty="0" err="1" smtClean="0"/>
              <a:t>CryoB</a:t>
            </a:r>
            <a:r>
              <a:rPr lang="en-US" sz="1800" dirty="0" smtClean="0"/>
              <a:t> ODHDS, only represent ODH alarm.</a:t>
            </a:r>
          </a:p>
          <a:p>
            <a:pPr marL="500063" lvl="1" indent="-285750">
              <a:buFont typeface="Wingdings" panose="05000000000000000000" pitchFamily="2" charset="2"/>
              <a:buChar char="Ø"/>
            </a:pPr>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083129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 Confirmed Alarm</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18</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Background</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a:t>As </a:t>
            </a:r>
            <a:r>
              <a:rPr lang="en-US" sz="1800" dirty="0" smtClean="0"/>
              <a:t>mentioned in the previous presentation, as of </a:t>
            </a:r>
            <a:r>
              <a:rPr lang="en-US" sz="1800" dirty="0"/>
              <a:t>today ERT </a:t>
            </a:r>
            <a:r>
              <a:rPr lang="en-US" sz="1800" dirty="0" smtClean="0"/>
              <a:t>considers </a:t>
            </a:r>
            <a:r>
              <a:rPr lang="en-US" sz="1800" dirty="0"/>
              <a:t>“confirmed accident” to be one fixed monitor accident alarm + PPE monitor alarm OR one fixed monitor accident alarm with a trend </a:t>
            </a:r>
            <a:r>
              <a:rPr lang="en-US" sz="1800" dirty="0" smtClean="0"/>
              <a:t>data. </a:t>
            </a:r>
          </a:p>
          <a:p>
            <a:pPr marL="500063" lvl="1" indent="-285750">
              <a:buFont typeface="Wingdings" panose="05000000000000000000" pitchFamily="2" charset="2"/>
              <a:buChar char="Ø"/>
            </a:pPr>
            <a:r>
              <a:rPr lang="en-US" sz="1800" dirty="0" smtClean="0"/>
              <a:t>When </a:t>
            </a:r>
            <a:r>
              <a:rPr lang="en-US" sz="1800" dirty="0"/>
              <a:t>ESS soon arrange for transmission to SOS, there will still be a call back to </a:t>
            </a:r>
            <a:r>
              <a:rPr lang="en-US" sz="1800" dirty="0" smtClean="0"/>
              <a:t>gate guard. </a:t>
            </a:r>
            <a:r>
              <a:rPr lang="en-US" sz="1800" dirty="0"/>
              <a:t>But in case of confirmed accident, the accident alarm transfer then may be defined as a rescue operation, where the municipality cover their own costs.</a:t>
            </a:r>
          </a:p>
          <a:p>
            <a:pPr marL="500063" lvl="1" indent="-285750">
              <a:buFont typeface="Wingdings" panose="05000000000000000000" pitchFamily="2" charset="2"/>
              <a:buChar char="Ø"/>
            </a:pPr>
            <a:r>
              <a:rPr lang="en-US" sz="1800" dirty="0" smtClean="0"/>
              <a:t>Currently </a:t>
            </a:r>
            <a:r>
              <a:rPr lang="en-US" sz="1800" dirty="0"/>
              <a:t>the trend of O2 level for each oxygen monitor and also the status of oxygen monitors are available on ODH OPI, so the trained operator can understand the severity of an ODH accident by checking these data. </a:t>
            </a:r>
            <a:endParaRPr lang="en-US" sz="1800" dirty="0" smtClean="0"/>
          </a:p>
          <a:p>
            <a:pPr marL="500063" lvl="1" indent="-285750">
              <a:buFont typeface="Wingdings" panose="05000000000000000000" pitchFamily="2" charset="2"/>
              <a:buChar char="Ø"/>
            </a:pPr>
            <a:r>
              <a:rPr lang="en-US" sz="1800" dirty="0" smtClean="0"/>
              <a:t>But </a:t>
            </a:r>
            <a:r>
              <a:rPr lang="en-US" sz="1800" dirty="0"/>
              <a:t>to make the situation easier for any operator to consider an ODH accident as a confirmed accident, </a:t>
            </a:r>
            <a:r>
              <a:rPr lang="en-US" sz="1800" dirty="0" smtClean="0"/>
              <a:t>we </a:t>
            </a:r>
            <a:r>
              <a:rPr lang="en-US" sz="1800" dirty="0"/>
              <a:t>have been asked to code this in </a:t>
            </a:r>
            <a:r>
              <a:rPr lang="en-US" sz="1800" dirty="0" smtClean="0"/>
              <a:t>ODHDS, </a:t>
            </a:r>
            <a:r>
              <a:rPr lang="en-US" sz="1800" dirty="0"/>
              <a:t>such that it automatically find out if it is a trend data accident alarm and triggers “confirmed accident”. </a:t>
            </a:r>
            <a:endParaRPr lang="en-US" sz="1800"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6034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ODH Confirmed Alarm</a:t>
            </a:r>
            <a:endParaRPr lang="sv-SE" dirty="0"/>
          </a:p>
        </p:txBody>
      </p:sp>
      <p:sp>
        <p:nvSpPr>
          <p:cNvPr id="3" name="Footer Placeholder 2"/>
          <p:cNvSpPr>
            <a:spLocks noGrp="1"/>
          </p:cNvSpPr>
          <p:nvPr>
            <p:ph type="ftr" sz="quarter" idx="11"/>
          </p:nvPr>
        </p:nvSpPr>
        <p:spPr/>
        <p:txBody>
          <a:bodyPr/>
          <a:lstStyle/>
          <a:p>
            <a:r>
              <a:rPr lang="sv-SE" smtClean="0"/>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19</a:t>
            </a:fld>
            <a:endParaRPr lang="sv-SE" dirty="0"/>
          </a:p>
        </p:txBody>
      </p:sp>
      <p:sp>
        <p:nvSpPr>
          <p:cNvPr id="5" name="Text Placeholder 4"/>
          <p:cNvSpPr>
            <a:spLocks noGrp="1"/>
          </p:cNvSpPr>
          <p:nvPr>
            <p:ph type="body" sz="quarter" idx="14"/>
          </p:nvPr>
        </p:nvSpPr>
        <p:spPr/>
        <p:txBody>
          <a:bodyPr/>
          <a:lstStyle/>
          <a:p>
            <a:r>
              <a:rPr lang="sv-SE" dirty="0" err="1" smtClean="0"/>
              <a:t>Investigating</a:t>
            </a:r>
            <a:r>
              <a:rPr lang="sv-SE" dirty="0" smtClean="0"/>
              <a:t> the ODH incident on 2020.03.16</a:t>
            </a:r>
            <a:endParaRPr lang="sv-SE"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3788" y="1871746"/>
            <a:ext cx="9366250" cy="4149557"/>
          </a:xfrm>
        </p:spPr>
      </p:pic>
      <p:sp>
        <p:nvSpPr>
          <p:cNvPr id="7" name="Date Placeholder 6"/>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27148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US" dirty="0"/>
              <a:t>Updates on the High Level Requirements and Technical Description for ESS ODHDS</a:t>
            </a:r>
            <a:endParaRPr lang="en-GB" dirty="0"/>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a:t>PRESENTED BY Donya daryadel</a:t>
            </a:r>
            <a:endParaRPr lang="en-GB" dirty="0"/>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fld id="{18896B66-0B3A-474C-9C9C-E4F07B1F5DAD}" type="datetime1">
              <a:rPr lang="sv-SE" sz="1200" b="1" smtClean="0">
                <a:solidFill>
                  <a:schemeClr val="bg1"/>
                </a:solidFill>
              </a:rPr>
              <a:pPr/>
              <a:t>2022-09-15</a:t>
            </a:fld>
            <a:endParaRPr lang="en-GB" sz="1200" b="1" dirty="0">
              <a:solidFill>
                <a:schemeClr val="bg1"/>
              </a:solidFill>
            </a:endParaRP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ODH Confirmed Alarm</a:t>
            </a:r>
            <a:endParaRPr lang="sv-SE" dirty="0"/>
          </a:p>
        </p:txBody>
      </p:sp>
      <p:sp>
        <p:nvSpPr>
          <p:cNvPr id="3" name="Footer Placeholder 2"/>
          <p:cNvSpPr>
            <a:spLocks noGrp="1"/>
          </p:cNvSpPr>
          <p:nvPr>
            <p:ph type="ftr" sz="quarter" idx="11"/>
          </p:nvPr>
        </p:nvSpPr>
        <p:spPr/>
        <p:txBody>
          <a:bodyPr/>
          <a:lstStyle/>
          <a:p>
            <a:r>
              <a:rPr lang="sv-SE" smtClean="0"/>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20</a:t>
            </a:fld>
            <a:endParaRPr lang="sv-SE" dirty="0"/>
          </a:p>
        </p:txBody>
      </p:sp>
      <p:sp>
        <p:nvSpPr>
          <p:cNvPr id="5" name="Text Placeholder 4"/>
          <p:cNvSpPr>
            <a:spLocks noGrp="1"/>
          </p:cNvSpPr>
          <p:nvPr>
            <p:ph type="body" sz="quarter" idx="14"/>
          </p:nvPr>
        </p:nvSpPr>
        <p:spPr/>
        <p:txBody>
          <a:bodyPr/>
          <a:lstStyle/>
          <a:p>
            <a:r>
              <a:rPr lang="sv-SE" dirty="0" err="1" smtClean="0"/>
              <a:t>Investigating</a:t>
            </a:r>
            <a:r>
              <a:rPr lang="sv-SE" dirty="0" smtClean="0"/>
              <a:t> the ODH incident on 2020.03.16</a:t>
            </a:r>
            <a:endParaRPr lang="sv-SE" dirty="0"/>
          </a:p>
        </p:txBody>
      </p:sp>
      <p:sp>
        <p:nvSpPr>
          <p:cNvPr id="7" name="Date Placeholder 6"/>
          <p:cNvSpPr>
            <a:spLocks noGrp="1"/>
          </p:cNvSpPr>
          <p:nvPr>
            <p:ph type="dt" sz="half" idx="10"/>
          </p:nvPr>
        </p:nvSpPr>
        <p:spPr/>
        <p:txBody>
          <a:bodyPr/>
          <a:lstStyle/>
          <a:p>
            <a:fld id="{18896B66-0B3A-474C-9C9C-E4F07B1F5DAD}" type="datetime1">
              <a:rPr lang="sv-SE" smtClean="0"/>
              <a:t>2022-09-15</a:t>
            </a:fld>
            <a:endParaRPr lang="sv-SE" dirty="0"/>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3788" y="1862637"/>
            <a:ext cx="9366250" cy="4167775"/>
          </a:xfrm>
        </p:spPr>
      </p:pic>
    </p:spTree>
    <p:extLst>
      <p:ext uri="{BB962C8B-B14F-4D97-AF65-F5344CB8AC3E}">
        <p14:creationId xmlns:p14="http://schemas.microsoft.com/office/powerpoint/2010/main" val="88996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 Confirmed Alarm</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21</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smtClean="0"/>
              <a:t>Unfortunately, we don’t have enough real ODH incidents archived in our database, to enable a proper analysis of the “ODH Confirmed Alarm” situation.</a:t>
            </a:r>
          </a:p>
          <a:p>
            <a:pPr marL="500063" lvl="1" indent="-285750">
              <a:buFont typeface="Wingdings" panose="05000000000000000000" pitchFamily="2" charset="2"/>
              <a:buChar char="Ø"/>
            </a:pPr>
            <a:r>
              <a:rPr lang="en-US" sz="1800" dirty="0" smtClean="0"/>
              <a:t>It </a:t>
            </a:r>
            <a:r>
              <a:rPr lang="en-US" sz="1800" dirty="0"/>
              <a:t>is proposed to consider an alarm a confirmed ODH alarm when  A-alarm is triggered by the ODH monitor </a:t>
            </a:r>
            <a:r>
              <a:rPr lang="en-US" sz="1800" dirty="0" smtClean="0"/>
              <a:t>for more </a:t>
            </a:r>
            <a:r>
              <a:rPr lang="en-US" sz="1800" dirty="0"/>
              <a:t>than one </a:t>
            </a:r>
            <a:r>
              <a:rPr lang="en-US" sz="1800" dirty="0" smtClean="0"/>
              <a:t>minute </a:t>
            </a:r>
            <a:r>
              <a:rPr lang="en-US" sz="1800" dirty="0"/>
              <a:t>or if we have at least 2 ODH monitors at the A-Alarm status simultaneously.</a:t>
            </a:r>
          </a:p>
          <a:p>
            <a:pPr marL="500063" lvl="1" indent="-285750">
              <a:buFont typeface="Wingdings" panose="05000000000000000000" pitchFamily="2" charset="2"/>
              <a:buChar char="Ø"/>
            </a:pPr>
            <a:r>
              <a:rPr lang="en-US" sz="1800" b="1" dirty="0">
                <a:solidFill>
                  <a:schemeClr val="accent1"/>
                </a:solidFill>
              </a:rPr>
              <a:t>Question to the committee:</a:t>
            </a:r>
          </a:p>
          <a:p>
            <a:pPr marL="766763" lvl="2" indent="-285750">
              <a:buFont typeface="Wingdings" panose="05000000000000000000" pitchFamily="2" charset="2"/>
              <a:buChar char="§"/>
            </a:pPr>
            <a:r>
              <a:rPr lang="en-US" b="1" dirty="0">
                <a:solidFill>
                  <a:schemeClr val="accent1"/>
                </a:solidFill>
              </a:rPr>
              <a:t>Do you have any experience in defining confirmed alarms in ODHDS?</a:t>
            </a:r>
          </a:p>
          <a:p>
            <a:pPr marL="766763" lvl="2" indent="-285750">
              <a:buFont typeface="Wingdings" panose="05000000000000000000" pitchFamily="2" charset="2"/>
              <a:buChar char="§"/>
            </a:pPr>
            <a:r>
              <a:rPr lang="en-US" b="1" dirty="0">
                <a:solidFill>
                  <a:schemeClr val="accent1"/>
                </a:solidFill>
              </a:rPr>
              <a:t>Is the definition provided for ODH confirmed alarm makes sense?</a:t>
            </a:r>
          </a:p>
          <a:p>
            <a:pPr marL="766763" lvl="2" indent="-285750">
              <a:buFont typeface="Wingdings" panose="05000000000000000000" pitchFamily="2" charset="2"/>
              <a:buChar char="§"/>
            </a:pPr>
            <a:r>
              <a:rPr lang="en-US" b="1" dirty="0">
                <a:solidFill>
                  <a:schemeClr val="accent1"/>
                </a:solidFill>
              </a:rPr>
              <a:t>Is it reasonable to consider the same delay period for ODH confirmed alarm in the accelerator tunnel and HCB?</a:t>
            </a: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82260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Interface with fire alarm/off-site alarm service</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22</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smtClean="0"/>
              <a:t>Based on the ODHDS PDR </a:t>
            </a:r>
            <a:r>
              <a:rPr lang="en-US" sz="1800" dirty="0"/>
              <a:t>committee recommendation</a:t>
            </a:r>
            <a:r>
              <a:rPr lang="en-US" sz="1800" dirty="0" smtClean="0"/>
              <a:t>, we removed the fault and warning signals from the list of signals sent to the off-site alarm service. </a:t>
            </a:r>
          </a:p>
          <a:p>
            <a:pPr marL="500063" lvl="1" indent="-285750">
              <a:buFont typeface="Wingdings" panose="05000000000000000000" pitchFamily="2" charset="2"/>
              <a:buChar char="Ø"/>
            </a:pPr>
            <a:r>
              <a:rPr lang="en-US" sz="1800" dirty="0" smtClean="0"/>
              <a:t>Also, it is decided to send “ODH confirmed alarm” to SOS, instead of “ODH alarm” to avoid sending false/minor alarms to SOS.</a:t>
            </a:r>
          </a:p>
          <a:p>
            <a:pPr marL="500063" lvl="1" indent="-285750">
              <a:buFont typeface="Wingdings" panose="05000000000000000000" pitchFamily="2" charset="2"/>
              <a:buChar char="Ø"/>
            </a:pPr>
            <a:r>
              <a:rPr lang="en-US" sz="1800" b="1" dirty="0" smtClean="0"/>
              <a:t>ODH_HLREQ15: </a:t>
            </a:r>
            <a:r>
              <a:rPr lang="en-US" sz="1800" dirty="0" smtClean="0"/>
              <a:t>The </a:t>
            </a:r>
            <a:r>
              <a:rPr lang="en-US" sz="1800" dirty="0"/>
              <a:t>gas alarm shall be repeated in designated areas (other than the ones mentioned in ‎ODH_HLREQ12) via a fire alarm system for evacuation. The designated areas will be determined through risk assessment</a:t>
            </a:r>
            <a:r>
              <a:rPr lang="en-US" sz="1800" dirty="0" smtClean="0"/>
              <a:t>.</a:t>
            </a:r>
          </a:p>
          <a:p>
            <a:pPr marL="500063" lvl="1" indent="-285750">
              <a:buFont typeface="Wingdings" panose="05000000000000000000" pitchFamily="2" charset="2"/>
              <a:buChar char="Ø"/>
            </a:pPr>
            <a:r>
              <a:rPr lang="en-US" sz="1800" b="1" dirty="0"/>
              <a:t>ODH_HLREQ21: </a:t>
            </a:r>
            <a:r>
              <a:rPr lang="en-US" sz="1800" dirty="0"/>
              <a:t>The “ODH confirmed alarm” signal will be sent to the off-site alarm receiving center and shall be configured so that it will be triggered in case of a wire </a:t>
            </a:r>
            <a:r>
              <a:rPr lang="en-US" sz="1800" dirty="0" smtClean="0"/>
              <a:t>break.</a:t>
            </a:r>
          </a:p>
          <a:p>
            <a:pPr marL="500063" lvl="1" indent="-285750">
              <a:buFont typeface="Wingdings" panose="05000000000000000000" pitchFamily="2" charset="2"/>
              <a:buChar char="Ø"/>
            </a:pPr>
            <a:r>
              <a:rPr lang="en-US" sz="1800" dirty="0" smtClean="0"/>
              <a:t>The off-site alarm and security center informs the </a:t>
            </a:r>
            <a:r>
              <a:rPr lang="en-US" sz="1800" dirty="0"/>
              <a:t>gate guard at </a:t>
            </a:r>
            <a:r>
              <a:rPr lang="en-US" sz="1800" dirty="0" smtClean="0"/>
              <a:t>SMR “Confirmed ODH alarm” status of the ODHDS.</a:t>
            </a:r>
          </a:p>
          <a:p>
            <a:pPr marL="500063" lvl="1" indent="-285750">
              <a:buFont typeface="Wingdings" panose="05000000000000000000" pitchFamily="2" charset="2"/>
              <a:buChar char="Ø"/>
            </a:pPr>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59015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Interface with fire alarm/off-site alarm service</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23</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err="1"/>
              <a:t>CryoB</a:t>
            </a:r>
            <a:r>
              <a:rPr lang="en-US" dirty="0"/>
              <a:t> and the accelerator ODHDS status</a:t>
            </a:r>
          </a:p>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smtClean="0"/>
              <a:t>Accelerator ODHDS will send two alarms, including ODH evacuation alarm for repeating the alarm through the fire alarm system, and ODH confirmed alarm for sending to the off-site alarm service to the fire alarm stand in the communication room.</a:t>
            </a:r>
          </a:p>
          <a:p>
            <a:pPr marL="500063" lvl="1" indent="-285750">
              <a:buFont typeface="Wingdings" panose="05000000000000000000" pitchFamily="2" charset="2"/>
              <a:buChar char="Ø"/>
            </a:pPr>
            <a:r>
              <a:rPr lang="en-US" sz="1800" dirty="0" smtClean="0"/>
              <a:t>The list of fire alarm devices that will be activated in case of “ODH evacuation alarm” triggering shall be compliant with the approved ESS alarm strategy.</a:t>
            </a:r>
          </a:p>
          <a:p>
            <a:pPr marL="500063" lvl="1" indent="-285750">
              <a:buFont typeface="Wingdings" panose="05000000000000000000" pitchFamily="2" charset="2"/>
              <a:buChar char="Ø"/>
            </a:pPr>
            <a:r>
              <a:rPr lang="en-US" sz="1800" dirty="0" smtClean="0"/>
              <a:t>In case “ODH confirmed alarm” triggers, off-site alarm center will call the gate guard to inform about the situation.</a:t>
            </a:r>
          </a:p>
          <a:p>
            <a:pPr marL="500063" lvl="1" indent="-285750">
              <a:buFont typeface="Wingdings" panose="05000000000000000000" pitchFamily="2" charset="2"/>
              <a:buChar char="Ø"/>
            </a:pPr>
            <a:r>
              <a:rPr lang="en-US" sz="1800" dirty="0" smtClean="0"/>
              <a:t>These signals will be configured as fail-safe, it means that in case of the ACC ODHDS power loss or the interconnecting cable cut, they will be triggered.</a:t>
            </a:r>
          </a:p>
          <a:p>
            <a:pPr marL="500063" lvl="1" indent="-285750">
              <a:buFont typeface="Wingdings" panose="05000000000000000000" pitchFamily="2" charset="2"/>
              <a:buChar char="Ø"/>
            </a:pPr>
            <a:r>
              <a:rPr lang="en-US" sz="1800" dirty="0" err="1" smtClean="0"/>
              <a:t>CryoB</a:t>
            </a:r>
            <a:r>
              <a:rPr lang="en-US" sz="1800" dirty="0" smtClean="0"/>
              <a:t> ODHDS will also be changed to send the same type of signals to fire alarm system in its future software update.</a:t>
            </a:r>
          </a:p>
          <a:p>
            <a:pPr marL="500063" lvl="1" indent="-285750">
              <a:buFont typeface="Wingdings" panose="05000000000000000000" pitchFamily="2" charset="2"/>
              <a:buChar char="Ø"/>
            </a:pPr>
            <a:endParaRPr lang="en-US" sz="1800"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55443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Emergency Response OPI</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24</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a:t>The ER OPI is an operator-level OPI developed to be used by Operations in the event of any emergency to assist ESS First Responders.</a:t>
            </a:r>
          </a:p>
          <a:p>
            <a:pPr marL="500063" lvl="1" indent="-285750">
              <a:buFont typeface="Wingdings" panose="05000000000000000000" pitchFamily="2" charset="2"/>
              <a:buChar char="Ø"/>
            </a:pPr>
            <a:r>
              <a:rPr lang="en-US" sz="1800" dirty="0" smtClean="0"/>
              <a:t>Emergency </a:t>
            </a:r>
            <a:r>
              <a:rPr lang="en-US" sz="1800" dirty="0"/>
              <a:t>Response (ER) </a:t>
            </a:r>
            <a:r>
              <a:rPr lang="en-US" sz="1800" dirty="0" smtClean="0"/>
              <a:t>OPI, is </a:t>
            </a:r>
            <a:r>
              <a:rPr lang="en-US" sz="1800" dirty="0"/>
              <a:t>normally viewed from the shift leader workstation in the MCR. </a:t>
            </a:r>
          </a:p>
          <a:p>
            <a:pPr marL="500063" lvl="1" indent="-285750">
              <a:buFont typeface="Wingdings" panose="05000000000000000000" pitchFamily="2" charset="2"/>
              <a:buChar char="Ø"/>
            </a:pPr>
            <a:r>
              <a:rPr lang="en-US" sz="1800" dirty="0" smtClean="0"/>
              <a:t>It </a:t>
            </a:r>
            <a:r>
              <a:rPr lang="en-US" sz="1800" dirty="0"/>
              <a:t>includes a section related to ODH that contains a link to the main ODHDS OPI, and it shall be updated  to show a summarized state of the ODH monitors as below:</a:t>
            </a:r>
          </a:p>
          <a:p>
            <a:pPr marL="766763" lvl="2" indent="-285750">
              <a:buFont typeface="Wingdings" panose="05000000000000000000" pitchFamily="2" charset="2"/>
              <a:buChar char="§"/>
            </a:pPr>
            <a:r>
              <a:rPr lang="en-US" sz="1600" dirty="0" smtClean="0"/>
              <a:t>O2 </a:t>
            </a:r>
            <a:r>
              <a:rPr lang="en-US" sz="1600" dirty="0"/>
              <a:t>Alarm (&lt;18%) → If any ODH monitor detects an O2 level (&lt;18%), the indicator turns red with the text “O2 Alarm (&lt;18%)”.</a:t>
            </a:r>
          </a:p>
          <a:p>
            <a:pPr marL="766763" lvl="2" indent="-285750">
              <a:buFont typeface="Wingdings" panose="05000000000000000000" pitchFamily="2" charset="2"/>
              <a:buChar char="§"/>
            </a:pPr>
            <a:r>
              <a:rPr lang="en-US" sz="1600" dirty="0" smtClean="0"/>
              <a:t>O2 </a:t>
            </a:r>
            <a:r>
              <a:rPr lang="en-US" sz="1600" dirty="0"/>
              <a:t>Warning (&lt;19.5%) → If no ODH monitor detects an O2 level (&lt;18%) but at least one ODH is in warning, the indicator turns yellow with the text “O2 Warning (&lt;19.5%)”.</a:t>
            </a:r>
          </a:p>
          <a:p>
            <a:pPr marL="766763" lvl="2" indent="-285750">
              <a:buFont typeface="Wingdings" panose="05000000000000000000" pitchFamily="2" charset="2"/>
              <a:buChar char="§"/>
            </a:pPr>
            <a:r>
              <a:rPr lang="en-US" sz="1600" dirty="0" smtClean="0"/>
              <a:t>ODH </a:t>
            </a:r>
            <a:r>
              <a:rPr lang="en-US" sz="1600" dirty="0"/>
              <a:t>monitor fault → If the number of faulty/lost monitors is more than the fault tolerance number of the area, the indicator turns red with the text “ODH monitor fault.”</a:t>
            </a:r>
          </a:p>
          <a:p>
            <a:pPr marL="766763" lvl="2" indent="-285750">
              <a:buFont typeface="Wingdings" panose="05000000000000000000" pitchFamily="2" charset="2"/>
              <a:buChar char="§"/>
            </a:pPr>
            <a:r>
              <a:rPr lang="en-US" sz="1600" dirty="0" smtClean="0"/>
              <a:t>If </a:t>
            </a:r>
            <a:r>
              <a:rPr lang="en-US" sz="1600" dirty="0"/>
              <a:t>there is non of the above statuses, the indicator turns green with the text “O2 OK”.</a:t>
            </a: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931828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Emergency Response OPI</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25</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Screenshot</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1373" y="1989345"/>
            <a:ext cx="10338010" cy="4053700"/>
          </a:xfrm>
        </p:spPr>
      </p:pic>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53662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Mute the Audible Alarm function</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26</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smtClean="0"/>
              <a:t>Based on ODHDS PDR committee recommendation and ESS ERT request, the mute function from designated stations connected to EPICS has been added to the system.</a:t>
            </a:r>
          </a:p>
          <a:p>
            <a:pPr marL="500063" lvl="1" indent="-285750">
              <a:buFont typeface="Wingdings" panose="05000000000000000000" pitchFamily="2" charset="2"/>
              <a:buChar char="Ø"/>
            </a:pPr>
            <a:r>
              <a:rPr lang="en-US" sz="1800" dirty="0" smtClean="0"/>
              <a:t>As </a:t>
            </a:r>
            <a:r>
              <a:rPr lang="en-US" sz="1800" dirty="0"/>
              <a:t>soon as FR lead gives clearance to shorten safety distance, FR team can not apply it, because of extremely high noise that makes it impossible to run any emergency communication close to the building. Therefore it is of importance that on immediate request from FR-lead, when building is </a:t>
            </a:r>
            <a:r>
              <a:rPr lang="en-US" sz="1800" dirty="0" smtClean="0"/>
              <a:t>evacuated, </a:t>
            </a:r>
            <a:r>
              <a:rPr lang="en-US" sz="1800" dirty="0"/>
              <a:t>the noise from building alarm can be silenced. </a:t>
            </a:r>
            <a:endParaRPr lang="en-US" sz="1800" dirty="0" smtClean="0"/>
          </a:p>
          <a:p>
            <a:pPr marL="500063" lvl="1" indent="-285750">
              <a:buFont typeface="Wingdings" panose="05000000000000000000" pitchFamily="2" charset="2"/>
              <a:buChar char="Ø"/>
            </a:pPr>
            <a:r>
              <a:rPr lang="en-US" sz="1800" b="1" dirty="0" smtClean="0"/>
              <a:t>ODH_HLREQ24:</a:t>
            </a:r>
            <a:r>
              <a:rPr lang="en-US" sz="1800" dirty="0" smtClean="0"/>
              <a:t> The </a:t>
            </a:r>
            <a:r>
              <a:rPr lang="en-US" sz="1800" dirty="0"/>
              <a:t>ODHDS shall include a function to temporarily mute the audible alarms through ODH HMI and OPIs in MCR and SMR in a controlled way to facilitate communication between emergency response team members during rescue service in the </a:t>
            </a:r>
            <a:r>
              <a:rPr lang="en-US" sz="1800" dirty="0" smtClean="0"/>
              <a:t>ODH.</a:t>
            </a:r>
          </a:p>
          <a:p>
            <a:pPr marL="500063" lvl="1" indent="-285750">
              <a:buFont typeface="Wingdings" panose="05000000000000000000" pitchFamily="2" charset="2"/>
              <a:buChar char="Ø"/>
            </a:pPr>
            <a:r>
              <a:rPr lang="en-US" sz="1800" b="1" dirty="0" smtClean="0"/>
              <a:t>ODH_TD34: </a:t>
            </a:r>
            <a:r>
              <a:rPr lang="en-US" sz="1800" dirty="0" smtClean="0"/>
              <a:t>The </a:t>
            </a:r>
            <a:r>
              <a:rPr lang="en-US" sz="1800" dirty="0"/>
              <a:t>gas audible alarm can be muted temporarily for 60 minutes from ODH OPIs on the shift leader’s workstation at MCR, gate guard workstations at SMR and with an admin account of the relevant ODHDS HMI</a:t>
            </a:r>
            <a:r>
              <a:rPr lang="en-US" sz="1800" dirty="0" smtClean="0"/>
              <a:t>.</a:t>
            </a:r>
          </a:p>
          <a:p>
            <a:pPr marL="500063" lvl="1" indent="-285750">
              <a:buFont typeface="Wingdings" panose="05000000000000000000" pitchFamily="2" charset="2"/>
              <a:buChar char="Ø"/>
            </a:pPr>
            <a:r>
              <a:rPr lang="en-US" sz="1800" b="1" dirty="0" smtClean="0"/>
              <a:t>ODH_TD35:</a:t>
            </a:r>
            <a:r>
              <a:rPr lang="en-US" sz="1800" dirty="0" smtClean="0"/>
              <a:t> The </a:t>
            </a:r>
            <a:r>
              <a:rPr lang="en-US" sz="1800" dirty="0"/>
              <a:t>gas audible alarm can not be muted in the first 5 minutes of alarm triggering</a:t>
            </a:r>
            <a:r>
              <a:rPr lang="en-US" sz="1800" dirty="0" smtClean="0"/>
              <a:t>.</a:t>
            </a:r>
          </a:p>
          <a:p>
            <a:pPr marL="500063" lvl="1" indent="-285750">
              <a:buFont typeface="Wingdings" panose="05000000000000000000" pitchFamily="2" charset="2"/>
              <a:buChar char="Ø"/>
            </a:pPr>
            <a:endParaRPr lang="en-US" sz="1800" dirty="0" smtClean="0"/>
          </a:p>
          <a:p>
            <a:pPr marL="500063" lvl="1" indent="-285750">
              <a:buFont typeface="Wingdings" panose="05000000000000000000" pitchFamily="2" charset="2"/>
              <a:buChar char="Ø"/>
            </a:pPr>
            <a:endParaRPr lang="en-US" sz="1800"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652183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Mute the Audible Alarm function</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27</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b="1" dirty="0" smtClean="0"/>
              <a:t>ODH_TD36: </a:t>
            </a:r>
            <a:r>
              <a:rPr lang="en-US" sz="1800" dirty="0" smtClean="0"/>
              <a:t>The </a:t>
            </a:r>
            <a:r>
              <a:rPr lang="en-US" sz="1800" dirty="0"/>
              <a:t>alarm can be muted zone-wide.</a:t>
            </a:r>
          </a:p>
          <a:p>
            <a:pPr marL="500063" lvl="1" indent="-285750">
              <a:buFont typeface="Wingdings" panose="05000000000000000000" pitchFamily="2" charset="2"/>
              <a:buChar char="Ø"/>
            </a:pPr>
            <a:r>
              <a:rPr lang="en-US" sz="1800" b="1" dirty="0"/>
              <a:t>ODH_TD38:</a:t>
            </a:r>
            <a:r>
              <a:rPr lang="en-US" sz="1800" dirty="0" smtClean="0"/>
              <a:t> While </a:t>
            </a:r>
            <a:r>
              <a:rPr lang="en-US" sz="1800" dirty="0"/>
              <a:t>the alarm is muted, the count-down timer starts and will be displayed on the HMI and every OPI.</a:t>
            </a:r>
          </a:p>
          <a:p>
            <a:pPr marL="500063" lvl="1" indent="-285750">
              <a:buFont typeface="Wingdings" panose="05000000000000000000" pitchFamily="2" charset="2"/>
              <a:buChar char="Ø"/>
            </a:pPr>
            <a:r>
              <a:rPr lang="en-US" sz="1800" b="1" dirty="0" smtClean="0"/>
              <a:t>ODH_TD39: </a:t>
            </a:r>
            <a:r>
              <a:rPr lang="en-US" sz="1800" dirty="0" smtClean="0"/>
              <a:t>The </a:t>
            </a:r>
            <a:r>
              <a:rPr lang="en-US" sz="1800" dirty="0"/>
              <a:t>gas audible alarm mute function can be reset during the mute period from ODH OPIs on the shift leader’s workstation at MCR, gate guard workstations at SMR and with an admin account of the relevant ODHDS HMI.</a:t>
            </a:r>
          </a:p>
          <a:p>
            <a:pPr marL="500063" lvl="1" indent="-285750">
              <a:buFont typeface="Wingdings" panose="05000000000000000000" pitchFamily="2" charset="2"/>
              <a:buChar char="Ø"/>
            </a:pPr>
            <a:r>
              <a:rPr lang="en-US" sz="1800" b="1" dirty="0" smtClean="0"/>
              <a:t>ODH_TD40: </a:t>
            </a:r>
            <a:r>
              <a:rPr lang="en-US" sz="1800" dirty="0" smtClean="0"/>
              <a:t>The </a:t>
            </a:r>
            <a:r>
              <a:rPr lang="en-US" sz="1800" dirty="0"/>
              <a:t>gas audible alarm will be re-activated in case of new monitor turns into alarm, faulty or lost connection states during the alarm muting period</a:t>
            </a:r>
            <a:r>
              <a:rPr lang="en-US" sz="1800" dirty="0" smtClean="0"/>
              <a:t>.</a:t>
            </a:r>
          </a:p>
          <a:p>
            <a:pPr marL="500063" lvl="1" indent="-285750">
              <a:buFont typeface="Wingdings" panose="05000000000000000000" pitchFamily="2" charset="2"/>
              <a:buChar char="Ø"/>
            </a:pPr>
            <a:r>
              <a:rPr lang="en-US" sz="1800" b="1" dirty="0" smtClean="0"/>
              <a:t>ODH_TD41: </a:t>
            </a:r>
            <a:r>
              <a:rPr lang="en-US" sz="1800" dirty="0" smtClean="0"/>
              <a:t>It </a:t>
            </a:r>
            <a:r>
              <a:rPr lang="en-US" sz="1800" dirty="0"/>
              <a:t>will be possible to cancel the alarm muting from ODH OPIs on the shift leader’s workstation at MCR, gate guard workstations at SMR, and with an admin account of the relevant ODHDS HMI</a:t>
            </a:r>
            <a:r>
              <a:rPr lang="en-US" sz="1800" dirty="0" smtClean="0"/>
              <a:t>.</a:t>
            </a:r>
          </a:p>
          <a:p>
            <a:pPr marL="500063" lvl="1" indent="-285750">
              <a:buFont typeface="Wingdings" panose="05000000000000000000" pitchFamily="2" charset="2"/>
              <a:buChar char="Ø"/>
            </a:pPr>
            <a:r>
              <a:rPr lang="en-US" sz="1800" b="1" dirty="0" smtClean="0"/>
              <a:t>ODH_TD42: </a:t>
            </a:r>
            <a:r>
              <a:rPr lang="en-US" sz="1800" dirty="0" smtClean="0"/>
              <a:t>Resetting </a:t>
            </a:r>
            <a:r>
              <a:rPr lang="en-US" sz="1800" dirty="0"/>
              <a:t>will also cancel the alarm muting and restarts the relevant timer</a:t>
            </a:r>
            <a:r>
              <a:rPr lang="en-US" sz="1800" dirty="0" smtClean="0"/>
              <a:t>.</a:t>
            </a:r>
          </a:p>
          <a:p>
            <a:pPr marL="500063" lvl="1" indent="-285750">
              <a:buFont typeface="Wingdings" panose="05000000000000000000" pitchFamily="2" charset="2"/>
              <a:buChar char="Ø"/>
            </a:pPr>
            <a:r>
              <a:rPr lang="en-US" sz="1800" dirty="0" smtClean="0"/>
              <a:t>ACC ODHDS will have this function, and it will be added to the </a:t>
            </a:r>
            <a:r>
              <a:rPr lang="en-US" sz="1800" dirty="0" err="1" smtClean="0"/>
              <a:t>CryoB</a:t>
            </a:r>
            <a:r>
              <a:rPr lang="en-US" sz="1800" dirty="0" smtClean="0"/>
              <a:t> ODHDS in the future system update.</a:t>
            </a:r>
          </a:p>
          <a:p>
            <a:pPr marL="500063" lvl="1" indent="-285750">
              <a:buFont typeface="Wingdings" panose="05000000000000000000" pitchFamily="2" charset="2"/>
              <a:buChar char="Ø"/>
            </a:pPr>
            <a:endParaRPr lang="en-US" sz="1800"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786931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Reset the ODH alarm remotely</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28</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a:t>Based on ODHDS PDR committee recommendation and ESS ERT request, the </a:t>
            </a:r>
            <a:r>
              <a:rPr lang="en-US" sz="1800" dirty="0" smtClean="0"/>
              <a:t>rest </a:t>
            </a:r>
            <a:r>
              <a:rPr lang="en-US" sz="1800" dirty="0"/>
              <a:t>function from designated stations connected to EPICS has been added to the system.</a:t>
            </a:r>
          </a:p>
          <a:p>
            <a:pPr marL="500063" lvl="1" indent="-285750">
              <a:buFont typeface="Wingdings" panose="05000000000000000000" pitchFamily="2" charset="2"/>
              <a:buChar char="Ø"/>
            </a:pPr>
            <a:r>
              <a:rPr lang="en-US" sz="1800" b="1" dirty="0" smtClean="0"/>
              <a:t>ODH_HLREQ23: </a:t>
            </a:r>
            <a:r>
              <a:rPr lang="en-US" sz="1800" dirty="0" smtClean="0"/>
              <a:t>The </a:t>
            </a:r>
            <a:r>
              <a:rPr lang="en-US" sz="1800" dirty="0"/>
              <a:t>ODHDS shall provide means to reset the ODH alarms through ODH HMI and OPIs in MCR, and SMR.</a:t>
            </a:r>
          </a:p>
          <a:p>
            <a:pPr marL="500063" lvl="1" indent="-285750">
              <a:buFont typeface="Wingdings" panose="05000000000000000000" pitchFamily="2" charset="2"/>
              <a:buChar char="Ø"/>
            </a:pPr>
            <a:r>
              <a:rPr lang="en-US" sz="1800" b="1" dirty="0" smtClean="0"/>
              <a:t>ODH_TD43: </a:t>
            </a:r>
            <a:r>
              <a:rPr lang="en-US" sz="1800" dirty="0" smtClean="0"/>
              <a:t>The </a:t>
            </a:r>
            <a:r>
              <a:rPr lang="en-US" sz="1800" dirty="0"/>
              <a:t>system will not allow resetting if all monitors are not above 19.5</a:t>
            </a:r>
            <a:r>
              <a:rPr lang="en-US" sz="1800" dirty="0" smtClean="0"/>
              <a:t>%.</a:t>
            </a:r>
          </a:p>
          <a:p>
            <a:pPr marL="500063" lvl="1" indent="-285750">
              <a:buFont typeface="Wingdings" panose="05000000000000000000" pitchFamily="2" charset="2"/>
              <a:buChar char="Ø"/>
            </a:pPr>
            <a:r>
              <a:rPr lang="en-US" sz="1800" b="1" dirty="0" smtClean="0"/>
              <a:t>ODH_TD44: </a:t>
            </a:r>
            <a:r>
              <a:rPr lang="en-US" sz="1800" dirty="0" smtClean="0"/>
              <a:t>ODH </a:t>
            </a:r>
            <a:r>
              <a:rPr lang="en-US" sz="1800" dirty="0"/>
              <a:t>alarm due to O2 level less than 18%, can be reset manually from ODH OPIs on the workstations at MCR, gate guard workstations at SMR and with an admin account of the relevant ODHDS HMI</a:t>
            </a:r>
            <a:r>
              <a:rPr lang="en-US" sz="1800" dirty="0" smtClean="0"/>
              <a:t>.</a:t>
            </a:r>
          </a:p>
          <a:p>
            <a:pPr marL="500063" lvl="1" indent="-285750">
              <a:buFont typeface="Wingdings" panose="05000000000000000000" pitchFamily="2" charset="2"/>
              <a:buChar char="Ø"/>
            </a:pPr>
            <a:r>
              <a:rPr lang="en-US" sz="1800" b="1" dirty="0" smtClean="0"/>
              <a:t>ODH_TD45: </a:t>
            </a:r>
            <a:r>
              <a:rPr lang="en-US" sz="1800" dirty="0" smtClean="0"/>
              <a:t>ODH </a:t>
            </a:r>
            <a:r>
              <a:rPr lang="en-US" sz="1800" dirty="0"/>
              <a:t>alarm due to ODH monitor fault or lost communication will be reset automatically after the condition for generating this alarm has been removed</a:t>
            </a:r>
            <a:r>
              <a:rPr lang="en-US" sz="1800" dirty="0" smtClean="0"/>
              <a:t>.</a:t>
            </a:r>
          </a:p>
          <a:p>
            <a:pPr marL="500063" lvl="1" indent="-285750">
              <a:buFont typeface="Wingdings" panose="05000000000000000000" pitchFamily="2" charset="2"/>
              <a:buChar char="Ø"/>
            </a:pPr>
            <a:r>
              <a:rPr lang="en-US" sz="1800" dirty="0"/>
              <a:t>ACC ODHDS will have this function and it will be added to the </a:t>
            </a:r>
            <a:r>
              <a:rPr lang="en-US" sz="1800" dirty="0" err="1"/>
              <a:t>CryoB</a:t>
            </a:r>
            <a:r>
              <a:rPr lang="en-US" sz="1800" dirty="0"/>
              <a:t> ODHDS in the future system update.</a:t>
            </a:r>
          </a:p>
          <a:p>
            <a:pPr marL="500063" lvl="1" indent="-285750">
              <a:buFont typeface="Wingdings" panose="05000000000000000000" pitchFamily="2" charset="2"/>
              <a:buChar char="Ø"/>
            </a:pPr>
            <a:endParaRPr lang="en-US" sz="1800"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522072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Alarm circuit fault monitoring</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29</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b="1" dirty="0" smtClean="0"/>
              <a:t>ODH_TD32:</a:t>
            </a:r>
            <a:r>
              <a:rPr lang="en-US" sz="1800" dirty="0" smtClean="0"/>
              <a:t> The </a:t>
            </a:r>
            <a:r>
              <a:rPr lang="en-US" sz="1800" dirty="0"/>
              <a:t>circuits of gas alarm devices connected to ODHDS are monitored for wire breaks and short circuits.</a:t>
            </a:r>
          </a:p>
          <a:p>
            <a:pPr marL="500063" lvl="1" indent="-285750">
              <a:buFont typeface="Wingdings" panose="05000000000000000000" pitchFamily="2" charset="2"/>
              <a:buChar char="Ø"/>
            </a:pPr>
            <a:r>
              <a:rPr lang="en-US" sz="1800" b="1" dirty="0" smtClean="0"/>
              <a:t>ODH_TD33:</a:t>
            </a:r>
            <a:r>
              <a:rPr lang="en-US" sz="1800" dirty="0" smtClean="0"/>
              <a:t> Alarm </a:t>
            </a:r>
            <a:r>
              <a:rPr lang="en-US" sz="1800" dirty="0"/>
              <a:t>notification is triggered in case a wire break or short circuit happens in any gas alarm </a:t>
            </a:r>
            <a:r>
              <a:rPr lang="en-US" sz="1800" dirty="0" smtClean="0"/>
              <a:t>circuits.</a:t>
            </a:r>
          </a:p>
          <a:p>
            <a:pPr marL="500063" lvl="1" indent="-285750">
              <a:buFont typeface="Wingdings" panose="05000000000000000000" pitchFamily="2" charset="2"/>
              <a:buChar char="Ø"/>
            </a:pPr>
            <a:r>
              <a:rPr lang="en-US" sz="1800" dirty="0" smtClean="0"/>
              <a:t>This function and the way of its implementation in the hardware will be presented later in the </a:t>
            </a:r>
            <a:r>
              <a:rPr lang="en-US" sz="1800" dirty="0"/>
              <a:t>“ACC ODHDS electrical and mechanical design” slides.</a:t>
            </a:r>
          </a:p>
          <a:p>
            <a:pPr marL="500063" lvl="1" indent="-285750">
              <a:buFont typeface="Wingdings" panose="05000000000000000000" pitchFamily="2" charset="2"/>
              <a:buChar char="Ø"/>
            </a:pPr>
            <a:endParaRPr lang="en-US" sz="1800"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901776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515B4B-3ADD-418D-A61D-2099706C28A1}"/>
              </a:ext>
            </a:extLst>
          </p:cNvPr>
          <p:cNvSpPr>
            <a:spLocks noGrp="1"/>
          </p:cNvSpPr>
          <p:nvPr>
            <p:ph type="title"/>
          </p:nvPr>
        </p:nvSpPr>
        <p:spPr/>
        <p:txBody>
          <a:bodyPr/>
          <a:lstStyle/>
          <a:p>
            <a:r>
              <a:rPr lang="en-GB" dirty="0"/>
              <a:t>Agenda</a:t>
            </a:r>
          </a:p>
        </p:txBody>
      </p:sp>
      <p:sp>
        <p:nvSpPr>
          <p:cNvPr id="5" name="Platshållare för bildnummer 4">
            <a:extLst>
              <a:ext uri="{FF2B5EF4-FFF2-40B4-BE49-F238E27FC236}">
                <a16:creationId xmlns:a16="http://schemas.microsoft.com/office/drawing/2014/main" id="{134CE1B4-62B3-438D-AEBF-F359667A072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283078-D760-1647-8B80-66BA8B52336D}" type="slidenum">
              <a:rPr kumimoji="0" lang="sv-SE" sz="800" b="1" i="0" u="none" strike="noStrike" kern="1200" cap="none" spc="0" normalizeH="0" baseline="0" noProof="0" smtClean="0">
                <a:ln>
                  <a:noFill/>
                </a:ln>
                <a:solidFill>
                  <a:srgbClr val="FFFFFF"/>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800" b="1" i="0" u="none" strike="noStrike" kern="1200" cap="none" spc="0" normalizeH="0" baseline="0" noProof="0">
              <a:ln>
                <a:noFill/>
              </a:ln>
              <a:solidFill>
                <a:srgbClr val="FFFFFF"/>
              </a:solidFill>
              <a:effectLst/>
              <a:uLnTx/>
              <a:uFillTx/>
              <a:latin typeface="Segoe UI"/>
              <a:ea typeface="+mn-ea"/>
              <a:cs typeface="+mn-cs"/>
            </a:endParaRPr>
          </a:p>
        </p:txBody>
      </p:sp>
      <p:graphicFrame>
        <p:nvGraphicFramePr>
          <p:cNvPr id="8" name="Tabell 8">
            <a:extLst>
              <a:ext uri="{FF2B5EF4-FFF2-40B4-BE49-F238E27FC236}">
                <a16:creationId xmlns:a16="http://schemas.microsoft.com/office/drawing/2014/main" id="{6785EE1E-4A1C-4346-83D0-84014F8F230F}"/>
              </a:ext>
            </a:extLst>
          </p:cNvPr>
          <p:cNvGraphicFramePr>
            <a:graphicFrameLocks noGrp="1"/>
          </p:cNvGraphicFramePr>
          <p:nvPr>
            <p:extLst>
              <p:ext uri="{D42A27DB-BD31-4B8C-83A1-F6EECF244321}">
                <p14:modId xmlns:p14="http://schemas.microsoft.com/office/powerpoint/2010/main" val="3694109703"/>
              </p:ext>
            </p:extLst>
          </p:nvPr>
        </p:nvGraphicFramePr>
        <p:xfrm>
          <a:off x="1195647" y="1212104"/>
          <a:ext cx="10134600" cy="5335449"/>
        </p:xfrm>
        <a:graphic>
          <a:graphicData uri="http://schemas.openxmlformats.org/drawingml/2006/table">
            <a:tbl>
              <a:tblPr firstRow="1" bandRow="1">
                <a:tableStyleId>{5C22544A-7EE6-4342-B048-85BDC9FD1C3A}</a:tableStyleId>
              </a:tblPr>
              <a:tblGrid>
                <a:gridCol w="10134600">
                  <a:extLst>
                    <a:ext uri="{9D8B030D-6E8A-4147-A177-3AD203B41FA5}">
                      <a16:colId xmlns:a16="http://schemas.microsoft.com/office/drawing/2014/main" val="1887023439"/>
                    </a:ext>
                  </a:extLst>
                </a:gridCol>
              </a:tblGrid>
              <a:tr h="48352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tab pos="357188" algn="l"/>
                        </a:tabLst>
                        <a:defRPr/>
                      </a:pPr>
                      <a:r>
                        <a:rPr lang="en-US" sz="2000" b="0" kern="1200" noProof="0" dirty="0" smtClean="0">
                          <a:solidFill>
                            <a:schemeClr val="bg1"/>
                          </a:solidFill>
                          <a:latin typeface="+mn-lt"/>
                          <a:ea typeface="+mn-ea"/>
                          <a:cs typeface="+mn-cs"/>
                        </a:rPr>
                        <a:t>ODH Monitors Redundancy</a:t>
                      </a:r>
                      <a:endParaRPr lang="en-GB" sz="2000" b="0" noProof="0" dirty="0">
                        <a:solidFill>
                          <a:schemeClr val="bg1"/>
                        </a:solidFill>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022991455"/>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tab pos="357188" algn="l"/>
                        </a:tabLst>
                        <a:defRPr/>
                      </a:pPr>
                      <a:r>
                        <a:rPr lang="en-US" sz="2000" b="0" noProof="0" dirty="0" smtClean="0">
                          <a:solidFill>
                            <a:schemeClr val="bg1"/>
                          </a:solidFill>
                        </a:rPr>
                        <a:t>ESS Gas Alarm Strategy</a:t>
                      </a:r>
                      <a:endParaRPr lang="en-US" sz="2000" b="0" noProof="0" dirty="0">
                        <a:solidFill>
                          <a:schemeClr val="bg1"/>
                        </a:solidFill>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2964267581"/>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tab pos="357188" algn="l"/>
                        </a:tabLst>
                        <a:defRPr/>
                      </a:pPr>
                      <a:r>
                        <a:rPr kumimoji="0" lang="en-GB" sz="2000" b="0" i="0" u="none" strike="noStrike" kern="1200" cap="none" spc="0" normalizeH="0" baseline="0" noProof="0" dirty="0" smtClean="0">
                          <a:ln>
                            <a:noFill/>
                          </a:ln>
                          <a:solidFill>
                            <a:srgbClr val="FFFFFF"/>
                          </a:solidFill>
                          <a:effectLst/>
                          <a:uLnTx/>
                          <a:uFillTx/>
                          <a:latin typeface="+mn-lt"/>
                          <a:ea typeface="+mn-ea"/>
                          <a:cs typeface="+mn-cs"/>
                        </a:rPr>
                        <a:t>ODH Confirmed Alarm</a:t>
                      </a: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996542831"/>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tab pos="357188" algn="l"/>
                        </a:tabLst>
                        <a:defRPr/>
                      </a:pPr>
                      <a:r>
                        <a:rPr lang="en-US" sz="2000" b="0" kern="1200" noProof="0" dirty="0" smtClean="0">
                          <a:solidFill>
                            <a:schemeClr val="bg1"/>
                          </a:solidFill>
                          <a:latin typeface="+mn-lt"/>
                          <a:ea typeface="+mn-ea"/>
                          <a:cs typeface="+mn-cs"/>
                        </a:rPr>
                        <a:t>Interface with fire alarm/off-site alarm service</a:t>
                      </a: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320274134"/>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tab pos="357188" algn="l"/>
                        </a:tabLst>
                        <a:defRPr/>
                      </a:pPr>
                      <a:r>
                        <a:rPr kumimoji="0" lang="en-US" sz="2000" b="0" i="0" u="none" strike="noStrike" kern="1200" cap="none" spc="0" normalizeH="0" baseline="0" dirty="0" smtClean="0">
                          <a:ln>
                            <a:noFill/>
                          </a:ln>
                          <a:solidFill>
                            <a:srgbClr val="FFFFFF"/>
                          </a:solidFill>
                          <a:effectLst/>
                          <a:uLnTx/>
                          <a:uFillTx/>
                          <a:latin typeface="+mn-lt"/>
                          <a:ea typeface="+mn-ea"/>
                          <a:cs typeface="+mn-cs"/>
                        </a:rPr>
                        <a:t>Emergency Response OPI</a:t>
                      </a:r>
                      <a:endParaRPr kumimoji="0" lang="en-US" sz="2000" b="0" i="0" u="none" strike="noStrike" kern="1200" cap="none" spc="0" normalizeH="0" baseline="0" dirty="0">
                        <a:ln>
                          <a:noFill/>
                        </a:ln>
                        <a:solidFill>
                          <a:srgbClr val="FFFFFF"/>
                        </a:solidFill>
                        <a:effectLst/>
                        <a:uLnTx/>
                        <a:uFillTx/>
                        <a:latin typeface="+mn-lt"/>
                        <a:ea typeface="+mn-ea"/>
                        <a:cs typeface="+mn-cs"/>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78378964"/>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tab pos="357188" algn="l"/>
                        </a:tabLst>
                        <a:defRPr/>
                      </a:pPr>
                      <a:r>
                        <a:rPr lang="en-US" sz="2000" b="0" kern="1200" noProof="0" dirty="0" smtClean="0">
                          <a:solidFill>
                            <a:schemeClr val="bg1"/>
                          </a:solidFill>
                          <a:latin typeface="+mn-lt"/>
                          <a:ea typeface="+mn-ea"/>
                          <a:cs typeface="+mn-cs"/>
                        </a:rPr>
                        <a:t>Mute the Audible Alarm function</a:t>
                      </a:r>
                      <a:endParaRPr lang="en-GB" sz="2000" b="0" kern="1200" noProof="0" dirty="0">
                        <a:solidFill>
                          <a:schemeClr val="bg1"/>
                        </a:solidFill>
                        <a:latin typeface="+mn-lt"/>
                        <a:ea typeface="+mn-ea"/>
                        <a:cs typeface="+mn-cs"/>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795913222"/>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Tx/>
                        <a:buNone/>
                        <a:tabLst>
                          <a:tab pos="357188" algn="l"/>
                        </a:tabLst>
                        <a:defRPr/>
                      </a:pPr>
                      <a:r>
                        <a:rPr lang="en-US" sz="2000" b="0" kern="1200" noProof="0" dirty="0" smtClean="0">
                          <a:solidFill>
                            <a:schemeClr val="bg1"/>
                          </a:solidFill>
                          <a:latin typeface="+mn-lt"/>
                          <a:ea typeface="+mn-ea"/>
                          <a:cs typeface="+mn-cs"/>
                        </a:rPr>
                        <a:t>Reset the ODH alarm remotely</a:t>
                      </a:r>
                      <a:endParaRPr lang="en-GB" sz="2000" b="0" kern="1200" noProof="0" dirty="0">
                        <a:solidFill>
                          <a:schemeClr val="bg1"/>
                        </a:solidFill>
                        <a:latin typeface="+mn-lt"/>
                        <a:ea typeface="+mn-ea"/>
                        <a:cs typeface="+mn-cs"/>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386532126"/>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Tx/>
                        <a:buNone/>
                        <a:tabLst>
                          <a:tab pos="357188" algn="l"/>
                        </a:tabLst>
                        <a:defRPr/>
                      </a:pPr>
                      <a:r>
                        <a:rPr lang="en-GB" sz="2000" b="0" kern="1200" noProof="0" dirty="0" smtClean="0">
                          <a:solidFill>
                            <a:schemeClr val="bg1"/>
                          </a:solidFill>
                          <a:latin typeface="+mn-lt"/>
                          <a:ea typeface="+mn-ea"/>
                          <a:cs typeface="+mn-cs"/>
                        </a:rPr>
                        <a:t>Alarm circuit fault monitoring</a:t>
                      </a:r>
                      <a:endParaRPr lang="en-GB" sz="2000" b="0" kern="1200" noProof="0" dirty="0">
                        <a:solidFill>
                          <a:schemeClr val="bg1"/>
                        </a:solidFill>
                        <a:latin typeface="+mn-lt"/>
                        <a:ea typeface="+mn-ea"/>
                        <a:cs typeface="+mn-cs"/>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649928710"/>
                  </a:ext>
                </a:extLst>
              </a:tr>
              <a:tr h="483523">
                <a:tc>
                  <a:txBody>
                    <a:bodyPr/>
                    <a:lstStyle/>
                    <a:p>
                      <a:pPr marL="0" marR="0" lvl="0" indent="0" algn="l" defTabSz="914400" rtl="0" eaLnBrk="1" fontAlgn="auto" latinLnBrk="0" hangingPunct="1">
                        <a:lnSpc>
                          <a:spcPct val="100000"/>
                        </a:lnSpc>
                        <a:spcBef>
                          <a:spcPts val="0"/>
                        </a:spcBef>
                        <a:spcAft>
                          <a:spcPts val="0"/>
                        </a:spcAft>
                        <a:buClrTx/>
                        <a:buSzTx/>
                        <a:buFontTx/>
                        <a:buNone/>
                        <a:tabLst>
                          <a:tab pos="357188" algn="l"/>
                        </a:tabLst>
                        <a:defRPr/>
                      </a:pPr>
                      <a:r>
                        <a:rPr lang="en-GB" sz="2000" b="0" noProof="0" dirty="0" smtClean="0">
                          <a:solidFill>
                            <a:schemeClr val="bg1"/>
                          </a:solidFill>
                        </a:rPr>
                        <a:t>ODHDS UPS backup time</a:t>
                      </a:r>
                      <a:endParaRPr lang="en-GB" sz="2000" b="0" noProof="0" dirty="0">
                        <a:solidFill>
                          <a:schemeClr val="bg1"/>
                        </a:solidFill>
                      </a:endParaRP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780096166"/>
                  </a:ext>
                </a:extLst>
              </a:tr>
              <a:tr h="483523">
                <a:tc>
                  <a:txBody>
                    <a:bodyPr/>
                    <a:lstStyle/>
                    <a:p>
                      <a:pPr marL="0" marR="0" lvl="0" indent="0" algn="l" defTabSz="914400" rtl="0" eaLnBrk="1" fontAlgn="auto" latinLnBrk="0" hangingPunct="1">
                        <a:lnSpc>
                          <a:spcPct val="150000"/>
                        </a:lnSpc>
                        <a:spcBef>
                          <a:spcPts val="0"/>
                        </a:spcBef>
                        <a:spcAft>
                          <a:spcPts val="0"/>
                        </a:spcAft>
                        <a:buClrTx/>
                        <a:buSzTx/>
                        <a:buFontTx/>
                        <a:buNone/>
                        <a:tabLst>
                          <a:tab pos="357188" algn="l"/>
                        </a:tabLst>
                        <a:defRPr/>
                      </a:pPr>
                      <a:r>
                        <a:rPr lang="en-GB" sz="2000" b="0" noProof="0" dirty="0" smtClean="0">
                          <a:solidFill>
                            <a:schemeClr val="bg1"/>
                          </a:solidFill>
                        </a:rPr>
                        <a:t>CTLG confined </a:t>
                      </a:r>
                      <a:r>
                        <a:rPr lang="en-GB" sz="2000" b="0" noProof="0" dirty="0" smtClean="0">
                          <a:solidFill>
                            <a:schemeClr val="bg1"/>
                          </a:solidFill>
                        </a:rPr>
                        <a:t>space</a:t>
                      </a: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839522269"/>
                  </a:ext>
                </a:extLst>
              </a:tr>
              <a:tr h="483523">
                <a:tc>
                  <a:txBody>
                    <a:bodyPr/>
                    <a:lstStyle/>
                    <a:p>
                      <a:pPr marL="0" marR="0" lvl="0" indent="0" algn="l" defTabSz="914400" rtl="0" eaLnBrk="1" fontAlgn="auto" latinLnBrk="0" hangingPunct="1">
                        <a:lnSpc>
                          <a:spcPct val="150000"/>
                        </a:lnSpc>
                        <a:spcBef>
                          <a:spcPts val="0"/>
                        </a:spcBef>
                        <a:spcAft>
                          <a:spcPts val="0"/>
                        </a:spcAft>
                        <a:buClrTx/>
                        <a:buSzTx/>
                        <a:buFontTx/>
                        <a:buNone/>
                        <a:tabLst>
                          <a:tab pos="357188" algn="l"/>
                        </a:tabLst>
                        <a:defRPr/>
                      </a:pPr>
                      <a:r>
                        <a:rPr lang="en-GB" sz="2000" b="0" noProof="0" dirty="0" smtClean="0">
                          <a:solidFill>
                            <a:schemeClr val="bg1"/>
                          </a:solidFill>
                        </a:rPr>
                        <a:t>ODHDS Zone States</a:t>
                      </a:r>
                    </a:p>
                  </a:txBody>
                  <a:tcPr anchor="ctr">
                    <a:lnL w="12700" cmpd="sng">
                      <a:noFill/>
                    </a:lnL>
                    <a:lnR w="12700" cmpd="sng">
                      <a:noFill/>
                    </a:lnR>
                    <a:lnT w="9525" cap="flat" cmpd="sng" algn="ctr">
                      <a:solidFill>
                        <a:schemeClr val="accent1">
                          <a:lumMod val="60000"/>
                          <a:lumOff val="40000"/>
                        </a:schemeClr>
                      </a:solidFill>
                      <a:prstDash val="solid"/>
                      <a:round/>
                      <a:headEnd type="none" w="med" len="med"/>
                      <a:tailEnd type="none" w="med" len="med"/>
                    </a:lnT>
                    <a:lnB w="9525" cap="flat" cmpd="sng" algn="ctr">
                      <a:solidFill>
                        <a:schemeClr val="accent1">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2570594075"/>
                  </a:ext>
                </a:extLst>
              </a:tr>
            </a:tbl>
          </a:graphicData>
        </a:graphic>
      </p:graphicFrame>
      <p:sp>
        <p:nvSpPr>
          <p:cNvPr id="6" name="Platshållare för sidfot 5">
            <a:extLst>
              <a:ext uri="{FF2B5EF4-FFF2-40B4-BE49-F238E27FC236}">
                <a16:creationId xmlns:a16="http://schemas.microsoft.com/office/drawing/2014/main" id="{8A59AED1-4BAA-47FE-A233-9C2F413DB688}"/>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all" spc="80" normalizeH="0" baseline="0" noProof="0" dirty="0">
                <a:ln>
                  <a:noFill/>
                </a:ln>
                <a:solidFill>
                  <a:srgbClr val="FFFFFF"/>
                </a:solidFill>
                <a:effectLst/>
                <a:uLnTx/>
                <a:uFillTx/>
                <a:latin typeface="Segoe UI"/>
                <a:ea typeface="+mn-ea"/>
                <a:cs typeface="+mn-cs"/>
              </a:rPr>
              <a:t>PRESENTATION TITLE/FOOTER</a:t>
            </a:r>
          </a:p>
        </p:txBody>
      </p:sp>
      <p:sp>
        <p:nvSpPr>
          <p:cNvPr id="7" name="Platshållare för datum 3">
            <a:extLst>
              <a:ext uri="{FF2B5EF4-FFF2-40B4-BE49-F238E27FC236}">
                <a16:creationId xmlns:a16="http://schemas.microsoft.com/office/drawing/2014/main" id="{78972905-E434-5D47-AFD2-FA25DA38A1E7}"/>
              </a:ext>
            </a:extLst>
          </p:cNvPr>
          <p:cNvSpPr>
            <a:spLocks noGrp="1"/>
          </p:cNvSpPr>
          <p:nvPr>
            <p:ph type="dt" sz="half" idx="10"/>
          </p:nvPr>
        </p:nvSpPr>
        <p:spPr>
          <a:xfrm>
            <a:off x="1195647" y="6475270"/>
            <a:ext cx="83265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896B66-0B3A-474C-9C9C-E4F07B1F5DAD}" type="datetime1">
              <a:rPr kumimoji="0" lang="sv-SE" sz="800" b="0" i="0" u="none" strike="noStrike" kern="1200" cap="none" spc="80" normalizeH="0" baseline="0" noProof="0" smtClean="0">
                <a:ln>
                  <a:noFill/>
                </a:ln>
                <a:solidFill>
                  <a:srgbClr val="FFFFFF"/>
                </a:solidFill>
                <a:effectLst/>
                <a:uLnTx/>
                <a:uFillTx/>
                <a:latin typeface="Segoe U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2022-09-15</a:t>
            </a:fld>
            <a:endParaRPr kumimoji="0" lang="sv-SE" sz="800" b="0" i="0" u="none" strike="noStrike" kern="1200" cap="none" spc="80" normalizeH="0" baseline="0" noProof="0" dirty="0">
              <a:ln>
                <a:noFill/>
              </a:ln>
              <a:solidFill>
                <a:srgbClr val="FFFFFF"/>
              </a:solidFill>
              <a:effectLst/>
              <a:uLnTx/>
              <a:uFillTx/>
              <a:latin typeface="Segoe UI"/>
              <a:ea typeface="+mn-ea"/>
              <a:cs typeface="+mn-cs"/>
            </a:endParaRPr>
          </a:p>
        </p:txBody>
      </p:sp>
    </p:spTree>
    <p:extLst>
      <p:ext uri="{BB962C8B-B14F-4D97-AF65-F5344CB8AC3E}">
        <p14:creationId xmlns:p14="http://schemas.microsoft.com/office/powerpoint/2010/main" val="3550436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UPS backup time</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30</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b="1" dirty="0"/>
              <a:t>ODH_HLREQ28:</a:t>
            </a:r>
            <a:r>
              <a:rPr lang="en-US" sz="1800" dirty="0"/>
              <a:t> The ODHDS battery capacity shall allow 5 hours of operation of the system in a normal state and thereafter 30 minutes of operation in alarm state for the areas where the input power is backed up by a diesel generator and 8 hours of operation plus 30 minutes of operation in alarm state where the input power is not backed up by a diesel generator.</a:t>
            </a: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3002211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CTLG confined space</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31</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marL="500063" lvl="1" indent="-285750">
              <a:buFont typeface="Wingdings" panose="05000000000000000000" pitchFamily="2" charset="2"/>
              <a:buChar char="Ø"/>
            </a:pPr>
            <a:r>
              <a:rPr lang="en-US" sz="1800" dirty="0"/>
              <a:t>The </a:t>
            </a:r>
            <a:r>
              <a:rPr lang="en-US" sz="1800" dirty="0" err="1"/>
              <a:t>Cryo</a:t>
            </a:r>
            <a:r>
              <a:rPr lang="en-US" sz="1800" dirty="0"/>
              <a:t> Transfer Line Gallery (CTLG) is considered a confined space due to only one access point and the absence of mechanical ventilation in the CTLG. </a:t>
            </a:r>
            <a:endParaRPr lang="en-US" sz="1800" dirty="0" smtClean="0"/>
          </a:p>
          <a:p>
            <a:pPr marL="500063" lvl="1" indent="-285750">
              <a:buFont typeface="Wingdings" panose="05000000000000000000" pitchFamily="2" charset="2"/>
              <a:buChar char="Ø"/>
            </a:pPr>
            <a:r>
              <a:rPr lang="en-US" sz="1800" dirty="0" smtClean="0"/>
              <a:t>Since </a:t>
            </a:r>
            <a:r>
              <a:rPr lang="en-US" sz="1800" dirty="0"/>
              <a:t>considering ODHDS in this area requires periodic maintenance of the monitors and their relevant filters, which can cause further risks for the maintenance personnel, the accelerator ODHDS PDR committee recommended not to have fixed ODH monitoring there and instead to treat this space with rigorous procedures required for confined space entry</a:t>
            </a:r>
          </a:p>
          <a:p>
            <a:pPr marL="500063" lvl="1" indent="-285750">
              <a:buFont typeface="Wingdings" panose="05000000000000000000" pitchFamily="2" charset="2"/>
              <a:buChar char="Ø"/>
            </a:pPr>
            <a:r>
              <a:rPr lang="en-US" sz="1800" dirty="0"/>
              <a:t>Current fixed ODH monitors and alarm devices in CTLG will be removed as soon as its entrance to the tunnel is closed and it turns into a confined space</a:t>
            </a: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839407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32</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200654591"/>
              </p:ext>
            </p:extLst>
          </p:nvPr>
        </p:nvGraphicFramePr>
        <p:xfrm>
          <a:off x="1093788" y="1562100"/>
          <a:ext cx="9366250" cy="4768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3" name="Group 32"/>
          <p:cNvGrpSpPr/>
          <p:nvPr/>
        </p:nvGrpSpPr>
        <p:grpSpPr>
          <a:xfrm>
            <a:off x="3226547" y="1368347"/>
            <a:ext cx="5370308" cy="5184991"/>
            <a:chOff x="3226547" y="1368347"/>
            <a:chExt cx="5370308" cy="5184991"/>
          </a:xfrm>
        </p:grpSpPr>
        <p:sp>
          <p:nvSpPr>
            <p:cNvPr id="34" name="Freeform 33"/>
            <p:cNvSpPr/>
            <p:nvPr/>
          </p:nvSpPr>
          <p:spPr>
            <a:xfrm>
              <a:off x="5119704" y="3358929"/>
              <a:ext cx="1583993" cy="1583993"/>
            </a:xfrm>
            <a:custGeom>
              <a:avLst/>
              <a:gdLst>
                <a:gd name="connsiteX0" fmla="*/ 0 w 1583993"/>
                <a:gd name="connsiteY0" fmla="*/ 791997 h 1583993"/>
                <a:gd name="connsiteX1" fmla="*/ 791997 w 1583993"/>
                <a:gd name="connsiteY1" fmla="*/ 0 h 1583993"/>
                <a:gd name="connsiteX2" fmla="*/ 1583994 w 1583993"/>
                <a:gd name="connsiteY2" fmla="*/ 791997 h 1583993"/>
                <a:gd name="connsiteX3" fmla="*/ 791997 w 1583993"/>
                <a:gd name="connsiteY3" fmla="*/ 1583994 h 1583993"/>
                <a:gd name="connsiteX4" fmla="*/ 0 w 1583993"/>
                <a:gd name="connsiteY4" fmla="*/ 791997 h 1583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3993" h="1583993">
                  <a:moveTo>
                    <a:pt x="0" y="791997"/>
                  </a:moveTo>
                  <a:cubicBezTo>
                    <a:pt x="0" y="354589"/>
                    <a:pt x="354589" y="0"/>
                    <a:pt x="791997" y="0"/>
                  </a:cubicBezTo>
                  <a:cubicBezTo>
                    <a:pt x="1229405" y="0"/>
                    <a:pt x="1583994" y="354589"/>
                    <a:pt x="1583994" y="791997"/>
                  </a:cubicBezTo>
                  <a:cubicBezTo>
                    <a:pt x="1583994" y="1229405"/>
                    <a:pt x="1229405" y="1583994"/>
                    <a:pt x="791997" y="1583994"/>
                  </a:cubicBezTo>
                  <a:cubicBezTo>
                    <a:pt x="354589" y="1583994"/>
                    <a:pt x="0" y="1229405"/>
                    <a:pt x="0" y="791997"/>
                  </a:cubicBezTo>
                  <a:close/>
                </a:path>
              </a:pathLst>
            </a:custGeom>
            <a:solidFill>
              <a:srgbClr val="66666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4830" tIns="254830" rIns="254830" bIns="254830" numCol="1" spcCol="1270" anchor="ctr" anchorCtr="0">
              <a:noAutofit/>
            </a:bodyPr>
            <a:lstStyle/>
            <a:p>
              <a:pPr lvl="0" algn="ctr" defTabSz="800100">
                <a:lnSpc>
                  <a:spcPct val="90000"/>
                </a:lnSpc>
                <a:spcBef>
                  <a:spcPct val="0"/>
                </a:spcBef>
                <a:spcAft>
                  <a:spcPct val="35000"/>
                </a:spcAft>
              </a:pPr>
              <a:r>
                <a:rPr lang="en-US" sz="1800" b="1" kern="1200" dirty="0" smtClean="0"/>
                <a:t>Start-up</a:t>
              </a:r>
              <a:endParaRPr lang="en-US" sz="1800" b="1" kern="1200" dirty="0"/>
            </a:p>
          </p:txBody>
        </p:sp>
        <p:sp>
          <p:nvSpPr>
            <p:cNvPr id="36" name="Freeform 35"/>
            <p:cNvSpPr/>
            <p:nvPr/>
          </p:nvSpPr>
          <p:spPr>
            <a:xfrm>
              <a:off x="5119704" y="1368347"/>
              <a:ext cx="1583993" cy="1583993"/>
            </a:xfrm>
            <a:custGeom>
              <a:avLst/>
              <a:gdLst>
                <a:gd name="connsiteX0" fmla="*/ 0 w 1583993"/>
                <a:gd name="connsiteY0" fmla="*/ 791997 h 1583993"/>
                <a:gd name="connsiteX1" fmla="*/ 791997 w 1583993"/>
                <a:gd name="connsiteY1" fmla="*/ 0 h 1583993"/>
                <a:gd name="connsiteX2" fmla="*/ 1583994 w 1583993"/>
                <a:gd name="connsiteY2" fmla="*/ 791997 h 1583993"/>
                <a:gd name="connsiteX3" fmla="*/ 791997 w 1583993"/>
                <a:gd name="connsiteY3" fmla="*/ 1583994 h 1583993"/>
                <a:gd name="connsiteX4" fmla="*/ 0 w 1583993"/>
                <a:gd name="connsiteY4" fmla="*/ 791997 h 1583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3993" h="1583993">
                  <a:moveTo>
                    <a:pt x="0" y="791997"/>
                  </a:moveTo>
                  <a:cubicBezTo>
                    <a:pt x="0" y="354589"/>
                    <a:pt x="354589" y="0"/>
                    <a:pt x="791997" y="0"/>
                  </a:cubicBezTo>
                  <a:cubicBezTo>
                    <a:pt x="1229405" y="0"/>
                    <a:pt x="1583994" y="354589"/>
                    <a:pt x="1583994" y="791997"/>
                  </a:cubicBezTo>
                  <a:cubicBezTo>
                    <a:pt x="1583994" y="1229405"/>
                    <a:pt x="1229405" y="1583994"/>
                    <a:pt x="791997" y="1583994"/>
                  </a:cubicBezTo>
                  <a:cubicBezTo>
                    <a:pt x="354589" y="1583994"/>
                    <a:pt x="0" y="1229405"/>
                    <a:pt x="0" y="791997"/>
                  </a:cubicBezTo>
                  <a:close/>
                </a:path>
              </a:pathLst>
            </a:cu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4830" tIns="254830" rIns="254830" bIns="254830" numCol="1" spcCol="1270" anchor="ctr" anchorCtr="0">
              <a:noAutofit/>
            </a:bodyPr>
            <a:lstStyle/>
            <a:p>
              <a:pPr lvl="0" algn="ctr" defTabSz="800100">
                <a:lnSpc>
                  <a:spcPct val="90000"/>
                </a:lnSpc>
                <a:spcBef>
                  <a:spcPct val="0"/>
                </a:spcBef>
                <a:spcAft>
                  <a:spcPct val="35000"/>
                </a:spcAft>
              </a:pPr>
              <a:r>
                <a:rPr lang="en-US" sz="1800" b="1" kern="1200" dirty="0" smtClean="0"/>
                <a:t>Normal</a:t>
              </a:r>
              <a:endParaRPr lang="en-US" sz="1400" b="1" kern="1200" dirty="0"/>
            </a:p>
          </p:txBody>
        </p:sp>
        <p:sp>
          <p:nvSpPr>
            <p:cNvPr id="38" name="Freeform 37"/>
            <p:cNvSpPr/>
            <p:nvPr/>
          </p:nvSpPr>
          <p:spPr>
            <a:xfrm>
              <a:off x="7012862" y="2743805"/>
              <a:ext cx="1583993" cy="1583993"/>
            </a:xfrm>
            <a:custGeom>
              <a:avLst/>
              <a:gdLst>
                <a:gd name="connsiteX0" fmla="*/ 0 w 1583993"/>
                <a:gd name="connsiteY0" fmla="*/ 791997 h 1583993"/>
                <a:gd name="connsiteX1" fmla="*/ 791997 w 1583993"/>
                <a:gd name="connsiteY1" fmla="*/ 0 h 1583993"/>
                <a:gd name="connsiteX2" fmla="*/ 1583994 w 1583993"/>
                <a:gd name="connsiteY2" fmla="*/ 791997 h 1583993"/>
                <a:gd name="connsiteX3" fmla="*/ 791997 w 1583993"/>
                <a:gd name="connsiteY3" fmla="*/ 1583994 h 1583993"/>
                <a:gd name="connsiteX4" fmla="*/ 0 w 1583993"/>
                <a:gd name="connsiteY4" fmla="*/ 791997 h 1583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3993" h="1583993">
                  <a:moveTo>
                    <a:pt x="0" y="791997"/>
                  </a:moveTo>
                  <a:cubicBezTo>
                    <a:pt x="0" y="354589"/>
                    <a:pt x="354589" y="0"/>
                    <a:pt x="791997" y="0"/>
                  </a:cubicBezTo>
                  <a:cubicBezTo>
                    <a:pt x="1229405" y="0"/>
                    <a:pt x="1583994" y="354589"/>
                    <a:pt x="1583994" y="791997"/>
                  </a:cubicBezTo>
                  <a:cubicBezTo>
                    <a:pt x="1583994" y="1229405"/>
                    <a:pt x="1229405" y="1583994"/>
                    <a:pt x="791997" y="1583994"/>
                  </a:cubicBezTo>
                  <a:cubicBezTo>
                    <a:pt x="354589" y="1583994"/>
                    <a:pt x="0" y="1229405"/>
                    <a:pt x="0" y="791997"/>
                  </a:cubicBezTo>
                  <a:close/>
                </a:path>
              </a:pathLst>
            </a:custGeom>
            <a:solidFill>
              <a:srgbClr val="FECC99"/>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4830" tIns="254830" rIns="254830" bIns="254830" numCol="1" spcCol="1270" anchor="ctr" anchorCtr="0">
              <a:noAutofit/>
            </a:bodyPr>
            <a:lstStyle/>
            <a:p>
              <a:pPr lvl="0" algn="ctr" defTabSz="800100">
                <a:lnSpc>
                  <a:spcPct val="90000"/>
                </a:lnSpc>
                <a:spcBef>
                  <a:spcPct val="0"/>
                </a:spcBef>
                <a:spcAft>
                  <a:spcPct val="35000"/>
                </a:spcAft>
              </a:pPr>
              <a:r>
                <a:rPr lang="en-US" sz="1800" b="1" kern="1200" dirty="0" smtClean="0"/>
                <a:t>Zone Error</a:t>
              </a:r>
              <a:endParaRPr lang="en-US" sz="1800" b="1" kern="1200" dirty="0"/>
            </a:p>
          </p:txBody>
        </p:sp>
        <p:sp>
          <p:nvSpPr>
            <p:cNvPr id="40" name="Freeform 39"/>
            <p:cNvSpPr/>
            <p:nvPr/>
          </p:nvSpPr>
          <p:spPr>
            <a:xfrm>
              <a:off x="6289740" y="4969345"/>
              <a:ext cx="1583993" cy="1583993"/>
            </a:xfrm>
            <a:custGeom>
              <a:avLst/>
              <a:gdLst>
                <a:gd name="connsiteX0" fmla="*/ 0 w 1583993"/>
                <a:gd name="connsiteY0" fmla="*/ 791997 h 1583993"/>
                <a:gd name="connsiteX1" fmla="*/ 791997 w 1583993"/>
                <a:gd name="connsiteY1" fmla="*/ 0 h 1583993"/>
                <a:gd name="connsiteX2" fmla="*/ 1583994 w 1583993"/>
                <a:gd name="connsiteY2" fmla="*/ 791997 h 1583993"/>
                <a:gd name="connsiteX3" fmla="*/ 791997 w 1583993"/>
                <a:gd name="connsiteY3" fmla="*/ 1583994 h 1583993"/>
                <a:gd name="connsiteX4" fmla="*/ 0 w 1583993"/>
                <a:gd name="connsiteY4" fmla="*/ 791997 h 1583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3993" h="1583993">
                  <a:moveTo>
                    <a:pt x="0" y="791997"/>
                  </a:moveTo>
                  <a:cubicBezTo>
                    <a:pt x="0" y="354589"/>
                    <a:pt x="354589" y="0"/>
                    <a:pt x="791997" y="0"/>
                  </a:cubicBezTo>
                  <a:cubicBezTo>
                    <a:pt x="1229405" y="0"/>
                    <a:pt x="1583994" y="354589"/>
                    <a:pt x="1583994" y="791997"/>
                  </a:cubicBezTo>
                  <a:cubicBezTo>
                    <a:pt x="1583994" y="1229405"/>
                    <a:pt x="1229405" y="1583994"/>
                    <a:pt x="791997" y="1583994"/>
                  </a:cubicBezTo>
                  <a:cubicBezTo>
                    <a:pt x="354589" y="1583994"/>
                    <a:pt x="0" y="1229405"/>
                    <a:pt x="0" y="791997"/>
                  </a:cubicBezTo>
                  <a:close/>
                </a:path>
              </a:pathLst>
            </a:custGeom>
            <a:solidFill>
              <a:srgbClr val="F4EF1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4830" tIns="254830" rIns="254830" bIns="254830" numCol="1" spcCol="1270" anchor="ctr" anchorCtr="0">
              <a:noAutofit/>
            </a:bodyPr>
            <a:lstStyle/>
            <a:p>
              <a:pPr lvl="0" algn="ctr" defTabSz="800100">
                <a:lnSpc>
                  <a:spcPct val="90000"/>
                </a:lnSpc>
                <a:spcBef>
                  <a:spcPct val="0"/>
                </a:spcBef>
                <a:spcAft>
                  <a:spcPct val="35000"/>
                </a:spcAft>
              </a:pPr>
              <a:r>
                <a:rPr lang="en-US" sz="1800" b="1" kern="1200" dirty="0" smtClean="0"/>
                <a:t>ODH Warning</a:t>
              </a:r>
              <a:endParaRPr lang="en-US" sz="1800" b="1" kern="1200" dirty="0"/>
            </a:p>
          </p:txBody>
        </p:sp>
        <p:sp>
          <p:nvSpPr>
            <p:cNvPr id="42" name="Freeform 41"/>
            <p:cNvSpPr/>
            <p:nvPr/>
          </p:nvSpPr>
          <p:spPr>
            <a:xfrm>
              <a:off x="3949668" y="4969345"/>
              <a:ext cx="1583993" cy="1583993"/>
            </a:xfrm>
            <a:custGeom>
              <a:avLst/>
              <a:gdLst>
                <a:gd name="connsiteX0" fmla="*/ 0 w 1583993"/>
                <a:gd name="connsiteY0" fmla="*/ 791997 h 1583993"/>
                <a:gd name="connsiteX1" fmla="*/ 791997 w 1583993"/>
                <a:gd name="connsiteY1" fmla="*/ 0 h 1583993"/>
                <a:gd name="connsiteX2" fmla="*/ 1583994 w 1583993"/>
                <a:gd name="connsiteY2" fmla="*/ 791997 h 1583993"/>
                <a:gd name="connsiteX3" fmla="*/ 791997 w 1583993"/>
                <a:gd name="connsiteY3" fmla="*/ 1583994 h 1583993"/>
                <a:gd name="connsiteX4" fmla="*/ 0 w 1583993"/>
                <a:gd name="connsiteY4" fmla="*/ 791997 h 1583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3993" h="1583993">
                  <a:moveTo>
                    <a:pt x="0" y="791997"/>
                  </a:moveTo>
                  <a:cubicBezTo>
                    <a:pt x="0" y="354589"/>
                    <a:pt x="354589" y="0"/>
                    <a:pt x="791997" y="0"/>
                  </a:cubicBezTo>
                  <a:cubicBezTo>
                    <a:pt x="1229405" y="0"/>
                    <a:pt x="1583994" y="354589"/>
                    <a:pt x="1583994" y="791997"/>
                  </a:cubicBezTo>
                  <a:cubicBezTo>
                    <a:pt x="1583994" y="1229405"/>
                    <a:pt x="1229405" y="1583994"/>
                    <a:pt x="791997" y="1583994"/>
                  </a:cubicBezTo>
                  <a:cubicBezTo>
                    <a:pt x="354589" y="1583994"/>
                    <a:pt x="0" y="1229405"/>
                    <a:pt x="0" y="791997"/>
                  </a:cubicBezTo>
                  <a:close/>
                </a:path>
              </a:pathLst>
            </a:custGeom>
            <a:solidFill>
              <a:srgbClr val="FF5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4830" tIns="254830" rIns="254830" bIns="254830" numCol="1" spcCol="1270" anchor="ctr" anchorCtr="0">
              <a:noAutofit/>
            </a:bodyPr>
            <a:lstStyle/>
            <a:p>
              <a:pPr lvl="0" algn="ctr" defTabSz="800100">
                <a:lnSpc>
                  <a:spcPct val="90000"/>
                </a:lnSpc>
                <a:spcBef>
                  <a:spcPct val="0"/>
                </a:spcBef>
                <a:spcAft>
                  <a:spcPct val="35000"/>
                </a:spcAft>
              </a:pPr>
              <a:r>
                <a:rPr lang="en-US" sz="1800" b="1" kern="1200" dirty="0" smtClean="0"/>
                <a:t>ODH Alarm</a:t>
              </a:r>
              <a:endParaRPr lang="en-US" sz="1800" b="1" kern="1200" dirty="0"/>
            </a:p>
          </p:txBody>
        </p:sp>
        <p:sp>
          <p:nvSpPr>
            <p:cNvPr id="44" name="Freeform 43"/>
            <p:cNvSpPr/>
            <p:nvPr/>
          </p:nvSpPr>
          <p:spPr>
            <a:xfrm>
              <a:off x="3226547" y="2743805"/>
              <a:ext cx="1583993" cy="1583993"/>
            </a:xfrm>
            <a:custGeom>
              <a:avLst/>
              <a:gdLst>
                <a:gd name="connsiteX0" fmla="*/ 0 w 1583993"/>
                <a:gd name="connsiteY0" fmla="*/ 791997 h 1583993"/>
                <a:gd name="connsiteX1" fmla="*/ 791997 w 1583993"/>
                <a:gd name="connsiteY1" fmla="*/ 0 h 1583993"/>
                <a:gd name="connsiteX2" fmla="*/ 1583994 w 1583993"/>
                <a:gd name="connsiteY2" fmla="*/ 791997 h 1583993"/>
                <a:gd name="connsiteX3" fmla="*/ 791997 w 1583993"/>
                <a:gd name="connsiteY3" fmla="*/ 1583994 h 1583993"/>
                <a:gd name="connsiteX4" fmla="*/ 0 w 1583993"/>
                <a:gd name="connsiteY4" fmla="*/ 791997 h 15839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3993" h="1583993">
                  <a:moveTo>
                    <a:pt x="0" y="791997"/>
                  </a:moveTo>
                  <a:cubicBezTo>
                    <a:pt x="0" y="354589"/>
                    <a:pt x="354589" y="0"/>
                    <a:pt x="791997" y="0"/>
                  </a:cubicBezTo>
                  <a:cubicBezTo>
                    <a:pt x="1229405" y="0"/>
                    <a:pt x="1583994" y="354589"/>
                    <a:pt x="1583994" y="791997"/>
                  </a:cubicBezTo>
                  <a:cubicBezTo>
                    <a:pt x="1583994" y="1229405"/>
                    <a:pt x="1229405" y="1583994"/>
                    <a:pt x="791997" y="1583994"/>
                  </a:cubicBezTo>
                  <a:cubicBezTo>
                    <a:pt x="354589" y="1583994"/>
                    <a:pt x="0" y="1229405"/>
                    <a:pt x="0" y="791997"/>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9750" tIns="249750" rIns="249750" bIns="249750" numCol="1" spcCol="1270" anchor="ctr" anchorCtr="0">
              <a:noAutofit/>
            </a:bodyPr>
            <a:lstStyle/>
            <a:p>
              <a:pPr lvl="0" algn="ctr" defTabSz="622300">
                <a:lnSpc>
                  <a:spcPct val="90000"/>
                </a:lnSpc>
                <a:spcBef>
                  <a:spcPct val="0"/>
                </a:spcBef>
                <a:spcAft>
                  <a:spcPct val="35000"/>
                </a:spcAft>
              </a:pPr>
              <a:r>
                <a:rPr lang="en-US" sz="1400" b="1" kern="1200" dirty="0" smtClean="0"/>
                <a:t>Maintenance</a:t>
              </a:r>
              <a:endParaRPr lang="en-US" sz="1100" b="1" kern="1200" dirty="0"/>
            </a:p>
          </p:txBody>
        </p:sp>
      </p:grpSp>
    </p:spTree>
    <p:extLst>
      <p:ext uri="{BB962C8B-B14F-4D97-AF65-F5344CB8AC3E}">
        <p14:creationId xmlns:p14="http://schemas.microsoft.com/office/powerpoint/2010/main" val="216302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ircle(in)">
                                      <p:cBhvr>
                                        <p:cTn id="7"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33</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Start-up state (ODH_TD50)</a:t>
            </a: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
        <p:nvSpPr>
          <p:cNvPr id="6" name="Content Placeholder 5"/>
          <p:cNvSpPr>
            <a:spLocks noGrp="1"/>
          </p:cNvSpPr>
          <p:nvPr>
            <p:ph idx="1"/>
          </p:nvPr>
        </p:nvSpPr>
        <p:spPr/>
        <p:txBody>
          <a:bodyPr/>
          <a:lstStyle/>
          <a:p>
            <a:pPr lvl="0">
              <a:buFont typeface="Wingdings" panose="05000000000000000000" pitchFamily="2" charset="2"/>
              <a:buChar char="Ø"/>
            </a:pPr>
            <a:r>
              <a:rPr lang="en-US" dirty="0"/>
              <a:t> </a:t>
            </a:r>
            <a:r>
              <a:rPr lang="en-US" dirty="0" smtClean="0"/>
              <a:t>Only </a:t>
            </a:r>
            <a:r>
              <a:rPr lang="en-US" dirty="0"/>
              <a:t>active upon PLC start-up/restart for a defined period of time</a:t>
            </a:r>
            <a:r>
              <a:rPr lang="en-US" dirty="0" smtClean="0"/>
              <a:t>.</a:t>
            </a:r>
          </a:p>
          <a:p>
            <a:pPr lvl="0">
              <a:buFont typeface="Wingdings" panose="05000000000000000000" pitchFamily="2" charset="2"/>
              <a:buChar char="Ø"/>
            </a:pPr>
            <a:endParaRPr lang="en-US" sz="1800" dirty="0"/>
          </a:p>
          <a:p>
            <a:pPr lvl="0">
              <a:buFont typeface="Wingdings" panose="05000000000000000000" pitchFamily="2" charset="2"/>
              <a:buChar char="Ø"/>
            </a:pPr>
            <a:r>
              <a:rPr lang="en-US" dirty="0"/>
              <a:t> </a:t>
            </a:r>
            <a:r>
              <a:rPr lang="en-US" dirty="0" smtClean="0"/>
              <a:t>Evacuation </a:t>
            </a:r>
            <a:r>
              <a:rPr lang="en-US" dirty="0"/>
              <a:t>alarms are not triggered.</a:t>
            </a:r>
          </a:p>
          <a:p>
            <a:endParaRPr lang="sv-SE" sz="1400" dirty="0"/>
          </a:p>
        </p:txBody>
      </p:sp>
    </p:spTree>
    <p:extLst>
      <p:ext uri="{BB962C8B-B14F-4D97-AF65-F5344CB8AC3E}">
        <p14:creationId xmlns:p14="http://schemas.microsoft.com/office/powerpoint/2010/main" val="49201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34</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Normal state (ODH_TD51)</a:t>
            </a: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
        <p:nvSpPr>
          <p:cNvPr id="6" name="Content Placeholder 5"/>
          <p:cNvSpPr>
            <a:spLocks noGrp="1"/>
          </p:cNvSpPr>
          <p:nvPr>
            <p:ph idx="1"/>
          </p:nvPr>
        </p:nvSpPr>
        <p:spPr/>
        <p:txBody>
          <a:bodyPr/>
          <a:lstStyle/>
          <a:p>
            <a:pPr lvl="0">
              <a:buFont typeface="Wingdings" panose="05000000000000000000" pitchFamily="2" charset="2"/>
              <a:buChar char="Ø"/>
            </a:pPr>
            <a:r>
              <a:rPr lang="en-US" dirty="0"/>
              <a:t> All monitors in the zone are healthy, or the number of faulty/lost communication monitors is less than the ODHDS monitor fault tolerance number, and O2 levels from all of them are above 19.5</a:t>
            </a:r>
            <a:r>
              <a:rPr lang="en-US" dirty="0" smtClean="0"/>
              <a:t>%.</a:t>
            </a:r>
          </a:p>
          <a:p>
            <a:pPr lvl="0">
              <a:buFont typeface="Wingdings" panose="05000000000000000000" pitchFamily="2" charset="2"/>
              <a:buChar char="Ø"/>
            </a:pPr>
            <a:endParaRPr lang="en-US" sz="1800" dirty="0"/>
          </a:p>
          <a:p>
            <a:pPr lvl="0">
              <a:buFont typeface="Wingdings" panose="05000000000000000000" pitchFamily="2" charset="2"/>
              <a:buChar char="Ø"/>
            </a:pPr>
            <a:r>
              <a:rPr lang="en-US" dirty="0"/>
              <a:t> </a:t>
            </a:r>
            <a:r>
              <a:rPr lang="en-US" dirty="0" smtClean="0"/>
              <a:t>Evacuation </a:t>
            </a:r>
            <a:r>
              <a:rPr lang="en-US" dirty="0"/>
              <a:t>alarms are not triggered.</a:t>
            </a:r>
          </a:p>
          <a:p>
            <a:endParaRPr lang="sv-SE" sz="1400" dirty="0"/>
          </a:p>
        </p:txBody>
      </p:sp>
    </p:spTree>
    <p:extLst>
      <p:ext uri="{BB962C8B-B14F-4D97-AF65-F5344CB8AC3E}">
        <p14:creationId xmlns:p14="http://schemas.microsoft.com/office/powerpoint/2010/main" val="1224775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35</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ODH Warning state (ODH_TD52)</a:t>
            </a: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
        <p:nvSpPr>
          <p:cNvPr id="6" name="Content Placeholder 5"/>
          <p:cNvSpPr>
            <a:spLocks noGrp="1"/>
          </p:cNvSpPr>
          <p:nvPr>
            <p:ph idx="1"/>
          </p:nvPr>
        </p:nvSpPr>
        <p:spPr/>
        <p:txBody>
          <a:bodyPr/>
          <a:lstStyle/>
          <a:p>
            <a:pPr lvl="0">
              <a:buFont typeface="Wingdings" panose="05000000000000000000" pitchFamily="2" charset="2"/>
              <a:buChar char="Ø"/>
            </a:pPr>
            <a:r>
              <a:rPr lang="en-US" dirty="0"/>
              <a:t> O2 level from any ODH monitor in the zone drops below 19.5% whilst other </a:t>
            </a:r>
            <a:r>
              <a:rPr lang="en-US" dirty="0" smtClean="0"/>
              <a:t>monitors </a:t>
            </a:r>
            <a:r>
              <a:rPr lang="en-US" dirty="0"/>
              <a:t>are reading above 18</a:t>
            </a:r>
            <a:r>
              <a:rPr lang="en-US" dirty="0" smtClean="0"/>
              <a:t>%, </a:t>
            </a:r>
            <a:r>
              <a:rPr lang="en-US" dirty="0"/>
              <a:t>and all monitors in the zone are healthy, or the number of faulty/lost communication monitors is less than the ODHDS monitor fault tolerance number.</a:t>
            </a:r>
            <a:endParaRPr lang="en-US" sz="1800" dirty="0"/>
          </a:p>
          <a:p>
            <a:pPr lvl="0">
              <a:buFont typeface="Wingdings" panose="05000000000000000000" pitchFamily="2" charset="2"/>
              <a:buChar char="Ø"/>
            </a:pPr>
            <a:r>
              <a:rPr lang="en-US" dirty="0"/>
              <a:t> </a:t>
            </a:r>
            <a:r>
              <a:rPr lang="en-US" dirty="0" smtClean="0"/>
              <a:t>Evacuation </a:t>
            </a:r>
            <a:r>
              <a:rPr lang="en-US" dirty="0"/>
              <a:t>alarms are not triggered.</a:t>
            </a:r>
          </a:p>
          <a:p>
            <a:endParaRPr lang="sv-SE" sz="1400" dirty="0"/>
          </a:p>
        </p:txBody>
      </p:sp>
    </p:spTree>
    <p:extLst>
      <p:ext uri="{BB962C8B-B14F-4D97-AF65-F5344CB8AC3E}">
        <p14:creationId xmlns:p14="http://schemas.microsoft.com/office/powerpoint/2010/main" val="366086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36</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ODH Alarm state (ODH_TD53)</a:t>
            </a: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
        <p:nvSpPr>
          <p:cNvPr id="6" name="Content Placeholder 5"/>
          <p:cNvSpPr>
            <a:spLocks noGrp="1"/>
          </p:cNvSpPr>
          <p:nvPr>
            <p:ph idx="1"/>
          </p:nvPr>
        </p:nvSpPr>
        <p:spPr/>
        <p:txBody>
          <a:bodyPr/>
          <a:lstStyle/>
          <a:p>
            <a:pPr lvl="0">
              <a:buFont typeface="Wingdings" panose="05000000000000000000" pitchFamily="2" charset="2"/>
              <a:buChar char="Ø"/>
            </a:pPr>
            <a:r>
              <a:rPr lang="en-US" dirty="0"/>
              <a:t> O2 level from any ODH monitor in the zone drops below 18</a:t>
            </a:r>
            <a:r>
              <a:rPr lang="en-US" dirty="0" smtClean="0"/>
              <a:t>%.</a:t>
            </a:r>
          </a:p>
          <a:p>
            <a:pPr lvl="0">
              <a:buFont typeface="Wingdings" panose="05000000000000000000" pitchFamily="2" charset="2"/>
              <a:buChar char="Ø"/>
            </a:pPr>
            <a:endParaRPr lang="en-US" sz="1800" dirty="0"/>
          </a:p>
          <a:p>
            <a:pPr lvl="0">
              <a:buFont typeface="Wingdings" panose="05000000000000000000" pitchFamily="2" charset="2"/>
              <a:buChar char="Ø"/>
            </a:pPr>
            <a:r>
              <a:rPr lang="en-US" dirty="0"/>
              <a:t> Triggered and latched until reset</a:t>
            </a:r>
            <a:r>
              <a:rPr lang="en-US" dirty="0" smtClean="0"/>
              <a:t>.</a:t>
            </a:r>
            <a:endParaRPr lang="en-US" dirty="0"/>
          </a:p>
          <a:p>
            <a:endParaRPr lang="sv-SE" sz="1400" dirty="0"/>
          </a:p>
        </p:txBody>
      </p:sp>
    </p:spTree>
    <p:extLst>
      <p:ext uri="{BB962C8B-B14F-4D97-AF65-F5344CB8AC3E}">
        <p14:creationId xmlns:p14="http://schemas.microsoft.com/office/powerpoint/2010/main" val="2090075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37</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a:t>Zone </a:t>
            </a:r>
            <a:r>
              <a:rPr lang="en-US" dirty="0" smtClean="0"/>
              <a:t>Error state (ODH_TD54)</a:t>
            </a: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
        <p:nvSpPr>
          <p:cNvPr id="6" name="Content Placeholder 5"/>
          <p:cNvSpPr>
            <a:spLocks noGrp="1"/>
          </p:cNvSpPr>
          <p:nvPr>
            <p:ph idx="1"/>
          </p:nvPr>
        </p:nvSpPr>
        <p:spPr/>
        <p:txBody>
          <a:bodyPr/>
          <a:lstStyle/>
          <a:p>
            <a:pPr lvl="0">
              <a:buFont typeface="Wingdings" panose="05000000000000000000" pitchFamily="2" charset="2"/>
              <a:buChar char="Ø"/>
            </a:pPr>
            <a:r>
              <a:rPr lang="en-US" dirty="0"/>
              <a:t> </a:t>
            </a:r>
            <a:r>
              <a:rPr lang="en-US" dirty="0" smtClean="0"/>
              <a:t>To </a:t>
            </a:r>
            <a:r>
              <a:rPr lang="en-US" dirty="0"/>
              <a:t>have more than “X” monitors in faulty or lost communication state for zones with “X” ODH monitors fault </a:t>
            </a:r>
            <a:r>
              <a:rPr lang="en-US" dirty="0" smtClean="0"/>
              <a:t>tolerance.</a:t>
            </a:r>
          </a:p>
          <a:p>
            <a:pPr marL="0" lvl="0" indent="0">
              <a:buNone/>
            </a:pPr>
            <a:r>
              <a:rPr lang="en-US" dirty="0" smtClean="0"/>
              <a:t> </a:t>
            </a:r>
            <a:endParaRPr lang="en-US" dirty="0"/>
          </a:p>
          <a:p>
            <a:pPr lvl="0">
              <a:buFont typeface="Wingdings" panose="05000000000000000000" pitchFamily="2" charset="2"/>
              <a:buChar char="Ø"/>
            </a:pPr>
            <a:r>
              <a:rPr lang="en-US" dirty="0" smtClean="0"/>
              <a:t>Disconnected </a:t>
            </a:r>
            <a:r>
              <a:rPr lang="en-US" dirty="0"/>
              <a:t>mains </a:t>
            </a:r>
            <a:r>
              <a:rPr lang="en-US" dirty="0" smtClean="0"/>
              <a:t>power </a:t>
            </a:r>
            <a:r>
              <a:rPr lang="en-US" dirty="0"/>
              <a:t>and the capacity of the backup power is reduced to the level that can sustain less than 30 minutes of operation in the alarm state</a:t>
            </a:r>
            <a:r>
              <a:rPr lang="en-US" dirty="0" smtClean="0"/>
              <a:t>.</a:t>
            </a:r>
          </a:p>
          <a:p>
            <a:pPr lvl="0">
              <a:buFont typeface="Wingdings" panose="05000000000000000000" pitchFamily="2" charset="2"/>
              <a:buChar char="Ø"/>
            </a:pPr>
            <a:endParaRPr lang="en-US" dirty="0"/>
          </a:p>
          <a:p>
            <a:pPr lvl="0">
              <a:buFont typeface="Wingdings" panose="05000000000000000000" pitchFamily="2" charset="2"/>
              <a:buChar char="Ø"/>
            </a:pPr>
            <a:r>
              <a:rPr lang="en-US" dirty="0"/>
              <a:t>Whilst other monitors are reading &gt;18%.</a:t>
            </a:r>
          </a:p>
          <a:p>
            <a:pPr lvl="0">
              <a:buFont typeface="Wingdings" panose="05000000000000000000" pitchFamily="2" charset="2"/>
              <a:buChar char="Ø"/>
            </a:pPr>
            <a:endParaRPr lang="en-US" sz="1800" dirty="0"/>
          </a:p>
          <a:p>
            <a:pPr lvl="0">
              <a:buFont typeface="Wingdings" panose="05000000000000000000" pitchFamily="2" charset="2"/>
              <a:buChar char="Ø"/>
            </a:pPr>
            <a:r>
              <a:rPr lang="en-US" dirty="0"/>
              <a:t> </a:t>
            </a:r>
            <a:r>
              <a:rPr lang="en-GB" dirty="0"/>
              <a:t>Triggered but not latched</a:t>
            </a:r>
            <a:r>
              <a:rPr lang="en-GB" dirty="0" smtClean="0"/>
              <a:t>.</a:t>
            </a:r>
            <a:endParaRPr lang="en-US" dirty="0"/>
          </a:p>
          <a:p>
            <a:endParaRPr lang="sv-SE" sz="1400" dirty="0"/>
          </a:p>
        </p:txBody>
      </p:sp>
    </p:spTree>
    <p:extLst>
      <p:ext uri="{BB962C8B-B14F-4D97-AF65-F5344CB8AC3E}">
        <p14:creationId xmlns:p14="http://schemas.microsoft.com/office/powerpoint/2010/main" val="3060396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3600" dirty="0" smtClean="0"/>
              <a:t>ODHDS zone states</a:t>
            </a:r>
            <a:endParaRPr lang="en-US" sz="36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38</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Maintenance state (ODH_TD55)</a:t>
            </a:r>
            <a:endParaRPr lang="en-US"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
        <p:nvSpPr>
          <p:cNvPr id="6" name="Content Placeholder 5"/>
          <p:cNvSpPr>
            <a:spLocks noGrp="1"/>
          </p:cNvSpPr>
          <p:nvPr>
            <p:ph idx="1"/>
          </p:nvPr>
        </p:nvSpPr>
        <p:spPr/>
        <p:txBody>
          <a:bodyPr/>
          <a:lstStyle/>
          <a:p>
            <a:pPr lvl="0">
              <a:buFont typeface="Wingdings" panose="05000000000000000000" pitchFamily="2" charset="2"/>
              <a:buChar char="Ø"/>
            </a:pPr>
            <a:r>
              <a:rPr lang="en-US" dirty="0"/>
              <a:t> Any monitor in the zone is in a maintenance state whilst other monitors are reading &gt;19.5</a:t>
            </a:r>
            <a:r>
              <a:rPr lang="en-US" dirty="0" smtClean="0"/>
              <a:t>%, </a:t>
            </a:r>
            <a:r>
              <a:rPr lang="en-US" dirty="0"/>
              <a:t>and, the number of faulty/lost communication monitors is less than the ODHDS monitor fault tolerance number. </a:t>
            </a:r>
          </a:p>
          <a:p>
            <a:pPr lvl="0">
              <a:buFont typeface="Wingdings" panose="05000000000000000000" pitchFamily="2" charset="2"/>
              <a:buChar char="Ø"/>
            </a:pPr>
            <a:endParaRPr lang="en-US" sz="1800" dirty="0"/>
          </a:p>
          <a:p>
            <a:pPr>
              <a:buFont typeface="Wingdings" panose="05000000000000000000" pitchFamily="2" charset="2"/>
              <a:buChar char="Ø"/>
            </a:pPr>
            <a:r>
              <a:rPr lang="en-US" dirty="0"/>
              <a:t>  Evacuation alarms are not </a:t>
            </a:r>
            <a:r>
              <a:rPr lang="en-US" dirty="0" smtClean="0"/>
              <a:t>triggered</a:t>
            </a:r>
            <a:r>
              <a:rPr lang="en-GB" dirty="0" smtClean="0"/>
              <a:t>.</a:t>
            </a:r>
            <a:endParaRPr lang="en-US" dirty="0"/>
          </a:p>
          <a:p>
            <a:endParaRPr lang="sv-SE" sz="1400" dirty="0"/>
          </a:p>
        </p:txBody>
      </p:sp>
    </p:spTree>
    <p:extLst>
      <p:ext uri="{BB962C8B-B14F-4D97-AF65-F5344CB8AC3E}">
        <p14:creationId xmlns:p14="http://schemas.microsoft.com/office/powerpoint/2010/main" val="2936301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smtClean="0"/>
              <a:t>THANK YOU</a:t>
            </a:r>
            <a:endParaRPr lang="en-GB" dirty="0"/>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4</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ODHDS fault tolerance</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smtClean="0"/>
              <a:t> Linked to the </a:t>
            </a:r>
            <a:r>
              <a:rPr lang="sv-SE" dirty="0" err="1"/>
              <a:t>evacuation</a:t>
            </a:r>
            <a:r>
              <a:rPr lang="sv-SE" dirty="0"/>
              <a:t> </a:t>
            </a:r>
            <a:r>
              <a:rPr lang="sv-SE" dirty="0" err="1"/>
              <a:t>time</a:t>
            </a:r>
            <a:r>
              <a:rPr lang="sv-SE" dirty="0"/>
              <a:t> </a:t>
            </a:r>
            <a:r>
              <a:rPr lang="sv-SE" dirty="0" err="1" smtClean="0"/>
              <a:t>criteria</a:t>
            </a:r>
            <a:r>
              <a:rPr lang="sv-SE" dirty="0" smtClean="0"/>
              <a:t>, </a:t>
            </a:r>
            <a:r>
              <a:rPr lang="sv-SE" dirty="0" err="1" smtClean="0"/>
              <a:t>based</a:t>
            </a:r>
            <a:r>
              <a:rPr lang="sv-SE" dirty="0" smtClean="0"/>
              <a:t> on PDR </a:t>
            </a:r>
            <a:r>
              <a:rPr lang="sv-SE" dirty="0" err="1" smtClean="0"/>
              <a:t>committee</a:t>
            </a:r>
            <a:r>
              <a:rPr lang="sv-SE" dirty="0" smtClean="0"/>
              <a:t> </a:t>
            </a:r>
            <a:r>
              <a:rPr lang="sv-SE" dirty="0" err="1" smtClean="0"/>
              <a:t>recommendations</a:t>
            </a:r>
            <a:r>
              <a:rPr lang="sv-SE" dirty="0" smtClean="0"/>
              <a:t> and </a:t>
            </a:r>
            <a:r>
              <a:rPr lang="sv-SE" dirty="0" err="1" smtClean="0"/>
              <a:t>experiences</a:t>
            </a:r>
            <a:r>
              <a:rPr lang="sv-SE" dirty="0" smtClean="0"/>
              <a:t> at CERN and SNS.</a:t>
            </a:r>
          </a:p>
          <a:p>
            <a:pPr>
              <a:buFont typeface="Wingdings" panose="05000000000000000000" pitchFamily="2" charset="2"/>
              <a:buChar char="Ø"/>
            </a:pPr>
            <a:endParaRPr lang="sv-SE" dirty="0" smtClean="0"/>
          </a:p>
          <a:p>
            <a:pPr>
              <a:buFont typeface="Wingdings" panose="05000000000000000000" pitchFamily="2" charset="2"/>
              <a:buChar char="Ø"/>
            </a:pPr>
            <a:r>
              <a:rPr lang="sv-SE" b="1" dirty="0" smtClean="0">
                <a:effectLst/>
                <a:latin typeface="Segoe UI Historic" panose="020B0502040204020203" pitchFamily="34" charset="0"/>
                <a:ea typeface="MS Mincho" panose="02020609040205080304" pitchFamily="49" charset="-128"/>
                <a:cs typeface="Arial" panose="020B0604020202020204" pitchFamily="34" charset="0"/>
              </a:rPr>
              <a:t> ODH_HLREQ2</a:t>
            </a:r>
            <a:r>
              <a:rPr lang="en-US" b="1" dirty="0">
                <a:latin typeface="Segoe UI Historic" panose="020B0502040204020203" pitchFamily="34" charset="0"/>
                <a:ea typeface="MS Mincho" panose="02020609040205080304" pitchFamily="49" charset="-128"/>
                <a:cs typeface="Arial" panose="020B0604020202020204" pitchFamily="34" charset="0"/>
              </a:rPr>
              <a:t>:</a:t>
            </a:r>
            <a:r>
              <a:rPr lang="en-US" dirty="0">
                <a:latin typeface="Segoe UI Historic" panose="020B0502040204020203" pitchFamily="34" charset="0"/>
                <a:ea typeface="MS Mincho" panose="02020609040205080304" pitchFamily="49" charset="-128"/>
                <a:cs typeface="Arial" panose="020B0604020202020204" pitchFamily="34" charset="0"/>
              </a:rPr>
              <a:t> The ODHDS shall have a fault tolerance of “X” ODH monitors if the placement of other monitors in the area is such that the evacuation time criteria can be met without considering the “X” number of faulty </a:t>
            </a:r>
            <a:r>
              <a:rPr lang="en-US" dirty="0" smtClean="0">
                <a:latin typeface="Segoe UI Historic" panose="020B0502040204020203" pitchFamily="34" charset="0"/>
                <a:ea typeface="MS Mincho" panose="02020609040205080304" pitchFamily="49" charset="-128"/>
                <a:cs typeface="Arial" panose="020B0604020202020204" pitchFamily="34" charset="0"/>
              </a:rPr>
              <a:t>monitors.</a:t>
            </a:r>
          </a:p>
          <a:p>
            <a:pPr marL="214313" lvl="1" indent="0">
              <a:buNone/>
            </a:pPr>
            <a:r>
              <a:rPr lang="en-US" dirty="0" smtClean="0">
                <a:latin typeface="Segoe UI Historic" panose="020B0502040204020203" pitchFamily="34" charset="0"/>
                <a:ea typeface="MS Mincho" panose="02020609040205080304" pitchFamily="49" charset="-128"/>
                <a:cs typeface="Arial" panose="020B0604020202020204" pitchFamily="34" charset="0"/>
              </a:rPr>
              <a:t>This </a:t>
            </a:r>
            <a:r>
              <a:rPr lang="en-US" dirty="0">
                <a:latin typeface="Segoe UI Historic" panose="020B0502040204020203" pitchFamily="34" charset="0"/>
                <a:ea typeface="MS Mincho" panose="02020609040205080304" pitchFamily="49" charset="-128"/>
                <a:cs typeface="Arial" panose="020B0604020202020204" pitchFamily="34" charset="0"/>
              </a:rPr>
              <a:t>tolerance shall be zero in areas for which the evacuation time criteria is unavailable</a:t>
            </a:r>
            <a:r>
              <a:rPr lang="en-US" dirty="0" smtClean="0">
                <a:latin typeface="Segoe UI Historic" panose="020B0502040204020203" pitchFamily="34" charset="0"/>
                <a:ea typeface="MS Mincho" panose="02020609040205080304" pitchFamily="49" charset="-128"/>
                <a:cs typeface="Arial" panose="020B0604020202020204" pitchFamily="34" charset="0"/>
              </a:rPr>
              <a:t>.</a:t>
            </a:r>
          </a:p>
          <a:p>
            <a:pPr marL="0" indent="0">
              <a:buNone/>
            </a:pPr>
            <a:endParaRPr lang="en-US" dirty="0">
              <a:latin typeface="Segoe UI Historic" panose="020B0502040204020203" pitchFamily="34" charset="0"/>
              <a:ea typeface="MS Mincho" panose="02020609040205080304" pitchFamily="49" charset="-128"/>
              <a:cs typeface="Arial" panose="020B0604020202020204" pitchFamily="34" charset="0"/>
            </a:endParaRPr>
          </a:p>
          <a:p>
            <a:pPr>
              <a:buFont typeface="Wingdings" panose="05000000000000000000" pitchFamily="2" charset="2"/>
              <a:buChar char="Ø"/>
            </a:pPr>
            <a:endParaRPr lang="en-GB"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92551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0FB8EB-1974-4F1B-9F83-4FDD9AB6C8B2}"/>
              </a:ext>
            </a:extLst>
          </p:cNvPr>
          <p:cNvSpPr>
            <a:spLocks noGrp="1"/>
          </p:cNvSpPr>
          <p:nvPr>
            <p:ph type="title"/>
          </p:nvPr>
        </p:nvSpPr>
        <p:spPr/>
        <p:txBody>
          <a:bodyPr/>
          <a:lstStyle/>
          <a:p>
            <a:r>
              <a:rPr lang="en-GB" dirty="0">
                <a:solidFill>
                  <a:schemeClr val="tx1">
                    <a:lumMod val="75000"/>
                    <a:lumOff val="25000"/>
                  </a:schemeClr>
                </a:solidFill>
              </a:rPr>
              <a:t>References</a:t>
            </a:r>
          </a:p>
        </p:txBody>
      </p:sp>
      <p:sp>
        <p:nvSpPr>
          <p:cNvPr id="4" name="Platshållare för sidfot 3">
            <a:extLst>
              <a:ext uri="{FF2B5EF4-FFF2-40B4-BE49-F238E27FC236}">
                <a16:creationId xmlns:a16="http://schemas.microsoft.com/office/drawing/2014/main" id="{BCE7790D-E878-42AC-AA2D-8A369B3D74B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all" spc="80" normalizeH="0" baseline="0" noProof="0" dirty="0">
                <a:ln>
                  <a:noFill/>
                </a:ln>
                <a:solidFill>
                  <a:srgbClr val="CCCCCC"/>
                </a:solidFill>
                <a:effectLst/>
                <a:uLnTx/>
                <a:uFillTx/>
                <a:latin typeface="Segoe UI"/>
                <a:ea typeface="+mn-ea"/>
                <a:cs typeface="+mn-cs"/>
              </a:rPr>
              <a:t>PRESENTATION TITLE/FOOTER</a:t>
            </a:r>
          </a:p>
        </p:txBody>
      </p:sp>
      <p:sp>
        <p:nvSpPr>
          <p:cNvPr id="5" name="Platshållare för bildnummer 4">
            <a:extLst>
              <a:ext uri="{FF2B5EF4-FFF2-40B4-BE49-F238E27FC236}">
                <a16:creationId xmlns:a16="http://schemas.microsoft.com/office/drawing/2014/main" id="{4B78B478-BF6B-4F13-BEDC-210D18337E9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283078-D760-1647-8B80-66BA8B52336D}" type="slidenum">
              <a:rPr kumimoji="0" lang="sv-SE" sz="800" b="1" i="0" u="none" strike="noStrike" kern="1200" cap="none" spc="0" normalizeH="0" baseline="0" noProof="0" smtClean="0">
                <a:ln>
                  <a:noFill/>
                </a:ln>
                <a:solidFill>
                  <a:srgbClr val="CCCCCC"/>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sv-SE" sz="800" b="1" i="0" u="none" strike="noStrike" kern="1200" cap="none" spc="0" normalizeH="0" baseline="0" noProof="0" dirty="0">
              <a:ln>
                <a:noFill/>
              </a:ln>
              <a:solidFill>
                <a:srgbClr val="CCCCCC"/>
              </a:solidFill>
              <a:effectLst/>
              <a:uLnTx/>
              <a:uFillTx/>
              <a:latin typeface="Segoe UI"/>
              <a:ea typeface="+mn-ea"/>
              <a:cs typeface="+mn-cs"/>
            </a:endParaRPr>
          </a:p>
        </p:txBody>
      </p:sp>
      <p:sp>
        <p:nvSpPr>
          <p:cNvPr id="6" name="Platshållare för innehåll 5">
            <a:extLst>
              <a:ext uri="{FF2B5EF4-FFF2-40B4-BE49-F238E27FC236}">
                <a16:creationId xmlns:a16="http://schemas.microsoft.com/office/drawing/2014/main" id="{CFEF36EF-EA79-48B1-8977-F8AA6F2C6BC7}"/>
              </a:ext>
            </a:extLst>
          </p:cNvPr>
          <p:cNvSpPr>
            <a:spLocks noGrp="1"/>
          </p:cNvSpPr>
          <p:nvPr>
            <p:ph idx="1"/>
          </p:nvPr>
        </p:nvSpPr>
        <p:spPr>
          <a:xfrm>
            <a:off x="1094400" y="1562400"/>
            <a:ext cx="10716600" cy="5181300"/>
          </a:xfrm>
        </p:spPr>
        <p:txBody>
          <a:bodyPr>
            <a:normAutofit/>
          </a:bodyPr>
          <a:lstStyle/>
          <a:p>
            <a:pPr marL="457200" indent="-457200">
              <a:spcBef>
                <a:spcPts val="300"/>
              </a:spcBef>
              <a:spcAft>
                <a:spcPts val="300"/>
              </a:spcAft>
              <a:buNone/>
            </a:pPr>
            <a:r>
              <a:rPr lang="en-US" sz="2400" dirty="0">
                <a:latin typeface="Segoe UI Historic" panose="020B0502040204020203" pitchFamily="34" charset="0"/>
                <a:ea typeface="MS Mincho" panose="02020609040205080304" pitchFamily="49" charset="-128"/>
                <a:cs typeface="Arial" panose="020B0604020202020204" pitchFamily="34" charset="0"/>
              </a:rPr>
              <a:t>[1</a:t>
            </a:r>
            <a:r>
              <a:rPr lang="en-US" sz="2400" dirty="0">
                <a:latin typeface="Segoe UI Historic" panose="020B0502040204020203" pitchFamily="34" charset="0"/>
                <a:ea typeface="MS Mincho" panose="02020609040205080304" pitchFamily="49" charset="-128"/>
                <a:cs typeface="Arial" panose="020B0604020202020204" pitchFamily="34" charset="0"/>
              </a:rPr>
              <a:t>]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Fire </a:t>
            </a:r>
            <a:r>
              <a:rPr lang="en-US" sz="2400" dirty="0">
                <a:latin typeface="Segoe UI Historic" panose="020B0502040204020203" pitchFamily="34" charset="0"/>
                <a:ea typeface="MS Mincho" panose="02020609040205080304" pitchFamily="49" charset="-128"/>
                <a:cs typeface="Arial" panose="020B0604020202020204" pitchFamily="34" charset="0"/>
              </a:rPr>
              <a:t>and Egress Analysis of Accelerator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Buildings (</a:t>
            </a:r>
            <a:r>
              <a:rPr lang="en-US" sz="2400" dirty="0">
                <a:latin typeface="Segoe UI Historic" panose="020B0502040204020203" pitchFamily="34" charset="0"/>
                <a:ea typeface="MS Mincho" panose="02020609040205080304" pitchFamily="49" charset="-128"/>
                <a:cs typeface="Arial" panose="020B0604020202020204" pitchFamily="34" charset="0"/>
              </a:rPr>
              <a:t>ESS-0101695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a:t>
            </a:r>
          </a:p>
          <a:p>
            <a:pPr marL="457200" indent="-457200">
              <a:spcBef>
                <a:spcPts val="300"/>
              </a:spcBef>
              <a:spcAft>
                <a:spcPts val="300"/>
              </a:spcAft>
              <a:buNone/>
            </a:pPr>
            <a:r>
              <a:rPr lang="en-US" sz="2400" dirty="0" smtClean="0">
                <a:latin typeface="Segoe UI Historic" panose="020B0502040204020203" pitchFamily="34" charset="0"/>
                <a:ea typeface="MS Mincho" panose="02020609040205080304" pitchFamily="49" charset="-128"/>
                <a:cs typeface="Arial" panose="020B0604020202020204" pitchFamily="34" charset="0"/>
              </a:rPr>
              <a:t>[2</a:t>
            </a:r>
            <a:r>
              <a:rPr lang="en-US" sz="2400" dirty="0">
                <a:latin typeface="Segoe UI Historic" panose="020B0502040204020203" pitchFamily="34" charset="0"/>
                <a:ea typeface="MS Mincho" panose="02020609040205080304" pitchFamily="49" charset="-128"/>
                <a:cs typeface="Arial" panose="020B0604020202020204" pitchFamily="34" charset="0"/>
              </a:rPr>
              <a:t>]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Results </a:t>
            </a:r>
            <a:r>
              <a:rPr lang="en-US" sz="2400" dirty="0">
                <a:latin typeface="Segoe UI Historic" panose="020B0502040204020203" pitchFamily="34" charset="0"/>
                <a:ea typeface="MS Mincho" panose="02020609040205080304" pitchFamily="49" charset="-128"/>
                <a:cs typeface="Arial" panose="020B0604020202020204" pitchFamily="34" charset="0"/>
              </a:rPr>
              <a:t>from CFD simulations - Helium spill in the tunnel compressed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(ESS-0061985)</a:t>
            </a:r>
            <a:endParaRPr lang="en-US" sz="2400" dirty="0">
              <a:latin typeface="Segoe UI Historic" panose="020B0502040204020203" pitchFamily="34" charset="0"/>
              <a:ea typeface="MS Mincho" panose="02020609040205080304" pitchFamily="49" charset="-128"/>
              <a:cs typeface="Arial" panose="020B0604020202020204" pitchFamily="34" charset="0"/>
            </a:endParaRPr>
          </a:p>
          <a:p>
            <a:pPr marL="457200" indent="-457200">
              <a:spcBef>
                <a:spcPts val="300"/>
              </a:spcBef>
              <a:spcAft>
                <a:spcPts val="300"/>
              </a:spcAft>
              <a:buNone/>
            </a:pPr>
            <a:r>
              <a:rPr lang="en-US" sz="2400" dirty="0" smtClean="0">
                <a:latin typeface="Segoe UI Historic" panose="020B0502040204020203" pitchFamily="34" charset="0"/>
                <a:ea typeface="MS Mincho" panose="02020609040205080304" pitchFamily="49" charset="-128"/>
                <a:cs typeface="Arial" panose="020B0604020202020204" pitchFamily="34" charset="0"/>
              </a:rPr>
              <a:t>[3</a:t>
            </a:r>
            <a:r>
              <a:rPr lang="en-US" sz="2400" dirty="0">
                <a:latin typeface="Segoe UI Historic" panose="020B0502040204020203" pitchFamily="34" charset="0"/>
                <a:ea typeface="MS Mincho" panose="02020609040205080304" pitchFamily="49" charset="-128"/>
                <a:cs typeface="Arial" panose="020B0604020202020204" pitchFamily="34" charset="0"/>
              </a:rPr>
              <a:t>]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High </a:t>
            </a:r>
            <a:r>
              <a:rPr lang="en-US" sz="2400" dirty="0">
                <a:latin typeface="Segoe UI Historic" panose="020B0502040204020203" pitchFamily="34" charset="0"/>
                <a:ea typeface="MS Mincho" panose="02020609040205080304" pitchFamily="49" charset="-128"/>
                <a:cs typeface="Arial" panose="020B0604020202020204" pitchFamily="34" charset="0"/>
              </a:rPr>
              <a:t>Level Requirement Specification for ODH Detection Systems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(ESS-3236032)</a:t>
            </a:r>
          </a:p>
          <a:p>
            <a:pPr marL="457200" indent="-457200">
              <a:spcBef>
                <a:spcPts val="300"/>
              </a:spcBef>
              <a:spcAft>
                <a:spcPts val="300"/>
              </a:spcAft>
              <a:buNone/>
            </a:pPr>
            <a:r>
              <a:rPr lang="en-US" sz="2400" dirty="0" smtClean="0">
                <a:latin typeface="Segoe UI Historic" panose="020B0502040204020203" pitchFamily="34" charset="0"/>
                <a:ea typeface="MS Mincho" panose="02020609040205080304" pitchFamily="49" charset="-128"/>
                <a:cs typeface="Arial" panose="020B0604020202020204" pitchFamily="34" charset="0"/>
              </a:rPr>
              <a:t>[4</a:t>
            </a:r>
            <a:r>
              <a:rPr lang="en-US" sz="2400" dirty="0">
                <a:latin typeface="Segoe UI Historic" panose="020B0502040204020203" pitchFamily="34" charset="0"/>
                <a:ea typeface="MS Mincho" panose="02020609040205080304" pitchFamily="49" charset="-128"/>
                <a:cs typeface="Arial" panose="020B0604020202020204" pitchFamily="34" charset="0"/>
              </a:rPr>
              <a:t>]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Technical </a:t>
            </a:r>
            <a:r>
              <a:rPr lang="en-US" sz="2400" dirty="0">
                <a:latin typeface="Segoe UI Historic" panose="020B0502040204020203" pitchFamily="34" charset="0"/>
                <a:ea typeface="MS Mincho" panose="02020609040205080304" pitchFamily="49" charset="-128"/>
                <a:cs typeface="Arial" panose="020B0604020202020204" pitchFamily="34" charset="0"/>
              </a:rPr>
              <a:t>Description of ESS ODH Detection Systems </a:t>
            </a:r>
            <a:r>
              <a:rPr lang="en-US" sz="2400" dirty="0" smtClean="0">
                <a:latin typeface="Segoe UI Historic" panose="020B0502040204020203" pitchFamily="34" charset="0"/>
                <a:ea typeface="MS Mincho" panose="02020609040205080304" pitchFamily="49" charset="-128"/>
                <a:cs typeface="Arial" panose="020B0604020202020204" pitchFamily="34" charset="0"/>
              </a:rPr>
              <a:t>(ESS-3137044)</a:t>
            </a:r>
            <a:endParaRPr lang="en-US" sz="2400" dirty="0">
              <a:latin typeface="Segoe UI Historic" panose="020B0502040204020203" pitchFamily="34" charset="0"/>
              <a:ea typeface="MS Mincho" panose="02020609040205080304" pitchFamily="49" charset="-128"/>
              <a:cs typeface="Arial" panose="020B0604020202020204" pitchFamily="34" charset="0"/>
            </a:endParaRPr>
          </a:p>
          <a:p>
            <a:pPr marL="457200" indent="-457200">
              <a:spcBef>
                <a:spcPts val="300"/>
              </a:spcBef>
              <a:spcAft>
                <a:spcPts val="300"/>
              </a:spcAft>
              <a:buNone/>
            </a:pPr>
            <a:endParaRPr lang="en-US" sz="2400" dirty="0">
              <a:latin typeface="Segoe UI Historic" panose="020B0502040204020203" pitchFamily="34" charset="0"/>
              <a:ea typeface="MS Mincho" panose="02020609040205080304" pitchFamily="49" charset="-128"/>
              <a:cs typeface="Arial" panose="020B0604020202020204" pitchFamily="34" charset="0"/>
            </a:endParaRPr>
          </a:p>
          <a:p>
            <a:pPr marL="457200" indent="-457200">
              <a:spcBef>
                <a:spcPts val="300"/>
              </a:spcBef>
              <a:spcAft>
                <a:spcPts val="300"/>
              </a:spcAft>
              <a:buNone/>
            </a:pPr>
            <a:endParaRPr lang="en-US" dirty="0" smtClean="0">
              <a:latin typeface="Segoe UI Historic" panose="020B0502040204020203" pitchFamily="34" charset="0"/>
              <a:ea typeface="MS Mincho" panose="02020609040205080304" pitchFamily="49" charset="-128"/>
              <a:cs typeface="Arial" panose="020B0604020202020204" pitchFamily="34" charset="0"/>
            </a:endParaRPr>
          </a:p>
          <a:p>
            <a:pPr marL="457200" indent="-457200">
              <a:spcBef>
                <a:spcPts val="300"/>
              </a:spcBef>
              <a:spcAft>
                <a:spcPts val="300"/>
              </a:spcAft>
              <a:buNone/>
            </a:pPr>
            <a:r>
              <a:rPr lang="en-US" dirty="0" smtClean="0">
                <a:solidFill>
                  <a:schemeClr val="tx1">
                    <a:lumMod val="75000"/>
                    <a:lumOff val="25000"/>
                  </a:schemeClr>
                </a:solidFill>
                <a:latin typeface="Segoe UI Historic" panose="020B0502040204020203" pitchFamily="34" charset="0"/>
                <a:ea typeface="MS Mincho" panose="02020609040205080304" pitchFamily="49" charset="-128"/>
                <a:cs typeface="Arial" panose="020B0604020202020204" pitchFamily="34" charset="0"/>
              </a:rPr>
              <a:t> </a:t>
            </a: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marL="0" indent="0">
              <a:spcBef>
                <a:spcPts val="300"/>
              </a:spcBef>
              <a:spcAft>
                <a:spcPts val="300"/>
              </a:spcAft>
              <a:buNone/>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a:p>
            <a:pPr>
              <a:spcBef>
                <a:spcPts val="300"/>
              </a:spcBef>
              <a:spcAft>
                <a:spcPts val="300"/>
              </a:spcAft>
            </a:pPr>
            <a:endParaRPr lang="en-GB" dirty="0">
              <a:solidFill>
                <a:schemeClr val="tx1">
                  <a:lumMod val="75000"/>
                  <a:lumOff val="25000"/>
                </a:schemeClr>
              </a:solidFill>
            </a:endParaRPr>
          </a:p>
        </p:txBody>
      </p:sp>
      <p:sp>
        <p:nvSpPr>
          <p:cNvPr id="8" name="Platshållare för text 7">
            <a:extLst>
              <a:ext uri="{FF2B5EF4-FFF2-40B4-BE49-F238E27FC236}">
                <a16:creationId xmlns:a16="http://schemas.microsoft.com/office/drawing/2014/main" id="{F9694C8D-3712-49FB-B071-2180F2DC8118}"/>
              </a:ext>
            </a:extLst>
          </p:cNvPr>
          <p:cNvSpPr>
            <a:spLocks noGrp="1"/>
          </p:cNvSpPr>
          <p:nvPr>
            <p:ph type="body" sz="quarter" idx="14"/>
          </p:nvPr>
        </p:nvSpPr>
        <p:spPr/>
        <p:txBody>
          <a:bodyPr/>
          <a:lstStyle/>
          <a:p>
            <a:endParaRPr lang="en-GB" dirty="0"/>
          </a:p>
        </p:txBody>
      </p:sp>
      <p:sp>
        <p:nvSpPr>
          <p:cNvPr id="10" name="Platshållare för datum 3">
            <a:extLst>
              <a:ext uri="{FF2B5EF4-FFF2-40B4-BE49-F238E27FC236}">
                <a16:creationId xmlns:a16="http://schemas.microsoft.com/office/drawing/2014/main" id="{38A5AF1C-CD2B-3242-88CF-04FA26AED57A}"/>
              </a:ext>
            </a:extLst>
          </p:cNvPr>
          <p:cNvSpPr>
            <a:spLocks noGrp="1"/>
          </p:cNvSpPr>
          <p:nvPr>
            <p:ph type="dt" sz="half" idx="10"/>
          </p:nvPr>
        </p:nvSpPr>
        <p:spPr>
          <a:xfrm>
            <a:off x="1195647" y="6475270"/>
            <a:ext cx="832658"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800" b="0" i="0" u="none" strike="noStrike" kern="1200" cap="none" spc="80" normalizeH="0" baseline="0" noProof="0" dirty="0">
                <a:ln>
                  <a:noFill/>
                </a:ln>
                <a:solidFill>
                  <a:srgbClr val="CCCCCC"/>
                </a:solidFill>
                <a:effectLst/>
                <a:uLnTx/>
                <a:uFillTx/>
                <a:latin typeface="Segoe UI"/>
                <a:ea typeface="+mn-ea"/>
                <a:cs typeface="+mn-cs"/>
              </a:rPr>
              <a:t>2020-08-20</a:t>
            </a:r>
          </a:p>
        </p:txBody>
      </p:sp>
    </p:spTree>
    <p:extLst>
      <p:ext uri="{BB962C8B-B14F-4D97-AF65-F5344CB8AC3E}">
        <p14:creationId xmlns:p14="http://schemas.microsoft.com/office/powerpoint/2010/main" val="441834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5</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Evacuation time criteria</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smtClean="0"/>
              <a:t> Based on fire and egress analysis for the accelerator tunnel and gallery [1], there are two concepts for safe evacuation time as below:</a:t>
            </a:r>
          </a:p>
          <a:p>
            <a:pPr lvl="1">
              <a:buFont typeface="Wingdings" panose="05000000000000000000" pitchFamily="2" charset="2"/>
              <a:buChar char="§"/>
            </a:pPr>
            <a:r>
              <a:rPr lang="en-US" dirty="0" smtClean="0"/>
              <a:t>ASET (Available Safe Egress Time): The </a:t>
            </a:r>
            <a:r>
              <a:rPr lang="en-US" dirty="0"/>
              <a:t>time until critical conditions</a:t>
            </a:r>
            <a:endParaRPr lang="en-US" dirty="0" smtClean="0"/>
          </a:p>
          <a:p>
            <a:pPr lvl="1">
              <a:buFont typeface="Wingdings" panose="05000000000000000000" pitchFamily="2" charset="2"/>
              <a:buChar char="§"/>
            </a:pPr>
            <a:r>
              <a:rPr lang="en-US" dirty="0" smtClean="0"/>
              <a:t>RSET (Required Safe Egress Time): The total </a:t>
            </a:r>
            <a:r>
              <a:rPr lang="en-US" dirty="0"/>
              <a:t>time to evacuate from the acceleration building to a safe place</a:t>
            </a:r>
            <a:endParaRPr lang="sv-SE" dirty="0" smtClean="0"/>
          </a:p>
          <a:p>
            <a:pPr>
              <a:buFont typeface="Wingdings" panose="05000000000000000000" pitchFamily="2" charset="2"/>
              <a:buChar char="Ø"/>
            </a:pPr>
            <a:r>
              <a:rPr lang="en-US" dirty="0" smtClean="0"/>
              <a:t> Critical condition criteria for ODH needs to include:</a:t>
            </a:r>
          </a:p>
          <a:p>
            <a:pPr lvl="1">
              <a:buFont typeface="Wingdings" panose="05000000000000000000" pitchFamily="2" charset="2"/>
              <a:buChar char="§"/>
            </a:pPr>
            <a:r>
              <a:rPr lang="en-US" dirty="0"/>
              <a:t>T</a:t>
            </a:r>
            <a:r>
              <a:rPr lang="en-US" dirty="0" smtClean="0"/>
              <a:t>he critical O2 level</a:t>
            </a:r>
          </a:p>
          <a:p>
            <a:pPr lvl="1">
              <a:buFont typeface="Wingdings" panose="05000000000000000000" pitchFamily="2" charset="2"/>
              <a:buChar char="§"/>
            </a:pPr>
            <a:r>
              <a:rPr lang="en-US" dirty="0" smtClean="0"/>
              <a:t>The critical height of oxygen deficiency</a:t>
            </a:r>
          </a:p>
          <a:p>
            <a:pPr lvl="1">
              <a:buFont typeface="Wingdings" panose="05000000000000000000" pitchFamily="2" charset="2"/>
              <a:buChar char="§"/>
            </a:pPr>
            <a:r>
              <a:rPr lang="en-US" dirty="0" smtClean="0"/>
              <a:t>The critical temperature</a:t>
            </a:r>
          </a:p>
          <a:p>
            <a:pPr marL="211137" indent="-342900">
              <a:buFont typeface="Wingdings" panose="05000000000000000000" pitchFamily="2" charset="2"/>
              <a:buChar char="Ø"/>
            </a:pPr>
            <a:r>
              <a:rPr lang="en-US" dirty="0" smtClean="0"/>
              <a:t>Calculating ASET requires critical condition criteria definition for ODH and simulating ODH propagation inside the tunnel and emergency exits. </a:t>
            </a:r>
          </a:p>
          <a:p>
            <a:pPr lvl="1">
              <a:buFont typeface="Wingdings" panose="05000000000000000000" pitchFamily="2" charset="2"/>
              <a:buChar char="§"/>
            </a:pPr>
            <a:endParaRPr lang="sv-SE" dirty="0" smtClean="0"/>
          </a:p>
          <a:p>
            <a:pPr marL="0" indent="0">
              <a:buNone/>
            </a:pPr>
            <a:endParaRPr lang="en-US" dirty="0">
              <a:latin typeface="Segoe UI Historic" panose="020B0502040204020203" pitchFamily="34" charset="0"/>
              <a:ea typeface="MS Mincho" panose="02020609040205080304" pitchFamily="49" charset="-128"/>
              <a:cs typeface="Arial" panose="020B0604020202020204" pitchFamily="34" charset="0"/>
            </a:endParaRPr>
          </a:p>
          <a:p>
            <a:pPr>
              <a:buFont typeface="Wingdings" panose="05000000000000000000" pitchFamily="2" charset="2"/>
              <a:buChar char="Ø"/>
            </a:pPr>
            <a:endParaRPr lang="en-GB" dirty="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1255791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calcmode="lin" valueType="num">
                                      <p:cBhvr additive="base">
                                        <p:cTn id="3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6</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Accelerator ODHDS, ASET</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a:t> For accelerator ODHDS, </a:t>
            </a:r>
            <a:r>
              <a:rPr lang="en-US" dirty="0" smtClean="0"/>
              <a:t>ASET calculation </a:t>
            </a:r>
            <a:r>
              <a:rPr lang="en-US" dirty="0"/>
              <a:t>is not available.</a:t>
            </a:r>
          </a:p>
          <a:p>
            <a:pPr>
              <a:buFont typeface="Wingdings" panose="05000000000000000000" pitchFamily="2" charset="2"/>
              <a:buChar char="Ø"/>
            </a:pPr>
            <a:r>
              <a:rPr lang="en-GB" dirty="0" smtClean="0"/>
              <a:t>The O2 level can reach below 15% at discharge point quite soon, in around 10s.</a:t>
            </a:r>
          </a:p>
          <a:p>
            <a:pPr>
              <a:buFont typeface="Wingdings" panose="05000000000000000000" pitchFamily="2" charset="2"/>
              <a:buChar char="Ø"/>
            </a:pPr>
            <a:r>
              <a:rPr lang="en-GB" dirty="0" smtClean="0"/>
              <a:t>The temperature can reach below -40˚C in around 11s.</a:t>
            </a:r>
          </a:p>
          <a:p>
            <a:pPr>
              <a:buFont typeface="Wingdings" panose="05000000000000000000" pitchFamily="2" charset="2"/>
              <a:buChar char="Ø"/>
            </a:pPr>
            <a:r>
              <a:rPr lang="en-GB" dirty="0" smtClean="0"/>
              <a:t>Based on the below diagrams, ASET could not be more than 20s.</a:t>
            </a: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pic>
        <p:nvPicPr>
          <p:cNvPr id="8" name="Picture 7" descr="Oxygen at D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9824" y="3240000"/>
            <a:ext cx="5760000" cy="2375901"/>
          </a:xfrm>
          <a:prstGeom prst="rect">
            <a:avLst/>
          </a:prstGeom>
        </p:spPr>
      </p:pic>
      <p:pic>
        <p:nvPicPr>
          <p:cNvPr id="9" name="Picture 8" descr="Temp at D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19179" y="3240000"/>
            <a:ext cx="5760000" cy="2315006"/>
          </a:xfrm>
          <a:prstGeom prst="rect">
            <a:avLst/>
          </a:prstGeom>
        </p:spPr>
      </p:pic>
    </p:spTree>
    <p:extLst>
      <p:ext uri="{BB962C8B-B14F-4D97-AF65-F5344CB8AC3E}">
        <p14:creationId xmlns:p14="http://schemas.microsoft.com/office/powerpoint/2010/main" val="3101319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3" presetClass="entr" presetSubtype="16"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7</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RSET definition</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a:t> </a:t>
            </a:r>
            <a:r>
              <a:rPr lang="en-US" dirty="0" smtClean="0"/>
              <a:t>RSET=Awareness time+ Pre-movement time+ Movement time</a:t>
            </a:r>
            <a:endParaRPr lang="en-US" dirty="0"/>
          </a:p>
          <a:p>
            <a:pPr>
              <a:buFont typeface="Wingdings" panose="05000000000000000000" pitchFamily="2" charset="2"/>
              <a:buChar char="Ø"/>
            </a:pPr>
            <a:r>
              <a:rPr lang="en-GB" dirty="0" smtClean="0"/>
              <a:t> Awareness time: </a:t>
            </a:r>
            <a:r>
              <a:rPr lang="en-US" dirty="0" smtClean="0"/>
              <a:t>The </a:t>
            </a:r>
            <a:r>
              <a:rPr lang="en-US" dirty="0"/>
              <a:t>time from when </a:t>
            </a:r>
            <a:r>
              <a:rPr lang="en-US" dirty="0" smtClean="0"/>
              <a:t>an ODH starts </a:t>
            </a:r>
            <a:r>
              <a:rPr lang="en-US" dirty="0"/>
              <a:t>until the occupants in a building </a:t>
            </a:r>
            <a:r>
              <a:rPr lang="en-US" dirty="0" smtClean="0"/>
              <a:t>becomes </a:t>
            </a:r>
            <a:r>
              <a:rPr lang="en-US" dirty="0"/>
              <a:t>aware of </a:t>
            </a:r>
            <a:r>
              <a:rPr lang="en-US" dirty="0" smtClean="0"/>
              <a:t>an ODH</a:t>
            </a:r>
          </a:p>
          <a:p>
            <a:pPr>
              <a:buFont typeface="Wingdings" panose="05000000000000000000" pitchFamily="2" charset="2"/>
              <a:buChar char="Ø"/>
            </a:pPr>
            <a:r>
              <a:rPr lang="en-US" dirty="0" smtClean="0"/>
              <a:t> Pre-movement time: </a:t>
            </a:r>
            <a:r>
              <a:rPr lang="en-US" dirty="0"/>
              <a:t>T</a:t>
            </a:r>
            <a:r>
              <a:rPr lang="en-US" dirty="0" smtClean="0"/>
              <a:t>he </a:t>
            </a:r>
            <a:r>
              <a:rPr lang="en-US" dirty="0"/>
              <a:t>time from when people become aware of the </a:t>
            </a:r>
            <a:r>
              <a:rPr lang="en-US" dirty="0" smtClean="0"/>
              <a:t>ODH </a:t>
            </a:r>
            <a:r>
              <a:rPr lang="en-US" dirty="0"/>
              <a:t>until they start to evacuate. </a:t>
            </a:r>
            <a:endParaRPr lang="en-GB" dirty="0" smtClean="0"/>
          </a:p>
          <a:p>
            <a:pPr>
              <a:buFont typeface="Wingdings" panose="05000000000000000000" pitchFamily="2" charset="2"/>
              <a:buChar char="Ø"/>
            </a:pPr>
            <a:r>
              <a:rPr lang="en-US" dirty="0" smtClean="0"/>
              <a:t> </a:t>
            </a:r>
            <a:r>
              <a:rPr lang="en-US" dirty="0" smtClean="0"/>
              <a:t>Movement time: The </a:t>
            </a:r>
            <a:r>
              <a:rPr lang="en-US" dirty="0"/>
              <a:t>time it takes to get to an open place or another safe place after the occupants have started to evacuate</a:t>
            </a:r>
            <a:r>
              <a:rPr lang="en-GB" dirty="0" smtClean="0"/>
              <a:t>.</a:t>
            </a:r>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pic>
        <p:nvPicPr>
          <p:cNvPr id="10" name="Picture 9"/>
          <p:cNvPicPr>
            <a:picLocks noChangeAspect="1"/>
          </p:cNvPicPr>
          <p:nvPr/>
        </p:nvPicPr>
        <p:blipFill>
          <a:blip r:embed="rId2"/>
          <a:stretch>
            <a:fillRect/>
          </a:stretch>
        </p:blipFill>
        <p:spPr>
          <a:xfrm>
            <a:off x="2248447" y="4130565"/>
            <a:ext cx="5799485" cy="2344705"/>
          </a:xfrm>
          <a:prstGeom prst="rect">
            <a:avLst/>
          </a:prstGeom>
        </p:spPr>
      </p:pic>
    </p:spTree>
    <p:extLst>
      <p:ext uri="{BB962C8B-B14F-4D97-AF65-F5344CB8AC3E}">
        <p14:creationId xmlns:p14="http://schemas.microsoft.com/office/powerpoint/2010/main" val="212244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8</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Accelerator ODHDS, RSET</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smtClean="0"/>
              <a:t>Awareness time: Propagation time+ detection time+ alarm triggering time</a:t>
            </a:r>
          </a:p>
          <a:p>
            <a:pPr>
              <a:buFont typeface="Wingdings" panose="05000000000000000000" pitchFamily="2" charset="2"/>
              <a:buChar char="Ø"/>
            </a:pPr>
            <a:r>
              <a:rPr lang="en-US" dirty="0" smtClean="0"/>
              <a:t>A rough estimation of ACC ODHDS Awareness time ~ 10+7+1= 18s</a:t>
            </a:r>
          </a:p>
          <a:p>
            <a:pPr>
              <a:buFont typeface="Wingdings" panose="05000000000000000000" pitchFamily="2" charset="2"/>
              <a:buChar char="Ø"/>
            </a:pPr>
            <a:r>
              <a:rPr lang="en-US" dirty="0" smtClean="0"/>
              <a:t>Acc. to [1], the pre-movement time has been </a:t>
            </a:r>
            <a:r>
              <a:rPr lang="en-US" dirty="0" smtClean="0"/>
              <a:t>considered </a:t>
            </a:r>
            <a:r>
              <a:rPr lang="en-US" dirty="0" smtClean="0"/>
              <a:t>around 60s, but since it depends on the level of personnel training and human reaction, it can be reduced.</a:t>
            </a:r>
          </a:p>
          <a:p>
            <a:pPr>
              <a:buFont typeface="Wingdings" panose="05000000000000000000" pitchFamily="2" charset="2"/>
              <a:buChar char="Ø"/>
            </a:pPr>
            <a:r>
              <a:rPr lang="en-GB" dirty="0" smtClean="0"/>
              <a:t> Acc. To [1], </a:t>
            </a:r>
            <a:r>
              <a:rPr lang="en-US" dirty="0" smtClean="0"/>
              <a:t>movement time will be around 90s, assuming 1.5 m/s evacuation speed and 135m worst case evacuation distance</a:t>
            </a:r>
          </a:p>
          <a:p>
            <a:pPr>
              <a:buFont typeface="Wingdings" panose="05000000000000000000" pitchFamily="2" charset="2"/>
              <a:buChar char="Ø"/>
            </a:pPr>
            <a:r>
              <a:rPr lang="en-US" dirty="0" smtClean="0"/>
              <a:t>Based on the above estimations, the RSET for ACC ODHDS will be around 168s.</a:t>
            </a:r>
          </a:p>
          <a:p>
            <a:pPr>
              <a:buFont typeface="Wingdings" panose="05000000000000000000" pitchFamily="2" charset="2"/>
              <a:buChar char="Ø"/>
            </a:pPr>
            <a:endParaRPr lang="en-US" dirty="0" smtClean="0"/>
          </a:p>
          <a:p>
            <a:pPr>
              <a:buFont typeface="Wingdings" panose="05000000000000000000" pitchFamily="2" charset="2"/>
              <a:buChar char="Ø"/>
            </a:pPr>
            <a:endParaRPr lang="en-GB"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pic>
        <p:nvPicPr>
          <p:cNvPr id="8" name="Picture 7"/>
          <p:cNvPicPr>
            <a:picLocks noChangeAspect="1"/>
          </p:cNvPicPr>
          <p:nvPr/>
        </p:nvPicPr>
        <p:blipFill>
          <a:blip r:embed="rId2"/>
          <a:stretch>
            <a:fillRect/>
          </a:stretch>
        </p:blipFill>
        <p:spPr>
          <a:xfrm>
            <a:off x="2028305" y="4338535"/>
            <a:ext cx="7640916" cy="2242710"/>
          </a:xfrm>
          <a:prstGeom prst="rect">
            <a:avLst/>
          </a:prstGeom>
        </p:spPr>
      </p:pic>
    </p:spTree>
    <p:extLst>
      <p:ext uri="{BB962C8B-B14F-4D97-AF65-F5344CB8AC3E}">
        <p14:creationId xmlns:p14="http://schemas.microsoft.com/office/powerpoint/2010/main" val="4061385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F37B-8E3B-48E3-A7DD-3B4B307463F7}"/>
              </a:ext>
            </a:extLst>
          </p:cNvPr>
          <p:cNvSpPr>
            <a:spLocks noGrp="1"/>
          </p:cNvSpPr>
          <p:nvPr>
            <p:ph type="title"/>
          </p:nvPr>
        </p:nvSpPr>
        <p:spPr/>
        <p:txBody>
          <a:bodyPr/>
          <a:lstStyle/>
          <a:p>
            <a:r>
              <a:rPr lang="en-US" sz="4000" dirty="0"/>
              <a:t>ODH </a:t>
            </a:r>
            <a:r>
              <a:rPr lang="en-US" sz="4000" dirty="0" smtClean="0"/>
              <a:t>Monitors Redundancy</a:t>
            </a:r>
            <a:endParaRPr lang="en-US" sz="4000" dirty="0"/>
          </a:p>
        </p:txBody>
      </p:sp>
      <p:sp>
        <p:nvSpPr>
          <p:cNvPr id="3" name="Footer Placeholder 2">
            <a:extLst>
              <a:ext uri="{FF2B5EF4-FFF2-40B4-BE49-F238E27FC236}">
                <a16:creationId xmlns:a16="http://schemas.microsoft.com/office/drawing/2014/main" id="{DE1DFB75-7437-41B2-9C42-0ACF35A5D467}"/>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BF8A9FE-FF02-4AB7-922A-3813B3AFA192}"/>
              </a:ext>
            </a:extLst>
          </p:cNvPr>
          <p:cNvSpPr>
            <a:spLocks noGrp="1"/>
          </p:cNvSpPr>
          <p:nvPr>
            <p:ph type="sldNum" sz="quarter" idx="12"/>
          </p:nvPr>
        </p:nvSpPr>
        <p:spPr/>
        <p:txBody>
          <a:bodyPr/>
          <a:lstStyle/>
          <a:p>
            <a:fld id="{F7283078-D760-1647-8B80-66BA8B52336D}" type="slidenum">
              <a:rPr lang="sv-SE" smtClean="0"/>
              <a:t>9</a:t>
            </a:fld>
            <a:endParaRPr lang="sv-SE" dirty="0"/>
          </a:p>
        </p:txBody>
      </p:sp>
      <p:sp>
        <p:nvSpPr>
          <p:cNvPr id="5" name="Text Placeholder 4">
            <a:extLst>
              <a:ext uri="{FF2B5EF4-FFF2-40B4-BE49-F238E27FC236}">
                <a16:creationId xmlns:a16="http://schemas.microsoft.com/office/drawing/2014/main" id="{ABDEEBE7-4100-40D0-A419-8066121EF4FB}"/>
              </a:ext>
            </a:extLst>
          </p:cNvPr>
          <p:cNvSpPr>
            <a:spLocks noGrp="1"/>
          </p:cNvSpPr>
          <p:nvPr>
            <p:ph type="body" sz="quarter" idx="14"/>
          </p:nvPr>
        </p:nvSpPr>
        <p:spPr/>
        <p:txBody>
          <a:bodyPr/>
          <a:lstStyle/>
          <a:p>
            <a:r>
              <a:rPr lang="en-US" dirty="0" smtClean="0"/>
              <a:t>Accelerator ODHDS, fault tolerance</a:t>
            </a:r>
            <a:endParaRPr lang="en-US" dirty="0"/>
          </a:p>
        </p:txBody>
      </p:sp>
      <p:sp>
        <p:nvSpPr>
          <p:cNvPr id="6" name="Content Placeholder 5">
            <a:extLst>
              <a:ext uri="{FF2B5EF4-FFF2-40B4-BE49-F238E27FC236}">
                <a16:creationId xmlns:a16="http://schemas.microsoft.com/office/drawing/2014/main" id="{5B3B8AF2-D16E-467C-BFBB-4BAC11B26E50}"/>
              </a:ext>
            </a:extLst>
          </p:cNvPr>
          <p:cNvSpPr>
            <a:spLocks noGrp="1"/>
          </p:cNvSpPr>
          <p:nvPr>
            <p:ph idx="1"/>
          </p:nvPr>
        </p:nvSpPr>
        <p:spPr/>
        <p:txBody>
          <a:bodyPr/>
          <a:lstStyle/>
          <a:p>
            <a:pPr>
              <a:buFont typeface="Wingdings" panose="05000000000000000000" pitchFamily="2" charset="2"/>
              <a:buChar char="Ø"/>
            </a:pPr>
            <a:r>
              <a:rPr lang="en-US" dirty="0" smtClean="0"/>
              <a:t>“X” fault tolerance for the ODH monitor, means that the ASET will be larger than RSET even with losing “X” monitors of ODHDS.</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Losing “X” monitors increases the detection time and awareness time consequently which leads to longer RSET.</a:t>
            </a:r>
          </a:p>
          <a:p>
            <a:pPr>
              <a:buFont typeface="Wingdings" panose="05000000000000000000" pitchFamily="2" charset="2"/>
              <a:buChar char="Ø"/>
            </a:pPr>
            <a:endParaRPr lang="en-US" dirty="0" smtClean="0"/>
          </a:p>
          <a:p>
            <a:pPr lvl="0">
              <a:buFont typeface="Wingdings" panose="05000000000000000000" pitchFamily="2" charset="2"/>
              <a:buChar char="Ø"/>
            </a:pPr>
            <a:r>
              <a:rPr lang="en-US" dirty="0"/>
              <a:t>The estimated RSET (168s) </a:t>
            </a:r>
            <a:r>
              <a:rPr lang="en-US" dirty="0" smtClean="0"/>
              <a:t>with fully operational ACC ODHDS is </a:t>
            </a:r>
            <a:r>
              <a:rPr lang="en-US" dirty="0"/>
              <a:t>much greater than ASET (&lt;20s</a:t>
            </a:r>
            <a:r>
              <a:rPr lang="en-US" dirty="0" smtClean="0"/>
              <a:t>) for ACC ODH.</a:t>
            </a:r>
          </a:p>
          <a:p>
            <a:pPr lvl="0">
              <a:buFont typeface="Wingdings" panose="05000000000000000000" pitchFamily="2" charset="2"/>
              <a:buChar char="Ø"/>
            </a:pPr>
            <a:endParaRPr lang="en-US" dirty="0"/>
          </a:p>
          <a:p>
            <a:pPr>
              <a:buFont typeface="Wingdings" panose="05000000000000000000" pitchFamily="2" charset="2"/>
              <a:buChar char="Ø"/>
            </a:pPr>
            <a:r>
              <a:rPr lang="en-US" b="1" dirty="0" smtClean="0"/>
              <a:t>So the fault tolerance for ACC ODHDS can not be more than “0”.</a:t>
            </a:r>
          </a:p>
          <a:p>
            <a:pPr>
              <a:buFont typeface="Wingdings" panose="05000000000000000000" pitchFamily="2" charset="2"/>
              <a:buChar char="Ø"/>
            </a:pPr>
            <a:endParaRPr lang="en-US" dirty="0" smtClean="0"/>
          </a:p>
          <a:p>
            <a:pPr>
              <a:buFont typeface="Wingdings" panose="05000000000000000000" pitchFamily="2" charset="2"/>
              <a:buChar char="Ø"/>
            </a:pPr>
            <a:endParaRPr lang="en-GB" dirty="0" smtClean="0"/>
          </a:p>
        </p:txBody>
      </p:sp>
      <p:sp>
        <p:nvSpPr>
          <p:cNvPr id="7" name="Date Placeholder 6">
            <a:extLst>
              <a:ext uri="{FF2B5EF4-FFF2-40B4-BE49-F238E27FC236}">
                <a16:creationId xmlns:a16="http://schemas.microsoft.com/office/drawing/2014/main" id="{86E11466-1398-4AFA-A3E0-35BCAE2D85D2}"/>
              </a:ext>
            </a:extLst>
          </p:cNvPr>
          <p:cNvSpPr>
            <a:spLocks noGrp="1"/>
          </p:cNvSpPr>
          <p:nvPr>
            <p:ph type="dt" sz="half" idx="10"/>
          </p:nvPr>
        </p:nvSpPr>
        <p:spPr/>
        <p:txBody>
          <a:bodyPr/>
          <a:lstStyle/>
          <a:p>
            <a:fld id="{18896B66-0B3A-474C-9C9C-E4F07B1F5DAD}" type="datetime1">
              <a:rPr lang="sv-SE" smtClean="0"/>
              <a:t>2022-09-15</a:t>
            </a:fld>
            <a:endParaRPr lang="sv-SE" dirty="0"/>
          </a:p>
        </p:txBody>
      </p:sp>
    </p:spTree>
    <p:extLst>
      <p:ext uri="{BB962C8B-B14F-4D97-AF65-F5344CB8AC3E}">
        <p14:creationId xmlns:p14="http://schemas.microsoft.com/office/powerpoint/2010/main" val="2414524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 calcmode="lin" valueType="num">
                                      <p:cBhvr additive="base">
                                        <p:cTn id="2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resentation5" id="{C8E05FD6-4408-40A1-AAFA-F1913A6B3D38}" vid="{2ACFAA60-6D1B-4172-9AA5-52CCB5CBBC40}"/>
    </a:ext>
  </a:extLst>
</a:theme>
</file>

<file path=ppt/theme/theme2.xml><?xml version="1.0" encoding="utf-8"?>
<a:theme xmlns:a="http://schemas.openxmlformats.org/drawingml/2006/main" name="1_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resentation5" id="{C8E05FD6-4408-40A1-AAFA-F1913A6B3D38}" vid="{2ACFAA60-6D1B-4172-9AA5-52CCB5CBBC40}"/>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ESS-0060907 - Chess Core Powerpoint</Template>
  <TotalTime>4562</TotalTime>
  <Words>3783</Words>
  <Application>Microsoft Office PowerPoint</Application>
  <PresentationFormat>Widescreen</PresentationFormat>
  <Paragraphs>358</Paragraphs>
  <Slides>40</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40</vt:i4>
      </vt:variant>
    </vt:vector>
  </HeadingPairs>
  <TitlesOfParts>
    <vt:vector size="50" baseType="lpstr">
      <vt:lpstr>Arial</vt:lpstr>
      <vt:lpstr>Calibri</vt:lpstr>
      <vt:lpstr>MS Mincho</vt:lpstr>
      <vt:lpstr>Segoe UI</vt:lpstr>
      <vt:lpstr>Segoe UI Historic</vt:lpstr>
      <vt:lpstr>Segoe UI Light</vt:lpstr>
      <vt:lpstr>Segoe UI Semibold</vt:lpstr>
      <vt:lpstr>Wingdings</vt:lpstr>
      <vt:lpstr>Office-tema</vt:lpstr>
      <vt:lpstr>1_Office-tema</vt:lpstr>
      <vt:lpstr>PowerPoint Presentation</vt:lpstr>
      <vt:lpstr>Updates on the High Level Requirements and Technical Description for ESS ODHDS</vt:lpstr>
      <vt:lpstr>Agenda</vt:lpstr>
      <vt:lpstr>ODH Monitors Redundancy</vt:lpstr>
      <vt:lpstr>ODH Monitors Redundancy</vt:lpstr>
      <vt:lpstr>ODH Monitors Redundancy</vt:lpstr>
      <vt:lpstr>ODH Monitors Redundancy</vt:lpstr>
      <vt:lpstr>ODH Monitors Redundancy</vt:lpstr>
      <vt:lpstr>ODH Monitors Redundancy</vt:lpstr>
      <vt:lpstr>ODH Monitors Redundancy</vt:lpstr>
      <vt:lpstr>ODH Monitors Redundancy</vt:lpstr>
      <vt:lpstr>ODH Monitors Redundancy</vt:lpstr>
      <vt:lpstr>ESS Gas Alarm Strategy</vt:lpstr>
      <vt:lpstr>ESS Gas Alarm Strategy</vt:lpstr>
      <vt:lpstr>ESS Gas Alarm Strategy</vt:lpstr>
      <vt:lpstr>ESS Gas Alarm Strategy</vt:lpstr>
      <vt:lpstr>ESS Gas Alarm Strategy</vt:lpstr>
      <vt:lpstr>ODH Confirmed Alarm</vt:lpstr>
      <vt:lpstr>ODH Confirmed Alarm</vt:lpstr>
      <vt:lpstr>ODH Confirmed Alarm</vt:lpstr>
      <vt:lpstr>ODH Confirmed Alarm</vt:lpstr>
      <vt:lpstr>Interface with fire alarm/off-site alarm service</vt:lpstr>
      <vt:lpstr>Interface with fire alarm/off-site alarm service</vt:lpstr>
      <vt:lpstr>Emergency Response OPI</vt:lpstr>
      <vt:lpstr>Emergency Response OPI</vt:lpstr>
      <vt:lpstr>Mute the Audible Alarm function</vt:lpstr>
      <vt:lpstr>Mute the Audible Alarm function</vt:lpstr>
      <vt:lpstr>Reset the ODH alarm remotely</vt:lpstr>
      <vt:lpstr>Alarm circuit fault monitoring</vt:lpstr>
      <vt:lpstr>ODHDS UPS backup time</vt:lpstr>
      <vt:lpstr>CTLG confined space</vt:lpstr>
      <vt:lpstr>ODHDS zone states</vt:lpstr>
      <vt:lpstr>ODHDS zone states</vt:lpstr>
      <vt:lpstr>ODHDS zone states</vt:lpstr>
      <vt:lpstr>ODHDS zone states</vt:lpstr>
      <vt:lpstr>ODHDS zone states</vt:lpstr>
      <vt:lpstr>ODHDS zone states</vt:lpstr>
      <vt:lpstr>ODHDS zone states</vt:lpstr>
      <vt:lpstr>THANK YOU</vt:lpstr>
      <vt:lpstr>References</vt:lpstr>
    </vt:vector>
  </TitlesOfParts>
  <Company>European Spallation Source ERIC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Morteza Mansouri</dc:creator>
  <cp:lastModifiedBy>Donya Daryadel</cp:lastModifiedBy>
  <cp:revision>202</cp:revision>
  <cp:lastPrinted>2019-03-08T10:27:30Z</cp:lastPrinted>
  <dcterms:created xsi:type="dcterms:W3CDTF">2021-10-04T20:11:20Z</dcterms:created>
  <dcterms:modified xsi:type="dcterms:W3CDTF">2022-09-15T05:58:46Z</dcterms:modified>
</cp:coreProperties>
</file>