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3"/>
  </p:notesMasterIdLst>
  <p:sldIdLst>
    <p:sldId id="256" r:id="rId5"/>
    <p:sldId id="257" r:id="rId6"/>
    <p:sldId id="284" r:id="rId7"/>
    <p:sldId id="267" r:id="rId8"/>
    <p:sldId id="279" r:id="rId9"/>
    <p:sldId id="280" r:id="rId10"/>
    <p:sldId id="264" r:id="rId11"/>
    <p:sldId id="289" r:id="rId12"/>
    <p:sldId id="261" r:id="rId13"/>
    <p:sldId id="290" r:id="rId14"/>
    <p:sldId id="281" r:id="rId15"/>
    <p:sldId id="291" r:id="rId16"/>
    <p:sldId id="293" r:id="rId17"/>
    <p:sldId id="286" r:id="rId18"/>
    <p:sldId id="287" r:id="rId19"/>
    <p:sldId id="278" r:id="rId20"/>
    <p:sldId id="274" r:id="rId21"/>
    <p:sldId id="27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 autoAdjust="0"/>
    <p:restoredTop sz="97420" autoAdjust="0"/>
  </p:normalViewPr>
  <p:slideViewPr>
    <p:cSldViewPr showGuides="1">
      <p:cViewPr varScale="1">
        <p:scale>
          <a:sx n="112" d="100"/>
          <a:sy n="112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ESS%20Talk\Cavity_information_3_25_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t\Desktop\Copy%20of%20Crofford_RF_DT_Moss%20Edi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Peak Regulation</a:t>
            </a:r>
            <a:r>
              <a:rPr lang="en-US" baseline="0"/>
              <a:t> Error during the Beam Pulse (AFF)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Sheet1!$A$7:$A$102</c:f>
              <c:strCache>
                <c:ptCount val="96"/>
                <c:pt idx="0">
                  <c:v>RFQ</c:v>
                </c:pt>
                <c:pt idx="1">
                  <c:v>MEBT1</c:v>
                </c:pt>
                <c:pt idx="2">
                  <c:v>MEBT2</c:v>
                </c:pt>
                <c:pt idx="3">
                  <c:v>MEBT3</c:v>
                </c:pt>
                <c:pt idx="4">
                  <c:v>MEBT4</c:v>
                </c:pt>
                <c:pt idx="5">
                  <c:v>DTL1</c:v>
                </c:pt>
                <c:pt idx="6">
                  <c:v>DTL2</c:v>
                </c:pt>
                <c:pt idx="7">
                  <c:v>DTL3</c:v>
                </c:pt>
                <c:pt idx="8">
                  <c:v>DTL4</c:v>
                </c:pt>
                <c:pt idx="9">
                  <c:v>DTL5</c:v>
                </c:pt>
                <c:pt idx="10">
                  <c:v>DTL6</c:v>
                </c:pt>
                <c:pt idx="11">
                  <c:v>CCL1</c:v>
                </c:pt>
                <c:pt idx="12">
                  <c:v>CCL2</c:v>
                </c:pt>
                <c:pt idx="13">
                  <c:v>CCL3</c:v>
                </c:pt>
                <c:pt idx="14">
                  <c:v>CCL4</c:v>
                </c:pt>
                <c:pt idx="15">
                  <c:v>SCL 01a</c:v>
                </c:pt>
                <c:pt idx="16">
                  <c:v>SCL 01b </c:v>
                </c:pt>
                <c:pt idx="17">
                  <c:v>SCL 01c</c:v>
                </c:pt>
                <c:pt idx="18">
                  <c:v>SCL 02a</c:v>
                </c:pt>
                <c:pt idx="19">
                  <c:v>SCL 02b</c:v>
                </c:pt>
                <c:pt idx="20">
                  <c:v>SCL 02c</c:v>
                </c:pt>
                <c:pt idx="21">
                  <c:v>SCL 03a</c:v>
                </c:pt>
                <c:pt idx="22">
                  <c:v>SCL 03b</c:v>
                </c:pt>
                <c:pt idx="23">
                  <c:v>SCL 03c</c:v>
                </c:pt>
                <c:pt idx="24">
                  <c:v>SCL 04a</c:v>
                </c:pt>
                <c:pt idx="25">
                  <c:v>SCL 04b</c:v>
                </c:pt>
                <c:pt idx="26">
                  <c:v>SCL 04c</c:v>
                </c:pt>
                <c:pt idx="27">
                  <c:v>SCL 05a</c:v>
                </c:pt>
                <c:pt idx="28">
                  <c:v>SCL 05b</c:v>
                </c:pt>
                <c:pt idx="29">
                  <c:v>SCL 05c</c:v>
                </c:pt>
                <c:pt idx="30">
                  <c:v>SCL 06a</c:v>
                </c:pt>
                <c:pt idx="31">
                  <c:v>SCL 06b</c:v>
                </c:pt>
                <c:pt idx="32">
                  <c:v>SCL 06c</c:v>
                </c:pt>
                <c:pt idx="33">
                  <c:v>SCL 07a</c:v>
                </c:pt>
                <c:pt idx="34">
                  <c:v>SCL 07b</c:v>
                </c:pt>
                <c:pt idx="35">
                  <c:v>SCL 07c</c:v>
                </c:pt>
                <c:pt idx="36">
                  <c:v>SCL 08a</c:v>
                </c:pt>
                <c:pt idx="37">
                  <c:v>SCL 08b</c:v>
                </c:pt>
                <c:pt idx="38">
                  <c:v>SCL 08c</c:v>
                </c:pt>
                <c:pt idx="39">
                  <c:v>SCL 09a</c:v>
                </c:pt>
                <c:pt idx="40">
                  <c:v>SCL 09b</c:v>
                </c:pt>
                <c:pt idx="41">
                  <c:v>SCL 09c</c:v>
                </c:pt>
                <c:pt idx="42">
                  <c:v>SCL 10a</c:v>
                </c:pt>
                <c:pt idx="43">
                  <c:v>SCL 10b</c:v>
                </c:pt>
                <c:pt idx="44">
                  <c:v>SCL 10c</c:v>
                </c:pt>
                <c:pt idx="45">
                  <c:v>SCL 11a</c:v>
                </c:pt>
                <c:pt idx="46">
                  <c:v>SCL 11b</c:v>
                </c:pt>
                <c:pt idx="47">
                  <c:v>SCL 11c</c:v>
                </c:pt>
                <c:pt idx="48">
                  <c:v>SCL 12a</c:v>
                </c:pt>
                <c:pt idx="49">
                  <c:v>SCL 12b</c:v>
                </c:pt>
                <c:pt idx="50">
                  <c:v>SCL 12c</c:v>
                </c:pt>
                <c:pt idx="51">
                  <c:v>SCL 12d</c:v>
                </c:pt>
                <c:pt idx="52">
                  <c:v>SCL 13a</c:v>
                </c:pt>
                <c:pt idx="53">
                  <c:v>SCL 13b</c:v>
                </c:pt>
                <c:pt idx="54">
                  <c:v>SCL 13c</c:v>
                </c:pt>
                <c:pt idx="55">
                  <c:v>SCL 13d</c:v>
                </c:pt>
                <c:pt idx="56">
                  <c:v>SCL 14a</c:v>
                </c:pt>
                <c:pt idx="57">
                  <c:v>SCL 14b</c:v>
                </c:pt>
                <c:pt idx="58">
                  <c:v>SCL 14c</c:v>
                </c:pt>
                <c:pt idx="59">
                  <c:v>SCL 14d</c:v>
                </c:pt>
                <c:pt idx="60">
                  <c:v>SCL 15a</c:v>
                </c:pt>
                <c:pt idx="61">
                  <c:v>SCL 15b</c:v>
                </c:pt>
                <c:pt idx="62">
                  <c:v>SCL 15c</c:v>
                </c:pt>
                <c:pt idx="63">
                  <c:v>SCL 15d</c:v>
                </c:pt>
                <c:pt idx="64">
                  <c:v>SCL 16a</c:v>
                </c:pt>
                <c:pt idx="65">
                  <c:v>SCL 16b</c:v>
                </c:pt>
                <c:pt idx="66">
                  <c:v>SCL 16c</c:v>
                </c:pt>
                <c:pt idx="67">
                  <c:v>SCL 16d</c:v>
                </c:pt>
                <c:pt idx="68">
                  <c:v>SCL 17a</c:v>
                </c:pt>
                <c:pt idx="69">
                  <c:v>SCL 17b</c:v>
                </c:pt>
                <c:pt idx="70">
                  <c:v>SCL 17c</c:v>
                </c:pt>
                <c:pt idx="71">
                  <c:v>SCL 17d</c:v>
                </c:pt>
                <c:pt idx="72">
                  <c:v>SCL 18a</c:v>
                </c:pt>
                <c:pt idx="73">
                  <c:v>SCL 18b</c:v>
                </c:pt>
                <c:pt idx="74">
                  <c:v>SCL 18c</c:v>
                </c:pt>
                <c:pt idx="75">
                  <c:v>SCL 18d</c:v>
                </c:pt>
                <c:pt idx="76">
                  <c:v>SCL 19a</c:v>
                </c:pt>
                <c:pt idx="77">
                  <c:v>SCL 19b</c:v>
                </c:pt>
                <c:pt idx="78">
                  <c:v>SCL 19c</c:v>
                </c:pt>
                <c:pt idx="79">
                  <c:v>SCL 19d</c:v>
                </c:pt>
                <c:pt idx="80">
                  <c:v>SCL 20a</c:v>
                </c:pt>
                <c:pt idx="81">
                  <c:v>SCL 20b</c:v>
                </c:pt>
                <c:pt idx="82">
                  <c:v>SCL 20c</c:v>
                </c:pt>
                <c:pt idx="83">
                  <c:v>SCL 20d</c:v>
                </c:pt>
                <c:pt idx="84">
                  <c:v>SCL 21a</c:v>
                </c:pt>
                <c:pt idx="85">
                  <c:v>SCL 21b</c:v>
                </c:pt>
                <c:pt idx="86">
                  <c:v>SCL 21c</c:v>
                </c:pt>
                <c:pt idx="87">
                  <c:v>SCL 21d</c:v>
                </c:pt>
                <c:pt idx="88">
                  <c:v>SCL 22a</c:v>
                </c:pt>
                <c:pt idx="89">
                  <c:v>SCL 22b</c:v>
                </c:pt>
                <c:pt idx="90">
                  <c:v>SCL 22c</c:v>
                </c:pt>
                <c:pt idx="91">
                  <c:v>SCL 22d</c:v>
                </c:pt>
                <c:pt idx="92">
                  <c:v>SCL 23a</c:v>
                </c:pt>
                <c:pt idx="93">
                  <c:v>SCL 23b</c:v>
                </c:pt>
                <c:pt idx="94">
                  <c:v>SCL 23c</c:v>
                </c:pt>
                <c:pt idx="95">
                  <c:v>SCL 23d</c:v>
                </c:pt>
              </c:strCache>
            </c:strRef>
          </c:cat>
          <c:val>
            <c:numRef>
              <c:f>Sheet1!$J$7:$J$102</c:f>
              <c:numCache>
                <c:formatCode>0.00</c:formatCode>
                <c:ptCount val="96"/>
                <c:pt idx="0">
                  <c:v>2.06916E-3</c:v>
                </c:pt>
                <c:pt idx="1">
                  <c:v>0.22367300000000001</c:v>
                </c:pt>
                <c:pt idx="2">
                  <c:v>0.41745700000000002</c:v>
                </c:pt>
                <c:pt idx="3">
                  <c:v>9.4972900000000002E-3</c:v>
                </c:pt>
                <c:pt idx="4">
                  <c:v>4.1330100000000002E-2</c:v>
                </c:pt>
                <c:pt idx="5">
                  <c:v>0.25015500000000002</c:v>
                </c:pt>
                <c:pt idx="6">
                  <c:v>3.3634299999999999E-2</c:v>
                </c:pt>
                <c:pt idx="7">
                  <c:v>4.2906199999999999E-2</c:v>
                </c:pt>
                <c:pt idx="8">
                  <c:v>0.39132800000000001</c:v>
                </c:pt>
                <c:pt idx="9">
                  <c:v>0.30867899999999998</c:v>
                </c:pt>
                <c:pt idx="10">
                  <c:v>5.7593400000000003E-2</c:v>
                </c:pt>
                <c:pt idx="11">
                  <c:v>0.301649</c:v>
                </c:pt>
                <c:pt idx="12">
                  <c:v>6.7798300000000006E-2</c:v>
                </c:pt>
                <c:pt idx="13">
                  <c:v>0.14962</c:v>
                </c:pt>
                <c:pt idx="14">
                  <c:v>0.122437</c:v>
                </c:pt>
                <c:pt idx="15">
                  <c:v>0.108303</c:v>
                </c:pt>
                <c:pt idx="16">
                  <c:v>6.1798100000000002E-2</c:v>
                </c:pt>
                <c:pt idx="17">
                  <c:v>8.1952399999999995E-2</c:v>
                </c:pt>
                <c:pt idx="18">
                  <c:v>9.1012300000000004E-2</c:v>
                </c:pt>
                <c:pt idx="19">
                  <c:v>3.6267899999999999E-2</c:v>
                </c:pt>
                <c:pt idx="20">
                  <c:v>5.3863500000000002E-2</c:v>
                </c:pt>
                <c:pt idx="21">
                  <c:v>0.142376</c:v>
                </c:pt>
                <c:pt idx="22">
                  <c:v>3.3035299999999998E-3</c:v>
                </c:pt>
                <c:pt idx="23">
                  <c:v>9.7411000000000004E-4</c:v>
                </c:pt>
                <c:pt idx="24">
                  <c:v>6.0512700000000003E-2</c:v>
                </c:pt>
                <c:pt idx="25">
                  <c:v>0.12814500000000001</c:v>
                </c:pt>
                <c:pt idx="26">
                  <c:v>0.30838199999999999</c:v>
                </c:pt>
                <c:pt idx="27">
                  <c:v>7.89324E-2</c:v>
                </c:pt>
                <c:pt idx="28">
                  <c:v>3.93207E-2</c:v>
                </c:pt>
                <c:pt idx="29">
                  <c:v>7.9215999999999995E-2</c:v>
                </c:pt>
                <c:pt idx="30">
                  <c:v>3.2466399999999999E-2</c:v>
                </c:pt>
                <c:pt idx="31">
                  <c:v>0.20630000000000001</c:v>
                </c:pt>
                <c:pt idx="32">
                  <c:v>0.177645</c:v>
                </c:pt>
                <c:pt idx="33">
                  <c:v>0.13495199999999999</c:v>
                </c:pt>
                <c:pt idx="34">
                  <c:v>0.15932499999999999</c:v>
                </c:pt>
                <c:pt idx="35">
                  <c:v>0.10807</c:v>
                </c:pt>
                <c:pt idx="36">
                  <c:v>0.100596</c:v>
                </c:pt>
                <c:pt idx="37">
                  <c:v>0.112542</c:v>
                </c:pt>
                <c:pt idx="38">
                  <c:v>7.6887300000000006E-2</c:v>
                </c:pt>
                <c:pt idx="39">
                  <c:v>0.12382899999999999</c:v>
                </c:pt>
                <c:pt idx="40">
                  <c:v>0.16756099999999999</c:v>
                </c:pt>
                <c:pt idx="41">
                  <c:v>0.12368</c:v>
                </c:pt>
                <c:pt idx="42">
                  <c:v>0.13813700000000001</c:v>
                </c:pt>
                <c:pt idx="43">
                  <c:v>4.7747299999999999E-2</c:v>
                </c:pt>
                <c:pt idx="44">
                  <c:v>4.1131399999999999E-2</c:v>
                </c:pt>
                <c:pt idx="45">
                  <c:v>0.11305</c:v>
                </c:pt>
                <c:pt idx="46">
                  <c:v>0</c:v>
                </c:pt>
                <c:pt idx="47">
                  <c:v>0.171955</c:v>
                </c:pt>
                <c:pt idx="48">
                  <c:v>6.4544699999999997E-2</c:v>
                </c:pt>
                <c:pt idx="49">
                  <c:v>0.194887</c:v>
                </c:pt>
                <c:pt idx="50">
                  <c:v>1.0445899999999999E-2</c:v>
                </c:pt>
                <c:pt idx="51">
                  <c:v>8.1850400000000004E-2</c:v>
                </c:pt>
                <c:pt idx="52">
                  <c:v>0.16711400000000001</c:v>
                </c:pt>
                <c:pt idx="53">
                  <c:v>9.4329800000000005E-2</c:v>
                </c:pt>
                <c:pt idx="54">
                  <c:v>9.8764000000000005E-2</c:v>
                </c:pt>
                <c:pt idx="55">
                  <c:v>5.37025E-2</c:v>
                </c:pt>
                <c:pt idx="56">
                  <c:v>2.6859600000000001E-2</c:v>
                </c:pt>
                <c:pt idx="57">
                  <c:v>0.22276899999999999</c:v>
                </c:pt>
                <c:pt idx="58">
                  <c:v>0.13569400000000001</c:v>
                </c:pt>
                <c:pt idx="59">
                  <c:v>1.79291E-2</c:v>
                </c:pt>
                <c:pt idx="60">
                  <c:v>8.8739399999999996E-2</c:v>
                </c:pt>
                <c:pt idx="61">
                  <c:v>0.215111</c:v>
                </c:pt>
                <c:pt idx="62">
                  <c:v>0.15349699999999999</c:v>
                </c:pt>
                <c:pt idx="63">
                  <c:v>5.0801199999999998E-2</c:v>
                </c:pt>
                <c:pt idx="64">
                  <c:v>0.148174</c:v>
                </c:pt>
                <c:pt idx="65">
                  <c:v>0.15898499999999999</c:v>
                </c:pt>
                <c:pt idx="66">
                  <c:v>7.5538599999999997E-2</c:v>
                </c:pt>
                <c:pt idx="67">
                  <c:v>0.29856100000000002</c:v>
                </c:pt>
                <c:pt idx="68">
                  <c:v>6.1909399999999998E-3</c:v>
                </c:pt>
                <c:pt idx="69">
                  <c:v>1.89076E-2</c:v>
                </c:pt>
                <c:pt idx="70">
                  <c:v>1.0476299999999999E-2</c:v>
                </c:pt>
                <c:pt idx="71">
                  <c:v>0.35988700000000001</c:v>
                </c:pt>
                <c:pt idx="72">
                  <c:v>0.184172</c:v>
                </c:pt>
                <c:pt idx="73">
                  <c:v>8.4600400000000006E-2</c:v>
                </c:pt>
                <c:pt idx="74">
                  <c:v>0.20580999999999999</c:v>
                </c:pt>
                <c:pt idx="75">
                  <c:v>0.11097600000000001</c:v>
                </c:pt>
                <c:pt idx="76">
                  <c:v>0.16117400000000001</c:v>
                </c:pt>
                <c:pt idx="77">
                  <c:v>2.2948699999999999E-2</c:v>
                </c:pt>
                <c:pt idx="78">
                  <c:v>8.3347599999999994E-2</c:v>
                </c:pt>
                <c:pt idx="79">
                  <c:v>3.79636E-2</c:v>
                </c:pt>
                <c:pt idx="80">
                  <c:v>1.25408E-2</c:v>
                </c:pt>
                <c:pt idx="81">
                  <c:v>0.251245</c:v>
                </c:pt>
                <c:pt idx="82">
                  <c:v>0.13297800000000001</c:v>
                </c:pt>
                <c:pt idx="83">
                  <c:v>7.4983400000000006E-2</c:v>
                </c:pt>
                <c:pt idx="84">
                  <c:v>0.29972500000000002</c:v>
                </c:pt>
                <c:pt idx="85">
                  <c:v>0.19039700000000001</c:v>
                </c:pt>
                <c:pt idx="86">
                  <c:v>8.0004599999999995E-2</c:v>
                </c:pt>
                <c:pt idx="87">
                  <c:v>0.42639199999999999</c:v>
                </c:pt>
                <c:pt idx="88">
                  <c:v>1.33084E-2</c:v>
                </c:pt>
                <c:pt idx="89">
                  <c:v>0.13327600000000001</c:v>
                </c:pt>
                <c:pt idx="90">
                  <c:v>0.13034100000000001</c:v>
                </c:pt>
                <c:pt idx="91">
                  <c:v>3.6107E-2</c:v>
                </c:pt>
                <c:pt idx="92">
                  <c:v>0.39358500000000002</c:v>
                </c:pt>
                <c:pt idx="93">
                  <c:v>2.8490399999999999E-2</c:v>
                </c:pt>
                <c:pt idx="94">
                  <c:v>0.17363200000000001</c:v>
                </c:pt>
                <c:pt idx="95">
                  <c:v>0.37779600000000002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8797568"/>
        <c:axId val="68799488"/>
      </c:barChart>
      <c:catAx>
        <c:axId val="6879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Cavity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68799488"/>
        <c:crosses val="autoZero"/>
        <c:auto val="1"/>
        <c:lblAlgn val="ctr"/>
        <c:lblOffset val="100"/>
        <c:noMultiLvlLbl val="0"/>
      </c:catAx>
      <c:valAx>
        <c:axId val="687994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6879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individual_downtime_events!$K$89</c:f>
              <c:strCache>
                <c:ptCount val="1"/>
                <c:pt idx="0">
                  <c:v>Total Downtime</c:v>
                </c:pt>
              </c:strCache>
            </c:strRef>
          </c:tx>
          <c:invertIfNegative val="0"/>
          <c:cat>
            <c:strRef>
              <c:f>individual_downtime_events!$J$90:$J$104</c:f>
              <c:strCache>
                <c:ptCount val="15"/>
                <c:pt idx="0">
                  <c:v>RFQ</c:v>
                </c:pt>
                <c:pt idx="1">
                  <c:v>MEBT1</c:v>
                </c:pt>
                <c:pt idx="2">
                  <c:v>MEBT2</c:v>
                </c:pt>
                <c:pt idx="3">
                  <c:v>MEBT3</c:v>
                </c:pt>
                <c:pt idx="4">
                  <c:v>MEBT4</c:v>
                </c:pt>
                <c:pt idx="5">
                  <c:v>DTL1</c:v>
                </c:pt>
                <c:pt idx="6">
                  <c:v>DTL2</c:v>
                </c:pt>
                <c:pt idx="7">
                  <c:v>DTL3</c:v>
                </c:pt>
                <c:pt idx="8">
                  <c:v>DTL4</c:v>
                </c:pt>
                <c:pt idx="9">
                  <c:v>DTL5</c:v>
                </c:pt>
                <c:pt idx="10">
                  <c:v>DTL6</c:v>
                </c:pt>
                <c:pt idx="11">
                  <c:v>CCL1</c:v>
                </c:pt>
                <c:pt idx="12">
                  <c:v>CCL2</c:v>
                </c:pt>
                <c:pt idx="13">
                  <c:v>CCL3</c:v>
                </c:pt>
                <c:pt idx="14">
                  <c:v>CCL4</c:v>
                </c:pt>
              </c:strCache>
            </c:strRef>
          </c:cat>
          <c:val>
            <c:numRef>
              <c:f>individual_downtime_events!$K$90:$K$104</c:f>
              <c:numCache>
                <c:formatCode>General</c:formatCode>
                <c:ptCount val="15"/>
                <c:pt idx="0">
                  <c:v>46</c:v>
                </c:pt>
                <c:pt idx="1">
                  <c:v>4.8</c:v>
                </c:pt>
                <c:pt idx="2">
                  <c:v>0.1</c:v>
                </c:pt>
                <c:pt idx="3">
                  <c:v>0</c:v>
                </c:pt>
                <c:pt idx="4">
                  <c:v>4.5999999999999996</c:v>
                </c:pt>
                <c:pt idx="5">
                  <c:v>1.7</c:v>
                </c:pt>
                <c:pt idx="6">
                  <c:v>16.2</c:v>
                </c:pt>
                <c:pt idx="7">
                  <c:v>26.4</c:v>
                </c:pt>
                <c:pt idx="8">
                  <c:v>12.7</c:v>
                </c:pt>
                <c:pt idx="9">
                  <c:v>22.7</c:v>
                </c:pt>
                <c:pt idx="10">
                  <c:v>30.8</c:v>
                </c:pt>
                <c:pt idx="11">
                  <c:v>2.4</c:v>
                </c:pt>
                <c:pt idx="12">
                  <c:v>27.3</c:v>
                </c:pt>
                <c:pt idx="13">
                  <c:v>44</c:v>
                </c:pt>
                <c:pt idx="14">
                  <c:v>26.9</c:v>
                </c:pt>
              </c:numCache>
            </c:numRef>
          </c:val>
        </c:ser>
        <c:ser>
          <c:idx val="1"/>
          <c:order val="1"/>
          <c:tx>
            <c:strRef>
              <c:f>individual_downtime_events!$L$89</c:f>
              <c:strCache>
                <c:ptCount val="1"/>
                <c:pt idx="0">
                  <c:v>Beam Downtime</c:v>
                </c:pt>
              </c:strCache>
            </c:strRef>
          </c:tx>
          <c:invertIfNegative val="0"/>
          <c:cat>
            <c:strRef>
              <c:f>individual_downtime_events!$J$90:$J$104</c:f>
              <c:strCache>
                <c:ptCount val="15"/>
                <c:pt idx="0">
                  <c:v>RFQ</c:v>
                </c:pt>
                <c:pt idx="1">
                  <c:v>MEBT1</c:v>
                </c:pt>
                <c:pt idx="2">
                  <c:v>MEBT2</c:v>
                </c:pt>
                <c:pt idx="3">
                  <c:v>MEBT3</c:v>
                </c:pt>
                <c:pt idx="4">
                  <c:v>MEBT4</c:v>
                </c:pt>
                <c:pt idx="5">
                  <c:v>DTL1</c:v>
                </c:pt>
                <c:pt idx="6">
                  <c:v>DTL2</c:v>
                </c:pt>
                <c:pt idx="7">
                  <c:v>DTL3</c:v>
                </c:pt>
                <c:pt idx="8">
                  <c:v>DTL4</c:v>
                </c:pt>
                <c:pt idx="9">
                  <c:v>DTL5</c:v>
                </c:pt>
                <c:pt idx="10">
                  <c:v>DTL6</c:v>
                </c:pt>
                <c:pt idx="11">
                  <c:v>CCL1</c:v>
                </c:pt>
                <c:pt idx="12">
                  <c:v>CCL2</c:v>
                </c:pt>
                <c:pt idx="13">
                  <c:v>CCL3</c:v>
                </c:pt>
                <c:pt idx="14">
                  <c:v>CCL4</c:v>
                </c:pt>
              </c:strCache>
            </c:strRef>
          </c:cat>
          <c:val>
            <c:numRef>
              <c:f>individual_downtime_events!$L$90:$L$104</c:f>
              <c:numCache>
                <c:formatCode>General</c:formatCode>
                <c:ptCount val="15"/>
                <c:pt idx="0">
                  <c:v>36.700000000000003</c:v>
                </c:pt>
                <c:pt idx="1">
                  <c:v>4.5</c:v>
                </c:pt>
                <c:pt idx="2">
                  <c:v>1</c:v>
                </c:pt>
                <c:pt idx="3">
                  <c:v>0</c:v>
                </c:pt>
                <c:pt idx="4">
                  <c:v>3.8</c:v>
                </c:pt>
                <c:pt idx="5">
                  <c:v>1.7</c:v>
                </c:pt>
                <c:pt idx="6">
                  <c:v>14.3</c:v>
                </c:pt>
                <c:pt idx="7">
                  <c:v>23.6</c:v>
                </c:pt>
                <c:pt idx="8">
                  <c:v>11.4</c:v>
                </c:pt>
                <c:pt idx="9">
                  <c:v>19.3</c:v>
                </c:pt>
                <c:pt idx="10">
                  <c:v>29.5</c:v>
                </c:pt>
                <c:pt idx="11">
                  <c:v>1.8</c:v>
                </c:pt>
                <c:pt idx="12">
                  <c:v>26.8</c:v>
                </c:pt>
                <c:pt idx="13">
                  <c:v>5.3</c:v>
                </c:pt>
                <c:pt idx="14">
                  <c:v>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345088"/>
        <c:axId val="72346624"/>
      </c:barChart>
      <c:catAx>
        <c:axId val="7234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72346624"/>
        <c:crosses val="autoZero"/>
        <c:auto val="1"/>
        <c:lblAlgn val="ctr"/>
        <c:lblOffset val="100"/>
        <c:noMultiLvlLbl val="0"/>
      </c:catAx>
      <c:valAx>
        <c:axId val="7234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34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AC2F7-EAE3-4932-B533-DDBD4D68536D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53C26-6458-4304-9ABC-F7AA9C14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plot shows the beam energy decrease over time, and then the stability since the trip reduction.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green are actual errant beam trips.  We started specifically recording them in FY14.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latest reduction in FY15 was during the 850 kW run.  Reduced RF pulse width.  We also conditioned each structure about 10-15% higher average power than we ran.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1FDA-8960-974D-94D1-F94ECD8845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5/29/2015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EuCARD2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Mini Workshop on LLRF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5131722" cy="1115663"/>
          </a:xfrm>
        </p:spPr>
        <p:txBody>
          <a:bodyPr/>
          <a:lstStyle/>
          <a:p>
            <a:r>
              <a:rPr lang="en-US" sz="2800" dirty="0" smtClean="0"/>
              <a:t>LLRF </a:t>
            </a:r>
            <a:r>
              <a:rPr lang="en-US" sz="2800" dirty="0" smtClean="0"/>
              <a:t>Experience at </a:t>
            </a:r>
            <a:r>
              <a:rPr lang="en-US" sz="2800" dirty="0" smtClean="0"/>
              <a:t>the </a:t>
            </a:r>
            <a:r>
              <a:rPr lang="en-US" sz="2800" dirty="0" smtClean="0"/>
              <a:t>Spallation Neutron Source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4724400" cy="2590800"/>
          </a:xfrm>
        </p:spPr>
        <p:txBody>
          <a:bodyPr/>
          <a:lstStyle/>
          <a:p>
            <a:r>
              <a:rPr lang="en-US" dirty="0" smtClean="0"/>
              <a:t>Mark Crofford</a:t>
            </a:r>
          </a:p>
          <a:p>
            <a:endParaRPr lang="en-US" dirty="0" smtClean="0"/>
          </a:p>
          <a:p>
            <a:r>
              <a:rPr lang="en-US" dirty="0" smtClean="0"/>
              <a:t>EuCARD2 Mini Workshop on LLRF and Beam Dynamics Mutual Needs</a:t>
            </a:r>
            <a:endParaRPr lang="en-US" dirty="0"/>
          </a:p>
          <a:p>
            <a:r>
              <a:rPr lang="en-US" dirty="0" smtClean="0"/>
              <a:t>June 2 &amp; 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Errant Beam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034"/>
            <a:ext cx="3962400" cy="4471932"/>
          </a:xfrm>
        </p:spPr>
        <p:txBody>
          <a:bodyPr/>
          <a:lstStyle/>
          <a:p>
            <a:r>
              <a:rPr lang="en-US" sz="2600" dirty="0" smtClean="0"/>
              <a:t>Abrupt beam loss caused by:</a:t>
            </a:r>
          </a:p>
          <a:p>
            <a:pPr lvl="1"/>
            <a:r>
              <a:rPr lang="en-US" dirty="0" smtClean="0"/>
              <a:t>Low current or partial beam pulses</a:t>
            </a:r>
          </a:p>
          <a:p>
            <a:pPr lvl="1"/>
            <a:r>
              <a:rPr lang="en-US" dirty="0" smtClean="0"/>
              <a:t>Beam pulses with incorrect energy</a:t>
            </a:r>
          </a:p>
          <a:p>
            <a:pPr lvl="1"/>
            <a:r>
              <a:rPr lang="en-US" dirty="0" smtClean="0"/>
              <a:t>Abrupt beam losses</a:t>
            </a:r>
          </a:p>
          <a:p>
            <a:r>
              <a:rPr lang="en-US" sz="2600" dirty="0" smtClean="0"/>
              <a:t>SCL Beam Loss Monitors (BLM) are the primary indication of errant beam</a:t>
            </a:r>
            <a:endParaRPr lang="en-US" sz="2600" dirty="0"/>
          </a:p>
        </p:txBody>
      </p:sp>
      <p:pic>
        <p:nvPicPr>
          <p:cNvPr id="4" name="Picture 3" descr="2010_03_08_10_53_18_sourceissueCHum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51133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6316133"/>
            <a:ext cx="222644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Credit: C</a:t>
            </a:r>
            <a:r>
              <a:rPr lang="en-US" sz="1200" dirty="0"/>
              <a:t>. Peters – AAC,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9311" y="5428734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i="1" dirty="0">
                <a:solidFill>
                  <a:srgbClr val="FF0000"/>
                </a:solidFill>
              </a:rPr>
              <a:t>Fast beam current monitor in MEBT</a:t>
            </a:r>
          </a:p>
        </p:txBody>
      </p:sp>
    </p:spTree>
    <p:extLst>
      <p:ext uri="{BB962C8B-B14F-4D97-AF65-F5344CB8AC3E}">
        <p14:creationId xmlns:p14="http://schemas.microsoft.com/office/powerpoint/2010/main" val="146658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Errant Beam </a:t>
            </a:r>
            <a:r>
              <a:rPr lang="en-US" dirty="0" smtClean="0"/>
              <a:t>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42640" cy="5410200"/>
          </a:xfrm>
        </p:spPr>
        <p:txBody>
          <a:bodyPr/>
          <a:lstStyle/>
          <a:p>
            <a:r>
              <a:rPr lang="en-US" sz="2400" dirty="0" smtClean="0"/>
              <a:t>Errant </a:t>
            </a:r>
            <a:r>
              <a:rPr lang="en-US" sz="2400" dirty="0"/>
              <a:t>beam mechanism</a:t>
            </a:r>
          </a:p>
          <a:p>
            <a:pPr lvl="1"/>
            <a:r>
              <a:rPr lang="en-US" sz="2000" dirty="0"/>
              <a:t>Beam hitting cavity surface desorbs gas or particulates creating an environment for arcing</a:t>
            </a:r>
          </a:p>
          <a:p>
            <a:r>
              <a:rPr lang="en-US" sz="2400" dirty="0"/>
              <a:t>Super Conducting Linac (SCL) cavity performance degrades over time</a:t>
            </a:r>
          </a:p>
          <a:p>
            <a:pPr lvl="1"/>
            <a:r>
              <a:rPr lang="en-US" sz="2000" dirty="0"/>
              <a:t>SCL cavities do not trip with every errant beam pulse, but the probability for a trip increases with </a:t>
            </a:r>
            <a:r>
              <a:rPr lang="en-US" sz="2000" dirty="0" smtClean="0"/>
              <a:t>the frequency of bad pulses</a:t>
            </a:r>
            <a:endParaRPr lang="en-US" sz="2000" dirty="0"/>
          </a:p>
          <a:p>
            <a:pPr lvl="1"/>
            <a:r>
              <a:rPr lang="en-US" sz="2000" dirty="0"/>
              <a:t>Cavity fields have been </a:t>
            </a:r>
            <a:r>
              <a:rPr lang="en-US" sz="2000" dirty="0" smtClean="0"/>
              <a:t>decreased</a:t>
            </a:r>
            <a:r>
              <a:rPr lang="en-US" sz="2000" dirty="0" smtClean="0"/>
              <a:t> </a:t>
            </a:r>
            <a:r>
              <a:rPr lang="en-US" sz="2000" dirty="0"/>
              <a:t>and cavities have been turned off </a:t>
            </a:r>
            <a:r>
              <a:rPr lang="en-US" sz="2000" dirty="0" smtClean="0"/>
              <a:t>resulting</a:t>
            </a:r>
            <a:r>
              <a:rPr lang="en-US" sz="2000" dirty="0" smtClean="0"/>
              <a:t> </a:t>
            </a:r>
            <a:r>
              <a:rPr lang="en-US" sz="2000" dirty="0"/>
              <a:t>in lower beam energy</a:t>
            </a:r>
          </a:p>
          <a:p>
            <a:r>
              <a:rPr lang="en-US" sz="2400" dirty="0"/>
              <a:t>SCL cavity performance degradation from errant beam can be </a:t>
            </a:r>
            <a:r>
              <a:rPr lang="en-US" sz="2400" dirty="0" smtClean="0"/>
              <a:t>restored</a:t>
            </a:r>
            <a:endParaRPr lang="en-US" sz="2400" dirty="0"/>
          </a:p>
          <a:p>
            <a:pPr lvl="1"/>
            <a:r>
              <a:rPr lang="en-US" sz="2000" dirty="0"/>
              <a:t>Requires cavity warm up during a long shutdown and then RF conditioning before </a:t>
            </a:r>
            <a:r>
              <a:rPr lang="en-US" sz="2000" dirty="0" smtClean="0"/>
              <a:t>resuming</a:t>
            </a:r>
            <a:r>
              <a:rPr lang="en-US" sz="2000" dirty="0" smtClean="0"/>
              <a:t> </a:t>
            </a:r>
            <a:r>
              <a:rPr lang="en-US" sz="2000" dirty="0"/>
              <a:t>beam operation</a:t>
            </a:r>
          </a:p>
          <a:p>
            <a:pPr lvl="1"/>
            <a:r>
              <a:rPr lang="en-US" sz="2000" dirty="0"/>
              <a:t>Cryomodules have been removed from the tunnel for cavity RF coupler repairs but this takes months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6277069"/>
            <a:ext cx="173111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C. Peters – AAC, 2013</a:t>
            </a:r>
          </a:p>
        </p:txBody>
      </p:sp>
    </p:spTree>
    <p:extLst>
      <p:ext uri="{BB962C8B-B14F-4D97-AF65-F5344CB8AC3E}">
        <p14:creationId xmlns:p14="http://schemas.microsoft.com/office/powerpoint/2010/main" val="329819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Majority </a:t>
            </a:r>
            <a:r>
              <a:rPr lang="en-US" dirty="0"/>
              <a:t>of </a:t>
            </a:r>
            <a:r>
              <a:rPr lang="en-US" dirty="0"/>
              <a:t>E</a:t>
            </a:r>
            <a:r>
              <a:rPr lang="en-US" dirty="0" smtClean="0"/>
              <a:t>rrant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F</a:t>
            </a:r>
            <a:r>
              <a:rPr lang="en-US" dirty="0" smtClean="0"/>
              <a:t>aults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riginate </a:t>
            </a:r>
            <a:r>
              <a:rPr lang="en-US" dirty="0"/>
              <a:t>in the Warm Linac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42640" cy="5181600"/>
          </a:xfrm>
        </p:spPr>
        <p:txBody>
          <a:bodyPr/>
          <a:lstStyle/>
          <a:p>
            <a:r>
              <a:rPr lang="en-US" dirty="0"/>
              <a:t>&lt;10% of BLM trips were due to the ion </a:t>
            </a:r>
            <a:r>
              <a:rPr lang="en-US" dirty="0" smtClean="0"/>
              <a:t>source/LEBT</a:t>
            </a:r>
          </a:p>
          <a:p>
            <a:pPr lvl="1"/>
            <a:r>
              <a:rPr lang="en-US" dirty="0" smtClean="0"/>
              <a:t>Most ion source induced BLM trips occur during the first week of a new source installation</a:t>
            </a:r>
          </a:p>
          <a:p>
            <a:pPr lvl="2"/>
            <a:r>
              <a:rPr lang="en-US" dirty="0" smtClean="0"/>
              <a:t>High voltage arcing</a:t>
            </a:r>
            <a:endParaRPr lang="en-US" sz="1800" dirty="0"/>
          </a:p>
          <a:p>
            <a:r>
              <a:rPr lang="en-US" dirty="0"/>
              <a:t>&gt;90% of BLM trips were due to warm linac RF </a:t>
            </a:r>
            <a:r>
              <a:rPr lang="en-US" dirty="0" smtClean="0"/>
              <a:t>faults</a:t>
            </a:r>
          </a:p>
          <a:p>
            <a:pPr lvl="1"/>
            <a:r>
              <a:rPr lang="en-US" dirty="0" smtClean="0"/>
              <a:t>RF faults occur at different times during the pulse</a:t>
            </a:r>
          </a:p>
          <a:p>
            <a:pPr lvl="2"/>
            <a:r>
              <a:rPr lang="en-US" dirty="0" smtClean="0"/>
              <a:t>The majority of faults </a:t>
            </a:r>
            <a:r>
              <a:rPr lang="en-US" dirty="0" smtClean="0"/>
              <a:t>during the RF fill have reproducible times</a:t>
            </a:r>
          </a:p>
          <a:p>
            <a:pPr lvl="2"/>
            <a:r>
              <a:rPr lang="en-US" dirty="0" smtClean="0"/>
              <a:t>Faults during the RF flattop are random</a:t>
            </a:r>
          </a:p>
          <a:p>
            <a:pPr lvl="1"/>
            <a:r>
              <a:rPr lang="en-US" dirty="0" smtClean="0"/>
              <a:t>RF fill faults can be reduced</a:t>
            </a:r>
          </a:p>
          <a:p>
            <a:pPr lvl="2"/>
            <a:r>
              <a:rPr lang="en-US" dirty="0" smtClean="0"/>
              <a:t>Adjust the RF field</a:t>
            </a:r>
          </a:p>
          <a:p>
            <a:pPr lvl="2"/>
            <a:r>
              <a:rPr lang="en-US" dirty="0" smtClean="0"/>
              <a:t>Adjust the RF fill time</a:t>
            </a:r>
          </a:p>
          <a:p>
            <a:pPr lvl="2"/>
            <a:r>
              <a:rPr lang="en-US" dirty="0" smtClean="0"/>
              <a:t>Change the cavity resonant frequency</a:t>
            </a:r>
          </a:p>
          <a:p>
            <a:pPr lvl="2"/>
            <a:r>
              <a:rPr lang="en-US" dirty="0" smtClean="0"/>
              <a:t>Vacuum maintenance</a:t>
            </a:r>
            <a:endParaRPr lang="en-US" sz="1200" dirty="0"/>
          </a:p>
          <a:p>
            <a:pPr marL="684212" lvl="2" indent="0"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6324600"/>
            <a:ext cx="222644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Credit: C. Peters – AAC, 2013</a:t>
            </a:r>
          </a:p>
        </p:txBody>
      </p:sp>
    </p:spTree>
    <p:extLst>
      <p:ext uri="{BB962C8B-B14F-4D97-AF65-F5344CB8AC3E}">
        <p14:creationId xmlns:p14="http://schemas.microsoft.com/office/powerpoint/2010/main" val="249838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Errant </a:t>
            </a:r>
            <a:r>
              <a:rPr lang="en-US" dirty="0" smtClean="0"/>
              <a:t>Beam </a:t>
            </a:r>
            <a:r>
              <a:rPr lang="en-US" dirty="0"/>
              <a:t>T</a:t>
            </a:r>
            <a:r>
              <a:rPr lang="en-US" dirty="0" smtClean="0"/>
              <a:t>rips </a:t>
            </a:r>
            <a:r>
              <a:rPr lang="en-US" dirty="0"/>
              <a:t>R</a:t>
            </a:r>
            <a:r>
              <a:rPr lang="en-US" dirty="0" smtClean="0"/>
              <a:t>educed</a:t>
            </a:r>
            <a:endParaRPr lang="en-US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258308" y="838200"/>
            <a:ext cx="8296012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Initially, ~75% (30 per day) of short trips were caused by errant beam</a:t>
            </a:r>
          </a:p>
          <a:p>
            <a:r>
              <a:rPr lang="en-US" dirty="0" smtClean="0"/>
              <a:t>Errant beam trips have been reduced from 30 to 10 events a day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75634" y="6328913"/>
            <a:ext cx="2266774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Credit: C. Peters – </a:t>
            </a:r>
            <a:r>
              <a:rPr lang="en-US" sz="1200" dirty="0" smtClean="0"/>
              <a:t>IPAC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  <p:pic>
        <p:nvPicPr>
          <p:cNvPr id="3" name="Picture 2" descr="Updated Trip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45895"/>
            <a:ext cx="5791200" cy="3697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5715000"/>
            <a:ext cx="1066800" cy="34624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FY11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5715000"/>
            <a:ext cx="1066800" cy="34624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FY12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5715000"/>
            <a:ext cx="1066800" cy="34624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FY13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5715000"/>
            <a:ext cx="1066800" cy="34624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FY14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5715000"/>
            <a:ext cx="1066800" cy="34624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FY15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400800" y="27432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Green bars are actual errant beam trips.</a:t>
            </a:r>
          </a:p>
          <a:p>
            <a:r>
              <a:rPr lang="en-US" sz="1600" smtClean="0"/>
              <a:t>SNS started specifically recording them in FY14</a:t>
            </a:r>
          </a:p>
          <a:p>
            <a:r>
              <a:rPr lang="en-US" sz="1600" smtClean="0"/>
              <a:t>FY15 reduction was during 850 kW run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48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Feed-forward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42640" cy="1524000"/>
          </a:xfrm>
        </p:spPr>
        <p:txBody>
          <a:bodyPr/>
          <a:lstStyle/>
          <a:p>
            <a:r>
              <a:rPr lang="en-US" dirty="0" smtClean="0"/>
              <a:t>Simple approximation method</a:t>
            </a:r>
          </a:p>
          <a:p>
            <a:pPr lvl="1"/>
            <a:r>
              <a:rPr lang="en-US" dirty="0" smtClean="0"/>
              <a:t>Correction = </a:t>
            </a:r>
            <a:r>
              <a:rPr lang="en-US" dirty="0" smtClean="0"/>
              <a:t>K[</a:t>
            </a:r>
            <a:r>
              <a:rPr lang="en-US" dirty="0" err="1" smtClean="0"/>
              <a:t>Kp</a:t>
            </a:r>
            <a:r>
              <a:rPr lang="en-US" dirty="0" smtClean="0"/>
              <a:t>*error + Ki*</a:t>
            </a:r>
            <a:r>
              <a:rPr lang="en-US" dirty="0" err="1" smtClean="0"/>
              <a:t>error_integral</a:t>
            </a:r>
            <a:r>
              <a:rPr lang="en-US" dirty="0" smtClean="0"/>
              <a:t>]</a:t>
            </a:r>
            <a:endParaRPr lang="en-US" dirty="0" smtClean="0"/>
          </a:p>
          <a:p>
            <a:r>
              <a:rPr lang="en-US" dirty="0" smtClean="0"/>
              <a:t>Utilized for cavity filling and pulse-to-pulse feedback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4153608" cy="36394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2760" y="2438400"/>
            <a:ext cx="42992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/>
              <a:t>Dual AFF buffers</a:t>
            </a:r>
          </a:p>
          <a:p>
            <a:pPr lvl="1"/>
            <a:r>
              <a:rPr lang="en-US" sz="1800" dirty="0" smtClean="0"/>
              <a:t>Cavity filling AFF provides additional RF power to speed cavity </a:t>
            </a:r>
            <a:r>
              <a:rPr lang="en-US" sz="1800" dirty="0" smtClean="0"/>
              <a:t>filling</a:t>
            </a:r>
          </a:p>
          <a:p>
            <a:pPr lvl="2"/>
            <a:r>
              <a:rPr lang="en-US" sz="1600" dirty="0" smtClean="0"/>
              <a:t>Ramp shape</a:t>
            </a:r>
          </a:p>
          <a:p>
            <a:pPr lvl="2"/>
            <a:r>
              <a:rPr lang="en-US" sz="1600" dirty="0" smtClean="0"/>
              <a:t>Droop correction</a:t>
            </a:r>
            <a:endParaRPr lang="en-US" sz="1600" dirty="0" smtClean="0"/>
          </a:p>
          <a:p>
            <a:pPr lvl="1"/>
            <a:r>
              <a:rPr lang="en-US" sz="1800" dirty="0" smtClean="0"/>
              <a:t>Pulse-to-pulse provides correction for repetitive errors cause by beam loading, modulator ripple, and Lorentz force detuning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3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Feed-forward &amp; Beam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42640" cy="5181600"/>
          </a:xfrm>
        </p:spPr>
        <p:txBody>
          <a:bodyPr/>
          <a:lstStyle/>
          <a:p>
            <a:r>
              <a:rPr lang="en-US" dirty="0"/>
              <a:t>The adaptive feed-forward is sufficient but the learning </a:t>
            </a:r>
            <a:r>
              <a:rPr lang="en-US" dirty="0" smtClean="0"/>
              <a:t>speed</a:t>
            </a:r>
            <a:r>
              <a:rPr lang="en-US" dirty="0" smtClean="0"/>
              <a:t> </a:t>
            </a:r>
            <a:r>
              <a:rPr lang="en-US" dirty="0"/>
              <a:t>of the algorithm could be improved</a:t>
            </a:r>
          </a:p>
          <a:p>
            <a:r>
              <a:rPr lang="en-US" dirty="0" smtClean="0"/>
              <a:t>Most noticeable during Physics shifts</a:t>
            </a:r>
          </a:p>
          <a:p>
            <a:pPr lvl="1"/>
            <a:r>
              <a:rPr lang="en-US" dirty="0" smtClean="0"/>
              <a:t>1 Hz operation</a:t>
            </a:r>
          </a:p>
          <a:p>
            <a:pPr lvl="1"/>
            <a:r>
              <a:rPr lang="en-US" dirty="0" smtClean="0"/>
              <a:t>Beam setup variations</a:t>
            </a:r>
          </a:p>
          <a:p>
            <a:r>
              <a:rPr lang="en-US" dirty="0" smtClean="0"/>
              <a:t>Learning is iterative, beam is lost during learning </a:t>
            </a:r>
          </a:p>
          <a:p>
            <a:pPr lvl="1"/>
            <a:r>
              <a:rPr lang="en-US" dirty="0" smtClean="0"/>
              <a:t>AFF calculations occur at the IOC – limited to 20 Hz</a:t>
            </a:r>
          </a:p>
          <a:p>
            <a:pPr lvl="1"/>
            <a:r>
              <a:rPr lang="en-US" dirty="0" smtClean="0"/>
              <a:t>Does not compensate for non-repetitive errors</a:t>
            </a:r>
          </a:p>
          <a:p>
            <a:pPr lvl="1"/>
            <a:r>
              <a:rPr lang="en-US" dirty="0" smtClean="0"/>
              <a:t>Some guaranteed beam loss!</a:t>
            </a:r>
          </a:p>
          <a:p>
            <a:r>
              <a:rPr lang="en-US" dirty="0" smtClean="0"/>
              <a:t>Improvements to the algorithm are being investigated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3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Downtime – May2013 to April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42640" cy="1295400"/>
          </a:xfrm>
        </p:spPr>
        <p:txBody>
          <a:bodyPr/>
          <a:lstStyle/>
          <a:p>
            <a:r>
              <a:rPr lang="en-US" sz="2400" dirty="0" smtClean="0"/>
              <a:t>Total Downtime 265 hours out of 10303 scheduled Accelerator Physics/Neutron Production hours (2.57%)</a:t>
            </a:r>
          </a:p>
          <a:p>
            <a:r>
              <a:rPr lang="en-US" sz="2400" dirty="0" smtClean="0"/>
              <a:t>Warm Linac accounts for the majority of downtime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0332"/>
              </p:ext>
            </p:extLst>
          </p:nvPr>
        </p:nvGraphicFramePr>
        <p:xfrm>
          <a:off x="838200" y="2057400"/>
          <a:ext cx="7315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656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61665"/>
          </a:xfrm>
        </p:spPr>
        <p:txBody>
          <a:bodyPr/>
          <a:lstStyle/>
          <a:p>
            <a:r>
              <a:rPr lang="en-US" sz="2800" dirty="0" smtClean="0"/>
              <a:t>RF Downtime (cont.)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8382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Occasional </a:t>
            </a:r>
            <a:r>
              <a:rPr lang="en-US" sz="2400" dirty="0"/>
              <a:t>m</a:t>
            </a:r>
            <a:r>
              <a:rPr lang="en-US" sz="2400" dirty="0" smtClean="0"/>
              <a:t>ajor event quickly adds to the system downtime but this is only ~20% of the total downtime</a:t>
            </a:r>
          </a:p>
          <a:p>
            <a:pPr lvl="1"/>
            <a:r>
              <a:rPr lang="en-US" sz="2000" dirty="0" smtClean="0"/>
              <a:t>DTL 6 circulator failure – 17 hours (June 2014)</a:t>
            </a:r>
          </a:p>
          <a:p>
            <a:pPr lvl="1"/>
            <a:r>
              <a:rPr lang="en-US" sz="2000" dirty="0" smtClean="0"/>
              <a:t>CCL2 klystron failure – 14 hours (May 2014)</a:t>
            </a:r>
          </a:p>
          <a:p>
            <a:pPr lvl="1"/>
            <a:r>
              <a:rPr lang="en-US" sz="2000" dirty="0" smtClean="0"/>
              <a:t>CCL3 klystron failure – 16 hours (Oct 2014)</a:t>
            </a:r>
            <a:endParaRPr lang="en-US" sz="1600" dirty="0" smtClean="0"/>
          </a:p>
          <a:p>
            <a:r>
              <a:rPr lang="en-US" sz="2400" dirty="0" smtClean="0"/>
              <a:t>Majority of warm linac trips are ~ 20 – 30 minutes in duration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avity and window arcing</a:t>
            </a:r>
          </a:p>
          <a:p>
            <a:pPr lvl="1"/>
            <a:r>
              <a:rPr lang="en-US" sz="2000" dirty="0"/>
              <a:t>V</a:t>
            </a:r>
            <a:r>
              <a:rPr lang="en-US" sz="2000" dirty="0" smtClean="0"/>
              <a:t>acuum excursions/bursts</a:t>
            </a:r>
          </a:p>
          <a:p>
            <a:r>
              <a:rPr lang="en-US" sz="2400" dirty="0" smtClean="0"/>
              <a:t>SC linac trips are ~5 – 10 minutes in duration</a:t>
            </a:r>
          </a:p>
          <a:p>
            <a:pPr lvl="1"/>
            <a:r>
              <a:rPr lang="en-US" sz="2000" dirty="0" smtClean="0"/>
              <a:t>Errant beam</a:t>
            </a:r>
          </a:p>
          <a:p>
            <a:r>
              <a:rPr lang="en-US" sz="2400" dirty="0" smtClean="0"/>
              <a:t>Overall reliability of the RF systems is very good</a:t>
            </a:r>
          </a:p>
          <a:p>
            <a:pPr lvl="1"/>
            <a:r>
              <a:rPr lang="en-US" sz="2000" dirty="0" smtClean="0"/>
              <a:t>Continue to seek ways to improve the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42640" cy="4471932"/>
          </a:xfrm>
        </p:spPr>
        <p:txBody>
          <a:bodyPr/>
          <a:lstStyle/>
          <a:p>
            <a:r>
              <a:rPr lang="en-US" sz="2400" dirty="0" smtClean="0"/>
              <a:t>RF systems reliability is sufficient to achieve neutron production availability &gt;90%</a:t>
            </a:r>
          </a:p>
          <a:p>
            <a:r>
              <a:rPr lang="en-US" sz="2400" dirty="0" smtClean="0"/>
              <a:t>Improvements in the LLRF and automation </a:t>
            </a:r>
            <a:r>
              <a:rPr lang="en-US" sz="2400" dirty="0" smtClean="0"/>
              <a:t>have </a:t>
            </a:r>
            <a:r>
              <a:rPr lang="en-US" sz="2400" dirty="0" smtClean="0"/>
              <a:t>simplified operation </a:t>
            </a:r>
          </a:p>
          <a:p>
            <a:r>
              <a:rPr lang="en-US" sz="2400" dirty="0" smtClean="0"/>
              <a:t>Better understanding of errant beam causes has resulted in the reduction of downtime</a:t>
            </a:r>
          </a:p>
          <a:p>
            <a:r>
              <a:rPr lang="en-US" sz="2400" dirty="0" smtClean="0"/>
              <a:t>Adaptive feed-forward was instrumental in </a:t>
            </a:r>
            <a:r>
              <a:rPr lang="en-US" sz="2400" dirty="0" smtClean="0"/>
              <a:t>achieving </a:t>
            </a:r>
            <a:r>
              <a:rPr lang="en-US" sz="2400" dirty="0" smtClean="0"/>
              <a:t> </a:t>
            </a:r>
            <a:r>
              <a:rPr lang="en-US" sz="2400" dirty="0" smtClean="0"/>
              <a:t>regulation </a:t>
            </a:r>
            <a:r>
              <a:rPr lang="en-US" sz="2400" dirty="0" smtClean="0"/>
              <a:t>requirements but </a:t>
            </a:r>
            <a:r>
              <a:rPr lang="en-US" sz="2400" dirty="0" smtClean="0"/>
              <a:t>there is room for improvement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Systems –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42640" cy="5334000"/>
          </a:xfrm>
        </p:spPr>
        <p:txBody>
          <a:bodyPr/>
          <a:lstStyle/>
          <a:p>
            <a:r>
              <a:rPr lang="en-US" sz="2200" dirty="0" smtClean="0"/>
              <a:t>Spallation Neutron Source (SNS) Overview</a:t>
            </a:r>
          </a:p>
          <a:p>
            <a:r>
              <a:rPr lang="en-US" sz="2200" dirty="0" smtClean="0"/>
              <a:t>SNS RF Systems</a:t>
            </a:r>
          </a:p>
          <a:p>
            <a:pPr lvl="1"/>
            <a:r>
              <a:rPr lang="en-US" sz="1800" dirty="0" smtClean="0"/>
              <a:t>High Power Systems</a:t>
            </a:r>
          </a:p>
          <a:p>
            <a:pPr lvl="1"/>
            <a:r>
              <a:rPr lang="en-US" sz="1800" dirty="0" smtClean="0"/>
              <a:t>Low-Level Systems</a:t>
            </a:r>
          </a:p>
          <a:p>
            <a:pPr lvl="1"/>
            <a:r>
              <a:rPr lang="en-US" sz="1800" dirty="0" smtClean="0"/>
              <a:t>Reference System</a:t>
            </a:r>
          </a:p>
          <a:p>
            <a:r>
              <a:rPr lang="en-US" sz="2200" dirty="0" smtClean="0"/>
              <a:t>LLRF Performance and </a:t>
            </a:r>
            <a:r>
              <a:rPr lang="en-US" sz="2200" dirty="0" smtClean="0"/>
              <a:t>Challenges</a:t>
            </a:r>
            <a:endParaRPr lang="en-US" sz="2200" dirty="0" smtClean="0"/>
          </a:p>
          <a:p>
            <a:r>
              <a:rPr lang="en-US" sz="2200" dirty="0" smtClean="0"/>
              <a:t>Cavity Regulation</a:t>
            </a:r>
          </a:p>
          <a:p>
            <a:r>
              <a:rPr lang="en-US" sz="2200" dirty="0" smtClean="0"/>
              <a:t>Errant Beam Issues</a:t>
            </a:r>
          </a:p>
          <a:p>
            <a:r>
              <a:rPr lang="en-US" sz="2200" dirty="0" smtClean="0"/>
              <a:t>Adaptive Feed-Forward and Beam Loss</a:t>
            </a:r>
          </a:p>
          <a:p>
            <a:r>
              <a:rPr lang="en-US" sz="2200" dirty="0" smtClean="0"/>
              <a:t>Downtime Statistics</a:t>
            </a:r>
          </a:p>
          <a:p>
            <a:r>
              <a:rPr lang="en-US" sz="2200" dirty="0" smtClean="0"/>
              <a:t>Summary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1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0" y="2209799"/>
            <a:ext cx="8915400" cy="3082469"/>
            <a:chOff x="57420" y="1524002"/>
            <a:chExt cx="8915400" cy="3429005"/>
          </a:xfrm>
        </p:grpSpPr>
        <p:grpSp>
          <p:nvGrpSpPr>
            <p:cNvPr id="9" name="Group 8"/>
            <p:cNvGrpSpPr/>
            <p:nvPr/>
          </p:nvGrpSpPr>
          <p:grpSpPr>
            <a:xfrm>
              <a:off x="190761" y="1524002"/>
              <a:ext cx="8782059" cy="3429005"/>
              <a:chOff x="192780" y="1524000"/>
              <a:chExt cx="8875020" cy="34290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28600" y="1524000"/>
                <a:ext cx="8839200" cy="3429000"/>
                <a:chOff x="109973" y="1066801"/>
                <a:chExt cx="8986403" cy="3429000"/>
              </a:xfrm>
            </p:grpSpPr>
            <p:sp>
              <p:nvSpPr>
                <p:cNvPr id="132" name="Rectangle 131"/>
                <p:cNvSpPr/>
                <p:nvPr/>
              </p:nvSpPr>
              <p:spPr bwMode="auto">
                <a:xfrm>
                  <a:off x="262373" y="3657600"/>
                  <a:ext cx="4505325" cy="8229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dbl" algn="ctr">
                  <a:solidFill>
                    <a:srgbClr val="5FCCC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109973" y="3657600"/>
                  <a:ext cx="4505325" cy="889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dbl" algn="ctr">
                  <a:solidFill>
                    <a:srgbClr val="5FCCC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pic>
              <p:nvPicPr>
                <p:cNvPr id="18503" name="Picture 68" descr="ring detailed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1760" y="1066801"/>
                  <a:ext cx="4524616" cy="3429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8504" name="Straight Connector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89945" y="3705072"/>
                  <a:ext cx="4121150" cy="3175"/>
                </a:xfrm>
                <a:prstGeom prst="line">
                  <a:avLst/>
                </a:prstGeom>
                <a:noFill/>
                <a:ln w="6350">
                  <a:solidFill>
                    <a:srgbClr val="FAFF4F"/>
                  </a:solidFill>
                  <a:round/>
                  <a:headEnd/>
                  <a:tailEnd/>
                </a:ln>
              </p:spPr>
            </p:cxnSp>
            <p:sp>
              <p:nvSpPr>
                <p:cNvPr id="79" name="Rectangle 78"/>
                <p:cNvSpPr/>
                <p:nvPr/>
              </p:nvSpPr>
              <p:spPr bwMode="auto">
                <a:xfrm>
                  <a:off x="120650" y="3624339"/>
                  <a:ext cx="184150" cy="161925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dbl" algn="ctr">
                  <a:solidFill>
                    <a:srgbClr val="5FCCC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99" name="Rectangle 58"/>
              <p:cNvSpPr>
                <a:spLocks noChangeArrowheads="1"/>
              </p:cNvSpPr>
              <p:nvPr/>
            </p:nvSpPr>
            <p:spPr bwMode="auto">
              <a:xfrm>
                <a:off x="192780" y="4007793"/>
                <a:ext cx="200025" cy="28098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59"/>
              <p:cNvSpPr>
                <a:spLocks noChangeArrowheads="1"/>
              </p:cNvSpPr>
              <p:nvPr/>
            </p:nvSpPr>
            <p:spPr bwMode="auto">
              <a:xfrm>
                <a:off x="1196080" y="4020493"/>
                <a:ext cx="688975" cy="26352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61"/>
              <p:cNvSpPr>
                <a:spLocks noChangeArrowheads="1"/>
              </p:cNvSpPr>
              <p:nvPr/>
            </p:nvSpPr>
            <p:spPr bwMode="auto">
              <a:xfrm>
                <a:off x="1939030" y="4025255"/>
                <a:ext cx="590550" cy="25876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65"/>
              <p:cNvSpPr>
                <a:spLocks noChangeArrowheads="1"/>
              </p:cNvSpPr>
              <p:nvPr/>
            </p:nvSpPr>
            <p:spPr bwMode="auto">
              <a:xfrm>
                <a:off x="1956492" y="4003550"/>
                <a:ext cx="546100" cy="27146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3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 algn="ctr" eaLnBrk="1" hangingPunct="1"/>
                <a:r>
                  <a:rPr lang="en-US" sz="1200" b="1" dirty="0">
                    <a:solidFill>
                      <a:srgbClr val="F4F4F4"/>
                    </a:solidFill>
                    <a:cs typeface="Arial" charset="0"/>
                  </a:rPr>
                  <a:t>CCL</a:t>
                </a:r>
              </a:p>
            </p:txBody>
          </p:sp>
          <p:sp>
            <p:nvSpPr>
              <p:cNvPr id="135" name="Rectangle 66"/>
              <p:cNvSpPr>
                <a:spLocks noChangeArrowheads="1"/>
              </p:cNvSpPr>
              <p:nvPr/>
            </p:nvSpPr>
            <p:spPr bwMode="auto">
              <a:xfrm>
                <a:off x="2589905" y="4023668"/>
                <a:ext cx="1042139" cy="266700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67"/>
              <p:cNvSpPr>
                <a:spLocks noChangeArrowheads="1"/>
              </p:cNvSpPr>
              <p:nvPr/>
            </p:nvSpPr>
            <p:spPr bwMode="auto">
              <a:xfrm>
                <a:off x="3663021" y="4030018"/>
                <a:ext cx="999006" cy="260350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68"/>
              <p:cNvSpPr>
                <a:spLocks noChangeArrowheads="1"/>
              </p:cNvSpPr>
              <p:nvPr/>
            </p:nvSpPr>
            <p:spPr bwMode="auto">
              <a:xfrm>
                <a:off x="2628540" y="3980125"/>
                <a:ext cx="950191" cy="3395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3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44450" rIns="18288" bIns="44450">
                <a:spAutoFit/>
              </a:bodyPr>
              <a:lstStyle/>
              <a:p>
                <a:pPr algn="ctr" eaLnBrk="1" hangingPunct="1"/>
                <a:r>
                  <a:rPr lang="en-US" sz="1200" b="1" dirty="0" smtClean="0">
                    <a:solidFill>
                      <a:srgbClr val="F4F4F4"/>
                    </a:solidFill>
                    <a:cs typeface="Arial" charset="0"/>
                  </a:rPr>
                  <a:t>SCL,</a:t>
                </a:r>
                <a:r>
                  <a:rPr lang="en-US" sz="1400" b="1" dirty="0" smtClean="0">
                    <a:solidFill>
                      <a:srgbClr val="F4F4F4"/>
                    </a:solidFill>
                    <a:latin typeface="Arial Unicode MS" charset="0"/>
                    <a:cs typeface="Arial" charset="0"/>
                  </a:rPr>
                  <a:t> </a:t>
                </a:r>
                <a:r>
                  <a:rPr lang="en-US" sz="1400" b="1" dirty="0">
                    <a:solidFill>
                      <a:srgbClr val="F4F4F4"/>
                    </a:solidFill>
                    <a:latin typeface="Symbol" charset="0"/>
                    <a:cs typeface="Arial" charset="0"/>
                  </a:rPr>
                  <a:t>b</a:t>
                </a:r>
                <a:r>
                  <a:rPr lang="en-US" sz="1400" b="1" dirty="0">
                    <a:solidFill>
                      <a:srgbClr val="F4F4F4"/>
                    </a:solidFill>
                    <a:cs typeface="Arial" charset="0"/>
                  </a:rPr>
                  <a:t>=</a:t>
                </a:r>
                <a:r>
                  <a:rPr lang="en-US" sz="1200" b="1" dirty="0">
                    <a:solidFill>
                      <a:srgbClr val="F4F4F4"/>
                    </a:solidFill>
                    <a:cs typeface="Arial" charset="0"/>
                  </a:rPr>
                  <a:t>0.61</a:t>
                </a:r>
                <a:endParaRPr lang="en-US" sz="1400" b="1" dirty="0">
                  <a:solidFill>
                    <a:srgbClr val="F4F4F4"/>
                  </a:solidFill>
                  <a:latin typeface="Arial Unicode MS" charset="0"/>
                  <a:cs typeface="Arial" charset="0"/>
                </a:endParaRPr>
              </a:p>
            </p:txBody>
          </p:sp>
          <p:sp>
            <p:nvSpPr>
              <p:cNvPr id="139" name="Rectangle 69"/>
              <p:cNvSpPr>
                <a:spLocks noChangeArrowheads="1"/>
              </p:cNvSpPr>
              <p:nvPr/>
            </p:nvSpPr>
            <p:spPr bwMode="auto">
              <a:xfrm>
                <a:off x="3713543" y="3978731"/>
                <a:ext cx="935054" cy="3395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3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44450" rIns="18288" bIns="44450">
                <a:spAutoFit/>
              </a:bodyPr>
              <a:lstStyle/>
              <a:p>
                <a:pPr eaLnBrk="1" hangingPunct="1"/>
                <a:r>
                  <a:rPr lang="en-US" sz="1200" b="1" dirty="0" smtClean="0">
                    <a:solidFill>
                      <a:srgbClr val="F4F4F4"/>
                    </a:solidFill>
                    <a:cs typeface="Arial" charset="0"/>
                  </a:rPr>
                  <a:t>SCL,</a:t>
                </a:r>
                <a:r>
                  <a:rPr lang="en-US" sz="1400" b="1" dirty="0" smtClean="0">
                    <a:solidFill>
                      <a:srgbClr val="F4F4F4"/>
                    </a:solidFill>
                    <a:latin typeface="Arial Unicode MS" charset="0"/>
                    <a:cs typeface="Arial" charset="0"/>
                  </a:rPr>
                  <a:t> </a:t>
                </a:r>
                <a:r>
                  <a:rPr lang="en-US" sz="1400" b="1" dirty="0">
                    <a:solidFill>
                      <a:srgbClr val="F4F4F4"/>
                    </a:solidFill>
                    <a:latin typeface="Symbol" charset="0"/>
                    <a:cs typeface="Arial" charset="0"/>
                  </a:rPr>
                  <a:t>b</a:t>
                </a:r>
                <a:r>
                  <a:rPr lang="en-US" sz="1200" b="1" dirty="0">
                    <a:solidFill>
                      <a:srgbClr val="F4F4F4"/>
                    </a:solidFill>
                    <a:cs typeface="Arial" charset="0"/>
                  </a:rPr>
                  <a:t>=0.81</a:t>
                </a:r>
              </a:p>
            </p:txBody>
          </p:sp>
          <p:sp>
            <p:nvSpPr>
              <p:cNvPr id="146" name="Rectangle 76"/>
              <p:cNvSpPr>
                <a:spLocks noChangeArrowheads="1"/>
              </p:cNvSpPr>
              <p:nvPr/>
            </p:nvSpPr>
            <p:spPr bwMode="auto">
              <a:xfrm>
                <a:off x="462655" y="4015730"/>
                <a:ext cx="462631" cy="263525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77"/>
              <p:cNvSpPr>
                <a:spLocks noChangeArrowheads="1"/>
              </p:cNvSpPr>
              <p:nvPr/>
            </p:nvSpPr>
            <p:spPr bwMode="auto">
              <a:xfrm>
                <a:off x="1288155" y="3989263"/>
                <a:ext cx="558800" cy="305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3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rgbClr val="F4F4F4"/>
                    </a:solidFill>
                    <a:cs typeface="Arial" charset="0"/>
                  </a:rPr>
                  <a:t>DTL</a:t>
                </a:r>
              </a:p>
            </p:txBody>
          </p:sp>
          <p:sp>
            <p:nvSpPr>
              <p:cNvPr id="152" name="Rectangle 78"/>
              <p:cNvSpPr>
                <a:spLocks noChangeArrowheads="1"/>
              </p:cNvSpPr>
              <p:nvPr/>
            </p:nvSpPr>
            <p:spPr bwMode="auto">
              <a:xfrm>
                <a:off x="476266" y="3995547"/>
                <a:ext cx="507575" cy="27443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3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eaLnBrk="1" hangingPunct="1"/>
                <a:r>
                  <a:rPr lang="en-US" sz="1200" b="1" dirty="0" smtClean="0">
                    <a:solidFill>
                      <a:srgbClr val="F4F4F4"/>
                    </a:solidFill>
                    <a:cs typeface="Arial" charset="0"/>
                  </a:rPr>
                  <a:t>RFQ</a:t>
                </a:r>
                <a:endParaRPr lang="en-US" sz="1200" b="1" dirty="0">
                  <a:solidFill>
                    <a:srgbClr val="F4F4F4"/>
                  </a:solidFill>
                  <a:cs typeface="Arial" charset="0"/>
                </a:endParaRPr>
              </a:p>
            </p:txBody>
          </p:sp>
          <p:sp>
            <p:nvSpPr>
              <p:cNvPr id="166" name="Rectangle 58"/>
              <p:cNvSpPr>
                <a:spLocks noChangeArrowheads="1"/>
              </p:cNvSpPr>
              <p:nvPr/>
            </p:nvSpPr>
            <p:spPr bwMode="auto">
              <a:xfrm>
                <a:off x="963852" y="4007793"/>
                <a:ext cx="200025" cy="28098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" name="Rectangle 57"/>
            <p:cNvSpPr>
              <a:spLocks noChangeArrowheads="1"/>
            </p:cNvSpPr>
            <p:nvPr/>
          </p:nvSpPr>
          <p:spPr bwMode="auto">
            <a:xfrm>
              <a:off x="57420" y="4524898"/>
              <a:ext cx="697065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eaLnBrk="1" hangingPunct="1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Source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sp>
          <p:nvSpPr>
            <p:cNvPr id="167" name="Line 79"/>
            <p:cNvSpPr>
              <a:spLocks noChangeShapeType="1"/>
            </p:cNvSpPr>
            <p:nvPr/>
          </p:nvSpPr>
          <p:spPr bwMode="auto">
            <a:xfrm flipH="1">
              <a:off x="1047248" y="4301072"/>
              <a:ext cx="0" cy="2455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57"/>
            <p:cNvSpPr>
              <a:spLocks noChangeArrowheads="1"/>
            </p:cNvSpPr>
            <p:nvPr/>
          </p:nvSpPr>
          <p:spPr bwMode="auto">
            <a:xfrm>
              <a:off x="820408" y="4526110"/>
              <a:ext cx="612227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1" hangingPunct="1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MEBT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sp>
          <p:nvSpPr>
            <p:cNvPr id="169" name="Line 79"/>
            <p:cNvSpPr>
              <a:spLocks noChangeShapeType="1"/>
            </p:cNvSpPr>
            <p:nvPr/>
          </p:nvSpPr>
          <p:spPr bwMode="auto">
            <a:xfrm>
              <a:off x="279399" y="4292599"/>
              <a:ext cx="0" cy="2624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49629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Spallation Neutron Source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817451" y="5177297"/>
            <a:ext cx="2590800" cy="938227"/>
            <a:chOff x="244378" y="3557573"/>
            <a:chExt cx="5004955" cy="1760020"/>
          </a:xfrm>
        </p:grpSpPr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9821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13631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Rectangle 9"/>
            <p:cNvSpPr>
              <a:spLocks noChangeArrowheads="1"/>
            </p:cNvSpPr>
            <p:nvPr/>
          </p:nvSpPr>
          <p:spPr bwMode="auto">
            <a:xfrm>
              <a:off x="17441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Rectangle 10"/>
            <p:cNvSpPr>
              <a:spLocks noChangeArrowheads="1"/>
            </p:cNvSpPr>
            <p:nvPr/>
          </p:nvSpPr>
          <p:spPr bwMode="auto">
            <a:xfrm>
              <a:off x="21251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Rectangle 11"/>
            <p:cNvSpPr>
              <a:spLocks noChangeArrowheads="1"/>
            </p:cNvSpPr>
            <p:nvPr/>
          </p:nvSpPr>
          <p:spPr bwMode="auto">
            <a:xfrm>
              <a:off x="25061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Line 12"/>
            <p:cNvSpPr>
              <a:spLocks noChangeShapeType="1"/>
            </p:cNvSpPr>
            <p:nvPr/>
          </p:nvSpPr>
          <p:spPr bwMode="auto">
            <a:xfrm flipH="1">
              <a:off x="2810933" y="4812222"/>
              <a:ext cx="152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3"/>
            <p:cNvSpPr>
              <a:spLocks noChangeShapeType="1"/>
            </p:cNvSpPr>
            <p:nvPr/>
          </p:nvSpPr>
          <p:spPr bwMode="auto">
            <a:xfrm flipH="1">
              <a:off x="2895071" y="4812222"/>
              <a:ext cx="152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4"/>
            <p:cNvSpPr>
              <a:spLocks noChangeArrowheads="1"/>
            </p:cNvSpPr>
            <p:nvPr/>
          </p:nvSpPr>
          <p:spPr bwMode="auto">
            <a:xfrm>
              <a:off x="39539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Rectangle 15"/>
            <p:cNvSpPr>
              <a:spLocks noChangeArrowheads="1"/>
            </p:cNvSpPr>
            <p:nvPr/>
          </p:nvSpPr>
          <p:spPr bwMode="auto">
            <a:xfrm>
              <a:off x="35729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Rectangle 16"/>
            <p:cNvSpPr>
              <a:spLocks noChangeArrowheads="1"/>
            </p:cNvSpPr>
            <p:nvPr/>
          </p:nvSpPr>
          <p:spPr bwMode="auto">
            <a:xfrm>
              <a:off x="31919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47159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Rectangle 18"/>
            <p:cNvSpPr>
              <a:spLocks noChangeArrowheads="1"/>
            </p:cNvSpPr>
            <p:nvPr/>
          </p:nvSpPr>
          <p:spPr bwMode="auto">
            <a:xfrm>
              <a:off x="4334933" y="4355022"/>
              <a:ext cx="228600" cy="6096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Line 19"/>
            <p:cNvSpPr>
              <a:spLocks noChangeShapeType="1"/>
            </p:cNvSpPr>
            <p:nvPr/>
          </p:nvSpPr>
          <p:spPr bwMode="auto">
            <a:xfrm flipV="1">
              <a:off x="1363133" y="3974022"/>
              <a:ext cx="1588" cy="38100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 flipV="1">
              <a:off x="1744133" y="3974022"/>
              <a:ext cx="1588" cy="38100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21"/>
            <p:cNvSpPr>
              <a:spLocks noChangeShapeType="1"/>
            </p:cNvSpPr>
            <p:nvPr/>
          </p:nvSpPr>
          <p:spPr bwMode="auto">
            <a:xfrm>
              <a:off x="998008" y="4126422"/>
              <a:ext cx="381000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22"/>
            <p:cNvSpPr>
              <a:spLocks noChangeShapeType="1"/>
            </p:cNvSpPr>
            <p:nvPr/>
          </p:nvSpPr>
          <p:spPr bwMode="auto">
            <a:xfrm flipH="1">
              <a:off x="1752071" y="4118485"/>
              <a:ext cx="381000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Text Box 23"/>
            <p:cNvSpPr txBox="1">
              <a:spLocks noChangeArrowheads="1"/>
            </p:cNvSpPr>
            <p:nvPr/>
          </p:nvSpPr>
          <p:spPr bwMode="auto">
            <a:xfrm>
              <a:off x="994834" y="3693034"/>
              <a:ext cx="1310406" cy="51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ea typeface="Arial" charset="0"/>
                  <a:cs typeface="Arial" charset="0"/>
                </a:rPr>
                <a:t>945 ns</a:t>
              </a:r>
            </a:p>
          </p:txBody>
        </p:sp>
        <p:sp>
          <p:nvSpPr>
            <p:cNvPr id="125" name="Line 88"/>
            <p:cNvSpPr>
              <a:spLocks noChangeShapeType="1"/>
            </p:cNvSpPr>
            <p:nvPr/>
          </p:nvSpPr>
          <p:spPr bwMode="auto">
            <a:xfrm>
              <a:off x="753533" y="3745422"/>
              <a:ext cx="1588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89"/>
            <p:cNvSpPr>
              <a:spLocks noChangeShapeType="1"/>
            </p:cNvSpPr>
            <p:nvPr/>
          </p:nvSpPr>
          <p:spPr bwMode="auto">
            <a:xfrm>
              <a:off x="753533" y="4964622"/>
              <a:ext cx="4495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Text Box 29"/>
            <p:cNvSpPr txBox="1">
              <a:spLocks noChangeArrowheads="1"/>
            </p:cNvSpPr>
            <p:nvPr/>
          </p:nvSpPr>
          <p:spPr bwMode="auto">
            <a:xfrm rot="16200000">
              <a:off x="-411260" y="4213211"/>
              <a:ext cx="1616076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ea typeface="Arial" charset="0"/>
                  <a:cs typeface="Arial" charset="0"/>
                </a:rPr>
                <a:t>Current</a:t>
              </a:r>
              <a:endParaRPr lang="en-US" dirty="0">
                <a:latin typeface="Helvetica" charset="0"/>
                <a:ea typeface="Arial" charset="0"/>
                <a:cs typeface="Arial" charset="0"/>
              </a:endParaRPr>
            </a:p>
          </p:txBody>
        </p:sp>
        <p:sp>
          <p:nvSpPr>
            <p:cNvPr id="128" name="Line 45"/>
            <p:cNvSpPr>
              <a:spLocks noChangeShapeType="1"/>
            </p:cNvSpPr>
            <p:nvPr/>
          </p:nvSpPr>
          <p:spPr bwMode="auto">
            <a:xfrm>
              <a:off x="5156729" y="4961462"/>
              <a:ext cx="0" cy="276225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47"/>
            <p:cNvSpPr>
              <a:spLocks noChangeShapeType="1"/>
            </p:cNvSpPr>
            <p:nvPr/>
          </p:nvSpPr>
          <p:spPr bwMode="auto">
            <a:xfrm flipH="1">
              <a:off x="754063" y="5229221"/>
              <a:ext cx="1141412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48"/>
            <p:cNvSpPr>
              <a:spLocks noChangeShapeType="1"/>
            </p:cNvSpPr>
            <p:nvPr/>
          </p:nvSpPr>
          <p:spPr bwMode="auto">
            <a:xfrm>
              <a:off x="4113741" y="5195354"/>
              <a:ext cx="1042988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Text Box 26"/>
            <p:cNvSpPr txBox="1">
              <a:spLocks noChangeArrowheads="1"/>
            </p:cNvSpPr>
            <p:nvPr/>
          </p:nvSpPr>
          <p:spPr bwMode="auto">
            <a:xfrm>
              <a:off x="1508125" y="5042955"/>
              <a:ext cx="2895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ea typeface="Arial" charset="0"/>
                  <a:cs typeface="Arial" charset="0"/>
                </a:rPr>
                <a:t>1 ms macro-pulse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59500" y="4699394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Linac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391400" y="4606469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Target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8" name="Line 48"/>
          <p:cNvSpPr>
            <a:spLocks noChangeShapeType="1"/>
          </p:cNvSpPr>
          <p:nvPr/>
        </p:nvSpPr>
        <p:spPr bwMode="auto">
          <a:xfrm flipV="1">
            <a:off x="4648200" y="4572000"/>
            <a:ext cx="304800" cy="0"/>
          </a:xfrm>
          <a:prstGeom prst="line">
            <a:avLst/>
          </a:prstGeom>
          <a:noFill/>
          <a:ln w="38100" cmpd="sng">
            <a:solidFill>
              <a:srgbClr val="000090"/>
            </a:solidFill>
            <a:prstDash val="dash"/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0" y="2286000"/>
            <a:ext cx="1219200" cy="1143000"/>
          </a:xfrm>
          <a:prstGeom prst="roundRect">
            <a:avLst>
              <a:gd name="adj" fmla="val 31179"/>
            </a:avLst>
          </a:prstGeom>
          <a:noFill/>
          <a:ln w="38100" cmpd="sng">
            <a:solidFill>
              <a:srgbClr val="4D172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97928" y="1295400"/>
            <a:ext cx="1421600" cy="1081425"/>
            <a:chOff x="3534443" y="1524001"/>
            <a:chExt cx="2323234" cy="955296"/>
          </a:xfrm>
        </p:grpSpPr>
        <p:grpSp>
          <p:nvGrpSpPr>
            <p:cNvPr id="2" name="Group 1"/>
            <p:cNvGrpSpPr/>
            <p:nvPr/>
          </p:nvGrpSpPr>
          <p:grpSpPr>
            <a:xfrm>
              <a:off x="3534443" y="1524001"/>
              <a:ext cx="2323234" cy="955296"/>
              <a:chOff x="5038607" y="3798895"/>
              <a:chExt cx="3708518" cy="2301391"/>
            </a:xfrm>
          </p:grpSpPr>
          <p:sp>
            <p:nvSpPr>
              <p:cNvPr id="18481" name="Text Box 32"/>
              <p:cNvSpPr txBox="1">
                <a:spLocks noChangeArrowheads="1"/>
              </p:cNvSpPr>
              <p:nvPr/>
            </p:nvSpPr>
            <p:spPr bwMode="auto">
              <a:xfrm rot="16200000">
                <a:off x="4430406" y="4407096"/>
                <a:ext cx="2019297" cy="802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latin typeface="Helvetica" charset="0"/>
                    <a:ea typeface="Arial" charset="0"/>
                    <a:cs typeface="Arial" charset="0"/>
                  </a:rPr>
                  <a:t>Current</a:t>
                </a:r>
              </a:p>
            </p:txBody>
          </p:sp>
          <p:sp>
            <p:nvSpPr>
              <p:cNvPr id="80" name="Rectangle 33"/>
              <p:cNvSpPr>
                <a:spLocks noChangeArrowheads="1"/>
              </p:cNvSpPr>
              <p:nvPr/>
            </p:nvSpPr>
            <p:spPr bwMode="auto">
              <a:xfrm>
                <a:off x="6164263" y="5324475"/>
                <a:ext cx="152400" cy="1524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6392863" y="5248275"/>
                <a:ext cx="152400" cy="2286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6621463" y="5172075"/>
                <a:ext cx="152400" cy="3048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83" name="Rectangle 36"/>
              <p:cNvSpPr>
                <a:spLocks noChangeArrowheads="1"/>
              </p:cNvSpPr>
              <p:nvPr/>
            </p:nvSpPr>
            <p:spPr bwMode="auto">
              <a:xfrm>
                <a:off x="6850063" y="5095875"/>
                <a:ext cx="152400" cy="3810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84" name="Rectangle 37"/>
              <p:cNvSpPr>
                <a:spLocks noChangeArrowheads="1"/>
              </p:cNvSpPr>
              <p:nvPr/>
            </p:nvSpPr>
            <p:spPr bwMode="auto">
              <a:xfrm>
                <a:off x="7078663" y="5019675"/>
                <a:ext cx="152400" cy="4572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85" name="Rectangle 38"/>
              <p:cNvSpPr>
                <a:spLocks noChangeArrowheads="1"/>
              </p:cNvSpPr>
              <p:nvPr/>
            </p:nvSpPr>
            <p:spPr bwMode="auto">
              <a:xfrm>
                <a:off x="7307263" y="4943475"/>
                <a:ext cx="152400" cy="5334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18488" name="Line 39"/>
              <p:cNvSpPr>
                <a:spLocks noChangeShapeType="1"/>
              </p:cNvSpPr>
              <p:nvPr/>
            </p:nvSpPr>
            <p:spPr bwMode="auto">
              <a:xfrm flipH="1">
                <a:off x="7459663" y="5324475"/>
                <a:ext cx="15240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489" name="Line 40"/>
              <p:cNvSpPr>
                <a:spLocks noChangeShapeType="1"/>
              </p:cNvSpPr>
              <p:nvPr/>
            </p:nvSpPr>
            <p:spPr bwMode="auto">
              <a:xfrm flipH="1">
                <a:off x="7535863" y="5324475"/>
                <a:ext cx="15240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8" name="Rectangle 41"/>
              <p:cNvSpPr>
                <a:spLocks noChangeArrowheads="1"/>
              </p:cNvSpPr>
              <p:nvPr/>
            </p:nvSpPr>
            <p:spPr bwMode="auto">
              <a:xfrm>
                <a:off x="7764463" y="4029075"/>
                <a:ext cx="152400" cy="14478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89" name="Rectangle 42"/>
              <p:cNvSpPr>
                <a:spLocks noChangeArrowheads="1"/>
              </p:cNvSpPr>
              <p:nvPr/>
            </p:nvSpPr>
            <p:spPr bwMode="auto">
              <a:xfrm>
                <a:off x="7993063" y="3952875"/>
                <a:ext cx="152400" cy="15240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221663" y="3876675"/>
                <a:ext cx="152400" cy="16002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18493" name="Line 44"/>
              <p:cNvSpPr>
                <a:spLocks noChangeShapeType="1"/>
              </p:cNvSpPr>
              <p:nvPr/>
            </p:nvSpPr>
            <p:spPr bwMode="auto">
              <a:xfrm>
                <a:off x="5791200" y="5397500"/>
                <a:ext cx="0" cy="38100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494" name="Line 45"/>
              <p:cNvSpPr>
                <a:spLocks noChangeShapeType="1"/>
              </p:cNvSpPr>
              <p:nvPr/>
            </p:nvSpPr>
            <p:spPr bwMode="auto">
              <a:xfrm>
                <a:off x="8374063" y="5486400"/>
                <a:ext cx="0" cy="276225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495" name="Text Box 46"/>
              <p:cNvSpPr txBox="1">
                <a:spLocks noChangeArrowheads="1"/>
              </p:cNvSpPr>
              <p:nvPr/>
            </p:nvSpPr>
            <p:spPr bwMode="auto">
              <a:xfrm>
                <a:off x="6518276" y="5543551"/>
                <a:ext cx="1219199" cy="5567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>
                    <a:ea typeface="Arial" charset="0"/>
                    <a:cs typeface="Arial" charset="0"/>
                  </a:rPr>
                  <a:t>1ms</a:t>
                </a:r>
              </a:p>
            </p:txBody>
          </p:sp>
          <p:sp>
            <p:nvSpPr>
              <p:cNvPr id="18496" name="Line 47"/>
              <p:cNvSpPr>
                <a:spLocks noChangeShapeType="1"/>
              </p:cNvSpPr>
              <p:nvPr/>
            </p:nvSpPr>
            <p:spPr bwMode="auto">
              <a:xfrm flipH="1">
                <a:off x="5783263" y="5686425"/>
                <a:ext cx="1141412" cy="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497" name="Line 48"/>
              <p:cNvSpPr>
                <a:spLocks noChangeShapeType="1"/>
              </p:cNvSpPr>
              <p:nvPr/>
            </p:nvSpPr>
            <p:spPr bwMode="auto">
              <a:xfrm>
                <a:off x="7331075" y="5686425"/>
                <a:ext cx="1042988" cy="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498" name="Line 90"/>
              <p:cNvSpPr>
                <a:spLocks noChangeShapeType="1"/>
              </p:cNvSpPr>
              <p:nvPr/>
            </p:nvSpPr>
            <p:spPr bwMode="auto">
              <a:xfrm>
                <a:off x="5783263" y="3800475"/>
                <a:ext cx="0" cy="16764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499" name="Line 91"/>
              <p:cNvSpPr>
                <a:spLocks noChangeShapeType="1"/>
              </p:cNvSpPr>
              <p:nvPr/>
            </p:nvSpPr>
            <p:spPr bwMode="auto">
              <a:xfrm>
                <a:off x="5775325" y="5476875"/>
                <a:ext cx="2971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8" name="Rectangle 92"/>
              <p:cNvSpPr>
                <a:spLocks noChangeArrowheads="1"/>
              </p:cNvSpPr>
              <p:nvPr/>
            </p:nvSpPr>
            <p:spPr bwMode="auto">
              <a:xfrm>
                <a:off x="5935663" y="5400675"/>
                <a:ext cx="152400" cy="76200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</p:grpSp>
        <p:sp>
          <p:nvSpPr>
            <p:cNvPr id="163" name="TextBox 162"/>
            <p:cNvSpPr txBox="1"/>
            <p:nvPr/>
          </p:nvSpPr>
          <p:spPr>
            <a:xfrm>
              <a:off x="4114800" y="1600200"/>
              <a:ext cx="674493" cy="299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4D172D"/>
                  </a:solidFill>
                </a:rPr>
                <a:t>H</a:t>
              </a:r>
              <a:r>
                <a:rPr lang="en-US" sz="1600" baseline="30000" dirty="0" smtClean="0">
                  <a:solidFill>
                    <a:srgbClr val="4D172D"/>
                  </a:solidFill>
                </a:rPr>
                <a:t>+</a:t>
              </a:r>
              <a:endParaRPr lang="en-US" sz="1600" baseline="30000" dirty="0">
                <a:solidFill>
                  <a:srgbClr val="4D172D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077200" y="2819400"/>
            <a:ext cx="915352" cy="1085753"/>
            <a:chOff x="8152448" y="2286000"/>
            <a:chExt cx="915352" cy="1085753"/>
          </a:xfrm>
        </p:grpSpPr>
        <p:grpSp>
          <p:nvGrpSpPr>
            <p:cNvPr id="20" name="Group 19"/>
            <p:cNvGrpSpPr/>
            <p:nvPr/>
          </p:nvGrpSpPr>
          <p:grpSpPr>
            <a:xfrm>
              <a:off x="8152448" y="2286000"/>
              <a:ext cx="915352" cy="1085753"/>
              <a:chOff x="8076249" y="1886047"/>
              <a:chExt cx="915352" cy="1085753"/>
            </a:xfrm>
          </p:grpSpPr>
          <p:sp>
            <p:nvSpPr>
              <p:cNvPr id="136" name="Text Box 32"/>
              <p:cNvSpPr txBox="1">
                <a:spLocks noChangeArrowheads="1"/>
              </p:cNvSpPr>
              <p:nvPr/>
            </p:nvSpPr>
            <p:spPr bwMode="auto">
              <a:xfrm rot="16200000">
                <a:off x="7811038" y="2151258"/>
                <a:ext cx="838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latin typeface="Helvetica" charset="0"/>
                    <a:ea typeface="Arial" charset="0"/>
                    <a:cs typeface="Arial" charset="0"/>
                  </a:rPr>
                  <a:t>Current</a:t>
                </a:r>
              </a:p>
            </p:txBody>
          </p:sp>
          <p:sp>
            <p:nvSpPr>
              <p:cNvPr id="147" name="Rectangle 43"/>
              <p:cNvSpPr>
                <a:spLocks noChangeArrowheads="1"/>
              </p:cNvSpPr>
              <p:nvPr/>
            </p:nvSpPr>
            <p:spPr bwMode="auto">
              <a:xfrm>
                <a:off x="8409484" y="1981200"/>
                <a:ext cx="95472" cy="664235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Line 45"/>
              <p:cNvSpPr>
                <a:spLocks noChangeShapeType="1"/>
              </p:cNvSpPr>
              <p:nvPr/>
            </p:nvSpPr>
            <p:spPr bwMode="auto">
              <a:xfrm>
                <a:off x="8504264" y="2657523"/>
                <a:ext cx="0" cy="11466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Text Box 46"/>
              <p:cNvSpPr txBox="1">
                <a:spLocks noChangeArrowheads="1"/>
              </p:cNvSpPr>
              <p:nvPr/>
            </p:nvSpPr>
            <p:spPr bwMode="auto">
              <a:xfrm>
                <a:off x="8305801" y="2694801"/>
                <a:ext cx="685800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 dirty="0" smtClean="0">
                    <a:ea typeface="Arial" charset="0"/>
                    <a:cs typeface="Arial" charset="0"/>
                  </a:rPr>
                  <a:t>670ns</a:t>
                </a:r>
                <a:endParaRPr lang="en-US" sz="1200" b="1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151" name="Line 47"/>
              <p:cNvSpPr>
                <a:spLocks noChangeShapeType="1"/>
              </p:cNvSpPr>
              <p:nvPr/>
            </p:nvSpPr>
            <p:spPr bwMode="auto">
              <a:xfrm flipH="1" flipV="1">
                <a:off x="8495162" y="2743584"/>
                <a:ext cx="228600" cy="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 type="none" w="sm" len="lg"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90"/>
              <p:cNvSpPr>
                <a:spLocks noChangeShapeType="1"/>
              </p:cNvSpPr>
              <p:nvPr/>
            </p:nvSpPr>
            <p:spPr bwMode="auto">
              <a:xfrm>
                <a:off x="8343388" y="1962902"/>
                <a:ext cx="0" cy="6958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91"/>
              <p:cNvSpPr>
                <a:spLocks noChangeShapeType="1"/>
              </p:cNvSpPr>
              <p:nvPr/>
            </p:nvSpPr>
            <p:spPr bwMode="auto">
              <a:xfrm flipV="1">
                <a:off x="8338416" y="2648046"/>
                <a:ext cx="499834" cy="107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>
                <a:off x="8410810" y="2657523"/>
                <a:ext cx="0" cy="11466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47"/>
              <p:cNvSpPr>
                <a:spLocks noChangeShapeType="1"/>
              </p:cNvSpPr>
              <p:nvPr/>
            </p:nvSpPr>
            <p:spPr bwMode="auto">
              <a:xfrm flipV="1">
                <a:off x="8180884" y="2743584"/>
                <a:ext cx="228600" cy="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 type="none" w="sm" len="lg"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8534400" y="2438400"/>
              <a:ext cx="441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D172D"/>
                  </a:solidFill>
                </a:rPr>
                <a:t>H</a:t>
              </a:r>
              <a:r>
                <a:rPr lang="en-US" baseline="30000" dirty="0" smtClean="0">
                  <a:solidFill>
                    <a:srgbClr val="4D172D"/>
                  </a:solidFill>
                </a:rPr>
                <a:t>+</a:t>
              </a:r>
              <a:endParaRPr lang="en-US" baseline="30000" dirty="0">
                <a:solidFill>
                  <a:srgbClr val="4D172D"/>
                </a:solidFill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4800600" y="2811656"/>
            <a:ext cx="1230846" cy="1760344"/>
          </a:xfrm>
          <a:custGeom>
            <a:avLst/>
            <a:gdLst>
              <a:gd name="connsiteX0" fmla="*/ 0 w 1004679"/>
              <a:gd name="connsiteY0" fmla="*/ 871910 h 963163"/>
              <a:gd name="connsiteX1" fmla="*/ 834073 w 1004679"/>
              <a:gd name="connsiteY1" fmla="*/ 881388 h 963163"/>
              <a:gd name="connsiteX2" fmla="*/ 1004679 w 1004679"/>
              <a:gd name="connsiteY2" fmla="*/ 0 h 963163"/>
              <a:gd name="connsiteX0" fmla="*/ 0 w 1004679"/>
              <a:gd name="connsiteY0" fmla="*/ 938251 h 997975"/>
              <a:gd name="connsiteX1" fmla="*/ 834073 w 1004679"/>
              <a:gd name="connsiteY1" fmla="*/ 881388 h 997975"/>
              <a:gd name="connsiteX2" fmla="*/ 1004679 w 1004679"/>
              <a:gd name="connsiteY2" fmla="*/ 0 h 997975"/>
              <a:gd name="connsiteX0" fmla="*/ 0 w 1004679"/>
              <a:gd name="connsiteY0" fmla="*/ 938251 h 973135"/>
              <a:gd name="connsiteX1" fmla="*/ 834073 w 1004679"/>
              <a:gd name="connsiteY1" fmla="*/ 881388 h 973135"/>
              <a:gd name="connsiteX2" fmla="*/ 1004679 w 1004679"/>
              <a:gd name="connsiteY2" fmla="*/ 0 h 973135"/>
              <a:gd name="connsiteX0" fmla="*/ 0 w 1004679"/>
              <a:gd name="connsiteY0" fmla="*/ 938251 h 938251"/>
              <a:gd name="connsiteX1" fmla="*/ 805638 w 1004679"/>
              <a:gd name="connsiteY1" fmla="*/ 720274 h 938251"/>
              <a:gd name="connsiteX2" fmla="*/ 1004679 w 1004679"/>
              <a:gd name="connsiteY2" fmla="*/ 0 h 938251"/>
              <a:gd name="connsiteX0" fmla="*/ 0 w 1035274"/>
              <a:gd name="connsiteY0" fmla="*/ 938251 h 940354"/>
              <a:gd name="connsiteX1" fmla="*/ 938936 w 1035274"/>
              <a:gd name="connsiteY1" fmla="*/ 764034 h 940354"/>
              <a:gd name="connsiteX2" fmla="*/ 1004679 w 1035274"/>
              <a:gd name="connsiteY2" fmla="*/ 0 h 940354"/>
              <a:gd name="connsiteX0" fmla="*/ 0 w 1064559"/>
              <a:gd name="connsiteY0" fmla="*/ 938251 h 940354"/>
              <a:gd name="connsiteX1" fmla="*/ 938936 w 1064559"/>
              <a:gd name="connsiteY1" fmla="*/ 764034 h 940354"/>
              <a:gd name="connsiteX2" fmla="*/ 1054666 w 1064559"/>
              <a:gd name="connsiteY2" fmla="*/ 0 h 940354"/>
              <a:gd name="connsiteX0" fmla="*/ 0 w 1079443"/>
              <a:gd name="connsiteY0" fmla="*/ 938251 h 940827"/>
              <a:gd name="connsiteX1" fmla="*/ 972261 w 1079443"/>
              <a:gd name="connsiteY1" fmla="*/ 773759 h 940827"/>
              <a:gd name="connsiteX2" fmla="*/ 1054666 w 1079443"/>
              <a:gd name="connsiteY2" fmla="*/ 0 h 940827"/>
              <a:gd name="connsiteX0" fmla="*/ 0 w 1059404"/>
              <a:gd name="connsiteY0" fmla="*/ 938251 h 945555"/>
              <a:gd name="connsiteX1" fmla="*/ 922274 w 1059404"/>
              <a:gd name="connsiteY1" fmla="*/ 812657 h 945555"/>
              <a:gd name="connsiteX2" fmla="*/ 1054666 w 1059404"/>
              <a:gd name="connsiteY2" fmla="*/ 0 h 945555"/>
              <a:gd name="connsiteX0" fmla="*/ 0 w 1059404"/>
              <a:gd name="connsiteY0" fmla="*/ 938251 h 938251"/>
              <a:gd name="connsiteX1" fmla="*/ 922274 w 1059404"/>
              <a:gd name="connsiteY1" fmla="*/ 812657 h 938251"/>
              <a:gd name="connsiteX2" fmla="*/ 1054666 w 1059404"/>
              <a:gd name="connsiteY2" fmla="*/ 0 h 938251"/>
              <a:gd name="connsiteX0" fmla="*/ 0 w 1055933"/>
              <a:gd name="connsiteY0" fmla="*/ 938251 h 938251"/>
              <a:gd name="connsiteX1" fmla="*/ 922274 w 1055933"/>
              <a:gd name="connsiteY1" fmla="*/ 812657 h 938251"/>
              <a:gd name="connsiteX2" fmla="*/ 1042204 w 1055933"/>
              <a:gd name="connsiteY2" fmla="*/ 321387 h 938251"/>
              <a:gd name="connsiteX3" fmla="*/ 1054666 w 1055933"/>
              <a:gd name="connsiteY3" fmla="*/ 0 h 938251"/>
              <a:gd name="connsiteX0" fmla="*/ 0 w 1054666"/>
              <a:gd name="connsiteY0" fmla="*/ 938251 h 938251"/>
              <a:gd name="connsiteX1" fmla="*/ 922274 w 1054666"/>
              <a:gd name="connsiteY1" fmla="*/ 812657 h 938251"/>
              <a:gd name="connsiteX2" fmla="*/ 1014976 w 1054666"/>
              <a:gd name="connsiteY2" fmla="*/ 321387 h 938251"/>
              <a:gd name="connsiteX3" fmla="*/ 1054666 w 1054666"/>
              <a:gd name="connsiteY3" fmla="*/ 0 h 938251"/>
              <a:gd name="connsiteX0" fmla="*/ 0 w 1081894"/>
              <a:gd name="connsiteY0" fmla="*/ 942224 h 942224"/>
              <a:gd name="connsiteX1" fmla="*/ 922274 w 1081894"/>
              <a:gd name="connsiteY1" fmla="*/ 816630 h 942224"/>
              <a:gd name="connsiteX2" fmla="*/ 1014976 w 1081894"/>
              <a:gd name="connsiteY2" fmla="*/ 325360 h 942224"/>
              <a:gd name="connsiteX3" fmla="*/ 1081894 w 1081894"/>
              <a:gd name="connsiteY3" fmla="*/ 0 h 94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894" h="942224">
                <a:moveTo>
                  <a:pt x="0" y="942224"/>
                </a:moveTo>
                <a:cubicBezTo>
                  <a:pt x="370080" y="933831"/>
                  <a:pt x="746496" y="973005"/>
                  <a:pt x="922274" y="816630"/>
                </a:cubicBezTo>
                <a:cubicBezTo>
                  <a:pt x="1095975" y="713819"/>
                  <a:pt x="992911" y="460803"/>
                  <a:pt x="1014976" y="325360"/>
                </a:cubicBezTo>
                <a:cubicBezTo>
                  <a:pt x="1037041" y="189917"/>
                  <a:pt x="1079817" y="53564"/>
                  <a:pt x="1081894" y="0"/>
                </a:cubicBezTo>
              </a:path>
            </a:pathLst>
          </a:custGeom>
          <a:ln w="38100" cmpd="sng">
            <a:solidFill>
              <a:srgbClr val="00009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7315200" y="2472869"/>
            <a:ext cx="0" cy="228600"/>
          </a:xfrm>
          <a:prstGeom prst="straightConnector1">
            <a:avLst/>
          </a:prstGeom>
          <a:ln w="38100" cmpd="sng">
            <a:solidFill>
              <a:srgbClr val="4D172D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Freeform 169"/>
          <p:cNvSpPr/>
          <p:nvPr/>
        </p:nvSpPr>
        <p:spPr>
          <a:xfrm flipV="1">
            <a:off x="7239000" y="2806228"/>
            <a:ext cx="1095677" cy="2053138"/>
          </a:xfrm>
          <a:custGeom>
            <a:avLst/>
            <a:gdLst>
              <a:gd name="connsiteX0" fmla="*/ 0 w 1004679"/>
              <a:gd name="connsiteY0" fmla="*/ 871910 h 963163"/>
              <a:gd name="connsiteX1" fmla="*/ 834073 w 1004679"/>
              <a:gd name="connsiteY1" fmla="*/ 881388 h 963163"/>
              <a:gd name="connsiteX2" fmla="*/ 1004679 w 1004679"/>
              <a:gd name="connsiteY2" fmla="*/ 0 h 963163"/>
              <a:gd name="connsiteX0" fmla="*/ 0 w 1004679"/>
              <a:gd name="connsiteY0" fmla="*/ 938251 h 997975"/>
              <a:gd name="connsiteX1" fmla="*/ 834073 w 1004679"/>
              <a:gd name="connsiteY1" fmla="*/ 881388 h 997975"/>
              <a:gd name="connsiteX2" fmla="*/ 1004679 w 1004679"/>
              <a:gd name="connsiteY2" fmla="*/ 0 h 997975"/>
              <a:gd name="connsiteX0" fmla="*/ 0 w 1004679"/>
              <a:gd name="connsiteY0" fmla="*/ 938251 h 973135"/>
              <a:gd name="connsiteX1" fmla="*/ 834073 w 1004679"/>
              <a:gd name="connsiteY1" fmla="*/ 881388 h 973135"/>
              <a:gd name="connsiteX2" fmla="*/ 1004679 w 1004679"/>
              <a:gd name="connsiteY2" fmla="*/ 0 h 973135"/>
              <a:gd name="connsiteX0" fmla="*/ 0 w 1004679"/>
              <a:gd name="connsiteY0" fmla="*/ 938251 h 938251"/>
              <a:gd name="connsiteX1" fmla="*/ 805638 w 1004679"/>
              <a:gd name="connsiteY1" fmla="*/ 720274 h 938251"/>
              <a:gd name="connsiteX2" fmla="*/ 1004679 w 1004679"/>
              <a:gd name="connsiteY2" fmla="*/ 0 h 938251"/>
              <a:gd name="connsiteX0" fmla="*/ 0 w 1035274"/>
              <a:gd name="connsiteY0" fmla="*/ 938251 h 940354"/>
              <a:gd name="connsiteX1" fmla="*/ 938936 w 1035274"/>
              <a:gd name="connsiteY1" fmla="*/ 764034 h 940354"/>
              <a:gd name="connsiteX2" fmla="*/ 1004679 w 1035274"/>
              <a:gd name="connsiteY2" fmla="*/ 0 h 940354"/>
              <a:gd name="connsiteX0" fmla="*/ 0 w 1064559"/>
              <a:gd name="connsiteY0" fmla="*/ 938251 h 940354"/>
              <a:gd name="connsiteX1" fmla="*/ 938936 w 1064559"/>
              <a:gd name="connsiteY1" fmla="*/ 764034 h 940354"/>
              <a:gd name="connsiteX2" fmla="*/ 1054666 w 1064559"/>
              <a:gd name="connsiteY2" fmla="*/ 0 h 940354"/>
              <a:gd name="connsiteX0" fmla="*/ 0 w 1079443"/>
              <a:gd name="connsiteY0" fmla="*/ 938251 h 940827"/>
              <a:gd name="connsiteX1" fmla="*/ 972261 w 1079443"/>
              <a:gd name="connsiteY1" fmla="*/ 773759 h 940827"/>
              <a:gd name="connsiteX2" fmla="*/ 1054666 w 1079443"/>
              <a:gd name="connsiteY2" fmla="*/ 0 h 940827"/>
              <a:gd name="connsiteX0" fmla="*/ 0 w 1059404"/>
              <a:gd name="connsiteY0" fmla="*/ 938251 h 945555"/>
              <a:gd name="connsiteX1" fmla="*/ 922274 w 1059404"/>
              <a:gd name="connsiteY1" fmla="*/ 812657 h 945555"/>
              <a:gd name="connsiteX2" fmla="*/ 1054666 w 1059404"/>
              <a:gd name="connsiteY2" fmla="*/ 0 h 945555"/>
              <a:gd name="connsiteX0" fmla="*/ 0 w 1054667"/>
              <a:gd name="connsiteY0" fmla="*/ 938251 h 938597"/>
              <a:gd name="connsiteX1" fmla="*/ 265337 w 1054667"/>
              <a:gd name="connsiteY1" fmla="*/ 536900 h 938597"/>
              <a:gd name="connsiteX2" fmla="*/ 1054666 w 1054667"/>
              <a:gd name="connsiteY2" fmla="*/ 0 h 938597"/>
              <a:gd name="connsiteX0" fmla="*/ 0 w 850790"/>
              <a:gd name="connsiteY0" fmla="*/ 942306 h 942648"/>
              <a:gd name="connsiteX1" fmla="*/ 61460 w 850790"/>
              <a:gd name="connsiteY1" fmla="*/ 536900 h 942648"/>
              <a:gd name="connsiteX2" fmla="*/ 850789 w 850790"/>
              <a:gd name="connsiteY2" fmla="*/ 0 h 942648"/>
              <a:gd name="connsiteX0" fmla="*/ 31214 w 882004"/>
              <a:gd name="connsiteY0" fmla="*/ 942306 h 951706"/>
              <a:gd name="connsiteX1" fmla="*/ 92674 w 882004"/>
              <a:gd name="connsiteY1" fmla="*/ 536900 h 951706"/>
              <a:gd name="connsiteX2" fmla="*/ 882003 w 882004"/>
              <a:gd name="connsiteY2" fmla="*/ 0 h 951706"/>
              <a:gd name="connsiteX0" fmla="*/ 543 w 1802760"/>
              <a:gd name="connsiteY0" fmla="*/ 861201 h 872690"/>
              <a:gd name="connsiteX1" fmla="*/ 1013430 w 1802760"/>
              <a:gd name="connsiteY1" fmla="*/ 536900 h 872690"/>
              <a:gd name="connsiteX2" fmla="*/ 1802759 w 1802760"/>
              <a:gd name="connsiteY2" fmla="*/ 0 h 872690"/>
              <a:gd name="connsiteX0" fmla="*/ 935 w 1803152"/>
              <a:gd name="connsiteY0" fmla="*/ 861201 h 871348"/>
              <a:gd name="connsiteX1" fmla="*/ 696681 w 1803152"/>
              <a:gd name="connsiteY1" fmla="*/ 496348 h 871348"/>
              <a:gd name="connsiteX2" fmla="*/ 1803151 w 1803152"/>
              <a:gd name="connsiteY2" fmla="*/ 0 h 871348"/>
              <a:gd name="connsiteX0" fmla="*/ 1568 w 1803785"/>
              <a:gd name="connsiteY0" fmla="*/ 861201 h 870909"/>
              <a:gd name="connsiteX1" fmla="*/ 697314 w 1803785"/>
              <a:gd name="connsiteY1" fmla="*/ 496348 h 870909"/>
              <a:gd name="connsiteX2" fmla="*/ 1803784 w 1803785"/>
              <a:gd name="connsiteY2" fmla="*/ 0 h 870909"/>
              <a:gd name="connsiteX0" fmla="*/ 1346 w 2619069"/>
              <a:gd name="connsiteY0" fmla="*/ 869311 h 879496"/>
              <a:gd name="connsiteX1" fmla="*/ 697092 w 2619069"/>
              <a:gd name="connsiteY1" fmla="*/ 504458 h 879496"/>
              <a:gd name="connsiteX2" fmla="*/ 2619069 w 2619069"/>
              <a:gd name="connsiteY2" fmla="*/ 0 h 879496"/>
              <a:gd name="connsiteX0" fmla="*/ 846 w 2618569"/>
              <a:gd name="connsiteY0" fmla="*/ 869311 h 878521"/>
              <a:gd name="connsiteX1" fmla="*/ 877816 w 2618569"/>
              <a:gd name="connsiteY1" fmla="*/ 467960 h 878521"/>
              <a:gd name="connsiteX2" fmla="*/ 2618569 w 2618569"/>
              <a:gd name="connsiteY2" fmla="*/ 0 h 878521"/>
              <a:gd name="connsiteX0" fmla="*/ 982 w 2618705"/>
              <a:gd name="connsiteY0" fmla="*/ 869311 h 878521"/>
              <a:gd name="connsiteX1" fmla="*/ 877952 w 2618705"/>
              <a:gd name="connsiteY1" fmla="*/ 467960 h 878521"/>
              <a:gd name="connsiteX2" fmla="*/ 2618705 w 2618705"/>
              <a:gd name="connsiteY2" fmla="*/ 0 h 87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8705" h="878521">
                <a:moveTo>
                  <a:pt x="982" y="869311"/>
                </a:moveTo>
                <a:cubicBezTo>
                  <a:pt x="-22371" y="937142"/>
                  <a:pt x="373707" y="612845"/>
                  <a:pt x="877952" y="467960"/>
                </a:cubicBezTo>
                <a:cubicBezTo>
                  <a:pt x="1382197" y="323075"/>
                  <a:pt x="2618705" y="0"/>
                  <a:pt x="2618705" y="0"/>
                </a:cubicBezTo>
              </a:path>
            </a:pathLst>
          </a:custGeom>
          <a:ln w="38100" cmpd="sng">
            <a:solidFill>
              <a:srgbClr val="4D172D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/>
          <p:nvPr/>
        </p:nvCxnSpPr>
        <p:spPr>
          <a:xfrm flipH="1">
            <a:off x="8229600" y="4987469"/>
            <a:ext cx="304800" cy="30480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8564135" y="5009464"/>
            <a:ext cx="0" cy="38100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V="1">
            <a:off x="8640335" y="4690412"/>
            <a:ext cx="304800" cy="22860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8609358" y="4987469"/>
            <a:ext cx="304800" cy="7620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101468" y="5057207"/>
            <a:ext cx="940332" cy="838200"/>
            <a:chOff x="8001000" y="4724400"/>
            <a:chExt cx="940332" cy="838200"/>
          </a:xfrm>
        </p:grpSpPr>
        <p:sp>
          <p:nvSpPr>
            <p:cNvPr id="185" name="TextBox 184"/>
            <p:cNvSpPr txBox="1"/>
            <p:nvPr/>
          </p:nvSpPr>
          <p:spPr>
            <a:xfrm>
              <a:off x="8534400" y="48006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6600"/>
                  </a:solidFill>
                </a:rPr>
                <a:t>N</a:t>
              </a:r>
              <a:endParaRPr lang="en-US" sz="2400" baseline="30000" dirty="0">
                <a:solidFill>
                  <a:srgbClr val="FF6600"/>
                </a:solidFill>
              </a:endParaRP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8001000" y="4724400"/>
              <a:ext cx="838199" cy="838200"/>
              <a:chOff x="8076249" y="1886047"/>
              <a:chExt cx="838199" cy="838200"/>
            </a:xfrm>
          </p:grpSpPr>
          <p:sp>
            <p:nvSpPr>
              <p:cNvPr id="187" name="Text Box 32"/>
              <p:cNvSpPr txBox="1">
                <a:spLocks noChangeArrowheads="1"/>
              </p:cNvSpPr>
              <p:nvPr/>
            </p:nvSpPr>
            <p:spPr bwMode="auto">
              <a:xfrm rot="16200000">
                <a:off x="7811038" y="2151258"/>
                <a:ext cx="838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 smtClean="0">
                    <a:latin typeface="Helvetica" charset="0"/>
                    <a:ea typeface="Arial" charset="0"/>
                    <a:cs typeface="Arial" charset="0"/>
                  </a:rPr>
                  <a:t>Flux</a:t>
                </a:r>
              </a:p>
            </p:txBody>
          </p:sp>
          <p:sp>
            <p:nvSpPr>
              <p:cNvPr id="192" name="Line 90"/>
              <p:cNvSpPr>
                <a:spLocks noChangeShapeType="1"/>
              </p:cNvSpPr>
              <p:nvPr/>
            </p:nvSpPr>
            <p:spPr bwMode="auto">
              <a:xfrm>
                <a:off x="8343388" y="1962902"/>
                <a:ext cx="0" cy="6958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91"/>
              <p:cNvSpPr>
                <a:spLocks noChangeShapeType="1"/>
              </p:cNvSpPr>
              <p:nvPr/>
            </p:nvSpPr>
            <p:spPr bwMode="auto">
              <a:xfrm flipV="1">
                <a:off x="8338415" y="2648046"/>
                <a:ext cx="576033" cy="107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" name="Freeform 56"/>
            <p:cNvSpPr/>
            <p:nvPr/>
          </p:nvSpPr>
          <p:spPr>
            <a:xfrm>
              <a:off x="8229600" y="4724400"/>
              <a:ext cx="609600" cy="762000"/>
            </a:xfrm>
            <a:custGeom>
              <a:avLst/>
              <a:gdLst>
                <a:gd name="connsiteX0" fmla="*/ 0 w 748770"/>
                <a:gd name="connsiteY0" fmla="*/ 758183 h 758183"/>
                <a:gd name="connsiteX1" fmla="*/ 0 w 748770"/>
                <a:gd name="connsiteY1" fmla="*/ 758183 h 758183"/>
                <a:gd name="connsiteX2" fmla="*/ 0 w 748770"/>
                <a:gd name="connsiteY2" fmla="*/ 758183 h 758183"/>
                <a:gd name="connsiteX3" fmla="*/ 94781 w 748770"/>
                <a:gd name="connsiteY3" fmla="*/ 758183 h 758183"/>
                <a:gd name="connsiteX4" fmla="*/ 161128 w 748770"/>
                <a:gd name="connsiteY4" fmla="*/ 606546 h 758183"/>
                <a:gd name="connsiteX5" fmla="*/ 170606 w 748770"/>
                <a:gd name="connsiteY5" fmla="*/ 417001 h 758183"/>
                <a:gd name="connsiteX6" fmla="*/ 189562 w 748770"/>
                <a:gd name="connsiteY6" fmla="*/ 161114 h 758183"/>
                <a:gd name="connsiteX7" fmla="*/ 199040 w 748770"/>
                <a:gd name="connsiteY7" fmla="*/ 0 h 758183"/>
                <a:gd name="connsiteX8" fmla="*/ 199040 w 748770"/>
                <a:gd name="connsiteY8" fmla="*/ 0 h 758183"/>
                <a:gd name="connsiteX9" fmla="*/ 255909 w 748770"/>
                <a:gd name="connsiteY9" fmla="*/ 142159 h 758183"/>
                <a:gd name="connsiteX10" fmla="*/ 303300 w 748770"/>
                <a:gd name="connsiteY10" fmla="*/ 369614 h 758183"/>
                <a:gd name="connsiteX11" fmla="*/ 369646 w 748770"/>
                <a:gd name="connsiteY11" fmla="*/ 530728 h 758183"/>
                <a:gd name="connsiteX12" fmla="*/ 464427 w 748770"/>
                <a:gd name="connsiteY12" fmla="*/ 616024 h 758183"/>
                <a:gd name="connsiteX13" fmla="*/ 587643 w 748770"/>
                <a:gd name="connsiteY13" fmla="*/ 701319 h 758183"/>
                <a:gd name="connsiteX14" fmla="*/ 748770 w 748770"/>
                <a:gd name="connsiteY14" fmla="*/ 739228 h 758183"/>
                <a:gd name="connsiteX15" fmla="*/ 0 w 748770"/>
                <a:gd name="connsiteY15" fmla="*/ 758183 h 75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8770" h="758183">
                  <a:moveTo>
                    <a:pt x="0" y="758183"/>
                  </a:moveTo>
                  <a:lnTo>
                    <a:pt x="0" y="758183"/>
                  </a:lnTo>
                  <a:lnTo>
                    <a:pt x="0" y="758183"/>
                  </a:lnTo>
                  <a:lnTo>
                    <a:pt x="94781" y="758183"/>
                  </a:lnTo>
                  <a:lnTo>
                    <a:pt x="161128" y="606546"/>
                  </a:lnTo>
                  <a:lnTo>
                    <a:pt x="170606" y="417001"/>
                  </a:lnTo>
                  <a:lnTo>
                    <a:pt x="189562" y="161114"/>
                  </a:lnTo>
                  <a:lnTo>
                    <a:pt x="199040" y="0"/>
                  </a:lnTo>
                  <a:lnTo>
                    <a:pt x="199040" y="0"/>
                  </a:lnTo>
                  <a:lnTo>
                    <a:pt x="255909" y="142159"/>
                  </a:lnTo>
                  <a:lnTo>
                    <a:pt x="303300" y="369614"/>
                  </a:lnTo>
                  <a:lnTo>
                    <a:pt x="369646" y="530728"/>
                  </a:lnTo>
                  <a:lnTo>
                    <a:pt x="464427" y="616024"/>
                  </a:lnTo>
                  <a:lnTo>
                    <a:pt x="587643" y="701319"/>
                  </a:lnTo>
                  <a:lnTo>
                    <a:pt x="748770" y="739228"/>
                  </a:lnTo>
                  <a:lnTo>
                    <a:pt x="0" y="758183"/>
                  </a:lnTo>
                  <a:close/>
                </a:path>
              </a:pathLst>
            </a:cu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Right Arrow 220"/>
          <p:cNvSpPr/>
          <p:nvPr/>
        </p:nvSpPr>
        <p:spPr>
          <a:xfrm rot="8141758">
            <a:off x="7827028" y="3719137"/>
            <a:ext cx="424144" cy="110906"/>
          </a:xfrm>
          <a:prstGeom prst="rightArrow">
            <a:avLst>
              <a:gd name="adj1" fmla="val 44558"/>
              <a:gd name="adj2" fmla="val 384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862397" y="3705712"/>
            <a:ext cx="759822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2.5 MeV</a:t>
            </a:r>
          </a:p>
        </p:txBody>
      </p:sp>
      <p:sp>
        <p:nvSpPr>
          <p:cNvPr id="103" name="Line 62"/>
          <p:cNvSpPr>
            <a:spLocks noChangeShapeType="1"/>
          </p:cNvSpPr>
          <p:nvPr/>
        </p:nvSpPr>
        <p:spPr bwMode="auto">
          <a:xfrm flipH="1" flipV="1">
            <a:off x="1179664" y="3967649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4236515" y="3708112"/>
            <a:ext cx="1020763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1000 MeV</a:t>
            </a:r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1598764" y="3705712"/>
            <a:ext cx="713085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200" b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87 MeV</a:t>
            </a:r>
          </a:p>
        </p:txBody>
      </p:sp>
      <p:sp>
        <p:nvSpPr>
          <p:cNvPr id="140" name="Rectangle 70"/>
          <p:cNvSpPr>
            <a:spLocks noChangeArrowheads="1"/>
          </p:cNvSpPr>
          <p:nvPr/>
        </p:nvSpPr>
        <p:spPr bwMode="auto">
          <a:xfrm>
            <a:off x="2244876" y="3705712"/>
            <a:ext cx="798670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200" b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186 MeV</a:t>
            </a:r>
          </a:p>
        </p:txBody>
      </p:sp>
      <p:sp>
        <p:nvSpPr>
          <p:cNvPr id="141" name="Rectangle 71"/>
          <p:cNvSpPr>
            <a:spLocks noChangeArrowheads="1"/>
          </p:cNvSpPr>
          <p:nvPr/>
        </p:nvSpPr>
        <p:spPr bwMode="auto">
          <a:xfrm>
            <a:off x="3243102" y="3705712"/>
            <a:ext cx="798670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200" b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387 MeV</a:t>
            </a: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 flipH="1" flipV="1">
            <a:off x="1914250" y="3956343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 flipH="1" flipV="1">
            <a:off x="2565512" y="3965868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 flipH="1" flipV="1">
            <a:off x="4720899" y="399088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 flipH="1" flipV="1">
            <a:off x="3639977" y="3962887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152826"/>
              </p:ext>
            </p:extLst>
          </p:nvPr>
        </p:nvGraphicFramePr>
        <p:xfrm>
          <a:off x="304800" y="2133600"/>
          <a:ext cx="5029200" cy="1137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08715"/>
                <a:gridCol w="2920485"/>
              </a:tblGrid>
              <a:tr h="2387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Power on Target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1.4 MW at</a:t>
                      </a:r>
                      <a:r>
                        <a:rPr lang="en-US" sz="1400" b="0" baseline="0" dirty="0" smtClean="0">
                          <a:latin typeface="Arial"/>
                          <a:cs typeface="Arial"/>
                        </a:rPr>
                        <a:t> 1.0 GeV (1.2 MW now)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Pulse on Target 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1.5 E14 protons (24µC)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Macro-pulse in Linac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~1000 mini pulses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of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~24mA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avg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over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1ms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at 60Hz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00784" y="5969121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~20–100x </a:t>
            </a:r>
            <a:r>
              <a:rPr lang="fr-FR" sz="1200" dirty="0" smtClean="0"/>
              <a:t>ILL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tx2"/>
              </a:buClr>
              <a:buFont typeface="Arial"/>
              <a:buChar char="•"/>
            </a:pPr>
            <a:r>
              <a:rPr lang="en-US" sz="2000" dirty="0" smtClean="0">
                <a:latin typeface="+mn-lt"/>
              </a:rPr>
              <a:t>Neutron </a:t>
            </a:r>
            <a:r>
              <a:rPr lang="en-US" sz="2000" dirty="0">
                <a:latin typeface="+mn-lt"/>
              </a:rPr>
              <a:t>scattering </a:t>
            </a:r>
            <a:r>
              <a:rPr lang="en-US" sz="2000" dirty="0" smtClean="0">
                <a:latin typeface="+mn-lt"/>
              </a:rPr>
              <a:t>facility to research properties of materials</a:t>
            </a:r>
          </a:p>
          <a:p>
            <a:pPr marL="274320" indent="-274320">
              <a:buClr>
                <a:schemeClr val="tx2"/>
              </a:buClr>
              <a:buFont typeface="Arial"/>
              <a:buChar char="•"/>
            </a:pPr>
            <a:r>
              <a:rPr lang="en-US" sz="2000" dirty="0" smtClean="0">
                <a:latin typeface="+mn-lt"/>
              </a:rPr>
              <a:t>1 GeV Protons create neutrons through </a:t>
            </a:r>
            <a:r>
              <a:rPr lang="en-US" sz="2000" dirty="0" smtClean="0">
                <a:latin typeface="+mn-lt"/>
              </a:rPr>
              <a:t>spallation process</a:t>
            </a:r>
            <a:endParaRPr lang="en-US" sz="2000" dirty="0">
              <a:latin typeface="+mn-lt"/>
            </a:endParaRPr>
          </a:p>
        </p:txBody>
      </p:sp>
      <p:cxnSp>
        <p:nvCxnSpPr>
          <p:cNvPr id="160" name="Straight Arrow Connector 159"/>
          <p:cNvCxnSpPr/>
          <p:nvPr/>
        </p:nvCxnSpPr>
        <p:spPr>
          <a:xfrm flipV="1">
            <a:off x="6096000" y="2514600"/>
            <a:ext cx="0" cy="228600"/>
          </a:xfrm>
          <a:prstGeom prst="straightConnector1">
            <a:avLst/>
          </a:prstGeom>
          <a:ln w="38100" cmpd="sng">
            <a:solidFill>
              <a:srgbClr val="4D172D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0" y="2814935"/>
            <a:ext cx="1189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800000"/>
                </a:solidFill>
              </a:rPr>
              <a:t>1 </a:t>
            </a:r>
            <a:r>
              <a:rPr lang="en-US" sz="1200" dirty="0" err="1" smtClean="0">
                <a:solidFill>
                  <a:srgbClr val="800000"/>
                </a:solidFill>
              </a:rPr>
              <a:t>ms</a:t>
            </a:r>
            <a:r>
              <a:rPr lang="en-US" sz="1200" dirty="0" smtClean="0">
                <a:solidFill>
                  <a:srgbClr val="800000"/>
                </a:solidFill>
              </a:rPr>
              <a:t> beam into </a:t>
            </a:r>
            <a:r>
              <a:rPr lang="en-US" sz="1200" dirty="0">
                <a:solidFill>
                  <a:srgbClr val="800000"/>
                </a:solidFill>
              </a:rPr>
              <a:t>700 </a:t>
            </a:r>
            <a:r>
              <a:rPr lang="en-US" sz="1200" dirty="0" smtClean="0">
                <a:solidFill>
                  <a:srgbClr val="800000"/>
                </a:solidFill>
              </a:rPr>
              <a:t>ns</a:t>
            </a:r>
            <a:endParaRPr lang="en-US" sz="1200" dirty="0">
              <a:solidFill>
                <a:srgbClr val="800000"/>
              </a:solidFill>
            </a:endParaRPr>
          </a:p>
        </p:txBody>
      </p:sp>
      <p:sp>
        <p:nvSpPr>
          <p:cNvPr id="155" name="Text Box 23"/>
          <p:cNvSpPr txBox="1">
            <a:spLocks noChangeArrowheads="1"/>
          </p:cNvSpPr>
          <p:nvPr/>
        </p:nvSpPr>
        <p:spPr bwMode="auto">
          <a:xfrm>
            <a:off x="3962400" y="5334000"/>
            <a:ext cx="10593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ea typeface="Arial" charset="0"/>
                <a:cs typeface="Arial" charset="0"/>
              </a:rPr>
              <a:t>Mini pulse</a:t>
            </a:r>
            <a:endParaRPr lang="en-US" sz="1200" b="1" dirty="0">
              <a:ea typeface="Arial" charset="0"/>
              <a:cs typeface="Arial" charset="0"/>
            </a:endParaRPr>
          </a:p>
        </p:txBody>
      </p:sp>
      <p:sp>
        <p:nvSpPr>
          <p:cNvPr id="159" name="Line 48"/>
          <p:cNvSpPr>
            <a:spLocks noChangeShapeType="1"/>
          </p:cNvSpPr>
          <p:nvPr/>
        </p:nvSpPr>
        <p:spPr bwMode="auto">
          <a:xfrm flipH="1">
            <a:off x="3276600" y="5410200"/>
            <a:ext cx="685800" cy="38100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6324600" y="1828800"/>
            <a:ext cx="65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483643" y="2433935"/>
            <a:ext cx="64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</a:t>
            </a:r>
            <a:r>
              <a:rPr lang="en-US" sz="2400" b="1" i="1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+</a:t>
            </a:r>
            <a:endParaRPr lang="en-US" sz="2400" b="1" i="1" baseline="30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72" name="Right Arrow 171"/>
          <p:cNvSpPr/>
          <p:nvPr/>
        </p:nvSpPr>
        <p:spPr>
          <a:xfrm rot="8141758">
            <a:off x="7369828" y="2265956"/>
            <a:ext cx="424144" cy="110906"/>
          </a:xfrm>
          <a:prstGeom prst="rightArrow">
            <a:avLst>
              <a:gd name="adj1" fmla="val 44558"/>
              <a:gd name="adj2" fmla="val 384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 rot="18691647">
            <a:off x="7903227" y="5542556"/>
            <a:ext cx="424144" cy="110906"/>
          </a:xfrm>
          <a:prstGeom prst="rightArrow">
            <a:avLst>
              <a:gd name="adj1" fmla="val 44558"/>
              <a:gd name="adj2" fmla="val 384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ight Arrow 174"/>
          <p:cNvSpPr/>
          <p:nvPr/>
        </p:nvSpPr>
        <p:spPr>
          <a:xfrm rot="17983472">
            <a:off x="3094241" y="5143084"/>
            <a:ext cx="424144" cy="110906"/>
          </a:xfrm>
          <a:prstGeom prst="rightArrow">
            <a:avLst>
              <a:gd name="adj1" fmla="val 44558"/>
              <a:gd name="adj2" fmla="val 384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2667000" y="3962400"/>
            <a:ext cx="57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</a:t>
            </a:r>
            <a:r>
              <a:rPr lang="en-US" sz="2400" b="1" i="1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-</a:t>
            </a:r>
            <a:endParaRPr lang="en-US" sz="2400" b="1" i="1" baseline="30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3323" y="6277735"/>
            <a:ext cx="234506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Credit: W. Blokland – IBIC 2013</a:t>
            </a:r>
          </a:p>
        </p:txBody>
      </p:sp>
    </p:spTree>
    <p:extLst>
      <p:ext uri="{BB962C8B-B14F-4D97-AF65-F5344CB8AC3E}">
        <p14:creationId xmlns:p14="http://schemas.microsoft.com/office/powerpoint/2010/main" val="24392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59"/>
    </mc:Choice>
    <mc:Fallback xmlns="">
      <p:transition xmlns:p14="http://schemas.microsoft.com/office/powerpoint/2010/main" spd="slow" advTm="443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76200"/>
            <a:ext cx="8229600" cy="487954"/>
          </a:xfrm>
        </p:spPr>
        <p:txBody>
          <a:bodyPr/>
          <a:lstStyle/>
          <a:p>
            <a:r>
              <a:rPr lang="en-US" dirty="0" smtClean="0"/>
              <a:t>SNS High Power RF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07243"/>
            <a:ext cx="5670840" cy="457200"/>
          </a:xfrm>
        </p:spPr>
        <p:txBody>
          <a:bodyPr/>
          <a:lstStyle/>
          <a:p>
            <a:r>
              <a:rPr lang="en-US" sz="1800" dirty="0" smtClean="0"/>
              <a:t>101 RF systems are installed and operational</a:t>
            </a:r>
          </a:p>
          <a:p>
            <a:endParaRPr lang="en-US" sz="1400" dirty="0" smtClean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140200" y="569384"/>
            <a:ext cx="2436813" cy="1828800"/>
            <a:chOff x="1235" y="537"/>
            <a:chExt cx="1535" cy="1152"/>
          </a:xfrm>
        </p:grpSpPr>
        <p:pic>
          <p:nvPicPr>
            <p:cNvPr id="5" name="Picture 8" descr="100_158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" y="537"/>
              <a:ext cx="1535" cy="1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196" y="1502"/>
              <a:ext cx="559" cy="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ct val="60000"/>
                </a:spcBef>
                <a:buClr>
                  <a:srgbClr val="00673E"/>
                </a:buClr>
                <a:buFont typeface="Symbol" pitchFamily="18" charset="2"/>
                <a:buChar char="·"/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581025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966788" indent="-271463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319213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1652588" indent="-21907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1097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5669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0241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4813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 typeface="Symbol" pitchFamily="18" charset="2"/>
                <a:buNone/>
              </a:pPr>
              <a:r>
                <a:rPr lang="en-US" altLang="en-US" sz="1200" dirty="0"/>
                <a:t>RFQ &amp; DTL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756929" y="552451"/>
            <a:ext cx="1914525" cy="1828800"/>
            <a:chOff x="3065" y="177"/>
            <a:chExt cx="1206" cy="1152"/>
          </a:xfrm>
        </p:grpSpPr>
        <p:pic>
          <p:nvPicPr>
            <p:cNvPr id="8" name="Picture 23" descr="100_15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63"/>
            <a:stretch>
              <a:fillRect/>
            </a:stretch>
          </p:blipFill>
          <p:spPr bwMode="auto">
            <a:xfrm>
              <a:off x="3065" y="177"/>
              <a:ext cx="1206" cy="1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3833" y="1171"/>
              <a:ext cx="336" cy="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5720" rIns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ct val="60000"/>
                </a:spcBef>
                <a:buClr>
                  <a:srgbClr val="00673E"/>
                </a:buClr>
                <a:buFont typeface="Symbol" pitchFamily="18" charset="2"/>
                <a:buChar char="·"/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581025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966788" indent="-271463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319213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1652588" indent="-21907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1097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5669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0241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4813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 typeface="Symbol" pitchFamily="18" charset="2"/>
                <a:buNone/>
              </a:pPr>
              <a:r>
                <a:rPr lang="en-US" altLang="en-US" sz="1200" dirty="0" smtClean="0"/>
                <a:t> CCL</a:t>
              </a:r>
              <a:endParaRPr lang="en-US" altLang="en-US" sz="1200" dirty="0"/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7130521" y="2514600"/>
            <a:ext cx="1574800" cy="1828800"/>
            <a:chOff x="4542" y="177"/>
            <a:chExt cx="992" cy="1152"/>
          </a:xfrm>
        </p:grpSpPr>
        <p:pic>
          <p:nvPicPr>
            <p:cNvPr id="11" name="Picture 20" descr="100_15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" y="177"/>
              <a:ext cx="992" cy="11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5123" y="1160"/>
              <a:ext cx="336" cy="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5720" rIns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ct val="60000"/>
                </a:spcBef>
                <a:buClr>
                  <a:srgbClr val="00673E"/>
                </a:buClr>
                <a:buFont typeface="Symbol" pitchFamily="18" charset="2"/>
                <a:buChar char="·"/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581025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966788" indent="-271463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319213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1652588" indent="-21907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1097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5669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0241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4813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 typeface="Symbol" pitchFamily="18" charset="2"/>
                <a:buNone/>
              </a:pPr>
              <a:r>
                <a:rPr lang="en-US" altLang="en-US" sz="1200" dirty="0" smtClean="0"/>
                <a:t> SCL</a:t>
              </a:r>
              <a:endParaRPr lang="en-US" altLang="en-US" sz="1200" dirty="0"/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6182784" y="4419600"/>
            <a:ext cx="2522537" cy="1825625"/>
            <a:chOff x="3955" y="1422"/>
            <a:chExt cx="1589" cy="1150"/>
          </a:xfrm>
        </p:grpSpPr>
        <p:pic>
          <p:nvPicPr>
            <p:cNvPr id="14" name="Picture 17" descr="Ring RF 9-20-05 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1422"/>
              <a:ext cx="1589" cy="1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5174" y="2403"/>
              <a:ext cx="370" cy="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5720" rIns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ct val="60000"/>
                </a:spcBef>
                <a:buClr>
                  <a:srgbClr val="00673E"/>
                </a:buClr>
                <a:buFont typeface="Symbol" pitchFamily="18" charset="2"/>
                <a:buChar char="·"/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581025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966788" indent="-271463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319213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1652588" indent="-21907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1097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5669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0241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4813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 typeface="Symbol" pitchFamily="18" charset="2"/>
                <a:buNone/>
              </a:pPr>
              <a:r>
                <a:rPr lang="en-US" altLang="en-US" sz="1200" dirty="0" smtClean="0"/>
                <a:t>  Ring</a:t>
              </a:r>
              <a:endParaRPr lang="en-US" altLang="en-US" sz="1200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7906"/>
            <a:ext cx="2220842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39549" y="2067455"/>
            <a:ext cx="588504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0">
            <a:spAutoFit/>
          </a:bodyPr>
          <a:lstStyle>
            <a:lvl1pPr marL="228600" indent="-228600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5810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66788" indent="-271463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319213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1652588" indent="-21907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5pPr>
            <a:lvl6pPr marL="21097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6pPr>
            <a:lvl7pPr marL="25669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7pPr>
            <a:lvl8pPr marL="30241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8pPr>
            <a:lvl9pPr marL="34813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200" dirty="0" smtClean="0"/>
              <a:t>MEBT</a:t>
            </a:r>
            <a:endParaRPr lang="en-US" altLang="en-US" sz="1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94113"/>
              </p:ext>
            </p:extLst>
          </p:nvPr>
        </p:nvGraphicFramePr>
        <p:xfrm>
          <a:off x="198438" y="3364443"/>
          <a:ext cx="5441950" cy="2705275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914400"/>
                <a:gridCol w="1066800"/>
                <a:gridCol w="838200"/>
                <a:gridCol w="793750"/>
              </a:tblGrid>
              <a:tr h="3147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Frequency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Peak Power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Vendor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Installed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7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Tetrode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Ion 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Solid-State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MEBT Rebunchers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402.5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Tomco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Klystron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RFQ, DTL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402.5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E2V &amp; Thales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Klystron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Klystron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550-700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CPI &amp; Thales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Tetrode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Accumulator 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&amp; 2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Thales &amp; CPI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5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Low-Level RF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19667"/>
            <a:ext cx="6045200" cy="3451223"/>
          </a:xfrm>
        </p:spPr>
        <p:txBody>
          <a:bodyPr/>
          <a:lstStyle/>
          <a:p>
            <a:r>
              <a:rPr lang="en-US" dirty="0" smtClean="0"/>
              <a:t>Linac </a:t>
            </a:r>
            <a:r>
              <a:rPr lang="en-US" dirty="0"/>
              <a:t>LLRF – 402.5 &amp; 805 </a:t>
            </a:r>
            <a:r>
              <a:rPr lang="en-US" dirty="0" smtClean="0"/>
              <a:t>MHz</a:t>
            </a:r>
          </a:p>
          <a:p>
            <a:pPr lvl="1"/>
            <a:r>
              <a:rPr lang="en-US" sz="2200" dirty="0" smtClean="0"/>
              <a:t>Field Control Module (FCM)</a:t>
            </a:r>
          </a:p>
          <a:p>
            <a:pPr lvl="1"/>
            <a:r>
              <a:rPr lang="en-US" sz="2200" dirty="0" smtClean="0"/>
              <a:t>High-power Protection Module (HPM)</a:t>
            </a:r>
          </a:p>
          <a:p>
            <a:pPr lvl="1"/>
            <a:r>
              <a:rPr lang="en-US" sz="2200" dirty="0" smtClean="0"/>
              <a:t>Down Converter</a:t>
            </a:r>
          </a:p>
          <a:p>
            <a:r>
              <a:rPr lang="en-US" dirty="0" smtClean="0"/>
              <a:t>Ring LLRF – 1.05 &amp; 2.10 MHz</a:t>
            </a:r>
          </a:p>
          <a:p>
            <a:pPr lvl="1"/>
            <a:r>
              <a:rPr lang="en-US" sz="2200" dirty="0" smtClean="0"/>
              <a:t>DSP based (</a:t>
            </a:r>
            <a:r>
              <a:rPr lang="en-US" sz="2200" dirty="0" err="1" smtClean="0"/>
              <a:t>BittWare</a:t>
            </a:r>
            <a:r>
              <a:rPr lang="en-US" sz="2200" dirty="0" smtClean="0"/>
              <a:t> quad DSP module)</a:t>
            </a:r>
          </a:p>
          <a:p>
            <a:pPr lvl="1"/>
            <a:r>
              <a:rPr lang="en-US" sz="2200" dirty="0" smtClean="0"/>
              <a:t>4 channel ADC module</a:t>
            </a:r>
            <a:endParaRPr lang="en-US" sz="2200" dirty="0"/>
          </a:p>
          <a:p>
            <a:pPr lvl="1"/>
            <a:r>
              <a:rPr lang="en-US" sz="2200" dirty="0" smtClean="0"/>
              <a:t>4 channel DAC module</a:t>
            </a:r>
            <a:endParaRPr lang="en-US" sz="2200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81000" y="4495800"/>
            <a:ext cx="2439987" cy="1830387"/>
            <a:chOff x="3691" y="2627"/>
            <a:chExt cx="1537" cy="1153"/>
          </a:xfrm>
        </p:grpSpPr>
        <p:pic>
          <p:nvPicPr>
            <p:cNvPr id="5" name="Picture 30" descr="IMG_18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2627"/>
              <a:ext cx="1537" cy="11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3707" y="3517"/>
              <a:ext cx="295" cy="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ct val="60000"/>
                </a:spcBef>
                <a:buClr>
                  <a:srgbClr val="00673E"/>
                </a:buClr>
                <a:buFont typeface="Symbol" pitchFamily="18" charset="2"/>
                <a:buChar char="·"/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581025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966788" indent="-271463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319213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1652588" indent="-21907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1097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5669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0241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4813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 typeface="Symbol" pitchFamily="18" charset="2"/>
                <a:buNone/>
              </a:pPr>
              <a:r>
                <a:rPr lang="en-US" altLang="en-US" sz="1200"/>
                <a:t>Ring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 typeface="Symbol" pitchFamily="18" charset="2"/>
                <a:buNone/>
              </a:pPr>
              <a:r>
                <a:rPr lang="en-US" altLang="en-US" sz="1200"/>
                <a:t>LLRF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9000" y="4444205"/>
            <a:ext cx="1673225" cy="1833563"/>
            <a:chOff x="1200" y="2706"/>
            <a:chExt cx="1054" cy="1155"/>
          </a:xfrm>
        </p:grpSpPr>
        <p:pic>
          <p:nvPicPr>
            <p:cNvPr id="11" name="Picture 11" descr="SCL Rack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1" r="16875" b="4201"/>
            <a:stretch>
              <a:fillRect/>
            </a:stretch>
          </p:blipFill>
          <p:spPr bwMode="auto">
            <a:xfrm>
              <a:off x="1200" y="2706"/>
              <a:ext cx="1054" cy="11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943" y="2719"/>
              <a:ext cx="295" cy="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ct val="60000"/>
                </a:spcBef>
                <a:buClr>
                  <a:srgbClr val="00673E"/>
                </a:buClr>
                <a:buFont typeface="Symbol" pitchFamily="18" charset="2"/>
                <a:buChar char="·"/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581025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966788" indent="-271463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319213" indent="-23812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-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1652588" indent="-219075">
                <a:lnSpc>
                  <a:spcPct val="9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1097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5669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0241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481388" indent="-2190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73E"/>
                </a:buClr>
                <a:buFont typeface="Symbol" pitchFamily="18" charset="2"/>
                <a:buChar char="·"/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 typeface="Symbol" pitchFamily="18" charset="2"/>
                <a:buNone/>
              </a:pPr>
              <a:r>
                <a:rPr lang="en-US" altLang="en-US" sz="1200" dirty="0"/>
                <a:t>Linac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 typeface="Symbol" pitchFamily="18" charset="2"/>
                <a:buNone/>
              </a:pPr>
              <a:r>
                <a:rPr lang="en-US" altLang="en-US" sz="1200" dirty="0"/>
                <a:t>LLRF</a:t>
              </a:r>
            </a:p>
          </p:txBody>
        </p:sp>
      </p:grpSp>
      <p:pic>
        <p:nvPicPr>
          <p:cNvPr id="14" name="Picture 3" descr="FC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37" y="685800"/>
            <a:ext cx="2789765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ual Down Conver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590800"/>
            <a:ext cx="2298170" cy="17236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3" descr="100_11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912641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8478889" y="2274534"/>
            <a:ext cx="468313" cy="240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0">
            <a:spAutoFit/>
          </a:bodyPr>
          <a:lstStyle>
            <a:lvl1pPr marL="228600" indent="-228600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5810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66788" indent="-271463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319213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1652588" indent="-21907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5pPr>
            <a:lvl6pPr marL="21097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6pPr>
            <a:lvl7pPr marL="25669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7pPr>
            <a:lvl8pPr marL="30241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8pPr>
            <a:lvl9pPr marL="34813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FCM</a:t>
            </a:r>
            <a:endParaRPr lang="en-US" altLang="en-US" sz="1200" dirty="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540328" y="6008334"/>
            <a:ext cx="468313" cy="240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0">
            <a:spAutoFit/>
          </a:bodyPr>
          <a:lstStyle>
            <a:lvl1pPr marL="228600" indent="-228600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5810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66788" indent="-271463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319213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1652588" indent="-21907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5pPr>
            <a:lvl6pPr marL="21097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6pPr>
            <a:lvl7pPr marL="25669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7pPr>
            <a:lvl8pPr marL="30241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8pPr>
            <a:lvl9pPr marL="34813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HPM</a:t>
            </a:r>
            <a:endParaRPr lang="en-US" altLang="en-US" sz="1200" dirty="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369862" y="4050857"/>
            <a:ext cx="1371600" cy="240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0">
            <a:spAutoFit/>
          </a:bodyPr>
          <a:lstStyle>
            <a:lvl1pPr marL="228600" indent="-228600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5810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66788" indent="-271463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319213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1652588" indent="-21907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5pPr>
            <a:lvl6pPr marL="21097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6pPr>
            <a:lvl7pPr marL="25669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7pPr>
            <a:lvl8pPr marL="30241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8pPr>
            <a:lvl9pPr marL="34813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Down converter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62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Linac RF Reference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4" y="609600"/>
            <a:ext cx="8642640" cy="1680815"/>
          </a:xfrm>
        </p:spPr>
        <p:txBody>
          <a:bodyPr/>
          <a:lstStyle/>
          <a:p>
            <a:r>
              <a:rPr lang="en-US" sz="1600" dirty="0" smtClean="0"/>
              <a:t>402.5 MHz section serves 11 systems: RFQ, MEBT Rebunchers, and DTL</a:t>
            </a:r>
          </a:p>
          <a:p>
            <a:r>
              <a:rPr lang="en-US" sz="1600" dirty="0" smtClean="0"/>
              <a:t>805 MHz section serves 85 systems: CCL and SCL</a:t>
            </a:r>
          </a:p>
          <a:p>
            <a:r>
              <a:rPr lang="en-US" sz="1600" dirty="0" smtClean="0"/>
              <a:t>805 MHz section extends to the end of the Linac tunnel and is ready to support additional RF systems to be installed for the Second Target </a:t>
            </a:r>
            <a:r>
              <a:rPr lang="en-US" sz="1600" dirty="0" smtClean="0"/>
              <a:t>Station</a:t>
            </a:r>
          </a:p>
          <a:p>
            <a:r>
              <a:rPr lang="en-US" sz="1600" dirty="0" smtClean="0"/>
              <a:t>Reference line is temperature and pressure regulated to improve stability</a:t>
            </a:r>
          </a:p>
          <a:p>
            <a:endParaRPr lang="en-US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599"/>
            <a:ext cx="2463380" cy="3657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8110802" y="5762095"/>
            <a:ext cx="817562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0">
            <a:spAutoFit/>
          </a:bodyPr>
          <a:lstStyle>
            <a:lvl1pPr marL="228600" indent="-228600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5810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66788" indent="-271463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319213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1652588" indent="-21907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5pPr>
            <a:lvl6pPr marL="21097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6pPr>
            <a:lvl7pPr marL="25669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7pPr>
            <a:lvl8pPr marL="30241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8pPr>
            <a:lvl9pPr marL="3481388" indent="-2190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Font typeface="Symbol" pitchFamily="18" charset="2"/>
              <a:buChar char="·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200" dirty="0"/>
              <a:t>Reference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200" dirty="0"/>
              <a:t>System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3781425" cy="3657600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8467"/>
            <a:ext cx="1776413" cy="3660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42640" cy="5029200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LLRF system continues to operate within specification</a:t>
            </a:r>
          </a:p>
          <a:p>
            <a:r>
              <a:rPr lang="en-US" sz="2400" dirty="0" smtClean="0"/>
              <a:t>Automation has simplified operator interaction and improved cavity recovery</a:t>
            </a:r>
          </a:p>
          <a:p>
            <a:pPr lvl="1"/>
            <a:r>
              <a:rPr lang="en-US" sz="2000" dirty="0" smtClean="0"/>
              <a:t>One button cavity </a:t>
            </a:r>
            <a:r>
              <a:rPr lang="en-US" sz="2000" dirty="0" smtClean="0"/>
              <a:t>startup eliminates </a:t>
            </a:r>
            <a:r>
              <a:rPr lang="en-US" sz="2000" dirty="0" smtClean="0"/>
              <a:t>operator error</a:t>
            </a:r>
          </a:p>
          <a:p>
            <a:r>
              <a:rPr lang="en-US" sz="2400" dirty="0" smtClean="0"/>
              <a:t>Improvements and features added over time to overcome operational issues</a:t>
            </a:r>
          </a:p>
          <a:p>
            <a:pPr lvl="1"/>
            <a:r>
              <a:rPr lang="en-US" sz="2000" dirty="0" smtClean="0"/>
              <a:t>Voltage droop – droop compensation added</a:t>
            </a:r>
          </a:p>
          <a:p>
            <a:pPr lvl="1"/>
            <a:r>
              <a:rPr lang="en-US" sz="2000" dirty="0" smtClean="0"/>
              <a:t>Multipacting during cavity fill – slow ramp added to minimize reflected power</a:t>
            </a:r>
          </a:p>
          <a:p>
            <a:pPr lvl="1"/>
            <a:r>
              <a:rPr lang="en-US" sz="2000" dirty="0" smtClean="0"/>
              <a:t>RFQ temperature stability - pulse width modulation added to improve temperature stability </a:t>
            </a:r>
            <a:r>
              <a:rPr lang="en-US" sz="2000" dirty="0" smtClean="0"/>
              <a:t>of the RFQ</a:t>
            </a:r>
          </a:p>
          <a:p>
            <a:pPr lvl="1"/>
            <a:r>
              <a:rPr lang="en-US" sz="2000" dirty="0" smtClean="0"/>
              <a:t>Inadequate CPU speed – replaced IOCs with faster models to support full pulse operation </a:t>
            </a:r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42640" cy="5181600"/>
          </a:xfrm>
        </p:spPr>
        <p:txBody>
          <a:bodyPr/>
          <a:lstStyle/>
          <a:p>
            <a:r>
              <a:rPr lang="en-US" sz="2400" dirty="0" smtClean="0"/>
              <a:t>10 years of successful operation but some failures are starting to manifest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output amplifier IC for the RF output circuit has shown </a:t>
            </a:r>
            <a:r>
              <a:rPr lang="en-US" sz="2400" dirty="0" smtClean="0"/>
              <a:t>step variations in the output level</a:t>
            </a:r>
            <a:endParaRPr lang="en-US" sz="2400" dirty="0"/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ultiple </a:t>
            </a:r>
            <a:r>
              <a:rPr lang="en-US" sz="2200" dirty="0"/>
              <a:t>failures in the past </a:t>
            </a:r>
            <a:r>
              <a:rPr lang="en-US" sz="2200" dirty="0" smtClean="0"/>
              <a:t>year</a:t>
            </a:r>
          </a:p>
          <a:p>
            <a:pPr lvl="1"/>
            <a:r>
              <a:rPr lang="en-US" sz="2200" dirty="0" smtClean="0"/>
              <a:t>Traced the problem to bond wire failures</a:t>
            </a:r>
            <a:endParaRPr lang="en-US" sz="2200" dirty="0"/>
          </a:p>
          <a:p>
            <a:pPr lvl="1"/>
            <a:r>
              <a:rPr lang="en-US" sz="2200" dirty="0"/>
              <a:t>All amplifier ICs are being replaced during the calibration cycle of the system</a:t>
            </a:r>
          </a:p>
          <a:p>
            <a:r>
              <a:rPr lang="en-US" sz="2400" dirty="0"/>
              <a:t>System has several obsolete components </a:t>
            </a:r>
            <a:r>
              <a:rPr lang="en-US" sz="2400" dirty="0" smtClean="0"/>
              <a:t>including </a:t>
            </a:r>
            <a:r>
              <a:rPr lang="en-US" sz="2400" dirty="0"/>
              <a:t>the FPGAs</a:t>
            </a:r>
          </a:p>
          <a:p>
            <a:pPr lvl="1"/>
            <a:r>
              <a:rPr lang="en-US" sz="2000" dirty="0"/>
              <a:t>Adequate spares are available</a:t>
            </a:r>
          </a:p>
          <a:p>
            <a:pPr lvl="1"/>
            <a:r>
              <a:rPr lang="en-US" sz="2000" dirty="0"/>
              <a:t>Redesign in consideration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42640" cy="1600200"/>
          </a:xfrm>
        </p:spPr>
        <p:txBody>
          <a:bodyPr/>
          <a:lstStyle/>
          <a:p>
            <a:r>
              <a:rPr lang="en-US" sz="2400" dirty="0" smtClean="0"/>
              <a:t>Specification from the initial SNS Parameters document:</a:t>
            </a:r>
            <a:endParaRPr lang="en-US" sz="2400" dirty="0" smtClean="0"/>
          </a:p>
          <a:p>
            <a:pPr lvl="1"/>
            <a:r>
              <a:rPr lang="en-US" sz="2000" dirty="0" smtClean="0"/>
              <a:t>Static RF error: +/- </a:t>
            </a:r>
            <a:r>
              <a:rPr lang="en-US" sz="2000" dirty="0" smtClean="0"/>
              <a:t>1 degree, +/- 1 percent</a:t>
            </a:r>
          </a:p>
          <a:p>
            <a:pPr lvl="1"/>
            <a:r>
              <a:rPr lang="en-US" sz="2000" dirty="0" smtClean="0"/>
              <a:t>Dynamic RF error: +/- 0.5 degree, +/- 0.5 </a:t>
            </a:r>
            <a:r>
              <a:rPr lang="en-US" sz="2000" dirty="0" smtClean="0"/>
              <a:t>percent</a:t>
            </a:r>
          </a:p>
          <a:p>
            <a:pPr lvl="1"/>
            <a:r>
              <a:rPr lang="en-US" sz="2000" dirty="0" smtClean="0"/>
              <a:t>RMS or peak-to-peak error specifications would have been more useful  </a:t>
            </a:r>
            <a:endParaRPr lang="en-US" sz="20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290255"/>
              </p:ext>
            </p:extLst>
          </p:nvPr>
        </p:nvGraphicFramePr>
        <p:xfrm>
          <a:off x="1801018" y="2438400"/>
          <a:ext cx="7342982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2667000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Beam Conditions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850 kW on target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26.3 mA avg.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37.8 mA </a:t>
            </a:r>
            <a:r>
              <a:rPr lang="en-US" sz="1400" dirty="0" smtClean="0"/>
              <a:t>peak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271" y="6172200"/>
            <a:ext cx="165141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Data taken 3/25/2015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041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913069-075D-49F7-AF90-34940D148085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10893</TotalTime>
  <Words>1358</Words>
  <Application>Microsoft Office PowerPoint</Application>
  <PresentationFormat>On-screen Show (4:3)</PresentationFormat>
  <Paragraphs>252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Powerpoint-Template_HFIR-SNS</vt:lpstr>
      <vt:lpstr>LLRF Experience at the Spallation Neutron Source</vt:lpstr>
      <vt:lpstr>RF Systems – Outline </vt:lpstr>
      <vt:lpstr>Spallation Neutron Source</vt:lpstr>
      <vt:lpstr>SNS High Power RF Systems</vt:lpstr>
      <vt:lpstr>SNS Low-Level RF Systems</vt:lpstr>
      <vt:lpstr>SNS Linac RF Reference System</vt:lpstr>
      <vt:lpstr>LLRF Performance</vt:lpstr>
      <vt:lpstr>LLRF Issues</vt:lpstr>
      <vt:lpstr>Cavity Regulation</vt:lpstr>
      <vt:lpstr>Errant Beam Definition</vt:lpstr>
      <vt:lpstr>Why is Errant Beam Important?</vt:lpstr>
      <vt:lpstr>The Majority of Errant Beam Faults Originate in the Warm Linac</vt:lpstr>
      <vt:lpstr>Errant Beam Trips Reduced</vt:lpstr>
      <vt:lpstr>Adaptive Feed-forward</vt:lpstr>
      <vt:lpstr>Adaptive Feed-forward &amp; Beam Loss</vt:lpstr>
      <vt:lpstr>RF Downtime – May2013 to April 2015</vt:lpstr>
      <vt:lpstr>RF Downtime (cont.)</vt:lpstr>
      <vt:lpstr>Summary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Crofford, Mark T.</cp:lastModifiedBy>
  <cp:revision>217</cp:revision>
  <cp:lastPrinted>2015-05-29T17:56:16Z</cp:lastPrinted>
  <dcterms:created xsi:type="dcterms:W3CDTF">2014-04-28T13:33:12Z</dcterms:created>
  <dcterms:modified xsi:type="dcterms:W3CDTF">2015-05-29T20:05:48Z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