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500" r:id="rId3"/>
    <p:sldId id="539" r:id="rId4"/>
    <p:sldId id="540" r:id="rId5"/>
    <p:sldId id="541" r:id="rId6"/>
    <p:sldId id="542" r:id="rId7"/>
    <p:sldId id="543" r:id="rId8"/>
    <p:sldId id="544" r:id="rId9"/>
    <p:sldId id="545" r:id="rId10"/>
    <p:sldId id="546" r:id="rId11"/>
    <p:sldId id="547" r:id="rId12"/>
    <p:sldId id="553" r:id="rId13"/>
    <p:sldId id="551" r:id="rId14"/>
    <p:sldId id="552" r:id="rId15"/>
    <p:sldId id="554" r:id="rId16"/>
    <p:sldId id="548" r:id="rId17"/>
    <p:sldId id="549" r:id="rId18"/>
    <p:sldId id="550" r:id="rId19"/>
    <p:sldId id="555" r:id="rId20"/>
    <p:sldId id="556" r:id="rId21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FFFFFF"/>
    <a:srgbClr val="F08728"/>
    <a:srgbClr val="FEF0DF"/>
    <a:srgbClr val="808080"/>
    <a:srgbClr val="B2B2B2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40" autoAdjust="0"/>
  </p:normalViewPr>
  <p:slideViewPr>
    <p:cSldViewPr snapToGrid="0">
      <p:cViewPr>
        <p:scale>
          <a:sx n="100" d="100"/>
          <a:sy n="100" d="100"/>
        </p:scale>
        <p:origin x="408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/>
          <a:lstStyle>
            <a:lvl1pPr algn="r">
              <a:defRPr sz="1300"/>
            </a:lvl1pPr>
          </a:lstStyle>
          <a:p>
            <a:fld id="{4F3AFE2C-5007-4057-8DFB-EC24DF7E4136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4" tIns="47962" rIns="95924" bIns="4796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924" tIns="47962" rIns="95924" bIns="4796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5924" tIns="47962" rIns="95924" bIns="47962" rtlCol="0" anchor="b"/>
          <a:lstStyle>
            <a:lvl1pPr algn="r">
              <a:defRPr sz="13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+mj-lt"/>
              </a:rPr>
              <a:t>www.cea.fr</a:t>
            </a:r>
            <a:endParaRPr lang="fr-FR" sz="11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9904" y="6192577"/>
            <a:ext cx="2133600" cy="365125"/>
          </a:xfrm>
          <a:prstGeom prst="rect">
            <a:avLst/>
          </a:prstGeom>
        </p:spPr>
        <p:txBody>
          <a:bodyPr/>
          <a:lstStyle/>
          <a:p>
            <a:fld id="{B62DF15E-E2F1-4C8D-A870-7DF690C8C068}" type="datetimeFigureOut">
              <a:rPr lang="fr-FR" smtClean="0"/>
              <a:pPr/>
              <a:t>29/05/2015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83257" y="6124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66848" y="6137986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Page </a:t>
            </a:r>
            <a:fld id="{A80C4D62-D52F-4DC4-B033-4E00C3C07DF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smtClean="0">
                  <a:solidFill>
                    <a:schemeClr val="bg1"/>
                  </a:solidFill>
                  <a:latin typeface="+mj-lt"/>
                </a:rPr>
                <a:t>www.cea.fr</a:t>
              </a:r>
              <a:endParaRPr lang="fr-FR" sz="11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-36195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Blip>
                <a:blip r:embed="rId2"/>
              </a:buBlip>
              <a:tabLst>
                <a:tab pos="8077200" algn="r"/>
              </a:tabLst>
              <a:defRPr lang="fr-FR" sz="2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550" indent="-273050" algn="l" rtl="0" eaLnBrk="1" latinLnBrk="0" hangingPunct="1">
              <a:lnSpc>
                <a:spcPts val="2800"/>
              </a:lnSpc>
              <a:spcBef>
                <a:spcPct val="20000"/>
              </a:spcBef>
              <a:buSzPct val="80000"/>
              <a:buFontTx/>
              <a:buBlip>
                <a:blip r:embed="rId3"/>
              </a:buBlip>
              <a:tabLst>
                <a:tab pos="8077200" algn="r"/>
              </a:tabLst>
              <a:defRPr lang="fr-FR" sz="2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0350" algn="l" rtl="0" eaLnBrk="1" latinLnBrk="0" hangingPunct="1">
              <a:lnSpc>
                <a:spcPts val="2800"/>
              </a:lnSpc>
              <a:spcBef>
                <a:spcPct val="20000"/>
              </a:spcBef>
              <a:buSzPct val="100000"/>
              <a:buFontTx/>
              <a:buBlip>
                <a:blip r:embed="rId4"/>
              </a:buBlip>
              <a:tabLst>
                <a:tab pos="8077200" algn="r"/>
              </a:tabLst>
              <a:defRPr lang="fr-FR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1950" indent="0" algn="l" rtl="0" eaLnBrk="1" latinLnBrk="0" hangingPunct="1">
              <a:lnSpc>
                <a:spcPts val="2800"/>
              </a:lnSpc>
              <a:spcBef>
                <a:spcPct val="20000"/>
              </a:spcBef>
              <a:buFontTx/>
              <a:buNone/>
              <a:tabLst>
                <a:tab pos="8077200" algn="r"/>
              </a:tabLst>
              <a:defRPr lang="fr-FR" sz="1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CEA-SOREQ discussions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Jan. 15, 2015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68" r:id="rId11"/>
    <p:sldLayoutId id="214748367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862759" y="890911"/>
            <a:ext cx="5054818" cy="1042392"/>
          </a:xfrm>
        </p:spPr>
        <p:txBody>
          <a:bodyPr/>
          <a:lstStyle/>
          <a:p>
            <a:r>
              <a:rPr lang="en-US" dirty="0" smtClean="0"/>
              <a:t>Errors seen as probability densities</a:t>
            </a:r>
            <a:endParaRPr lang="en-US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960000" y="6249401"/>
            <a:ext cx="4788464" cy="504056"/>
          </a:xfrm>
        </p:spPr>
        <p:txBody>
          <a:bodyPr/>
          <a:lstStyle/>
          <a:p>
            <a:r>
              <a:rPr lang="en-US" dirty="0" smtClean="0"/>
              <a:t>2 June 2015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smtClean="0"/>
              <a:t>|  PAGE </a:t>
            </a:r>
            <a:fld id="{AEFB9B6D-867A-40B8-ACB0-35CC9F272C9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CEA | 10 AVRIL 2012</a:t>
            </a:r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04603"/>
            <a:ext cx="1959739" cy="884647"/>
          </a:xfrm>
          <a:prstGeom prst="rect">
            <a:avLst/>
          </a:prstGeom>
        </p:spPr>
      </p:pic>
      <p:sp>
        <p:nvSpPr>
          <p:cNvPr id="14" name="Titre 8"/>
          <p:cNvSpPr txBox="1">
            <a:spLocks/>
          </p:cNvSpPr>
          <p:nvPr/>
        </p:nvSpPr>
        <p:spPr>
          <a:xfrm>
            <a:off x="3862759" y="2750191"/>
            <a:ext cx="5054818" cy="1042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cap="none" dirty="0" smtClean="0"/>
              <a:t>N. </a:t>
            </a:r>
            <a:r>
              <a:rPr lang="en-US" sz="2000" cap="none" dirty="0" err="1" smtClean="0"/>
              <a:t>Pichoff</a:t>
            </a:r>
            <a:endParaRPr lang="en-US" sz="2000" cap="none" dirty="0" smtClean="0"/>
          </a:p>
          <a:p>
            <a:r>
              <a:rPr lang="en-US" sz="2000" cap="none" dirty="0" smtClean="0"/>
              <a:t>CEA/DSM/</a:t>
            </a:r>
            <a:r>
              <a:rPr lang="en-US" sz="2000" cap="none" dirty="0" err="1" smtClean="0"/>
              <a:t>Irfu</a:t>
            </a:r>
            <a:r>
              <a:rPr lang="en-US" sz="2000" cap="none" dirty="0" smtClean="0"/>
              <a:t>/SACM/LEDA</a:t>
            </a:r>
            <a:endParaRPr lang="en-US" sz="2000" cap="non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EuCARD2 mini workshop on LLRF and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smtClean="0"/>
              <a:t>Dynamics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r>
              <a:rPr lang="fr-FR" sz="2400" dirty="0" err="1" smtClean="0"/>
              <a:t>Errors</a:t>
            </a:r>
            <a:r>
              <a:rPr lang="fr-FR" sz="2400" dirty="0" smtClean="0"/>
              <a:t> </a:t>
            </a:r>
            <a:r>
              <a:rPr lang="fr-FR" sz="2400" dirty="0" err="1"/>
              <a:t>recombination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1117671"/>
            <a:ext cx="8707313" cy="122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cumulated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(phase-amplitude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)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probability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density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assuming</a:t>
            </a:r>
            <a:r>
              <a:rPr lang="fr-FR" sz="2400" u="sng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no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correlation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between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measurements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of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gain and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gain variation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with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phase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given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here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: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99" y="2463841"/>
            <a:ext cx="5686136" cy="42725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759" y="2027899"/>
            <a:ext cx="3373149" cy="2534576"/>
          </a:xfrm>
          <a:prstGeom prst="rect">
            <a:avLst/>
          </a:prstGeom>
        </p:spPr>
      </p:pic>
      <p:sp>
        <p:nvSpPr>
          <p:cNvPr id="11" name="Espace réservé du contenu 9"/>
          <p:cNvSpPr txBox="1">
            <a:spLocks/>
          </p:cNvSpPr>
          <p:nvPr/>
        </p:nvSpPr>
        <p:spPr>
          <a:xfrm>
            <a:off x="7130025" y="4363327"/>
            <a:ext cx="861519" cy="39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zoom</a:t>
            </a:r>
          </a:p>
        </p:txBody>
      </p:sp>
    </p:spTree>
    <p:extLst>
      <p:ext uri="{BB962C8B-B14F-4D97-AF65-F5344CB8AC3E}">
        <p14:creationId xmlns:p14="http://schemas.microsoft.com/office/powerpoint/2010/main" val="164191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err="1" smtClean="0"/>
              <a:t>Correlated</a:t>
            </a:r>
            <a:r>
              <a:rPr lang="fr-FR" sz="2400" dirty="0" smtClean="0"/>
              <a:t> </a:t>
            </a:r>
            <a:r>
              <a:rPr lang="fr-FR" sz="2400" dirty="0" err="1" smtClean="0"/>
              <a:t>Errors</a:t>
            </a:r>
            <a:r>
              <a:rPr lang="fr-FR" sz="2400" dirty="0" smtClean="0"/>
              <a:t> </a:t>
            </a:r>
            <a:r>
              <a:rPr lang="fr-FR" sz="2400" dirty="0" err="1" smtClean="0"/>
              <a:t>recombination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1117671"/>
            <a:ext cx="8804657" cy="122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With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full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positive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correlation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between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and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variation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cumulated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(phase-amplitude)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probability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density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is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given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here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: </a:t>
            </a:r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7130025" y="4363327"/>
            <a:ext cx="861519" cy="39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zoom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99" y="2460384"/>
            <a:ext cx="5686136" cy="42725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477" y="2019702"/>
            <a:ext cx="3369691" cy="257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44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GB" sz="2400" dirty="0" smtClean="0"/>
              <a:t>Message 1</a:t>
            </a:r>
            <a:endParaRPr lang="en-GB" sz="2400" dirty="0"/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179511" y="1198452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In each cavity, a static error correlation between phase and amplitude exists. It depends on how the cavity is tuned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GB" dirty="0" smtClean="0"/>
              <a:t>|  PAGE </a:t>
            </a:r>
            <a:fld id="{AEFB9B6D-867A-40B8-ACB0-35CC9F272C9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GB" dirty="0" smtClean="0"/>
              <a:t>EuCARD2 mini workshop on LLRF and Beam dynamics | 1-2 June2015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2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err="1" smtClean="0"/>
              <a:t>Correlation</a:t>
            </a:r>
            <a:r>
              <a:rPr lang="fr-FR" sz="2400" dirty="0" smtClean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</a:t>
            </a:r>
            <a:r>
              <a:rPr lang="fr-FR" sz="2400" dirty="0" err="1" smtClean="0"/>
              <a:t>cavities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1117671"/>
            <a:ext cx="8964489" cy="122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Tuning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cavities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based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on time or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difference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2" name="Espace réservé du contenu 9"/>
          <p:cNvSpPr txBox="1">
            <a:spLocks/>
          </p:cNvSpPr>
          <p:nvPr/>
        </p:nvSpPr>
        <p:spPr>
          <a:xfrm>
            <a:off x="179511" y="1651071"/>
            <a:ext cx="8804657" cy="122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Done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from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upstream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to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downstream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a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correlation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between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cavities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errors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« 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natural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 ».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8176" y="3409031"/>
            <a:ext cx="523875" cy="1400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152400" y="4109897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contenu 9"/>
          <p:cNvSpPr txBox="1">
            <a:spLocks/>
          </p:cNvSpPr>
          <p:nvPr/>
        </p:nvSpPr>
        <p:spPr>
          <a:xfrm>
            <a:off x="2422852" y="4801742"/>
            <a:ext cx="1020639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 </a:t>
            </a:r>
            <a:r>
              <a:rPr lang="en-GB" sz="2400" i="1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</a:t>
            </a:r>
            <a:endParaRPr lang="en-GB" sz="2400" i="1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3573" y="3919397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163146" y="3919397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Espace réservé du contenu 9"/>
          <p:cNvSpPr txBox="1">
            <a:spLocks/>
          </p:cNvSpPr>
          <p:nvPr/>
        </p:nvSpPr>
        <p:spPr>
          <a:xfrm>
            <a:off x="656037" y="4285617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4" name="Espace réservé du contenu 9"/>
          <p:cNvSpPr txBox="1">
            <a:spLocks/>
          </p:cNvSpPr>
          <p:nvPr/>
        </p:nvSpPr>
        <p:spPr>
          <a:xfrm>
            <a:off x="2020938" y="4285617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6" name="Accolade fermante 25"/>
          <p:cNvSpPr/>
          <p:nvPr/>
        </p:nvSpPr>
        <p:spPr>
          <a:xfrm rot="16200000">
            <a:off x="1412221" y="2977073"/>
            <a:ext cx="188368" cy="16353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Espace réservé du contenu 9"/>
          <p:cNvSpPr txBox="1">
            <a:spLocks/>
          </p:cNvSpPr>
          <p:nvPr/>
        </p:nvSpPr>
        <p:spPr>
          <a:xfrm>
            <a:off x="317653" y="3744710"/>
            <a:ext cx="2190674" cy="57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i-1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31" name="Espace réservé du contenu 9"/>
          <p:cNvSpPr txBox="1">
            <a:spLocks/>
          </p:cNvSpPr>
          <p:nvPr/>
        </p:nvSpPr>
        <p:spPr>
          <a:xfrm>
            <a:off x="206270" y="4539285"/>
            <a:ext cx="2739116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i-1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t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i-1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17292" y="3409031"/>
            <a:ext cx="523875" cy="1400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Espace réservé du contenu 9"/>
          <p:cNvSpPr txBox="1">
            <a:spLocks/>
          </p:cNvSpPr>
          <p:nvPr/>
        </p:nvSpPr>
        <p:spPr>
          <a:xfrm>
            <a:off x="5063220" y="4801742"/>
            <a:ext cx="127471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 </a:t>
            </a:r>
            <a:r>
              <a:rPr lang="en-GB" sz="2400" i="1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+1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42689" y="3919397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902262" y="3919397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Espace réservé du contenu 9"/>
          <p:cNvSpPr txBox="1">
            <a:spLocks/>
          </p:cNvSpPr>
          <p:nvPr/>
        </p:nvSpPr>
        <p:spPr>
          <a:xfrm>
            <a:off x="3395153" y="4285617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38" name="Espace réservé du contenu 9"/>
          <p:cNvSpPr txBox="1">
            <a:spLocks/>
          </p:cNvSpPr>
          <p:nvPr/>
        </p:nvSpPr>
        <p:spPr>
          <a:xfrm>
            <a:off x="4760054" y="4285617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39" name="Accolade fermante 38"/>
          <p:cNvSpPr/>
          <p:nvPr/>
        </p:nvSpPr>
        <p:spPr>
          <a:xfrm rot="16200000">
            <a:off x="4151337" y="2977073"/>
            <a:ext cx="188368" cy="16353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Espace réservé du contenu 9"/>
          <p:cNvSpPr txBox="1">
            <a:spLocks/>
          </p:cNvSpPr>
          <p:nvPr/>
        </p:nvSpPr>
        <p:spPr>
          <a:xfrm>
            <a:off x="3114334" y="3744710"/>
            <a:ext cx="2190674" cy="57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41" name="Espace réservé du contenu 9"/>
          <p:cNvSpPr txBox="1">
            <a:spLocks/>
          </p:cNvSpPr>
          <p:nvPr/>
        </p:nvSpPr>
        <p:spPr>
          <a:xfrm>
            <a:off x="2840113" y="4539285"/>
            <a:ext cx="2739116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25899" y="3919397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7585472" y="3919397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Espace réservé du contenu 9"/>
          <p:cNvSpPr txBox="1">
            <a:spLocks/>
          </p:cNvSpPr>
          <p:nvPr/>
        </p:nvSpPr>
        <p:spPr>
          <a:xfrm>
            <a:off x="6078363" y="4285617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45" name="Espace réservé du contenu 9"/>
          <p:cNvSpPr txBox="1">
            <a:spLocks/>
          </p:cNvSpPr>
          <p:nvPr/>
        </p:nvSpPr>
        <p:spPr>
          <a:xfrm>
            <a:off x="7443264" y="4285617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46" name="Accolade fermante 45"/>
          <p:cNvSpPr/>
          <p:nvPr/>
        </p:nvSpPr>
        <p:spPr>
          <a:xfrm rot="16200000">
            <a:off x="6834547" y="2977073"/>
            <a:ext cx="188368" cy="16353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Espace réservé du contenu 9"/>
          <p:cNvSpPr txBox="1">
            <a:spLocks/>
          </p:cNvSpPr>
          <p:nvPr/>
        </p:nvSpPr>
        <p:spPr>
          <a:xfrm>
            <a:off x="5638935" y="4539285"/>
            <a:ext cx="2739116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i+1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t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i+1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48" name="Espace réservé du contenu 9"/>
          <p:cNvSpPr txBox="1">
            <a:spLocks/>
          </p:cNvSpPr>
          <p:nvPr/>
        </p:nvSpPr>
        <p:spPr>
          <a:xfrm>
            <a:off x="5932878" y="3744710"/>
            <a:ext cx="2190674" cy="57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i+1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23875" y="3409031"/>
            <a:ext cx="1994595" cy="162111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3200307" y="3409031"/>
            <a:ext cx="1994595" cy="162111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3259956" y="3409031"/>
            <a:ext cx="1994595" cy="16211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5925457" y="3409031"/>
            <a:ext cx="1994595" cy="16211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2" name="Espace réservé du contenu 9"/>
          <p:cNvSpPr txBox="1">
            <a:spLocks/>
          </p:cNvSpPr>
          <p:nvPr/>
        </p:nvSpPr>
        <p:spPr>
          <a:xfrm>
            <a:off x="430051" y="2928245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err="1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i</a:t>
            </a:r>
            <a:endParaRPr lang="en-GB" sz="2000" i="1" kern="0" dirty="0" smtClean="0">
              <a:solidFill>
                <a:srgbClr val="0000FF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53" name="Espace réservé du contenu 9"/>
          <p:cNvSpPr txBox="1">
            <a:spLocks/>
          </p:cNvSpPr>
          <p:nvPr/>
        </p:nvSpPr>
        <p:spPr>
          <a:xfrm>
            <a:off x="5822540" y="3070614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+1</a:t>
            </a:r>
            <a:endParaRPr lang="en-GB" sz="2000" i="1" kern="0" dirty="0" smtClean="0">
              <a:solidFill>
                <a:srgbClr val="00B050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54" name="Espace réservé du contenu 9"/>
          <p:cNvSpPr txBox="1">
            <a:spLocks/>
          </p:cNvSpPr>
          <p:nvPr/>
        </p:nvSpPr>
        <p:spPr>
          <a:xfrm>
            <a:off x="3052497" y="2928678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+1</a:t>
            </a:r>
            <a:endParaRPr lang="en-GB" sz="2000" i="1" kern="0" dirty="0" smtClean="0">
              <a:solidFill>
                <a:srgbClr val="00B050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55" name="Espace réservé du contenu 9"/>
          <p:cNvSpPr txBox="1">
            <a:spLocks/>
          </p:cNvSpPr>
          <p:nvPr/>
        </p:nvSpPr>
        <p:spPr>
          <a:xfrm>
            <a:off x="3059568" y="3070614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err="1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i</a:t>
            </a:r>
            <a:endParaRPr lang="en-GB" sz="2000" i="1" kern="0" dirty="0" smtClean="0">
              <a:solidFill>
                <a:srgbClr val="0000FF"/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4312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r>
              <a:rPr lang="fr-FR" sz="2400" dirty="0" err="1" smtClean="0"/>
              <a:t>Correlation</a:t>
            </a:r>
            <a:r>
              <a:rPr lang="fr-FR" sz="2400" dirty="0" smtClean="0"/>
              <a:t> – </a:t>
            </a:r>
            <a:r>
              <a:rPr lang="fr-FR" sz="2400" dirty="0" smtClean="0"/>
              <a:t>case STUDY 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1117671"/>
            <a:ext cx="8964489" cy="122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Imagine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independant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errors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each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56" name="Espace réservé du contenu 9"/>
          <p:cNvSpPr txBox="1">
            <a:spLocks/>
          </p:cNvSpPr>
          <p:nvPr/>
        </p:nvSpPr>
        <p:spPr>
          <a:xfrm>
            <a:off x="179511" y="1536771"/>
            <a:ext cx="8964489" cy="12245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Consecutive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gain are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correlated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78176" y="2527013"/>
            <a:ext cx="523875" cy="1400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152400" y="3227879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space réservé du contenu 9"/>
          <p:cNvSpPr txBox="1">
            <a:spLocks/>
          </p:cNvSpPr>
          <p:nvPr/>
        </p:nvSpPr>
        <p:spPr>
          <a:xfrm>
            <a:off x="2422852" y="3919724"/>
            <a:ext cx="1020639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 </a:t>
            </a:r>
            <a:r>
              <a:rPr lang="en-GB" sz="2400" i="1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</a:t>
            </a:r>
            <a:endParaRPr lang="en-GB" sz="2400" i="1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03573" y="3037379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2163146" y="3037379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Espace réservé du contenu 9"/>
          <p:cNvSpPr txBox="1">
            <a:spLocks/>
          </p:cNvSpPr>
          <p:nvPr/>
        </p:nvSpPr>
        <p:spPr>
          <a:xfrm>
            <a:off x="656037" y="3403599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63" name="Espace réservé du contenu 9"/>
          <p:cNvSpPr txBox="1">
            <a:spLocks/>
          </p:cNvSpPr>
          <p:nvPr/>
        </p:nvSpPr>
        <p:spPr>
          <a:xfrm>
            <a:off x="2020938" y="3403599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64" name="Accolade fermante 63"/>
          <p:cNvSpPr/>
          <p:nvPr/>
        </p:nvSpPr>
        <p:spPr>
          <a:xfrm rot="16200000">
            <a:off x="1412221" y="2095055"/>
            <a:ext cx="188368" cy="16353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Espace réservé du contenu 9"/>
          <p:cNvSpPr txBox="1">
            <a:spLocks/>
          </p:cNvSpPr>
          <p:nvPr/>
        </p:nvSpPr>
        <p:spPr>
          <a:xfrm>
            <a:off x="317653" y="2862692"/>
            <a:ext cx="2190674" cy="57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i-1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66" name="Espace réservé du contenu 9"/>
          <p:cNvSpPr txBox="1">
            <a:spLocks/>
          </p:cNvSpPr>
          <p:nvPr/>
        </p:nvSpPr>
        <p:spPr>
          <a:xfrm>
            <a:off x="206270" y="3657267"/>
            <a:ext cx="2739116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i-1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t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i-1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17292" y="2527013"/>
            <a:ext cx="523875" cy="1400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Espace réservé du contenu 9"/>
          <p:cNvSpPr txBox="1">
            <a:spLocks/>
          </p:cNvSpPr>
          <p:nvPr/>
        </p:nvSpPr>
        <p:spPr>
          <a:xfrm>
            <a:off x="5063220" y="3919724"/>
            <a:ext cx="127471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 </a:t>
            </a:r>
            <a:r>
              <a:rPr lang="en-GB" sz="2400" i="1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+1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42689" y="3037379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Rectangle 69"/>
          <p:cNvSpPr/>
          <p:nvPr/>
        </p:nvSpPr>
        <p:spPr>
          <a:xfrm>
            <a:off x="4902262" y="3037379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Espace réservé du contenu 9"/>
          <p:cNvSpPr txBox="1">
            <a:spLocks/>
          </p:cNvSpPr>
          <p:nvPr/>
        </p:nvSpPr>
        <p:spPr>
          <a:xfrm>
            <a:off x="3395153" y="3403599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2" name="Espace réservé du contenu 9"/>
          <p:cNvSpPr txBox="1">
            <a:spLocks/>
          </p:cNvSpPr>
          <p:nvPr/>
        </p:nvSpPr>
        <p:spPr>
          <a:xfrm>
            <a:off x="4760054" y="3403599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3" name="Accolade fermante 72"/>
          <p:cNvSpPr/>
          <p:nvPr/>
        </p:nvSpPr>
        <p:spPr>
          <a:xfrm rot="16200000">
            <a:off x="4151337" y="2095055"/>
            <a:ext cx="188368" cy="16353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Espace réservé du contenu 9"/>
          <p:cNvSpPr txBox="1">
            <a:spLocks/>
          </p:cNvSpPr>
          <p:nvPr/>
        </p:nvSpPr>
        <p:spPr>
          <a:xfrm>
            <a:off x="3114334" y="2862692"/>
            <a:ext cx="2190674" cy="57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5" name="Espace réservé du contenu 9"/>
          <p:cNvSpPr txBox="1">
            <a:spLocks/>
          </p:cNvSpPr>
          <p:nvPr/>
        </p:nvSpPr>
        <p:spPr>
          <a:xfrm>
            <a:off x="2840113" y="3657267"/>
            <a:ext cx="2739116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25899" y="3037379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Rectangle 76"/>
          <p:cNvSpPr/>
          <p:nvPr/>
        </p:nvSpPr>
        <p:spPr>
          <a:xfrm>
            <a:off x="7585472" y="3037379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Espace réservé du contenu 9"/>
          <p:cNvSpPr txBox="1">
            <a:spLocks/>
          </p:cNvSpPr>
          <p:nvPr/>
        </p:nvSpPr>
        <p:spPr>
          <a:xfrm>
            <a:off x="6078363" y="3403599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9" name="Espace réservé du contenu 9"/>
          <p:cNvSpPr txBox="1">
            <a:spLocks/>
          </p:cNvSpPr>
          <p:nvPr/>
        </p:nvSpPr>
        <p:spPr>
          <a:xfrm>
            <a:off x="7443264" y="3403599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80" name="Accolade fermante 79"/>
          <p:cNvSpPr/>
          <p:nvPr/>
        </p:nvSpPr>
        <p:spPr>
          <a:xfrm rot="16200000">
            <a:off x="6834547" y="2095055"/>
            <a:ext cx="188368" cy="16353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Espace réservé du contenu 9"/>
          <p:cNvSpPr txBox="1">
            <a:spLocks/>
          </p:cNvSpPr>
          <p:nvPr/>
        </p:nvSpPr>
        <p:spPr>
          <a:xfrm>
            <a:off x="5638935" y="3657267"/>
            <a:ext cx="2739116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i+1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t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i+1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82" name="Espace réservé du contenu 9"/>
          <p:cNvSpPr txBox="1">
            <a:spLocks/>
          </p:cNvSpPr>
          <p:nvPr/>
        </p:nvSpPr>
        <p:spPr>
          <a:xfrm>
            <a:off x="5932878" y="2862692"/>
            <a:ext cx="2190674" cy="57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i+1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83" name="Ellipse 82"/>
          <p:cNvSpPr/>
          <p:nvPr/>
        </p:nvSpPr>
        <p:spPr>
          <a:xfrm>
            <a:off x="523875" y="2527013"/>
            <a:ext cx="1994595" cy="162111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4" name="Ellipse 83"/>
          <p:cNvSpPr/>
          <p:nvPr/>
        </p:nvSpPr>
        <p:spPr>
          <a:xfrm>
            <a:off x="3200307" y="2527013"/>
            <a:ext cx="1994595" cy="1621118"/>
          </a:xfrm>
          <a:prstGeom prst="ellipse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5" name="Ellipse 84"/>
          <p:cNvSpPr/>
          <p:nvPr/>
        </p:nvSpPr>
        <p:spPr>
          <a:xfrm>
            <a:off x="3259956" y="2527013"/>
            <a:ext cx="1994595" cy="16211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5925457" y="2527013"/>
            <a:ext cx="1994595" cy="162111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7" name="Espace réservé du contenu 9"/>
          <p:cNvSpPr txBox="1">
            <a:spLocks/>
          </p:cNvSpPr>
          <p:nvPr/>
        </p:nvSpPr>
        <p:spPr>
          <a:xfrm>
            <a:off x="430051" y="2036702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err="1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i</a:t>
            </a:r>
            <a:endParaRPr lang="en-GB" sz="2000" i="1" kern="0" dirty="0" smtClean="0">
              <a:solidFill>
                <a:srgbClr val="0000FF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88" name="Espace réservé du contenu 9"/>
          <p:cNvSpPr txBox="1">
            <a:spLocks/>
          </p:cNvSpPr>
          <p:nvPr/>
        </p:nvSpPr>
        <p:spPr>
          <a:xfrm>
            <a:off x="5822540" y="2188596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+1</a:t>
            </a:r>
            <a:endParaRPr lang="en-GB" sz="2000" i="1" kern="0" dirty="0" smtClean="0">
              <a:solidFill>
                <a:srgbClr val="00B050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89" name="Espace réservé du contenu 9"/>
          <p:cNvSpPr txBox="1">
            <a:spLocks/>
          </p:cNvSpPr>
          <p:nvPr/>
        </p:nvSpPr>
        <p:spPr>
          <a:xfrm>
            <a:off x="3052497" y="2046660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i</a:t>
            </a:r>
            <a:r>
              <a:rPr lang="en-GB" sz="2000" kern="0" dirty="0" smtClean="0">
                <a:solidFill>
                  <a:srgbClr val="00B050"/>
                </a:solidFill>
                <a:latin typeface="Calibri"/>
                <a:ea typeface="Times New Roman"/>
                <a:cs typeface="Calibri"/>
              </a:rPr>
              <a:t>+1</a:t>
            </a:r>
            <a:endParaRPr lang="en-GB" sz="2000" i="1" kern="0" dirty="0" smtClean="0">
              <a:solidFill>
                <a:srgbClr val="00B050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90" name="Espace réservé du contenu 9"/>
          <p:cNvSpPr txBox="1">
            <a:spLocks/>
          </p:cNvSpPr>
          <p:nvPr/>
        </p:nvSpPr>
        <p:spPr>
          <a:xfrm>
            <a:off x="3059568" y="2188596"/>
            <a:ext cx="2371906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000" kern="0" dirty="0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Used to tune cavity </a:t>
            </a:r>
            <a:r>
              <a:rPr lang="en-GB" sz="2000" i="1" kern="0" dirty="0" err="1" smtClean="0">
                <a:solidFill>
                  <a:srgbClr val="0000FF"/>
                </a:solidFill>
                <a:latin typeface="Calibri"/>
                <a:ea typeface="Times New Roman"/>
                <a:cs typeface="Calibri"/>
              </a:rPr>
              <a:t>i</a:t>
            </a:r>
            <a:endParaRPr lang="en-GB" sz="2000" i="1" kern="0" dirty="0" smtClean="0">
              <a:solidFill>
                <a:srgbClr val="0000FF"/>
              </a:solidFill>
              <a:latin typeface="Calibri"/>
              <a:ea typeface="Times New Roman"/>
              <a:cs typeface="Calibri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846" y="4339907"/>
            <a:ext cx="2274454" cy="17090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772" y="4338844"/>
            <a:ext cx="2274454" cy="17090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748" y="4069529"/>
            <a:ext cx="2750153" cy="244200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11703" y="5882890"/>
            <a:ext cx="241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Calibri" panose="020F0502020204030204" pitchFamily="34" charset="0"/>
              </a:rPr>
              <a:t>Error</a:t>
            </a:r>
            <a:r>
              <a:rPr lang="fr-FR" sz="2000" dirty="0" smtClean="0">
                <a:latin typeface="Calibri" panose="020F0502020204030204" pitchFamily="34" charset="0"/>
              </a:rPr>
              <a:t> on </a:t>
            </a:r>
            <a:r>
              <a:rPr lang="fr-FR" sz="2000" dirty="0" err="1" smtClean="0">
                <a:latin typeface="Calibri" panose="020F0502020204030204" pitchFamily="34" charset="0"/>
              </a:rPr>
              <a:t>energy</a:t>
            </a:r>
            <a:r>
              <a:rPr lang="fr-FR" sz="2000" dirty="0" smtClean="0">
                <a:latin typeface="Calibri" panose="020F0502020204030204" pitchFamily="34" charset="0"/>
              </a:rPr>
              <a:t> gain </a:t>
            </a:r>
            <a:r>
              <a:rPr lang="fr-FR" sz="2000" i="1" dirty="0" smtClean="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491257" y="5882890"/>
            <a:ext cx="2672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Calibri" panose="020F0502020204030204" pitchFamily="34" charset="0"/>
              </a:rPr>
              <a:t>Error</a:t>
            </a:r>
            <a:r>
              <a:rPr lang="fr-FR" sz="2000" dirty="0" smtClean="0">
                <a:latin typeface="Calibri" panose="020F0502020204030204" pitchFamily="34" charset="0"/>
              </a:rPr>
              <a:t> on </a:t>
            </a:r>
            <a:r>
              <a:rPr lang="fr-FR" sz="2000" dirty="0" err="1" smtClean="0">
                <a:latin typeface="Calibri" panose="020F0502020204030204" pitchFamily="34" charset="0"/>
              </a:rPr>
              <a:t>energy</a:t>
            </a:r>
            <a:r>
              <a:rPr lang="fr-FR" sz="2000" dirty="0" smtClean="0">
                <a:latin typeface="Calibri" panose="020F0502020204030204" pitchFamily="34" charset="0"/>
              </a:rPr>
              <a:t> gain </a:t>
            </a:r>
            <a:r>
              <a:rPr lang="fr-FR" sz="2000" i="1" dirty="0" smtClean="0">
                <a:latin typeface="Calibri" panose="020F0502020204030204" pitchFamily="34" charset="0"/>
              </a:rPr>
              <a:t>i</a:t>
            </a:r>
            <a:r>
              <a:rPr lang="fr-FR" sz="2000" dirty="0" smtClean="0">
                <a:latin typeface="Calibri" panose="020F0502020204030204" pitchFamily="34" charset="0"/>
              </a:rPr>
              <a:t>+1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6538983" y="6223192"/>
            <a:ext cx="241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Calibri" panose="020F0502020204030204" pitchFamily="34" charset="0"/>
              </a:rPr>
              <a:t>Error</a:t>
            </a:r>
            <a:r>
              <a:rPr lang="fr-FR" sz="2000" dirty="0" smtClean="0">
                <a:latin typeface="Calibri" panose="020F0502020204030204" pitchFamily="34" charset="0"/>
              </a:rPr>
              <a:t> on </a:t>
            </a:r>
            <a:r>
              <a:rPr lang="fr-FR" sz="2000" dirty="0" err="1" smtClean="0">
                <a:latin typeface="Calibri" panose="020F0502020204030204" pitchFamily="34" charset="0"/>
              </a:rPr>
              <a:t>energy</a:t>
            </a:r>
            <a:r>
              <a:rPr lang="fr-FR" sz="2000" dirty="0" smtClean="0">
                <a:latin typeface="Calibri" panose="020F0502020204030204" pitchFamily="34" charset="0"/>
              </a:rPr>
              <a:t> gain </a:t>
            </a:r>
            <a:r>
              <a:rPr lang="fr-FR" sz="2000" i="1" dirty="0" smtClean="0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93" name="ZoneTexte 92"/>
          <p:cNvSpPr txBox="1"/>
          <p:nvPr/>
        </p:nvSpPr>
        <p:spPr>
          <a:xfrm rot="16200000">
            <a:off x="5047994" y="5133172"/>
            <a:ext cx="2672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>
                <a:latin typeface="Calibri" panose="020F0502020204030204" pitchFamily="34" charset="0"/>
              </a:rPr>
              <a:t>Error</a:t>
            </a:r>
            <a:r>
              <a:rPr lang="fr-FR" sz="2000" dirty="0" smtClean="0">
                <a:latin typeface="Calibri" panose="020F0502020204030204" pitchFamily="34" charset="0"/>
              </a:rPr>
              <a:t> on </a:t>
            </a:r>
            <a:r>
              <a:rPr lang="fr-FR" sz="2000" dirty="0" err="1" smtClean="0">
                <a:latin typeface="Calibri" panose="020F0502020204030204" pitchFamily="34" charset="0"/>
              </a:rPr>
              <a:t>energy</a:t>
            </a:r>
            <a:r>
              <a:rPr lang="fr-FR" sz="2000" dirty="0" smtClean="0">
                <a:latin typeface="Calibri" panose="020F0502020204030204" pitchFamily="34" charset="0"/>
              </a:rPr>
              <a:t> gain </a:t>
            </a:r>
            <a:r>
              <a:rPr lang="fr-FR" sz="2000" i="1" dirty="0" smtClean="0">
                <a:latin typeface="Calibri" panose="020F0502020204030204" pitchFamily="34" charset="0"/>
              </a:rPr>
              <a:t>i</a:t>
            </a:r>
            <a:r>
              <a:rPr lang="fr-FR" sz="2000" dirty="0" smtClean="0">
                <a:latin typeface="Calibri" panose="020F050202020403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95975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GB" sz="2400" dirty="0" smtClean="0"/>
              <a:t>Message 2</a:t>
            </a:r>
            <a:endParaRPr lang="en-GB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GB" dirty="0" smtClean="0"/>
              <a:t>|  PAGE </a:t>
            </a:r>
            <a:fld id="{AEFB9B6D-867A-40B8-ACB0-35CC9F272C9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GB" dirty="0" smtClean="0"/>
              <a:t>EuCARD2 mini workshop on LLRF and Beam dynamics | 1-2 June2015</a:t>
            </a:r>
            <a:endParaRPr lang="en-GB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179511" y="2184470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 static error correlation between consecutive cavities exists. It </a:t>
            </a:r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depends also on how the cavities are tuned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" name="Espace réservé du contenu 9"/>
          <p:cNvSpPr txBox="1">
            <a:spLocks/>
          </p:cNvSpPr>
          <p:nvPr/>
        </p:nvSpPr>
        <p:spPr>
          <a:xfrm>
            <a:off x="179511" y="1198452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Times New Roman"/>
                <a:cs typeface="Calibri"/>
              </a:rPr>
              <a:t>In each cavity, a static error correlation between phase and amplitude exists. It depends on how the cavity is tuned</a:t>
            </a:r>
            <a:endParaRPr lang="en-GB" sz="2400" kern="0" dirty="0" smtClean="0">
              <a:solidFill>
                <a:schemeClr val="bg1">
                  <a:lumMod val="85000"/>
                </a:schemeClr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580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smtClean="0"/>
              <a:t>Real-</a:t>
            </a:r>
            <a:r>
              <a:rPr lang="fr-FR" sz="2400" dirty="0" err="1" smtClean="0"/>
              <a:t>imaginary</a:t>
            </a:r>
            <a:r>
              <a:rPr lang="fr-FR" sz="2400" dirty="0" smtClean="0"/>
              <a:t> control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1117671"/>
            <a:ext cx="8804657" cy="45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If the LLRF control the (real-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imaginary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) parts of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field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in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 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051720" y="3762375"/>
            <a:ext cx="45180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966120" y="3190679"/>
            <a:ext cx="0" cy="1981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678906" y="2586173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64754" y="4552951"/>
            <a:ext cx="72000" cy="72000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80889" y="3275091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951577" y="3762375"/>
            <a:ext cx="2042771" cy="820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766380" y="41724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1728" y="3736586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Symbol" panose="05050102010706020507" pitchFamily="18" charset="2"/>
              </a:rPr>
              <a:t>j</a:t>
            </a:r>
            <a:r>
              <a:rPr lang="fr-FR" sz="2400" i="1" baseline="-25000" dirty="0" err="1" smtClean="0">
                <a:latin typeface="Calibri" panose="020F0502020204030204" pitchFamily="34" charset="0"/>
              </a:rPr>
              <a:t>s</a:t>
            </a:r>
            <a:endParaRPr lang="fr-FR" sz="2400" i="1" dirty="0">
              <a:latin typeface="Calibri" panose="020F0502020204030204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310977" y="3236523"/>
            <a:ext cx="723900" cy="1000125"/>
          </a:xfrm>
          <a:prstGeom prst="arc">
            <a:avLst>
              <a:gd name="adj1" fmla="val 147242"/>
              <a:gd name="adj2" fmla="val 370696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753005" y="4324351"/>
            <a:ext cx="485775" cy="552450"/>
          </a:xfrm>
          <a:prstGeom prst="rect">
            <a:avLst/>
          </a:prstGeom>
          <a:noFill/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1" name="Espace réservé du contenu 9"/>
          <p:cNvSpPr txBox="1">
            <a:spLocks/>
          </p:cNvSpPr>
          <p:nvPr/>
        </p:nvSpPr>
        <p:spPr>
          <a:xfrm>
            <a:off x="179511" y="1557879"/>
            <a:ext cx="8804657" cy="45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With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probability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density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: </a:t>
            </a:r>
            <a:r>
              <a:rPr lang="fr-FR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f</a:t>
            </a:r>
            <a:r>
              <a:rPr lang="fr-FR" sz="2400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ri</a:t>
            </a:r>
            <a:r>
              <a:rPr lang="fr-FR" sz="2400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</a:t>
            </a:r>
            <a:r>
              <a:rPr lang="fr-FR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Er</a:t>
            </a:r>
            <a:r>
              <a:rPr lang="fr-FR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fr-FR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</a:t>
            </a:r>
            <a:r>
              <a:rPr lang="fr-FR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i</a:t>
            </a:r>
            <a:r>
              <a:rPr lang="fr-FR" sz="2400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endParaRPr lang="fr-FR" sz="2400" kern="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702834" y="5378450"/>
            <a:ext cx="4127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dirty="0">
                <a:latin typeface="Calibri" panose="020F0502020204030204" pitchFamily="34" charset="0"/>
                <a:sym typeface="Symbol" panose="05050102010706020507" pitchFamily="18" charset="2"/>
              </a:rPr>
              <a:t> </a:t>
            </a:r>
            <a:r>
              <a: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i="1" dirty="0" smtClean="0">
                <a:latin typeface="Calibri" panose="020F0502020204030204" pitchFamily="34" charset="0"/>
              </a:rPr>
              <a:t>f</a:t>
            </a:r>
            <a:r>
              <a:rPr lang="fr-FR" sz="2400" dirty="0" smtClean="0">
                <a:latin typeface="Calibri" panose="020F0502020204030204" pitchFamily="34" charset="0"/>
              </a:rPr>
              <a:t>(</a:t>
            </a:r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dirty="0" smtClean="0">
                <a:latin typeface="Calibri" panose="020F0502020204030204" pitchFamily="34" charset="0"/>
              </a:rPr>
              <a:t>, </a:t>
            </a:r>
            <a:r>
              <a:rPr lang="fr-FR" sz="2400" i="1" dirty="0" err="1" smtClean="0">
                <a:latin typeface="Symbol" panose="05050102010706020507" pitchFamily="18" charset="2"/>
              </a:rPr>
              <a:t>j</a:t>
            </a:r>
            <a:r>
              <a:rPr lang="fr-FR" sz="2400" baseline="-25000" dirty="0" err="1" smtClean="0">
                <a:latin typeface="Calibri" panose="020F0502020204030204" pitchFamily="34" charset="0"/>
              </a:rPr>
              <a:t>s</a:t>
            </a:r>
            <a:r>
              <a:rPr lang="fr-FR" sz="2400" dirty="0" smtClean="0">
                <a:latin typeface="Calibri" panose="020F0502020204030204" pitchFamily="34" charset="0"/>
              </a:rPr>
              <a:t>)</a:t>
            </a:r>
            <a:r>
              <a:rPr lang="fr-FR" sz="24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fr-FR" sz="2400" dirty="0" smtClean="0">
                <a:latin typeface="Calibri" panose="020F0502020204030204" pitchFamily="34" charset="0"/>
              </a:rPr>
              <a:t>= </a:t>
            </a:r>
            <a:r>
              <a:rPr lang="fr-FR" sz="2400" i="1" dirty="0" err="1" smtClean="0">
                <a:latin typeface="Calibri" panose="020F0502020204030204" pitchFamily="34" charset="0"/>
              </a:rPr>
              <a:t>f</a:t>
            </a:r>
            <a:r>
              <a:rPr lang="fr-FR" sz="2400" baseline="-25000" dirty="0" err="1" smtClean="0">
                <a:latin typeface="Calibri" panose="020F0502020204030204" pitchFamily="34" charset="0"/>
              </a:rPr>
              <a:t>ri</a:t>
            </a:r>
            <a:r>
              <a:rPr lang="fr-FR" sz="2400" dirty="0" smtClean="0">
                <a:latin typeface="Calibri" panose="020F0502020204030204" pitchFamily="34" charset="0"/>
              </a:rPr>
              <a:t>(</a:t>
            </a:r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lang="fr-FR" sz="2400" i="1" dirty="0" err="1" smtClean="0">
                <a:latin typeface="Calibri" panose="020F0502020204030204" pitchFamily="34" charset="0"/>
              </a:rPr>
              <a:t>cos</a:t>
            </a:r>
            <a:r>
              <a:rPr lang="fr-FR" sz="2400" i="1" dirty="0" err="1" smtClean="0">
                <a:latin typeface="Symbol" panose="05050102010706020507" pitchFamily="18" charset="2"/>
              </a:rPr>
              <a:t>j</a:t>
            </a:r>
            <a:r>
              <a:rPr lang="fr-FR" sz="2400" i="1" baseline="-25000" dirty="0" err="1" smtClean="0">
                <a:latin typeface="Calibri" panose="020F0502020204030204" pitchFamily="34" charset="0"/>
              </a:rPr>
              <a:t>s</a:t>
            </a:r>
            <a:r>
              <a:rPr lang="fr-FR" sz="2400" dirty="0" smtClean="0">
                <a:latin typeface="Calibri" panose="020F0502020204030204" pitchFamily="34" charset="0"/>
              </a:rPr>
              <a:t>, </a:t>
            </a:r>
            <a:r>
              <a:rPr lang="fr-FR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dirty="0" err="1" smtClean="0">
                <a:latin typeface="Calibri" panose="020F0502020204030204" pitchFamily="34" charset="0"/>
                <a:sym typeface="Symbol" panose="05050102010706020507" pitchFamily="18" charset="2"/>
              </a:rPr>
              <a:t></a:t>
            </a:r>
            <a:r>
              <a:rPr lang="fr-FR" sz="2400" i="1" dirty="0" err="1" smtClean="0">
                <a:latin typeface="Calibri" panose="020F0502020204030204" pitchFamily="34" charset="0"/>
              </a:rPr>
              <a:t>sin</a:t>
            </a:r>
            <a:r>
              <a:rPr lang="fr-FR" sz="2400" i="1" dirty="0" err="1" smtClean="0">
                <a:latin typeface="Symbol" panose="05050102010706020507" pitchFamily="18" charset="2"/>
              </a:rPr>
              <a:t>j</a:t>
            </a:r>
            <a:r>
              <a:rPr lang="fr-FR" sz="2400" i="1" baseline="-25000" dirty="0" err="1" smtClean="0">
                <a:latin typeface="Calibri" panose="020F0502020204030204" pitchFamily="34" charset="0"/>
              </a:rPr>
              <a:t>s</a:t>
            </a:r>
            <a:r>
              <a:rPr lang="fr-FR" sz="2400" dirty="0" smtClean="0"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6299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 rot="7969095">
            <a:off x="4664592" y="4456517"/>
            <a:ext cx="682617" cy="309278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smtClean="0"/>
              <a:t>Real-</a:t>
            </a:r>
            <a:r>
              <a:rPr lang="fr-FR" sz="2400" dirty="0" err="1" smtClean="0"/>
              <a:t>imaginary</a:t>
            </a:r>
            <a:r>
              <a:rPr lang="fr-FR" sz="2400" dirty="0" smtClean="0"/>
              <a:t> control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1117671"/>
            <a:ext cx="8804657" cy="45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correlation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between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imaginary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and real parts control has a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great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influence on amplitude and phase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laws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051720" y="3762375"/>
            <a:ext cx="45180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966120" y="3190679"/>
            <a:ext cx="0" cy="1981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678906" y="2586173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74279" y="4562476"/>
            <a:ext cx="72000" cy="72000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80889" y="3275091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961102" y="3762375"/>
            <a:ext cx="2042771" cy="820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766380" y="41724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1728" y="3736586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Symbol" panose="05050102010706020507" pitchFamily="18" charset="2"/>
              </a:rPr>
              <a:t>j</a:t>
            </a:r>
            <a:r>
              <a:rPr lang="fr-FR" sz="2400" i="1" baseline="-25000" dirty="0" err="1" smtClean="0">
                <a:latin typeface="Calibri" panose="020F0502020204030204" pitchFamily="34" charset="0"/>
              </a:rPr>
              <a:t>s</a:t>
            </a:r>
            <a:endParaRPr lang="fr-FR" sz="2400" i="1" dirty="0">
              <a:latin typeface="Calibri" panose="020F0502020204030204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310977" y="3236523"/>
            <a:ext cx="723900" cy="1000125"/>
          </a:xfrm>
          <a:prstGeom prst="arc">
            <a:avLst>
              <a:gd name="adj1" fmla="val 147242"/>
              <a:gd name="adj2" fmla="val 370696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753005" y="4324351"/>
            <a:ext cx="485775" cy="552450"/>
          </a:xfrm>
          <a:prstGeom prst="rect">
            <a:avLst/>
          </a:prstGeom>
          <a:noFill/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08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 rot="3011480">
            <a:off x="4664592" y="4456517"/>
            <a:ext cx="682617" cy="309278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53005" y="4324351"/>
            <a:ext cx="485775" cy="552450"/>
          </a:xfrm>
          <a:prstGeom prst="rect">
            <a:avLst/>
          </a:prstGeom>
          <a:noFill/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smtClean="0"/>
              <a:t>Real-</a:t>
            </a:r>
            <a:r>
              <a:rPr lang="fr-FR" sz="2400" dirty="0" err="1" smtClean="0"/>
              <a:t>imaginary</a:t>
            </a:r>
            <a:r>
              <a:rPr lang="fr-FR" sz="2400" dirty="0" smtClean="0"/>
              <a:t> control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051720" y="3762375"/>
            <a:ext cx="451808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966120" y="3190679"/>
            <a:ext cx="0" cy="19813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678906" y="2586173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964754" y="4562476"/>
            <a:ext cx="72000" cy="72000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6280889" y="3275091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F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951577" y="3762375"/>
            <a:ext cx="2042771" cy="8201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766380" y="41724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fr-F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1728" y="3736586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err="1" smtClean="0">
                <a:latin typeface="Symbol" panose="05050102010706020507" pitchFamily="18" charset="2"/>
              </a:rPr>
              <a:t>j</a:t>
            </a:r>
            <a:r>
              <a:rPr lang="fr-FR" sz="2400" i="1" baseline="-25000" dirty="0" err="1" smtClean="0">
                <a:latin typeface="Calibri" panose="020F0502020204030204" pitchFamily="34" charset="0"/>
              </a:rPr>
              <a:t>s</a:t>
            </a:r>
            <a:endParaRPr lang="fr-FR" sz="2400" i="1" dirty="0">
              <a:latin typeface="Calibri" panose="020F0502020204030204" pitchFamily="34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3310977" y="3236523"/>
            <a:ext cx="723900" cy="1000125"/>
          </a:xfrm>
          <a:prstGeom prst="arc">
            <a:avLst>
              <a:gd name="adj1" fmla="val 147242"/>
              <a:gd name="adj2" fmla="val 370696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contenu 9"/>
          <p:cNvSpPr txBox="1">
            <a:spLocks/>
          </p:cNvSpPr>
          <p:nvPr/>
        </p:nvSpPr>
        <p:spPr>
          <a:xfrm>
            <a:off x="179511" y="1117671"/>
            <a:ext cx="8804657" cy="4515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correlation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between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imaginary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and real parts control has a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great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influence on amplitude and phase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laws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894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GB" sz="2400" dirty="0" smtClean="0"/>
              <a:t>Message 3</a:t>
            </a:r>
            <a:endParaRPr lang="en-GB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GB" dirty="0" smtClean="0"/>
              <a:t>|  PAGE </a:t>
            </a:r>
            <a:fld id="{AEFB9B6D-867A-40B8-ACB0-35CC9F272C9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GB" dirty="0" smtClean="0"/>
              <a:t>EuCARD2 mini workshop on LLRF and Beam dynamics | 1-2 June2015</a:t>
            </a:r>
            <a:endParaRPr lang="en-GB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179511" y="2184470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Times New Roman"/>
                <a:cs typeface="Calibri"/>
              </a:rPr>
              <a:t>A static error correlation between consecutive cavities exists. It </a:t>
            </a:r>
            <a:r>
              <a:rPr lang="en-GB" sz="2400" kern="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Times New Roman"/>
                <a:cs typeface="Calibri"/>
              </a:rPr>
              <a:t>depends also on how the cavities are tuned</a:t>
            </a:r>
            <a:endParaRPr lang="en-GB" sz="2400" kern="0" dirty="0" smtClean="0">
              <a:solidFill>
                <a:schemeClr val="bg1">
                  <a:lumMod val="85000"/>
                </a:schemeClr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" name="Espace réservé du contenu 9"/>
          <p:cNvSpPr txBox="1">
            <a:spLocks/>
          </p:cNvSpPr>
          <p:nvPr/>
        </p:nvSpPr>
        <p:spPr>
          <a:xfrm>
            <a:off x="179511" y="1198452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Times New Roman"/>
                <a:cs typeface="Calibri"/>
              </a:rPr>
              <a:t>In each cavity, a static error correlation between phase and amplitude exists. It depends on how the cavity is tuned</a:t>
            </a:r>
            <a:endParaRPr lang="en-GB" sz="2400" kern="0" dirty="0" smtClean="0">
              <a:solidFill>
                <a:schemeClr val="bg1">
                  <a:lumMod val="85000"/>
                </a:schemeClr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179511" y="3309676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In each cavity, a dynamic error correlation between phase and amplitude exists also. It depends on how the cavity is controlled by LLRF.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564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smtClean="0"/>
              <a:t>SUMMARY</a:t>
            </a:r>
            <a:endParaRPr lang="fr-FR" sz="2400" dirty="0"/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179511" y="1198452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order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to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model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correctly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phase-amplitude (</a:t>
            </a:r>
            <a:r>
              <a:rPr lang="fr-FR" sz="2400" i="1" kern="0" dirty="0" smtClean="0">
                <a:solidFill>
                  <a:schemeClr val="tx1"/>
                </a:solidFill>
                <a:latin typeface="Symbol" panose="05050102010706020507" pitchFamily="18" charset="2"/>
                <a:ea typeface="Times New Roman"/>
                <a:cs typeface="Calibri"/>
              </a:rPr>
              <a:t>j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</a:t>
            </a:r>
            <a:r>
              <a:rPr lang="fr-FR" sz="2400" i="1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)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errors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cavities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one has to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understand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and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simulate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very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well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b="1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tuning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and </a:t>
            </a:r>
            <a:r>
              <a:rPr lang="fr-FR" sz="2400" b="1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control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procedure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(s).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179511" y="2944285"/>
            <a:ext cx="8707313" cy="878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-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Tuning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: </a:t>
            </a:r>
            <a:r>
              <a:rPr lang="fr-FR" sz="2400" b="1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static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error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</a:t>
            </a:r>
            <a:r>
              <a:rPr lang="fr-FR" sz="2400" u="sng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controlled</a:t>
            </a:r>
            <a:r>
              <a:rPr lang="fr-FR" sz="2400" u="sng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u="sng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from</a:t>
            </a:r>
            <a:r>
              <a:rPr lang="fr-FR" sz="2400" u="sng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beam</a:t>
            </a:r>
            <a:r>
              <a:rPr lang="fr-FR" sz="2400" u="sng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</a:t>
            </a:r>
            <a:r>
              <a:rPr lang="fr-FR" sz="2400" u="sng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and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associated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uncertainties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" name="Espace réservé du contenu 9"/>
          <p:cNvSpPr txBox="1">
            <a:spLocks/>
          </p:cNvSpPr>
          <p:nvPr/>
        </p:nvSpPr>
        <p:spPr>
          <a:xfrm>
            <a:off x="179511" y="4157790"/>
            <a:ext cx="8707313" cy="123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- Control : </a:t>
            </a:r>
            <a:r>
              <a:rPr lang="fr-FR" sz="2400" b="1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dynamic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error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un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controlled</a:t>
            </a:r>
            <a:r>
              <a:rPr lang="fr-FR" sz="2400" u="sng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from</a:t>
            </a:r>
            <a:r>
              <a:rPr lang="fr-FR" sz="2400" u="sng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beam</a:t>
            </a:r>
            <a:r>
              <a:rPr lang="fr-FR" sz="2400" u="sng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u="sng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</a:t>
            </a:r>
            <a:r>
              <a:rPr lang="fr-FR" sz="2400" u="sng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but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from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field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(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re-tuning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LLRF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…) and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associated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uncertainties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986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GB" sz="2400" dirty="0" smtClean="0"/>
              <a:t>CONCLUSION</a:t>
            </a:r>
            <a:endParaRPr lang="en-GB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GB" dirty="0" smtClean="0"/>
              <a:t>|  PAGE </a:t>
            </a:r>
            <a:fld id="{AEFB9B6D-867A-40B8-ACB0-35CC9F272C9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GB" dirty="0" smtClean="0"/>
              <a:t>EuCARD2 mini workshop on LLRF and Beam dynamics | 1-2 June2015</a:t>
            </a:r>
            <a:endParaRPr lang="en-GB" dirty="0"/>
          </a:p>
        </p:txBody>
      </p:sp>
      <p:sp>
        <p:nvSpPr>
          <p:cNvPr id="6" name="Espace réservé du contenu 9"/>
          <p:cNvSpPr txBox="1">
            <a:spLocks/>
          </p:cNvSpPr>
          <p:nvPr/>
        </p:nvSpPr>
        <p:spPr>
          <a:xfrm>
            <a:off x="179511" y="2184470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 static error correlation between consecutive cavities exists. It </a:t>
            </a:r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depends also on how the cavities are tuned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7" name="Espace réservé du contenu 9"/>
          <p:cNvSpPr txBox="1">
            <a:spLocks/>
          </p:cNvSpPr>
          <p:nvPr/>
        </p:nvSpPr>
        <p:spPr>
          <a:xfrm>
            <a:off x="179511" y="1198452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In each cavity, a static error correlation between phase and amplitude exists. It depends on how the cavity is tuned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179511" y="3309676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In each cavity, a dynamic error correlation between phase and amplitude exists also. It depends on how the cavity is controlled by LLRF.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4776526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Simulating these errors makes it necessary to understand and simulate perfectly the tuning and control procedures.</a:t>
            </a:r>
          </a:p>
          <a:p>
            <a:pPr marL="0"/>
            <a:r>
              <a:rPr lang="en-GB" sz="2400" kern="0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The easiest way is to implement it directly in beam dynamics codes in </a:t>
            </a:r>
            <a:r>
              <a:rPr lang="en-GB" sz="2400" kern="0" dirty="0" err="1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linac</a:t>
            </a:r>
            <a:r>
              <a:rPr lang="en-GB" sz="2400" kern="0" dirty="0" smtClean="0">
                <a:solidFill>
                  <a:srgbClr val="FF0000"/>
                </a:solidFill>
                <a:latin typeface="Calibri"/>
                <a:ea typeface="Times New Roman"/>
                <a:cs typeface="Calibri"/>
              </a:rPr>
              <a:t> generation procedure.</a:t>
            </a:r>
            <a:endParaRPr lang="en-GB" sz="2400" kern="0" dirty="0" smtClean="0">
              <a:solidFill>
                <a:srgbClr val="FF0000"/>
              </a:solidFill>
              <a:latin typeface="Calibri"/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20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en-GB" sz="2400" dirty="0" smtClean="0"/>
              <a:t>Tuning procedure</a:t>
            </a:r>
            <a:endParaRPr lang="en-GB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en-GB" dirty="0" smtClean="0"/>
              <a:t>|  PAGE </a:t>
            </a:r>
            <a:fld id="{AEFB9B6D-867A-40B8-ACB0-35CC9F272C9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en-GB" dirty="0" smtClean="0"/>
              <a:t>EuCARD2 mini workshop on LLRF and Beam dynamics | 1-2 June2015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77172" y="2343606"/>
            <a:ext cx="523875" cy="1400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762000" y="3044472"/>
            <a:ext cx="6791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063855" y="2853972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962775" y="2853972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Espace réservé du contenu 9"/>
          <p:cNvSpPr txBox="1">
            <a:spLocks/>
          </p:cNvSpPr>
          <p:nvPr/>
        </p:nvSpPr>
        <p:spPr>
          <a:xfrm>
            <a:off x="3895663" y="3736317"/>
            <a:ext cx="1020639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3" name="Espace réservé du contenu 9"/>
          <p:cNvSpPr txBox="1">
            <a:spLocks/>
          </p:cNvSpPr>
          <p:nvPr/>
        </p:nvSpPr>
        <p:spPr>
          <a:xfrm>
            <a:off x="4931122" y="3220192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4" name="Espace réservé du contenu 9"/>
          <p:cNvSpPr txBox="1">
            <a:spLocks/>
          </p:cNvSpPr>
          <p:nvPr/>
        </p:nvSpPr>
        <p:spPr>
          <a:xfrm>
            <a:off x="6846659" y="3220192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606514" y="5256722"/>
                <a:ext cx="7673949" cy="856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400"/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𝑉𝑇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14" y="5256722"/>
                <a:ext cx="7673949" cy="8560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413173" y="2853972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312093" y="2853972"/>
            <a:ext cx="85725" cy="3810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Espace réservé du contenu 9"/>
          <p:cNvSpPr txBox="1">
            <a:spLocks/>
          </p:cNvSpPr>
          <p:nvPr/>
        </p:nvSpPr>
        <p:spPr>
          <a:xfrm>
            <a:off x="1265637" y="3220192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8" name="Espace réservé du contenu 9"/>
          <p:cNvSpPr txBox="1">
            <a:spLocks/>
          </p:cNvSpPr>
          <p:nvPr/>
        </p:nvSpPr>
        <p:spPr>
          <a:xfrm>
            <a:off x="3169885" y="3220192"/>
            <a:ext cx="711332" cy="55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19" name="Espace réservé du contenu 9"/>
          <p:cNvSpPr txBox="1">
            <a:spLocks/>
          </p:cNvSpPr>
          <p:nvPr/>
        </p:nvSpPr>
        <p:spPr>
          <a:xfrm>
            <a:off x="977795" y="1999006"/>
            <a:ext cx="2785880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0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Upstream energy measurement</a:t>
            </a:r>
            <a:endParaRPr lang="en-GB" sz="20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6" name="Accolade fermante 5"/>
          <p:cNvSpPr/>
          <p:nvPr/>
        </p:nvSpPr>
        <p:spPr>
          <a:xfrm rot="16200000">
            <a:off x="2280660" y="1652809"/>
            <a:ext cx="151351" cy="211605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ccolade fermante 20"/>
          <p:cNvSpPr/>
          <p:nvPr/>
        </p:nvSpPr>
        <p:spPr>
          <a:xfrm rot="16200000">
            <a:off x="6003986" y="1652810"/>
            <a:ext cx="151351" cy="211605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Espace réservé du contenu 9"/>
          <p:cNvSpPr txBox="1">
            <a:spLocks/>
          </p:cNvSpPr>
          <p:nvPr/>
        </p:nvSpPr>
        <p:spPr>
          <a:xfrm>
            <a:off x="927253" y="2679285"/>
            <a:ext cx="2785880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3" name="Espace réservé du contenu 9"/>
          <p:cNvSpPr txBox="1">
            <a:spLocks/>
          </p:cNvSpPr>
          <p:nvPr/>
        </p:nvSpPr>
        <p:spPr>
          <a:xfrm>
            <a:off x="4666362" y="2679285"/>
            <a:ext cx="2785880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4" name="Espace réservé du contenu 9"/>
          <p:cNvSpPr txBox="1">
            <a:spLocks/>
          </p:cNvSpPr>
          <p:nvPr/>
        </p:nvSpPr>
        <p:spPr>
          <a:xfrm>
            <a:off x="4686721" y="1999006"/>
            <a:ext cx="2785880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0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Downstream energy measurement</a:t>
            </a:r>
            <a:endParaRPr lang="en-GB" sz="20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5" name="Espace réservé du contenu 9"/>
          <p:cNvSpPr txBox="1">
            <a:spLocks/>
          </p:cNvSpPr>
          <p:nvPr/>
        </p:nvSpPr>
        <p:spPr>
          <a:xfrm>
            <a:off x="179511" y="1060051"/>
            <a:ext cx="8904668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GB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 beam diagnostics are generally beam time or energy measurement.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/>
              <p:cNvSpPr txBox="1"/>
              <p:nvPr/>
            </p:nvSpPr>
            <p:spPr>
              <a:xfrm>
                <a:off x="502490" y="4326930"/>
                <a:ext cx="3427357" cy="856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400"/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num>
                            <m:den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90" y="4326930"/>
                <a:ext cx="3427357" cy="856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Espace réservé du contenu 9"/>
          <p:cNvSpPr txBox="1">
            <a:spLocks/>
          </p:cNvSpPr>
          <p:nvPr/>
        </p:nvSpPr>
        <p:spPr>
          <a:xfrm>
            <a:off x="1976969" y="3473860"/>
            <a:ext cx="2739116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t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sp>
        <p:nvSpPr>
          <p:cNvPr id="28" name="Espace réservé du contenu 9"/>
          <p:cNvSpPr txBox="1">
            <a:spLocks/>
          </p:cNvSpPr>
          <p:nvPr/>
        </p:nvSpPr>
        <p:spPr>
          <a:xfrm>
            <a:off x="3713777" y="3473860"/>
            <a:ext cx="2785880" cy="8245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en-GB" sz="2400" i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z</a:t>
            </a:r>
            <a:r>
              <a:rPr lang="en-GB" sz="2400" i="1" kern="0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</a:t>
            </a:r>
            <a:r>
              <a:rPr lang="en-GB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t</a:t>
            </a:r>
            <a:r>
              <a:rPr lang="en-GB" sz="2400" i="1" kern="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</a:t>
            </a:r>
            <a:endParaRPr lang="en-GB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4345623" y="4326930"/>
                <a:ext cx="3427357" cy="778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𝜕𝛽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r-F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623" y="4326930"/>
                <a:ext cx="3427357" cy="7789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Ellipse 29"/>
          <p:cNvSpPr/>
          <p:nvPr/>
        </p:nvSpPr>
        <p:spPr>
          <a:xfrm>
            <a:off x="6813490" y="5407755"/>
            <a:ext cx="470019" cy="46320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7853174" y="5484669"/>
            <a:ext cx="409317" cy="40338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713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err="1" smtClean="0"/>
              <a:t>Cavity</a:t>
            </a:r>
            <a:r>
              <a:rPr lang="fr-FR" sz="2400" dirty="0" smtClean="0"/>
              <a:t> </a:t>
            </a:r>
            <a:r>
              <a:rPr lang="fr-FR" sz="2400" dirty="0" err="1" smtClean="0"/>
              <a:t>tuning</a:t>
            </a:r>
            <a:r>
              <a:rPr lang="fr-FR" sz="2400" dirty="0" smtClean="0"/>
              <a:t> - Case </a:t>
            </a:r>
            <a:r>
              <a:rPr lang="fr-FR" sz="2400" dirty="0" err="1" smtClean="0"/>
              <a:t>study</a:t>
            </a:r>
            <a:endParaRPr lang="fr-FR" sz="2400" dirty="0"/>
          </a:p>
        </p:txBody>
      </p:sp>
      <p:sp>
        <p:nvSpPr>
          <p:cNvPr id="11" name="Espace réservé du contenu 9"/>
          <p:cNvSpPr txBox="1">
            <a:spLocks/>
          </p:cNvSpPr>
          <p:nvPr/>
        </p:nvSpPr>
        <p:spPr>
          <a:xfrm>
            <a:off x="179511" y="1084152"/>
            <a:ext cx="8707313" cy="1972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One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wants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to tune a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VT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= 1 MV,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i="1" kern="0" dirty="0" smtClean="0">
                <a:solidFill>
                  <a:schemeClr val="tx1"/>
                </a:solidFill>
                <a:latin typeface="Symbol" panose="05050102010706020507" pitchFamily="18" charset="2"/>
                <a:ea typeface="Times New Roman"/>
                <a:cs typeface="Times New Roman" panose="02020603050405020304" pitchFamily="18" charset="0"/>
              </a:rPr>
              <a:t>j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= -20°.</a:t>
            </a:r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99" y="2444791"/>
            <a:ext cx="5686136" cy="427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9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err="1" smtClean="0"/>
              <a:t>Energy</a:t>
            </a:r>
            <a:r>
              <a:rPr lang="fr-FR" sz="2400" dirty="0" smtClean="0"/>
              <a:t> </a:t>
            </a:r>
            <a:r>
              <a:rPr lang="fr-FR" sz="2400" dirty="0" err="1" smtClean="0"/>
              <a:t>measurement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307649" y="1426494"/>
                <a:ext cx="8340695" cy="8443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m:rPr>
                          <m:nor/>
                        </m:rPr>
                        <a:rPr lang="en-GB" sz="2400"/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sup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𝑉𝑇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49" y="1426494"/>
                <a:ext cx="8340695" cy="8443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contenu 9"/>
          <p:cNvSpPr txBox="1">
            <a:spLocks/>
          </p:cNvSpPr>
          <p:nvPr/>
        </p:nvSpPr>
        <p:spPr>
          <a:xfrm>
            <a:off x="179511" y="1084153"/>
            <a:ext cx="8707313" cy="986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One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gain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downstream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cavity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099" y="2441763"/>
            <a:ext cx="5686136" cy="4272549"/>
          </a:xfrm>
          <a:prstGeom prst="rect">
            <a:avLst/>
          </a:prstGeom>
        </p:spPr>
      </p:pic>
      <p:sp>
        <p:nvSpPr>
          <p:cNvPr id="21" name="Espace réservé du contenu 9"/>
          <p:cNvSpPr txBox="1">
            <a:spLocks/>
          </p:cNvSpPr>
          <p:nvPr/>
        </p:nvSpPr>
        <p:spPr>
          <a:xfrm>
            <a:off x="179511" y="2303794"/>
            <a:ext cx="8707313" cy="492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Possible (phase-amplitude)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giving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gain.</a:t>
            </a:r>
          </a:p>
        </p:txBody>
      </p:sp>
      <p:sp>
        <p:nvSpPr>
          <p:cNvPr id="3" name="Ellipse 2"/>
          <p:cNvSpPr/>
          <p:nvPr/>
        </p:nvSpPr>
        <p:spPr>
          <a:xfrm>
            <a:off x="3674692" y="1602107"/>
            <a:ext cx="2897024" cy="510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685738" y="1313999"/>
            <a:ext cx="420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Can </a:t>
            </a:r>
            <a:r>
              <a:rPr lang="fr-F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be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obtained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 by simulation in </a:t>
            </a:r>
            <a:r>
              <a:rPr lang="fr-F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field</a:t>
            </a:r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map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3846297" y="3823333"/>
                <a:ext cx="235795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FR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=0.94</m:t>
                      </m:r>
                    </m:oMath>
                  </m:oMathPara>
                </a14:m>
                <a:endParaRPr lang="fr-FR" sz="2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297" y="3823333"/>
                <a:ext cx="235795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085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smtClean="0"/>
              <a:t>Phase variation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1044000" y="1460678"/>
                <a:ext cx="4959284" cy="779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≈−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𝑉𝑇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1460678"/>
                <a:ext cx="4959284" cy="7793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space réservé du contenu 9"/>
          <p:cNvSpPr txBox="1">
            <a:spLocks/>
          </p:cNvSpPr>
          <p:nvPr/>
        </p:nvSpPr>
        <p:spPr>
          <a:xfrm>
            <a:off x="179511" y="1084153"/>
            <a:ext cx="8707313" cy="986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One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variation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with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phi of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gain :</a:t>
            </a:r>
          </a:p>
        </p:txBody>
      </p:sp>
      <p:sp>
        <p:nvSpPr>
          <p:cNvPr id="21" name="Espace réservé du contenu 9"/>
          <p:cNvSpPr txBox="1">
            <a:spLocks/>
          </p:cNvSpPr>
          <p:nvPr/>
        </p:nvSpPr>
        <p:spPr>
          <a:xfrm>
            <a:off x="179511" y="2310330"/>
            <a:ext cx="8707313" cy="4920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Possible (phase-amplitude)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giving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variation.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099" y="2446696"/>
            <a:ext cx="5686136" cy="42725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3752293" y="3216096"/>
                <a:ext cx="2357950" cy="764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fr-F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0.342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293" y="3216096"/>
                <a:ext cx="2357950" cy="7648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5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err="1" smtClean="0"/>
              <a:t>combination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8" name="Espace réservé du contenu 9"/>
          <p:cNvSpPr txBox="1">
            <a:spLocks/>
          </p:cNvSpPr>
          <p:nvPr/>
        </p:nvSpPr>
        <p:spPr>
          <a:xfrm>
            <a:off x="179511" y="1084153"/>
            <a:ext cx="8707313" cy="986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From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these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two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curves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one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finds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« unique » (phase-amplitude)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giving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wanted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gain and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gain variation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wit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phase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. 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99" y="2465746"/>
            <a:ext cx="5686136" cy="427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25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err="1" smtClean="0"/>
              <a:t>Energy</a:t>
            </a:r>
            <a:r>
              <a:rPr lang="fr-FR" sz="2400" dirty="0" smtClean="0"/>
              <a:t> </a:t>
            </a:r>
            <a:r>
              <a:rPr lang="fr-FR" sz="2400" dirty="0" err="1" smtClean="0"/>
              <a:t>meas</a:t>
            </a:r>
            <a:r>
              <a:rPr lang="fr-FR" sz="2400" dirty="0" smtClean="0"/>
              <a:t>. </a:t>
            </a:r>
            <a:r>
              <a:rPr lang="fr-FR" sz="2400" dirty="0" err="1" smtClean="0"/>
              <a:t>error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8" name="Espace réservé du contenu 9"/>
          <p:cNvSpPr txBox="1">
            <a:spLocks/>
          </p:cNvSpPr>
          <p:nvPr/>
        </p:nvSpPr>
        <p:spPr>
          <a:xfrm>
            <a:off x="179511" y="1084153"/>
            <a:ext cx="8707313" cy="986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Impact of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error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of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gain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(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here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gaussian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sigma = 2%)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99" y="2464300"/>
            <a:ext cx="5686136" cy="4272549"/>
          </a:xfrm>
          <a:prstGeom prst="rect">
            <a:avLst/>
          </a:prstGeom>
        </p:spPr>
      </p:pic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2070171"/>
            <a:ext cx="8707313" cy="986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associated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(phase-amplitude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)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probability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given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here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: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025304" y="867858"/>
            <a:ext cx="10079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/>
            <a:r>
              <a:rPr lang="fr-FR" sz="2400" dirty="0" err="1" smtClean="0">
                <a:solidFill>
                  <a:srgbClr val="FF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fr-FR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fr-FR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</a:t>
            </a:r>
            <a:r>
              <a:rPr lang="fr-FR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136737" y="980728"/>
            <a:ext cx="1777134" cy="1495043"/>
            <a:chOff x="7136737" y="980728"/>
            <a:chExt cx="1777134" cy="1495043"/>
          </a:xfrm>
        </p:grpSpPr>
        <p:cxnSp>
          <p:nvCxnSpPr>
            <p:cNvPr id="4" name="Connecteur droit avec flèche 3"/>
            <p:cNvCxnSpPr/>
            <p:nvPr/>
          </p:nvCxnSpPr>
          <p:spPr>
            <a:xfrm>
              <a:off x="7136737" y="2043658"/>
              <a:ext cx="17771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7982588" y="980728"/>
              <a:ext cx="0" cy="12839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7776500" y="2106439"/>
              <a:ext cx="100792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/>
              <a:r>
                <a:rPr lang="fr-FR" sz="2400" dirty="0" err="1" smtClean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fr-FR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fr-FR" sz="2400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real</a:t>
              </a:r>
              <a:endParaRPr lang="fr-FR" sz="2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7179469" y="1359694"/>
              <a:ext cx="802481" cy="681037"/>
            </a:xfrm>
            <a:custGeom>
              <a:avLst/>
              <a:gdLst>
                <a:gd name="connsiteX0" fmla="*/ 0 w 802481"/>
                <a:gd name="connsiteY0" fmla="*/ 681037 h 681037"/>
                <a:gd name="connsiteX1" fmla="*/ 178594 w 802481"/>
                <a:gd name="connsiteY1" fmla="*/ 673894 h 681037"/>
                <a:gd name="connsiteX2" fmla="*/ 292894 w 802481"/>
                <a:gd name="connsiteY2" fmla="*/ 659606 h 681037"/>
                <a:gd name="connsiteX3" fmla="*/ 414337 w 802481"/>
                <a:gd name="connsiteY3" fmla="*/ 626269 h 681037"/>
                <a:gd name="connsiteX4" fmla="*/ 488156 w 802481"/>
                <a:gd name="connsiteY4" fmla="*/ 590550 h 681037"/>
                <a:gd name="connsiteX5" fmla="*/ 533400 w 802481"/>
                <a:gd name="connsiteY5" fmla="*/ 540544 h 681037"/>
                <a:gd name="connsiteX6" fmla="*/ 559594 w 802481"/>
                <a:gd name="connsiteY6" fmla="*/ 473869 h 681037"/>
                <a:gd name="connsiteX7" fmla="*/ 585787 w 802481"/>
                <a:gd name="connsiteY7" fmla="*/ 369094 h 681037"/>
                <a:gd name="connsiteX8" fmla="*/ 616744 w 802481"/>
                <a:gd name="connsiteY8" fmla="*/ 211931 h 681037"/>
                <a:gd name="connsiteX9" fmla="*/ 640556 w 802481"/>
                <a:gd name="connsiteY9" fmla="*/ 123825 h 681037"/>
                <a:gd name="connsiteX10" fmla="*/ 671512 w 802481"/>
                <a:gd name="connsiteY10" fmla="*/ 61912 h 681037"/>
                <a:gd name="connsiteX11" fmla="*/ 711994 w 802481"/>
                <a:gd name="connsiteY11" fmla="*/ 19050 h 681037"/>
                <a:gd name="connsiteX12" fmla="*/ 757237 w 802481"/>
                <a:gd name="connsiteY12" fmla="*/ 2381 h 681037"/>
                <a:gd name="connsiteX13" fmla="*/ 802481 w 802481"/>
                <a:gd name="connsiteY13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2481" h="681037">
                  <a:moveTo>
                    <a:pt x="0" y="681037"/>
                  </a:moveTo>
                  <a:lnTo>
                    <a:pt x="178594" y="673894"/>
                  </a:lnTo>
                  <a:lnTo>
                    <a:pt x="292894" y="659606"/>
                  </a:lnTo>
                  <a:lnTo>
                    <a:pt x="414337" y="626269"/>
                  </a:lnTo>
                  <a:lnTo>
                    <a:pt x="488156" y="590550"/>
                  </a:lnTo>
                  <a:lnTo>
                    <a:pt x="533400" y="540544"/>
                  </a:lnTo>
                  <a:lnTo>
                    <a:pt x="559594" y="473869"/>
                  </a:lnTo>
                  <a:lnTo>
                    <a:pt x="585787" y="369094"/>
                  </a:lnTo>
                  <a:lnTo>
                    <a:pt x="616744" y="211931"/>
                  </a:lnTo>
                  <a:lnTo>
                    <a:pt x="640556" y="123825"/>
                  </a:lnTo>
                  <a:lnTo>
                    <a:pt x="671512" y="61912"/>
                  </a:lnTo>
                  <a:lnTo>
                    <a:pt x="711994" y="19050"/>
                  </a:lnTo>
                  <a:lnTo>
                    <a:pt x="757237" y="2381"/>
                  </a:lnTo>
                  <a:lnTo>
                    <a:pt x="802481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 flipH="1">
              <a:off x="7981950" y="1359694"/>
              <a:ext cx="802481" cy="681037"/>
            </a:xfrm>
            <a:custGeom>
              <a:avLst/>
              <a:gdLst>
                <a:gd name="connsiteX0" fmla="*/ 0 w 802481"/>
                <a:gd name="connsiteY0" fmla="*/ 681037 h 681037"/>
                <a:gd name="connsiteX1" fmla="*/ 178594 w 802481"/>
                <a:gd name="connsiteY1" fmla="*/ 673894 h 681037"/>
                <a:gd name="connsiteX2" fmla="*/ 292894 w 802481"/>
                <a:gd name="connsiteY2" fmla="*/ 659606 h 681037"/>
                <a:gd name="connsiteX3" fmla="*/ 414337 w 802481"/>
                <a:gd name="connsiteY3" fmla="*/ 626269 h 681037"/>
                <a:gd name="connsiteX4" fmla="*/ 488156 w 802481"/>
                <a:gd name="connsiteY4" fmla="*/ 590550 h 681037"/>
                <a:gd name="connsiteX5" fmla="*/ 533400 w 802481"/>
                <a:gd name="connsiteY5" fmla="*/ 540544 h 681037"/>
                <a:gd name="connsiteX6" fmla="*/ 559594 w 802481"/>
                <a:gd name="connsiteY6" fmla="*/ 473869 h 681037"/>
                <a:gd name="connsiteX7" fmla="*/ 585787 w 802481"/>
                <a:gd name="connsiteY7" fmla="*/ 369094 h 681037"/>
                <a:gd name="connsiteX8" fmla="*/ 616744 w 802481"/>
                <a:gd name="connsiteY8" fmla="*/ 211931 h 681037"/>
                <a:gd name="connsiteX9" fmla="*/ 640556 w 802481"/>
                <a:gd name="connsiteY9" fmla="*/ 123825 h 681037"/>
                <a:gd name="connsiteX10" fmla="*/ 671512 w 802481"/>
                <a:gd name="connsiteY10" fmla="*/ 61912 h 681037"/>
                <a:gd name="connsiteX11" fmla="*/ 711994 w 802481"/>
                <a:gd name="connsiteY11" fmla="*/ 19050 h 681037"/>
                <a:gd name="connsiteX12" fmla="*/ 757237 w 802481"/>
                <a:gd name="connsiteY12" fmla="*/ 2381 h 681037"/>
                <a:gd name="connsiteX13" fmla="*/ 802481 w 802481"/>
                <a:gd name="connsiteY13" fmla="*/ 0 h 68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2481" h="681037">
                  <a:moveTo>
                    <a:pt x="0" y="681037"/>
                  </a:moveTo>
                  <a:lnTo>
                    <a:pt x="178594" y="673894"/>
                  </a:lnTo>
                  <a:lnTo>
                    <a:pt x="292894" y="659606"/>
                  </a:lnTo>
                  <a:lnTo>
                    <a:pt x="414337" y="626269"/>
                  </a:lnTo>
                  <a:lnTo>
                    <a:pt x="488156" y="590550"/>
                  </a:lnTo>
                  <a:lnTo>
                    <a:pt x="533400" y="540544"/>
                  </a:lnTo>
                  <a:lnTo>
                    <a:pt x="559594" y="473869"/>
                  </a:lnTo>
                  <a:lnTo>
                    <a:pt x="585787" y="369094"/>
                  </a:lnTo>
                  <a:lnTo>
                    <a:pt x="616744" y="211931"/>
                  </a:lnTo>
                  <a:lnTo>
                    <a:pt x="640556" y="123825"/>
                  </a:lnTo>
                  <a:lnTo>
                    <a:pt x="671512" y="61912"/>
                  </a:lnTo>
                  <a:lnTo>
                    <a:pt x="711994" y="19050"/>
                  </a:lnTo>
                  <a:lnTo>
                    <a:pt x="757237" y="2381"/>
                  </a:lnTo>
                  <a:lnTo>
                    <a:pt x="802481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3" name="Connecteur droit avec flèche 22"/>
          <p:cNvCxnSpPr/>
          <p:nvPr/>
        </p:nvCxnSpPr>
        <p:spPr>
          <a:xfrm flipV="1">
            <a:off x="7180512" y="4378337"/>
            <a:ext cx="0" cy="450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6200000" flipV="1">
            <a:off x="7030585" y="4393800"/>
            <a:ext cx="0" cy="457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e libre 25"/>
          <p:cNvSpPr/>
          <p:nvPr/>
        </p:nvSpPr>
        <p:spPr>
          <a:xfrm rot="16200000">
            <a:off x="6983637" y="4575840"/>
            <a:ext cx="149105" cy="242560"/>
          </a:xfrm>
          <a:custGeom>
            <a:avLst/>
            <a:gdLst>
              <a:gd name="connsiteX0" fmla="*/ 0 w 802481"/>
              <a:gd name="connsiteY0" fmla="*/ 681037 h 681037"/>
              <a:gd name="connsiteX1" fmla="*/ 178594 w 802481"/>
              <a:gd name="connsiteY1" fmla="*/ 673894 h 681037"/>
              <a:gd name="connsiteX2" fmla="*/ 292894 w 802481"/>
              <a:gd name="connsiteY2" fmla="*/ 659606 h 681037"/>
              <a:gd name="connsiteX3" fmla="*/ 414337 w 802481"/>
              <a:gd name="connsiteY3" fmla="*/ 626269 h 681037"/>
              <a:gd name="connsiteX4" fmla="*/ 488156 w 802481"/>
              <a:gd name="connsiteY4" fmla="*/ 590550 h 681037"/>
              <a:gd name="connsiteX5" fmla="*/ 533400 w 802481"/>
              <a:gd name="connsiteY5" fmla="*/ 540544 h 681037"/>
              <a:gd name="connsiteX6" fmla="*/ 559594 w 802481"/>
              <a:gd name="connsiteY6" fmla="*/ 473869 h 681037"/>
              <a:gd name="connsiteX7" fmla="*/ 585787 w 802481"/>
              <a:gd name="connsiteY7" fmla="*/ 369094 h 681037"/>
              <a:gd name="connsiteX8" fmla="*/ 616744 w 802481"/>
              <a:gd name="connsiteY8" fmla="*/ 211931 h 681037"/>
              <a:gd name="connsiteX9" fmla="*/ 640556 w 802481"/>
              <a:gd name="connsiteY9" fmla="*/ 123825 h 681037"/>
              <a:gd name="connsiteX10" fmla="*/ 671512 w 802481"/>
              <a:gd name="connsiteY10" fmla="*/ 61912 h 681037"/>
              <a:gd name="connsiteX11" fmla="*/ 711994 w 802481"/>
              <a:gd name="connsiteY11" fmla="*/ 19050 h 681037"/>
              <a:gd name="connsiteX12" fmla="*/ 757237 w 802481"/>
              <a:gd name="connsiteY12" fmla="*/ 2381 h 681037"/>
              <a:gd name="connsiteX13" fmla="*/ 802481 w 802481"/>
              <a:gd name="connsiteY13" fmla="*/ 0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2481" h="681037">
                <a:moveTo>
                  <a:pt x="0" y="681037"/>
                </a:moveTo>
                <a:lnTo>
                  <a:pt x="178594" y="673894"/>
                </a:lnTo>
                <a:lnTo>
                  <a:pt x="292894" y="659606"/>
                </a:lnTo>
                <a:lnTo>
                  <a:pt x="414337" y="626269"/>
                </a:lnTo>
                <a:lnTo>
                  <a:pt x="488156" y="590550"/>
                </a:lnTo>
                <a:lnTo>
                  <a:pt x="533400" y="540544"/>
                </a:lnTo>
                <a:lnTo>
                  <a:pt x="559594" y="473869"/>
                </a:lnTo>
                <a:lnTo>
                  <a:pt x="585787" y="369094"/>
                </a:lnTo>
                <a:lnTo>
                  <a:pt x="616744" y="211931"/>
                </a:lnTo>
                <a:lnTo>
                  <a:pt x="640556" y="123825"/>
                </a:lnTo>
                <a:lnTo>
                  <a:pt x="671512" y="61912"/>
                </a:lnTo>
                <a:lnTo>
                  <a:pt x="711994" y="19050"/>
                </a:lnTo>
                <a:lnTo>
                  <a:pt x="757237" y="2381"/>
                </a:lnTo>
                <a:lnTo>
                  <a:pt x="80248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 rot="16200000" flipH="1">
            <a:off x="6983637" y="4426735"/>
            <a:ext cx="149105" cy="242560"/>
          </a:xfrm>
          <a:custGeom>
            <a:avLst/>
            <a:gdLst>
              <a:gd name="connsiteX0" fmla="*/ 0 w 802481"/>
              <a:gd name="connsiteY0" fmla="*/ 681037 h 681037"/>
              <a:gd name="connsiteX1" fmla="*/ 178594 w 802481"/>
              <a:gd name="connsiteY1" fmla="*/ 673894 h 681037"/>
              <a:gd name="connsiteX2" fmla="*/ 292894 w 802481"/>
              <a:gd name="connsiteY2" fmla="*/ 659606 h 681037"/>
              <a:gd name="connsiteX3" fmla="*/ 414337 w 802481"/>
              <a:gd name="connsiteY3" fmla="*/ 626269 h 681037"/>
              <a:gd name="connsiteX4" fmla="*/ 488156 w 802481"/>
              <a:gd name="connsiteY4" fmla="*/ 590550 h 681037"/>
              <a:gd name="connsiteX5" fmla="*/ 533400 w 802481"/>
              <a:gd name="connsiteY5" fmla="*/ 540544 h 681037"/>
              <a:gd name="connsiteX6" fmla="*/ 559594 w 802481"/>
              <a:gd name="connsiteY6" fmla="*/ 473869 h 681037"/>
              <a:gd name="connsiteX7" fmla="*/ 585787 w 802481"/>
              <a:gd name="connsiteY7" fmla="*/ 369094 h 681037"/>
              <a:gd name="connsiteX8" fmla="*/ 616744 w 802481"/>
              <a:gd name="connsiteY8" fmla="*/ 211931 h 681037"/>
              <a:gd name="connsiteX9" fmla="*/ 640556 w 802481"/>
              <a:gd name="connsiteY9" fmla="*/ 123825 h 681037"/>
              <a:gd name="connsiteX10" fmla="*/ 671512 w 802481"/>
              <a:gd name="connsiteY10" fmla="*/ 61912 h 681037"/>
              <a:gd name="connsiteX11" fmla="*/ 711994 w 802481"/>
              <a:gd name="connsiteY11" fmla="*/ 19050 h 681037"/>
              <a:gd name="connsiteX12" fmla="*/ 757237 w 802481"/>
              <a:gd name="connsiteY12" fmla="*/ 2381 h 681037"/>
              <a:gd name="connsiteX13" fmla="*/ 802481 w 802481"/>
              <a:gd name="connsiteY13" fmla="*/ 0 h 68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2481" h="681037">
                <a:moveTo>
                  <a:pt x="0" y="681037"/>
                </a:moveTo>
                <a:lnTo>
                  <a:pt x="178594" y="673894"/>
                </a:lnTo>
                <a:lnTo>
                  <a:pt x="292894" y="659606"/>
                </a:lnTo>
                <a:lnTo>
                  <a:pt x="414337" y="626269"/>
                </a:lnTo>
                <a:lnTo>
                  <a:pt x="488156" y="590550"/>
                </a:lnTo>
                <a:lnTo>
                  <a:pt x="533400" y="540544"/>
                </a:lnTo>
                <a:lnTo>
                  <a:pt x="559594" y="473869"/>
                </a:lnTo>
                <a:lnTo>
                  <a:pt x="585787" y="369094"/>
                </a:lnTo>
                <a:lnTo>
                  <a:pt x="616744" y="211931"/>
                </a:lnTo>
                <a:lnTo>
                  <a:pt x="640556" y="123825"/>
                </a:lnTo>
                <a:lnTo>
                  <a:pt x="671512" y="61912"/>
                </a:lnTo>
                <a:lnTo>
                  <a:pt x="711994" y="19050"/>
                </a:lnTo>
                <a:lnTo>
                  <a:pt x="757237" y="2381"/>
                </a:lnTo>
                <a:lnTo>
                  <a:pt x="80248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531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044000" y="44624"/>
            <a:ext cx="7236464" cy="936104"/>
          </a:xfrm>
        </p:spPr>
        <p:txBody>
          <a:bodyPr/>
          <a:lstStyle/>
          <a:p>
            <a:pPr algn="ctr"/>
            <a:r>
              <a:rPr lang="fr-FR" sz="2400" dirty="0" smtClean="0"/>
              <a:t>Phase variation </a:t>
            </a:r>
            <a:r>
              <a:rPr lang="fr-FR" sz="2400" dirty="0" err="1" smtClean="0"/>
              <a:t>error</a:t>
            </a:r>
            <a:endParaRPr lang="fr-FR" sz="2400" dirty="0"/>
          </a:p>
        </p:txBody>
      </p:sp>
      <p:sp>
        <p:nvSpPr>
          <p:cNvPr id="20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025304" y="6487153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8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051720" y="6492875"/>
            <a:ext cx="5939824" cy="365125"/>
          </a:xfrm>
        </p:spPr>
        <p:txBody>
          <a:bodyPr/>
          <a:lstStyle/>
          <a:p>
            <a:r>
              <a:rPr lang="fr-FR" dirty="0"/>
              <a:t>EuCARD2 mini workshop </a:t>
            </a:r>
            <a:r>
              <a:rPr lang="fr-FR" dirty="0" smtClean="0"/>
              <a:t>on LLRF and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| 1-2 June2015</a:t>
            </a:r>
            <a:endParaRPr lang="fr-FR" dirty="0"/>
          </a:p>
        </p:txBody>
      </p:sp>
      <p:sp>
        <p:nvSpPr>
          <p:cNvPr id="18" name="Espace réservé du contenu 9"/>
          <p:cNvSpPr txBox="1">
            <a:spLocks/>
          </p:cNvSpPr>
          <p:nvPr/>
        </p:nvSpPr>
        <p:spPr>
          <a:xfrm>
            <a:off x="179511" y="1084153"/>
            <a:ext cx="8707313" cy="986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Impact of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error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measurement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of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energy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gain 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variation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with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phase</a:t>
            </a:r>
            <a:endParaRPr lang="fr-FR" sz="2400" kern="0" dirty="0" smtClean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(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here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gaussian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, sigma = 5%)</a:t>
            </a:r>
          </a:p>
        </p:txBody>
      </p:sp>
      <p:sp>
        <p:nvSpPr>
          <p:cNvPr id="10" name="Espace réservé du contenu 9"/>
          <p:cNvSpPr txBox="1">
            <a:spLocks/>
          </p:cNvSpPr>
          <p:nvPr/>
        </p:nvSpPr>
        <p:spPr>
          <a:xfrm>
            <a:off x="179511" y="2070171"/>
            <a:ext cx="8707313" cy="9860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2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The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associated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(phase-amplitude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)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probability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is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given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fr-FR" sz="2400" kern="0" dirty="0" err="1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here</a:t>
            </a:r>
            <a:r>
              <a:rPr lang="fr-FR" sz="2400" kern="0" dirty="0" smtClean="0">
                <a:solidFill>
                  <a:schemeClr val="tx1"/>
                </a:solidFill>
                <a:latin typeface="Calibri"/>
                <a:ea typeface="Times New Roman"/>
                <a:cs typeface="Calibri"/>
              </a:rPr>
              <a:t> :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099" y="2465248"/>
            <a:ext cx="5686136" cy="427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3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VA</Template>
  <TotalTime>110426</TotalTime>
  <Words>1095</Words>
  <Application>Microsoft Office PowerPoint</Application>
  <PresentationFormat>Affichage à l'écran (4:3)</PresentationFormat>
  <Paragraphs>179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Times New Roman</vt:lpstr>
      <vt:lpstr>CEA VA</vt:lpstr>
      <vt:lpstr>Errors seen as probability densities</vt:lpstr>
      <vt:lpstr>SUMMARY</vt:lpstr>
      <vt:lpstr>Tuning procedure</vt:lpstr>
      <vt:lpstr>Cavity tuning - Case study</vt:lpstr>
      <vt:lpstr>Energy measurement</vt:lpstr>
      <vt:lpstr>Phase variation</vt:lpstr>
      <vt:lpstr>combination</vt:lpstr>
      <vt:lpstr>Energy meas. error</vt:lpstr>
      <vt:lpstr>Phase variation error</vt:lpstr>
      <vt:lpstr>Errors recombination</vt:lpstr>
      <vt:lpstr>Correlated Errors recombination</vt:lpstr>
      <vt:lpstr>Message 1</vt:lpstr>
      <vt:lpstr>Correlation between cavities</vt:lpstr>
      <vt:lpstr>Correlation – case STUDY </vt:lpstr>
      <vt:lpstr>Message 2</vt:lpstr>
      <vt:lpstr>Real-imaginary control</vt:lpstr>
      <vt:lpstr>Real-imaginary control</vt:lpstr>
      <vt:lpstr>Real-imaginary control</vt:lpstr>
      <vt:lpstr>Message 3</vt:lpstr>
      <vt:lpstr>CONCLUSION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BM205129</dc:creator>
  <cp:lastModifiedBy>PICHOFF Nicolas IRFU-SACM</cp:lastModifiedBy>
  <cp:revision>678</cp:revision>
  <cp:lastPrinted>2015-05-27T12:15:32Z</cp:lastPrinted>
  <dcterms:created xsi:type="dcterms:W3CDTF">2012-10-30T13:30:24Z</dcterms:created>
  <dcterms:modified xsi:type="dcterms:W3CDTF">2015-06-01T10:51:10Z</dcterms:modified>
</cp:coreProperties>
</file>