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7" r:id="rId2"/>
    <p:sldMasterId id="2147483693" r:id="rId3"/>
    <p:sldMasterId id="2147483705" r:id="rId4"/>
  </p:sldMasterIdLst>
  <p:notesMasterIdLst>
    <p:notesMasterId r:id="rId48"/>
  </p:notesMasterIdLst>
  <p:handoutMasterIdLst>
    <p:handoutMasterId r:id="rId49"/>
  </p:handoutMasterIdLst>
  <p:sldIdLst>
    <p:sldId id="300" r:id="rId5"/>
    <p:sldId id="864" r:id="rId6"/>
    <p:sldId id="854" r:id="rId7"/>
    <p:sldId id="855" r:id="rId8"/>
    <p:sldId id="856" r:id="rId9"/>
    <p:sldId id="857" r:id="rId10"/>
    <p:sldId id="859" r:id="rId11"/>
    <p:sldId id="860" r:id="rId12"/>
    <p:sldId id="861" r:id="rId13"/>
    <p:sldId id="865" r:id="rId14"/>
    <p:sldId id="863" r:id="rId15"/>
    <p:sldId id="858" r:id="rId16"/>
    <p:sldId id="866" r:id="rId17"/>
    <p:sldId id="867" r:id="rId18"/>
    <p:sldId id="870" r:id="rId19"/>
    <p:sldId id="868" r:id="rId20"/>
    <p:sldId id="869" r:id="rId21"/>
    <p:sldId id="871" r:id="rId22"/>
    <p:sldId id="873" r:id="rId23"/>
    <p:sldId id="876" r:id="rId24"/>
    <p:sldId id="874" r:id="rId25"/>
    <p:sldId id="878" r:id="rId26"/>
    <p:sldId id="879" r:id="rId27"/>
    <p:sldId id="875" r:id="rId28"/>
    <p:sldId id="880" r:id="rId29"/>
    <p:sldId id="881" r:id="rId30"/>
    <p:sldId id="882" r:id="rId31"/>
    <p:sldId id="883" r:id="rId32"/>
    <p:sldId id="884" r:id="rId33"/>
    <p:sldId id="885" r:id="rId34"/>
    <p:sldId id="886" r:id="rId35"/>
    <p:sldId id="887" r:id="rId36"/>
    <p:sldId id="888" r:id="rId37"/>
    <p:sldId id="889" r:id="rId38"/>
    <p:sldId id="890" r:id="rId39"/>
    <p:sldId id="891" r:id="rId40"/>
    <p:sldId id="892" r:id="rId41"/>
    <p:sldId id="893" r:id="rId42"/>
    <p:sldId id="894" r:id="rId43"/>
    <p:sldId id="895" r:id="rId44"/>
    <p:sldId id="896" r:id="rId45"/>
    <p:sldId id="897" r:id="rId46"/>
    <p:sldId id="841" r:id="rId47"/>
  </p:sldIdLst>
  <p:sldSz cx="9906000" cy="6858000" type="A4"/>
  <p:notesSz cx="6794500" cy="9906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173E62"/>
    <a:srgbClr val="146AB2"/>
    <a:srgbClr val="FF6600"/>
    <a:srgbClr val="006DDA"/>
    <a:srgbClr val="0B568F"/>
    <a:srgbClr val="0069D2"/>
    <a:srgbClr val="0E6EB3"/>
    <a:srgbClr val="4A628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2" autoAdjust="0"/>
    <p:restoredTop sz="96018" autoAdjust="0"/>
  </p:normalViewPr>
  <p:slideViewPr>
    <p:cSldViewPr snapToGrid="0">
      <p:cViewPr varScale="1">
        <p:scale>
          <a:sx n="67" d="100"/>
          <a:sy n="67" d="100"/>
        </p:scale>
        <p:origin x="-1214" y="-82"/>
      </p:cViewPr>
      <p:guideLst>
        <p:guide orient="horz" pos="864"/>
        <p:guide pos="312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notesViewPr>
    <p:cSldViewPr snapToGrid="0">
      <p:cViewPr varScale="1">
        <p:scale>
          <a:sx n="67" d="100"/>
          <a:sy n="67" d="100"/>
        </p:scale>
        <p:origin x="-2160" y="-126"/>
      </p:cViewPr>
      <p:guideLst>
        <p:guide orient="horz" pos="3120"/>
        <p:guide pos="2140"/>
      </p:guideLst>
    </p:cSldViewPr>
  </p:notesViewPr>
  <p:gridSpacing cx="737371525" cy="7373715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8" tIns="0" rIns="19358" bIns="0" numCol="1" anchor="t" anchorCtr="0" compatLnSpc="1">
            <a:prstTxWarp prst="textNoShape">
              <a:avLst/>
            </a:prstTxWarp>
          </a:bodyPr>
          <a:lstStyle>
            <a:lvl1pPr defTabSz="930275">
              <a:defRPr sz="1100" i="1" u="none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8" tIns="0" rIns="19358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100" i="1" u="none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2313" y="747713"/>
            <a:ext cx="5349875" cy="3703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6938"/>
            <a:ext cx="4981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0" tIns="46781" rIns="93560" bIns="46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228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8" tIns="0" rIns="19358" bIns="0" numCol="1" anchor="b" anchorCtr="0" compatLnSpc="1">
            <a:prstTxWarp prst="textNoShape">
              <a:avLst/>
            </a:prstTxWarp>
          </a:bodyPr>
          <a:lstStyle>
            <a:lvl1pPr defTabSz="930275">
              <a:defRPr sz="1100" i="1" u="none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228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8" tIns="0" rIns="19358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100" i="1" u="none">
                <a:latin typeface="Times New Roman" pitchFamily="18" charset="0"/>
              </a:defRPr>
            </a:lvl1pPr>
          </a:lstStyle>
          <a:p>
            <a:fld id="{B5F93E04-CF66-4D5B-82EC-E340A1692BEA}" type="slidenum">
              <a:rPr lang="de-DE"/>
              <a:pPr/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9AAC9-C35B-4942-9DA1-D48248B3EF5C}" type="slidenum">
              <a:rPr lang="de-DE"/>
              <a:pPr/>
              <a:t>1</a:t>
            </a:fld>
            <a:endParaRPr lang="de-DE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69B58-F35B-4172-B7EA-B618BEF6D90E}" type="slidenum">
              <a:rPr lang="de-DE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14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19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69B58-F35B-4172-B7EA-B618BEF6D90E}" type="slidenum">
              <a:rPr lang="de-DE"/>
              <a:pPr/>
              <a:t>2</a:t>
            </a:fld>
            <a:endParaRPr lang="de-DE"/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21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22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69B58-F35B-4172-B7EA-B618BEF6D90E}" type="slidenum">
              <a:rPr lang="de-DE">
                <a:solidFill>
                  <a:prstClr val="black"/>
                </a:solidFill>
              </a:rPr>
              <a:pPr/>
              <a:t>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24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F79D8-E799-47D4-AEB7-4BA710512E62}" type="slidenum">
              <a:rPr lang="de-DE"/>
              <a:pPr/>
              <a:t>25</a:t>
            </a:fld>
            <a:endParaRPr lang="de-DE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4EF20-7BB2-4FF1-8713-CE9C4A4403F6}" type="slidenum">
              <a:rPr lang="de-DE"/>
              <a:pPr/>
              <a:t>26</a:t>
            </a:fld>
            <a:endParaRPr lang="de-DE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5B5E7-5733-4151-9D45-2F03AC1017AA}" type="slidenum">
              <a:rPr lang="de-DE"/>
              <a:pPr/>
              <a:t>27</a:t>
            </a:fld>
            <a:endParaRPr lang="de-DE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A48F7-8646-4942-A0BD-54E187B74011}" type="slidenum">
              <a:rPr lang="de-DE"/>
              <a:pPr/>
              <a:t>28</a:t>
            </a:fld>
            <a:endParaRPr lang="de-DE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F74B2-2A05-4420-9616-3390D35B5830}" type="slidenum">
              <a:rPr lang="de-DE"/>
              <a:pPr/>
              <a:t>29</a:t>
            </a:fld>
            <a:endParaRPr lang="de-DE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FA186-A334-4885-8833-3BF5D5C2E42E}" type="slidenum">
              <a:rPr lang="de-DE"/>
              <a:pPr/>
              <a:t>30</a:t>
            </a:fld>
            <a:endParaRPr lang="de-DE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61161-CDDA-4021-9C6A-3CCF94F456F6}" type="slidenum">
              <a:rPr lang="de-DE"/>
              <a:pPr/>
              <a:t>31</a:t>
            </a:fld>
            <a:endParaRPr lang="de-DE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37A1A-9DCF-4581-BD8B-BE496BBD106B}" type="slidenum">
              <a:rPr lang="de-DE"/>
              <a:pPr/>
              <a:t>32</a:t>
            </a:fld>
            <a:endParaRPr lang="de-DE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772AF-A0FF-41A4-84B6-17B37E1D5E3E}" type="slidenum">
              <a:rPr lang="de-DE"/>
              <a:pPr/>
              <a:t>33</a:t>
            </a:fld>
            <a:endParaRPr lang="de-DE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798C1B-7D94-4EF6-AC5D-4A729B42421D}" type="slidenum">
              <a:rPr lang="de-DE"/>
              <a:pPr/>
              <a:t>34</a:t>
            </a:fld>
            <a:endParaRPr lang="de-DE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93C44-9EDA-4BE5-8CBC-D41E3E7746CB}" type="slidenum">
              <a:rPr lang="de-DE"/>
              <a:pPr/>
              <a:t>35</a:t>
            </a:fld>
            <a:endParaRPr lang="de-DE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36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37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38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39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40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41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42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43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2CA4-AD7C-467D-8BA1-C350E01460E5}" type="slidenum">
              <a:rPr lang="de-DE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J-L. Biarrotte, EuCard2 BD-LLRF workshop, Lund, 01-02 June 2015.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906000" cy="744279"/>
          </a:xfrm>
          <a:prstGeom prst="rect">
            <a:avLst/>
          </a:prstGeom>
          <a:solidFill>
            <a:srgbClr val="4A6286">
              <a:alpha val="43922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</p:spPr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J-L. Biarrotte, EuCard2 BD-LLRF workshop, Lund, 01-02 June 2015.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906000" cy="744279"/>
          </a:xfrm>
          <a:prstGeom prst="rect">
            <a:avLst/>
          </a:prstGeom>
          <a:solidFill>
            <a:srgbClr val="4A6286">
              <a:alpha val="43922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</p:spPr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906000" cy="744279"/>
          </a:xfrm>
          <a:prstGeom prst="rect">
            <a:avLst/>
          </a:prstGeom>
          <a:solidFill>
            <a:srgbClr val="4A6286">
              <a:alpha val="43922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</p:spPr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906000" cy="744279"/>
          </a:xfrm>
          <a:prstGeom prst="rect">
            <a:avLst/>
          </a:prstGeom>
          <a:solidFill>
            <a:srgbClr val="4A6286">
              <a:alpha val="43922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</p:spPr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J-L. Biarrotte, EuCard2 BD-LLRF workshop, Lund, 01-02 June 2015.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J-L. Biarrotte, EuCard2 BD-LLRF workshop, Lund, 01-02 June 2015.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J-L. Biarrotte, EuCard2 BD-LLRF workshop, Lund, 01-02 June 2015.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J-L. Biarrotte, EuCard2 BD-LLRF workshop, Lund, 01-02 June 2015.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J-L. Biarrotte, EuCard2 BD-LLRF workshop, Lund, 01-02 June 2015.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J-L. Biarrotte, EuCard2 BD-LLRF workshop, Lund, 01-02 June 2015.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slide" Target="../slides/slide8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" Target="../slides/slide8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" Target="../slides/slide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" Target="../slides/slide8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" Target="../slides/slide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slide" Target="../slides/slide8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AutoShape 2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304800" y="1981200"/>
            <a:ext cx="609600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5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381000" y="2667000"/>
            <a:ext cx="685800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6" name="AutoShape 2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457200" y="3352800"/>
            <a:ext cx="762000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7" name="AutoShape 2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457200" y="4038600"/>
            <a:ext cx="762000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9" name="AutoShape 2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533400" y="4648200"/>
            <a:ext cx="838200" cy="4572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6063"/>
            <a:ext cx="83216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352" tIns="39676" rIns="79352" bIns="39676" numCol="1" anchor="t" anchorCtr="0" compatLnSpc="1">
            <a:prstTxWarp prst="textNoShape">
              <a:avLst/>
            </a:prstTxWarp>
          </a:bodyPr>
          <a:lstStyle>
            <a:lvl1pPr defTabSz="793750">
              <a:tabLst>
                <a:tab pos="8863013" algn="r"/>
              </a:tabLst>
              <a:defRPr sz="1000" u="none">
                <a:latin typeface="Federation" pitchFamily="2" charset="0"/>
              </a:defRPr>
            </a:lvl1pPr>
          </a:lstStyle>
          <a:p>
            <a:r>
              <a:rPr lang="en-US" smtClean="0"/>
              <a:t>J-L. Biarrotte, EuCard2 BD-LLRF workshop, Lund, 01-02 June 2015.</a:t>
            </a:r>
            <a:endParaRPr lang="de-DE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9418638" y="6596063"/>
            <a:ext cx="4873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352" tIns="39676" rIns="79352" bIns="39676"/>
          <a:lstStyle/>
          <a:p>
            <a:pPr defTabSz="793750">
              <a:tabLst>
                <a:tab pos="8863013" algn="r"/>
              </a:tabLst>
            </a:pPr>
            <a:fld id="{CF88494D-2B9D-4D3D-A50B-C7E7055B2A8D}" type="slidenum">
              <a:rPr lang="de-DE" sz="900" u="none">
                <a:latin typeface="Calibri" pitchFamily="34" charset="0"/>
                <a:cs typeface="Calibri" pitchFamily="34" charset="0"/>
              </a:rPr>
              <a:pPr defTabSz="793750">
                <a:tabLst>
                  <a:tab pos="8863013" algn="r"/>
                </a:tabLst>
              </a:pPr>
              <a:t>‹N°›</a:t>
            </a:fld>
            <a:endParaRPr lang="de-DE" sz="900" u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3" name="Line 39"/>
          <p:cNvSpPr>
            <a:spLocks noChangeShapeType="1"/>
          </p:cNvSpPr>
          <p:nvPr userDrawn="1"/>
        </p:nvSpPr>
        <p:spPr bwMode="auto">
          <a:xfrm flipV="1">
            <a:off x="0" y="6597650"/>
            <a:ext cx="990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0" y="4977628"/>
            <a:ext cx="9906001" cy="188037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4A6286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6846261" y="-7088"/>
            <a:ext cx="3059739" cy="6865088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4A6286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rot="10800000" flipH="1">
            <a:off x="0" y="-1"/>
            <a:ext cx="9906000" cy="49335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4A6286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6" r:id="rId3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2pPr>
      <a:lvl3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3pPr>
      <a:lvl4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4pPr>
      <a:lvl5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5pPr>
      <a:lvl6pPr marL="4572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6pPr>
      <a:lvl7pPr marL="9144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7pPr>
      <a:lvl8pPr marL="13716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8pPr>
      <a:lvl9pPr marL="18288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9pPr>
    </p:titleStyle>
    <p:bodyStyle>
      <a:lvl1pPr marL="368300" indent="-368300" algn="l" defTabSz="1214438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306388" algn="l" defTabSz="1214438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227138" indent="-244475" algn="l" defTabSz="12144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717675" indent="-244475" algn="l" defTabSz="1214438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2098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5pPr>
      <a:lvl6pPr marL="26670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31242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5814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40386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AutoShape 20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304800" y="1981200"/>
            <a:ext cx="609600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45" name="AutoShape 21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381000" y="2667000"/>
            <a:ext cx="685800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46" name="AutoShape 22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457200" y="3352800"/>
            <a:ext cx="762000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47" name="AutoShape 23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457200" y="4038600"/>
            <a:ext cx="762000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49" name="AutoShape 2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533400" y="4648200"/>
            <a:ext cx="838200" cy="4572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9418638" y="6596063"/>
            <a:ext cx="4873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352" tIns="39676" rIns="79352" bIns="39676"/>
          <a:lstStyle/>
          <a:p>
            <a:pPr defTabSz="793750">
              <a:tabLst>
                <a:tab pos="8863013" algn="r"/>
              </a:tabLst>
            </a:pPr>
            <a:fld id="{B24AD02F-586D-4AA1-9EEE-76A6C12A1E04}" type="slidenum">
              <a:rPr lang="de-DE" sz="900" u="none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defTabSz="793750">
                <a:tabLst>
                  <a:tab pos="8863013" algn="r"/>
                </a:tabLst>
              </a:pPr>
              <a:t>‹N°›</a:t>
            </a:fld>
            <a:endParaRPr lang="de-DE" sz="900" u="none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3" name="Line 39"/>
          <p:cNvSpPr>
            <a:spLocks noChangeShapeType="1"/>
          </p:cNvSpPr>
          <p:nvPr userDrawn="1"/>
        </p:nvSpPr>
        <p:spPr bwMode="auto">
          <a:xfrm flipV="1">
            <a:off x="0" y="6597650"/>
            <a:ext cx="990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83" name="Line 59"/>
          <p:cNvSpPr>
            <a:spLocks noChangeShapeType="1"/>
          </p:cNvSpPr>
          <p:nvPr userDrawn="1"/>
        </p:nvSpPr>
        <p:spPr bwMode="auto">
          <a:xfrm>
            <a:off x="0" y="774700"/>
            <a:ext cx="990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84" name="Rectangle 60"/>
          <p:cNvSpPr>
            <a:spLocks noChangeArrowheads="1"/>
          </p:cNvSpPr>
          <p:nvPr userDrawn="1"/>
        </p:nvSpPr>
        <p:spPr bwMode="auto">
          <a:xfrm>
            <a:off x="0" y="0"/>
            <a:ext cx="9906000" cy="749300"/>
          </a:xfrm>
          <a:prstGeom prst="rect">
            <a:avLst/>
          </a:prstGeom>
          <a:solidFill>
            <a:srgbClr val="146AB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 sz="900" u="none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J-L. Biarrotte, EuCard2 BD-LLRF workshop, Lund, 01-02 June 2015.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2pPr>
      <a:lvl3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3pPr>
      <a:lvl4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4pPr>
      <a:lvl5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5pPr>
      <a:lvl6pPr marL="4572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6pPr>
      <a:lvl7pPr marL="9144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7pPr>
      <a:lvl8pPr marL="13716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8pPr>
      <a:lvl9pPr marL="18288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9pPr>
    </p:titleStyle>
    <p:bodyStyle>
      <a:lvl1pPr marL="368300" indent="-368300" algn="l" defTabSz="1214438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306388" algn="l" defTabSz="1214438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227138" indent="-244475" algn="l" defTabSz="12144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717675" indent="-244475" algn="l" defTabSz="1214438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2098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5pPr>
      <a:lvl6pPr marL="26670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31242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5814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40386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AutoShape 20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304800" y="1981200"/>
            <a:ext cx="609600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45" name="AutoShape 21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381000" y="2667000"/>
            <a:ext cx="685800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46" name="AutoShape 22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457200" y="3352800"/>
            <a:ext cx="762000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47" name="AutoShape 23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457200" y="4038600"/>
            <a:ext cx="762000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49" name="AutoShape 2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533400" y="4648200"/>
            <a:ext cx="838200" cy="4572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9418638" y="6596063"/>
            <a:ext cx="4873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352" tIns="39676" rIns="79352" bIns="39676"/>
          <a:lstStyle/>
          <a:p>
            <a:pPr defTabSz="793750">
              <a:tabLst>
                <a:tab pos="8863013" algn="r"/>
              </a:tabLst>
            </a:pPr>
            <a:fld id="{B24AD02F-586D-4AA1-9EEE-76A6C12A1E04}" type="slidenum">
              <a:rPr lang="de-DE" sz="900" u="none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defTabSz="793750">
                <a:tabLst>
                  <a:tab pos="8863013" algn="r"/>
                </a:tabLst>
              </a:pPr>
              <a:t>‹N°›</a:t>
            </a:fld>
            <a:endParaRPr lang="de-DE" sz="900" u="none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3" name="Line 39"/>
          <p:cNvSpPr>
            <a:spLocks noChangeShapeType="1"/>
          </p:cNvSpPr>
          <p:nvPr userDrawn="1"/>
        </p:nvSpPr>
        <p:spPr bwMode="auto">
          <a:xfrm flipV="1">
            <a:off x="0" y="6597650"/>
            <a:ext cx="990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83" name="Line 59"/>
          <p:cNvSpPr>
            <a:spLocks noChangeShapeType="1"/>
          </p:cNvSpPr>
          <p:nvPr userDrawn="1"/>
        </p:nvSpPr>
        <p:spPr bwMode="auto">
          <a:xfrm>
            <a:off x="0" y="774700"/>
            <a:ext cx="990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84" name="Rectangle 60"/>
          <p:cNvSpPr>
            <a:spLocks noChangeArrowheads="1"/>
          </p:cNvSpPr>
          <p:nvPr userDrawn="1"/>
        </p:nvSpPr>
        <p:spPr bwMode="auto">
          <a:xfrm>
            <a:off x="0" y="0"/>
            <a:ext cx="9906000" cy="749300"/>
          </a:xfrm>
          <a:prstGeom prst="rect">
            <a:avLst/>
          </a:prstGeom>
          <a:solidFill>
            <a:srgbClr val="146AB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0" y="6596063"/>
            <a:ext cx="8321675" cy="261937"/>
          </a:xfrm>
          <a:prstGeom prst="rect">
            <a:avLst/>
          </a:prstGeom>
        </p:spPr>
        <p:txBody>
          <a:bodyPr/>
          <a:lstStyle>
            <a:lvl1pPr>
              <a:defRPr sz="900" u="none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2pPr>
      <a:lvl3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3pPr>
      <a:lvl4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4pPr>
      <a:lvl5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5pPr>
      <a:lvl6pPr marL="4572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6pPr>
      <a:lvl7pPr marL="9144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7pPr>
      <a:lvl8pPr marL="13716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8pPr>
      <a:lvl9pPr marL="18288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9pPr>
    </p:titleStyle>
    <p:bodyStyle>
      <a:lvl1pPr marL="368300" indent="-368300" algn="l" defTabSz="1214438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306388" algn="l" defTabSz="1214438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227138" indent="-244475" algn="l" defTabSz="12144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717675" indent="-244475" algn="l" defTabSz="1214438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2098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5pPr>
      <a:lvl6pPr marL="26670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31242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5814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40386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AutoShape 2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304800" y="1981200"/>
            <a:ext cx="609600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45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381000" y="2667000"/>
            <a:ext cx="685800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46" name="AutoShape 2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457200" y="3352800"/>
            <a:ext cx="762000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47" name="AutoShape 2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457200" y="4038600"/>
            <a:ext cx="762000" cy="3810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49" name="AutoShape 2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533400" y="4648200"/>
            <a:ext cx="838200" cy="457200"/>
          </a:xfrm>
          <a:prstGeom prst="actionButtonForwardNex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6063"/>
            <a:ext cx="83216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352" tIns="39676" rIns="79352" bIns="39676" numCol="1" anchor="t" anchorCtr="0" compatLnSpc="1">
            <a:prstTxWarp prst="textNoShape">
              <a:avLst/>
            </a:prstTxWarp>
          </a:bodyPr>
          <a:lstStyle>
            <a:lvl1pPr defTabSz="793750">
              <a:tabLst>
                <a:tab pos="8863013" algn="r"/>
              </a:tabLst>
              <a:defRPr sz="1000" u="none">
                <a:latin typeface="Federation" pitchFamily="2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9418638" y="6596063"/>
            <a:ext cx="4873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352" tIns="39676" rIns="79352" bIns="39676"/>
          <a:lstStyle/>
          <a:p>
            <a:pPr defTabSz="793750">
              <a:tabLst>
                <a:tab pos="8863013" algn="r"/>
              </a:tabLst>
            </a:pPr>
            <a:fld id="{CF88494D-2B9D-4D3D-A50B-C7E7055B2A8D}" type="slidenum">
              <a:rPr lang="de-DE" sz="900" u="none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defTabSz="793750">
                <a:tabLst>
                  <a:tab pos="8863013" algn="r"/>
                </a:tabLst>
              </a:pPr>
              <a:t>‹N°›</a:t>
            </a:fld>
            <a:endParaRPr lang="de-DE" sz="900" u="none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3" name="Line 39"/>
          <p:cNvSpPr>
            <a:spLocks noChangeShapeType="1"/>
          </p:cNvSpPr>
          <p:nvPr userDrawn="1"/>
        </p:nvSpPr>
        <p:spPr bwMode="auto">
          <a:xfrm flipV="1">
            <a:off x="0" y="6597650"/>
            <a:ext cx="990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0" y="4977628"/>
            <a:ext cx="9906001" cy="188037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4A6286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6846261" y="-7088"/>
            <a:ext cx="3059739" cy="6865088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4A6286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rot="10800000" flipH="1">
            <a:off x="0" y="-1"/>
            <a:ext cx="9906000" cy="49335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4A6286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2pPr>
      <a:lvl3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3pPr>
      <a:lvl4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4pPr>
      <a:lvl5pPr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5pPr>
      <a:lvl6pPr marL="4572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6pPr>
      <a:lvl7pPr marL="9144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7pPr>
      <a:lvl8pPr marL="13716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8pPr>
      <a:lvl9pPr marL="1828800" algn="ctr" defTabSz="12144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9pPr>
    </p:titleStyle>
    <p:bodyStyle>
      <a:lvl1pPr marL="368300" indent="-368300" algn="l" defTabSz="1214438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306388" algn="l" defTabSz="1214438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227138" indent="-244475" algn="l" defTabSz="12144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717675" indent="-244475" algn="l" defTabSz="1214438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2098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5pPr>
      <a:lvl6pPr marL="26670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31242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5814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4038600" indent="-246063" algn="l" defTabSz="1214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44.gif"/><Relationship Id="rId9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DOC\eucard2\llrf_beamdynamics\RFon_1stcavity.avi" TargetMode="Externa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DOC\eucard2\llrf_beamdynamics\RFon_lastcavity.avi" TargetMode="External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DOC\eucard2\llrf_beamdynamics\Iswitch_lastcavityok.avi" TargetMode="Externa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DOC\eucard2\llrf_beamdynamics\beamloading_lastcavity.avi" TargetMode="External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20" name="Rectangle 72"/>
          <p:cNvSpPr>
            <a:spLocks noChangeArrowheads="1"/>
          </p:cNvSpPr>
          <p:nvPr/>
        </p:nvSpPr>
        <p:spPr bwMode="auto">
          <a:xfrm>
            <a:off x="990601" y="2235961"/>
            <a:ext cx="5753099" cy="280076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4800" b="1" u="none" kern="0" dirty="0" smtClean="0">
                <a:solidFill>
                  <a:srgbClr val="146AB2"/>
                </a:solidFill>
                <a:latin typeface="Calibri"/>
                <a:ea typeface="+mj-ea"/>
                <a:cs typeface="+mj-cs"/>
              </a:rPr>
              <a:t>Effect of transients on beam dynamics</a:t>
            </a:r>
          </a:p>
          <a:p>
            <a:pPr algn="ctr"/>
            <a:endParaRPr lang="en-US" sz="3200" b="1" u="none" kern="0" dirty="0" smtClean="0">
              <a:solidFill>
                <a:srgbClr val="146AB2"/>
              </a:solidFill>
              <a:latin typeface="Calibri"/>
              <a:ea typeface="+mj-ea"/>
              <a:cs typeface="+mj-cs"/>
            </a:endParaRPr>
          </a:p>
          <a:p>
            <a:pPr algn="r"/>
            <a:r>
              <a:rPr lang="en-US" sz="2400" b="1" u="none" kern="0" dirty="0" smtClean="0">
                <a:solidFill>
                  <a:srgbClr val="146AB2"/>
                </a:solidFill>
                <a:latin typeface="Calibri"/>
                <a:ea typeface="+mj-ea"/>
                <a:cs typeface="+mj-cs"/>
              </a:rPr>
              <a:t>Mini Workshop on LLRF and Beam Dynamics mutual needs in </a:t>
            </a:r>
            <a:r>
              <a:rPr lang="en-US" sz="2400" b="1" u="none" kern="0" dirty="0" err="1" smtClean="0">
                <a:solidFill>
                  <a:srgbClr val="146AB2"/>
                </a:solidFill>
                <a:latin typeface="Calibri"/>
                <a:ea typeface="+mj-ea"/>
                <a:cs typeface="+mj-cs"/>
              </a:rPr>
              <a:t>Hadron</a:t>
            </a:r>
            <a:r>
              <a:rPr lang="en-US" sz="2400" b="1" u="none" kern="0" dirty="0" smtClean="0">
                <a:solidFill>
                  <a:srgbClr val="146AB2"/>
                </a:solidFill>
                <a:latin typeface="Calibri"/>
                <a:ea typeface="+mj-ea"/>
                <a:cs typeface="+mj-cs"/>
              </a:rPr>
              <a:t> </a:t>
            </a:r>
            <a:r>
              <a:rPr lang="en-US" sz="2400" b="1" u="none" kern="0" dirty="0" err="1" smtClean="0">
                <a:solidFill>
                  <a:srgbClr val="146AB2"/>
                </a:solidFill>
                <a:latin typeface="Calibri"/>
                <a:ea typeface="+mj-ea"/>
                <a:cs typeface="+mj-cs"/>
              </a:rPr>
              <a:t>Linacs</a:t>
            </a:r>
            <a:endParaRPr lang="en-US" b="1" u="none" kern="0" dirty="0" smtClean="0">
              <a:solidFill>
                <a:srgbClr val="146AB2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33523"/>
            <a:ext cx="4015563" cy="68152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Jean-Luc BIARROTTE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endParaRPr lang="fr-FR" sz="1600" b="1" dirty="0" smtClean="0">
              <a:solidFill>
                <a:srgbClr val="1C1C1C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1" u="none" strike="noStrike" kern="0" cap="none" spc="0" normalizeH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CNRS-IN2P3 / </a:t>
            </a:r>
            <a:r>
              <a:rPr kumimoji="0" lang="fr-FR" sz="1600" i="1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IPN Orsay, France</a:t>
            </a:r>
          </a:p>
        </p:txBody>
      </p:sp>
      <p:pic>
        <p:nvPicPr>
          <p:cNvPr id="16" name="Picture 18" descr="IPN_gif64trans_L20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0400" y="5381625"/>
            <a:ext cx="1269556" cy="743453"/>
          </a:xfrm>
          <a:prstGeom prst="rect">
            <a:avLst/>
          </a:prstGeom>
          <a:noFill/>
        </p:spPr>
      </p:pic>
      <p:pic>
        <p:nvPicPr>
          <p:cNvPr id="17" name="Picture 25" descr="cnrsin2p3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2970" y="5238042"/>
            <a:ext cx="1711325" cy="971138"/>
          </a:xfrm>
          <a:prstGeom prst="rect">
            <a:avLst/>
          </a:prstGeom>
          <a:noFill/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J-L. Biarrotte, EuCard2 BD-LLRF workshop, Lund, 01-02 June 2015.</a:t>
            </a:r>
            <a:endParaRPr lang="de-DE" dirty="0"/>
          </a:p>
        </p:txBody>
      </p:sp>
      <p:pic>
        <p:nvPicPr>
          <p:cNvPr id="45066" name="Picture 10" descr="http://ec.europa.eu/digital-agenda/sites/digital-agenda/files/newsroom/horizon2020_0_5682_1.jpg"/>
          <p:cNvPicPr>
            <a:picLocks noChangeAspect="1" noChangeArrowheads="1"/>
          </p:cNvPicPr>
          <p:nvPr/>
        </p:nvPicPr>
        <p:blipFill>
          <a:blip r:embed="rId5" cstate="print"/>
          <a:srcRect t="11712" b="33631"/>
          <a:stretch>
            <a:fillRect/>
          </a:stretch>
        </p:blipFill>
        <p:spPr bwMode="auto">
          <a:xfrm>
            <a:off x="6972300" y="0"/>
            <a:ext cx="2933700" cy="898727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pic>
        <p:nvPicPr>
          <p:cNvPr id="45070" name="Picture 14" descr="https://pbs.twimg.com/profile_images/454552902703407104/STojf5Wt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</p:spPr>
      </p:pic>
      <p:pic>
        <p:nvPicPr>
          <p:cNvPr id="45072" name="Picture 16"/>
          <p:cNvPicPr>
            <a:picLocks noChangeAspect="1" noChangeArrowheads="1"/>
          </p:cNvPicPr>
          <p:nvPr/>
        </p:nvPicPr>
        <p:blipFill>
          <a:blip r:embed="rId7" cstate="print"/>
          <a:srcRect t="7005" r="12073"/>
          <a:stretch>
            <a:fillRect/>
          </a:stretch>
        </p:blipFill>
        <p:spPr bwMode="auto">
          <a:xfrm>
            <a:off x="1330136" y="0"/>
            <a:ext cx="5756465" cy="91838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9" name="Connecteur droit 18"/>
          <p:cNvCxnSpPr/>
          <p:nvPr/>
        </p:nvCxnSpPr>
        <p:spPr bwMode="auto">
          <a:xfrm flipV="1">
            <a:off x="967014" y="904875"/>
            <a:ext cx="8926286" cy="4082"/>
          </a:xfrm>
          <a:prstGeom prst="line">
            <a:avLst/>
          </a:prstGeom>
          <a:ln w="22225">
            <a:headEnd type="none" w="sm" len="sm"/>
            <a:tailEnd type="non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5298" name="Picture 2" descr="EuCARD2 Mini Workshop on LLRF and Beam Dynamics Mutual Needs in Hadron Linacs"/>
          <p:cNvPicPr>
            <a:picLocks noChangeAspect="1" noChangeArrowheads="1"/>
          </p:cNvPicPr>
          <p:nvPr/>
        </p:nvPicPr>
        <p:blipFill>
          <a:blip r:embed="rId8" cstate="print"/>
          <a:srcRect r="75187"/>
          <a:stretch>
            <a:fillRect/>
          </a:stretch>
        </p:blipFill>
        <p:spPr bwMode="auto">
          <a:xfrm>
            <a:off x="127000" y="3937000"/>
            <a:ext cx="2181106" cy="8318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ChangeArrowheads="1"/>
          </p:cNvSpPr>
          <p:nvPr/>
        </p:nvSpPr>
        <p:spPr bwMode="auto">
          <a:xfrm>
            <a:off x="287080" y="1308322"/>
            <a:ext cx="8933120" cy="52937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/>
            <a:endParaRPr lang="fr-FR" sz="3600" b="1" u="none" dirty="0">
              <a:solidFill>
                <a:srgbClr val="0000FF"/>
              </a:solidFill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endParaRPr lang="fr-FR" sz="2400" b="1" u="none" dirty="0">
              <a:solidFill>
                <a:srgbClr val="FFFFFF"/>
              </a:solidFill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endParaRPr lang="fr-FR" sz="4400" b="1" u="none" dirty="0" smtClean="0">
              <a:solidFill>
                <a:srgbClr val="146AB2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buFontTx/>
              <a:buAutoNum type="arabicPeriod"/>
            </a:pPr>
            <a:r>
              <a:rPr lang="fr-FR" sz="3200" b="1" u="none" dirty="0" smtClean="0">
                <a:solidFill>
                  <a:srgbClr val="FFFFFF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The longitudinal </a:t>
            </a:r>
            <a:r>
              <a:rPr lang="fr-FR" sz="3200" b="1" u="none" dirty="0" err="1" smtClean="0">
                <a:solidFill>
                  <a:srgbClr val="FFFFFF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weakness</a:t>
            </a:r>
            <a:endParaRPr lang="fr-FR" sz="3200" b="1" u="none" dirty="0" smtClean="0">
              <a:solidFill>
                <a:srgbClr val="FFFFFF"/>
              </a:solidFill>
              <a:effectLst>
                <a:outerShdw blurRad="76200" dist="88900" algn="l" rotWithShape="0">
                  <a:srgbClr val="146AB2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endParaRPr lang="fr-FR" sz="4400" b="1" u="none" dirty="0" smtClean="0">
              <a:solidFill>
                <a:srgbClr val="146AB2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fr-FR" sz="4400" b="1" u="none" dirty="0" err="1" smtClean="0">
                <a:solidFill>
                  <a:srgbClr val="146AB2"/>
                </a:solidFill>
                <a:latin typeface="Calibri" pitchFamily="34" charset="0"/>
                <a:cs typeface="Calibri" pitchFamily="34" charset="0"/>
              </a:rPr>
              <a:t>Origin</a:t>
            </a:r>
            <a:r>
              <a:rPr lang="fr-FR" sz="4400" b="1" u="none" dirty="0" smtClean="0">
                <a:solidFill>
                  <a:srgbClr val="146AB2"/>
                </a:solidFill>
                <a:latin typeface="Calibri" pitchFamily="34" charset="0"/>
                <a:cs typeface="Calibri" pitchFamily="34" charset="0"/>
              </a:rPr>
              <a:t> of longitudinal </a:t>
            </a:r>
            <a:r>
              <a:rPr lang="fr-FR" sz="4400" b="1" u="none" dirty="0" err="1" smtClean="0">
                <a:solidFill>
                  <a:srgbClr val="146AB2"/>
                </a:solidFill>
                <a:latin typeface="Calibri" pitchFamily="34" charset="0"/>
                <a:cs typeface="Calibri" pitchFamily="34" charset="0"/>
              </a:rPr>
              <a:t>losses</a:t>
            </a:r>
            <a:endParaRPr lang="fr-FR" sz="4400" b="1" u="none" dirty="0" smtClean="0">
              <a:solidFill>
                <a:srgbClr val="146AB2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endParaRPr lang="fr-FR" sz="3200" b="1" u="none" dirty="0">
              <a:solidFill>
                <a:srgbClr val="FFFFFF"/>
              </a:solidFill>
              <a:effectLst>
                <a:outerShdw blurRad="50800" dist="50800" dir="5400000" algn="ctr" rotWithShape="0">
                  <a:srgbClr val="006DDA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fr-FR" sz="3200" b="1" u="none" dirty="0" smtClean="0">
                <a:solidFill>
                  <a:srgbClr val="FFFFFF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fr-FR" sz="3200" b="1" u="none" dirty="0" err="1" smtClean="0">
                <a:solidFill>
                  <a:srgbClr val="FFFFFF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TraceWin</a:t>
            </a:r>
            <a:r>
              <a:rPr lang="fr-FR" sz="3200" b="1" u="none" dirty="0" smtClean="0">
                <a:solidFill>
                  <a:srgbClr val="FFFFFF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b="1" u="none" dirty="0" err="1" smtClean="0">
                <a:solidFill>
                  <a:srgbClr val="FFFFFF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transient</a:t>
            </a:r>
            <a:r>
              <a:rPr lang="fr-FR" sz="3200" b="1" u="none" dirty="0" smtClean="0">
                <a:solidFill>
                  <a:srgbClr val="FFFFFF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b="1" u="none" dirty="0" err="1" smtClean="0">
                <a:solidFill>
                  <a:srgbClr val="FFFFFF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toolbox</a:t>
            </a:r>
            <a:endParaRPr lang="fr-FR" sz="3200" b="1" u="none" dirty="0" smtClean="0">
              <a:solidFill>
                <a:srgbClr val="FFFFFF"/>
              </a:solidFill>
              <a:effectLst>
                <a:outerShdw blurRad="76200" dist="88900" algn="l" rotWithShape="0">
                  <a:srgbClr val="146AB2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/>
            <a:endParaRPr lang="fr-FR" sz="3200" b="1" u="none" dirty="0" smtClean="0">
              <a:solidFill>
                <a:srgbClr val="FFFFFF"/>
              </a:solidFill>
              <a:effectLst>
                <a:outerShdw blurRad="76200" dist="88900" algn="l" rotWithShape="0">
                  <a:srgbClr val="146AB2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/>
            <a:endParaRPr lang="de-DE" sz="1800" b="1" u="none" dirty="0"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7" name="Picture 10" descr="http://ec.europa.eu/digital-agenda/sites/digital-agenda/files/newsroom/horizon2020_0_5682_1.jpg"/>
          <p:cNvPicPr>
            <a:picLocks noChangeAspect="1" noChangeArrowheads="1"/>
          </p:cNvPicPr>
          <p:nvPr/>
        </p:nvPicPr>
        <p:blipFill>
          <a:blip r:embed="rId3" cstate="print"/>
          <a:srcRect t="11712" b="33631"/>
          <a:stretch>
            <a:fillRect/>
          </a:stretch>
        </p:blipFill>
        <p:spPr bwMode="auto">
          <a:xfrm>
            <a:off x="6972300" y="0"/>
            <a:ext cx="2933700" cy="898727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pic>
        <p:nvPicPr>
          <p:cNvPr id="8" name="Picture 14" descr="https://pbs.twimg.com/profile_images/454552902703407104/STojf5W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print"/>
          <a:srcRect t="7005" r="12073"/>
          <a:stretch>
            <a:fillRect/>
          </a:stretch>
        </p:blipFill>
        <p:spPr bwMode="auto">
          <a:xfrm>
            <a:off x="1330136" y="0"/>
            <a:ext cx="5756465" cy="91838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0" name="Connecteur droit 9"/>
          <p:cNvCxnSpPr/>
          <p:nvPr/>
        </p:nvCxnSpPr>
        <p:spPr bwMode="auto">
          <a:xfrm flipV="1">
            <a:off x="967014" y="904875"/>
            <a:ext cx="8926286" cy="4082"/>
          </a:xfrm>
          <a:prstGeom prst="line">
            <a:avLst/>
          </a:prstGeom>
          <a:ln w="22225">
            <a:headEnd type="none" w="sm" len="sm"/>
            <a:tailEnd type="non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EuCARD2 Mini Workshop on LLRF and Beam Dynamics Mutual Needs in Hadron Linacs"/>
          <p:cNvPicPr>
            <a:picLocks noChangeAspect="1" noChangeArrowheads="1"/>
          </p:cNvPicPr>
          <p:nvPr/>
        </p:nvPicPr>
        <p:blipFill>
          <a:blip r:embed="rId6" cstate="print"/>
          <a:srcRect r="75187"/>
          <a:stretch>
            <a:fillRect/>
          </a:stretch>
        </p:blipFill>
        <p:spPr bwMode="auto">
          <a:xfrm>
            <a:off x="1158631" y="1498599"/>
            <a:ext cx="2310462" cy="88118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0" y="139700"/>
            <a:ext cx="7905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Origin</a:t>
            </a: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of longitudinal </a:t>
            </a:r>
            <a:r>
              <a:rPr lang="fr-FR" sz="2800" b="1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losses</a:t>
            </a: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STRUCTURES TUNING </a:t>
            </a:r>
            <a:endParaRPr lang="fr-FR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988518"/>
            <a:ext cx="9906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700" indent="-127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Beam losses due to weak longitudinal design and/or tuning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Wrong RF cavity field/phase tunings (due to bad TOF measurements for example)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Small acceptance and/or large RFQ </a:t>
            </a:r>
            <a:r>
              <a:rPr lang="en-US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emittance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Parametric resonances &amp; instabilities (-&gt; halo)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HOM excitation and Beam break up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…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323525" y="2240923"/>
            <a:ext cx="2910625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u="none" dirty="0" smtClean="0">
                <a:latin typeface="Calibri" pitchFamily="34" charset="0"/>
                <a:cs typeface="Calibri" pitchFamily="34" charset="0"/>
              </a:rPr>
              <a:t>A priori more or </a:t>
            </a:r>
            <a:r>
              <a:rPr lang="fr-FR" b="1" u="none" dirty="0" err="1" smtClean="0">
                <a:latin typeface="Calibri" pitchFamily="34" charset="0"/>
                <a:cs typeface="Calibri" pitchFamily="34" charset="0"/>
              </a:rPr>
              <a:t>less</a:t>
            </a:r>
            <a:r>
              <a:rPr lang="fr-FR" b="1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u="none" dirty="0" err="1" smtClean="0">
                <a:latin typeface="Calibri" pitchFamily="34" charset="0"/>
                <a:cs typeface="Calibri" pitchFamily="34" charset="0"/>
              </a:rPr>
              <a:t>under</a:t>
            </a:r>
            <a:r>
              <a:rPr lang="fr-FR" b="1" u="none" dirty="0" smtClean="0">
                <a:latin typeface="Calibri" pitchFamily="34" charset="0"/>
                <a:cs typeface="Calibri" pitchFamily="34" charset="0"/>
              </a:rPr>
              <a:t> control </a:t>
            </a:r>
            <a:r>
              <a:rPr lang="fr-FR" b="1" u="none" dirty="0" err="1" smtClean="0">
                <a:latin typeface="Calibri" pitchFamily="34" charset="0"/>
                <a:cs typeface="Calibri" pitchFamily="34" charset="0"/>
              </a:rPr>
              <a:t>during</a:t>
            </a:r>
            <a:r>
              <a:rPr lang="fr-FR" b="1" u="none" dirty="0" smtClean="0">
                <a:latin typeface="Calibri" pitchFamily="34" charset="0"/>
                <a:cs typeface="Calibri" pitchFamily="34" charset="0"/>
              </a:rPr>
              <a:t> the design phase…</a:t>
            </a:r>
            <a:endParaRPr lang="fr-FR" b="1" u="non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0" y="139700"/>
            <a:ext cx="7905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 #1 -&gt; </a:t>
            </a:r>
            <a:r>
              <a:rPr lang="fr-FR" sz="2800" b="1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Resonances</a:t>
            </a: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(SNS)</a:t>
            </a:r>
            <a:endParaRPr lang="fr-FR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9098" y="850233"/>
            <a:ext cx="7712925" cy="569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45098" y="6070863"/>
            <a:ext cx="189478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800" u="none" dirty="0" err="1" smtClean="0">
                <a:latin typeface="Calibri" pitchFamily="34" charset="0"/>
                <a:cs typeface="Calibri" pitchFamily="34" charset="0"/>
              </a:rPr>
              <a:t>Courtesy</a:t>
            </a:r>
            <a:r>
              <a:rPr lang="fr-FR" sz="1800" u="none" dirty="0" smtClean="0">
                <a:latin typeface="Calibri" pitchFamily="34" charset="0"/>
                <a:cs typeface="Calibri" pitchFamily="34" charset="0"/>
              </a:rPr>
              <a:t> M. </a:t>
            </a:r>
            <a:r>
              <a:rPr lang="fr-FR" sz="1800" u="none" dirty="0" err="1" smtClean="0">
                <a:latin typeface="Calibri" pitchFamily="34" charset="0"/>
                <a:cs typeface="Calibri" pitchFamily="34" charset="0"/>
              </a:rPr>
              <a:t>Plum</a:t>
            </a:r>
            <a:endParaRPr lang="fr-FR" sz="1800" u="non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0" y="139700"/>
            <a:ext cx="7905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 #2 -&gt; HOM excitation (SPL test-case)</a:t>
            </a:r>
            <a:endParaRPr lang="fr-FR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7278"/>
            <a:ext cx="4917879" cy="364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546" y="2665927"/>
            <a:ext cx="5124454" cy="3812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Ellipse 10"/>
          <p:cNvSpPr/>
          <p:nvPr/>
        </p:nvSpPr>
        <p:spPr bwMode="auto">
          <a:xfrm>
            <a:off x="4739425" y="3193961"/>
            <a:ext cx="708338" cy="36060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0" y="139700"/>
            <a:ext cx="7905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 #2 -&gt; HOM excitation (SPL test-case)</a:t>
            </a:r>
            <a:endParaRPr lang="fr-FR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0979"/>
            <a:ext cx="4893972" cy="3692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5764" y="2640169"/>
            <a:ext cx="4970236" cy="3730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/>
          <p:cNvSpPr/>
          <p:nvPr/>
        </p:nvSpPr>
        <p:spPr bwMode="auto">
          <a:xfrm>
            <a:off x="-38637" y="2421227"/>
            <a:ext cx="888642" cy="270457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4840310" y="4827430"/>
            <a:ext cx="888642" cy="51730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6975" y="5100034"/>
            <a:ext cx="3039414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u="none" dirty="0" smtClean="0"/>
              <a:t>V </a:t>
            </a:r>
            <a:r>
              <a:rPr lang="fr-FR" u="none" dirty="0" smtClean="0">
                <a:sym typeface="Symbol"/>
              </a:rPr>
              <a:t> </a:t>
            </a:r>
            <a:r>
              <a:rPr lang="fr-FR" u="none" dirty="0" err="1" smtClean="0"/>
              <a:t>errors</a:t>
            </a:r>
            <a:r>
              <a:rPr lang="fr-FR" u="none" dirty="0" smtClean="0"/>
              <a:t> </a:t>
            </a:r>
            <a:r>
              <a:rPr lang="fr-FR" u="none" dirty="0" err="1" smtClean="0"/>
              <a:t>from</a:t>
            </a:r>
            <a:r>
              <a:rPr lang="fr-FR" u="none" dirty="0" smtClean="0"/>
              <a:t> LLRF </a:t>
            </a:r>
            <a:r>
              <a:rPr lang="fr-FR" u="none" dirty="0" err="1" smtClean="0"/>
              <a:t>is</a:t>
            </a:r>
            <a:r>
              <a:rPr lang="fr-FR" u="none" dirty="0" smtClean="0"/>
              <a:t> the main </a:t>
            </a:r>
            <a:r>
              <a:rPr lang="fr-FR" u="none" dirty="0" err="1" smtClean="0"/>
              <a:t>contributor</a:t>
            </a:r>
            <a:r>
              <a:rPr lang="fr-FR" u="none" dirty="0" smtClean="0"/>
              <a:t> to longitudinal </a:t>
            </a:r>
            <a:r>
              <a:rPr lang="fr-FR" u="none" dirty="0" err="1" smtClean="0"/>
              <a:t>instabilities</a:t>
            </a:r>
            <a:r>
              <a:rPr lang="fr-FR" u="none" dirty="0" smtClean="0"/>
              <a:t> Vs BBU</a:t>
            </a:r>
            <a:endParaRPr lang="fr-FR" u="non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0" y="139700"/>
            <a:ext cx="7905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 #3 -&gt; RF phase </a:t>
            </a:r>
            <a:r>
              <a:rPr lang="fr-FR" sz="2800" b="1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tuning</a:t>
            </a: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(SNS)</a:t>
            </a:r>
            <a:endParaRPr lang="fr-FR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885" y="922002"/>
            <a:ext cx="77089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245098" y="6070863"/>
            <a:ext cx="189478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800" u="none" dirty="0" err="1" smtClean="0">
                <a:latin typeface="Calibri" pitchFamily="34" charset="0"/>
                <a:cs typeface="Calibri" pitchFamily="34" charset="0"/>
              </a:rPr>
              <a:t>Courtesy</a:t>
            </a:r>
            <a:r>
              <a:rPr lang="fr-FR" sz="1800" u="none" dirty="0" smtClean="0">
                <a:latin typeface="Calibri" pitchFamily="34" charset="0"/>
                <a:cs typeface="Calibri" pitchFamily="34" charset="0"/>
              </a:rPr>
              <a:t> M. </a:t>
            </a:r>
            <a:r>
              <a:rPr lang="fr-FR" sz="1800" u="none" dirty="0" err="1" smtClean="0">
                <a:latin typeface="Calibri" pitchFamily="34" charset="0"/>
                <a:cs typeface="Calibri" pitchFamily="34" charset="0"/>
              </a:rPr>
              <a:t>Plum</a:t>
            </a:r>
            <a:endParaRPr lang="fr-FR" sz="1800" u="non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0" y="139700"/>
            <a:ext cx="7905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Origin</a:t>
            </a: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of longitudinal </a:t>
            </a:r>
            <a:r>
              <a:rPr lang="fr-FR" sz="2800" b="1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losses</a:t>
            </a: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TRANSIENTS </a:t>
            </a:r>
            <a:endParaRPr lang="fr-FR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863046"/>
            <a:ext cx="9906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700" indent="-127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Beam losses due to unexpected transients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lang="en-US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Fluctuations of the ion source 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(unstable plasma, arcing)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Chopper-induced transients (incl. space-charge compensation transients)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lang="en-US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NC RF cavities instabilities due to poor vacuum  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(arcing, field collapse)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SC RF cavity instabilities (</a:t>
            </a:r>
            <a:r>
              <a:rPr lang="en-US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multipacting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, Q-switch…)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lang="en-US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RF feed-back &amp; feed-forward performance and response time</a:t>
            </a:r>
          </a:p>
          <a:p>
            <a:pPr marL="927100" lvl="2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Response to beam loading transients</a:t>
            </a:r>
          </a:p>
          <a:p>
            <a:pPr marL="927100" lvl="2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Management of </a:t>
            </a:r>
            <a:r>
              <a:rPr lang="en-US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microphonics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and Lorentz force detuning </a:t>
            </a:r>
          </a:p>
          <a:p>
            <a:pPr marL="927100" lvl="2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Control algorithm performance (PID, residual error, </a:t>
            </a:r>
            <a:r>
              <a:rPr lang="en-US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adaptative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lang="en-US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feedforward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…) 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lang="en-US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RF system trips off (due to a failure, to an interlock…) 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RF reference stability (drifts due to temperature in RF galleries…)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…</a:t>
            </a:r>
            <a:b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</a:br>
            <a:endParaRPr lang="en-US" u="non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37916" y="5829836"/>
            <a:ext cx="414270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u="none" dirty="0" err="1" smtClean="0">
                <a:latin typeface="Calibri" pitchFamily="34" charset="0"/>
                <a:cs typeface="Calibri" pitchFamily="34" charset="0"/>
              </a:rPr>
              <a:t>Enhanced</a:t>
            </a:r>
            <a:r>
              <a:rPr lang="fr-FR" b="1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u="none" dirty="0" err="1" smtClean="0">
                <a:latin typeface="Calibri" pitchFamily="34" charset="0"/>
                <a:cs typeface="Calibri" pitchFamily="34" charset="0"/>
              </a:rPr>
              <a:t>risk</a:t>
            </a:r>
            <a:r>
              <a:rPr lang="fr-FR" b="1" u="none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fr-FR" b="1" u="none" dirty="0" err="1" smtClean="0">
                <a:latin typeface="Calibri" pitchFamily="34" charset="0"/>
                <a:cs typeface="Calibri" pitchFamily="34" charset="0"/>
              </a:rPr>
              <a:t>harmful</a:t>
            </a:r>
            <a:r>
              <a:rPr lang="fr-FR" b="1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u="none" dirty="0" err="1" smtClean="0">
                <a:latin typeface="Calibri" pitchFamily="34" charset="0"/>
                <a:cs typeface="Calibri" pitchFamily="34" charset="0"/>
              </a:rPr>
              <a:t>transients</a:t>
            </a:r>
            <a:r>
              <a:rPr lang="fr-FR" b="1" u="none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fr-FR" b="1" u="none" dirty="0" err="1" smtClean="0">
                <a:latin typeface="Calibri" pitchFamily="34" charset="0"/>
                <a:cs typeface="Calibri" pitchFamily="34" charset="0"/>
              </a:rPr>
              <a:t>pulsed</a:t>
            </a:r>
            <a:r>
              <a:rPr lang="fr-FR" b="1" u="none" dirty="0" smtClean="0">
                <a:latin typeface="Calibri" pitchFamily="34" charset="0"/>
                <a:cs typeface="Calibri" pitchFamily="34" charset="0"/>
              </a:rPr>
              <a:t> RF machines</a:t>
            </a:r>
            <a:endParaRPr lang="fr-FR" b="1" u="non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160" y="1571882"/>
            <a:ext cx="6336406" cy="389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0" y="139700"/>
            <a:ext cx="7905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 #1 -&gt; Ion source fluctuations (SNS)</a:t>
            </a:r>
            <a:endParaRPr lang="fr-FR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t="23890" r="58498" b="10366"/>
          <a:stretch>
            <a:fillRect/>
          </a:stretch>
        </p:blipFill>
        <p:spPr bwMode="auto">
          <a:xfrm>
            <a:off x="978792" y="1661374"/>
            <a:ext cx="3335630" cy="387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8011213" y="6173894"/>
            <a:ext cx="189478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800" u="none" dirty="0" err="1" smtClean="0">
                <a:latin typeface="Calibri" pitchFamily="34" charset="0"/>
                <a:cs typeface="Calibri" pitchFamily="34" charset="0"/>
              </a:rPr>
              <a:t>Courtesy</a:t>
            </a:r>
            <a:r>
              <a:rPr lang="fr-FR" sz="1800" u="none" dirty="0" smtClean="0">
                <a:latin typeface="Calibri" pitchFamily="34" charset="0"/>
                <a:cs typeface="Calibri" pitchFamily="34" charset="0"/>
              </a:rPr>
              <a:t> M. </a:t>
            </a:r>
            <a:r>
              <a:rPr lang="fr-FR" sz="1800" u="none" dirty="0" err="1" smtClean="0">
                <a:latin typeface="Calibri" pitchFamily="34" charset="0"/>
                <a:cs typeface="Calibri" pitchFamily="34" charset="0"/>
              </a:rPr>
              <a:t>Plum</a:t>
            </a:r>
            <a:endParaRPr lang="fr-FR" sz="1800" u="non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036371"/>
            <a:ext cx="4906850" cy="356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 t="-2721" r="22899" b="88524"/>
          <a:stretch>
            <a:fillRect/>
          </a:stretch>
        </p:blipFill>
        <p:spPr bwMode="auto">
          <a:xfrm>
            <a:off x="1156950" y="888642"/>
            <a:ext cx="6196887" cy="83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 l="41074" t="79003" r="1400" b="14444"/>
          <a:stretch>
            <a:fillRect/>
          </a:stretch>
        </p:blipFill>
        <p:spPr bwMode="auto">
          <a:xfrm>
            <a:off x="4623516" y="5679583"/>
            <a:ext cx="4623515" cy="38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 t="-2082"/>
          <a:stretch>
            <a:fillRect/>
          </a:stretch>
        </p:blipFill>
        <p:spPr bwMode="auto">
          <a:xfrm>
            <a:off x="4241309" y="1596980"/>
            <a:ext cx="5236027" cy="379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llipse 18"/>
          <p:cNvSpPr/>
          <p:nvPr/>
        </p:nvSpPr>
        <p:spPr bwMode="auto">
          <a:xfrm>
            <a:off x="7611415" y="862883"/>
            <a:ext cx="2163650" cy="1365161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701566" y="1081824"/>
            <a:ext cx="2011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none" dirty="0" smtClean="0">
                <a:solidFill>
                  <a:schemeClr val="bg1"/>
                </a:solidFill>
              </a:rPr>
              <a:t>=10% of errant </a:t>
            </a:r>
            <a:r>
              <a:rPr lang="fr-FR" b="1" u="none" dirty="0" err="1" smtClean="0">
                <a:solidFill>
                  <a:schemeClr val="bg1"/>
                </a:solidFill>
              </a:rPr>
              <a:t>beam</a:t>
            </a:r>
            <a:r>
              <a:rPr lang="fr-FR" b="1" u="none" dirty="0" smtClean="0">
                <a:solidFill>
                  <a:schemeClr val="bg1"/>
                </a:solidFill>
              </a:rPr>
              <a:t> trips in SNS</a:t>
            </a:r>
            <a:endParaRPr lang="fr-FR" b="1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0" y="139700"/>
            <a:ext cx="790575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 #2 -&gt; </a:t>
            </a:r>
            <a:r>
              <a:rPr lang="fr-FR" sz="2800" b="1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Chopping</a:t>
            </a: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issues (SNS)</a:t>
            </a:r>
            <a:endParaRPr lang="fr-FR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6130343" y="3168203"/>
            <a:ext cx="1043189" cy="148107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5311" y="929568"/>
            <a:ext cx="7353837" cy="537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245098" y="6070863"/>
            <a:ext cx="189478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800" u="none" dirty="0" err="1" smtClean="0">
                <a:latin typeface="Calibri" pitchFamily="34" charset="0"/>
                <a:cs typeface="Calibri" pitchFamily="34" charset="0"/>
              </a:rPr>
              <a:t>Courtesy</a:t>
            </a:r>
            <a:r>
              <a:rPr lang="fr-FR" sz="1800" u="none" dirty="0" smtClean="0">
                <a:latin typeface="Calibri" pitchFamily="34" charset="0"/>
                <a:cs typeface="Calibri" pitchFamily="34" charset="0"/>
              </a:rPr>
              <a:t> M. </a:t>
            </a:r>
            <a:r>
              <a:rPr lang="fr-FR" sz="1800" u="none" dirty="0" err="1" smtClean="0">
                <a:latin typeface="Calibri" pitchFamily="34" charset="0"/>
                <a:cs typeface="Calibri" pitchFamily="34" charset="0"/>
              </a:rPr>
              <a:t>Plum</a:t>
            </a:r>
            <a:endParaRPr lang="fr-FR" sz="1800" u="non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0" y="139700"/>
            <a:ext cx="7905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 #3 -&gt; NC </a:t>
            </a:r>
            <a:r>
              <a:rPr lang="fr-FR" sz="2800" b="1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cavities</a:t>
            </a: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r>
              <a:rPr lang="fr-FR" sz="2800" b="1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instabilities</a:t>
            </a: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(SNS)</a:t>
            </a:r>
            <a:endParaRPr lang="fr-FR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699" y="867356"/>
            <a:ext cx="760095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7792118" y="6135258"/>
            <a:ext cx="189478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800" u="none" dirty="0" err="1" smtClean="0">
                <a:latin typeface="Calibri" pitchFamily="34" charset="0"/>
                <a:cs typeface="Calibri" pitchFamily="34" charset="0"/>
              </a:rPr>
              <a:t>Courtesy</a:t>
            </a:r>
            <a:r>
              <a:rPr lang="fr-FR" sz="1800" u="none" dirty="0" smtClean="0">
                <a:latin typeface="Calibri" pitchFamily="34" charset="0"/>
                <a:cs typeface="Calibri" pitchFamily="34" charset="0"/>
              </a:rPr>
              <a:t> S-H. Kim</a:t>
            </a:r>
            <a:endParaRPr lang="fr-FR" sz="1800" u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7611415" y="1133342"/>
            <a:ext cx="2163650" cy="1365161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01566" y="1352283"/>
            <a:ext cx="2011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none" dirty="0" smtClean="0">
                <a:solidFill>
                  <a:schemeClr val="bg1"/>
                </a:solidFill>
              </a:rPr>
              <a:t>=90% of errant </a:t>
            </a:r>
            <a:r>
              <a:rPr lang="fr-FR" b="1" u="none" dirty="0" err="1" smtClean="0">
                <a:solidFill>
                  <a:schemeClr val="bg1"/>
                </a:solidFill>
              </a:rPr>
              <a:t>beam</a:t>
            </a:r>
            <a:r>
              <a:rPr lang="fr-FR" b="1" u="none" dirty="0" smtClean="0">
                <a:solidFill>
                  <a:schemeClr val="bg1"/>
                </a:solidFill>
              </a:rPr>
              <a:t> trips in SNS !!!</a:t>
            </a:r>
            <a:endParaRPr lang="fr-FR" b="1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ChangeArrowheads="1"/>
          </p:cNvSpPr>
          <p:nvPr/>
        </p:nvSpPr>
        <p:spPr bwMode="auto">
          <a:xfrm>
            <a:off x="287080" y="1308322"/>
            <a:ext cx="8933120" cy="461664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/>
            <a:endParaRPr lang="fr-FR" sz="3600" b="1" u="none" dirty="0">
              <a:solidFill>
                <a:srgbClr val="0000FF"/>
              </a:solidFill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endParaRPr lang="fr-FR" sz="2400" b="1" u="none" dirty="0">
              <a:solidFill>
                <a:schemeClr val="bg1"/>
              </a:solidFill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endParaRPr lang="fr-FR" sz="4400" b="1" u="none" dirty="0" smtClean="0">
              <a:solidFill>
                <a:srgbClr val="146AB2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fr-FR" sz="4400" b="1" u="none" dirty="0" smtClean="0">
                <a:solidFill>
                  <a:srgbClr val="146AB2"/>
                </a:solidFill>
                <a:latin typeface="Calibri" pitchFamily="34" charset="0"/>
                <a:cs typeface="Calibri" pitchFamily="34" charset="0"/>
              </a:rPr>
              <a:t> The longitudinal </a:t>
            </a:r>
            <a:r>
              <a:rPr lang="fr-FR" sz="4400" b="1" u="none" dirty="0" err="1" smtClean="0">
                <a:solidFill>
                  <a:srgbClr val="146AB2"/>
                </a:solidFill>
                <a:latin typeface="Calibri" pitchFamily="34" charset="0"/>
                <a:cs typeface="Calibri" pitchFamily="34" charset="0"/>
              </a:rPr>
              <a:t>weakness</a:t>
            </a:r>
            <a:endParaRPr lang="fr-FR" sz="4400" b="1" u="none" dirty="0">
              <a:solidFill>
                <a:srgbClr val="146AB2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endParaRPr lang="fr-FR" sz="3200" b="1" u="none" dirty="0">
              <a:solidFill>
                <a:schemeClr val="bg1"/>
              </a:solidFill>
              <a:effectLst>
                <a:outerShdw blurRad="50800" dist="50800" dir="5400000" algn="ctr" rotWithShape="0">
                  <a:srgbClr val="006DDA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fr-FR" sz="3200" b="1" u="none" dirty="0" err="1" smtClean="0">
                <a:solidFill>
                  <a:schemeClr val="bg1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Origin</a:t>
            </a:r>
            <a:r>
              <a:rPr lang="fr-FR" sz="3200" b="1" u="none" dirty="0" smtClean="0">
                <a:solidFill>
                  <a:schemeClr val="bg1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 of longitudinal </a:t>
            </a:r>
            <a:r>
              <a:rPr lang="fr-FR" sz="3200" b="1" u="none" dirty="0" err="1" smtClean="0">
                <a:solidFill>
                  <a:schemeClr val="bg1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losses</a:t>
            </a:r>
            <a:endParaRPr lang="fr-FR" sz="3200" b="1" u="none" dirty="0" smtClean="0">
              <a:solidFill>
                <a:schemeClr val="bg1"/>
              </a:solidFill>
              <a:effectLst>
                <a:outerShdw blurRad="76200" dist="88900" algn="l" rotWithShape="0">
                  <a:srgbClr val="146AB2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fr-FR" sz="3200" b="1" u="none" dirty="0" smtClean="0">
                <a:solidFill>
                  <a:schemeClr val="bg1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fr-FR" sz="3200" b="1" u="none" dirty="0" err="1" smtClean="0">
                <a:solidFill>
                  <a:schemeClr val="bg1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TraceWin</a:t>
            </a:r>
            <a:r>
              <a:rPr lang="fr-FR" sz="3200" b="1" u="none" dirty="0" smtClean="0">
                <a:solidFill>
                  <a:schemeClr val="bg1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b="1" u="none" dirty="0" err="1" smtClean="0">
                <a:solidFill>
                  <a:schemeClr val="bg1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transient</a:t>
            </a:r>
            <a:r>
              <a:rPr lang="fr-FR" sz="3200" b="1" u="none" dirty="0" smtClean="0">
                <a:solidFill>
                  <a:schemeClr val="bg1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b="1" u="none" dirty="0" err="1" smtClean="0">
                <a:solidFill>
                  <a:schemeClr val="bg1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toolbox</a:t>
            </a:r>
            <a:endParaRPr lang="fr-FR" sz="3200" b="1" u="none" dirty="0" smtClean="0">
              <a:solidFill>
                <a:schemeClr val="bg1"/>
              </a:solidFill>
              <a:effectLst>
                <a:outerShdw blurRad="76200" dist="88900" algn="l" rotWithShape="0">
                  <a:srgbClr val="146AB2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/>
            <a:endParaRPr lang="fr-FR" sz="3200" b="1" u="none" dirty="0" smtClean="0">
              <a:solidFill>
                <a:schemeClr val="bg1"/>
              </a:solidFill>
              <a:effectLst>
                <a:outerShdw blurRad="76200" dist="88900" algn="l" rotWithShape="0">
                  <a:srgbClr val="146AB2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/>
            <a:endParaRPr lang="de-DE" sz="1800" b="1" u="none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J-L. Biarrotte, EuCard2 BD-LLRF workshop, Lund, 01-02 June 2015.</a:t>
            </a:r>
            <a:endParaRPr lang="de-DE" dirty="0"/>
          </a:p>
        </p:txBody>
      </p:sp>
      <p:pic>
        <p:nvPicPr>
          <p:cNvPr id="7" name="Picture 10" descr="http://ec.europa.eu/digital-agenda/sites/digital-agenda/files/newsroom/horizon2020_0_5682_1.jpg"/>
          <p:cNvPicPr>
            <a:picLocks noChangeAspect="1" noChangeArrowheads="1"/>
          </p:cNvPicPr>
          <p:nvPr/>
        </p:nvPicPr>
        <p:blipFill>
          <a:blip r:embed="rId3" cstate="print"/>
          <a:srcRect t="11712" b="33631"/>
          <a:stretch>
            <a:fillRect/>
          </a:stretch>
        </p:blipFill>
        <p:spPr bwMode="auto">
          <a:xfrm>
            <a:off x="6972300" y="0"/>
            <a:ext cx="2933700" cy="898727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pic>
        <p:nvPicPr>
          <p:cNvPr id="8" name="Picture 14" descr="https://pbs.twimg.com/profile_images/454552902703407104/STojf5W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print"/>
          <a:srcRect t="7005" r="12073"/>
          <a:stretch>
            <a:fillRect/>
          </a:stretch>
        </p:blipFill>
        <p:spPr bwMode="auto">
          <a:xfrm>
            <a:off x="1330136" y="0"/>
            <a:ext cx="5756465" cy="91838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0" name="Connecteur droit 9"/>
          <p:cNvCxnSpPr/>
          <p:nvPr/>
        </p:nvCxnSpPr>
        <p:spPr bwMode="auto">
          <a:xfrm flipV="1">
            <a:off x="967014" y="904875"/>
            <a:ext cx="8926286" cy="4082"/>
          </a:xfrm>
          <a:prstGeom prst="line">
            <a:avLst/>
          </a:prstGeom>
          <a:ln w="22225">
            <a:headEnd type="none" w="sm" len="sm"/>
            <a:tailEnd type="non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EuCARD2 Mini Workshop on LLRF and Beam Dynamics Mutual Needs in Hadron Linacs"/>
          <p:cNvPicPr>
            <a:picLocks noChangeAspect="1" noChangeArrowheads="1"/>
          </p:cNvPicPr>
          <p:nvPr/>
        </p:nvPicPr>
        <p:blipFill>
          <a:blip r:embed="rId6" cstate="print"/>
          <a:srcRect r="75187"/>
          <a:stretch>
            <a:fillRect/>
          </a:stretch>
        </p:blipFill>
        <p:spPr bwMode="auto">
          <a:xfrm>
            <a:off x="1158631" y="1498599"/>
            <a:ext cx="2310462" cy="88118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0" y="139700"/>
            <a:ext cx="7905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 #4 -&gt; LLRF performance (LANSCE)</a:t>
            </a:r>
            <a:endParaRPr lang="fr-FR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067" y="804196"/>
            <a:ext cx="7456869" cy="571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6838835" y="3804182"/>
            <a:ext cx="265504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800" u="none" dirty="0" err="1" smtClean="0">
                <a:latin typeface="Calibri" pitchFamily="34" charset="0"/>
                <a:cs typeface="Calibri" pitchFamily="34" charset="0"/>
              </a:rPr>
              <a:t>Courtesy</a:t>
            </a:r>
            <a:r>
              <a:rPr lang="fr-FR" sz="1800" u="none" dirty="0" smtClean="0">
                <a:latin typeface="Calibri" pitchFamily="34" charset="0"/>
                <a:cs typeface="Calibri" pitchFamily="34" charset="0"/>
              </a:rPr>
              <a:t> P. </a:t>
            </a:r>
            <a:r>
              <a:rPr lang="fr-FR" sz="1800" u="none" dirty="0" err="1" smtClean="0">
                <a:latin typeface="Calibri" pitchFamily="34" charset="0"/>
                <a:cs typeface="Calibri" pitchFamily="34" charset="0"/>
              </a:rPr>
              <a:t>Ostroumov</a:t>
            </a:r>
            <a:endParaRPr lang="fr-FR" sz="1800" u="non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0" y="139700"/>
            <a:ext cx="7905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 #5 -&gt; LLRF performance (SNS)</a:t>
            </a:r>
            <a:endParaRPr lang="fr-FR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t="14602" b="28231"/>
          <a:stretch>
            <a:fillRect/>
          </a:stretch>
        </p:blipFill>
        <p:spPr bwMode="auto">
          <a:xfrm>
            <a:off x="167425" y="1648496"/>
            <a:ext cx="5758115" cy="226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b="72424"/>
          <a:stretch>
            <a:fillRect/>
          </a:stretch>
        </p:blipFill>
        <p:spPr bwMode="auto">
          <a:xfrm>
            <a:off x="154548" y="3778953"/>
            <a:ext cx="5447762" cy="80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7444388" y="6161015"/>
            <a:ext cx="189478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800" u="none" dirty="0" err="1" smtClean="0">
                <a:latin typeface="Calibri" pitchFamily="34" charset="0"/>
                <a:cs typeface="Calibri" pitchFamily="34" charset="0"/>
              </a:rPr>
              <a:t>Courtesy</a:t>
            </a:r>
            <a:r>
              <a:rPr lang="fr-FR" sz="1800" u="none" dirty="0" smtClean="0">
                <a:latin typeface="Calibri" pitchFamily="34" charset="0"/>
                <a:cs typeface="Calibri" pitchFamily="34" charset="0"/>
              </a:rPr>
              <a:t> M. </a:t>
            </a:r>
            <a:r>
              <a:rPr lang="fr-FR" sz="1800" u="none" dirty="0" err="1" smtClean="0">
                <a:latin typeface="Calibri" pitchFamily="34" charset="0"/>
                <a:cs typeface="Calibri" pitchFamily="34" charset="0"/>
              </a:rPr>
              <a:t>Plum</a:t>
            </a:r>
            <a:endParaRPr lang="fr-FR" sz="1800" u="non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 t="69444"/>
          <a:stretch>
            <a:fillRect/>
          </a:stretch>
        </p:blipFill>
        <p:spPr bwMode="auto">
          <a:xfrm>
            <a:off x="3115079" y="2949261"/>
            <a:ext cx="6610617" cy="1390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 b="86899"/>
          <a:stretch>
            <a:fillRect/>
          </a:stretch>
        </p:blipFill>
        <p:spPr bwMode="auto">
          <a:xfrm>
            <a:off x="0" y="860737"/>
            <a:ext cx="6019845" cy="54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0" y="1300767"/>
            <a:ext cx="3039414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u="none" dirty="0" err="1" smtClean="0"/>
              <a:t>Beam</a:t>
            </a:r>
            <a:r>
              <a:rPr lang="fr-FR" u="none" dirty="0" smtClean="0"/>
              <a:t> </a:t>
            </a:r>
            <a:r>
              <a:rPr lang="fr-FR" u="none" dirty="0" err="1" smtClean="0"/>
              <a:t>loading</a:t>
            </a:r>
            <a:r>
              <a:rPr lang="fr-FR" u="none" dirty="0" smtClean="0"/>
              <a:t> issues</a:t>
            </a:r>
            <a:endParaRPr lang="fr-FR" u="none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t="26328" b="16355"/>
          <a:stretch>
            <a:fillRect/>
          </a:stretch>
        </p:blipFill>
        <p:spPr bwMode="auto">
          <a:xfrm>
            <a:off x="257578" y="4894124"/>
            <a:ext cx="5486399" cy="168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0" y="4544096"/>
            <a:ext cx="3039414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u="none" dirty="0" smtClean="0"/>
              <a:t>RF trip issues</a:t>
            </a:r>
            <a:endParaRPr lang="fr-FR" u="non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84857" y="2352376"/>
            <a:ext cx="7650050" cy="1815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alibri" pitchFamily="34" charset="0"/>
                <a:cs typeface="Calibri" pitchFamily="34" charset="0"/>
              </a:rPr>
              <a:t>All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these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transients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are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usually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not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simulated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fr-FR" sz="2800" u="none" dirty="0" smtClean="0">
                <a:latin typeface="Calibri" pitchFamily="34" charset="0"/>
                <a:cs typeface="Calibri" pitchFamily="34" charset="0"/>
              </a:rPr>
            </a:b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by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beam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dynamics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codes,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because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present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codes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rely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on the Monte-Carlo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error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studies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assess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these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« 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dynamic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errors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 »</a:t>
            </a:r>
            <a:endParaRPr lang="fr-FR" sz="2800" u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33342" y="4450971"/>
            <a:ext cx="7727324" cy="1815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Such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method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is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quite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poor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describe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the situation,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because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these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transients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are </a:t>
            </a:r>
            <a:br>
              <a:rPr lang="fr-FR" sz="2800" u="none" dirty="0" smtClean="0">
                <a:latin typeface="Calibri" pitchFamily="34" charset="0"/>
                <a:cs typeface="Calibri" pitchFamily="34" charset="0"/>
              </a:rPr>
            </a:br>
            <a:r>
              <a:rPr lang="fr-FR" sz="2800" dirty="0" smtClean="0">
                <a:latin typeface="Calibri" pitchFamily="34" charset="0"/>
                <a:cs typeface="Calibri" pitchFamily="34" charset="0"/>
              </a:rPr>
              <a:t>NOT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randomly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distributed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events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!!! </a:t>
            </a:r>
          </a:p>
          <a:p>
            <a:pPr algn="ctr"/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-&gt;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Specific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tools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would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be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useful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</a:t>
            </a:r>
            <a:endParaRPr lang="fr-FR" sz="2800" u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59429" y="1088264"/>
            <a:ext cx="7690337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TRANSIENT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effects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especially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longitudinal)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can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generate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quite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large and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harmful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beam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losses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… </a:t>
            </a:r>
            <a:endParaRPr lang="fr-FR" sz="2800" u="non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ChangeArrowheads="1"/>
          </p:cNvSpPr>
          <p:nvPr/>
        </p:nvSpPr>
        <p:spPr bwMode="auto">
          <a:xfrm>
            <a:off x="287080" y="1308322"/>
            <a:ext cx="8933120" cy="430887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/>
            <a:endParaRPr lang="fr-FR" sz="3600" b="1" u="none" dirty="0">
              <a:solidFill>
                <a:srgbClr val="0000FF"/>
              </a:solidFill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endParaRPr lang="fr-FR" sz="2400" b="1" u="none" dirty="0">
              <a:solidFill>
                <a:srgbClr val="FFFFFF"/>
              </a:solidFill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endParaRPr lang="fr-FR" sz="4400" b="1" u="none" dirty="0" smtClean="0">
              <a:solidFill>
                <a:srgbClr val="146AB2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buFontTx/>
              <a:buAutoNum type="arabicPeriod"/>
            </a:pPr>
            <a:r>
              <a:rPr lang="fr-FR" sz="3200" b="1" u="none" dirty="0" smtClean="0">
                <a:solidFill>
                  <a:srgbClr val="FFFFFF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The longitudinal </a:t>
            </a:r>
            <a:r>
              <a:rPr lang="fr-FR" sz="3200" b="1" u="none" dirty="0" err="1" smtClean="0">
                <a:solidFill>
                  <a:srgbClr val="FFFFFF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weakness</a:t>
            </a:r>
            <a:endParaRPr lang="fr-FR" sz="3200" b="1" u="none" dirty="0" smtClean="0">
              <a:solidFill>
                <a:srgbClr val="FFFFFF"/>
              </a:solidFill>
              <a:effectLst>
                <a:outerShdw blurRad="76200" dist="88900" algn="l" rotWithShape="0">
                  <a:srgbClr val="146AB2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buFontTx/>
              <a:buAutoNum type="arabicPeriod"/>
            </a:pPr>
            <a:r>
              <a:rPr lang="fr-FR" sz="3200" b="1" u="none" dirty="0" err="1" smtClean="0">
                <a:solidFill>
                  <a:srgbClr val="FFFFFF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Origin</a:t>
            </a:r>
            <a:r>
              <a:rPr lang="fr-FR" sz="3200" b="1" u="none" dirty="0" smtClean="0">
                <a:solidFill>
                  <a:srgbClr val="FFFFFF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 of longitudinal </a:t>
            </a:r>
            <a:r>
              <a:rPr lang="fr-FR" sz="3200" b="1" u="none" dirty="0" err="1" smtClean="0">
                <a:solidFill>
                  <a:srgbClr val="FFFFFF"/>
                </a:solidFill>
                <a:effectLst>
                  <a:outerShdw blurRad="76200" dist="88900" algn="l" rotWithShape="0">
                    <a:srgbClr val="146AB2"/>
                  </a:outerShdw>
                </a:effectLst>
                <a:latin typeface="Calibri" pitchFamily="34" charset="0"/>
                <a:cs typeface="Calibri" pitchFamily="34" charset="0"/>
              </a:rPr>
              <a:t>losses</a:t>
            </a:r>
            <a:endParaRPr lang="fr-FR" sz="3200" b="1" u="none" dirty="0" smtClean="0">
              <a:solidFill>
                <a:srgbClr val="FFFFFF"/>
              </a:solidFill>
              <a:effectLst>
                <a:outerShdw blurRad="76200" dist="88900" algn="l" rotWithShape="0">
                  <a:srgbClr val="146AB2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endParaRPr lang="fr-FR" sz="4400" b="1" u="none" dirty="0" smtClean="0">
              <a:solidFill>
                <a:srgbClr val="146AB2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fr-FR" sz="4400" b="1" u="none" dirty="0" smtClean="0">
                <a:solidFill>
                  <a:srgbClr val="146AB2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fr-FR" sz="4400" b="1" u="none" dirty="0" err="1" smtClean="0">
                <a:solidFill>
                  <a:srgbClr val="146AB2"/>
                </a:solidFill>
                <a:latin typeface="Calibri" pitchFamily="34" charset="0"/>
                <a:cs typeface="Calibri" pitchFamily="34" charset="0"/>
              </a:rPr>
              <a:t>TraceWin</a:t>
            </a:r>
            <a:r>
              <a:rPr lang="fr-FR" sz="4400" b="1" u="none" dirty="0" smtClean="0">
                <a:solidFill>
                  <a:srgbClr val="146AB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4400" b="1" u="none" dirty="0" err="1" smtClean="0">
                <a:solidFill>
                  <a:srgbClr val="146AB2"/>
                </a:solidFill>
                <a:latin typeface="Calibri" pitchFamily="34" charset="0"/>
                <a:cs typeface="Calibri" pitchFamily="34" charset="0"/>
              </a:rPr>
              <a:t>transient</a:t>
            </a:r>
            <a:r>
              <a:rPr lang="fr-FR" sz="4400" b="1" u="none" dirty="0" smtClean="0">
                <a:solidFill>
                  <a:srgbClr val="146AB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4400" b="1" u="none" dirty="0" err="1" smtClean="0">
                <a:solidFill>
                  <a:srgbClr val="146AB2"/>
                </a:solidFill>
                <a:latin typeface="Calibri" pitchFamily="34" charset="0"/>
                <a:cs typeface="Calibri" pitchFamily="34" charset="0"/>
              </a:rPr>
              <a:t>toolbox</a:t>
            </a:r>
            <a:endParaRPr lang="fr-FR" sz="4400" b="1" u="none" dirty="0" smtClean="0">
              <a:solidFill>
                <a:srgbClr val="146AB2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/>
            <a:endParaRPr lang="de-DE" sz="1800" b="1" u="none" dirty="0"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7" name="Picture 10" descr="http://ec.europa.eu/digital-agenda/sites/digital-agenda/files/newsroom/horizon2020_0_5682_1.jpg"/>
          <p:cNvPicPr>
            <a:picLocks noChangeAspect="1" noChangeArrowheads="1"/>
          </p:cNvPicPr>
          <p:nvPr/>
        </p:nvPicPr>
        <p:blipFill>
          <a:blip r:embed="rId3" cstate="print"/>
          <a:srcRect t="11712" b="33631"/>
          <a:stretch>
            <a:fillRect/>
          </a:stretch>
        </p:blipFill>
        <p:spPr bwMode="auto">
          <a:xfrm>
            <a:off x="6972300" y="0"/>
            <a:ext cx="2933700" cy="898727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pic>
        <p:nvPicPr>
          <p:cNvPr id="8" name="Picture 14" descr="https://pbs.twimg.com/profile_images/454552902703407104/STojf5W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print"/>
          <a:srcRect t="7005" r="12073"/>
          <a:stretch>
            <a:fillRect/>
          </a:stretch>
        </p:blipFill>
        <p:spPr bwMode="auto">
          <a:xfrm>
            <a:off x="1330136" y="0"/>
            <a:ext cx="5756465" cy="91838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0" name="Connecteur droit 9"/>
          <p:cNvCxnSpPr/>
          <p:nvPr/>
        </p:nvCxnSpPr>
        <p:spPr bwMode="auto">
          <a:xfrm flipV="1">
            <a:off x="967014" y="904875"/>
            <a:ext cx="8926286" cy="4082"/>
          </a:xfrm>
          <a:prstGeom prst="line">
            <a:avLst/>
          </a:prstGeom>
          <a:ln w="22225">
            <a:headEnd type="none" w="sm" len="sm"/>
            <a:tailEnd type="non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EuCARD2 Mini Workshop on LLRF and Beam Dynamics Mutual Needs in Hadron Linacs"/>
          <p:cNvPicPr>
            <a:picLocks noChangeAspect="1" noChangeArrowheads="1"/>
          </p:cNvPicPr>
          <p:nvPr/>
        </p:nvPicPr>
        <p:blipFill>
          <a:blip r:embed="rId6" cstate="print"/>
          <a:srcRect r="75187"/>
          <a:stretch>
            <a:fillRect/>
          </a:stretch>
        </p:blipFill>
        <p:spPr bwMode="auto">
          <a:xfrm>
            <a:off x="1158631" y="1498599"/>
            <a:ext cx="2310462" cy="88118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0" y="139700"/>
            <a:ext cx="7905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Simulation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tool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development</a:t>
            </a:r>
            <a:endParaRPr lang="fr-FR" sz="2800" b="1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69" y="912201"/>
            <a:ext cx="9554280" cy="558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J-L. Biarrotte, EuCard2 BD-LLRF workshop, Lund, 01-02 June 2015.</a:t>
            </a:r>
            <a:endParaRPr lang="de-DE"/>
          </a:p>
        </p:txBody>
      </p:sp>
      <p:pic>
        <p:nvPicPr>
          <p:cNvPr id="599060" name="Picture 20" descr="animRFbeam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763" y="2874963"/>
            <a:ext cx="6118225" cy="3413125"/>
          </a:xfrm>
          <a:prstGeom prst="rect">
            <a:avLst/>
          </a:prstGeom>
          <a:noFill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611938" y="3608388"/>
            <a:ext cx="596900" cy="639762"/>
            <a:chOff x="4132" y="1905"/>
            <a:chExt cx="470" cy="462"/>
          </a:xfrm>
        </p:grpSpPr>
        <p:sp>
          <p:nvSpPr>
            <p:cNvPr id="599063" name="Rectangle 23"/>
            <p:cNvSpPr>
              <a:spLocks noChangeArrowheads="1"/>
            </p:cNvSpPr>
            <p:nvPr/>
          </p:nvSpPr>
          <p:spPr bwMode="auto">
            <a:xfrm>
              <a:off x="4210" y="1941"/>
              <a:ext cx="324" cy="4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4132" y="1905"/>
              <a:ext cx="470" cy="432"/>
              <a:chOff x="4146" y="1998"/>
              <a:chExt cx="470" cy="432"/>
            </a:xfrm>
          </p:grpSpPr>
          <p:sp>
            <p:nvSpPr>
              <p:cNvPr id="599065" name="Line 25"/>
              <p:cNvSpPr>
                <a:spLocks noChangeShapeType="1"/>
              </p:cNvSpPr>
              <p:nvPr/>
            </p:nvSpPr>
            <p:spPr bwMode="auto">
              <a:xfrm flipV="1">
                <a:off x="4218" y="2004"/>
                <a:ext cx="0" cy="4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9066" name="Line 26"/>
              <p:cNvSpPr>
                <a:spLocks noChangeShapeType="1"/>
              </p:cNvSpPr>
              <p:nvPr/>
            </p:nvSpPr>
            <p:spPr bwMode="auto">
              <a:xfrm flipV="1">
                <a:off x="4542" y="1998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9067" name="Rectangle 27"/>
              <p:cNvSpPr>
                <a:spLocks noChangeArrowheads="1"/>
              </p:cNvSpPr>
              <p:nvPr/>
            </p:nvSpPr>
            <p:spPr bwMode="auto">
              <a:xfrm>
                <a:off x="4542" y="2004"/>
                <a:ext cx="74" cy="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9068" name="Rectangle 28"/>
              <p:cNvSpPr>
                <a:spLocks noChangeArrowheads="1"/>
              </p:cNvSpPr>
              <p:nvPr/>
            </p:nvSpPr>
            <p:spPr bwMode="auto">
              <a:xfrm>
                <a:off x="4146" y="2004"/>
                <a:ext cx="74" cy="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599069" name="Rectangle 29"/>
          <p:cNvSpPr>
            <a:spLocks noChangeArrowheads="1"/>
          </p:cNvSpPr>
          <p:nvPr/>
        </p:nvSpPr>
        <p:spPr bwMode="auto">
          <a:xfrm>
            <a:off x="6853238" y="2814638"/>
            <a:ext cx="136525" cy="14049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99042" name="Text Box 2"/>
          <p:cNvSpPr txBox="1">
            <a:spLocks noChangeArrowheads="1"/>
          </p:cNvSpPr>
          <p:nvPr/>
        </p:nvSpPr>
        <p:spPr bwMode="auto">
          <a:xfrm>
            <a:off x="0" y="139700"/>
            <a:ext cx="542448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Simulation </a:t>
            </a:r>
            <a:r>
              <a:rPr lang="fr-FR" sz="2800" b="1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tool</a:t>
            </a:r>
            <a:r>
              <a:rPr lang="fr-FR" sz="28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development</a:t>
            </a:r>
            <a:endParaRPr lang="fr-FR" sz="2800" b="1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187325" y="965200"/>
            <a:ext cx="4189413" cy="1192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MODELING RF CAVITY + BEAM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First order model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Includes RF control loop </a:t>
            </a:r>
            <a:endParaRPr lang="fr-FR" sz="1800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9048" name="Rectangle 8"/>
          <p:cNvSpPr>
            <a:spLocks noChangeArrowheads="1"/>
          </p:cNvSpPr>
          <p:nvPr/>
        </p:nvSpPr>
        <p:spPr bwMode="auto">
          <a:xfrm>
            <a:off x="0" y="3228975"/>
            <a:ext cx="9906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99052" name="Rectangle 12"/>
          <p:cNvSpPr>
            <a:spLocks noChangeArrowheads="1"/>
          </p:cNvSpPr>
          <p:nvPr/>
        </p:nvSpPr>
        <p:spPr bwMode="auto">
          <a:xfrm>
            <a:off x="0" y="3228975"/>
            <a:ext cx="9906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599051" name="Object 11"/>
          <p:cNvGraphicFramePr>
            <a:graphicFrameLocks noChangeAspect="1"/>
          </p:cNvGraphicFramePr>
          <p:nvPr/>
        </p:nvGraphicFramePr>
        <p:xfrm>
          <a:off x="2130425" y="5395180"/>
          <a:ext cx="4708525" cy="639762"/>
        </p:xfrm>
        <a:graphic>
          <a:graphicData uri="http://schemas.openxmlformats.org/presentationml/2006/ole">
            <p:oleObj spid="_x0000_s1026" name="Equation" r:id="rId5" imgW="2946400" imgH="406400" progId="Equation.3">
              <p:embed/>
            </p:oleObj>
          </a:graphicData>
        </a:graphic>
      </p:graphicFrame>
      <p:sp>
        <p:nvSpPr>
          <p:cNvPr id="599056" name="Rectangle 16"/>
          <p:cNvSpPr>
            <a:spLocks noChangeArrowheads="1"/>
          </p:cNvSpPr>
          <p:nvPr/>
        </p:nvSpPr>
        <p:spPr bwMode="auto">
          <a:xfrm>
            <a:off x="0" y="3290888"/>
            <a:ext cx="9906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599055" name="Object 15"/>
          <p:cNvGraphicFramePr>
            <a:graphicFrameLocks noChangeAspect="1"/>
          </p:cNvGraphicFramePr>
          <p:nvPr/>
        </p:nvGraphicFramePr>
        <p:xfrm>
          <a:off x="2106613" y="6121278"/>
          <a:ext cx="4291012" cy="425450"/>
        </p:xfrm>
        <a:graphic>
          <a:graphicData uri="http://schemas.openxmlformats.org/presentationml/2006/ole">
            <p:oleObj spid="_x0000_s1027" name="Equation" r:id="rId6" imgW="2781300" imgH="279400" progId="Equation.3">
              <p:embed/>
            </p:oleObj>
          </a:graphicData>
        </a:graphic>
      </p:graphicFrame>
      <p:sp>
        <p:nvSpPr>
          <p:cNvPr id="599058" name="Rectangle 18"/>
          <p:cNvSpPr>
            <a:spLocks noChangeArrowheads="1"/>
          </p:cNvSpPr>
          <p:nvPr/>
        </p:nvSpPr>
        <p:spPr bwMode="auto">
          <a:xfrm>
            <a:off x="0" y="3205163"/>
            <a:ext cx="9906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599057" name="Object 17"/>
          <p:cNvGraphicFramePr>
            <a:graphicFrameLocks noChangeAspect="1"/>
          </p:cNvGraphicFramePr>
          <p:nvPr/>
        </p:nvGraphicFramePr>
        <p:xfrm>
          <a:off x="6881813" y="5903913"/>
          <a:ext cx="3024187" cy="636587"/>
        </p:xfrm>
        <a:graphic>
          <a:graphicData uri="http://schemas.openxmlformats.org/presentationml/2006/ole">
            <p:oleObj spid="_x0000_s1028" name="Equation" r:id="rId7" imgW="2120900" imgH="444500" progId="Equation.3">
              <p:embed/>
            </p:oleObj>
          </a:graphicData>
        </a:graphic>
      </p:graphicFrame>
      <p:sp>
        <p:nvSpPr>
          <p:cNvPr id="599071" name="Rectangle 31"/>
          <p:cNvSpPr>
            <a:spLocks noChangeArrowheads="1"/>
          </p:cNvSpPr>
          <p:nvPr/>
        </p:nvSpPr>
        <p:spPr bwMode="auto">
          <a:xfrm>
            <a:off x="0" y="3281363"/>
            <a:ext cx="9906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599070" name="Object 30"/>
          <p:cNvGraphicFramePr>
            <a:graphicFrameLocks noChangeAspect="1"/>
          </p:cNvGraphicFramePr>
          <p:nvPr/>
        </p:nvGraphicFramePr>
        <p:xfrm>
          <a:off x="7235825" y="3201988"/>
          <a:ext cx="2325688" cy="465137"/>
        </p:xfrm>
        <a:graphic>
          <a:graphicData uri="http://schemas.openxmlformats.org/presentationml/2006/ole">
            <p:oleObj spid="_x0000_s1029" name="Equation" r:id="rId8" imgW="1473200" imgH="292100" progId="Equation.3">
              <p:embed/>
            </p:oleObj>
          </a:graphicData>
        </a:graphic>
      </p:graphicFrame>
      <p:sp>
        <p:nvSpPr>
          <p:cNvPr id="599073" name="Rectangle 33"/>
          <p:cNvSpPr>
            <a:spLocks noChangeArrowheads="1"/>
          </p:cNvSpPr>
          <p:nvPr/>
        </p:nvSpPr>
        <p:spPr bwMode="auto">
          <a:xfrm>
            <a:off x="0" y="3281363"/>
            <a:ext cx="9906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599072" name="Object 32"/>
          <p:cNvGraphicFramePr>
            <a:graphicFrameLocks noChangeAspect="1"/>
          </p:cNvGraphicFramePr>
          <p:nvPr/>
        </p:nvGraphicFramePr>
        <p:xfrm>
          <a:off x="842963" y="4548188"/>
          <a:ext cx="1081087" cy="441325"/>
        </p:xfrm>
        <a:graphic>
          <a:graphicData uri="http://schemas.openxmlformats.org/presentationml/2006/ole">
            <p:oleObj spid="_x0000_s1030" name="Equation" r:id="rId9" imgW="723586" imgH="291973" progId="Equation.3">
              <p:embed/>
            </p:oleObj>
          </a:graphicData>
        </a:graphic>
      </p:graphicFrame>
      <p:sp>
        <p:nvSpPr>
          <p:cNvPr id="599077" name="AutoShape 37"/>
          <p:cNvSpPr>
            <a:spLocks noChangeArrowheads="1"/>
          </p:cNvSpPr>
          <p:nvPr/>
        </p:nvSpPr>
        <p:spPr bwMode="auto">
          <a:xfrm flipV="1">
            <a:off x="6540500" y="2762250"/>
            <a:ext cx="757238" cy="5302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99079" name="Text Box 39"/>
          <p:cNvSpPr txBox="1">
            <a:spLocks noChangeArrowheads="1"/>
          </p:cNvSpPr>
          <p:nvPr/>
        </p:nvSpPr>
        <p:spPr bwMode="auto">
          <a:xfrm>
            <a:off x="7442200" y="2589213"/>
            <a:ext cx="180022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u="none">
                <a:solidFill>
                  <a:srgbClr val="FF0000"/>
                </a:solidFill>
              </a:rPr>
              <a:t>RF amplifier with saturation</a:t>
            </a:r>
          </a:p>
        </p:txBody>
      </p:sp>
      <p:sp>
        <p:nvSpPr>
          <p:cNvPr id="599081" name="Text Box 41"/>
          <p:cNvSpPr txBox="1">
            <a:spLocks noChangeArrowheads="1"/>
          </p:cNvSpPr>
          <p:nvPr/>
        </p:nvSpPr>
        <p:spPr bwMode="auto">
          <a:xfrm>
            <a:off x="979488" y="4173538"/>
            <a:ext cx="10191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u="none">
                <a:solidFill>
                  <a:srgbClr val="00CC66"/>
                </a:solidFill>
              </a:rPr>
              <a:t>Beam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2622550" y="1033463"/>
            <a:ext cx="4294188" cy="3313112"/>
            <a:chOff x="1652" y="651"/>
            <a:chExt cx="2705" cy="2087"/>
          </a:xfrm>
        </p:grpSpPr>
        <p:sp>
          <p:nvSpPr>
            <p:cNvPr id="599074" name="Line 34"/>
            <p:cNvSpPr>
              <a:spLocks noChangeShapeType="1"/>
            </p:cNvSpPr>
            <p:nvPr/>
          </p:nvSpPr>
          <p:spPr bwMode="auto">
            <a:xfrm flipV="1">
              <a:off x="1701" y="1854"/>
              <a:ext cx="0" cy="8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9078" name="AutoShape 38"/>
            <p:cNvSpPr>
              <a:spLocks noChangeArrowheads="1"/>
            </p:cNvSpPr>
            <p:nvPr/>
          </p:nvSpPr>
          <p:spPr bwMode="auto">
            <a:xfrm>
              <a:off x="1652" y="1425"/>
              <a:ext cx="567" cy="427"/>
            </a:xfrm>
            <a:prstGeom prst="flowChartMultidocumen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b="1" u="none">
                  <a:solidFill>
                    <a:srgbClr val="0000FF"/>
                  </a:solidFill>
                </a:rPr>
                <a:t>delay</a:t>
              </a:r>
              <a:br>
                <a:rPr lang="fr-FR" sz="1600" b="1" u="none">
                  <a:solidFill>
                    <a:srgbClr val="0000FF"/>
                  </a:solidFill>
                </a:rPr>
              </a:br>
              <a:r>
                <a:rPr lang="fr-FR" sz="1600" b="1" u="none">
                  <a:solidFill>
                    <a:srgbClr val="0000FF"/>
                  </a:solidFill>
                </a:rPr>
                <a:t>LP filter</a:t>
              </a:r>
            </a:p>
          </p:txBody>
        </p:sp>
        <p:sp>
          <p:nvSpPr>
            <p:cNvPr id="599082" name="Line 42"/>
            <p:cNvSpPr>
              <a:spLocks noChangeShapeType="1"/>
            </p:cNvSpPr>
            <p:nvPr/>
          </p:nvSpPr>
          <p:spPr bwMode="auto">
            <a:xfrm flipH="1" flipV="1">
              <a:off x="2217" y="1574"/>
              <a:ext cx="56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9085" name="Text Box 45"/>
            <p:cNvSpPr txBox="1">
              <a:spLocks noChangeArrowheads="1"/>
            </p:cNvSpPr>
            <p:nvPr/>
          </p:nvSpPr>
          <p:spPr bwMode="auto">
            <a:xfrm>
              <a:off x="2790" y="651"/>
              <a:ext cx="292" cy="3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b="1" u="none"/>
                <a:t>V</a:t>
              </a:r>
              <a:r>
                <a:rPr lang="fr-FR" sz="1600" b="1" u="none" baseline="-25000"/>
                <a:t>C</a:t>
              </a:r>
              <a:r>
                <a:rPr lang="fr-FR" sz="1600" b="1" u="none"/>
                <a:t> </a:t>
              </a:r>
              <a:br>
                <a:rPr lang="fr-FR" sz="1600" b="1" u="none"/>
              </a:br>
              <a:r>
                <a:rPr lang="fr-FR" sz="1600" b="1" u="none"/>
                <a:t>fi</a:t>
              </a:r>
              <a:r>
                <a:rPr lang="fr-FR" sz="1600" b="1" u="none" baseline="-25000"/>
                <a:t>C</a:t>
              </a:r>
            </a:p>
          </p:txBody>
        </p:sp>
        <p:sp>
          <p:nvSpPr>
            <p:cNvPr id="599086" name="AutoShape 46"/>
            <p:cNvSpPr>
              <a:spLocks noChangeArrowheads="1"/>
            </p:cNvSpPr>
            <p:nvPr/>
          </p:nvSpPr>
          <p:spPr bwMode="auto">
            <a:xfrm>
              <a:off x="2763" y="1403"/>
              <a:ext cx="326" cy="301"/>
            </a:xfrm>
            <a:prstGeom prst="flowChartSummingJunction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599087" name="AutoShape 47"/>
            <p:cNvSpPr>
              <a:spLocks noChangeArrowheads="1"/>
            </p:cNvSpPr>
            <p:nvPr/>
          </p:nvSpPr>
          <p:spPr bwMode="auto">
            <a:xfrm>
              <a:off x="3465" y="1318"/>
              <a:ext cx="267" cy="4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b="1" u="none">
                  <a:solidFill>
                    <a:srgbClr val="0000FF"/>
                  </a:solidFill>
                </a:rPr>
                <a:t>P</a:t>
              </a:r>
              <a:br>
                <a:rPr lang="fr-FR" sz="1600" b="1" u="none">
                  <a:solidFill>
                    <a:srgbClr val="0000FF"/>
                  </a:solidFill>
                </a:rPr>
              </a:br>
              <a:r>
                <a:rPr lang="fr-FR" sz="1600" b="1" u="none">
                  <a:solidFill>
                    <a:srgbClr val="0000FF"/>
                  </a:solidFill>
                </a:rPr>
                <a:t>I</a:t>
              </a:r>
              <a:br>
                <a:rPr lang="fr-FR" sz="1600" b="1" u="none">
                  <a:solidFill>
                    <a:srgbClr val="0000FF"/>
                  </a:solidFill>
                </a:rPr>
              </a:br>
              <a:r>
                <a:rPr lang="fr-FR" sz="1600" b="1" u="none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599088" name="Text Box 48"/>
            <p:cNvSpPr txBox="1">
              <a:spLocks noChangeArrowheads="1"/>
            </p:cNvSpPr>
            <p:nvPr/>
          </p:nvSpPr>
          <p:spPr bwMode="auto">
            <a:xfrm>
              <a:off x="3087" y="651"/>
              <a:ext cx="75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b="1" u="none"/>
                <a:t>Set-points</a:t>
              </a:r>
            </a:p>
          </p:txBody>
        </p:sp>
        <p:sp>
          <p:nvSpPr>
            <p:cNvPr id="599089" name="Line 49"/>
            <p:cNvSpPr>
              <a:spLocks noChangeShapeType="1"/>
            </p:cNvSpPr>
            <p:nvPr/>
          </p:nvSpPr>
          <p:spPr bwMode="auto">
            <a:xfrm flipH="1" flipV="1">
              <a:off x="3079" y="1559"/>
              <a:ext cx="392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9090" name="Line 50"/>
            <p:cNvSpPr>
              <a:spLocks noChangeShapeType="1"/>
            </p:cNvSpPr>
            <p:nvPr/>
          </p:nvSpPr>
          <p:spPr bwMode="auto">
            <a:xfrm flipH="1" flipV="1">
              <a:off x="3724" y="1552"/>
              <a:ext cx="626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9091" name="Line 51"/>
            <p:cNvSpPr>
              <a:spLocks noChangeShapeType="1"/>
            </p:cNvSpPr>
            <p:nvPr/>
          </p:nvSpPr>
          <p:spPr bwMode="auto">
            <a:xfrm flipH="1" flipV="1">
              <a:off x="4350" y="1561"/>
              <a:ext cx="7" cy="17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9092" name="Line 52"/>
            <p:cNvSpPr>
              <a:spLocks noChangeShapeType="1"/>
            </p:cNvSpPr>
            <p:nvPr/>
          </p:nvSpPr>
          <p:spPr bwMode="auto">
            <a:xfrm flipH="1" flipV="1">
              <a:off x="2928" y="1033"/>
              <a:ext cx="9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J-L. Biarrotte, EuCard2 BD-LLRF workshop, Lund, 01-02 June 2015.</a:t>
            </a:r>
            <a:endParaRPr lang="de-DE"/>
          </a:p>
        </p:txBody>
      </p:sp>
      <p:sp>
        <p:nvSpPr>
          <p:cNvPr id="603147" name="Text Box 11"/>
          <p:cNvSpPr txBox="1">
            <a:spLocks noChangeArrowheads="1"/>
          </p:cNvSpPr>
          <p:nvPr/>
        </p:nvSpPr>
        <p:spPr bwMode="auto">
          <a:xfrm>
            <a:off x="0" y="139700"/>
            <a:ext cx="542448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u="none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Simulation tool development</a:t>
            </a:r>
          </a:p>
        </p:txBody>
      </p:sp>
      <p:sp>
        <p:nvSpPr>
          <p:cNvPr id="603201" name="Text Box 65"/>
          <p:cNvSpPr txBox="1">
            <a:spLocks noChangeArrowheads="1"/>
          </p:cNvSpPr>
          <p:nvPr/>
        </p:nvSpPr>
        <p:spPr bwMode="auto">
          <a:xfrm>
            <a:off x="0" y="1352550"/>
            <a:ext cx="4241800" cy="4879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IMPLEMENTATION IN THE TRACEWIN / PARTRAN CEA CODE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Implementation of cavity model with RF control loop in the whole linac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Crosscheck with Simulink simulations</a:t>
            </a:r>
          </a:p>
          <a:p>
            <a:pPr>
              <a:spcBef>
                <a:spcPct val="50000"/>
              </a:spcBef>
            </a:pPr>
            <a:r>
              <a:rPr lang="en-US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- Implementation of the option “transient calculation”: Enveloppes/MP are simulated every dt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Can be very consuming depending on the choice of the time steps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r>
              <a:rPr lang="en-US" sz="1400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1400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Simulation of a 10 ms linac behaviour simulation, with δt0=1 ns, δt1=1 µs, δt2=10 µs and δt3=10 µs. With 10,000 macro-particle, about 1 Gigabytes are needed to save the results and the simulation spends about 22 hours.</a:t>
            </a:r>
            <a:endParaRPr lang="fr-FR" sz="1400" u="none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03203" name="Picture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7950" y="974725"/>
            <a:ext cx="5926138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76" y="2720432"/>
            <a:ext cx="2989385" cy="385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J-L. Biarrotte, EuCard2 BD-LLRF workshop, Lund, 01-02 June 2015.</a:t>
            </a:r>
            <a:endParaRPr lang="de-DE"/>
          </a:p>
        </p:txBody>
      </p:sp>
      <p:sp>
        <p:nvSpPr>
          <p:cNvPr id="605186" name="Text Box 2"/>
          <p:cNvSpPr txBox="1">
            <a:spLocks noChangeArrowheads="1"/>
          </p:cNvSpPr>
          <p:nvPr/>
        </p:nvSpPr>
        <p:spPr bwMode="auto">
          <a:xfrm>
            <a:off x="0" y="139700"/>
            <a:ext cx="542448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u="none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Simulation tool development</a:t>
            </a:r>
          </a:p>
        </p:txBody>
      </p:sp>
      <p:sp>
        <p:nvSpPr>
          <p:cNvPr id="605194" name="Text Box 10"/>
          <p:cNvSpPr txBox="1">
            <a:spLocks noChangeArrowheads="1"/>
          </p:cNvSpPr>
          <p:nvPr/>
        </p:nvSpPr>
        <p:spPr bwMode="auto">
          <a:xfrm>
            <a:off x="128588" y="977900"/>
            <a:ext cx="4965700" cy="17414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 VERY POWERFUL &amp; UNIQUE TOOL 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Able to analyse the effect of time-dependent perturbations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While simulating the whole beam behavior (longitudinal + transverse planes)</a:t>
            </a:r>
            <a:endParaRPr lang="fr-FR" sz="1800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154613" y="982663"/>
            <a:ext cx="4751387" cy="5373687"/>
            <a:chOff x="3247" y="619"/>
            <a:chExt cx="2993" cy="3385"/>
          </a:xfrm>
        </p:grpSpPr>
        <p:sp>
          <p:nvSpPr>
            <p:cNvPr id="605195" name="Text Box 11"/>
            <p:cNvSpPr txBox="1">
              <a:spLocks noChangeArrowheads="1"/>
            </p:cNvSpPr>
            <p:nvPr/>
          </p:nvSpPr>
          <p:spPr bwMode="auto">
            <a:xfrm>
              <a:off x="3247" y="619"/>
              <a:ext cx="2993" cy="127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EXAMPLE : EFFECT OF MICROPHONICS </a:t>
              </a:r>
            </a:p>
            <a:p>
              <a:pPr lvl="1">
                <a:spcBef>
                  <a:spcPct val="50000"/>
                </a:spcBef>
              </a:pPr>
              <a:r>
                <a:rPr lang="en-US" sz="1800" u="none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Microphonics (100, 600, 1000 Hz) of given amplitudes and phases randomly ditributed</a:t>
              </a:r>
            </a:p>
            <a:p>
              <a:pPr lvl="1">
                <a:spcBef>
                  <a:spcPct val="50000"/>
                </a:spcBef>
              </a:pPr>
              <a:r>
                <a:rPr lang="en-US" sz="1800" u="none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=&gt; Energy jitter induced at the end of the linac </a:t>
              </a:r>
              <a:endParaRPr lang="fr-FR" sz="1800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60519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61" y="1933"/>
              <a:ext cx="2579" cy="2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5200" name="Oval 16"/>
          <p:cNvSpPr>
            <a:spLocks noChangeArrowheads="1"/>
          </p:cNvSpPr>
          <p:nvPr/>
        </p:nvSpPr>
        <p:spPr bwMode="auto">
          <a:xfrm>
            <a:off x="1780687" y="5849815"/>
            <a:ext cx="1232144" cy="24618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2809" y="3133985"/>
            <a:ext cx="2615345" cy="239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5201" name="Line 17"/>
          <p:cNvSpPr>
            <a:spLocks noChangeShapeType="1"/>
          </p:cNvSpPr>
          <p:nvPr/>
        </p:nvSpPr>
        <p:spPr bwMode="auto">
          <a:xfrm flipV="1">
            <a:off x="2293083" y="5134707"/>
            <a:ext cx="403226" cy="710466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J-L. Biarrotte, EuCard2 BD-LLRF workshop, Lund, 01-02 June 2015.</a:t>
            </a:r>
            <a:endParaRPr lang="de-DE"/>
          </a:p>
        </p:txBody>
      </p:sp>
      <p:sp>
        <p:nvSpPr>
          <p:cNvPr id="612354" name="Text Box 2"/>
          <p:cNvSpPr txBox="1">
            <a:spLocks noChangeArrowheads="1"/>
          </p:cNvSpPr>
          <p:nvPr/>
        </p:nvSpPr>
        <p:spPr bwMode="auto">
          <a:xfrm>
            <a:off x="-1" y="139700"/>
            <a:ext cx="756138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Ex1: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Consequence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 RF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failure</a:t>
            </a:r>
            <a:endParaRPr lang="fr-FR" sz="2800" b="1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2453" name="Picture 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9850"/>
            <a:ext cx="4937125" cy="3792538"/>
          </a:xfrm>
          <a:prstGeom prst="rect">
            <a:avLst/>
          </a:prstGeom>
          <a:noFill/>
        </p:spPr>
      </p:pic>
      <p:pic>
        <p:nvPicPr>
          <p:cNvPr id="612452" name="Picture 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925" y="2474913"/>
            <a:ext cx="5045075" cy="4049712"/>
          </a:xfrm>
          <a:prstGeom prst="rect">
            <a:avLst/>
          </a:prstGeom>
          <a:noFill/>
        </p:spPr>
      </p:pic>
      <p:sp>
        <p:nvSpPr>
          <p:cNvPr id="612454" name="Rectangle 102"/>
          <p:cNvSpPr>
            <a:spLocks noChangeArrowheads="1"/>
          </p:cNvSpPr>
          <p:nvPr/>
        </p:nvSpPr>
        <p:spPr bwMode="auto">
          <a:xfrm>
            <a:off x="2028825" y="2228850"/>
            <a:ext cx="2924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612456" name="Rectangle 104"/>
          <p:cNvSpPr>
            <a:spLocks noChangeArrowheads="1"/>
          </p:cNvSpPr>
          <p:nvPr/>
        </p:nvSpPr>
        <p:spPr bwMode="auto">
          <a:xfrm>
            <a:off x="2028825" y="2228850"/>
            <a:ext cx="2924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612472" name="Text Box 120"/>
          <p:cNvSpPr txBox="1">
            <a:spLocks noChangeArrowheads="1"/>
          </p:cNvSpPr>
          <p:nvPr/>
        </p:nvSpPr>
        <p:spPr bwMode="auto">
          <a:xfrm>
            <a:off x="160338" y="1200150"/>
            <a:ext cx="9490075" cy="1768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Failure of the last Spoke cavity:</a:t>
            </a:r>
            <a:r>
              <a:rPr lang="en-US" sz="200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u="none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2000" u="none" baseline="-25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inc</a:t>
            </a:r>
            <a:r>
              <a:rPr lang="en-US" sz="200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0 kW @ t=0,</a:t>
            </a:r>
            <a:r>
              <a:rPr lang="en-US" sz="2000" u="none" dirty="0"/>
              <a:t> </a:t>
            </a:r>
            <a:r>
              <a:rPr lang="en-US" sz="200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nothing is done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180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u="none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Eacc</a:t>
            </a:r>
            <a:r>
              <a:rPr lang="en-US" sz="180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f(t), </a:t>
            </a:r>
            <a:r>
              <a:rPr lang="en-US" sz="1800" u="none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Fisynch</a:t>
            </a:r>
            <a:r>
              <a:rPr lang="en-US" sz="180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f(t)</a:t>
            </a:r>
            <a:r>
              <a:rPr lang="en-US" sz="200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failed cavity becomes decelerating (beam loading effect)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sz="2000" u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J-L. Biarrotte, EuCard2 BD-LLRF workshop, Lund, 01-02 June 2015.</a:t>
            </a:r>
            <a:endParaRPr lang="de-DE"/>
          </a:p>
        </p:txBody>
      </p:sp>
      <p:pic>
        <p:nvPicPr>
          <p:cNvPr id="6144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200" y="2865438"/>
            <a:ext cx="4749800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02" name="Text Box 2"/>
          <p:cNvSpPr txBox="1">
            <a:spLocks noChangeArrowheads="1"/>
          </p:cNvSpPr>
          <p:nvPr/>
        </p:nvSpPr>
        <p:spPr bwMode="auto">
          <a:xfrm>
            <a:off x="-1" y="139700"/>
            <a:ext cx="7713785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Ex1: Consequence of a RF cavity failure</a:t>
            </a:r>
          </a:p>
        </p:txBody>
      </p:sp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160338" y="1200150"/>
            <a:ext cx="9490075" cy="209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Failure of the last Spoke cavity:</a:t>
            </a:r>
            <a:r>
              <a:rPr lang="en-US" sz="20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P</a:t>
            </a:r>
            <a:r>
              <a:rPr lang="en-US" sz="2000" u="none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inc</a:t>
            </a:r>
            <a:r>
              <a:rPr lang="en-US" sz="20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= 0 kW @ t=0,</a:t>
            </a:r>
            <a:r>
              <a:rPr lang="en-US" sz="2000" u="none"/>
              <a:t> </a:t>
            </a:r>
            <a:r>
              <a:rPr lang="en-US" sz="20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nothing is done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Output energy = f(t), Beam losses = f(t)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First beam losses at t + 160 us</a:t>
            </a:r>
            <a:endParaRPr lang="en-US" sz="1800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spcBef>
                <a:spcPct val="50000"/>
              </a:spcBef>
              <a:buFontTx/>
              <a:buChar char="-"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sz="1800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06" name="Rectangle 6"/>
          <p:cNvSpPr>
            <a:spLocks noChangeArrowheads="1"/>
          </p:cNvSpPr>
          <p:nvPr/>
        </p:nvSpPr>
        <p:spPr bwMode="auto">
          <a:xfrm>
            <a:off x="2028825" y="2228850"/>
            <a:ext cx="2924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614407" name="Rectangle 7"/>
          <p:cNvSpPr>
            <a:spLocks noChangeArrowheads="1"/>
          </p:cNvSpPr>
          <p:nvPr/>
        </p:nvSpPr>
        <p:spPr bwMode="auto">
          <a:xfrm>
            <a:off x="2028825" y="2228850"/>
            <a:ext cx="2924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pic>
        <p:nvPicPr>
          <p:cNvPr id="6144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" y="2482850"/>
            <a:ext cx="5305425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0" y="139700"/>
            <a:ext cx="7905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LONGITUDINAL </a:t>
            </a:r>
            <a:r>
              <a:rPr lang="fr-FR" sz="2800" b="1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weakness</a:t>
            </a: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of hadron </a:t>
            </a:r>
            <a:r>
              <a:rPr lang="fr-FR" sz="2800" b="1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linacs</a:t>
            </a:r>
            <a:endParaRPr lang="fr-FR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20978" y="1123967"/>
            <a:ext cx="965304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700" indent="-127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lang="en-US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Hadron</a:t>
            </a: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lang="en-US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linacs</a:t>
            </a: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are very sensitive to longitudinal imperfections </a:t>
            </a:r>
            <a:b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</a:b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(i.e. RF phase &amp; field errors)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Because </a:t>
            </a:r>
            <a:r>
              <a:rPr lang="en-US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we have a huge number of RF cavities to tune 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(&amp; therefore a high probability to have a bad tuning somewhere!)</a:t>
            </a:r>
            <a:endParaRPr lang="en-US" sz="1600" u="non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Because </a:t>
            </a:r>
            <a:r>
              <a:rPr lang="en-US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the beam velocity is not constant 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(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Symbol"/>
              </a:rPr>
              <a:t>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&lt;1), so that any acceleration error induces a phase error at the next cavity and so on…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Because </a:t>
            </a:r>
            <a:r>
              <a:rPr lang="en-US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we need high gradients to optimize capital cost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, and therefore we tend to choose synchronous phases as close as possible to 0° =&gt; reduced acceptance &amp; buckets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Because the </a:t>
            </a:r>
            <a:r>
              <a:rPr lang="en-US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beam </a:t>
            </a:r>
            <a:r>
              <a:rPr lang="en-US" u="non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emittance</a:t>
            </a:r>
            <a:r>
              <a:rPr lang="en-US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is often quite large compared to the cavities buckets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b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</a:b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=&gt; halo particles can easily experience high non-</a:t>
            </a:r>
            <a:r>
              <a:rPr lang="en-US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linearities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in the outer part of the bucket (and can even be completely lost after crossing </a:t>
            </a:r>
            <a:r>
              <a:rPr lang="en-US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separatrix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) 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2953" y="5348747"/>
            <a:ext cx="897588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700" indent="-127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Compromise is necessary to ensure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safe operation </a:t>
            </a: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at a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reasonable cost</a:t>
            </a: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!</a:t>
            </a:r>
          </a:p>
          <a:p>
            <a:pPr marL="12700" indent="-127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Advanced simulation tools</a:t>
            </a: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can be </a:t>
            </a: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helpful to </a:t>
            </a: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improve our understanding of this weakness and assess its consequences on beam losses</a:t>
            </a:r>
            <a:endParaRPr lang="en-US" u="non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J-L. Biarrotte, EuCard2 BD-LLRF workshop, Lund, 01-02 June 2015.</a:t>
            </a:r>
            <a:endParaRPr lang="de-DE"/>
          </a:p>
        </p:txBody>
      </p:sp>
      <p:sp>
        <p:nvSpPr>
          <p:cNvPr id="616451" name="Text Box 3"/>
          <p:cNvSpPr txBox="1">
            <a:spLocks noChangeArrowheads="1"/>
          </p:cNvSpPr>
          <p:nvPr/>
        </p:nvSpPr>
        <p:spPr bwMode="auto">
          <a:xfrm>
            <a:off x="0" y="139700"/>
            <a:ext cx="7233138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Ex1: Consequence of a RF cavity failure</a:t>
            </a:r>
          </a:p>
        </p:txBody>
      </p:sp>
      <p:sp>
        <p:nvSpPr>
          <p:cNvPr id="616452" name="Text Box 4"/>
          <p:cNvSpPr txBox="1">
            <a:spLocks noChangeArrowheads="1"/>
          </p:cNvSpPr>
          <p:nvPr/>
        </p:nvSpPr>
        <p:spPr bwMode="auto">
          <a:xfrm>
            <a:off x="596900" y="895350"/>
            <a:ext cx="57388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Beam enveloppes at different t</a:t>
            </a:r>
            <a:endParaRPr lang="en-US" sz="1800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6453" name="Rectangle 5"/>
          <p:cNvSpPr>
            <a:spLocks noChangeArrowheads="1"/>
          </p:cNvSpPr>
          <p:nvPr/>
        </p:nvSpPr>
        <p:spPr bwMode="auto">
          <a:xfrm>
            <a:off x="2028825" y="2228850"/>
            <a:ext cx="2924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616454" name="Rectangle 6"/>
          <p:cNvSpPr>
            <a:spLocks noChangeArrowheads="1"/>
          </p:cNvSpPr>
          <p:nvPr/>
        </p:nvSpPr>
        <p:spPr bwMode="auto">
          <a:xfrm>
            <a:off x="2028825" y="2228850"/>
            <a:ext cx="2924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pic>
        <p:nvPicPr>
          <p:cNvPr id="616456" name="Picture 8"/>
          <p:cNvPicPr>
            <a:picLocks noChangeAspect="1" noChangeArrowheads="1"/>
          </p:cNvPicPr>
          <p:nvPr/>
        </p:nvPicPr>
        <p:blipFill>
          <a:blip r:embed="rId3" cstate="print"/>
          <a:srcRect b="2895"/>
          <a:stretch>
            <a:fillRect/>
          </a:stretch>
        </p:blipFill>
        <p:spPr bwMode="auto">
          <a:xfrm>
            <a:off x="290513" y="1258888"/>
            <a:ext cx="5192712" cy="5324475"/>
          </a:xfrm>
          <a:prstGeom prst="rect">
            <a:avLst/>
          </a:prstGeom>
          <a:noFill/>
        </p:spPr>
      </p:pic>
      <p:pic>
        <p:nvPicPr>
          <p:cNvPr id="6164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8150" y="1230313"/>
            <a:ext cx="4387850" cy="5348287"/>
          </a:xfrm>
          <a:prstGeom prst="rect">
            <a:avLst/>
          </a:prstGeom>
          <a:noFill/>
        </p:spPr>
      </p:pic>
      <p:sp>
        <p:nvSpPr>
          <p:cNvPr id="616458" name="Line 10"/>
          <p:cNvSpPr>
            <a:spLocks noChangeShapeType="1"/>
          </p:cNvSpPr>
          <p:nvPr/>
        </p:nvSpPr>
        <p:spPr bwMode="auto">
          <a:xfrm>
            <a:off x="7077075" y="1947863"/>
            <a:ext cx="0" cy="4111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16459" name="Text Box 11"/>
          <p:cNvSpPr txBox="1">
            <a:spLocks noChangeArrowheads="1"/>
          </p:cNvSpPr>
          <p:nvPr/>
        </p:nvSpPr>
        <p:spPr bwMode="auto">
          <a:xfrm>
            <a:off x="5970588" y="1641475"/>
            <a:ext cx="140652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u="none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Failed cavity position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J-L. Biarrotte, EuCard2 BD-LLRF workshop, Lund, 01-02 June 2015.</a:t>
            </a:r>
            <a:endParaRPr lang="de-DE"/>
          </a:p>
        </p:txBody>
      </p:sp>
      <p:sp>
        <p:nvSpPr>
          <p:cNvPr id="618498" name="Text Box 2"/>
          <p:cNvSpPr txBox="1">
            <a:spLocks noChangeArrowheads="1"/>
          </p:cNvSpPr>
          <p:nvPr/>
        </p:nvSpPr>
        <p:spPr bwMode="auto">
          <a:xfrm>
            <a:off x="-1" y="139700"/>
            <a:ext cx="747932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Ex1: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Consequence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 RF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failure</a:t>
            </a:r>
            <a:endParaRPr lang="fr-FR" sz="2800" b="1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596900" y="895350"/>
            <a:ext cx="57388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Phase space at different t</a:t>
            </a:r>
            <a:endParaRPr lang="en-US" sz="1800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8500" name="Rectangle 4"/>
          <p:cNvSpPr>
            <a:spLocks noChangeArrowheads="1"/>
          </p:cNvSpPr>
          <p:nvPr/>
        </p:nvSpPr>
        <p:spPr bwMode="auto">
          <a:xfrm>
            <a:off x="2028825" y="2228850"/>
            <a:ext cx="2924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618501" name="Rectangle 5"/>
          <p:cNvSpPr>
            <a:spLocks noChangeArrowheads="1"/>
          </p:cNvSpPr>
          <p:nvPr/>
        </p:nvSpPr>
        <p:spPr bwMode="auto">
          <a:xfrm>
            <a:off x="2028825" y="2228850"/>
            <a:ext cx="2924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pic>
        <p:nvPicPr>
          <p:cNvPr id="618506" name="Picture 10"/>
          <p:cNvPicPr>
            <a:picLocks noChangeAspect="1" noChangeArrowheads="1"/>
          </p:cNvPicPr>
          <p:nvPr/>
        </p:nvPicPr>
        <p:blipFill>
          <a:blip r:embed="rId3" cstate="print"/>
          <a:srcRect l="50075" t="12790" b="10321"/>
          <a:stretch>
            <a:fillRect/>
          </a:stretch>
        </p:blipFill>
        <p:spPr bwMode="auto">
          <a:xfrm>
            <a:off x="5287963" y="1209675"/>
            <a:ext cx="4259262" cy="2471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18507" name="Picture 11"/>
          <p:cNvPicPr>
            <a:picLocks noChangeAspect="1" noChangeArrowheads="1"/>
          </p:cNvPicPr>
          <p:nvPr/>
        </p:nvPicPr>
        <p:blipFill>
          <a:blip r:embed="rId4" cstate="print"/>
          <a:srcRect l="49042" t="9323" b="10864"/>
          <a:stretch>
            <a:fillRect/>
          </a:stretch>
        </p:blipFill>
        <p:spPr bwMode="auto">
          <a:xfrm>
            <a:off x="330200" y="3871913"/>
            <a:ext cx="4216400" cy="2524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18508" name="Picture 12"/>
          <p:cNvPicPr>
            <a:picLocks noChangeAspect="1" noChangeArrowheads="1"/>
          </p:cNvPicPr>
          <p:nvPr/>
        </p:nvPicPr>
        <p:blipFill>
          <a:blip r:embed="rId5" cstate="print"/>
          <a:srcRect l="50572" t="13208" b="10606"/>
          <a:stretch>
            <a:fillRect/>
          </a:stretch>
        </p:blipFill>
        <p:spPr bwMode="auto">
          <a:xfrm>
            <a:off x="5353050" y="3970338"/>
            <a:ext cx="3849688" cy="2371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18509" name="Picture 13"/>
          <p:cNvPicPr>
            <a:picLocks noChangeAspect="1" noChangeArrowheads="1"/>
          </p:cNvPicPr>
          <p:nvPr/>
        </p:nvPicPr>
        <p:blipFill>
          <a:blip r:embed="rId6" cstate="print"/>
          <a:srcRect l="49559" r="26167"/>
          <a:stretch>
            <a:fillRect/>
          </a:stretch>
        </p:blipFill>
        <p:spPr bwMode="auto">
          <a:xfrm>
            <a:off x="2373313" y="1328738"/>
            <a:ext cx="1885950" cy="2343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18510" name="Picture 14"/>
          <p:cNvPicPr>
            <a:picLocks noChangeAspect="1" noChangeArrowheads="1"/>
          </p:cNvPicPr>
          <p:nvPr/>
        </p:nvPicPr>
        <p:blipFill>
          <a:blip r:embed="rId6" cstate="print"/>
          <a:srcRect l="73508"/>
          <a:stretch>
            <a:fillRect/>
          </a:stretch>
        </p:blipFill>
        <p:spPr bwMode="auto">
          <a:xfrm>
            <a:off x="463550" y="1333500"/>
            <a:ext cx="1962150" cy="2330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18511" name="Text Box 15"/>
          <p:cNvSpPr txBox="1">
            <a:spLocks noChangeArrowheads="1"/>
          </p:cNvSpPr>
          <p:nvPr/>
        </p:nvSpPr>
        <p:spPr bwMode="auto">
          <a:xfrm>
            <a:off x="2720975" y="1525588"/>
            <a:ext cx="1325563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t=0</a:t>
            </a:r>
          </a:p>
        </p:txBody>
      </p:sp>
      <p:sp>
        <p:nvSpPr>
          <p:cNvPr id="618512" name="Text Box 16"/>
          <p:cNvSpPr txBox="1">
            <a:spLocks noChangeArrowheads="1"/>
          </p:cNvSpPr>
          <p:nvPr/>
        </p:nvSpPr>
        <p:spPr bwMode="auto">
          <a:xfrm>
            <a:off x="7645400" y="1543050"/>
            <a:ext cx="13255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t=100us</a:t>
            </a:r>
          </a:p>
        </p:txBody>
      </p:sp>
      <p:sp>
        <p:nvSpPr>
          <p:cNvPr id="618513" name="Text Box 17"/>
          <p:cNvSpPr txBox="1">
            <a:spLocks noChangeArrowheads="1"/>
          </p:cNvSpPr>
          <p:nvPr/>
        </p:nvSpPr>
        <p:spPr bwMode="auto">
          <a:xfrm>
            <a:off x="2746375" y="4249738"/>
            <a:ext cx="1325563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t=150us</a:t>
            </a:r>
          </a:p>
        </p:txBody>
      </p:sp>
      <p:sp>
        <p:nvSpPr>
          <p:cNvPr id="618514" name="Text Box 18"/>
          <p:cNvSpPr txBox="1">
            <a:spLocks noChangeArrowheads="1"/>
          </p:cNvSpPr>
          <p:nvPr/>
        </p:nvSpPr>
        <p:spPr bwMode="auto">
          <a:xfrm>
            <a:off x="7613650" y="4176713"/>
            <a:ext cx="1325563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t=200us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J-L. Biarrotte, EuCard2 BD-LLRF workshop, Lund, 01-02 June 2015.</a:t>
            </a:r>
            <a:endParaRPr lang="de-DE"/>
          </a:p>
        </p:txBody>
      </p:sp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-1" y="139700"/>
            <a:ext cx="8452339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Ex2: Online compensation of </a:t>
            </a:r>
            <a:r>
              <a:rPr lang="fr-FR" sz="28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fr-FR" sz="2800" b="1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</a:t>
            </a:r>
            <a:r>
              <a:rPr lang="fr-FR" sz="28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failure</a:t>
            </a:r>
            <a:endParaRPr lang="fr-FR" sz="2800" b="1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6691" name="Rectangle 3"/>
          <p:cNvSpPr>
            <a:spLocks noChangeArrowheads="1"/>
          </p:cNvSpPr>
          <p:nvPr/>
        </p:nvSpPr>
        <p:spPr bwMode="auto">
          <a:xfrm>
            <a:off x="2028825" y="2228850"/>
            <a:ext cx="2924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2028825" y="2228850"/>
            <a:ext cx="2924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626693" name="Text Box 5"/>
          <p:cNvSpPr txBox="1">
            <a:spLocks noChangeArrowheads="1"/>
          </p:cNvSpPr>
          <p:nvPr/>
        </p:nvSpPr>
        <p:spPr bwMode="auto">
          <a:xfrm>
            <a:off x="160339" y="1098550"/>
            <a:ext cx="6932124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 :</a:t>
            </a:r>
            <a:r>
              <a:rPr lang="en-US" sz="200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@ t=0, the last spoke cavity fails 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t1 = 75 us (detection time), t2 = 75 us (correction step)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40 correction steps are performed before </a:t>
            </a:r>
            <a:r>
              <a:rPr lang="en-US" sz="2000" u="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stabilization</a:t>
            </a:r>
            <a:endParaRPr lang="en-US" sz="2000" u="none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266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47255"/>
            <a:ext cx="9420225" cy="3648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26695" name="Line 7"/>
          <p:cNvSpPr>
            <a:spLocks noChangeShapeType="1"/>
          </p:cNvSpPr>
          <p:nvPr/>
        </p:nvSpPr>
        <p:spPr bwMode="auto">
          <a:xfrm>
            <a:off x="3432175" y="3405188"/>
            <a:ext cx="0" cy="1895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26696" name="Text Box 8"/>
          <p:cNvSpPr txBox="1">
            <a:spLocks noChangeArrowheads="1"/>
          </p:cNvSpPr>
          <p:nvPr/>
        </p:nvSpPr>
        <p:spPr bwMode="auto">
          <a:xfrm>
            <a:off x="2833688" y="4198938"/>
            <a:ext cx="8223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u="none"/>
              <a:t>0.5%</a:t>
            </a:r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8308" y="863628"/>
            <a:ext cx="2637692" cy="215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J-L. Biarrotte, EuCard2 BD-LLRF workshop, Lund, 01-02 June 2015.</a:t>
            </a:r>
            <a:endParaRPr lang="de-DE"/>
          </a:p>
        </p:txBody>
      </p:sp>
      <p:sp>
        <p:nvSpPr>
          <p:cNvPr id="628738" name="Text Box 2"/>
          <p:cNvSpPr txBox="1">
            <a:spLocks noChangeArrowheads="1"/>
          </p:cNvSpPr>
          <p:nvPr/>
        </p:nvSpPr>
        <p:spPr bwMode="auto">
          <a:xfrm>
            <a:off x="0" y="139700"/>
            <a:ext cx="84640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Ex2: Online compensation of a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failure</a:t>
            </a:r>
            <a:endParaRPr lang="fr-FR" sz="2800" b="1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8739" name="Rectangle 3"/>
          <p:cNvSpPr>
            <a:spLocks noChangeArrowheads="1"/>
          </p:cNvSpPr>
          <p:nvPr/>
        </p:nvSpPr>
        <p:spPr bwMode="auto">
          <a:xfrm>
            <a:off x="2028825" y="2228850"/>
            <a:ext cx="2924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628740" name="Rectangle 4"/>
          <p:cNvSpPr>
            <a:spLocks noChangeArrowheads="1"/>
          </p:cNvSpPr>
          <p:nvPr/>
        </p:nvSpPr>
        <p:spPr bwMode="auto">
          <a:xfrm>
            <a:off x="2028825" y="2228850"/>
            <a:ext cx="2924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628741" name="Text Box 5"/>
          <p:cNvSpPr txBox="1">
            <a:spLocks noChangeArrowheads="1"/>
          </p:cNvSpPr>
          <p:nvPr/>
        </p:nvSpPr>
        <p:spPr bwMode="auto">
          <a:xfrm>
            <a:off x="160338" y="1098550"/>
            <a:ext cx="9490075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EXAMPLE :</a:t>
            </a:r>
            <a:r>
              <a:rPr lang="en-US" sz="20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@ t=0, the last spoke cavity fails 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t1 = 75 us (detection time), t2 = 75 us (correction step)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Good emittance behaviour, no beam losses during the procedure</a:t>
            </a:r>
          </a:p>
        </p:txBody>
      </p:sp>
      <p:pic>
        <p:nvPicPr>
          <p:cNvPr id="6287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2487613"/>
            <a:ext cx="5567363" cy="3970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28746" name="Line 10"/>
          <p:cNvSpPr>
            <a:spLocks noChangeShapeType="1"/>
          </p:cNvSpPr>
          <p:nvPr/>
        </p:nvSpPr>
        <p:spPr bwMode="auto">
          <a:xfrm>
            <a:off x="1790700" y="4200525"/>
            <a:ext cx="0" cy="636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28747" name="Text Box 11"/>
          <p:cNvSpPr txBox="1">
            <a:spLocks noChangeArrowheads="1"/>
          </p:cNvSpPr>
          <p:nvPr/>
        </p:nvSpPr>
        <p:spPr bwMode="auto">
          <a:xfrm>
            <a:off x="1774825" y="4067175"/>
            <a:ext cx="27162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u="none"/>
              <a:t>Worse situation at 140us</a:t>
            </a:r>
          </a:p>
        </p:txBody>
      </p:sp>
      <p:pic>
        <p:nvPicPr>
          <p:cNvPr id="62874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9275" y="3436938"/>
            <a:ext cx="4275138" cy="2717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28749" name="Line 13"/>
          <p:cNvSpPr>
            <a:spLocks noChangeShapeType="1"/>
          </p:cNvSpPr>
          <p:nvPr/>
        </p:nvSpPr>
        <p:spPr bwMode="auto">
          <a:xfrm>
            <a:off x="4327525" y="4232275"/>
            <a:ext cx="12319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J-L. Biarrotte, EuCard2 BD-LLRF workshop, Lund, 01-02 June 2015.</a:t>
            </a:r>
            <a:endParaRPr lang="de-DE"/>
          </a:p>
        </p:txBody>
      </p:sp>
      <p:sp>
        <p:nvSpPr>
          <p:cNvPr id="630786" name="Text Box 2"/>
          <p:cNvSpPr txBox="1">
            <a:spLocks noChangeArrowheads="1"/>
          </p:cNvSpPr>
          <p:nvPr/>
        </p:nvSpPr>
        <p:spPr bwMode="auto">
          <a:xfrm>
            <a:off x="-1" y="139700"/>
            <a:ext cx="8897815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Ex2: Online compensation of a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failure</a:t>
            </a:r>
            <a:endParaRPr lang="fr-FR" sz="2800" b="1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2028825" y="2228850"/>
            <a:ext cx="2924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630788" name="Rectangle 4"/>
          <p:cNvSpPr>
            <a:spLocks noChangeArrowheads="1"/>
          </p:cNvSpPr>
          <p:nvPr/>
        </p:nvSpPr>
        <p:spPr bwMode="auto">
          <a:xfrm>
            <a:off x="2028825" y="2228850"/>
            <a:ext cx="2924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630789" name="Text Box 5"/>
          <p:cNvSpPr txBox="1">
            <a:spLocks noChangeArrowheads="1"/>
          </p:cNvSpPr>
          <p:nvPr/>
        </p:nvSpPr>
        <p:spPr bwMode="auto">
          <a:xfrm>
            <a:off x="160338" y="1098550"/>
            <a:ext cx="9490075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EXAMPLE :</a:t>
            </a:r>
            <a:r>
              <a:rPr lang="en-US" sz="20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@ t=0, the last spoke cavity fails 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t1 = 75 us (detection time), t2 = 75 us (correction step)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cavities used with 50% Eacc margin available (with 8 cavities : 40%)</a:t>
            </a:r>
          </a:p>
        </p:txBody>
      </p:sp>
      <p:pic>
        <p:nvPicPr>
          <p:cNvPr id="630795" name="Picture 11"/>
          <p:cNvPicPr>
            <a:picLocks noChangeAspect="1" noChangeArrowheads="1"/>
          </p:cNvPicPr>
          <p:nvPr/>
        </p:nvPicPr>
        <p:blipFill>
          <a:blip r:embed="rId3" cstate="print"/>
          <a:srcRect b="49568"/>
          <a:stretch>
            <a:fillRect/>
          </a:stretch>
        </p:blipFill>
        <p:spPr bwMode="auto">
          <a:xfrm>
            <a:off x="336550" y="2473325"/>
            <a:ext cx="5830888" cy="2036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30796" name="Picture 12"/>
          <p:cNvPicPr>
            <a:picLocks noChangeAspect="1" noChangeArrowheads="1"/>
          </p:cNvPicPr>
          <p:nvPr/>
        </p:nvPicPr>
        <p:blipFill>
          <a:blip r:embed="rId4" cstate="print"/>
          <a:srcRect t="3549"/>
          <a:stretch>
            <a:fillRect/>
          </a:stretch>
        </p:blipFill>
        <p:spPr bwMode="auto">
          <a:xfrm>
            <a:off x="3243263" y="4505325"/>
            <a:ext cx="5919787" cy="2078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30797" name="Picture 13"/>
          <p:cNvPicPr>
            <a:picLocks noChangeAspect="1" noChangeArrowheads="1"/>
          </p:cNvPicPr>
          <p:nvPr/>
        </p:nvPicPr>
        <p:blipFill>
          <a:blip r:embed="rId3" cstate="print"/>
          <a:srcRect l="49333" t="50235" b="356"/>
          <a:stretch>
            <a:fillRect/>
          </a:stretch>
        </p:blipFill>
        <p:spPr bwMode="auto">
          <a:xfrm>
            <a:off x="342900" y="4506913"/>
            <a:ext cx="2954338" cy="19954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30798" name="Picture 14"/>
          <p:cNvPicPr>
            <a:picLocks noChangeAspect="1" noChangeArrowheads="1"/>
          </p:cNvPicPr>
          <p:nvPr/>
        </p:nvPicPr>
        <p:blipFill>
          <a:blip r:embed="rId3" cstate="print"/>
          <a:srcRect t="50235" r="49986" b="356"/>
          <a:stretch>
            <a:fillRect/>
          </a:stretch>
        </p:blipFill>
        <p:spPr bwMode="auto">
          <a:xfrm>
            <a:off x="6153150" y="2471738"/>
            <a:ext cx="2916238" cy="19954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J-L. Biarrotte, EuCard2 BD-LLRF workshop, Lund, 01-02 June 2015.</a:t>
            </a:r>
            <a:endParaRPr lang="de-DE"/>
          </a:p>
        </p:txBody>
      </p:sp>
      <p:sp>
        <p:nvSpPr>
          <p:cNvPr id="632834" name="Text Box 2"/>
          <p:cNvSpPr txBox="1">
            <a:spLocks noChangeArrowheads="1"/>
          </p:cNvSpPr>
          <p:nvPr/>
        </p:nvSpPr>
        <p:spPr bwMode="auto">
          <a:xfrm>
            <a:off x="0" y="139700"/>
            <a:ext cx="9706708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Ex2: Online compensation of a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failure</a:t>
            </a:r>
            <a:endParaRPr lang="fr-FR" sz="2800" b="1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2835" name="Rectangle 3"/>
          <p:cNvSpPr>
            <a:spLocks noChangeArrowheads="1"/>
          </p:cNvSpPr>
          <p:nvPr/>
        </p:nvSpPr>
        <p:spPr bwMode="auto">
          <a:xfrm>
            <a:off x="2028825" y="2228850"/>
            <a:ext cx="2924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632836" name="Rectangle 4"/>
          <p:cNvSpPr>
            <a:spLocks noChangeArrowheads="1"/>
          </p:cNvSpPr>
          <p:nvPr/>
        </p:nvSpPr>
        <p:spPr bwMode="auto">
          <a:xfrm>
            <a:off x="2028825" y="2228850"/>
            <a:ext cx="29241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632837" name="Text Box 5"/>
          <p:cNvSpPr txBox="1">
            <a:spLocks noChangeArrowheads="1"/>
          </p:cNvSpPr>
          <p:nvPr/>
        </p:nvSpPr>
        <p:spPr bwMode="auto">
          <a:xfrm>
            <a:off x="160338" y="1098550"/>
            <a:ext cx="9490075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SPECIFICATIONS FOR DETECTION TIME &amp; CORRECTION STEP</a:t>
            </a:r>
            <a:r>
              <a:rPr lang="en-US" sz="20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 b="1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t1 &lt; 150 us (detection time), t2 &lt; 150 us (correction step)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sz="20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u="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longer, beam losses starts to appear during the retuning</a:t>
            </a:r>
          </a:p>
        </p:txBody>
      </p:sp>
      <p:pic>
        <p:nvPicPr>
          <p:cNvPr id="63284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6913" y="2609850"/>
            <a:ext cx="5715000" cy="3870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45523" y="1355254"/>
            <a:ext cx="6490951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This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tool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was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specifically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developped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to look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at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transient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aspects of the local compensation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method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(MYRRHA project)</a:t>
            </a:r>
            <a:endParaRPr lang="fr-FR" sz="2800" u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45522" y="3371623"/>
            <a:ext cx="6490951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Beyond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,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it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can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be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used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to look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at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some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specific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transient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cases (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see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after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)  </a:t>
            </a:r>
            <a:endParaRPr lang="fr-FR" sz="2800" u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68969" y="4813562"/>
            <a:ext cx="6490951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any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case,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it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is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an excellent basis for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further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developments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if one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wants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assess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transient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beam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u="none" dirty="0" err="1" smtClean="0">
                <a:latin typeface="Calibri" pitchFamily="34" charset="0"/>
                <a:cs typeface="Calibri" pitchFamily="34" charset="0"/>
              </a:rPr>
              <a:t>losses</a:t>
            </a:r>
            <a:r>
              <a:rPr lang="fr-FR" sz="2800" u="none" dirty="0" smtClean="0">
                <a:latin typeface="Calibri" pitchFamily="34" charset="0"/>
                <a:cs typeface="Calibri" pitchFamily="34" charset="0"/>
              </a:rPr>
              <a:t> </a:t>
            </a:r>
            <a:endParaRPr lang="fr-FR" sz="2800" u="non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39700"/>
            <a:ext cx="9706708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Ex: RF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switch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(t=0)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beam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(V,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/>
              </a:rPr>
              <a:t>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1st </a:t>
            </a:r>
            <a:r>
              <a:rPr lang="fr-FR" sz="1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fr-FR" sz="1800" b="1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RFon_1stcavit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5889" y="940156"/>
            <a:ext cx="8916900" cy="55250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39700"/>
            <a:ext cx="9706708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Ex: RF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switch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(t=0)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beam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(V,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/>
              </a:rPr>
              <a:t>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last </a:t>
            </a:r>
            <a:r>
              <a:rPr lang="fr-FR" sz="1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fr-FR" sz="1800" b="1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RFon_lastcavit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37882" y="911586"/>
            <a:ext cx="9156880" cy="56113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39700"/>
            <a:ext cx="9706708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Ex: I drop (t=0.5ms)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10mA to 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/>
              </a:rPr>
              <a:t>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0mA 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(V,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/>
              </a:rPr>
              <a:t>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last </a:t>
            </a:r>
            <a:r>
              <a:rPr lang="fr-FR" sz="1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fr-FR" sz="1800" b="1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Iswitch_lastcavityok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9245" y="939158"/>
            <a:ext cx="9015211" cy="55077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0" y="139700"/>
            <a:ext cx="7905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Example</a:t>
            </a: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of SPIRAL-2 (1/3)</a:t>
            </a:r>
            <a:endParaRPr lang="fr-FR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523" y="933859"/>
            <a:ext cx="41099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700" indent="-127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SPIRAL-2 </a:t>
            </a:r>
            <a:r>
              <a:rPr lang="en-US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linac</a:t>
            </a: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nominal optics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deuterons 5mA, 1.5 -&gt; 40 </a:t>
            </a:r>
            <a:r>
              <a:rPr lang="en-US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MeV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Longitudinal acceptance is quite narrow…</a:t>
            </a:r>
            <a:b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</a:br>
            <a:endParaRPr lang="en-US" u="non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4925"/>
            <a:ext cx="4316408" cy="3584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028699"/>
            <a:ext cx="5486400" cy="539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11083" y="2856321"/>
            <a:ext cx="308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none" dirty="0" smtClean="0">
                <a:solidFill>
                  <a:srgbClr val="0000FF"/>
                </a:solidFill>
              </a:rPr>
              <a:t>10</a:t>
            </a:r>
            <a:r>
              <a:rPr lang="fr-FR" b="1" u="none" baseline="30000" dirty="0" smtClean="0">
                <a:solidFill>
                  <a:srgbClr val="0000FF"/>
                </a:solidFill>
              </a:rPr>
              <a:t>5 </a:t>
            </a:r>
            <a:r>
              <a:rPr lang="fr-FR" b="1" u="none" dirty="0" err="1" smtClean="0">
                <a:solidFill>
                  <a:srgbClr val="0000FF"/>
                </a:solidFill>
              </a:rPr>
              <a:t>particles</a:t>
            </a:r>
            <a:endParaRPr lang="fr-FR" b="1" u="none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39700"/>
            <a:ext cx="9706708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Ex: I drop (t=0.5ms)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10mA to 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/>
              </a:rPr>
              <a:t>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0mA 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(W,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/>
              </a:rPr>
              <a:t>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last </a:t>
            </a:r>
            <a:r>
              <a:rPr lang="fr-FR" sz="1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fr-FR" sz="1800" b="1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04433"/>
            <a:ext cx="5236261" cy="492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9739" y="1252918"/>
            <a:ext cx="5236261" cy="492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 bwMode="auto">
          <a:xfrm>
            <a:off x="2639505" y="1687398"/>
            <a:ext cx="5446" cy="4048480"/>
          </a:xfrm>
          <a:prstGeom prst="line">
            <a:avLst/>
          </a:prstGeom>
          <a:ln>
            <a:prstDash val="sysDash"/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159497" y="1376314"/>
            <a:ext cx="127261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u="none" dirty="0" smtClean="0">
                <a:latin typeface="Calibri" pitchFamily="34" charset="0"/>
                <a:cs typeface="Calibri" pitchFamily="34" charset="0"/>
              </a:rPr>
              <a:t>10mA</a:t>
            </a:r>
            <a:endParaRPr lang="fr-FR" u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763625" y="1377885"/>
            <a:ext cx="127261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u="none" dirty="0" smtClean="0">
                <a:latin typeface="Calibri" pitchFamily="34" charset="0"/>
                <a:cs typeface="Calibri" pitchFamily="34" charset="0"/>
              </a:rPr>
              <a:t>0mA</a:t>
            </a:r>
            <a:endParaRPr lang="fr-FR" u="none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7297918" y="1679542"/>
            <a:ext cx="5446" cy="4048480"/>
          </a:xfrm>
          <a:prstGeom prst="line">
            <a:avLst/>
          </a:prstGeom>
          <a:ln>
            <a:prstDash val="sysDash"/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817910" y="1368458"/>
            <a:ext cx="127261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u="none" dirty="0" smtClean="0">
                <a:latin typeface="Calibri" pitchFamily="34" charset="0"/>
                <a:cs typeface="Calibri" pitchFamily="34" charset="0"/>
              </a:rPr>
              <a:t>10mA</a:t>
            </a:r>
            <a:endParaRPr lang="fr-FR" u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422038" y="1370029"/>
            <a:ext cx="127261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u="none" dirty="0" smtClean="0">
                <a:latin typeface="Calibri" pitchFamily="34" charset="0"/>
                <a:cs typeface="Calibri" pitchFamily="34" charset="0"/>
              </a:rPr>
              <a:t>0mA</a:t>
            </a:r>
            <a:endParaRPr lang="fr-FR" u="non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39700"/>
            <a:ext cx="9706708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Ex: 10mA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beam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loading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(t=0.5ms) 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(V,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/>
              </a:rPr>
              <a:t>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last </a:t>
            </a:r>
            <a:r>
              <a:rPr lang="fr-FR" sz="1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fr-FR" sz="2800" b="1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beamloading_lastcavit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47730" y="921107"/>
            <a:ext cx="9053624" cy="55312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39700"/>
            <a:ext cx="9706708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Ex: 10mA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beam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loading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</a:t>
            </a:r>
            <a:r>
              <a:rPr lang="fr-FR" sz="2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(t=0.5ms) 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(W,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/>
              </a:rPr>
              <a:t>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1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last </a:t>
            </a:r>
            <a:r>
              <a:rPr lang="fr-FR" sz="18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cavity</a:t>
            </a:r>
            <a:r>
              <a:rPr lang="fr-FR" sz="18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fr-FR" sz="2800" b="1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6695"/>
            <a:ext cx="4850505" cy="489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9169" y="1079679"/>
            <a:ext cx="5516831" cy="508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 bwMode="auto">
          <a:xfrm>
            <a:off x="2450969" y="1489435"/>
            <a:ext cx="5446" cy="4048480"/>
          </a:xfrm>
          <a:prstGeom prst="line">
            <a:avLst/>
          </a:prstGeom>
          <a:ln>
            <a:prstDash val="sysDash"/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970961" y="1178351"/>
            <a:ext cx="127261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u="none" dirty="0" smtClean="0">
                <a:latin typeface="Calibri" pitchFamily="34" charset="0"/>
                <a:cs typeface="Calibri" pitchFamily="34" charset="0"/>
              </a:rPr>
              <a:t>No </a:t>
            </a:r>
            <a:r>
              <a:rPr lang="fr-FR" u="none" dirty="0" err="1" smtClean="0">
                <a:latin typeface="Calibri" pitchFamily="34" charset="0"/>
                <a:cs typeface="Calibri" pitchFamily="34" charset="0"/>
              </a:rPr>
              <a:t>beam</a:t>
            </a:r>
            <a:endParaRPr lang="fr-FR" u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75089" y="1179922"/>
            <a:ext cx="127261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u="none" dirty="0" err="1" smtClean="0">
                <a:latin typeface="Calibri" pitchFamily="34" charset="0"/>
                <a:cs typeface="Calibri" pitchFamily="34" charset="0"/>
              </a:rPr>
              <a:t>Beam</a:t>
            </a:r>
            <a:endParaRPr lang="fr-FR" u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619946" y="1274189"/>
            <a:ext cx="127261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u="none" dirty="0" smtClean="0">
                <a:latin typeface="Calibri" pitchFamily="34" charset="0"/>
                <a:cs typeface="Calibri" pitchFamily="34" charset="0"/>
              </a:rPr>
              <a:t>No </a:t>
            </a:r>
            <a:r>
              <a:rPr lang="fr-FR" u="none" dirty="0" err="1" smtClean="0">
                <a:latin typeface="Calibri" pitchFamily="34" charset="0"/>
                <a:cs typeface="Calibri" pitchFamily="34" charset="0"/>
              </a:rPr>
              <a:t>beam</a:t>
            </a:r>
            <a:endParaRPr lang="fr-FR" u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25733" y="1247480"/>
            <a:ext cx="127261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u="none" dirty="0" err="1" smtClean="0">
                <a:latin typeface="Calibri" pitchFamily="34" charset="0"/>
                <a:cs typeface="Calibri" pitchFamily="34" charset="0"/>
              </a:rPr>
              <a:t>Beam</a:t>
            </a:r>
            <a:endParaRPr lang="fr-FR" u="none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7145518" y="1348033"/>
            <a:ext cx="16443" cy="4323429"/>
          </a:xfrm>
          <a:prstGeom prst="line">
            <a:avLst/>
          </a:prstGeom>
          <a:ln>
            <a:prstDash val="sysDash"/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62835" y="1107044"/>
            <a:ext cx="930433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4400" b="1" u="none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Thank</a:t>
            </a:r>
            <a:r>
              <a:rPr lang="fr-FR" sz="4400" b="1" u="none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You </a:t>
            </a:r>
            <a:br>
              <a:rPr lang="fr-FR" sz="4400" b="1" u="none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fr-FR" sz="4400" b="1" u="none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for </a:t>
            </a:r>
            <a:r>
              <a:rPr lang="fr-FR" sz="4400" b="1" u="none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your</a:t>
            </a:r>
            <a:r>
              <a:rPr lang="fr-FR" sz="4400" b="1" u="none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attention!</a:t>
            </a:r>
            <a:endParaRPr lang="fr-FR" sz="24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0" y="139700"/>
            <a:ext cx="7905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Example</a:t>
            </a: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of SPIRAL-2 (2/3)</a:t>
            </a:r>
            <a:endParaRPr lang="fr-FR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523" y="933859"/>
            <a:ext cx="399097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700" indent="-127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SPIRAL-2 </a:t>
            </a:r>
            <a:r>
              <a:rPr lang="en-US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linac</a:t>
            </a: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error studies 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500 </a:t>
            </a:r>
            <a:r>
              <a:rPr lang="en-US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linacs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* 10</a:t>
            </a:r>
            <a:r>
              <a:rPr lang="en-US" u="none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6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particles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1% &amp; 1° longitudinal errors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lang="en-US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Losses clearly come from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particles leaving longitudinal acceptance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/>
            </a:r>
            <a:b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</a:br>
            <a:endParaRPr lang="en-US" u="non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24" y="3303131"/>
            <a:ext cx="9001453" cy="32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e 11"/>
          <p:cNvGrpSpPr/>
          <p:nvPr/>
        </p:nvGrpSpPr>
        <p:grpSpPr>
          <a:xfrm>
            <a:off x="4648200" y="886420"/>
            <a:ext cx="4254500" cy="2401647"/>
            <a:chOff x="4648200" y="886420"/>
            <a:chExt cx="4254500" cy="2401647"/>
          </a:xfrm>
        </p:grpSpPr>
        <p:pic>
          <p:nvPicPr>
            <p:cNvPr id="1034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886420"/>
              <a:ext cx="4254500" cy="2401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 bwMode="auto">
            <a:xfrm>
              <a:off x="7088957" y="1489435"/>
              <a:ext cx="254523" cy="10369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6400799" y="5750350"/>
            <a:ext cx="2026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none" dirty="0" smtClean="0">
                <a:solidFill>
                  <a:srgbClr val="0000FF"/>
                </a:solidFill>
              </a:rPr>
              <a:t>5.10</a:t>
            </a:r>
            <a:r>
              <a:rPr lang="fr-FR" b="1" u="none" baseline="30000" dirty="0" smtClean="0">
                <a:solidFill>
                  <a:srgbClr val="0000FF"/>
                </a:solidFill>
              </a:rPr>
              <a:t>8 </a:t>
            </a:r>
            <a:r>
              <a:rPr lang="fr-FR" b="1" u="none" dirty="0" err="1" smtClean="0">
                <a:solidFill>
                  <a:srgbClr val="0000FF"/>
                </a:solidFill>
              </a:rPr>
              <a:t>particles</a:t>
            </a:r>
            <a:endParaRPr lang="fr-FR" b="1" u="none" dirty="0">
              <a:solidFill>
                <a:srgbClr val="00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66752" y="6150448"/>
            <a:ext cx="189478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800" u="none" dirty="0" err="1" smtClean="0">
                <a:latin typeface="Calibri" pitchFamily="34" charset="0"/>
                <a:cs typeface="Calibri" pitchFamily="34" charset="0"/>
              </a:rPr>
              <a:t>Courtesy</a:t>
            </a:r>
            <a:r>
              <a:rPr lang="fr-FR" sz="1800" u="none" dirty="0" smtClean="0">
                <a:latin typeface="Calibri" pitchFamily="34" charset="0"/>
                <a:cs typeface="Calibri" pitchFamily="34" charset="0"/>
              </a:rPr>
              <a:t>  D. Uriot</a:t>
            </a:r>
            <a:endParaRPr lang="fr-FR" sz="1800" u="non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0" y="139700"/>
            <a:ext cx="7905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Example</a:t>
            </a: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of SPIRAL-2 (3/3)</a:t>
            </a:r>
            <a:endParaRPr lang="fr-FR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 cstate="print"/>
          <a:srcRect l="65652" b="6667"/>
          <a:stretch>
            <a:fillRect/>
          </a:stretch>
        </p:blipFill>
        <p:spPr bwMode="auto">
          <a:xfrm>
            <a:off x="122550" y="2438824"/>
            <a:ext cx="4260913" cy="385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0069" y="2419312"/>
            <a:ext cx="4518138" cy="385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droite 10"/>
          <p:cNvSpPr/>
          <p:nvPr/>
        </p:nvSpPr>
        <p:spPr bwMode="auto">
          <a:xfrm>
            <a:off x="4468305" y="4110084"/>
            <a:ext cx="480767" cy="461913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48941" y="6193408"/>
            <a:ext cx="5279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u="none" dirty="0" err="1" smtClean="0"/>
              <a:t>Beam</a:t>
            </a:r>
            <a:r>
              <a:rPr lang="fr-FR" sz="1800" i="1" u="none" dirty="0" smtClean="0"/>
              <a:t> </a:t>
            </a:r>
            <a:r>
              <a:rPr lang="fr-FR" sz="1800" i="1" u="none" dirty="0" err="1" smtClean="0"/>
              <a:t>energy</a:t>
            </a:r>
            <a:r>
              <a:rPr lang="fr-FR" sz="1800" i="1" u="none" dirty="0" smtClean="0"/>
              <a:t> distribution </a:t>
            </a:r>
            <a:r>
              <a:rPr lang="fr-FR" sz="1800" i="1" u="none" dirty="0" err="1" smtClean="0"/>
              <a:t>at</a:t>
            </a:r>
            <a:r>
              <a:rPr lang="fr-FR" sz="1800" i="1" u="none" dirty="0" smtClean="0"/>
              <a:t> the </a:t>
            </a:r>
            <a:r>
              <a:rPr lang="fr-FR" sz="1800" i="1" u="none" dirty="0" err="1" smtClean="0"/>
              <a:t>linac</a:t>
            </a:r>
            <a:r>
              <a:rPr lang="fr-FR" sz="1800" i="1" u="none" dirty="0" smtClean="0"/>
              <a:t> output</a:t>
            </a:r>
            <a:endParaRPr lang="fr-FR" sz="1800" i="1" u="none" dirty="0"/>
          </a:p>
        </p:txBody>
      </p:sp>
      <p:sp>
        <p:nvSpPr>
          <p:cNvPr id="13" name="ZoneTexte 12"/>
          <p:cNvSpPr txBox="1"/>
          <p:nvPr/>
        </p:nvSpPr>
        <p:spPr>
          <a:xfrm>
            <a:off x="6091286" y="2905023"/>
            <a:ext cx="1423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none" dirty="0" smtClean="0">
                <a:solidFill>
                  <a:srgbClr val="0000FF"/>
                </a:solidFill>
              </a:rPr>
              <a:t>2%, 2°</a:t>
            </a:r>
            <a:endParaRPr lang="fr-FR" b="1" u="none" dirty="0">
              <a:solidFill>
                <a:srgbClr val="0000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87776" y="2903452"/>
            <a:ext cx="2026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none" dirty="0" smtClean="0">
                <a:solidFill>
                  <a:srgbClr val="0000FF"/>
                </a:solidFill>
              </a:rPr>
              <a:t>1%, 1°</a:t>
            </a:r>
            <a:endParaRPr lang="fr-FR" b="1" u="none" dirty="0">
              <a:solidFill>
                <a:srgbClr val="0000FF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523" y="933859"/>
            <a:ext cx="94832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700" indent="-127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SPIRAL-2 </a:t>
            </a:r>
            <a:r>
              <a:rPr lang="en-US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linac</a:t>
            </a: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error studies 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Increasing longitudinal errors to 2% &amp; 2°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Losses are expected to be 2 to 3 orders of magnitude higher due to the long tail created in the longitudinal phase space</a:t>
            </a:r>
            <a:b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</a:br>
            <a:endParaRPr lang="en-US" u="non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0" y="139700"/>
            <a:ext cx="7905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Example</a:t>
            </a: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of MYRRHA (1/3)</a:t>
            </a:r>
            <a:endParaRPr lang="fr-FR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523" y="933859"/>
            <a:ext cx="42891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700" indent="-127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MYRRHA </a:t>
            </a:r>
            <a:r>
              <a:rPr lang="en-US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linac</a:t>
            </a: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nominal optics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protons 4mA, 30keV -&gt; 600 </a:t>
            </a:r>
            <a:r>
              <a:rPr lang="en-US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MeV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Longitudinal acceptance is a bit larger due to the margins taken for fault-tolerance…</a:t>
            </a:r>
            <a:b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</a:br>
            <a:endParaRPr lang="en-US" u="non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7" name="Image 6" descr="D:\temp\MYRRHA_REF_100Mp\acceptance_ref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2975197"/>
            <a:ext cx="4326903" cy="34256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301656" y="3176836"/>
            <a:ext cx="308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none" dirty="0" smtClean="0">
                <a:solidFill>
                  <a:srgbClr val="0000FF"/>
                </a:solidFill>
              </a:rPr>
              <a:t>10</a:t>
            </a:r>
            <a:r>
              <a:rPr lang="fr-FR" b="1" u="none" baseline="30000" dirty="0" smtClean="0">
                <a:solidFill>
                  <a:srgbClr val="0000FF"/>
                </a:solidFill>
              </a:rPr>
              <a:t>8 </a:t>
            </a:r>
            <a:r>
              <a:rPr lang="fr-FR" b="1" u="none" dirty="0" err="1" smtClean="0">
                <a:solidFill>
                  <a:srgbClr val="0000FF"/>
                </a:solidFill>
              </a:rPr>
              <a:t>particles</a:t>
            </a:r>
            <a:endParaRPr lang="fr-FR" b="1" u="none" dirty="0">
              <a:solidFill>
                <a:srgbClr val="0000FF"/>
              </a:solidFill>
            </a:endParaRPr>
          </a:p>
        </p:txBody>
      </p:sp>
      <p:pic>
        <p:nvPicPr>
          <p:cNvPr id="10" name="Image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5851" y="907405"/>
            <a:ext cx="4696358" cy="2731342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4414" y="3751866"/>
            <a:ext cx="4543182" cy="27337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7034" y="3393649"/>
            <a:ext cx="4449453" cy="3063712"/>
          </a:xfrm>
          <a:prstGeom prst="rect">
            <a:avLst/>
          </a:prstGeom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0" y="139700"/>
            <a:ext cx="7905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Example</a:t>
            </a: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of MYRRHA (2/3)</a:t>
            </a:r>
            <a:endParaRPr lang="fr-FR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523" y="933859"/>
            <a:ext cx="399097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700" indent="-127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MYRRHA </a:t>
            </a:r>
            <a:r>
              <a:rPr lang="en-US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linac</a:t>
            </a: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error studies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1000 </a:t>
            </a:r>
            <a:r>
              <a:rPr lang="en-US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linacs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* 3.10</a:t>
            </a:r>
            <a:r>
              <a:rPr lang="en-US" u="none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6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particles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1% &amp; 1° longitudinal errors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lang="en-US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Losses are very low, but still coming from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particles leaving longitudinal acceptance 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/>
            </a:r>
            <a:b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</a:br>
            <a:endParaRPr lang="en-US" u="non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12" name="Image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580" y="3469064"/>
            <a:ext cx="4542797" cy="296327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532775" y="5354424"/>
            <a:ext cx="358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none" dirty="0" smtClean="0">
                <a:solidFill>
                  <a:srgbClr val="0000FF"/>
                </a:solidFill>
              </a:rPr>
              <a:t>3.10</a:t>
            </a:r>
            <a:r>
              <a:rPr lang="fr-FR" b="1" u="none" baseline="30000" dirty="0" smtClean="0">
                <a:solidFill>
                  <a:srgbClr val="0000FF"/>
                </a:solidFill>
              </a:rPr>
              <a:t>9 </a:t>
            </a:r>
            <a:r>
              <a:rPr lang="fr-FR" b="1" u="none" dirty="0" err="1" smtClean="0">
                <a:solidFill>
                  <a:srgbClr val="0000FF"/>
                </a:solidFill>
              </a:rPr>
              <a:t>particles</a:t>
            </a:r>
            <a:r>
              <a:rPr lang="fr-FR" b="1" u="none" dirty="0" smtClean="0">
                <a:solidFill>
                  <a:srgbClr val="0000FF"/>
                </a:solidFill>
              </a:rPr>
              <a:t> </a:t>
            </a:r>
            <a:br>
              <a:rPr lang="fr-FR" b="1" u="none" dirty="0" smtClean="0">
                <a:solidFill>
                  <a:srgbClr val="0000FF"/>
                </a:solidFill>
              </a:rPr>
            </a:br>
            <a:r>
              <a:rPr lang="fr-FR" b="1" u="none" dirty="0" smtClean="0">
                <a:solidFill>
                  <a:srgbClr val="0000FF"/>
                </a:solidFill>
              </a:rPr>
              <a:t>(17 </a:t>
            </a:r>
            <a:r>
              <a:rPr lang="fr-FR" b="1" u="none" dirty="0" err="1" smtClean="0">
                <a:solidFill>
                  <a:srgbClr val="0000FF"/>
                </a:solidFill>
              </a:rPr>
              <a:t>beam</a:t>
            </a:r>
            <a:r>
              <a:rPr lang="fr-FR" b="1" u="none" dirty="0" smtClean="0">
                <a:solidFill>
                  <a:srgbClr val="0000FF"/>
                </a:solidFill>
              </a:rPr>
              <a:t> </a:t>
            </a:r>
            <a:r>
              <a:rPr lang="fr-FR" b="1" u="none" dirty="0" err="1" smtClean="0">
                <a:solidFill>
                  <a:srgbClr val="0000FF"/>
                </a:solidFill>
              </a:rPr>
              <a:t>bunches</a:t>
            </a:r>
            <a:r>
              <a:rPr lang="fr-FR" b="1" u="none" dirty="0" smtClean="0">
                <a:solidFill>
                  <a:srgbClr val="0000FF"/>
                </a:solidFill>
              </a:rPr>
              <a:t>)</a:t>
            </a:r>
            <a:endParaRPr lang="fr-FR" b="1" u="none" dirty="0">
              <a:solidFill>
                <a:srgbClr val="0000FF"/>
              </a:solidFill>
            </a:endParaRPr>
          </a:p>
        </p:txBody>
      </p:sp>
      <p:pic>
        <p:nvPicPr>
          <p:cNvPr id="14" name="Image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65891" y="942681"/>
            <a:ext cx="3883842" cy="236612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535105" y="1029092"/>
            <a:ext cx="3582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none" dirty="0" err="1" smtClean="0">
                <a:solidFill>
                  <a:srgbClr val="C00000"/>
                </a:solidFill>
              </a:rPr>
              <a:t>Mean</a:t>
            </a:r>
            <a:r>
              <a:rPr lang="fr-FR" b="1" u="none" dirty="0" smtClean="0">
                <a:solidFill>
                  <a:srgbClr val="C00000"/>
                </a:solidFill>
              </a:rPr>
              <a:t> </a:t>
            </a:r>
            <a:r>
              <a:rPr lang="fr-FR" b="1" u="none" dirty="0" err="1" smtClean="0">
                <a:solidFill>
                  <a:srgbClr val="C00000"/>
                </a:solidFill>
              </a:rPr>
              <a:t>losses</a:t>
            </a:r>
            <a:endParaRPr lang="fr-FR" b="1" u="none" dirty="0">
              <a:solidFill>
                <a:srgbClr val="C00000"/>
              </a:solidFill>
            </a:endParaRPr>
          </a:p>
        </p:txBody>
      </p:sp>
      <p:pic>
        <p:nvPicPr>
          <p:cNvPr id="15" name="Image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09328" y="926627"/>
            <a:ext cx="4430598" cy="246702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506824" y="1010236"/>
            <a:ext cx="358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none" dirty="0" err="1" smtClean="0">
                <a:solidFill>
                  <a:srgbClr val="C00000"/>
                </a:solidFill>
              </a:rPr>
              <a:t>Worst</a:t>
            </a:r>
            <a:r>
              <a:rPr lang="fr-FR" b="1" u="none" dirty="0" smtClean="0">
                <a:solidFill>
                  <a:srgbClr val="C00000"/>
                </a:solidFill>
              </a:rPr>
              <a:t> </a:t>
            </a:r>
            <a:r>
              <a:rPr lang="fr-FR" b="1" u="none" dirty="0" err="1" smtClean="0">
                <a:solidFill>
                  <a:srgbClr val="C00000"/>
                </a:solidFill>
              </a:rPr>
              <a:t>losses</a:t>
            </a:r>
            <a:r>
              <a:rPr lang="fr-FR" b="1" u="none" dirty="0" smtClean="0">
                <a:solidFill>
                  <a:srgbClr val="C00000"/>
                </a:solidFill>
              </a:rPr>
              <a:t> for 100% of the 1000 </a:t>
            </a:r>
            <a:r>
              <a:rPr lang="fr-FR" b="1" u="none" dirty="0" err="1" smtClean="0">
                <a:solidFill>
                  <a:srgbClr val="C00000"/>
                </a:solidFill>
              </a:rPr>
              <a:t>linacs</a:t>
            </a:r>
            <a:endParaRPr lang="fr-FR" b="1" u="none" dirty="0">
              <a:solidFill>
                <a:srgbClr val="C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66752" y="6150448"/>
            <a:ext cx="189478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800" u="none" dirty="0" err="1" smtClean="0">
                <a:latin typeface="Calibri" pitchFamily="34" charset="0"/>
                <a:cs typeface="Calibri" pitchFamily="34" charset="0"/>
              </a:rPr>
              <a:t>Courtesy</a:t>
            </a:r>
            <a:r>
              <a:rPr lang="fr-FR" sz="1800" u="none" dirty="0" smtClean="0">
                <a:latin typeface="Calibri" pitchFamily="34" charset="0"/>
                <a:cs typeface="Calibri" pitchFamily="34" charset="0"/>
              </a:rPr>
              <a:t>  D. Uriot</a:t>
            </a:r>
            <a:endParaRPr lang="fr-FR" sz="1800" u="non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J-L. Biarrotte, EuCard2 BD-LLRF workshop, Lund, 01-02 June 2015.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0" y="139700"/>
            <a:ext cx="7905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non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Example</a:t>
            </a:r>
            <a:r>
              <a:rPr lang="fr-FR" sz="2800" b="1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of MYRRHA (3/3)</a:t>
            </a:r>
            <a:endParaRPr lang="fr-FR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409" y="4053526"/>
            <a:ext cx="4579541" cy="2516956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5841" y="3770721"/>
            <a:ext cx="4412366" cy="2563411"/>
          </a:xfrm>
          <a:prstGeom prst="rect">
            <a:avLst/>
          </a:prstGeom>
        </p:spPr>
      </p:pic>
      <p:pic>
        <p:nvPicPr>
          <p:cNvPr id="15" name="Image 14" descr="D:\temp\MYRRHA_REF_100Mp\acceptance_ref.pn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36331" y="961532"/>
            <a:ext cx="2724346" cy="2328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D:\temp\MYRRHA_REF_100Mp\acceptance_fault.pn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54944" y="942681"/>
            <a:ext cx="2751056" cy="240119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/>
          <p:cNvSpPr txBox="1"/>
          <p:nvPr/>
        </p:nvSpPr>
        <p:spPr>
          <a:xfrm>
            <a:off x="6966406" y="5674939"/>
            <a:ext cx="2026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none" dirty="0" smtClean="0">
                <a:solidFill>
                  <a:srgbClr val="0000FF"/>
                </a:solidFill>
              </a:rPr>
              <a:t>10</a:t>
            </a:r>
            <a:r>
              <a:rPr lang="fr-FR" b="1" u="none" baseline="30000" dirty="0" smtClean="0">
                <a:solidFill>
                  <a:srgbClr val="0000FF"/>
                </a:solidFill>
              </a:rPr>
              <a:t>8 </a:t>
            </a:r>
            <a:r>
              <a:rPr lang="fr-FR" b="1" u="none" dirty="0" err="1" smtClean="0">
                <a:solidFill>
                  <a:srgbClr val="0000FF"/>
                </a:solidFill>
              </a:rPr>
              <a:t>particles</a:t>
            </a:r>
            <a:endParaRPr lang="fr-FR" b="1" u="none" dirty="0">
              <a:solidFill>
                <a:srgbClr val="0000FF"/>
              </a:solidFill>
            </a:endParaRPr>
          </a:p>
        </p:txBody>
      </p:sp>
      <p:sp>
        <p:nvSpPr>
          <p:cNvPr id="18" name="Flèche droite 17"/>
          <p:cNvSpPr/>
          <p:nvPr/>
        </p:nvSpPr>
        <p:spPr bwMode="auto">
          <a:xfrm>
            <a:off x="6947555" y="1885359"/>
            <a:ext cx="480767" cy="461913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458888" y="1084080"/>
            <a:ext cx="2582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u="none" dirty="0" err="1" smtClean="0"/>
              <a:t>Acceptance</a:t>
            </a:r>
            <a:r>
              <a:rPr lang="fr-FR" sz="1400" i="1" u="none" dirty="0" smtClean="0"/>
              <a:t> w/ nominal </a:t>
            </a:r>
            <a:r>
              <a:rPr lang="fr-FR" sz="1400" i="1" u="none" dirty="0" err="1" smtClean="0"/>
              <a:t>tuning</a:t>
            </a:r>
            <a:endParaRPr lang="fr-FR" sz="1400" i="1" u="none" dirty="0"/>
          </a:p>
        </p:txBody>
      </p:sp>
      <p:sp>
        <p:nvSpPr>
          <p:cNvPr id="20" name="ZoneTexte 19"/>
          <p:cNvSpPr txBox="1"/>
          <p:nvPr/>
        </p:nvSpPr>
        <p:spPr>
          <a:xfrm>
            <a:off x="7326208" y="1047943"/>
            <a:ext cx="257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u="none" dirty="0" err="1" smtClean="0"/>
              <a:t>Acceptance</a:t>
            </a:r>
            <a:r>
              <a:rPr lang="fr-FR" sz="1400" i="1" u="none" dirty="0" smtClean="0"/>
              <a:t> w/ </a:t>
            </a:r>
            <a:r>
              <a:rPr lang="fr-FR" sz="1400" i="1" u="none" dirty="0" err="1" smtClean="0"/>
              <a:t>fault</a:t>
            </a:r>
            <a:r>
              <a:rPr lang="fr-FR" sz="1400" i="1" u="none" dirty="0" smtClean="0"/>
              <a:t>-</a:t>
            </a:r>
            <a:r>
              <a:rPr lang="fr-FR" sz="1400" i="1" u="none" dirty="0" err="1" smtClean="0"/>
              <a:t>recovery</a:t>
            </a:r>
            <a:r>
              <a:rPr lang="fr-FR" sz="1400" i="1" u="none" dirty="0" smtClean="0"/>
              <a:t> </a:t>
            </a:r>
            <a:r>
              <a:rPr lang="fr-FR" sz="1400" i="1" u="none" dirty="0" err="1" smtClean="0"/>
              <a:t>tuning</a:t>
            </a:r>
            <a:endParaRPr lang="fr-FR" sz="1400" i="1" u="none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522" y="877297"/>
            <a:ext cx="4411649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700" indent="-127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MYRRHA </a:t>
            </a:r>
            <a:r>
              <a:rPr lang="en-US" b="1" u="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linac</a:t>
            </a:r>
            <a:r>
              <a:rPr lang="en-US" b="1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fault tolerance study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4 cavities OFF simultaneously, 16 cavities used for compensation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lang="en-US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Losses are still acceptable and comes from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particles leaving longitudinal acceptance </a:t>
            </a:r>
          </a:p>
          <a:p>
            <a:pPr marL="469900" lvl="1" indent="-1270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 Adding errors, the situation is not acceptable anymore for 10% of the simulated </a:t>
            </a:r>
            <a:r>
              <a:rPr lang="en-US" u="none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>linacs</a:t>
            </a:r>
            <a: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  <a:t/>
            </a:r>
            <a:br>
              <a:rPr lang="en-U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" pitchFamily="2" charset="2"/>
              </a:rPr>
            </a:br>
            <a:endParaRPr lang="en-US" u="none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66752" y="6150448"/>
            <a:ext cx="189478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800" u="none" dirty="0" err="1" smtClean="0">
                <a:latin typeface="Calibri" pitchFamily="34" charset="0"/>
                <a:cs typeface="Calibri" pitchFamily="34" charset="0"/>
              </a:rPr>
              <a:t>Courtesy</a:t>
            </a:r>
            <a:r>
              <a:rPr lang="fr-FR" sz="1800" u="none" dirty="0" smtClean="0">
                <a:latin typeface="Calibri" pitchFamily="34" charset="0"/>
                <a:cs typeface="Calibri" pitchFamily="34" charset="0"/>
              </a:rPr>
              <a:t>  D. Uriot</a:t>
            </a:r>
            <a:endParaRPr lang="fr-FR" sz="1800" u="none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FF9900"/>
        </a:accent1>
        <a:accent2>
          <a:srgbClr val="00FFFF"/>
        </a:accent2>
        <a:accent3>
          <a:srgbClr val="AACAC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FF9900"/>
        </a:accent1>
        <a:accent2>
          <a:srgbClr val="00FFFF"/>
        </a:accent2>
        <a:accent3>
          <a:srgbClr val="AACAC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andard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FF9900"/>
        </a:accent1>
        <a:accent2>
          <a:srgbClr val="00FFFF"/>
        </a:accent2>
        <a:accent3>
          <a:srgbClr val="AACAC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andard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FF9900"/>
        </a:accent1>
        <a:accent2>
          <a:srgbClr val="00FFFF"/>
        </a:accent2>
        <a:accent3>
          <a:srgbClr val="AACAC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60412</TotalTime>
  <Words>2117</Words>
  <Application>Microsoft Office PowerPoint</Application>
  <PresentationFormat>Format A4 (210 x 297 mm)</PresentationFormat>
  <Paragraphs>289</Paragraphs>
  <Slides>43</Slides>
  <Notes>43</Notes>
  <HiddenSlides>0</HiddenSlides>
  <MMClips>4</MMClips>
  <ScaleCrop>false</ScaleCrop>
  <HeadingPairs>
    <vt:vector size="6" baseType="variant"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8" baseType="lpstr">
      <vt:lpstr>Standarddesign</vt:lpstr>
      <vt:lpstr>1_Standarddesign</vt:lpstr>
      <vt:lpstr>4_Standarddesign</vt:lpstr>
      <vt:lpstr>2_Standarddesign</vt:lpstr>
      <vt:lpstr>Equation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BIARROTTE Jean-Luc</dc:creator>
  <cp:lastModifiedBy>Biarrotte J-Luc</cp:lastModifiedBy>
  <cp:revision>1404</cp:revision>
  <cp:lastPrinted>2002-05-21T10:52:46Z</cp:lastPrinted>
  <dcterms:created xsi:type="dcterms:W3CDTF">1998-05-25T07:42:57Z</dcterms:created>
  <dcterms:modified xsi:type="dcterms:W3CDTF">2015-05-31T20:34:14Z</dcterms:modified>
</cp:coreProperties>
</file>