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6" y="-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10E7-C956-4EE0-A26D-3998C0E73AE0}" type="datetimeFigureOut">
              <a:rPr lang="en-GB" smtClean="0"/>
              <a:pPr/>
              <a:t>31/05/2015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CFBE-AE99-4CFF-83AB-8F6472DA990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04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46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278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697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72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795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8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24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633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8510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949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303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727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767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668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57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464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764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190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371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FBE-AE99-4CFF-83AB-8F6472DA990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72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13429"/>
            <a:ext cx="8420100" cy="129653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414411"/>
            <a:ext cx="2228850" cy="365125"/>
          </a:xfrm>
        </p:spPr>
        <p:txBody>
          <a:bodyPr/>
          <a:lstStyle>
            <a:lvl1pPr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44903"/>
            <a:ext cx="9906000" cy="1122217"/>
          </a:xfrm>
          <a:prstGeom prst="rect">
            <a:avLst/>
          </a:prstGeom>
          <a:gradFill flip="none" rotWithShape="1">
            <a:gsLst>
              <a:gs pos="14000">
                <a:srgbClr val="183883"/>
              </a:gs>
              <a:gs pos="39000">
                <a:srgbClr val="40418A">
                  <a:lumMod val="10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8" name="Groupe 7"/>
          <p:cNvGrpSpPr/>
          <p:nvPr/>
        </p:nvGrpSpPr>
        <p:grpSpPr>
          <a:xfrm>
            <a:off x="7980220" y="244903"/>
            <a:ext cx="2133598" cy="1122217"/>
            <a:chOff x="7980218" y="66504"/>
            <a:chExt cx="2133598" cy="1122217"/>
          </a:xfrm>
        </p:grpSpPr>
        <p:sp>
          <p:nvSpPr>
            <p:cNvPr id="9" name="Larme 8"/>
            <p:cNvSpPr/>
            <p:nvPr/>
          </p:nvSpPr>
          <p:spPr>
            <a:xfrm>
              <a:off x="7980218" y="66504"/>
              <a:ext cx="2133598" cy="1122217"/>
            </a:xfrm>
            <a:prstGeom prst="teardrop">
              <a:avLst>
                <a:gd name="adj" fmla="val 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51866" y="213973"/>
              <a:ext cx="1307524" cy="797889"/>
            </a:xfrm>
            <a:prstGeom prst="rect">
              <a:avLst/>
            </a:prstGeom>
            <a:noFill/>
            <a:effectLst>
              <a:glow>
                <a:schemeClr val="accent1">
                  <a:alpha val="0"/>
                </a:schemeClr>
              </a:glow>
              <a:softEdge rad="0"/>
            </a:effectLst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" y="27856"/>
            <a:ext cx="1574433" cy="1406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37234"/>
            <a:ext cx="9906000" cy="45719"/>
          </a:xfrm>
          <a:prstGeom prst="rect">
            <a:avLst/>
          </a:prstGeom>
          <a:gradFill flip="none" rotWithShape="1">
            <a:gsLst>
              <a:gs pos="100000">
                <a:srgbClr val="183883"/>
              </a:gs>
              <a:gs pos="100000">
                <a:srgbClr val="40418A">
                  <a:lumMod val="10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xmlns="" val="394901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195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91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2228850" cy="365125"/>
          </a:xfrm>
        </p:spPr>
        <p:txBody>
          <a:bodyPr/>
          <a:lstStyle>
            <a:lvl1pPr>
              <a:defRPr sz="750"/>
            </a:lvl1pPr>
          </a:lstStyle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413059"/>
            <a:ext cx="3343275" cy="365125"/>
          </a:xfrm>
        </p:spPr>
        <p:txBody>
          <a:bodyPr/>
          <a:lstStyle>
            <a:lvl1pPr>
              <a:defRPr sz="750"/>
            </a:lvl1pPr>
          </a:lstStyle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413059"/>
            <a:ext cx="2228850" cy="365125"/>
          </a:xfrm>
        </p:spPr>
        <p:txBody>
          <a:bodyPr/>
          <a:lstStyle>
            <a:lvl1pPr>
              <a:defRPr sz="750"/>
            </a:lvl1pPr>
          </a:lstStyle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435882"/>
            <a:ext cx="9906000" cy="45719"/>
          </a:xfrm>
          <a:prstGeom prst="rect">
            <a:avLst/>
          </a:prstGeom>
          <a:gradFill flip="none" rotWithShape="1">
            <a:gsLst>
              <a:gs pos="100000">
                <a:srgbClr val="183883"/>
              </a:gs>
              <a:gs pos="100000">
                <a:srgbClr val="40418A">
                  <a:lumMod val="10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/>
        </p:nvSpPr>
        <p:spPr>
          <a:xfrm>
            <a:off x="1" y="83126"/>
            <a:ext cx="9906000" cy="700834"/>
          </a:xfrm>
          <a:prstGeom prst="rect">
            <a:avLst/>
          </a:prstGeom>
          <a:gradFill flip="none" rotWithShape="1">
            <a:gsLst>
              <a:gs pos="14000">
                <a:srgbClr val="183883"/>
              </a:gs>
              <a:gs pos="64000">
                <a:srgbClr val="40418A">
                  <a:lumMod val="100000"/>
                </a:srgb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9" name="Groupe 8"/>
          <p:cNvGrpSpPr/>
          <p:nvPr/>
        </p:nvGrpSpPr>
        <p:grpSpPr>
          <a:xfrm>
            <a:off x="8869681" y="83129"/>
            <a:ext cx="1219196" cy="667581"/>
            <a:chOff x="7980218" y="66504"/>
            <a:chExt cx="2133598" cy="1122217"/>
          </a:xfrm>
        </p:grpSpPr>
        <p:sp>
          <p:nvSpPr>
            <p:cNvPr id="10" name="Larme 9"/>
            <p:cNvSpPr/>
            <p:nvPr/>
          </p:nvSpPr>
          <p:spPr>
            <a:xfrm>
              <a:off x="7980218" y="66504"/>
              <a:ext cx="2133598" cy="1122217"/>
            </a:xfrm>
            <a:prstGeom prst="teardrop">
              <a:avLst>
                <a:gd name="adj" fmla="val 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51866" y="213973"/>
              <a:ext cx="1307524" cy="797889"/>
            </a:xfrm>
            <a:prstGeom prst="rect">
              <a:avLst/>
            </a:prstGeom>
            <a:noFill/>
            <a:effectLst>
              <a:glow>
                <a:schemeClr val="accent1">
                  <a:alpha val="0"/>
                </a:schemeClr>
              </a:glow>
              <a:softEdge rad="0"/>
            </a:effec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-5341"/>
            <a:ext cx="1047402" cy="83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63" y="222099"/>
            <a:ext cx="7664942" cy="46871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7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0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89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591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3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11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30"/>
            <a:ext cx="501491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73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30"/>
            <a:ext cx="5014914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56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 &amp; 2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LLRF-Beam Dynamics workshop, Lund, Sweden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9134-0566-4A67-A3B4-20AB0829A3B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17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yrrha_MYRRHA_DV-4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50099"/>
            <a:ext cx="9906000" cy="16553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Superconducting </a:t>
            </a:r>
            <a:r>
              <a:rPr lang="en-US" sz="3600" b="1" dirty="0"/>
              <a:t>C</a:t>
            </a:r>
            <a:r>
              <a:rPr lang="en-US" sz="3600" b="1" dirty="0" smtClean="0"/>
              <a:t>avity </a:t>
            </a:r>
            <a:r>
              <a:rPr lang="en-US" sz="3600" b="1" dirty="0"/>
              <a:t>C</a:t>
            </a:r>
            <a:r>
              <a:rPr lang="en-US" sz="3600" b="1" dirty="0" smtClean="0"/>
              <a:t>ontrol </a:t>
            </a:r>
            <a:br>
              <a:rPr lang="en-US" sz="3600" b="1" dirty="0" smtClean="0"/>
            </a:br>
            <a:r>
              <a:rPr lang="en-US" sz="3600" b="1" dirty="0" smtClean="0"/>
              <a:t>&amp; </a:t>
            </a:r>
            <a:br>
              <a:rPr lang="en-US" sz="3600" b="1" dirty="0" smtClean="0"/>
            </a:br>
            <a:r>
              <a:rPr lang="en-US" sz="3600" b="1" dirty="0" smtClean="0"/>
              <a:t>Fault-Compensation Strategy for MYRRHA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3429914"/>
            <a:ext cx="9906000" cy="342686"/>
          </a:xfrm>
        </p:spPr>
        <p:txBody>
          <a:bodyPr>
            <a:normAutofit/>
          </a:bodyPr>
          <a:lstStyle/>
          <a:p>
            <a:r>
              <a:rPr lang="en-US" sz="1400" b="1" i="1" dirty="0"/>
              <a:t>F. </a:t>
            </a:r>
            <a:r>
              <a:rPr lang="en-US" sz="1400" b="1" i="1" dirty="0" smtClean="0"/>
              <a:t>Bouly (LPSC / CNRS), J</a:t>
            </a:r>
            <a:r>
              <a:rPr lang="en-US" sz="1400" b="1" i="1" dirty="0"/>
              <a:t>.-L. </a:t>
            </a:r>
            <a:r>
              <a:rPr lang="en-US" sz="1400" b="1" i="1" dirty="0" err="1" smtClean="0"/>
              <a:t>Biarrotte</a:t>
            </a:r>
            <a:r>
              <a:rPr lang="en-US" sz="1400" b="1" i="1" dirty="0" smtClean="0"/>
              <a:t> (IPNO / CNRS)</a:t>
            </a:r>
            <a:endParaRPr lang="fr-FR" sz="1400" b="1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72" y="4001558"/>
            <a:ext cx="1275533" cy="778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642" y="3994486"/>
            <a:ext cx="1256704" cy="785440"/>
          </a:xfrm>
          <a:prstGeom prst="rect">
            <a:avLst/>
          </a:prstGeom>
        </p:spPr>
      </p:pic>
      <p:pic>
        <p:nvPicPr>
          <p:cNvPr id="8" name="Picture 25" descr="cnrsin2p3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546" y="4920958"/>
            <a:ext cx="1711325" cy="971138"/>
          </a:xfrm>
          <a:prstGeom prst="rect">
            <a:avLst/>
          </a:prstGeom>
          <a:noFill/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5205612" y="4490179"/>
            <a:ext cx="3872218" cy="861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i="1" dirty="0" smtClean="0"/>
              <a:t>LLRF-</a:t>
            </a:r>
            <a:r>
              <a:rPr lang="fr-FR" i="1" dirty="0" err="1" smtClean="0"/>
              <a:t>Beam</a:t>
            </a:r>
            <a:r>
              <a:rPr lang="fr-FR" i="1" dirty="0" smtClean="0"/>
              <a:t> </a:t>
            </a:r>
            <a:r>
              <a:rPr lang="fr-FR" i="1" dirty="0"/>
              <a:t>Dynamics Workshop</a:t>
            </a:r>
          </a:p>
          <a:p>
            <a:pPr algn="r"/>
            <a:r>
              <a:rPr lang="fr-FR" i="1" dirty="0" smtClean="0"/>
              <a:t>1 and 2 </a:t>
            </a:r>
            <a:r>
              <a:rPr lang="fr-FR" i="1" dirty="0" err="1" smtClean="0"/>
              <a:t>June</a:t>
            </a:r>
            <a:r>
              <a:rPr lang="fr-FR" i="1" dirty="0" smtClean="0"/>
              <a:t> 2015</a:t>
            </a:r>
          </a:p>
          <a:p>
            <a:pPr algn="r"/>
            <a:r>
              <a:rPr lang="fr-FR" i="1" dirty="0" smtClean="0"/>
              <a:t>Lund, </a:t>
            </a:r>
            <a:r>
              <a:rPr lang="fr-FR" i="1" dirty="0" err="1" smtClean="0"/>
              <a:t>Sweeden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2903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control principle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(2/3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10</a:t>
            </a:fld>
            <a:endParaRPr lang="en-GB" sz="1100" dirty="0"/>
          </a:p>
        </p:txBody>
      </p:sp>
      <p:sp>
        <p:nvSpPr>
          <p:cNvPr id="50" name="Ellipse 49"/>
          <p:cNvSpPr/>
          <p:nvPr/>
        </p:nvSpPr>
        <p:spPr>
          <a:xfrm rot="21095573">
            <a:off x="4157836" y="760271"/>
            <a:ext cx="4538508" cy="4500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4211960" y="2664000"/>
            <a:ext cx="4478400" cy="63360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102" idx="2"/>
          </p:cNvCxnSpPr>
          <p:nvPr/>
        </p:nvCxnSpPr>
        <p:spPr>
          <a:xfrm rot="5400000" flipH="1" flipV="1">
            <a:off x="5094056" y="2035332"/>
            <a:ext cx="316523" cy="2239763"/>
          </a:xfrm>
          <a:prstGeom prst="straightConnector1">
            <a:avLst/>
          </a:prstGeom>
          <a:ln w="22225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rot="10800000" flipV="1">
            <a:off x="6084168" y="2996952"/>
            <a:ext cx="295547" cy="28491"/>
          </a:xfrm>
          <a:prstGeom prst="straightConnector1">
            <a:avLst/>
          </a:prstGeom>
          <a:ln w="22225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1583800" y="3312000"/>
            <a:ext cx="2584641" cy="4931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352017" y="3313475"/>
            <a:ext cx="8136904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1936193" y="3313475"/>
            <a:ext cx="4392488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7984865" y="29534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Re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240449" y="8652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Im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cxnSp>
        <p:nvCxnSpPr>
          <p:cNvPr id="97" name="Connecteur droit avec flèche 96"/>
          <p:cNvCxnSpPr/>
          <p:nvPr/>
        </p:nvCxnSpPr>
        <p:spPr>
          <a:xfrm rot="10800000">
            <a:off x="2980441" y="3313475"/>
            <a:ext cx="11880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Multiplier 98"/>
          <p:cNvSpPr/>
          <p:nvPr/>
        </p:nvSpPr>
        <p:spPr>
          <a:xfrm>
            <a:off x="3952417" y="3097451"/>
            <a:ext cx="432048" cy="43204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ZoneTexte 99"/>
          <p:cNvSpPr txBox="1"/>
          <p:nvPr/>
        </p:nvSpPr>
        <p:spPr>
          <a:xfrm>
            <a:off x="3131840" y="328498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1576153" y="2017331"/>
            <a:ext cx="2592288" cy="259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ZoneTexte 101"/>
          <p:cNvSpPr txBox="1"/>
          <p:nvPr/>
        </p:nvSpPr>
        <p:spPr>
          <a:xfrm>
            <a:off x="3952417" y="29441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O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103" name="Arc 102"/>
          <p:cNvSpPr/>
          <p:nvPr/>
        </p:nvSpPr>
        <p:spPr>
          <a:xfrm rot="19475405">
            <a:off x="4475220" y="2639663"/>
            <a:ext cx="1296144" cy="1224136"/>
          </a:xfrm>
          <a:prstGeom prst="arc">
            <a:avLst>
              <a:gd name="adj1" fmla="val 1278650"/>
              <a:gd name="adj2" fmla="val 2547260"/>
            </a:avLst>
          </a:prstGeom>
          <a:noFill/>
          <a:ln w="15875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ZoneTexte 103"/>
          <p:cNvSpPr txBox="1"/>
          <p:nvPr/>
        </p:nvSpPr>
        <p:spPr>
          <a:xfrm>
            <a:off x="5824625" y="30254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mbria Math"/>
                <a:ea typeface="Cambria Math"/>
              </a:rPr>
              <a:t>ϕ</a:t>
            </a:r>
            <a:r>
              <a:rPr lang="fr-FR" b="1" baseline="-25000" dirty="0" smtClean="0">
                <a:latin typeface="Cambria Math"/>
                <a:ea typeface="Cambria Math"/>
              </a:rPr>
              <a:t>s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464585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alibri" pitchFamily="34" charset="0"/>
              </a:rPr>
              <a:t>V</a:t>
            </a:r>
            <a:r>
              <a:rPr lang="en-GB" b="1" baseline="-25000" dirty="0" err="1" smtClean="0">
                <a:latin typeface="Calibri" pitchFamily="34" charset="0"/>
              </a:rPr>
              <a:t>cav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971600" y="292494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(at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0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 =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)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7" name="Connecteur droit avec flèche 106"/>
          <p:cNvCxnSpPr>
            <a:stCxn id="101" idx="6"/>
          </p:cNvCxnSpPr>
          <p:nvPr/>
        </p:nvCxnSpPr>
        <p:spPr>
          <a:xfrm flipV="1">
            <a:off x="4168441" y="3025443"/>
            <a:ext cx="1944216" cy="2878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stCxn id="102" idx="2"/>
          </p:cNvCxnSpPr>
          <p:nvPr/>
        </p:nvCxnSpPr>
        <p:spPr>
          <a:xfrm rot="5400000" flipH="1" flipV="1">
            <a:off x="4626005" y="2647399"/>
            <a:ext cx="172507" cy="1159645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4788024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F06CA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7956376" y="2276872"/>
            <a:ext cx="12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</a:t>
            </a:r>
            <a:r>
              <a:rPr lang="en-GB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g 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(at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0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 =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)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 rot="5400000">
            <a:off x="6228978" y="2996158"/>
            <a:ext cx="28803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c 111"/>
          <p:cNvSpPr/>
          <p:nvPr/>
        </p:nvSpPr>
        <p:spPr>
          <a:xfrm rot="20703942">
            <a:off x="6401637" y="2276910"/>
            <a:ext cx="1317003" cy="1518726"/>
          </a:xfrm>
          <a:prstGeom prst="arc">
            <a:avLst>
              <a:gd name="adj1" fmla="val 21476310"/>
              <a:gd name="adj2" fmla="val 2278715"/>
            </a:avLst>
          </a:prstGeom>
          <a:ln w="15875">
            <a:solidFill>
              <a:srgbClr val="0F06CA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ZoneTexte 112"/>
          <p:cNvSpPr txBox="1"/>
          <p:nvPr/>
        </p:nvSpPr>
        <p:spPr>
          <a:xfrm>
            <a:off x="7668344" y="2852936"/>
            <a:ext cx="535308" cy="36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Times New Roman"/>
                <a:cs typeface="Times New Roman"/>
              </a:rPr>
              <a:t>φ</a:t>
            </a:r>
            <a:r>
              <a:rPr lang="fr-FR" b="1" baseline="-25000" dirty="0" smtClean="0">
                <a:solidFill>
                  <a:srgbClr val="0F06CA"/>
                </a:solidFill>
                <a:latin typeface="Times New Roman"/>
                <a:cs typeface="Times New Roman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cxnSp>
        <p:nvCxnSpPr>
          <p:cNvPr id="114" name="Connecteur droit avec flèche 113"/>
          <p:cNvCxnSpPr/>
          <p:nvPr/>
        </p:nvCxnSpPr>
        <p:spPr>
          <a:xfrm rot="10800000">
            <a:off x="1691681" y="2708920"/>
            <a:ext cx="2440767" cy="60455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>
            <a:stCxn id="102" idx="2"/>
          </p:cNvCxnSpPr>
          <p:nvPr/>
        </p:nvCxnSpPr>
        <p:spPr>
          <a:xfrm rot="16200000" flipH="1">
            <a:off x="6058652" y="1387259"/>
            <a:ext cx="547573" cy="4400003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rot="10800000">
            <a:off x="6084172" y="3040470"/>
            <a:ext cx="2448269" cy="820578"/>
          </a:xfrm>
          <a:prstGeom prst="straightConnector1">
            <a:avLst/>
          </a:prstGeom>
          <a:ln w="22225">
            <a:solidFill>
              <a:srgbClr val="FF0000">
                <a:alpha val="38000"/>
              </a:srgb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7308304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F06CA"/>
                </a:solidFill>
                <a:latin typeface="Calibri" pitchFamily="34" charset="0"/>
              </a:rPr>
              <a:t>V</a:t>
            </a:r>
            <a:r>
              <a:rPr lang="en-GB" b="1" baseline="-25000" dirty="0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7956376" y="3284984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CCCC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FFCCCC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CCCC"/>
              </a:solidFill>
              <a:latin typeface="Calibri" pitchFamily="34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2771800" y="2636912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0" name="Arc 119"/>
          <p:cNvSpPr/>
          <p:nvPr/>
        </p:nvSpPr>
        <p:spPr>
          <a:xfrm rot="241569" flipH="1">
            <a:off x="2800333" y="2744121"/>
            <a:ext cx="1032559" cy="849064"/>
          </a:xfrm>
          <a:prstGeom prst="arc">
            <a:avLst>
              <a:gd name="adj1" fmla="val 20624467"/>
              <a:gd name="adj2" fmla="val 1362325"/>
            </a:avLst>
          </a:prstGeom>
          <a:ln w="15875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ZoneTexte 120"/>
          <p:cNvSpPr txBox="1"/>
          <p:nvPr/>
        </p:nvSpPr>
        <p:spPr>
          <a:xfrm>
            <a:off x="2483768" y="2996952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ψ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2" name="Arc 121"/>
          <p:cNvSpPr/>
          <p:nvPr/>
        </p:nvSpPr>
        <p:spPr>
          <a:xfrm rot="20703942">
            <a:off x="4059775" y="2639237"/>
            <a:ext cx="1296144" cy="1224136"/>
          </a:xfrm>
          <a:prstGeom prst="arc">
            <a:avLst>
              <a:gd name="adj1" fmla="val 350047"/>
              <a:gd name="adj2" fmla="val 2074920"/>
            </a:avLst>
          </a:prstGeom>
          <a:ln w="15875">
            <a:solidFill>
              <a:srgbClr val="0F06CA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ZoneTexte 122"/>
          <p:cNvSpPr txBox="1"/>
          <p:nvPr/>
        </p:nvSpPr>
        <p:spPr>
          <a:xfrm>
            <a:off x="5364088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Calibri" pitchFamily="34" charset="0"/>
              </a:rPr>
              <a:t>ψ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24" name="Arc 123"/>
          <p:cNvSpPr/>
          <p:nvPr/>
        </p:nvSpPr>
        <p:spPr>
          <a:xfrm rot="875325" flipH="1">
            <a:off x="7011844" y="2599724"/>
            <a:ext cx="1658177" cy="1860628"/>
          </a:xfrm>
          <a:prstGeom prst="arc">
            <a:avLst>
              <a:gd name="adj1" fmla="val 86139"/>
              <a:gd name="adj2" fmla="val 1433525"/>
            </a:avLst>
          </a:prstGeom>
          <a:ln w="15875">
            <a:solidFill>
              <a:srgbClr val="0F06CA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ZoneTexte 124"/>
          <p:cNvSpPr txBox="1"/>
          <p:nvPr/>
        </p:nvSpPr>
        <p:spPr>
          <a:xfrm>
            <a:off x="6516216" y="3284984"/>
            <a:ext cx="535308" cy="36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Times New Roman"/>
                <a:cs typeface="Times New Roman"/>
              </a:rPr>
              <a:t>φ</a:t>
            </a:r>
            <a:r>
              <a:rPr lang="fr-FR" b="1" baseline="-25000" dirty="0" smtClean="0">
                <a:solidFill>
                  <a:srgbClr val="0F06CA"/>
                </a:solidFill>
                <a:latin typeface="Times New Roman"/>
                <a:cs typeface="Times New Roman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300192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inc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5796136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ref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440541" y="5301208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2000" b="1" u="sng" dirty="0" smtClean="0">
                <a:latin typeface="Calibri" pitchFamily="34" charset="0"/>
              </a:rPr>
              <a:t>Optimal frequency detuning :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159224" y="5950592"/>
            <a:ext cx="5184576" cy="43088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When</a:t>
            </a:r>
            <a:r>
              <a:rPr lang="fr-FR" b="1" dirty="0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 the optimal </a:t>
            </a:r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detuning</a:t>
            </a:r>
            <a:r>
              <a:rPr lang="fr-FR" b="1" dirty="0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is</a:t>
            </a:r>
            <a:r>
              <a:rPr lang="fr-FR" b="1" dirty="0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achieved</a:t>
            </a:r>
            <a:r>
              <a:rPr lang="fr-FR" b="1" dirty="0" smtClean="0">
                <a:solidFill>
                  <a:schemeClr val="tx2"/>
                </a:solidFill>
                <a:latin typeface="Calibri" pitchFamily="34" charset="0"/>
                <a:cs typeface="Times New Roman"/>
              </a:rPr>
              <a:t> : </a:t>
            </a:r>
            <a:r>
              <a:rPr lang="el-GR" sz="2200" b="1" dirty="0" smtClean="0">
                <a:solidFill>
                  <a:srgbClr val="0F06CA"/>
                </a:solidFill>
                <a:latin typeface="Times New Roman"/>
                <a:cs typeface="Times New Roman"/>
              </a:rPr>
              <a:t>φ</a:t>
            </a:r>
            <a:r>
              <a:rPr lang="fr-FR" sz="2200" b="1" baseline="-25000" dirty="0" smtClean="0">
                <a:solidFill>
                  <a:srgbClr val="0F06CA"/>
                </a:solidFill>
                <a:latin typeface="Times New Roman"/>
                <a:cs typeface="Times New Roman"/>
              </a:rPr>
              <a:t>g</a:t>
            </a:r>
            <a:r>
              <a:rPr lang="fr-FR" sz="2200" b="1" dirty="0" smtClean="0">
                <a:latin typeface="Cambria Math"/>
                <a:ea typeface="Cambria Math"/>
              </a:rPr>
              <a:t>= </a:t>
            </a:r>
            <a:r>
              <a:rPr lang="el-GR" sz="2200" b="1" dirty="0" smtClean="0">
                <a:latin typeface="Cambria Math"/>
                <a:ea typeface="Cambria Math"/>
              </a:rPr>
              <a:t>ϕ</a:t>
            </a:r>
            <a:r>
              <a:rPr lang="fr-FR" sz="2200" b="1" baseline="-25000" dirty="0" smtClean="0">
                <a:latin typeface="Cambria Math"/>
                <a:ea typeface="Cambria Math"/>
              </a:rPr>
              <a:t>s </a:t>
            </a:r>
            <a:endParaRPr lang="en-GB" sz="2200" b="1" baseline="-25000" dirty="0">
              <a:latin typeface="Calibri" pitchFamily="34" charset="0"/>
            </a:endParaRPr>
          </a:p>
        </p:txBody>
      </p:sp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3" cstate="print"/>
          <a:srcRect l="10308" t="43235" r="8627" b="30344"/>
          <a:stretch>
            <a:fillRect/>
          </a:stretch>
        </p:blipFill>
        <p:spPr bwMode="auto">
          <a:xfrm>
            <a:off x="3779912" y="5085184"/>
            <a:ext cx="3744416" cy="76275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41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Control Strategy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11</a:t>
            </a:fld>
            <a:endParaRPr lang="en-GB" sz="1100" dirty="0"/>
          </a:p>
        </p:txBody>
      </p:sp>
      <p:grpSp>
        <p:nvGrpSpPr>
          <p:cNvPr id="9" name="Groupe 8"/>
          <p:cNvGrpSpPr/>
          <p:nvPr/>
        </p:nvGrpSpPr>
        <p:grpSpPr>
          <a:xfrm>
            <a:off x="641866" y="900809"/>
            <a:ext cx="8424936" cy="5328592"/>
            <a:chOff x="251520" y="332656"/>
            <a:chExt cx="8424936" cy="5328592"/>
          </a:xfrm>
        </p:grpSpPr>
        <p:grpSp>
          <p:nvGrpSpPr>
            <p:cNvPr id="10" name="Groupe 67"/>
            <p:cNvGrpSpPr/>
            <p:nvPr/>
          </p:nvGrpSpPr>
          <p:grpSpPr>
            <a:xfrm>
              <a:off x="251520" y="836712"/>
              <a:ext cx="8424936" cy="4824536"/>
              <a:chOff x="251520" y="836712"/>
              <a:chExt cx="8424936" cy="4824536"/>
            </a:xfrm>
          </p:grpSpPr>
          <p:sp>
            <p:nvSpPr>
              <p:cNvPr id="18" name="Triangle isocèle 17"/>
              <p:cNvSpPr/>
              <p:nvPr/>
            </p:nvSpPr>
            <p:spPr>
              <a:xfrm rot="5400000">
                <a:off x="6681052" y="959908"/>
                <a:ext cx="966472" cy="864096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Connecteur droit avec flèche 18"/>
              <p:cNvCxnSpPr>
                <a:endCxn id="18" idx="3"/>
              </p:cNvCxnSpPr>
              <p:nvPr/>
            </p:nvCxnSpPr>
            <p:spPr>
              <a:xfrm>
                <a:off x="6228184" y="1390982"/>
                <a:ext cx="504056" cy="974"/>
              </a:xfrm>
              <a:prstGeom prst="straightConnector1">
                <a:avLst/>
              </a:prstGeom>
              <a:noFill/>
              <a:ln w="25400" cap="flat" cmpd="dbl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20" name="ZoneTexte 19"/>
              <p:cNvSpPr txBox="1"/>
              <p:nvPr/>
            </p:nvSpPr>
            <p:spPr>
              <a:xfrm>
                <a:off x="6732240" y="1197024"/>
                <a:ext cx="792088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Amp</a:t>
                </a: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.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" name="Organigramme : Jonction de sommaire 23"/>
              <p:cNvSpPr/>
              <p:nvPr/>
            </p:nvSpPr>
            <p:spPr>
              <a:xfrm>
                <a:off x="1619672" y="1076344"/>
                <a:ext cx="648072" cy="628480"/>
              </a:xfrm>
              <a:prstGeom prst="flowChartSummingJunct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Connecteur droit avec flèche 24"/>
              <p:cNvCxnSpPr>
                <a:stCxn id="24" idx="6"/>
              </p:cNvCxnSpPr>
              <p:nvPr/>
            </p:nvCxnSpPr>
            <p:spPr>
              <a:xfrm>
                <a:off x="2267744" y="1390584"/>
                <a:ext cx="504056" cy="1372"/>
              </a:xfrm>
              <a:prstGeom prst="straightConnector1">
                <a:avLst/>
              </a:prstGeom>
              <a:noFill/>
              <a:ln w="25400" cap="flat" cmpd="dbl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899592" y="1412776"/>
                <a:ext cx="720080" cy="1372"/>
              </a:xfrm>
              <a:prstGeom prst="straightConnector1">
                <a:avLst/>
              </a:prstGeom>
              <a:noFill/>
              <a:ln w="25400" cap="flat" cmpd="dbl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27" name="Rectangle à coins arrondis 26"/>
              <p:cNvSpPr/>
              <p:nvPr/>
            </p:nvSpPr>
            <p:spPr>
              <a:xfrm>
                <a:off x="3491880" y="2204864"/>
                <a:ext cx="2376264" cy="648072"/>
              </a:xfrm>
              <a:prstGeom prst="roundRect">
                <a:avLst/>
              </a:prstGeom>
              <a:solidFill>
                <a:srgbClr val="FF0000">
                  <a:alpha val="52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CAVITY</a:t>
                </a:r>
                <a:endPara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" name="Connecteur en angle 27"/>
              <p:cNvCxnSpPr>
                <a:stCxn id="18" idx="0"/>
                <a:endCxn id="27" idx="3"/>
              </p:cNvCxnSpPr>
              <p:nvPr/>
            </p:nvCxnSpPr>
            <p:spPr>
              <a:xfrm flipH="1">
                <a:off x="5868144" y="1391956"/>
                <a:ext cx="1728192" cy="1136944"/>
              </a:xfrm>
              <a:prstGeom prst="bentConnector3">
                <a:avLst>
                  <a:gd name="adj1" fmla="val -16190"/>
                </a:avLst>
              </a:prstGeom>
              <a:noFill/>
              <a:ln w="25400" cap="flat" cmpd="dbl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29" name="Connecteur en angle 76"/>
              <p:cNvCxnSpPr>
                <a:stCxn id="27" idx="1"/>
                <a:endCxn id="24" idx="4"/>
              </p:cNvCxnSpPr>
              <p:nvPr/>
            </p:nvCxnSpPr>
            <p:spPr>
              <a:xfrm rot="10800000">
                <a:off x="1943708" y="1704824"/>
                <a:ext cx="1548172" cy="824076"/>
              </a:xfrm>
              <a:prstGeom prst="bentConnector2">
                <a:avLst/>
              </a:prstGeom>
              <a:noFill/>
              <a:ln w="25400" cap="flat" cmpd="dbl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0" name="Rectangle à coins arrondis 29"/>
              <p:cNvSpPr/>
              <p:nvPr/>
            </p:nvSpPr>
            <p:spPr>
              <a:xfrm>
                <a:off x="3491880" y="4077072"/>
                <a:ext cx="2376264" cy="36004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Cold </a:t>
                </a: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Tuning</a:t>
                </a: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System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rganigramme : Jonction de sommaire 30"/>
              <p:cNvSpPr/>
              <p:nvPr/>
            </p:nvSpPr>
            <p:spPr>
              <a:xfrm>
                <a:off x="1691680" y="4725144"/>
                <a:ext cx="648072" cy="628480"/>
              </a:xfrm>
              <a:prstGeom prst="flowChartSummingJunct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>
                <a:off x="971600" y="5013176"/>
                <a:ext cx="720080" cy="137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3" name="Connecteur droit avec flèche 32"/>
              <p:cNvCxnSpPr>
                <a:stCxn id="31" idx="6"/>
              </p:cNvCxnSpPr>
              <p:nvPr/>
            </p:nvCxnSpPr>
            <p:spPr>
              <a:xfrm>
                <a:off x="2339752" y="5039384"/>
                <a:ext cx="468152" cy="6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34" name="Triangle isocèle 33"/>
              <p:cNvSpPr/>
              <p:nvPr/>
            </p:nvSpPr>
            <p:spPr>
              <a:xfrm rot="5400000">
                <a:off x="5312900" y="4536064"/>
                <a:ext cx="966472" cy="1008112"/>
              </a:xfrm>
              <a:prstGeom prst="triangl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5364088" y="4797152"/>
                <a:ext cx="108012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Amp</a:t>
                </a: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.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36" name="Connecteur droit avec flèche 35"/>
              <p:cNvCxnSpPr>
                <a:endCxn id="34" idx="3"/>
              </p:cNvCxnSpPr>
              <p:nvPr/>
            </p:nvCxnSpPr>
            <p:spPr>
              <a:xfrm>
                <a:off x="4932040" y="5039384"/>
                <a:ext cx="360040" cy="7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7" name="Connecteur en angle 36"/>
              <p:cNvCxnSpPr>
                <a:stCxn id="34" idx="0"/>
                <a:endCxn id="30" idx="3"/>
              </p:cNvCxnSpPr>
              <p:nvPr/>
            </p:nvCxnSpPr>
            <p:spPr>
              <a:xfrm flipH="1" flipV="1">
                <a:off x="5868144" y="4257092"/>
                <a:ext cx="432048" cy="783028"/>
              </a:xfrm>
              <a:prstGeom prst="bentConnector3">
                <a:avLst>
                  <a:gd name="adj1" fmla="val -48092"/>
                </a:avLst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38" name="Organigramme : Jonction de sommaire 37"/>
              <p:cNvSpPr/>
              <p:nvPr/>
            </p:nvSpPr>
            <p:spPr>
              <a:xfrm>
                <a:off x="4427984" y="3140968"/>
                <a:ext cx="504056" cy="504000"/>
              </a:xfrm>
              <a:prstGeom prst="flowChartSummingJunct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" name="Connecteur droit avec flèche 38"/>
              <p:cNvCxnSpPr>
                <a:stCxn id="30" idx="0"/>
                <a:endCxn id="38" idx="4"/>
              </p:cNvCxnSpPr>
              <p:nvPr/>
            </p:nvCxnSpPr>
            <p:spPr>
              <a:xfrm rot="5400000" flipH="1" flipV="1">
                <a:off x="4463960" y="3861020"/>
                <a:ext cx="43210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40" name="Connecteur droit avec flèche 39"/>
              <p:cNvCxnSpPr>
                <a:stCxn id="38" idx="0"/>
                <a:endCxn id="27" idx="2"/>
              </p:cNvCxnSpPr>
              <p:nvPr/>
            </p:nvCxnSpPr>
            <p:spPr>
              <a:xfrm rot="5400000" flipH="1" flipV="1">
                <a:off x="4535996" y="2996952"/>
                <a:ext cx="288032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41" name="Connecteur droit avec flèche 40"/>
              <p:cNvCxnSpPr>
                <a:stCxn id="42" idx="1"/>
                <a:endCxn id="38" idx="6"/>
              </p:cNvCxnSpPr>
              <p:nvPr/>
            </p:nvCxnSpPr>
            <p:spPr>
              <a:xfrm rot="10800000" flipV="1">
                <a:off x="4932040" y="3392968"/>
                <a:ext cx="1008112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42" name="ZoneTexte 41"/>
              <p:cNvSpPr txBox="1"/>
              <p:nvPr/>
            </p:nvSpPr>
            <p:spPr>
              <a:xfrm>
                <a:off x="5940152" y="2852936"/>
                <a:ext cx="2016224" cy="1015663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Perturbations :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Lorentz </a:t>
                </a:r>
                <a:r>
                  <a:rPr kumimoji="0" lang="fr-F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detuning</a:t>
                </a:r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Microphonics</a:t>
                </a:r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He bath pressure …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323528" y="980728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fr-FR" sz="18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</a:t>
                </a:r>
                <a:r>
                  <a:rPr kumimoji="0" lang="fr-FR" sz="180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cI</a:t>
                </a:r>
                <a:r>
                  <a:rPr lang="fr-FR" kern="0" baseline="30000" dirty="0" smtClean="0">
                    <a:solidFill>
                      <a:sysClr val="windowText" lastClr="000000"/>
                    </a:solidFill>
                    <a:latin typeface="Calibri" pitchFamily="34" charset="0"/>
                  </a:rPr>
                  <a:t>set-p</a:t>
                </a:r>
                <a:r>
                  <a:rPr kumimoji="0" lang="fr-FR" sz="180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,</a:t>
                </a:r>
                <a:r>
                  <a:rPr kumimoji="0" lang="fr-FR" sz="18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</a:t>
                </a:r>
                <a:r>
                  <a:rPr kumimoji="0" lang="fr-FR" sz="180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cQ</a:t>
                </a:r>
                <a:r>
                  <a:rPr lang="fr-FR" kern="0" baseline="30000" dirty="0" smtClean="0">
                    <a:solidFill>
                      <a:sysClr val="windowText" lastClr="000000"/>
                    </a:solidFill>
                    <a:latin typeface="Calibri" pitchFamily="34" charset="0"/>
                  </a:rPr>
                  <a:t>set-p</a:t>
                </a:r>
                <a:endParaRPr kumimoji="0" lang="fr-FR" sz="180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1547664" y="177281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</a:t>
                </a:r>
                <a:r>
                  <a:rPr kumimoji="0" lang="fr-FR" sz="18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cI</a:t>
                </a: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 </a:t>
                </a: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</a:t>
                </a:r>
                <a:r>
                  <a:rPr kumimoji="0" lang="fr-FR" sz="18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cQ</a:t>
                </a:r>
                <a:endParaRPr kumimoji="0" lang="fr-FR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1782000" y="1196752"/>
                <a:ext cx="21602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_</a:t>
                </a:r>
                <a:endParaRPr kumimoji="0" lang="fr-FR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1691680" y="1196752"/>
                <a:ext cx="216024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fr-FR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1854008" y="4608130"/>
                <a:ext cx="19771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  <a:endParaRPr kumimoji="0" lang="fr-FR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1763688" y="4844479"/>
                <a:ext cx="216024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fr-FR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4626000" y="335699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4788024" y="321297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4716016" y="357301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Δ</a:t>
                </a: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f</a:t>
                </a:r>
                <a:r>
                  <a:rPr kumimoji="0" lang="fr-FR" sz="18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SAF</a:t>
                </a:r>
                <a:endParaRPr kumimoji="0" lang="fr-FR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5004048" y="2996952"/>
                <a:ext cx="93610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Δ</a:t>
                </a:r>
                <a:r>
                  <a:rPr kumimoji="0" lang="fr-FR" sz="17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f</a:t>
                </a:r>
                <a:r>
                  <a:rPr kumimoji="0" lang="fr-FR" sz="17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L</a:t>
                </a:r>
                <a:r>
                  <a:rPr kumimoji="0" lang="fr-FR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,</a:t>
                </a:r>
                <a:r>
                  <a:rPr kumimoji="0" lang="el-GR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Δ</a:t>
                </a:r>
                <a:r>
                  <a:rPr kumimoji="0" lang="fr-FR" sz="17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f</a:t>
                </a:r>
                <a:r>
                  <a:rPr kumimoji="0" lang="fr-FR" sz="17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mic</a:t>
                </a:r>
                <a:endParaRPr kumimoji="0" lang="fr-FR" sz="17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53" name="Rectangle à coins arrondis 52"/>
              <p:cNvSpPr/>
              <p:nvPr/>
            </p:nvSpPr>
            <p:spPr>
              <a:xfrm>
                <a:off x="251520" y="836712"/>
                <a:ext cx="8424936" cy="309634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à coins arrondis 53"/>
              <p:cNvSpPr/>
              <p:nvPr/>
            </p:nvSpPr>
            <p:spPr>
              <a:xfrm>
                <a:off x="251520" y="4005064"/>
                <a:ext cx="8424936" cy="16561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2411760" y="314096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</a:rPr>
                  <a:t>LLRF </a:t>
                </a:r>
                <a:r>
                  <a:rPr kumimoji="0" lang="fr-FR" sz="1800" b="1" i="0" u="sng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</a:rPr>
                  <a:t>Loop</a:t>
                </a:r>
                <a:endParaRPr kumimoji="0" lang="fr-FR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7236296" y="4365104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itchFamily="34" charset="0"/>
                  </a:rPr>
                  <a:t>CTS </a:t>
                </a:r>
                <a:r>
                  <a:rPr kumimoji="0" lang="fr-FR" sz="1800" b="1" i="0" u="sng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itchFamily="34" charset="0"/>
                  </a:rPr>
                  <a:t>Loop</a:t>
                </a:r>
                <a:endParaRPr kumimoji="0" lang="fr-FR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57" name="Forme 151"/>
              <p:cNvCxnSpPr>
                <a:stCxn id="27" idx="0"/>
              </p:cNvCxnSpPr>
              <p:nvPr/>
            </p:nvCxnSpPr>
            <p:spPr>
              <a:xfrm rot="5400000" flipH="1" flipV="1">
                <a:off x="5058054" y="1538790"/>
                <a:ext cx="288032" cy="1044116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58" name="ZoneTexte 57"/>
              <p:cNvSpPr txBox="1"/>
              <p:nvPr/>
            </p:nvSpPr>
            <p:spPr>
              <a:xfrm>
                <a:off x="5724128" y="170080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</a:rPr>
                  <a:t>Beam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59" name="Rectangle à coins arrondis 58"/>
              <p:cNvSpPr/>
              <p:nvPr/>
            </p:nvSpPr>
            <p:spPr>
              <a:xfrm>
                <a:off x="2771800" y="980728"/>
                <a:ext cx="3456384" cy="720080"/>
              </a:xfrm>
              <a:prstGeom prst="roundRect">
                <a:avLst/>
              </a:prstGeom>
              <a:solidFill>
                <a:srgbClr val="FFFF00">
                  <a:alpha val="56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Low</a:t>
                </a: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fr-FR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Level</a:t>
                </a: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RF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à coins arrondis 59"/>
              <p:cNvSpPr/>
              <p:nvPr/>
            </p:nvSpPr>
            <p:spPr>
              <a:xfrm>
                <a:off x="2843808" y="4725144"/>
                <a:ext cx="2088232" cy="720080"/>
              </a:xfrm>
              <a:prstGeom prst="roundRect">
                <a:avLst/>
              </a:prstGeom>
              <a:solidFill>
                <a:srgbClr val="FFFF00">
                  <a:alpha val="56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Controller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5076056" y="33477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Δ</a:t>
              </a:r>
              <a:r>
                <a:rPr kumimoji="0" 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f</a:t>
              </a:r>
              <a:r>
                <a:rPr kumimoji="0" 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He</a:t>
              </a:r>
              <a:endParaRPr kumimoji="0" lang="fr-FR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cxnSp>
          <p:nvCxnSpPr>
            <p:cNvPr id="12" name="Connecteur en angle 11"/>
            <p:cNvCxnSpPr/>
            <p:nvPr/>
          </p:nvCxnSpPr>
          <p:spPr>
            <a:xfrm rot="10800000">
              <a:off x="323528" y="404664"/>
              <a:ext cx="5904656" cy="783028"/>
            </a:xfrm>
            <a:prstGeom prst="bentConnector3">
              <a:avLst>
                <a:gd name="adj1" fmla="val -3374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13" name="Connecteur en angle 12"/>
            <p:cNvCxnSpPr/>
            <p:nvPr/>
          </p:nvCxnSpPr>
          <p:spPr>
            <a:xfrm rot="16200000" flipH="1">
              <a:off x="-972616" y="1700808"/>
              <a:ext cx="4320480" cy="1728192"/>
            </a:xfrm>
            <a:prstGeom prst="bentConnector3">
              <a:avLst>
                <a:gd name="adj1" fmla="val 9312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467544" y="46531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Cambria Math"/>
                </a:rPr>
                <a:t>ϕ</a:t>
              </a:r>
              <a:r>
                <a:rPr kumimoji="0" lang="fr-FR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mbria Math"/>
                </a:rPr>
                <a:t>S</a:t>
              </a:r>
              <a:r>
                <a:rPr kumimoji="0" lang="fr-FR" sz="1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set</a:t>
              </a:r>
              <a:r>
                <a:rPr kumimoji="0" lang="fr-FR" sz="18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-p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72200" y="3326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mbria Math"/>
                  <a:cs typeface="Times New Roman"/>
                </a:rPr>
                <a:t>φ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mbria Math"/>
                  <a:cs typeface="Times New Roman"/>
                </a:rPr>
                <a:t>g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619672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mbria Math"/>
                  <a:cs typeface="Times New Roman"/>
                </a:rPr>
                <a:t>φ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mbria Math"/>
                  <a:cs typeface="Times New Roman"/>
                </a:rPr>
                <a:t>g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39752" y="47251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=0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45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LLRF feedback loop Model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12</a:t>
            </a:fld>
            <a:endParaRPr lang="en-GB" sz="1100" dirty="0"/>
          </a:p>
        </p:txBody>
      </p:sp>
      <p:pic>
        <p:nvPicPr>
          <p:cNvPr id="61" name="Image 60" descr="LLRF_Loop_schem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838694"/>
            <a:ext cx="8460432" cy="100558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43748" y="2101234"/>
            <a:ext cx="387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ym typeface="Wingdings 2" panose="05020102010507070707" pitchFamily="18" charset="2"/>
              </a:rPr>
              <a:t> </a:t>
            </a:r>
            <a:r>
              <a:rPr lang="en-GB" dirty="0" smtClean="0">
                <a:sym typeface="Wingdings 2" panose="05020102010507070707" pitchFamily="18" charset="2"/>
              </a:rPr>
              <a:t>Based on an existing LLRF prototype</a:t>
            </a:r>
            <a:endParaRPr lang="en-GB" dirty="0"/>
          </a:p>
        </p:txBody>
      </p:sp>
      <p:grpSp>
        <p:nvGrpSpPr>
          <p:cNvPr id="63" name="Group 200"/>
          <p:cNvGrpSpPr>
            <a:grpSpLocks/>
          </p:cNvGrpSpPr>
          <p:nvPr/>
        </p:nvGrpSpPr>
        <p:grpSpPr bwMode="auto">
          <a:xfrm>
            <a:off x="4075425" y="1745337"/>
            <a:ext cx="2268543" cy="1722641"/>
            <a:chOff x="12088" y="10972"/>
            <a:chExt cx="3457" cy="2791"/>
          </a:xfrm>
        </p:grpSpPr>
        <p:pic>
          <p:nvPicPr>
            <p:cNvPr id="64" name="Picture 39" descr="asservnum_v2 036_corrigé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88" y="10972"/>
              <a:ext cx="3401" cy="2454"/>
            </a:xfrm>
            <a:prstGeom prst="rect">
              <a:avLst/>
            </a:prstGeom>
            <a:noFill/>
          </p:spPr>
        </p:pic>
        <p:sp>
          <p:nvSpPr>
            <p:cNvPr id="65" name="Text Box 60"/>
            <p:cNvSpPr txBox="1">
              <a:spLocks noChangeAspect="1" noChangeArrowheads="1"/>
            </p:cNvSpPr>
            <p:nvPr/>
          </p:nvSpPr>
          <p:spPr bwMode="auto">
            <a:xfrm>
              <a:off x="12609" y="13090"/>
              <a:ext cx="2936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1" tIns="45711" rIns="91421" bIns="45711" anchor="ctr"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en-GB" sz="900" dirty="0">
                  <a:latin typeface="Tahoma" pitchFamily="34" charset="0"/>
                </a:rPr>
                <a:t>Complete board </a:t>
              </a:r>
              <a:r>
                <a:rPr lang="en-GB" sz="900" dirty="0" smtClean="0">
                  <a:latin typeface="Tahoma" pitchFamily="34" charset="0"/>
                </a:rPr>
                <a:t>with analogue mezzanine</a:t>
              </a:r>
              <a:endParaRPr lang="en-GB" sz="900" dirty="0">
                <a:latin typeface="Tahoma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456761" y="2332066"/>
            <a:ext cx="3307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u="sng" kern="0" dirty="0">
                <a:solidFill>
                  <a:srgbClr val="00B050"/>
                </a:solidFill>
                <a:latin typeface="Arial"/>
                <a:cs typeface="Calibri" pitchFamily="34" charset="0"/>
              </a:rPr>
              <a:t>C. Joly </a:t>
            </a:r>
            <a:r>
              <a:rPr lang="en-US" sz="1200" i="1" u="sng" kern="0" dirty="0" smtClean="0">
                <a:solidFill>
                  <a:srgbClr val="00B050"/>
                </a:solidFill>
                <a:latin typeface="Arial"/>
                <a:cs typeface="Calibri" pitchFamily="34" charset="0"/>
              </a:rPr>
              <a:t>: EUCARD/MAX workshop, Mars 2014</a:t>
            </a:r>
            <a:endParaRPr lang="en-US" sz="1200" i="1" u="sng" kern="0" dirty="0">
              <a:solidFill>
                <a:srgbClr val="00B050"/>
              </a:solidFill>
              <a:latin typeface="Arial"/>
              <a:cs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3748" y="2517239"/>
            <a:ext cx="38710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dirty="0">
                <a:sym typeface="Wingdings 2" panose="05020102010507070707" pitchFamily="18" charset="2"/>
              </a:rPr>
              <a:t> </a:t>
            </a:r>
            <a:r>
              <a:rPr lang="en-GB" sz="1700" dirty="0">
                <a:latin typeface="Calibri" pitchFamily="34" charset="0"/>
              </a:rPr>
              <a:t>Modelled in I/Q formalism - Transfer function in Laplace domain</a:t>
            </a:r>
            <a:r>
              <a:rPr lang="en-GB" sz="1700" dirty="0" smtClean="0">
                <a:latin typeface="Calibri" pitchFamily="34" charset="0"/>
              </a:rPr>
              <a:t>:</a:t>
            </a:r>
            <a:endParaRPr lang="en-GB" sz="17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56" y="3096848"/>
            <a:ext cx="763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latin typeface="Calibri" pitchFamily="34" charset="0"/>
                <a:cs typeface="Arial"/>
                <a:sym typeface="Wingdings"/>
              </a:rPr>
              <a:t>Maximum </a:t>
            </a:r>
            <a:r>
              <a:rPr lang="en-GB" sz="1600" dirty="0">
                <a:latin typeface="Calibri" pitchFamily="34" charset="0"/>
                <a:cs typeface="Arial"/>
                <a:sym typeface="Wingdings"/>
              </a:rPr>
              <a:t>RF power available 30 kW.</a:t>
            </a: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latin typeface="Calibri" pitchFamily="34" charset="0"/>
                <a:cs typeface="Arial"/>
                <a:sym typeface="Wingdings"/>
              </a:rPr>
              <a:t>Numerical </a:t>
            </a:r>
            <a:r>
              <a:rPr lang="en-GB" sz="1600" dirty="0">
                <a:latin typeface="Calibri" pitchFamily="34" charset="0"/>
                <a:cs typeface="Arial"/>
                <a:sym typeface="Wingdings"/>
              </a:rPr>
              <a:t>system effects : Delay + ZOH + modulator</a:t>
            </a:r>
            <a:r>
              <a:rPr lang="en-GB" sz="1600" dirty="0" smtClean="0">
                <a:latin typeface="Calibri" pitchFamily="34" charset="0"/>
                <a:cs typeface="Arial"/>
                <a:sym typeface="Wingdings"/>
              </a:rPr>
              <a:t>.</a:t>
            </a:r>
            <a:endParaRPr lang="en-GB" sz="1600" dirty="0">
              <a:latin typeface="Calibri" pitchFamily="34" charset="0"/>
              <a:cs typeface="Arial"/>
              <a:sym typeface="Wingdings"/>
            </a:endParaRPr>
          </a:p>
        </p:txBody>
      </p:sp>
      <p:pic>
        <p:nvPicPr>
          <p:cNvPr id="69" name="Image 68" descr="correction_eaccphas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8179" y="3691129"/>
            <a:ext cx="7573566" cy="31163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43748" y="4037110"/>
            <a:ext cx="236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cs typeface="Arial"/>
                <a:sym typeface="Wingdings"/>
              </a:rPr>
              <a:t>PI </a:t>
            </a:r>
            <a:r>
              <a:rPr lang="en-GB" sz="1600" dirty="0">
                <a:cs typeface="Arial"/>
                <a:sym typeface="Wingdings"/>
              </a:rPr>
              <a:t>correctors adjusted to minimise beam loading effect</a:t>
            </a:r>
            <a:endParaRPr lang="en-GB" sz="1600" dirty="0">
              <a:sym typeface="Wingdings 2" panose="05020102010507070707" pitchFamily="18" charset="2"/>
            </a:endParaRPr>
          </a:p>
          <a:p>
            <a:pPr algn="just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2298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Cold Tuning System Control Loop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13</a:t>
            </a:fld>
            <a:endParaRPr lang="en-GB" sz="1100" dirty="0"/>
          </a:p>
        </p:txBody>
      </p:sp>
      <p:pic>
        <p:nvPicPr>
          <p:cNvPr id="16" name="Image 15" descr="SAF_Loop_schem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02" y="893352"/>
            <a:ext cx="9144000" cy="135749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32763" t="42768" r="35495" b="42530"/>
          <a:stretch>
            <a:fillRect/>
          </a:stretch>
        </p:blipFill>
        <p:spPr bwMode="auto">
          <a:xfrm>
            <a:off x="393007" y="3560738"/>
            <a:ext cx="27363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33665" t="45359" r="22629" b="34796"/>
          <a:stretch>
            <a:fillRect/>
          </a:stretch>
        </p:blipFill>
        <p:spPr bwMode="auto">
          <a:xfrm>
            <a:off x="393007" y="4424834"/>
            <a:ext cx="2016224" cy="5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 l="53145" t="28350" r="14361" b="56530"/>
          <a:stretch>
            <a:fillRect/>
          </a:stretch>
        </p:blipFill>
        <p:spPr bwMode="auto">
          <a:xfrm>
            <a:off x="681039" y="5648970"/>
            <a:ext cx="1907706" cy="5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 l="14765" t="28350" r="48166" b="56530"/>
          <a:stretch>
            <a:fillRect/>
          </a:stretch>
        </p:blipFill>
        <p:spPr bwMode="auto">
          <a:xfrm>
            <a:off x="393007" y="4928890"/>
            <a:ext cx="2592288" cy="66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FT_piezos.bmp"/>
          <p:cNvPicPr>
            <a:picLocks noChangeAspect="1"/>
          </p:cNvPicPr>
          <p:nvPr/>
        </p:nvPicPr>
        <p:blipFill>
          <a:blip r:embed="rId7" cstate="print"/>
          <a:srcRect l="2106" r="1615"/>
          <a:stretch>
            <a:fillRect/>
          </a:stretch>
        </p:blipFill>
        <p:spPr>
          <a:xfrm rot="16200000">
            <a:off x="4429782" y="1110504"/>
            <a:ext cx="4176464" cy="6401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82" y="2414509"/>
            <a:ext cx="298684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sz="1700" dirty="0" smtClean="0">
                <a:latin typeface="Calibri" pitchFamily="34" charset="0"/>
                <a:sym typeface="Wingdings 2" panose="05020102010507070707" pitchFamily="18" charset="2"/>
              </a:rPr>
              <a:t> </a:t>
            </a:r>
            <a:r>
              <a:rPr lang="en-GB" sz="1700" dirty="0" smtClean="0">
                <a:latin typeface="Calibri" pitchFamily="34" charset="0"/>
              </a:rPr>
              <a:t>Transfer </a:t>
            </a:r>
            <a:r>
              <a:rPr lang="en-GB" sz="1700" dirty="0">
                <a:latin typeface="Calibri" pitchFamily="34" charset="0"/>
              </a:rPr>
              <a:t>function of the cold tuning system modelled from measurements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2275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&amp; Predictive  Control System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14</a:t>
            </a:fld>
            <a:endParaRPr lang="en-GB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5188" y="1059529"/>
            <a:ext cx="87484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dirty="0">
                <a:sym typeface="Wingdings 2" panose="05020102010507070707" pitchFamily="18" charset="2"/>
              </a:rPr>
              <a:t>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Different solutions  for the Tuning system controller have been studied :</a:t>
            </a:r>
            <a:endParaRPr lang="en-GB" dirty="0" smtClean="0">
              <a:latin typeface="Calibri" pitchFamily="34" charset="0"/>
              <a:cs typeface="Arial"/>
            </a:endParaRPr>
          </a:p>
          <a:p>
            <a:pPr marL="457200" lvl="2" algn="just"/>
            <a:r>
              <a:rPr lang="en-GB" dirty="0">
                <a:solidFill>
                  <a:schemeClr val="accent5"/>
                </a:solidFill>
                <a:sym typeface="Wingdings" panose="05000000000000000000" pitchFamily="2" charset="2"/>
              </a:rPr>
              <a:t></a:t>
            </a:r>
            <a:r>
              <a:rPr lang="en-GB" dirty="0" smtClean="0">
                <a:latin typeface="Calibri" pitchFamily="34" charset="0"/>
                <a:cs typeface="Arial"/>
                <a:sym typeface="Wingdings"/>
              </a:rPr>
              <a:t> </a:t>
            </a:r>
            <a:r>
              <a:rPr lang="en-GB" b="1" dirty="0" smtClean="0">
                <a:latin typeface="Calibri" pitchFamily="34" charset="0"/>
                <a:cs typeface="Arial"/>
                <a:sym typeface="Wingdings"/>
              </a:rPr>
              <a:t>A PI corrector </a:t>
            </a:r>
            <a:r>
              <a:rPr lang="en-GB" dirty="0" smtClean="0">
                <a:latin typeface="Calibri" pitchFamily="34" charset="0"/>
                <a:cs typeface="Arial"/>
                <a:sym typeface="Wingdings"/>
              </a:rPr>
              <a:t>- </a:t>
            </a:r>
            <a:r>
              <a:rPr lang="en-GB" b="1" dirty="0" smtClean="0">
                <a:latin typeface="Calibri" pitchFamily="34" charset="0"/>
                <a:cs typeface="Arial"/>
                <a:sym typeface="Wingdings"/>
              </a:rPr>
              <a:t>An adaptive and predictive system (from ADEX)</a:t>
            </a:r>
            <a:endParaRPr lang="en-GB" b="1" dirty="0" smtClean="0">
              <a:latin typeface="Calibri" pitchFamily="34" charset="0"/>
              <a:cs typeface="Arial"/>
            </a:endParaRPr>
          </a:p>
        </p:txBody>
      </p:sp>
      <p:pic>
        <p:nvPicPr>
          <p:cNvPr id="14" name="Image 13" descr="Image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428" y="4309804"/>
            <a:ext cx="5160259" cy="164597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5188" y="1906551"/>
            <a:ext cx="894944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 algn="just">
              <a:buFont typeface="Wingdings 2" panose="05020102010507070707" pitchFamily="18" charset="2"/>
              <a:buChar char=""/>
            </a:pPr>
            <a:r>
              <a:rPr lang="en-GB" u="sng" dirty="0" smtClean="0">
                <a:latin typeface="Calibri" pitchFamily="34" charset="0"/>
              </a:rPr>
              <a:t>Predictive</a:t>
            </a:r>
            <a:r>
              <a:rPr lang="en-GB" dirty="0" smtClean="0">
                <a:latin typeface="Calibri" pitchFamily="34" charset="0"/>
              </a:rPr>
              <a:t> : </a:t>
            </a:r>
            <a:r>
              <a:rPr lang="en-US" dirty="0" smtClean="0">
                <a:latin typeface="Calibri" pitchFamily="34" charset="0"/>
              </a:rPr>
              <a:t>instead of reacting to the error already produced, like PIDs, it predicts the process variable's evolution and thus anticipating to the predicted drifts from their set points.</a:t>
            </a:r>
          </a:p>
          <a:p>
            <a:pPr marL="285750" lvl="1" indent="-285750" algn="just">
              <a:buFont typeface="Wingdings 2" panose="05020102010507070707" pitchFamily="18" charset="2"/>
              <a:buChar char=""/>
            </a:pPr>
            <a:endParaRPr lang="en-US" dirty="0" smtClean="0">
              <a:latin typeface="Calibri" pitchFamily="34" charset="0"/>
            </a:endParaRPr>
          </a:p>
          <a:p>
            <a:pPr marL="0" lvl="1" algn="just"/>
            <a:r>
              <a:rPr lang="en-GB" dirty="0">
                <a:sym typeface="Wingdings 2" panose="05020102010507070707" pitchFamily="18" charset="2"/>
              </a:rPr>
              <a:t> </a:t>
            </a:r>
            <a:r>
              <a:rPr lang="en-GB" u="sng" dirty="0" smtClean="0">
                <a:latin typeface="Calibri" pitchFamily="34" charset="0"/>
              </a:rPr>
              <a:t>Adaptive</a:t>
            </a:r>
            <a:r>
              <a:rPr lang="en-GB" dirty="0" smtClean="0">
                <a:latin typeface="Calibri" pitchFamily="34" charset="0"/>
              </a:rPr>
              <a:t> : </a:t>
            </a:r>
            <a:r>
              <a:rPr lang="en-US" dirty="0" smtClean="0">
                <a:latin typeface="Calibri" pitchFamily="34" charset="0"/>
              </a:rPr>
              <a:t>it learns in real time from the changing process dynamics in order to have a permanent precise prediction. The adaptive mechanism </a:t>
            </a:r>
            <a:r>
              <a:rPr lang="en-GB" dirty="0" smtClean="0">
                <a:latin typeface="Calibri" pitchFamily="34" charset="0"/>
              </a:rPr>
              <a:t>informs the driver block about the current process status and of the process output deviation from the desired trajectory.</a:t>
            </a:r>
          </a:p>
        </p:txBody>
      </p:sp>
      <p:pic>
        <p:nvPicPr>
          <p:cNvPr id="22" name="Image 21" descr="logo_a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625" y="5284026"/>
            <a:ext cx="1939705" cy="4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Corrector vs. Adaptive System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15</a:t>
            </a:fld>
            <a:endParaRPr lang="en-GB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244" y="14719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alibri" pitchFamily="34" charset="0"/>
              </a:rPr>
              <a:t>Example: strong </a:t>
            </a:r>
            <a:r>
              <a:rPr lang="en-GB" u="sng" dirty="0" err="1" smtClean="0">
                <a:latin typeface="Calibri" pitchFamily="34" charset="0"/>
              </a:rPr>
              <a:t>microphonics</a:t>
            </a:r>
            <a:r>
              <a:rPr lang="en-GB" u="sng" dirty="0" smtClean="0">
                <a:latin typeface="Calibri" pitchFamily="34" charset="0"/>
              </a:rPr>
              <a:t> perturbations</a:t>
            </a:r>
            <a:endParaRPr lang="en-GB" u="sng" dirty="0">
              <a:latin typeface="Calibri" pitchFamily="34" charset="0"/>
            </a:endParaRPr>
          </a:p>
        </p:txBody>
      </p:sp>
      <p:pic>
        <p:nvPicPr>
          <p:cNvPr id="11" name="Image 10" descr="freq_comparison_PI_ADEX_NOmic.bmp"/>
          <p:cNvPicPr>
            <a:picLocks noChangeAspect="1"/>
          </p:cNvPicPr>
          <p:nvPr/>
        </p:nvPicPr>
        <p:blipFill>
          <a:blip r:embed="rId3" cstate="print"/>
          <a:srcRect l="6688" t="5710" r="9051" b="3396"/>
          <a:stretch>
            <a:fillRect/>
          </a:stretch>
        </p:blipFill>
        <p:spPr>
          <a:xfrm>
            <a:off x="123435" y="1773795"/>
            <a:ext cx="4565606" cy="2351979"/>
          </a:xfrm>
          <a:prstGeom prst="rect">
            <a:avLst/>
          </a:prstGeom>
        </p:spPr>
      </p:pic>
      <p:pic>
        <p:nvPicPr>
          <p:cNvPr id="12" name="Image 11" descr="piezovoltage_comparison_PI_ADEX_NOmic.bmp"/>
          <p:cNvPicPr>
            <a:picLocks noChangeAspect="1"/>
          </p:cNvPicPr>
          <p:nvPr/>
        </p:nvPicPr>
        <p:blipFill>
          <a:blip r:embed="rId4" cstate="print"/>
          <a:srcRect l="8198" t="5591" r="8329" b="2971"/>
          <a:stretch>
            <a:fillRect/>
          </a:stretch>
        </p:blipFill>
        <p:spPr>
          <a:xfrm>
            <a:off x="195443" y="4144363"/>
            <a:ext cx="4565606" cy="2297160"/>
          </a:xfrm>
          <a:prstGeom prst="rect">
            <a:avLst/>
          </a:prstGeom>
        </p:spPr>
      </p:pic>
      <p:pic>
        <p:nvPicPr>
          <p:cNvPr id="16" name="Image 15" descr="freq_comparison_PI_ADEX_strongperturb.bmp"/>
          <p:cNvPicPr>
            <a:picLocks noChangeAspect="1"/>
          </p:cNvPicPr>
          <p:nvPr/>
        </p:nvPicPr>
        <p:blipFill>
          <a:blip r:embed="rId5" cstate="print"/>
          <a:srcRect l="5266" t="5710" r="8263" b="4281"/>
          <a:stretch>
            <a:fillRect/>
          </a:stretch>
        </p:blipFill>
        <p:spPr>
          <a:xfrm>
            <a:off x="5084063" y="1837409"/>
            <a:ext cx="4751994" cy="2245014"/>
          </a:xfrm>
          <a:prstGeom prst="rect">
            <a:avLst/>
          </a:prstGeom>
        </p:spPr>
      </p:pic>
      <p:pic>
        <p:nvPicPr>
          <p:cNvPr id="17" name="Image 16" descr="Pg_comparison_PI_ADEX_strongperturb.bmp"/>
          <p:cNvPicPr>
            <a:picLocks noChangeAspect="1"/>
          </p:cNvPicPr>
          <p:nvPr/>
        </p:nvPicPr>
        <p:blipFill>
          <a:blip r:embed="rId6" cstate="print"/>
          <a:srcRect l="8198" t="5591" r="8329" b="2971"/>
          <a:stretch>
            <a:fillRect/>
          </a:stretch>
        </p:blipFill>
        <p:spPr>
          <a:xfrm>
            <a:off x="5221801" y="4211795"/>
            <a:ext cx="4614255" cy="2203823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rot="5400000">
            <a:off x="2413666" y="3846196"/>
            <a:ext cx="50405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0340" y="853272"/>
            <a:ext cx="9212061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2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GB" sz="1700" dirty="0" smtClean="0">
                <a:latin typeface="Calibri" pitchFamily="34" charset="0"/>
                <a:cs typeface="Arial"/>
                <a:sym typeface="Wingdings"/>
              </a:rPr>
              <a:t>Simulations showed that the ADEX system can help to increase the response time of the system and maybe the </a:t>
            </a:r>
            <a:r>
              <a:rPr lang="en-GB" sz="1700" dirty="0" err="1" smtClean="0">
                <a:latin typeface="Calibri" pitchFamily="34" charset="0"/>
                <a:cs typeface="Arial"/>
                <a:sym typeface="Wingdings"/>
              </a:rPr>
              <a:t>microphonics</a:t>
            </a:r>
            <a:r>
              <a:rPr lang="en-GB" sz="1700" dirty="0" smtClean="0">
                <a:latin typeface="Calibri" pitchFamily="34" charset="0"/>
                <a:cs typeface="Arial"/>
                <a:sym typeface="Wingdings"/>
              </a:rPr>
              <a:t> compensation.</a:t>
            </a:r>
            <a:endParaRPr lang="en-GB" sz="1700" dirty="0">
              <a:latin typeface="Calibri" pitchFamily="34" charset="0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8709" y="14622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alibri" pitchFamily="34" charset="0"/>
              </a:rPr>
              <a:t>Example: Simple frequency control</a:t>
            </a:r>
            <a:endParaRPr lang="en-GB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8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fast-fault recovery scenario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16</a:t>
            </a:fld>
            <a:endParaRPr lang="en-GB" sz="1100" dirty="0"/>
          </a:p>
        </p:txBody>
      </p:sp>
      <p:pic>
        <p:nvPicPr>
          <p:cNvPr id="14" name="Image 13" descr="Imag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34" y="719546"/>
            <a:ext cx="8064896" cy="56647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Ellipse 14"/>
          <p:cNvSpPr/>
          <p:nvPr/>
        </p:nvSpPr>
        <p:spPr>
          <a:xfrm>
            <a:off x="4937982" y="3527858"/>
            <a:ext cx="1008112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3065774" y="359986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Recovery from the failure of a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β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 0.47 cryomodule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6377" t="17469" r="18113" b="7663"/>
          <a:stretch>
            <a:fillRect/>
          </a:stretch>
        </p:blipFill>
        <p:spPr bwMode="auto">
          <a:xfrm>
            <a:off x="1193566" y="863562"/>
            <a:ext cx="7632848" cy="54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 rot="5400000">
            <a:off x="4685954" y="5508078"/>
            <a:ext cx="504056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V="1">
            <a:off x="4199998" y="2482948"/>
            <a:ext cx="504056" cy="1588"/>
          </a:xfrm>
          <a:prstGeom prst="straightConnector1">
            <a:avLst/>
          </a:prstGeom>
          <a:ln w="41275">
            <a:solidFill>
              <a:srgbClr val="0F06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785854" y="2663762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0F06CA"/>
                </a:solidFill>
                <a:latin typeface="Calibri" pitchFamily="34" charset="0"/>
              </a:rPr>
              <a:t>Cavity n°76</a:t>
            </a:r>
          </a:p>
          <a:p>
            <a:pPr algn="ctr"/>
            <a:r>
              <a:rPr lang="en-GB" sz="1600" b="1" dirty="0" smtClean="0">
                <a:solidFill>
                  <a:srgbClr val="0F06CA"/>
                </a:solidFill>
                <a:latin typeface="Calibri" pitchFamily="34" charset="0"/>
              </a:rPr>
              <a:t>One of the compensation cavities</a:t>
            </a:r>
            <a:endParaRPr lang="en-GB" sz="1600" b="1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17902" y="4247938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FF0000"/>
                </a:solidFill>
                <a:latin typeface="Calibri" pitchFamily="34" charset="0"/>
              </a:rPr>
              <a:t>Cavity n°77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</a:rPr>
              <a:t>One cavity of the failed module</a:t>
            </a:r>
            <a:endParaRPr lang="en-GB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description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17</a:t>
            </a:fld>
            <a:endParaRPr lang="en-GB" sz="1100" dirty="0"/>
          </a:p>
        </p:txBody>
      </p:sp>
      <p:pic>
        <p:nvPicPr>
          <p:cNvPr id="16" name="Image 15" descr="consignes_n76.bmp"/>
          <p:cNvPicPr>
            <a:picLocks noChangeAspect="1"/>
          </p:cNvPicPr>
          <p:nvPr/>
        </p:nvPicPr>
        <p:blipFill>
          <a:blip r:embed="rId3" cstate="print"/>
          <a:srcRect l="1502"/>
          <a:stretch>
            <a:fillRect/>
          </a:stretch>
        </p:blipFill>
        <p:spPr>
          <a:xfrm>
            <a:off x="240684" y="1639336"/>
            <a:ext cx="4787008" cy="4536504"/>
          </a:xfrm>
          <a:prstGeom prst="rect">
            <a:avLst/>
          </a:prstGeom>
        </p:spPr>
      </p:pic>
      <p:pic>
        <p:nvPicPr>
          <p:cNvPr id="17" name="Image 16" descr="consignes_n77.bmp"/>
          <p:cNvPicPr>
            <a:picLocks noChangeAspect="1"/>
          </p:cNvPicPr>
          <p:nvPr/>
        </p:nvPicPr>
        <p:blipFill>
          <a:blip r:embed="rId4" cstate="print"/>
          <a:srcRect r="5999"/>
          <a:stretch>
            <a:fillRect/>
          </a:stretch>
        </p:blipFill>
        <p:spPr>
          <a:xfrm>
            <a:off x="4879360" y="1639336"/>
            <a:ext cx="4572000" cy="453650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91976" y="9912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F06CA"/>
                </a:solidFill>
                <a:latin typeface="Calibri" pitchFamily="34" charset="0"/>
              </a:rPr>
              <a:t>C</a:t>
            </a:r>
            <a:r>
              <a:rPr lang="en-GB" sz="2000" b="1" u="sng" dirty="0" smtClean="0">
                <a:solidFill>
                  <a:srgbClr val="0F06CA"/>
                </a:solidFill>
                <a:latin typeface="Calibri" pitchFamily="34" charset="0"/>
              </a:rPr>
              <a:t>ompensation cavity</a:t>
            </a:r>
          </a:p>
          <a:p>
            <a:pPr algn="ctr"/>
            <a:r>
              <a:rPr lang="en-GB" sz="2000" b="1" dirty="0" smtClean="0">
                <a:solidFill>
                  <a:srgbClr val="0F06CA"/>
                </a:solidFill>
                <a:latin typeface="Calibri" pitchFamily="34" charset="0"/>
              </a:rPr>
              <a:t>Cavity n°76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815464" y="9912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FF0000"/>
                </a:solidFill>
                <a:latin typeface="Calibri" pitchFamily="34" charset="0"/>
              </a:rPr>
              <a:t>Failed cavity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Cavity n°77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829164" y="940451"/>
            <a:ext cx="0" cy="547260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 cavity (N°77)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18</a:t>
            </a:fld>
            <a:endParaRPr lang="en-GB" sz="1100" dirty="0"/>
          </a:p>
        </p:txBody>
      </p:sp>
      <p:pic>
        <p:nvPicPr>
          <p:cNvPr id="9" name="Image 8" descr="resultats_n77_failed.bmp"/>
          <p:cNvPicPr>
            <a:picLocks noChangeAspect="1"/>
          </p:cNvPicPr>
          <p:nvPr/>
        </p:nvPicPr>
        <p:blipFill>
          <a:blip r:embed="rId3" cstate="print"/>
          <a:srcRect l="7476" t="5710" r="5113"/>
          <a:stretch>
            <a:fillRect/>
          </a:stretch>
        </p:blipFill>
        <p:spPr>
          <a:xfrm>
            <a:off x="107505" y="908720"/>
            <a:ext cx="8932282" cy="53108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92080" y="530120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Motor detuning action at 1 kHz/sec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724128" y="5301208"/>
            <a:ext cx="1944216" cy="72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19872" y="3212976"/>
            <a:ext cx="864096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3419872" y="2420888"/>
            <a:ext cx="864096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e 16"/>
          <p:cNvGrpSpPr/>
          <p:nvPr/>
        </p:nvGrpSpPr>
        <p:grpSpPr>
          <a:xfrm>
            <a:off x="2973919" y="1566664"/>
            <a:ext cx="6816602" cy="3888432"/>
            <a:chOff x="-4789040" y="1340768"/>
            <a:chExt cx="7200800" cy="4467376"/>
          </a:xfrm>
        </p:grpSpPr>
        <p:pic>
          <p:nvPicPr>
            <p:cNvPr id="18" name="Image 17" descr="eacc_zoom_n77_failed.bmp"/>
            <p:cNvPicPr>
              <a:picLocks noChangeAspect="1"/>
            </p:cNvPicPr>
            <p:nvPr/>
          </p:nvPicPr>
          <p:blipFill>
            <a:blip r:embed="rId4" cstate="print"/>
            <a:srcRect l="7666" t="4787" r="32675" b="2821"/>
            <a:stretch>
              <a:fillRect/>
            </a:stretch>
          </p:blipFill>
          <p:spPr>
            <a:xfrm>
              <a:off x="-4789040" y="1340768"/>
              <a:ext cx="7200800" cy="4467376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-2959157" y="1731596"/>
              <a:ext cx="4741990" cy="1803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Beam deceleration</a:t>
              </a:r>
            </a:p>
            <a:p>
              <a:pPr algn="just"/>
              <a:r>
                <a:rPr lang="en-GB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150 keV &gt;&gt; 22.25 keV (higher than acceptable limit from the 0.5 % error tolerance)</a:t>
              </a:r>
            </a:p>
            <a:p>
              <a:pPr algn="just"/>
              <a:endPara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GB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 Motor must detune the cavity at a speed higher than 5 kHz/sec.</a:t>
              </a:r>
              <a:endParaRPr lang="en-GB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59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Compensation cavity (N°76)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19</a:t>
            </a:fld>
            <a:endParaRPr lang="en-GB" sz="11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99117" y="941594"/>
            <a:ext cx="8928341" cy="5471465"/>
            <a:chOff x="107504" y="908720"/>
            <a:chExt cx="9001000" cy="5654027"/>
          </a:xfrm>
        </p:grpSpPr>
        <p:pic>
          <p:nvPicPr>
            <p:cNvPr id="12" name="Image 11" descr="resultats_n76_retuned_ADEX.bmp"/>
            <p:cNvPicPr>
              <a:picLocks noChangeAspect="1"/>
            </p:cNvPicPr>
            <p:nvPr/>
          </p:nvPicPr>
          <p:blipFill>
            <a:blip r:embed="rId3" cstate="print"/>
            <a:srcRect l="8263" t="4281" r="5901"/>
            <a:stretch>
              <a:fillRect/>
            </a:stretch>
          </p:blipFill>
          <p:spPr>
            <a:xfrm>
              <a:off x="107504" y="908720"/>
              <a:ext cx="8964488" cy="565402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8604448" y="5070376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latin typeface="Arial" pitchFamily="34" charset="0"/>
                  <a:cs typeface="Arial" pitchFamily="34" charset="0"/>
                </a:rPr>
                <a:t>-45</a:t>
              </a:r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75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MYRRHA Project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(Reminder)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2</a:t>
            </a:fld>
            <a:endParaRPr lang="en-GB" sz="1100" dirty="0"/>
          </a:p>
        </p:txBody>
      </p:sp>
      <p:pic>
        <p:nvPicPr>
          <p:cNvPr id="18" name="Picture 3" descr="accelerator driven system AD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932" t="8336"/>
          <a:stretch>
            <a:fillRect/>
          </a:stretch>
        </p:blipFill>
        <p:spPr bwMode="auto">
          <a:xfrm>
            <a:off x="4911226" y="1651071"/>
            <a:ext cx="4937220" cy="340670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379" y="2516710"/>
            <a:ext cx="709614" cy="480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0" y="887992"/>
            <a:ext cx="583511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sym typeface="Wingdings 2" panose="05020102010507070707" pitchFamily="18" charset="2"/>
              </a:rPr>
              <a:t>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Demonstrate the ADS Concept &amp; Transmutation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 smtClean="0">
                <a:solidFill>
                  <a:schemeClr val="accent5"/>
                </a:solidFill>
              </a:rPr>
              <a:t> </a:t>
            </a:r>
            <a:r>
              <a:rPr lang="en-GB" sz="16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kumimoji="0" lang="en-GB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Coupling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:  Accelerator + spallation source + subcritical reactor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911" y="2144431"/>
            <a:ext cx="4756359" cy="2187665"/>
          </a:xfrm>
          <a:prstGeom prst="rect">
            <a:avLst/>
          </a:prstGeom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15911" y="2128218"/>
            <a:ext cx="4756359" cy="48850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63675" y="1771745"/>
            <a:ext cx="4122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8" indent="-1588"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3333CC"/>
                </a:solidFill>
                <a:cs typeface="Calibri" pitchFamily="34" charset="0"/>
              </a:rPr>
              <a:t>High power proton </a:t>
            </a:r>
            <a:r>
              <a:rPr lang="fr-FR" sz="1600" b="1" dirty="0" err="1" smtClean="0">
                <a:solidFill>
                  <a:srgbClr val="3333CC"/>
                </a:solidFill>
                <a:cs typeface="Calibri" pitchFamily="34" charset="0"/>
              </a:rPr>
              <a:t>beam</a:t>
            </a:r>
            <a:r>
              <a:rPr lang="fr-FR" sz="1600" b="1" dirty="0" smtClean="0">
                <a:solidFill>
                  <a:srgbClr val="3333CC"/>
                </a:solidFill>
                <a:cs typeface="Calibri" pitchFamily="34" charset="0"/>
              </a:rPr>
              <a:t> (up to 2.4 MW)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00740" y="3653847"/>
            <a:ext cx="4756359" cy="62623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15911" y="4892228"/>
            <a:ext cx="930757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 2" panose="05020102010507070707" pitchFamily="18" charset="2"/>
              </a:rPr>
              <a:t>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Extreme reliability</a:t>
            </a:r>
          </a:p>
          <a:p>
            <a:pPr>
              <a:spcBef>
                <a:spcPts val="300"/>
              </a:spcBef>
            </a:pPr>
            <a:r>
              <a:rPr lang="en-GB" sz="16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b="1" kern="0" dirty="0" smtClean="0">
                <a:solidFill>
                  <a:schemeClr val="accent5"/>
                </a:solidFill>
              </a:rPr>
              <a:t>Avoid </a:t>
            </a:r>
            <a:r>
              <a:rPr lang="en-GB" sz="1600" b="1" kern="0" dirty="0">
                <a:solidFill>
                  <a:schemeClr val="accent5"/>
                </a:solidFill>
              </a:rPr>
              <a:t>beam trips longer than 3 seconds </a:t>
            </a:r>
            <a:r>
              <a:rPr lang="en-GB" sz="1600" b="1" kern="0" dirty="0">
                <a:solidFill>
                  <a:srgbClr val="000000"/>
                </a:solidFill>
              </a:rPr>
              <a:t>to </a:t>
            </a:r>
            <a:r>
              <a:rPr lang="en-GB" sz="1600" b="1" kern="0" dirty="0">
                <a:solidFill>
                  <a:schemeClr val="accent5"/>
                </a:solidFill>
              </a:rPr>
              <a:t>minimise thermal </a:t>
            </a:r>
            <a:r>
              <a:rPr lang="en-GB" sz="1600" b="1" kern="0" dirty="0">
                <a:solidFill>
                  <a:srgbClr val="000000"/>
                </a:solidFill>
              </a:rPr>
              <a:t>stresses and fatigue on target, reactor &amp; fuel assemblies and to ensure </a:t>
            </a:r>
            <a:r>
              <a:rPr lang="en-GB" sz="1600" b="1" kern="0" dirty="0">
                <a:solidFill>
                  <a:schemeClr val="accent5"/>
                </a:solidFill>
              </a:rPr>
              <a:t>80 % </a:t>
            </a:r>
            <a:r>
              <a:rPr lang="en-GB" sz="1600" b="1" kern="0" dirty="0" smtClean="0">
                <a:solidFill>
                  <a:schemeClr val="accent5"/>
                </a:solidFill>
              </a:rPr>
              <a:t>availability (reactor re-start procedures).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  <a:p>
            <a:pPr lvl="0" algn="just">
              <a:spcBef>
                <a:spcPts val="300"/>
              </a:spcBef>
              <a:defRPr/>
            </a:pPr>
            <a:r>
              <a:rPr lang="en-GB" sz="1600" b="1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b="1" u="sng" kern="0" dirty="0">
                <a:solidFill>
                  <a:srgbClr val="000000"/>
                </a:solidFill>
                <a:sym typeface="Wingdings 3"/>
              </a:rPr>
              <a:t>Actual </a:t>
            </a:r>
            <a:r>
              <a:rPr lang="en-GB" sz="1600" b="1" i="1" u="sng" kern="0" dirty="0">
                <a:solidFill>
                  <a:srgbClr val="000000"/>
                </a:solidFill>
              </a:rPr>
              <a:t>Specification </a:t>
            </a:r>
            <a:r>
              <a:rPr lang="en-GB" sz="1600" b="1" i="1" kern="0" dirty="0">
                <a:solidFill>
                  <a:srgbClr val="000000"/>
                </a:solidFill>
              </a:rPr>
              <a:t>: </a:t>
            </a:r>
            <a:r>
              <a:rPr lang="en-GB" sz="1600" b="1" i="1" kern="0" dirty="0">
                <a:solidFill>
                  <a:srgbClr val="FF0000"/>
                </a:solidFill>
              </a:rPr>
              <a:t>Less than 10 trips per </a:t>
            </a:r>
            <a:r>
              <a:rPr lang="en-GB" sz="1600" b="1" i="1" kern="0" dirty="0" smtClean="0">
                <a:solidFill>
                  <a:srgbClr val="FF0000"/>
                </a:solidFill>
              </a:rPr>
              <a:t>3-month </a:t>
            </a:r>
            <a:r>
              <a:rPr lang="en-GB" sz="1600" b="1" i="1" kern="0" dirty="0">
                <a:solidFill>
                  <a:srgbClr val="FF0000"/>
                </a:solidFill>
              </a:rPr>
              <a:t>operation cycle.</a:t>
            </a:r>
          </a:p>
        </p:txBody>
      </p:sp>
    </p:spTree>
    <p:extLst>
      <p:ext uri="{BB962C8B-B14F-4D97-AF65-F5344CB8AC3E}">
        <p14:creationId xmlns:p14="http://schemas.microsoft.com/office/powerpoint/2010/main" xmlns="" val="20335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20</a:t>
            </a:fld>
            <a:endParaRPr lang="en-GB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8271" y="907913"/>
            <a:ext cx="9606781" cy="53091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US" sz="1700" dirty="0" smtClean="0">
                <a:latin typeface="Calibri" pitchFamily="34" charset="0"/>
              </a:rPr>
              <a:t>Based on existing systems a model of the cavity and its feedback loops have been developed :  cavity + cold tuning system + LLRF.</a:t>
            </a:r>
          </a:p>
          <a:p>
            <a:pPr marL="0" lvl="1" algn="just"/>
            <a:endParaRPr lang="en-US" sz="1000" dirty="0" smtClean="0">
              <a:latin typeface="Calibri" pitchFamily="34" charset="0"/>
            </a:endParaRP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US" sz="1700" dirty="0" smtClean="0">
                <a:latin typeface="Calibri" pitchFamily="34" charset="0"/>
              </a:rPr>
              <a:t>Results from simulations showed that it is possible to retune the cavities in less than 3 seconds.</a:t>
            </a:r>
          </a:p>
          <a:p>
            <a:pPr marL="0" lvl="1" algn="just"/>
            <a:endParaRPr lang="en-US" sz="1000" dirty="0" smtClean="0">
              <a:latin typeface="Calibri" pitchFamily="34" charset="0"/>
            </a:endParaRP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US" sz="1700" dirty="0" smtClean="0">
                <a:latin typeface="Calibri" pitchFamily="34" charset="0"/>
              </a:rPr>
              <a:t>Still, procedure feasibility depends on the failure detection speed : here 30 ms are assumed (should be achievable…) .</a:t>
            </a: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US" sz="1700" dirty="0" smtClean="0">
                <a:latin typeface="Calibri" pitchFamily="34" charset="0"/>
              </a:rPr>
              <a:t>It is therefore highly recommended to dispose of a “fast” tuning system  (response time :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sz="1700" dirty="0" smtClean="0">
                <a:latin typeface="Calibri" pitchFamily="34" charset="0"/>
                <a:cs typeface="Times New Roman"/>
              </a:rPr>
              <a:t> 1 ms</a:t>
            </a:r>
            <a:r>
              <a:rPr lang="en-US" sz="1700" dirty="0" smtClean="0">
                <a:latin typeface="Calibri" pitchFamily="34" charset="0"/>
              </a:rPr>
              <a:t>) : </a:t>
            </a:r>
          </a:p>
          <a:p>
            <a:pPr marL="457200" lvl="2" algn="just"/>
            <a:r>
              <a:rPr lang="en-US" sz="1700" dirty="0">
                <a:solidFill>
                  <a:schemeClr val="tx2"/>
                </a:solidFill>
                <a:latin typeface="Calibri" pitchFamily="34" charset="0"/>
                <a:cs typeface="Arial"/>
                <a:sym typeface="Wingdings"/>
              </a:rPr>
              <a:t> </a:t>
            </a:r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latin typeface="Calibri" pitchFamily="34" charset="0"/>
                <a:cs typeface="Arial"/>
                <a:sym typeface="Wingdings"/>
              </a:rPr>
              <a:t>Otherwise, in certain cases, RF power margin may not be sufficient</a:t>
            </a:r>
          </a:p>
          <a:p>
            <a:pPr marL="457200" lvl="2" algn="just"/>
            <a:endParaRPr lang="en-US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 </a:t>
            </a:r>
            <a:r>
              <a:rPr lang="en-US" sz="1700" dirty="0" smtClean="0">
                <a:latin typeface="Calibri" pitchFamily="34" charset="0"/>
              </a:rPr>
              <a:t>The unused cavity can disturb the beam :</a:t>
            </a: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latin typeface="Calibri" pitchFamily="34" charset="0"/>
                <a:cs typeface="Arial"/>
                <a:sym typeface="Wingdings"/>
              </a:rPr>
              <a:t>Beam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  <a:cs typeface="Arial"/>
                <a:sym typeface="Wingdings"/>
              </a:rPr>
              <a:t> </a:t>
            </a:r>
            <a:r>
              <a:rPr lang="en-US" sz="1700" dirty="0" smtClean="0">
                <a:latin typeface="Calibri" pitchFamily="34" charset="0"/>
                <a:cs typeface="Arial"/>
                <a:sym typeface="Wingdings"/>
              </a:rPr>
              <a:t>deceleration must be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"/>
              </a:rPr>
              <a:t>lower than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0,5% </a:t>
            </a:r>
            <a:r>
              <a:rPr lang="en-US" sz="1700" dirty="0" err="1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Δw</a:t>
            </a:r>
            <a:r>
              <a:rPr lang="en-US" sz="1700" baseline="-25000" dirty="0" err="1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nominal</a:t>
            </a:r>
            <a:r>
              <a:rPr lang="en-US" sz="1700" baseline="-25000" dirty="0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(</a:t>
            </a:r>
            <a:r>
              <a:rPr lang="en-US" sz="17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  <a:sym typeface="Wingdings 3"/>
              </a:rPr>
              <a:t>~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sym typeface="Wingdings 3"/>
              </a:rPr>
              <a:t>20 keV )</a:t>
            </a: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latin typeface="Calibri" pitchFamily="34" charset="0"/>
                <a:sym typeface="Wingdings 3"/>
              </a:rPr>
              <a:t>In worst case, the minimum required detuning </a:t>
            </a:r>
            <a:r>
              <a:rPr lang="en-US" sz="1700" b="1" dirty="0" err="1" smtClean="0">
                <a:solidFill>
                  <a:schemeClr val="accent5"/>
                </a:solidFill>
                <a:latin typeface="Calibri" pitchFamily="34" charset="0"/>
              </a:rPr>
              <a:t>Δf</a:t>
            </a:r>
            <a:r>
              <a:rPr lang="en-US" sz="1700" b="1" dirty="0" smtClean="0">
                <a:solidFill>
                  <a:schemeClr val="accent5"/>
                </a:solidFill>
                <a:latin typeface="Calibri" pitchFamily="34" charset="0"/>
              </a:rPr>
              <a:t> ≈ 12 kHz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</a:rPr>
              <a:t> (&gt; 140 * </a:t>
            </a:r>
            <a:r>
              <a:rPr lang="en-US" sz="1700" dirty="0" err="1" smtClean="0">
                <a:solidFill>
                  <a:schemeClr val="accent5"/>
                </a:solidFill>
                <a:latin typeface="Calibri" pitchFamily="34" charset="0"/>
              </a:rPr>
              <a:t>bandpass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</a:rPr>
              <a:t>) </a:t>
            </a:r>
            <a:r>
              <a:rPr lang="en-US" sz="1700" dirty="0" smtClean="0">
                <a:latin typeface="Calibri" pitchFamily="34" charset="0"/>
              </a:rPr>
              <a:t>has to be achieved in less than 3 seconds.</a:t>
            </a:r>
            <a:endParaRPr lang="en-US" sz="17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7200" lvl="2" algn="just"/>
            <a:endParaRPr lang="en-US" sz="1000" dirty="0" smtClean="0">
              <a:latin typeface="Calibri" pitchFamily="34" charset="0"/>
            </a:endParaRP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So we need a tuning system which : </a:t>
            </a: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"/>
              </a:rPr>
              <a:t>Acts on a broad frequency band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 3"/>
              </a:rPr>
              <a:t>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"/>
              </a:rPr>
              <a:t> a minimum of 20/30 kHz around f</a:t>
            </a:r>
            <a:r>
              <a:rPr lang="en-US" sz="1700" baseline="-250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"/>
              </a:rPr>
              <a:t>0</a:t>
            </a: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"/>
              </a:rPr>
              <a:t>is quite fast to detune the failed cavity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  <a:cs typeface="Arial"/>
                <a:sym typeface="Wingdings 3"/>
              </a:rPr>
              <a:t> </a:t>
            </a:r>
            <a:r>
              <a:rPr lang="en-US" sz="1700" b="1" dirty="0" err="1" smtClean="0">
                <a:solidFill>
                  <a:schemeClr val="accent5"/>
                </a:solidFill>
                <a:latin typeface="Calibri" pitchFamily="34" charset="0"/>
              </a:rPr>
              <a:t>V</a:t>
            </a:r>
            <a:r>
              <a:rPr lang="en-US" sz="1700" b="1" baseline="-25000" dirty="0" err="1" smtClean="0">
                <a:solidFill>
                  <a:schemeClr val="accent5"/>
                </a:solidFill>
                <a:latin typeface="Calibri" pitchFamily="34" charset="0"/>
              </a:rPr>
              <a:t>mini</a:t>
            </a:r>
            <a:r>
              <a:rPr lang="en-US" sz="1700" b="1" dirty="0" smtClean="0">
                <a:solidFill>
                  <a:schemeClr val="accent5"/>
                </a:solidFill>
                <a:latin typeface="Calibri" pitchFamily="34" charset="0"/>
              </a:rPr>
              <a:t> ≈ 5 kHz/sec</a:t>
            </a:r>
            <a:endParaRPr lang="en-US" sz="17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 marL="457200" lvl="2" algn="just"/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</a:rPr>
              <a:t>is fast and precise for Lorentz detuning and </a:t>
            </a:r>
            <a:r>
              <a:rPr lang="en-US" sz="1700" dirty="0" err="1" smtClean="0">
                <a:solidFill>
                  <a:schemeClr val="accent5"/>
                </a:solidFill>
                <a:latin typeface="Calibri" pitchFamily="34" charset="0"/>
              </a:rPr>
              <a:t>microphionics</a:t>
            </a:r>
            <a:r>
              <a:rPr lang="en-US" sz="1700" dirty="0" smtClean="0">
                <a:solidFill>
                  <a:schemeClr val="accent5"/>
                </a:solidFill>
                <a:latin typeface="Calibri" pitchFamily="34" charset="0"/>
              </a:rPr>
              <a:t> compensation</a:t>
            </a:r>
          </a:p>
          <a:p>
            <a:pPr marL="457200" lvl="2" algn="just"/>
            <a:endParaRPr lang="en-US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lvl="1" algn="just"/>
            <a:r>
              <a:rPr lang="en-GB" sz="1600" dirty="0">
                <a:sym typeface="Wingdings 2" panose="05020102010507070707" pitchFamily="18" charset="2"/>
              </a:rPr>
              <a:t>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On this basis a modular electronic board (prototype) have been developed to implement an adaptive &amp; predictive controller of the CTS. Tested on room temperature &amp;</a:t>
            </a:r>
            <a:r>
              <a:rPr lang="en-GB" sz="1600" dirty="0">
                <a:sym typeface="Wingdings 2" panose="05020102010507070707" pitchFamily="18" charset="2"/>
              </a:rPr>
              <a:t> </a:t>
            </a:r>
            <a:r>
              <a:rPr lang="en-US" sz="1700" dirty="0" smtClean="0">
                <a:latin typeface="Calibri" pitchFamily="34" charset="0"/>
              </a:rPr>
              <a:t>superconducting cavity.</a:t>
            </a:r>
          </a:p>
        </p:txBody>
      </p:sp>
    </p:spTree>
    <p:extLst>
      <p:ext uri="{BB962C8B-B14F-4D97-AF65-F5344CB8AC3E}">
        <p14:creationId xmlns:p14="http://schemas.microsoft.com/office/powerpoint/2010/main" xmlns="" val="2339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 guideline &amp;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layout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3</a:t>
            </a:fld>
            <a:endParaRPr lang="en-GB" sz="11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-51" t="5774" b="4769"/>
          <a:stretch>
            <a:fillRect/>
          </a:stretch>
        </p:blipFill>
        <p:spPr bwMode="auto">
          <a:xfrm>
            <a:off x="3371" y="2829319"/>
            <a:ext cx="9905999" cy="27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5318" y="845341"/>
            <a:ext cx="8662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ym typeface="Wingdings 2" panose="05020102010507070707" pitchFamily="18" charset="2"/>
              </a:rPr>
              <a:t> </a:t>
            </a:r>
            <a:r>
              <a:rPr lang="en-GB" b="1" dirty="0" smtClean="0"/>
              <a:t>In any case, reliability guidelines are needed for the ADS accelerator design:</a:t>
            </a:r>
            <a:r>
              <a:rPr lang="en-GB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b="1" dirty="0" smtClean="0">
                <a:solidFill>
                  <a:schemeClr val="accent5"/>
                </a:solidFill>
              </a:rPr>
              <a:t>Robust design</a:t>
            </a:r>
            <a:r>
              <a:rPr lang="en-GB" sz="1600" dirty="0" smtClean="0">
                <a:solidFill>
                  <a:schemeClr val="accent5"/>
                </a:solidFill>
              </a:rPr>
              <a:t> </a:t>
            </a:r>
            <a:r>
              <a:rPr lang="en-GB" sz="1600" dirty="0" smtClean="0"/>
              <a:t>i.e. robust optics, simplicity, low thermal stress, operation margins…</a:t>
            </a:r>
            <a:endParaRPr lang="en-GB" sz="1200" dirty="0" smtClean="0"/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b="1" dirty="0" smtClean="0">
                <a:solidFill>
                  <a:schemeClr val="accent5"/>
                </a:solidFill>
              </a:rPr>
              <a:t>Redundancy</a:t>
            </a:r>
            <a:r>
              <a:rPr lang="en-GB" sz="1600" b="1" dirty="0" smtClean="0">
                <a:solidFill>
                  <a:srgbClr val="FF6600"/>
                </a:solidFill>
              </a:rPr>
              <a:t> </a:t>
            </a:r>
            <a:r>
              <a:rPr lang="en-GB" sz="1600" dirty="0" smtClean="0"/>
              <a:t>(serial where possible, or parallel) to be able </a:t>
            </a:r>
            <a:r>
              <a:rPr lang="en-GB" sz="1600" b="1" dirty="0" smtClean="0">
                <a:solidFill>
                  <a:schemeClr val="accent5"/>
                </a:solidFill>
              </a:rPr>
              <a:t>to tolerate/mitigate failures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b="1" dirty="0" err="1" smtClean="0">
                <a:solidFill>
                  <a:schemeClr val="accent5"/>
                </a:solidFill>
              </a:rPr>
              <a:t>Repairability</a:t>
            </a:r>
            <a:r>
              <a:rPr lang="en-GB" sz="1600" b="1" dirty="0" smtClean="0">
                <a:solidFill>
                  <a:srgbClr val="FF6600"/>
                </a:solidFill>
              </a:rPr>
              <a:t> </a:t>
            </a:r>
            <a:r>
              <a:rPr lang="en-GB" sz="1600" dirty="0" smtClean="0"/>
              <a:t>(on-line where possible) and efficient maintenance schemes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145318" y="2480140"/>
            <a:ext cx="432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ym typeface="Wingdings 2" panose="05020102010507070707" pitchFamily="18" charset="2"/>
              </a:rPr>
              <a:t> </a:t>
            </a:r>
            <a:r>
              <a:rPr lang="en-GB" b="1" dirty="0" smtClean="0">
                <a:sym typeface="Wingdings 2" panose="05020102010507070707" pitchFamily="18" charset="2"/>
              </a:rPr>
              <a:t>Layout of the MYRRRHA </a:t>
            </a:r>
            <a:r>
              <a:rPr lang="en-GB" b="1" dirty="0" err="1" smtClean="0">
                <a:sym typeface="Wingdings 2" panose="05020102010507070707" pitchFamily="18" charset="2"/>
              </a:rPr>
              <a:t>linac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364645" y="5976222"/>
            <a:ext cx="19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Serial redundancy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737" y="5643687"/>
            <a:ext cx="134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Parallel redundancy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Accolade ouvrante 19"/>
          <p:cNvSpPr/>
          <p:nvPr/>
        </p:nvSpPr>
        <p:spPr>
          <a:xfrm rot="16200000">
            <a:off x="409127" y="4918953"/>
            <a:ext cx="315608" cy="1133859"/>
          </a:xfrm>
          <a:prstGeom prst="leftBrace">
            <a:avLst>
              <a:gd name="adj1" fmla="val 40333"/>
              <a:gd name="adj2" fmla="val 55175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ccolade ouvrante 20"/>
          <p:cNvSpPr/>
          <p:nvPr/>
        </p:nvSpPr>
        <p:spPr>
          <a:xfrm rot="16200000">
            <a:off x="3930696" y="2859207"/>
            <a:ext cx="315608" cy="5650975"/>
          </a:xfrm>
          <a:prstGeom prst="leftBrace">
            <a:avLst>
              <a:gd name="adj1" fmla="val 40333"/>
              <a:gd name="adj2" fmla="val 55175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22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 compensation in the main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Serial Redundancy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4</a:t>
            </a:fld>
            <a:endParaRPr lang="en-GB" sz="11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1660" t="948" r="1660"/>
          <a:stretch>
            <a:fillRect/>
          </a:stretch>
        </p:blipFill>
        <p:spPr bwMode="auto">
          <a:xfrm>
            <a:off x="4494756" y="2891076"/>
            <a:ext cx="5246934" cy="13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98938" y="2662238"/>
            <a:ext cx="371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44800" y="989013"/>
            <a:ext cx="5881688" cy="763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none" dirty="0">
                <a:sym typeface="Wingdings" pitchFamily="2" charset="2"/>
              </a:rPr>
              <a:t> A </a:t>
            </a:r>
            <a:r>
              <a:rPr lang="fr-FR" u="none" dirty="0" err="1">
                <a:sym typeface="Wingdings" pitchFamily="2" charset="2"/>
              </a:rPr>
              <a:t>failure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is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detected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anywhere</a:t>
            </a:r>
            <a:endParaRPr lang="fr-FR" u="none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 sz="1600" u="none" dirty="0">
                <a:solidFill>
                  <a:srgbClr val="0000FF"/>
                </a:solidFill>
              </a:rPr>
              <a:t>Beam is stopped by the MPS in injector at t</a:t>
            </a:r>
            <a:r>
              <a:rPr lang="en-US" sz="1600" u="none" baseline="-25000" dirty="0">
                <a:solidFill>
                  <a:srgbClr val="0000FF"/>
                </a:solidFill>
              </a:rPr>
              <a:t>0</a:t>
            </a:r>
            <a:endParaRPr lang="fr-FR" sz="1600" u="none" dirty="0">
              <a:solidFill>
                <a:srgbClr val="0000FF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44800" y="1898650"/>
            <a:ext cx="5881687" cy="763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none" dirty="0">
                <a:sym typeface="Wingdings" pitchFamily="2" charset="2"/>
              </a:rPr>
              <a:t> The </a:t>
            </a:r>
            <a:r>
              <a:rPr lang="fr-FR" u="none" dirty="0" err="1">
                <a:sym typeface="Wingdings" pitchFamily="2" charset="2"/>
              </a:rPr>
              <a:t>fault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is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 smtClean="0">
                <a:sym typeface="Wingdings" pitchFamily="2" charset="2"/>
              </a:rPr>
              <a:t>localised</a:t>
            </a:r>
            <a:r>
              <a:rPr lang="fr-FR" u="none" dirty="0" smtClean="0">
                <a:sym typeface="Wingdings" pitchFamily="2" charset="2"/>
              </a:rPr>
              <a:t> </a:t>
            </a:r>
            <a:r>
              <a:rPr lang="fr-FR" u="none" dirty="0">
                <a:sym typeface="Wingdings" pitchFamily="2" charset="2"/>
              </a:rPr>
              <a:t>in a SC </a:t>
            </a:r>
            <a:r>
              <a:rPr lang="fr-FR" u="none" dirty="0" err="1">
                <a:sym typeface="Wingdings" pitchFamily="2" charset="2"/>
              </a:rPr>
              <a:t>cavity</a:t>
            </a:r>
            <a:r>
              <a:rPr lang="fr-FR" u="none" dirty="0">
                <a:sym typeface="Wingdings" pitchFamily="2" charset="2"/>
              </a:rPr>
              <a:t> RF </a:t>
            </a:r>
            <a:r>
              <a:rPr lang="fr-FR" u="none" dirty="0" err="1">
                <a:sym typeface="Wingdings" pitchFamily="2" charset="2"/>
              </a:rPr>
              <a:t>loop</a:t>
            </a:r>
            <a:endParaRPr lang="fr-FR" u="none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 sz="1600" u="none" dirty="0">
                <a:solidFill>
                  <a:srgbClr val="0000FF"/>
                </a:solidFill>
              </a:rPr>
              <a:t>Need for an efficient fault diagnostic system</a:t>
            </a:r>
            <a:endParaRPr lang="fr-FR" sz="1600" u="none" dirty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65100" y="2912236"/>
            <a:ext cx="4590255" cy="15081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u="none" dirty="0">
                <a:sym typeface="Wingdings" pitchFamily="2" charset="2"/>
              </a:rPr>
              <a:t> New </a:t>
            </a:r>
            <a:r>
              <a:rPr lang="fr-FR" u="none" dirty="0" smtClean="0">
                <a:sym typeface="Wingdings" pitchFamily="2" charset="2"/>
              </a:rPr>
              <a:t>V/</a:t>
            </a:r>
            <a:r>
              <a:rPr lang="el-GR" u="none" dirty="0" smtClean="0">
                <a:sym typeface="Wingdings" pitchFamily="2" charset="2"/>
              </a:rPr>
              <a:t>φ </a:t>
            </a:r>
            <a:r>
              <a:rPr lang="fr-FR" u="none" dirty="0" smtClean="0">
                <a:sym typeface="Wingdings" pitchFamily="2" charset="2"/>
              </a:rPr>
              <a:t>set-points </a:t>
            </a:r>
            <a:r>
              <a:rPr lang="fr-FR" u="none" dirty="0">
                <a:sym typeface="Wingdings" pitchFamily="2" charset="2"/>
              </a:rPr>
              <a:t>are </a:t>
            </a:r>
            <a:r>
              <a:rPr lang="fr-FR" u="none" dirty="0" err="1">
                <a:sym typeface="Wingdings" pitchFamily="2" charset="2"/>
              </a:rPr>
              <a:t>updated</a:t>
            </a:r>
            <a:r>
              <a:rPr lang="fr-FR" u="none" dirty="0">
                <a:sym typeface="Wingdings" pitchFamily="2" charset="2"/>
              </a:rPr>
              <a:t> in </a:t>
            </a:r>
            <a:r>
              <a:rPr lang="fr-FR" u="none" dirty="0" err="1" smtClean="0">
                <a:sym typeface="Wingdings" pitchFamily="2" charset="2"/>
              </a:rPr>
              <a:t>cavities</a:t>
            </a:r>
            <a:r>
              <a:rPr lang="fr-FR" u="none" dirty="0" smtClean="0">
                <a:sym typeface="Wingdings" pitchFamily="2" charset="2"/>
              </a:rPr>
              <a:t> (</a:t>
            </a:r>
            <a:r>
              <a:rPr lang="fr-FR" u="none" dirty="0" err="1" smtClean="0">
                <a:sym typeface="Wingdings" pitchFamily="2" charset="2"/>
              </a:rPr>
              <a:t>cryomodule</a:t>
            </a:r>
            <a:r>
              <a:rPr lang="fr-FR" u="none" dirty="0" smtClean="0">
                <a:sym typeface="Wingdings" pitchFamily="2" charset="2"/>
              </a:rPr>
              <a:t>) </a:t>
            </a:r>
            <a:r>
              <a:rPr lang="fr-FR" u="none" dirty="0">
                <a:sym typeface="Wingdings" pitchFamily="2" charset="2"/>
              </a:rPr>
              <a:t>adjacent to the </a:t>
            </a:r>
            <a:r>
              <a:rPr lang="fr-FR" u="none" dirty="0" err="1">
                <a:sym typeface="Wingdings" pitchFamily="2" charset="2"/>
              </a:rPr>
              <a:t>failed</a:t>
            </a:r>
            <a:r>
              <a:rPr lang="fr-FR" u="none" dirty="0">
                <a:sym typeface="Wingdings" pitchFamily="2" charset="2"/>
              </a:rPr>
              <a:t> one</a:t>
            </a:r>
          </a:p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 sz="1600" u="none" dirty="0">
                <a:solidFill>
                  <a:srgbClr val="0000FF"/>
                </a:solidFill>
              </a:rPr>
              <a:t>Set-points </a:t>
            </a:r>
            <a:r>
              <a:rPr lang="en-US" sz="1600" u="none" dirty="0" smtClean="0">
                <a:solidFill>
                  <a:srgbClr val="0000FF"/>
                </a:solidFill>
              </a:rPr>
              <a:t>determined in advance: via virtual accelerator application and/or during </a:t>
            </a:r>
            <a:r>
              <a:rPr lang="en-US" sz="1600" u="none" dirty="0">
                <a:solidFill>
                  <a:srgbClr val="0000FF"/>
                </a:solidFill>
              </a:rPr>
              <a:t>the </a:t>
            </a:r>
            <a:r>
              <a:rPr lang="en-US" sz="1600" u="none" dirty="0" smtClean="0">
                <a:solidFill>
                  <a:srgbClr val="0000FF"/>
                </a:solidFill>
              </a:rPr>
              <a:t>commissioning phase</a:t>
            </a:r>
            <a:endParaRPr lang="fr-FR" sz="1600" u="none" dirty="0">
              <a:solidFill>
                <a:srgbClr val="0000FF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65100" y="4567459"/>
            <a:ext cx="9521825" cy="763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u="none" dirty="0">
                <a:sym typeface="Wingdings" pitchFamily="2" charset="2"/>
              </a:rPr>
              <a:t> The </a:t>
            </a:r>
            <a:r>
              <a:rPr lang="fr-FR" u="none" dirty="0" err="1">
                <a:sym typeface="Wingdings" pitchFamily="2" charset="2"/>
              </a:rPr>
              <a:t>failed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cavity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is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detuned</a:t>
            </a:r>
            <a:r>
              <a:rPr lang="fr-FR" u="none" dirty="0">
                <a:sym typeface="Wingdings" pitchFamily="2" charset="2"/>
              </a:rPr>
              <a:t> (to </a:t>
            </a:r>
            <a:r>
              <a:rPr lang="fr-FR" u="none" dirty="0" err="1">
                <a:sym typeface="Wingdings" pitchFamily="2" charset="2"/>
              </a:rPr>
              <a:t>avoid</a:t>
            </a:r>
            <a:r>
              <a:rPr lang="fr-FR" u="none" dirty="0">
                <a:sym typeface="Wingdings" pitchFamily="2" charset="2"/>
              </a:rPr>
              <a:t> the </a:t>
            </a:r>
            <a:r>
              <a:rPr lang="fr-FR" u="none" dirty="0" err="1">
                <a:sym typeface="Wingdings" pitchFamily="2" charset="2"/>
              </a:rPr>
              <a:t>beam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loading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effect</a:t>
            </a:r>
            <a:r>
              <a:rPr lang="fr-FR" u="none" dirty="0"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 sz="1600" u="none" dirty="0">
                <a:solidFill>
                  <a:srgbClr val="0000FF"/>
                </a:solidFill>
              </a:rPr>
              <a:t>Using the Cold Tuning System</a:t>
            </a:r>
            <a:endParaRPr lang="fr-FR" sz="1600" u="none" dirty="0">
              <a:solidFill>
                <a:srgbClr val="0000FF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20231" y="5280540"/>
            <a:ext cx="6230937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u="none" dirty="0">
                <a:sym typeface="Wingdings" pitchFamily="2" charset="2"/>
              </a:rPr>
              <a:t> Once </a:t>
            </a:r>
            <a:r>
              <a:rPr lang="fr-FR" u="none" dirty="0" err="1">
                <a:sym typeface="Wingdings" pitchFamily="2" charset="2"/>
              </a:rPr>
              <a:t>steady</a:t>
            </a:r>
            <a:r>
              <a:rPr lang="fr-FR" u="none" dirty="0">
                <a:sym typeface="Wingdings" pitchFamily="2" charset="2"/>
              </a:rPr>
              <a:t> state </a:t>
            </a:r>
            <a:r>
              <a:rPr lang="fr-FR" u="none" dirty="0" err="1">
                <a:sym typeface="Wingdings" pitchFamily="2" charset="2"/>
              </a:rPr>
              <a:t>is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reached</a:t>
            </a:r>
            <a:r>
              <a:rPr lang="fr-FR" u="none" dirty="0">
                <a:sym typeface="Wingdings" pitchFamily="2" charset="2"/>
              </a:rPr>
              <a:t>, </a:t>
            </a:r>
            <a:r>
              <a:rPr lang="fr-FR" u="none" dirty="0" smtClean="0">
                <a:sym typeface="Wingdings" pitchFamily="2" charset="2"/>
              </a:rPr>
              <a:t/>
            </a:r>
            <a:br>
              <a:rPr lang="fr-FR" u="none" dirty="0" smtClean="0">
                <a:sym typeface="Wingdings" pitchFamily="2" charset="2"/>
              </a:rPr>
            </a:br>
            <a:r>
              <a:rPr lang="fr-FR" u="none" dirty="0" err="1" smtClean="0">
                <a:sym typeface="Wingdings" pitchFamily="2" charset="2"/>
              </a:rPr>
              <a:t>beam</a:t>
            </a:r>
            <a:r>
              <a:rPr lang="fr-FR" u="none" dirty="0" smtClean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is</a:t>
            </a:r>
            <a:r>
              <a:rPr lang="fr-FR" u="none" dirty="0">
                <a:sym typeface="Wingdings" pitchFamily="2" charset="2"/>
              </a:rPr>
              <a:t> </a:t>
            </a:r>
            <a:r>
              <a:rPr lang="fr-FR" u="none" dirty="0" err="1">
                <a:sym typeface="Wingdings" pitchFamily="2" charset="2"/>
              </a:rPr>
              <a:t>resumed</a:t>
            </a:r>
            <a:r>
              <a:rPr lang="fr-FR" u="none" dirty="0">
                <a:sym typeface="Wingdings" pitchFamily="2" charset="2"/>
              </a:rPr>
              <a:t> at t</a:t>
            </a:r>
            <a:r>
              <a:rPr lang="fr-FR" u="none" baseline="-25000" dirty="0">
                <a:sym typeface="Wingdings" pitchFamily="2" charset="2"/>
              </a:rPr>
              <a:t>1</a:t>
            </a:r>
            <a:r>
              <a:rPr lang="fr-FR" u="none" dirty="0">
                <a:sym typeface="Wingdings" pitchFamily="2" charset="2"/>
              </a:rPr>
              <a:t> &lt; t</a:t>
            </a:r>
            <a:r>
              <a:rPr lang="fr-FR" u="none" baseline="-25000" dirty="0">
                <a:sym typeface="Wingdings" pitchFamily="2" charset="2"/>
              </a:rPr>
              <a:t>0</a:t>
            </a:r>
            <a:r>
              <a:rPr lang="fr-FR" u="none" dirty="0">
                <a:sym typeface="Wingdings" pitchFamily="2" charset="2"/>
              </a:rPr>
              <a:t> + 3sec</a:t>
            </a:r>
          </a:p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 sz="1600" u="none" dirty="0">
                <a:solidFill>
                  <a:srgbClr val="0000FF"/>
                </a:solidFill>
              </a:rPr>
              <a:t>Failed RF cavity system to be repaired on-line if possible</a:t>
            </a:r>
            <a:endParaRPr lang="fr-FR" sz="1600" u="none" dirty="0">
              <a:solidFill>
                <a:srgbClr val="0000FF"/>
              </a:solidFill>
            </a:endParaRPr>
          </a:p>
        </p:txBody>
      </p:sp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99" y="5546615"/>
            <a:ext cx="2606675" cy="65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5" cstate="print"/>
          <a:srcRect l="5850"/>
          <a:stretch>
            <a:fillRect/>
          </a:stretch>
        </p:blipFill>
        <p:spPr bwMode="auto">
          <a:xfrm>
            <a:off x="6350" y="838200"/>
            <a:ext cx="2682875" cy="1873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xmlns="" val="23398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equirements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5</a:t>
            </a:fld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222954" y="965665"/>
            <a:ext cx="9262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ym typeface="Wingdings 2" panose="05020102010507070707" pitchFamily="18" charset="2"/>
              </a:rPr>
              <a:t> Beam power stability ± 2% (over 100 </a:t>
            </a:r>
            <a:r>
              <a:rPr lang="en-GB" b="1" dirty="0" err="1" smtClean="0">
                <a:sym typeface="Wingdings 2" panose="05020102010507070707" pitchFamily="18" charset="2"/>
              </a:rPr>
              <a:t>ms</a:t>
            </a:r>
            <a:r>
              <a:rPr lang="en-GB" b="1" dirty="0" smtClean="0">
                <a:sym typeface="Wingdings 2" panose="05020102010507070707" pitchFamily="18" charset="2"/>
              </a:rPr>
              <a:t> integration time)</a:t>
            </a:r>
          </a:p>
          <a:p>
            <a:pPr>
              <a:spcBef>
                <a:spcPct val="50000"/>
              </a:spcBef>
            </a:pPr>
            <a:r>
              <a:rPr lang="en-GB" b="1" dirty="0" smtClean="0">
                <a:sym typeface="Wingdings 2" panose="05020102010507070707" pitchFamily="18" charset="2"/>
              </a:rPr>
              <a:t> Energy output accuracy </a:t>
            </a:r>
            <a:r>
              <a:rPr lang="en-GB" b="1" u="sng" dirty="0" smtClean="0">
                <a:solidFill>
                  <a:schemeClr val="tx2"/>
                </a:solidFill>
                <a:latin typeface="Calibri" pitchFamily="34" charset="0"/>
              </a:rPr>
              <a:t>600 </a:t>
            </a:r>
            <a:r>
              <a:rPr lang="en-GB" b="1" u="sng" dirty="0">
                <a:solidFill>
                  <a:schemeClr val="tx2"/>
                </a:solidFill>
                <a:latin typeface="Calibri" pitchFamily="34" charset="0"/>
              </a:rPr>
              <a:t>MeV </a:t>
            </a:r>
            <a:r>
              <a:rPr lang="en-GB" b="1" u="sng" dirty="0">
                <a:solidFill>
                  <a:schemeClr val="tx2"/>
                </a:solidFill>
                <a:latin typeface="Calibri" pitchFamily="34" charset="0"/>
                <a:cs typeface="Arial"/>
              </a:rPr>
              <a:t>± </a:t>
            </a:r>
            <a:r>
              <a:rPr lang="en-GB" b="1" u="sng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0.5 MeV, </a:t>
            </a:r>
            <a:r>
              <a:rPr lang="en-GB" b="1" dirty="0" smtClean="0">
                <a:latin typeface="Calibri" pitchFamily="34" charset="0"/>
                <a:cs typeface="Arial"/>
              </a:rPr>
              <a:t>to ensure a good beam transport (low losses)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Results in a required precision, for the individual control system of SC cavities, of:  </a:t>
            </a:r>
            <a:endParaRPr lang="en-GB" sz="1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351323" y="2147965"/>
            <a:ext cx="4463815" cy="706940"/>
            <a:chOff x="1945037" y="1589703"/>
            <a:chExt cx="5253926" cy="70694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945037" y="1589703"/>
              <a:ext cx="5253926" cy="706940"/>
            </a:xfrm>
            <a:prstGeom prst="roundRect">
              <a:avLst/>
            </a:prstGeom>
            <a:solidFill>
              <a:srgbClr val="678FB7"/>
            </a:solidFill>
            <a:ln w="12700" cap="flat" cmpd="sng" algn="ctr">
              <a:solidFill>
                <a:srgbClr val="4A668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2486457" y="1642762"/>
                  <a:ext cx="2085543" cy="597984"/>
                </a:xfrm>
                <a:prstGeom prst="rect">
                  <a:avLst/>
                </a:prstGeom>
                <a:solidFill>
                  <a:srgbClr val="678FB7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l-GR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kumimoji="0" lang="el-G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𝑐𝑎𝑣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l-G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𝑐𝑎𝑣</m:t>
                                </m:r>
                              </m:sub>
                            </m:sSub>
                          </m:den>
                        </m:f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&lt;0.5 %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457" y="1642762"/>
                  <a:ext cx="2085543" cy="597984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4961630" y="1787865"/>
                  <a:ext cx="1663002" cy="307777"/>
                </a:xfrm>
                <a:prstGeom prst="rect">
                  <a:avLst/>
                </a:prstGeom>
                <a:solidFill>
                  <a:srgbClr val="678FB7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l-GR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kumimoji="0" lang="el-G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&lt;0.5°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630" y="1787865"/>
                  <a:ext cx="1663002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66111" y="3043365"/>
            <a:ext cx="926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ym typeface="Wingdings 2" panose="05020102010507070707" pitchFamily="18" charset="2"/>
              </a:rPr>
              <a:t> The control system must </a:t>
            </a:r>
            <a:r>
              <a:rPr lang="en-GB" b="1" dirty="0" smtClean="0">
                <a:solidFill>
                  <a:schemeClr val="accent5"/>
                </a:solidFill>
                <a:sym typeface="Wingdings 2" panose="05020102010507070707" pitchFamily="18" charset="2"/>
              </a:rPr>
              <a:t>enable the retuning procedures </a:t>
            </a:r>
            <a:r>
              <a:rPr lang="en-GB" b="1" dirty="0" smtClean="0">
                <a:sym typeface="Wingdings 2" panose="05020102010507070707" pitchFamily="18" charset="2"/>
              </a:rPr>
              <a:t>with a </a:t>
            </a:r>
            <a:r>
              <a:rPr lang="en-GB" b="1" dirty="0" smtClean="0">
                <a:solidFill>
                  <a:schemeClr val="accent5"/>
                </a:solidFill>
                <a:sym typeface="Wingdings 2" panose="05020102010507070707" pitchFamily="18" charset="2"/>
              </a:rPr>
              <a:t>limited amount of CW Power</a:t>
            </a:r>
            <a:r>
              <a:rPr lang="en-GB" b="1" dirty="0" smtClean="0">
                <a:sym typeface="Wingdings 2" panose="05020102010507070707" pitchFamily="18" charset="2"/>
              </a:rPr>
              <a:t> 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177566" y="3757017"/>
            <a:ext cx="480170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Retune </a:t>
            </a:r>
            <a:r>
              <a:rPr lang="en-GB" sz="1600" dirty="0" smtClean="0">
                <a:sym typeface="Wingdings" panose="05000000000000000000" pitchFamily="2" charset="2"/>
              </a:rPr>
              <a:t>a compensation cavity 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in less than 3 sec.</a:t>
            </a:r>
            <a:b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</a:br>
            <a:endParaRPr lang="en-GB" sz="1600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Detune </a:t>
            </a:r>
            <a:r>
              <a:rPr lang="en-GB" sz="1600" dirty="0" smtClean="0">
                <a:sym typeface="Wingdings" panose="05000000000000000000" pitchFamily="2" charset="2"/>
              </a:rPr>
              <a:t>the failed cavity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in less than 3 sec. : 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_ if </a:t>
            </a:r>
            <a:r>
              <a:rPr lang="en-GB" sz="1600" dirty="0" smtClean="0">
                <a:solidFill>
                  <a:schemeClr val="accent5"/>
                </a:solidFill>
              </a:rPr>
              <a:t>still superconducting</a:t>
            </a:r>
            <a:r>
              <a:rPr lang="en-GB" sz="1600" dirty="0" smtClean="0"/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limit</a:t>
            </a:r>
            <a:r>
              <a:rPr lang="en-GB" sz="1600" dirty="0" smtClean="0">
                <a:sym typeface="Wingdings" panose="05000000000000000000" pitchFamily="2" charset="2"/>
              </a:rPr>
              <a:t> the induced 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decelerating voltage</a:t>
            </a:r>
            <a:r>
              <a:rPr lang="en-GB" sz="1600" dirty="0" smtClean="0">
                <a:sym typeface="Wingdings" panose="05000000000000000000" pitchFamily="2" charset="2"/>
              </a:rPr>
              <a:t> &lt; 0.5 % of the nominal voltage.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ym typeface="Wingdings" panose="05000000000000000000" pitchFamily="2" charset="2"/>
              </a:rPr>
              <a:t>_ if 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quenched</a:t>
            </a:r>
            <a:r>
              <a:rPr lang="en-GB" sz="1600" dirty="0" smtClean="0">
                <a:sym typeface="Wingdings" panose="05000000000000000000" pitchFamily="2" charset="2"/>
              </a:rPr>
              <a:t>  </a:t>
            </a: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limit the dissipated power</a:t>
            </a:r>
            <a:endParaRPr lang="en-GB" sz="1600" dirty="0">
              <a:solidFill>
                <a:schemeClr val="accent5"/>
              </a:solidFill>
            </a:endParaRPr>
          </a:p>
        </p:txBody>
      </p:sp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814" y="3435294"/>
            <a:ext cx="4798234" cy="323572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417192" y="5820975"/>
            <a:ext cx="2636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u="sng" dirty="0" smtClean="0">
                <a:solidFill>
                  <a:srgbClr val="00B050"/>
                </a:solidFill>
              </a:rPr>
              <a:t>J-L. </a:t>
            </a:r>
            <a:r>
              <a:rPr lang="en-GB" sz="1400" b="1" i="1" u="sng" dirty="0" err="1" smtClean="0">
                <a:solidFill>
                  <a:srgbClr val="00B050"/>
                </a:solidFill>
              </a:rPr>
              <a:t>Biarrotte</a:t>
            </a:r>
            <a:r>
              <a:rPr lang="en-GB" sz="1400" b="1" i="1" u="sng" dirty="0" smtClean="0">
                <a:solidFill>
                  <a:srgbClr val="00B050"/>
                </a:solidFill>
              </a:rPr>
              <a:t> et al. Proc. SRF2013</a:t>
            </a:r>
            <a:endParaRPr lang="en-GB" sz="1400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3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 &amp; retuning procedure assessment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6</a:t>
            </a:fld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222954" y="965665"/>
            <a:ext cx="9262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ym typeface="Wingdings 2" panose="05020102010507070707" pitchFamily="18" charset="2"/>
              </a:rPr>
              <a:t> </a:t>
            </a:r>
            <a:r>
              <a:rPr lang="en-GB" b="1" dirty="0" smtClean="0">
                <a:sym typeface="Wingdings 2" panose="05020102010507070707" pitchFamily="18" charset="2"/>
              </a:rPr>
              <a:t>Development of </a:t>
            </a:r>
            <a:r>
              <a:rPr lang="en-GB" b="1" dirty="0" err="1" smtClean="0">
                <a:sym typeface="Wingdings 2" panose="05020102010507070707" pitchFamily="18" charset="2"/>
              </a:rPr>
              <a:t>Matlab</a:t>
            </a:r>
            <a:r>
              <a:rPr lang="en-GB" b="1" dirty="0" smtClean="0">
                <a:sym typeface="Wingdings 2" panose="05020102010507070707" pitchFamily="18" charset="2"/>
              </a:rPr>
              <a:t> Simulink Model with Laplace Transfer Functions 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sym typeface="Wingdings 2" panose="05020102010507070707" pitchFamily="18" charset="2"/>
              </a:rPr>
              <a:t>To assess the feasibility of the fault compensation procedure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sym typeface="Wingdings 2" panose="05020102010507070707" pitchFamily="18" charset="2"/>
              </a:rPr>
              <a:t>To  evaluate the technological requirements (RF power, tuning system, LLRF, …)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2953" y="2348517"/>
            <a:ext cx="926275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 2" panose="05020102010507070707" pitchFamily="18" charset="2"/>
              <a:buChar char=""/>
            </a:pPr>
            <a:r>
              <a:rPr lang="en-GB" b="1" dirty="0" smtClean="0">
                <a:sym typeface="Wingdings 2" panose="05020102010507070707" pitchFamily="18" charset="2"/>
              </a:rPr>
              <a:t>Model based on an existing superconducting cavity prototype and its associated systems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>
                <a:sym typeface="Wingdings 2" panose="05020102010507070707" pitchFamily="18" charset="2"/>
              </a:rPr>
              <a:t>5-cell elliptical cavity (</a:t>
            </a:r>
            <a:r>
              <a:rPr lang="el-GR" sz="1600" dirty="0">
                <a:sym typeface="Wingdings 2" panose="05020102010507070707" pitchFamily="18" charset="2"/>
              </a:rPr>
              <a:t>β</a:t>
            </a:r>
            <a:r>
              <a:rPr lang="fr-FR" sz="1600" baseline="-25000" dirty="0" err="1">
                <a:sym typeface="Wingdings 2" panose="05020102010507070707" pitchFamily="18" charset="2"/>
              </a:rPr>
              <a:t>opt</a:t>
            </a:r>
            <a:r>
              <a:rPr lang="fr-FR" sz="1600" dirty="0">
                <a:sym typeface="Wingdings 2" panose="05020102010507070707" pitchFamily="18" charset="2"/>
              </a:rPr>
              <a:t> = 0.51 medium </a:t>
            </a:r>
            <a:r>
              <a:rPr lang="fr-FR" sz="1600" dirty="0" err="1">
                <a:sym typeface="Wingdings 2" panose="05020102010507070707" pitchFamily="18" charset="2"/>
              </a:rPr>
              <a:t>energy</a:t>
            </a:r>
            <a:r>
              <a:rPr lang="fr-FR" sz="1600" dirty="0">
                <a:sym typeface="Wingdings 2" panose="05020102010507070707" pitchFamily="18" charset="2"/>
              </a:rPr>
              <a:t> section of the MYRRHA </a:t>
            </a:r>
            <a:r>
              <a:rPr lang="fr-FR" sz="1600" dirty="0" err="1">
                <a:sym typeface="Wingdings 2" panose="05020102010507070707" pitchFamily="18" charset="2"/>
              </a:rPr>
              <a:t>linac</a:t>
            </a:r>
            <a:r>
              <a:rPr lang="en-GB" sz="1600" dirty="0">
                <a:sym typeface="Wingdings 2" panose="05020102010507070707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solidFill>
                  <a:schemeClr val="accent5"/>
                </a:solidFill>
                <a:sym typeface="Wingdings" panose="05000000000000000000" pitchFamily="2" charset="2"/>
              </a:rPr>
              <a:t> </a:t>
            </a:r>
            <a:r>
              <a:rPr lang="en-GB" sz="1600" dirty="0" smtClean="0">
                <a:sym typeface="Wingdings" panose="05000000000000000000" pitchFamily="2" charset="2"/>
              </a:rPr>
              <a:t>Cold tuning </a:t>
            </a:r>
            <a:r>
              <a:rPr lang="en-GB" sz="1600" dirty="0" err="1" smtClean="0">
                <a:sym typeface="Wingdings" panose="05000000000000000000" pitchFamily="2" charset="2"/>
              </a:rPr>
              <a:t>sytem</a:t>
            </a:r>
            <a:r>
              <a:rPr lang="en-GB" sz="1600" dirty="0" smtClean="0">
                <a:sym typeface="Wingdings" panose="05000000000000000000" pitchFamily="2" charset="2"/>
              </a:rPr>
              <a:t> : a blade tuner controlled by a motor (‘slow’ &amp; large scale) and piezo actuators (‘fast’)</a:t>
            </a:r>
            <a:endParaRPr lang="en-GB" sz="1600" dirty="0">
              <a:sym typeface="Wingdings 2" panose="05020102010507070707" pitchFamily="18" charset="2"/>
            </a:endParaRPr>
          </a:p>
          <a:p>
            <a:pPr marL="285750" indent="-285750">
              <a:spcBef>
                <a:spcPct val="50000"/>
              </a:spcBef>
              <a:buFont typeface="Wingdings 2" panose="05020102010507070707" pitchFamily="18" charset="2"/>
              <a:buChar char=""/>
            </a:pPr>
            <a:endParaRPr lang="en-GB" b="1" dirty="0" smtClean="0">
              <a:sym typeface="Wingdings 2" panose="05020102010507070707" pitchFamily="18" charset="2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667" y="3612710"/>
            <a:ext cx="6584120" cy="2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0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model &amp; main characteristics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7</a:t>
            </a:fld>
            <a:endParaRPr lang="en-GB" sz="1100" dirty="0"/>
          </a:p>
        </p:txBody>
      </p:sp>
      <p:pic>
        <p:nvPicPr>
          <p:cNvPr id="79" name="Image 78" descr="cote_cavitebup.bmp"/>
          <p:cNvPicPr>
            <a:picLocks noChangeAspect="1"/>
          </p:cNvPicPr>
          <p:nvPr/>
        </p:nvPicPr>
        <p:blipFill>
          <a:blip r:embed="rId3" cstate="print"/>
          <a:srcRect l="1523"/>
          <a:stretch>
            <a:fillRect/>
          </a:stretch>
        </p:blipFill>
        <p:spPr>
          <a:xfrm>
            <a:off x="5364088" y="1124744"/>
            <a:ext cx="3779912" cy="1461746"/>
          </a:xfrm>
          <a:prstGeom prst="rect">
            <a:avLst/>
          </a:prstGeom>
        </p:spPr>
      </p:pic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1" name="Rectangle 2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4" name="Rectangle 3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5" name="Image 84" descr="les_tm010.bmp"/>
          <p:cNvPicPr>
            <a:picLocks noChangeAspect="1"/>
          </p:cNvPicPr>
          <p:nvPr/>
        </p:nvPicPr>
        <p:blipFill>
          <a:blip r:embed="rId4" cstate="print"/>
          <a:srcRect l="6171" t="79400" r="4347"/>
          <a:stretch>
            <a:fillRect/>
          </a:stretch>
        </p:blipFill>
        <p:spPr>
          <a:xfrm>
            <a:off x="179512" y="1340768"/>
            <a:ext cx="4032448" cy="1055111"/>
          </a:xfrm>
          <a:prstGeom prst="rect">
            <a:avLst/>
          </a:prstGeom>
        </p:spPr>
      </p:pic>
      <p:cxnSp>
        <p:nvCxnSpPr>
          <p:cNvPr id="86" name="Connecteur droit avec flèche 85"/>
          <p:cNvCxnSpPr/>
          <p:nvPr/>
        </p:nvCxnSpPr>
        <p:spPr>
          <a:xfrm>
            <a:off x="4139952" y="1916832"/>
            <a:ext cx="1152128" cy="1588"/>
          </a:xfrm>
          <a:prstGeom prst="straightConnector1">
            <a:avLst/>
          </a:prstGeom>
          <a:noFill/>
          <a:ln w="76200" cap="flat" cmpd="dbl" algn="ctr">
            <a:solidFill>
              <a:srgbClr val="000000"/>
            </a:solidFill>
            <a:prstDash val="solid"/>
            <a:headEnd type="arrow" w="lg" len="med"/>
            <a:tailEnd type="arrow" w="lg" len="med"/>
          </a:ln>
          <a:effectLst/>
        </p:spPr>
      </p:cxnSp>
      <p:sp>
        <p:nvSpPr>
          <p:cNvPr id="87" name="ZoneTexte 86"/>
          <p:cNvSpPr txBox="1"/>
          <p:nvPr/>
        </p:nvSpPr>
        <p:spPr>
          <a:xfrm>
            <a:off x="107504" y="2416794"/>
            <a:ext cx="648072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1600" b="1" dirty="0">
                <a:sym typeface="Wingdings 2" panose="05020102010507070707" pitchFamily="18" charset="2"/>
              </a:rPr>
              <a:t>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RF amplifier &amp; beam seen as current generator for the cavity.</a:t>
            </a:r>
          </a:p>
          <a:p>
            <a:pPr marL="0" lvl="1" algn="just"/>
            <a:r>
              <a:rPr lang="en-GB" sz="1600" b="1" dirty="0">
                <a:sym typeface="Wingdings 2" panose="05020102010507070707" pitchFamily="18" charset="2"/>
              </a:rPr>
              <a:t>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One can link the cavity parameters ((r/Q), Q</a:t>
            </a:r>
            <a:r>
              <a:rPr kumimoji="0" lang="en-GB" sz="17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,Q</a:t>
            </a:r>
            <a:r>
              <a:rPr kumimoji="0" lang="en-GB" sz="17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) to R</a:t>
            </a:r>
            <a:r>
              <a:rPr kumimoji="0" lang="en-GB" sz="17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(or R), L et C.</a:t>
            </a: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5" cstate="print"/>
          <a:srcRect l="34345" t="67163" r="32837" b="21847"/>
          <a:stretch>
            <a:fillRect/>
          </a:stretch>
        </p:blipFill>
        <p:spPr bwMode="auto">
          <a:xfrm>
            <a:off x="539552" y="3573016"/>
            <a:ext cx="3096344" cy="648072"/>
          </a:xfrm>
          <a:prstGeom prst="rect">
            <a:avLst/>
          </a:prstGeom>
          <a:noFill/>
          <a:ln w="9525">
            <a:solidFill>
              <a:srgbClr val="4A6685"/>
            </a:solidFill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/>
          <a:srcRect l="39687" t="51288" r="35127" b="38943"/>
          <a:stretch>
            <a:fillRect/>
          </a:stretch>
        </p:blipFill>
        <p:spPr bwMode="auto">
          <a:xfrm>
            <a:off x="0" y="4417140"/>
            <a:ext cx="2088232" cy="50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6" cstate="print"/>
          <a:srcRect l="40209" t="61726" r="18898" b="23460"/>
          <a:stretch>
            <a:fillRect/>
          </a:stretch>
        </p:blipFill>
        <p:spPr bwMode="auto">
          <a:xfrm>
            <a:off x="2375756" y="4419322"/>
            <a:ext cx="19082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7" cstate="print"/>
          <a:srcRect l="9642" t="52804" r="6790" b="22384"/>
          <a:stretch>
            <a:fillRect/>
          </a:stretch>
        </p:blipFill>
        <p:spPr bwMode="auto">
          <a:xfrm>
            <a:off x="4487480" y="3933056"/>
            <a:ext cx="46565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Connecteur droit 92"/>
          <p:cNvCxnSpPr/>
          <p:nvPr/>
        </p:nvCxnSpPr>
        <p:spPr>
          <a:xfrm rot="5400000">
            <a:off x="2828950" y="4851370"/>
            <a:ext cx="3168352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8" cstate="print"/>
          <a:srcRect l="19316" t="45271" r="9992" b="30005"/>
          <a:stretch>
            <a:fillRect/>
          </a:stretch>
        </p:blipFill>
        <p:spPr bwMode="auto">
          <a:xfrm>
            <a:off x="4860032" y="5157192"/>
            <a:ext cx="39529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itre 1"/>
          <p:cNvSpPr txBox="1">
            <a:spLocks/>
          </p:cNvSpPr>
          <p:nvPr/>
        </p:nvSpPr>
        <p:spPr>
          <a:xfrm>
            <a:off x="1475656" y="2996952"/>
            <a:ext cx="1296144" cy="490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A6685"/>
                </a:solidFill>
                <a:effectLst/>
                <a:uLnTx/>
                <a:uFillTx/>
              </a:rPr>
              <a:t>Stationary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4A6685"/>
              </a:solidFill>
              <a:effectLst/>
              <a:uLnTx/>
              <a:uFillTx/>
            </a:endParaRPr>
          </a:p>
        </p:txBody>
      </p:sp>
      <p:sp>
        <p:nvSpPr>
          <p:cNvPr id="96" name="Titre 1"/>
          <p:cNvSpPr txBox="1">
            <a:spLocks/>
          </p:cNvSpPr>
          <p:nvPr/>
        </p:nvSpPr>
        <p:spPr>
          <a:xfrm>
            <a:off x="6300192" y="2996952"/>
            <a:ext cx="1296144" cy="490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A6685"/>
                </a:solidFill>
                <a:effectLst/>
                <a:uLnTx/>
                <a:uFillTx/>
              </a:rPr>
              <a:t>Transient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4A6685"/>
              </a:solidFill>
              <a:effectLst/>
              <a:uLnTx/>
              <a:uFillTx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179512" y="980728"/>
            <a:ext cx="511256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1600" b="1" dirty="0">
                <a:sym typeface="Wingdings 2" panose="05020102010507070707" pitchFamily="18" charset="2"/>
              </a:rPr>
              <a:t>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Band pass resonator ↔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Mathematica1"/>
              </a:rPr>
              <a:t>RLC parallel circuit.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44" name="Image 10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8" r="676" b="5672"/>
          <a:stretch/>
        </p:blipFill>
        <p:spPr>
          <a:xfrm>
            <a:off x="231268" y="4907935"/>
            <a:ext cx="3782129" cy="15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4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control principle (1/3)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8</a:t>
            </a:fld>
            <a:endParaRPr lang="en-GB" sz="1100" dirty="0"/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flipH="1" flipV="1">
            <a:off x="1583800" y="3312000"/>
            <a:ext cx="2584641" cy="4931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108" idx="2"/>
          </p:cNvCxnSpPr>
          <p:nvPr/>
        </p:nvCxnSpPr>
        <p:spPr>
          <a:xfrm rot="16200000" flipH="1">
            <a:off x="5770620" y="1675291"/>
            <a:ext cx="1195645" cy="4472011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108" idx="2"/>
          </p:cNvCxnSpPr>
          <p:nvPr/>
        </p:nvCxnSpPr>
        <p:spPr>
          <a:xfrm rot="16200000" flipH="1">
            <a:off x="4978532" y="2467379"/>
            <a:ext cx="619581" cy="2311771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rot="5400000">
            <a:off x="5914635" y="1999329"/>
            <a:ext cx="1224136" cy="828092"/>
          </a:xfrm>
          <a:prstGeom prst="straightConnector1">
            <a:avLst/>
          </a:prstGeom>
          <a:ln w="22225">
            <a:solidFill>
              <a:srgbClr val="FF0000">
                <a:alpha val="38000"/>
              </a:srgb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4771354" y="899156"/>
            <a:ext cx="47235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2000" b="1" dirty="0" smtClean="0">
                <a:latin typeface="Calibri" pitchFamily="34" charset="0"/>
              </a:rPr>
              <a:t>Complex plane representation : cavity non optimised frequency tuning</a:t>
            </a:r>
          </a:p>
        </p:txBody>
      </p:sp>
      <p:cxnSp>
        <p:nvCxnSpPr>
          <p:cNvPr id="100" name="Connecteur droit avec flèche 99"/>
          <p:cNvCxnSpPr/>
          <p:nvPr/>
        </p:nvCxnSpPr>
        <p:spPr>
          <a:xfrm>
            <a:off x="352017" y="3313475"/>
            <a:ext cx="8136904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1936193" y="3313475"/>
            <a:ext cx="4392488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7984865" y="29534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Re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240449" y="8652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Im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cxnSp>
        <p:nvCxnSpPr>
          <p:cNvPr id="104" name="Connecteur droit avec flèche 103"/>
          <p:cNvCxnSpPr/>
          <p:nvPr/>
        </p:nvCxnSpPr>
        <p:spPr>
          <a:xfrm rot="10800000">
            <a:off x="2980441" y="3313475"/>
            <a:ext cx="11880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Multiplier 104"/>
          <p:cNvSpPr/>
          <p:nvPr/>
        </p:nvSpPr>
        <p:spPr>
          <a:xfrm>
            <a:off x="3952417" y="3097451"/>
            <a:ext cx="432048" cy="43204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ZoneTexte 105"/>
          <p:cNvSpPr txBox="1"/>
          <p:nvPr/>
        </p:nvSpPr>
        <p:spPr>
          <a:xfrm>
            <a:off x="3059832" y="292494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576153" y="2017331"/>
            <a:ext cx="2592288" cy="259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ZoneTexte 107"/>
          <p:cNvSpPr txBox="1"/>
          <p:nvPr/>
        </p:nvSpPr>
        <p:spPr>
          <a:xfrm>
            <a:off x="3952417" y="29441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O</a:t>
            </a:r>
            <a:endParaRPr lang="en-GB" b="1" baseline="-25000" dirty="0">
              <a:latin typeface="Calibri" pitchFamily="34" charset="0"/>
            </a:endParaRPr>
          </a:p>
        </p:txBody>
      </p:sp>
      <p:cxnSp>
        <p:nvCxnSpPr>
          <p:cNvPr id="109" name="Connecteur droit avec flèche 108"/>
          <p:cNvCxnSpPr>
            <a:stCxn id="108" idx="2"/>
          </p:cNvCxnSpPr>
          <p:nvPr/>
        </p:nvCxnSpPr>
        <p:spPr>
          <a:xfrm rot="5400000">
            <a:off x="3106323" y="3511497"/>
            <a:ext cx="1224136" cy="8280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3419872" y="422108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1" name="Arc 110"/>
          <p:cNvSpPr/>
          <p:nvPr/>
        </p:nvSpPr>
        <p:spPr>
          <a:xfrm flipH="1">
            <a:off x="3448361" y="2809419"/>
            <a:ext cx="1296144" cy="1224136"/>
          </a:xfrm>
          <a:prstGeom prst="arc">
            <a:avLst>
              <a:gd name="adj1" fmla="val 21185124"/>
              <a:gd name="adj2" fmla="val 3055771"/>
            </a:avLst>
          </a:pr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ZoneTexte 111"/>
          <p:cNvSpPr txBox="1"/>
          <p:nvPr/>
        </p:nvSpPr>
        <p:spPr>
          <a:xfrm>
            <a:off x="3088321" y="3457491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ψ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3" name="Connecteur droit avec flèche 112"/>
          <p:cNvCxnSpPr/>
          <p:nvPr/>
        </p:nvCxnSpPr>
        <p:spPr>
          <a:xfrm>
            <a:off x="4168441" y="3313475"/>
            <a:ext cx="1483679" cy="403557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/>
        </p:nvSpPr>
        <p:spPr>
          <a:xfrm rot="20703942">
            <a:off x="3888578" y="2591069"/>
            <a:ext cx="1296144" cy="1224136"/>
          </a:xfrm>
          <a:prstGeom prst="arc">
            <a:avLst>
              <a:gd name="adj1" fmla="val 20263214"/>
              <a:gd name="adj2" fmla="val 2966867"/>
            </a:avLst>
          </a:prstGeom>
          <a:ln w="15875">
            <a:solidFill>
              <a:srgbClr val="0F06CA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Connecteur droit avec flèche 114"/>
          <p:cNvCxnSpPr>
            <a:stCxn id="108" idx="2"/>
          </p:cNvCxnSpPr>
          <p:nvPr/>
        </p:nvCxnSpPr>
        <p:spPr>
          <a:xfrm rot="5400000" flipH="1" flipV="1">
            <a:off x="4788820" y="1106351"/>
            <a:ext cx="1550741" cy="2863508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5104545" y="32414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Calibri" pitchFamily="34" charset="0"/>
              </a:rPr>
              <a:t>ψ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5148064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F06CA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5968641" y="17728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F06CA"/>
                </a:solidFill>
                <a:latin typeface="Calibri" pitchFamily="34" charset="0"/>
              </a:rPr>
              <a:t>V</a:t>
            </a:r>
            <a:r>
              <a:rPr lang="en-GB" b="1" baseline="-25000" dirty="0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cxnSp>
        <p:nvCxnSpPr>
          <p:cNvPr id="119" name="Connecteur droit avec flèche 118"/>
          <p:cNvCxnSpPr>
            <a:stCxn id="107" idx="6"/>
          </p:cNvCxnSpPr>
          <p:nvPr/>
        </p:nvCxnSpPr>
        <p:spPr>
          <a:xfrm flipV="1">
            <a:off x="4168441" y="3025443"/>
            <a:ext cx="1944216" cy="2878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6688721" y="2017331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CCCC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FFCCCC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CCCC"/>
              </a:solidFill>
              <a:latin typeface="Calibri" pitchFamily="34" charset="0"/>
            </a:endParaRPr>
          </a:p>
        </p:txBody>
      </p:sp>
      <p:sp>
        <p:nvSpPr>
          <p:cNvPr id="121" name="Arc 120"/>
          <p:cNvSpPr/>
          <p:nvPr/>
        </p:nvSpPr>
        <p:spPr>
          <a:xfrm rot="19475405">
            <a:off x="4475220" y="2639663"/>
            <a:ext cx="1296144" cy="1224136"/>
          </a:xfrm>
          <a:prstGeom prst="arc">
            <a:avLst>
              <a:gd name="adj1" fmla="val 1278650"/>
              <a:gd name="adj2" fmla="val 2547260"/>
            </a:avLst>
          </a:prstGeom>
          <a:noFill/>
          <a:ln w="15875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ZoneTexte 121"/>
          <p:cNvSpPr txBox="1"/>
          <p:nvPr/>
        </p:nvSpPr>
        <p:spPr>
          <a:xfrm>
            <a:off x="5824625" y="30254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mbria Math"/>
                <a:ea typeface="Cambria Math"/>
              </a:rPr>
              <a:t>ϕ</a:t>
            </a:r>
            <a:r>
              <a:rPr lang="fr-FR" b="1" baseline="-25000" dirty="0" smtClean="0">
                <a:latin typeface="Cambria Math"/>
                <a:ea typeface="Cambria Math"/>
              </a:rPr>
              <a:t>s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696832" y="4465603"/>
            <a:ext cx="144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</a:t>
            </a:r>
            <a:r>
              <a:rPr lang="en-GB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g 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(at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0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 =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)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24" name="Connecteur droit avec flèche 123"/>
          <p:cNvCxnSpPr>
            <a:endCxn id="122" idx="0"/>
          </p:cNvCxnSpPr>
          <p:nvPr/>
        </p:nvCxnSpPr>
        <p:spPr>
          <a:xfrm rot="16200000" flipV="1">
            <a:off x="5806625" y="3295472"/>
            <a:ext cx="907613" cy="367555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rot="5400000">
            <a:off x="6300986" y="3932262"/>
            <a:ext cx="28803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6400689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inc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6300192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ref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8" name="Arc 127"/>
          <p:cNvSpPr/>
          <p:nvPr/>
        </p:nvSpPr>
        <p:spPr>
          <a:xfrm rot="20703942">
            <a:off x="6424483" y="2981798"/>
            <a:ext cx="1417273" cy="1519020"/>
          </a:xfrm>
          <a:prstGeom prst="arc">
            <a:avLst>
              <a:gd name="adj1" fmla="val 20263214"/>
              <a:gd name="adj2" fmla="val 3759716"/>
            </a:avLst>
          </a:prstGeom>
          <a:ln w="15875">
            <a:solidFill>
              <a:srgbClr val="0F06CA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ZoneTexte 128"/>
          <p:cNvSpPr txBox="1"/>
          <p:nvPr/>
        </p:nvSpPr>
        <p:spPr>
          <a:xfrm>
            <a:off x="7768841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Times New Roman"/>
                <a:cs typeface="Times New Roman"/>
              </a:rPr>
              <a:t>φ</a:t>
            </a:r>
            <a:r>
              <a:rPr lang="fr-FR" b="1" baseline="-25000" dirty="0" smtClean="0">
                <a:solidFill>
                  <a:srgbClr val="0F06CA"/>
                </a:solidFill>
                <a:latin typeface="Times New Roman"/>
                <a:cs typeface="Times New Roman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464585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alibri" pitchFamily="34" charset="0"/>
              </a:rPr>
              <a:t>V</a:t>
            </a:r>
            <a:r>
              <a:rPr lang="en-GB" b="1" baseline="-25000" dirty="0" err="1" smtClean="0">
                <a:latin typeface="Calibri" pitchFamily="34" charset="0"/>
              </a:rPr>
              <a:t>cav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107504" y="5232377"/>
            <a:ext cx="4536504" cy="8053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1600" b="1" dirty="0">
                <a:sym typeface="Wingdings 2" panose="05020102010507070707" pitchFamily="18" charset="2"/>
              </a:rPr>
              <a:t> </a:t>
            </a:r>
            <a:r>
              <a:rPr lang="en-GB" sz="1700" dirty="0" smtClean="0">
                <a:latin typeface="Calibri" pitchFamily="34" charset="0"/>
              </a:rPr>
              <a:t>Accelerating Field  :</a:t>
            </a:r>
            <a:r>
              <a:rPr lang="en-GB" sz="1700" dirty="0" err="1" smtClean="0">
                <a:latin typeface="Calibri" pitchFamily="34" charset="0"/>
              </a:rPr>
              <a:t>V</a:t>
            </a:r>
            <a:r>
              <a:rPr lang="en-GB" sz="1700" baseline="-25000" dirty="0" err="1" smtClean="0">
                <a:latin typeface="Calibri" pitchFamily="34" charset="0"/>
              </a:rPr>
              <a:t>acc</a:t>
            </a:r>
            <a:r>
              <a:rPr lang="en-GB" sz="1700" dirty="0" smtClean="0">
                <a:latin typeface="Calibri" pitchFamily="34" charset="0"/>
              </a:rPr>
              <a:t> = </a:t>
            </a:r>
            <a:r>
              <a:rPr lang="en-GB" sz="1700" dirty="0" err="1" smtClean="0">
                <a:latin typeface="Calibri" pitchFamily="34" charset="0"/>
              </a:rPr>
              <a:t>V</a:t>
            </a:r>
            <a:r>
              <a:rPr lang="en-GB" sz="1700" baseline="-25000" dirty="0" err="1" smtClean="0">
                <a:latin typeface="Calibri" pitchFamily="34" charset="0"/>
              </a:rPr>
              <a:t>cav</a:t>
            </a:r>
            <a:r>
              <a:rPr lang="en-GB" sz="1700" baseline="-25000" dirty="0" smtClean="0">
                <a:latin typeface="Calibri" pitchFamily="34" charset="0"/>
              </a:rPr>
              <a:t> </a:t>
            </a:r>
            <a:r>
              <a:rPr lang="en-GB" sz="1700" dirty="0" smtClean="0">
                <a:latin typeface="Calibri" pitchFamily="34" charset="0"/>
              </a:rPr>
              <a:t>cos(</a:t>
            </a:r>
            <a:r>
              <a:rPr lang="en-GB" sz="1600" b="1" dirty="0" err="1" smtClean="0">
                <a:latin typeface="Cambria Math"/>
                <a:ea typeface="Cambria Math"/>
              </a:rPr>
              <a:t>ϕ</a:t>
            </a:r>
            <a:r>
              <a:rPr lang="en-GB" sz="1600" b="1" baseline="-25000" dirty="0" err="1" smtClean="0">
                <a:latin typeface="Cambria Math"/>
                <a:ea typeface="Cambria Math"/>
              </a:rPr>
              <a:t>s</a:t>
            </a:r>
            <a:r>
              <a:rPr lang="en-GB" sz="1700" dirty="0" smtClean="0">
                <a:latin typeface="Calibri" pitchFamily="34" charset="0"/>
              </a:rPr>
              <a:t>) = </a:t>
            </a:r>
            <a:r>
              <a:rPr lang="en-GB" sz="1700" dirty="0" err="1" smtClean="0">
                <a:latin typeface="Calibri" pitchFamily="34" charset="0"/>
              </a:rPr>
              <a:t>V</a:t>
            </a:r>
            <a:r>
              <a:rPr lang="en-GB" sz="1700" baseline="-25000" dirty="0" err="1" smtClean="0">
                <a:latin typeface="Calibri" pitchFamily="34" charset="0"/>
              </a:rPr>
              <a:t>cI</a:t>
            </a:r>
            <a:endParaRPr lang="en-GB" sz="1700" baseline="-25000" dirty="0" smtClean="0">
              <a:latin typeface="Calibri" pitchFamily="34" charset="0"/>
            </a:endParaRPr>
          </a:p>
          <a:p>
            <a:pPr marL="0" lvl="1" algn="just">
              <a:buFontTx/>
              <a:buChar char="■"/>
            </a:pPr>
            <a:endParaRPr lang="en-GB" sz="1700" baseline="-25000" dirty="0" smtClean="0">
              <a:latin typeface="Calibri" pitchFamily="34" charset="0"/>
            </a:endParaRPr>
          </a:p>
          <a:p>
            <a:pPr marL="0" lvl="1" algn="just"/>
            <a:r>
              <a:rPr lang="en-GB" sz="1600" b="1" dirty="0">
                <a:sym typeface="Wingdings 2" panose="05020102010507070707" pitchFamily="18" charset="2"/>
              </a:rPr>
              <a:t> </a:t>
            </a:r>
            <a:r>
              <a:rPr lang="en-GB" sz="1700" dirty="0" smtClean="0">
                <a:latin typeface="Calibri" pitchFamily="34" charset="0"/>
              </a:rPr>
              <a:t>ψ depends on the cavity frequency tuning  : 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971600" y="292494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(at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0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 =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)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print"/>
          <a:srcRect l="2680" t="39669" r="6858" b="33527"/>
          <a:stretch>
            <a:fillRect/>
          </a:stretch>
        </p:blipFill>
        <p:spPr bwMode="auto">
          <a:xfrm>
            <a:off x="4312457" y="5536961"/>
            <a:ext cx="3240360" cy="6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Arc 133"/>
          <p:cNvSpPr/>
          <p:nvPr/>
        </p:nvSpPr>
        <p:spPr>
          <a:xfrm rot="15900932">
            <a:off x="6265747" y="993165"/>
            <a:ext cx="1417273" cy="1519020"/>
          </a:xfrm>
          <a:prstGeom prst="arc">
            <a:avLst>
              <a:gd name="adj1" fmla="val 13106859"/>
              <a:gd name="adj2" fmla="val 14698185"/>
            </a:avLst>
          </a:prstGeom>
          <a:ln w="15875">
            <a:solidFill>
              <a:srgbClr val="0F06CA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ZoneTexte 134"/>
          <p:cNvSpPr txBox="1"/>
          <p:nvPr/>
        </p:nvSpPr>
        <p:spPr>
          <a:xfrm>
            <a:off x="608416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F06CA"/>
                </a:solidFill>
                <a:latin typeface="Times New Roman"/>
                <a:cs typeface="Times New Roman"/>
              </a:rPr>
              <a:t>φ</a:t>
            </a:r>
            <a:r>
              <a:rPr lang="fr-FR" b="1" baseline="-25000" dirty="0" smtClean="0">
                <a:solidFill>
                  <a:srgbClr val="0F06CA"/>
                </a:solidFill>
                <a:latin typeface="Times New Roman"/>
                <a:cs typeface="Times New Roman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animBg="1"/>
      <p:bldP spid="110" grpId="0"/>
      <p:bldP spid="111" grpId="0" animBg="1"/>
      <p:bldP spid="112" grpId="0"/>
      <p:bldP spid="114" grpId="0" animBg="1"/>
      <p:bldP spid="116" grpId="0"/>
      <p:bldP spid="117" grpId="0"/>
      <p:bldP spid="118" grpId="0"/>
      <p:bldP spid="120" grpId="0"/>
      <p:bldP spid="121" grpId="0" animBg="1"/>
      <p:bldP spid="122" grpId="0"/>
      <p:bldP spid="123" grpId="0"/>
      <p:bldP spid="126" grpId="0"/>
      <p:bldP spid="127" grpId="0"/>
      <p:bldP spid="128" grpId="0" animBg="1"/>
      <p:bldP spid="129" grpId="0"/>
      <p:bldP spid="130" grpId="0"/>
      <p:bldP spid="132" grpId="0"/>
      <p:bldP spid="134" grpId="0" animBg="1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control principle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(2/3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9" y="6413059"/>
            <a:ext cx="1163945" cy="365125"/>
          </a:xfrm>
        </p:spPr>
        <p:txBody>
          <a:bodyPr/>
          <a:lstStyle/>
          <a:p>
            <a:r>
              <a:rPr lang="fr-FR" sz="1100" smtClean="0"/>
              <a:t>1 &amp; 2 June 2015</a:t>
            </a:r>
            <a:endParaRPr lang="en-GB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1819" y="6413059"/>
            <a:ext cx="4669105" cy="365125"/>
          </a:xfrm>
        </p:spPr>
        <p:txBody>
          <a:bodyPr/>
          <a:lstStyle/>
          <a:p>
            <a:r>
              <a:rPr lang="en-US" sz="1100" smtClean="0"/>
              <a:t>LLRF-Beam Dynamics workshop, Lund, Sweden</a:t>
            </a:r>
            <a:endParaRPr lang="en-GB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134-0566-4A67-A3B4-20AB0829A3BE}" type="slidenum">
              <a:rPr lang="en-GB" sz="1100" smtClean="0"/>
              <a:pPr/>
              <a:t>9</a:t>
            </a:fld>
            <a:endParaRPr lang="en-GB" sz="1100" dirty="0"/>
          </a:p>
        </p:txBody>
      </p:sp>
      <p:grpSp>
        <p:nvGrpSpPr>
          <p:cNvPr id="52" name="Groupe 51"/>
          <p:cNvGrpSpPr/>
          <p:nvPr/>
        </p:nvGrpSpPr>
        <p:grpSpPr>
          <a:xfrm>
            <a:off x="4132436" y="2996951"/>
            <a:ext cx="2239765" cy="316524"/>
            <a:chOff x="4132436" y="2996951"/>
            <a:chExt cx="2239765" cy="316524"/>
          </a:xfrm>
        </p:grpSpPr>
        <p:cxnSp>
          <p:nvCxnSpPr>
            <p:cNvPr id="53" name="Connecteur droit avec flèche 52"/>
            <p:cNvCxnSpPr>
              <a:stCxn id="66" idx="2"/>
            </p:cNvCxnSpPr>
            <p:nvPr/>
          </p:nvCxnSpPr>
          <p:spPr>
            <a:xfrm rot="5400000" flipH="1" flipV="1">
              <a:off x="5094056" y="2035332"/>
              <a:ext cx="316523" cy="2239763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endCxn id="70" idx="0"/>
            </p:cNvCxnSpPr>
            <p:nvPr/>
          </p:nvCxnSpPr>
          <p:spPr>
            <a:xfrm rot="10800000" flipV="1">
              <a:off x="6076654" y="2996951"/>
              <a:ext cx="295547" cy="28491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cteur droit avec flèche 54"/>
          <p:cNvCxnSpPr/>
          <p:nvPr/>
        </p:nvCxnSpPr>
        <p:spPr>
          <a:xfrm flipH="1" flipV="1">
            <a:off x="1583800" y="3312000"/>
            <a:ext cx="2584641" cy="4931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66" idx="2"/>
          </p:cNvCxnSpPr>
          <p:nvPr/>
        </p:nvCxnSpPr>
        <p:spPr>
          <a:xfrm rot="16200000" flipH="1">
            <a:off x="4978532" y="2467379"/>
            <a:ext cx="619581" cy="2311771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788024" y="1247274"/>
            <a:ext cx="424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GB" b="1" dirty="0" smtClean="0">
                <a:latin typeface="Calibri" pitchFamily="34" charset="0"/>
              </a:rPr>
              <a:t>Optimal tuning is achieved to minimise the reflected power at the cavity input. 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352017" y="3313475"/>
            <a:ext cx="8136904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1936193" y="3313475"/>
            <a:ext cx="4392488" cy="15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984865" y="29534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Re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240449" y="8652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Brush Script MT" pitchFamily="66" charset="0"/>
              </a:rPr>
              <a:t>Im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Brush Script MT" pitchFamily="66" charset="0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rot="10800000">
            <a:off x="2980441" y="3313475"/>
            <a:ext cx="11880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Multiplier 62"/>
          <p:cNvSpPr/>
          <p:nvPr/>
        </p:nvSpPr>
        <p:spPr>
          <a:xfrm>
            <a:off x="3952417" y="3097451"/>
            <a:ext cx="432048" cy="43204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ZoneTexte 63"/>
          <p:cNvSpPr txBox="1"/>
          <p:nvPr/>
        </p:nvSpPr>
        <p:spPr>
          <a:xfrm>
            <a:off x="3059832" y="292494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GB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1576153" y="2017331"/>
            <a:ext cx="2592288" cy="259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ZoneTexte 65"/>
          <p:cNvSpPr txBox="1"/>
          <p:nvPr/>
        </p:nvSpPr>
        <p:spPr>
          <a:xfrm>
            <a:off x="3952417" y="29441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O</a:t>
            </a:r>
            <a:endParaRPr lang="en-GB" b="1" baseline="-25000" dirty="0">
              <a:latin typeface="Calibri" pitchFamily="34" charset="0"/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4168441" y="3313475"/>
            <a:ext cx="1483679" cy="403557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148064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F06CA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69" name="Arc 68"/>
          <p:cNvSpPr/>
          <p:nvPr/>
        </p:nvSpPr>
        <p:spPr>
          <a:xfrm rot="19475405">
            <a:off x="4475220" y="2639663"/>
            <a:ext cx="1296144" cy="1224136"/>
          </a:xfrm>
          <a:prstGeom prst="arc">
            <a:avLst>
              <a:gd name="adj1" fmla="val 1278650"/>
              <a:gd name="adj2" fmla="val 2547260"/>
            </a:avLst>
          </a:prstGeom>
          <a:noFill/>
          <a:ln w="15875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ZoneTexte 69"/>
          <p:cNvSpPr txBox="1"/>
          <p:nvPr/>
        </p:nvSpPr>
        <p:spPr>
          <a:xfrm>
            <a:off x="5824625" y="30254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mbria Math"/>
                <a:ea typeface="Cambria Math"/>
              </a:rPr>
              <a:t>ϕ</a:t>
            </a:r>
            <a:r>
              <a:rPr lang="fr-FR" b="1" baseline="-25000" dirty="0" smtClean="0">
                <a:latin typeface="Cambria Math"/>
                <a:ea typeface="Cambria Math"/>
              </a:rPr>
              <a:t>s</a:t>
            </a:r>
            <a:endParaRPr lang="en-GB" b="1" baseline="-25000" dirty="0">
              <a:latin typeface="Calibri" pitchFamily="34" charset="0"/>
            </a:endParaRPr>
          </a:p>
        </p:txBody>
      </p:sp>
      <p:cxnSp>
        <p:nvCxnSpPr>
          <p:cNvPr id="79" name="Connecteur droit avec flèche 78"/>
          <p:cNvCxnSpPr>
            <a:endCxn id="70" idx="0"/>
          </p:cNvCxnSpPr>
          <p:nvPr/>
        </p:nvCxnSpPr>
        <p:spPr>
          <a:xfrm rot="16200000" flipV="1">
            <a:off x="5806625" y="3295472"/>
            <a:ext cx="907613" cy="367555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6400689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inc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300192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ref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464585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alibri" pitchFamily="34" charset="0"/>
              </a:rPr>
              <a:t>V</a:t>
            </a:r>
            <a:r>
              <a:rPr lang="en-GB" b="1" baseline="-25000" dirty="0" err="1" smtClean="0">
                <a:latin typeface="Calibri" pitchFamily="34" charset="0"/>
              </a:rPr>
              <a:t>cav</a:t>
            </a:r>
            <a:endParaRPr lang="en-GB" b="1" baseline="-25000" dirty="0">
              <a:latin typeface="Calibri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971600" y="292494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(at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baseline="-25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0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 = </a:t>
            </a:r>
            <a:r>
              <a:rPr lang="el-G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ω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mbria Math"/>
              </a:rPr>
              <a:t>)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4" name="Connecteur droit avec flèche 83"/>
          <p:cNvCxnSpPr>
            <a:stCxn id="65" idx="6"/>
          </p:cNvCxnSpPr>
          <p:nvPr/>
        </p:nvCxnSpPr>
        <p:spPr>
          <a:xfrm flipV="1">
            <a:off x="4168441" y="3025443"/>
            <a:ext cx="1944216" cy="2878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e 84"/>
          <p:cNvGrpSpPr/>
          <p:nvPr/>
        </p:nvGrpSpPr>
        <p:grpSpPr>
          <a:xfrm>
            <a:off x="4132437" y="3068960"/>
            <a:ext cx="2239764" cy="720080"/>
            <a:chOff x="4132437" y="3068960"/>
            <a:chExt cx="2239764" cy="720080"/>
          </a:xfrm>
        </p:grpSpPr>
        <p:cxnSp>
          <p:nvCxnSpPr>
            <p:cNvPr id="86" name="Connecteur droit avec flèche 85"/>
            <p:cNvCxnSpPr>
              <a:stCxn id="66" idx="2"/>
            </p:cNvCxnSpPr>
            <p:nvPr/>
          </p:nvCxnSpPr>
          <p:spPr>
            <a:xfrm rot="16200000" flipH="1">
              <a:off x="5014536" y="2431375"/>
              <a:ext cx="475565" cy="2239763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 rot="16200000" flipV="1">
              <a:off x="5868145" y="3284983"/>
              <a:ext cx="720080" cy="288033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4139952" y="3025443"/>
            <a:ext cx="2304257" cy="619581"/>
            <a:chOff x="4139952" y="3025443"/>
            <a:chExt cx="2304257" cy="619581"/>
          </a:xfrm>
        </p:grpSpPr>
        <p:cxnSp>
          <p:nvCxnSpPr>
            <p:cNvPr id="89" name="Connecteur droit avec flèche 88"/>
            <p:cNvCxnSpPr/>
            <p:nvPr/>
          </p:nvCxnSpPr>
          <p:spPr>
            <a:xfrm>
              <a:off x="4139952" y="3284984"/>
              <a:ext cx="2304256" cy="360040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>
              <a:endCxn id="70" idx="0"/>
            </p:cNvCxnSpPr>
            <p:nvPr/>
          </p:nvCxnSpPr>
          <p:spPr>
            <a:xfrm rot="16200000" flipV="1">
              <a:off x="5950641" y="3151456"/>
              <a:ext cx="619581" cy="367555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4211960" y="3025443"/>
            <a:ext cx="2160241" cy="403557"/>
            <a:chOff x="4211960" y="3025443"/>
            <a:chExt cx="2160241" cy="403557"/>
          </a:xfrm>
        </p:grpSpPr>
        <p:cxnSp>
          <p:nvCxnSpPr>
            <p:cNvPr id="92" name="Connecteur droit avec flèche 91"/>
            <p:cNvCxnSpPr/>
            <p:nvPr/>
          </p:nvCxnSpPr>
          <p:spPr>
            <a:xfrm>
              <a:off x="4211960" y="3284984"/>
              <a:ext cx="2160240" cy="144016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>
              <a:endCxn id="70" idx="0"/>
            </p:cNvCxnSpPr>
            <p:nvPr/>
          </p:nvCxnSpPr>
          <p:spPr>
            <a:xfrm rot="16200000" flipV="1">
              <a:off x="6022649" y="3079448"/>
              <a:ext cx="403557" cy="295547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4139952" y="3025443"/>
            <a:ext cx="2232248" cy="259541"/>
            <a:chOff x="4139952" y="3025443"/>
            <a:chExt cx="2232248" cy="259541"/>
          </a:xfrm>
        </p:grpSpPr>
        <p:cxnSp>
          <p:nvCxnSpPr>
            <p:cNvPr id="95" name="Connecteur droit avec flèche 94"/>
            <p:cNvCxnSpPr/>
            <p:nvPr/>
          </p:nvCxnSpPr>
          <p:spPr>
            <a:xfrm flipV="1">
              <a:off x="4139952" y="3212976"/>
              <a:ext cx="2232248" cy="72008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>
              <a:stCxn id="70" idx="3"/>
              <a:endCxn id="70" idx="0"/>
            </p:cNvCxnSpPr>
            <p:nvPr/>
          </p:nvCxnSpPr>
          <p:spPr>
            <a:xfrm flipH="1" flipV="1">
              <a:off x="6076653" y="3025443"/>
              <a:ext cx="252028" cy="184666"/>
            </a:xfrm>
            <a:prstGeom prst="straightConnector1">
              <a:avLst/>
            </a:prstGeom>
            <a:ln w="22225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Connecteur droit avec flèche 97"/>
          <p:cNvCxnSpPr>
            <a:stCxn id="66" idx="2"/>
          </p:cNvCxnSpPr>
          <p:nvPr/>
        </p:nvCxnSpPr>
        <p:spPr>
          <a:xfrm rot="5400000" flipH="1" flipV="1">
            <a:off x="4626005" y="2647399"/>
            <a:ext cx="172507" cy="1159645"/>
          </a:xfrm>
          <a:prstGeom prst="straightConnector1">
            <a:avLst/>
          </a:prstGeom>
          <a:ln w="22225">
            <a:solidFill>
              <a:srgbClr val="0F06C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4788024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F06CA"/>
                </a:solidFill>
                <a:latin typeface="Calibri" pitchFamily="34" charset="0"/>
              </a:rPr>
              <a:t>I</a:t>
            </a:r>
            <a:r>
              <a:rPr lang="en-GB" b="1" baseline="-25000" dirty="0" err="1" smtClean="0">
                <a:solidFill>
                  <a:srgbClr val="0F06CA"/>
                </a:solidFill>
                <a:latin typeface="Calibri" pitchFamily="34" charset="0"/>
              </a:rPr>
              <a:t>g</a:t>
            </a:r>
            <a:endParaRPr lang="en-GB" b="1" baseline="-25000" dirty="0">
              <a:solidFill>
                <a:srgbClr val="0F06CA"/>
              </a:solidFill>
              <a:latin typeface="Calibri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6300192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inc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5796136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GB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ref</a:t>
            </a:r>
            <a:endParaRPr lang="en-GB" b="1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251520" y="5301208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just"/>
            <a:r>
              <a:rPr lang="en-GB" sz="2000" b="1" u="sng" dirty="0" smtClean="0">
                <a:solidFill>
                  <a:schemeClr val="tx2"/>
                </a:solidFill>
                <a:latin typeface="Calibri" pitchFamily="34" charset="0"/>
              </a:rPr>
              <a:t>Optimal frequency (de)tuning :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0" y="1227529"/>
            <a:ext cx="37799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GB" b="1" dirty="0" smtClean="0">
                <a:latin typeface="Calibri" pitchFamily="34" charset="0"/>
              </a:rPr>
              <a:t>We want to reach the optimal cavity frequency</a:t>
            </a:r>
          </a:p>
        </p:txBody>
      </p: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3" cstate="print"/>
          <a:srcRect l="8769" t="42090" r="2083" b="39204"/>
          <a:stretch>
            <a:fillRect/>
          </a:stretch>
        </p:blipFill>
        <p:spPr bwMode="auto">
          <a:xfrm>
            <a:off x="3707904" y="5157192"/>
            <a:ext cx="5085565" cy="66695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5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  <p:bldP spid="81" grpId="0"/>
      <p:bldP spid="136" grpId="0"/>
      <p:bldP spid="137" grpId="0"/>
      <p:bldP spid="138" grpId="0"/>
    </p:bldLst>
  </p:timing>
</p:sld>
</file>

<file path=ppt/theme/theme1.xml><?xml version="1.0" encoding="utf-8"?>
<a:theme xmlns:a="http://schemas.openxmlformats.org/drawingml/2006/main" name="lpsc_sty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psc_style" id="{80754B49-6738-46EE-B3A3-7FE6812ABA48}" vid="{A902156F-BA0B-4AA9-B2EB-B2298C182B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lpsc_style</Template>
  <TotalTime>3793</TotalTime>
  <Words>1592</Words>
  <Application>Microsoft Office PowerPoint</Application>
  <PresentationFormat>Format A4 (210 x 297 mm)</PresentationFormat>
  <Paragraphs>281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lpsc_style</vt:lpstr>
      <vt:lpstr>Superconducting Cavity Control  &amp;  Fault-Compensation Strategy for MYRRHA</vt:lpstr>
      <vt:lpstr>The MYRRHA Project (Reminder)</vt:lpstr>
      <vt:lpstr>Reliability guideline &amp; Linac layout</vt:lpstr>
      <vt:lpstr>Fault compensation in the main linac: Serial Redundancy</vt:lpstr>
      <vt:lpstr>Cavity control Systems Requirements</vt:lpstr>
      <vt:lpstr>Modelling &amp; retuning procedure assessment</vt:lpstr>
      <vt:lpstr>Cavity model &amp; main characteristics</vt:lpstr>
      <vt:lpstr>Cavity control principle (1/3)</vt:lpstr>
      <vt:lpstr>Cavity control principle (2/3)</vt:lpstr>
      <vt:lpstr>Cavity control principle (2/3)</vt:lpstr>
      <vt:lpstr>Global Control Strategy</vt:lpstr>
      <vt:lpstr>LLRF feedback loop Model</vt:lpstr>
      <vt:lpstr>Fast Cold Tuning System Control Loop</vt:lpstr>
      <vt:lpstr>Adaptive &amp; Predictive  Control System</vt:lpstr>
      <vt:lpstr>PI Corrector vs. Adaptive System</vt:lpstr>
      <vt:lpstr>Simulation of fast-fault recovery scenario</vt:lpstr>
      <vt:lpstr>Scenario description</vt:lpstr>
      <vt:lpstr>Failed cavity (N°77)</vt:lpstr>
      <vt:lpstr>Compensation cavity (N°76)</vt:lpstr>
      <vt:lpstr>CONCLUSIONS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Bouly</dc:creator>
  <cp:lastModifiedBy>Biarrotte J-Luc</cp:lastModifiedBy>
  <cp:revision>153</cp:revision>
  <dcterms:created xsi:type="dcterms:W3CDTF">2015-04-08T09:21:26Z</dcterms:created>
  <dcterms:modified xsi:type="dcterms:W3CDTF">2015-05-31T21:00:01Z</dcterms:modified>
</cp:coreProperties>
</file>