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386" r:id="rId3"/>
    <p:sldId id="375" r:id="rId4"/>
    <p:sldId id="377" r:id="rId5"/>
    <p:sldId id="388" r:id="rId6"/>
    <p:sldId id="390" r:id="rId7"/>
    <p:sldId id="391" r:id="rId8"/>
    <p:sldId id="378" r:id="rId9"/>
    <p:sldId id="389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CC99"/>
    <a:srgbClr val="666666"/>
    <a:srgbClr val="CCCCCC"/>
    <a:srgbClr val="FEE6CC"/>
    <a:srgbClr val="CCDFDB"/>
    <a:srgbClr val="E5F0EC"/>
    <a:srgbClr val="D7E59A"/>
    <a:srgbClr val="EBF1CB"/>
    <a:srgbClr val="CD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9" autoAdjust="0"/>
    <p:restoredTop sz="94681" autoAdjust="0"/>
  </p:normalViewPr>
  <p:slideViewPr>
    <p:cSldViewPr snapToGrid="0" snapToObjects="1">
      <p:cViewPr varScale="1">
        <p:scale>
          <a:sx n="84" d="100"/>
          <a:sy n="84" d="100"/>
        </p:scale>
        <p:origin x="63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446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21B3D-5505-43EF-B5D4-0C9FD1774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2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714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4027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0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730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03730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5388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02185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2072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7750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2022-10-18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chart</a:t>
            </a:r>
            <a:endParaRPr lang="sv-SE"/>
          </a:p>
        </p:txBody>
      </p:sp>
      <p:pic>
        <p:nvPicPr>
          <p:cNvPr id="9" name="Picture 2" descr="League of advanced European Neutron Sourc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00" y="77500"/>
            <a:ext cx="3184226" cy="1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2022-10-18</a:t>
            </a:fld>
            <a:endParaRPr lang="sv-SE" dirty="0"/>
          </a:p>
        </p:txBody>
      </p:sp>
      <p:pic>
        <p:nvPicPr>
          <p:cNvPr id="9" name="Picture 2" descr="League of advanced European Neutron Sourc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00" y="77500"/>
            <a:ext cx="3184226" cy="1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FDD8-E9D5-414B-9D01-E73C6B8A8FCA}" type="datetime1">
              <a:rPr lang="sv-SE" smtClean="0"/>
              <a:t>2022-10-18</a:t>
            </a:fld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2022-10-18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2022-10-18</a:t>
            </a:fld>
            <a:endParaRPr lang="sv-SE" dirty="0"/>
          </a:p>
        </p:txBody>
      </p:sp>
      <p:pic>
        <p:nvPicPr>
          <p:cNvPr id="9" name="Picture 2" descr="League of advanced European Neutron Sourc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91" y="77500"/>
            <a:ext cx="3184226" cy="1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2022-10-18</a:t>
            </a:fld>
            <a:endParaRPr lang="sv-SE" dirty="0"/>
          </a:p>
        </p:txBody>
      </p:sp>
      <p:pic>
        <p:nvPicPr>
          <p:cNvPr id="11" name="Picture 2" descr="League of advanced European Neutron Sourc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00" y="77500"/>
            <a:ext cx="3184226" cy="1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2022-10-18</a:t>
            </a:fld>
            <a:endParaRPr lang="sv-SE" dirty="0"/>
          </a:p>
        </p:txBody>
      </p:sp>
      <p:pic>
        <p:nvPicPr>
          <p:cNvPr id="10" name="Picture 2" descr="League of advanced European Neutron Sourc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00" y="77500"/>
            <a:ext cx="3184226" cy="1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2022-10-18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017" y="1987826"/>
            <a:ext cx="10084255" cy="3075186"/>
          </a:xfrm>
        </p:spPr>
        <p:txBody>
          <a:bodyPr/>
          <a:lstStyle/>
          <a:p>
            <a:r>
              <a:rPr lang="en-SE" sz="4400" dirty="0" smtClean="0"/>
              <a:t>Polarisation Project</a:t>
            </a:r>
            <a:br>
              <a:rPr lang="en-SE" sz="4400" dirty="0" smtClean="0"/>
            </a:br>
            <a:r>
              <a:rPr lang="en-SE" sz="4400" dirty="0" smtClean="0"/>
              <a:t>SANS STAP 2022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SE" sz="2000" dirty="0" smtClean="0"/>
              <a:t>Wai Tung (Hal) Lee</a:t>
            </a:r>
            <a:r>
              <a:rPr lang="en-GB" sz="4400" dirty="0" smtClean="0"/>
              <a:t/>
            </a:r>
            <a:br>
              <a:rPr lang="en-GB" sz="4400" dirty="0" smtClean="0"/>
            </a:b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07017" y="6117873"/>
            <a:ext cx="3215183" cy="459883"/>
          </a:xfrm>
        </p:spPr>
        <p:txBody>
          <a:bodyPr/>
          <a:lstStyle/>
          <a:p>
            <a:r>
              <a:rPr lang="en-SE" sz="1200" b="1" dirty="0" smtClean="0">
                <a:solidFill>
                  <a:schemeClr val="bg1"/>
                </a:solidFill>
              </a:rPr>
              <a:t>2022</a:t>
            </a:r>
            <a:r>
              <a:rPr lang="en-GB" sz="1200" b="1" dirty="0" smtClean="0">
                <a:solidFill>
                  <a:schemeClr val="bg1"/>
                </a:solidFill>
              </a:rPr>
              <a:t>-</a:t>
            </a:r>
            <a:r>
              <a:rPr lang="en-SE" sz="1200" b="1" dirty="0" smtClean="0">
                <a:solidFill>
                  <a:schemeClr val="bg1"/>
                </a:solidFill>
              </a:rPr>
              <a:t>10-24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95" y="2028706"/>
            <a:ext cx="10077246" cy="39926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 smtClean="0"/>
              <a:t>Overview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938395" y="951488"/>
            <a:ext cx="9257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1600" dirty="0"/>
              <a:t>Science cases well-established </a:t>
            </a:r>
            <a:r>
              <a:rPr lang="en-SE" sz="1600" dirty="0" smtClean="0"/>
              <a:t>(ESS Polarisation Workshop Report, 21-22 September 2020). </a:t>
            </a:r>
            <a:endParaRPr lang="en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E" sz="1600" dirty="0" smtClean="0"/>
              <a:t>12 of the 15 approved ESS instruments will be capable of providing polarised neutrons.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E" sz="1600" dirty="0" smtClean="0"/>
              <a:t>Supported by in-kind contributions, external grants and ESS Polarisation </a:t>
            </a:r>
            <a:r>
              <a:rPr lang="en-GB" sz="1600" dirty="0" smtClean="0"/>
              <a:t>p</a:t>
            </a:r>
            <a:r>
              <a:rPr lang="en-SE" sz="1600" dirty="0" smtClean="0"/>
              <a:t>roject.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E" sz="1600" dirty="0" smtClean="0"/>
              <a:t>Polarisation project has been incorporated into the ESS plan for 2022-2027 period. 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371536" y="6021328"/>
            <a:ext cx="11984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SE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 acknowledgement: 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SE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W.-T. Lee, E. Blackburn, T. Nylander, D. Orlov, et. al., </a:t>
            </a:r>
            <a:r>
              <a:rPr lang="en-GB" sz="1100" kern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Tillväxtverket</a:t>
            </a:r>
            <a:r>
              <a:rPr lang="en-SE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European Regional Development Fund project SREss3 (2020-2023). 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SE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GB" sz="1100" kern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Feygenson, E. Babcock, W. Schweika et. al, </a:t>
            </a:r>
            <a:r>
              <a:rPr lang="en-GB" sz="1100" kern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Röntgen</a:t>
            </a:r>
            <a:r>
              <a:rPr lang="en-GB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kern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Ångström</a:t>
            </a:r>
            <a:r>
              <a:rPr lang="en-GB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Cluster: </a:t>
            </a:r>
            <a:r>
              <a:rPr lang="en-GB" sz="1100" kern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nPDFSAS</a:t>
            </a:r>
            <a:r>
              <a:rPr lang="en-GB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(grant no 2019-</a:t>
            </a:r>
            <a:r>
              <a:rPr lang="en-GB" sz="1100" kern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06117_VR</a:t>
            </a:r>
            <a:r>
              <a:rPr lang="en-GB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SE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 E. Blackburn, M. </a:t>
            </a:r>
            <a:r>
              <a:rPr lang="en-GB" sz="1100" kern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Månsson</a:t>
            </a:r>
            <a:r>
              <a:rPr lang="en-SE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W.-T  Lee, G. Nilsen, P. Deen, R. </a:t>
            </a:r>
            <a:r>
              <a:rPr lang="en-GB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Toft-Petersen</a:t>
            </a:r>
            <a:r>
              <a:rPr lang="en-SE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Pascal, Swedish Research Council (VR) “</a:t>
            </a:r>
            <a:r>
              <a:rPr lang="en-GB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Cooperation with ISIS: instrumentation and methods for ESS</a:t>
            </a:r>
            <a:r>
              <a:rPr lang="en-SE" sz="11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Grant # 2021-06157.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8395" y="2672549"/>
            <a:ext cx="10077246" cy="4991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Overview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1265549" y="2090755"/>
            <a:ext cx="4571227" cy="4153736"/>
            <a:chOff x="6765095" y="1038663"/>
            <a:chExt cx="4368763" cy="43480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5095" y="1338606"/>
              <a:ext cx="4352925" cy="40481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6825539" y="10386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2022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12560" y="10386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2023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56363" y="10386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2024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41166" y="10386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2025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752832" y="10386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2026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28256" y="10386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2027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752832" y="1437987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400" dirty="0" smtClean="0">
                  <a:solidFill>
                    <a:srgbClr val="666666"/>
                  </a:solidFill>
                </a:rPr>
                <a:t>SEOP</a:t>
              </a:r>
              <a:endParaRPr lang="en-GB" sz="14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55104" y="1638155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400" dirty="0" smtClean="0">
                  <a:solidFill>
                    <a:srgbClr val="666666"/>
                  </a:solidFill>
                </a:rPr>
                <a:t>MEOP</a:t>
              </a:r>
              <a:endParaRPr lang="en-GB" sz="14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177354" y="1870548"/>
              <a:ext cx="935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400" dirty="0" smtClean="0">
                  <a:solidFill>
                    <a:srgbClr val="666666"/>
                  </a:solidFill>
                </a:rPr>
                <a:t>Gas</a:t>
              </a:r>
            </a:p>
            <a:p>
              <a:pPr algn="l"/>
              <a:r>
                <a:rPr lang="en-SE" sz="1400" dirty="0" smtClean="0">
                  <a:solidFill>
                    <a:srgbClr val="666666"/>
                  </a:solidFill>
                </a:rPr>
                <a:t>Transport</a:t>
              </a:r>
              <a:endParaRPr lang="en-GB" sz="14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016244" y="2597720"/>
              <a:ext cx="1117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400" dirty="0" smtClean="0">
                  <a:solidFill>
                    <a:srgbClr val="666666"/>
                  </a:solidFill>
                </a:rPr>
                <a:t>Field device</a:t>
              </a:r>
              <a:endParaRPr lang="en-GB" sz="14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98825" y="3194255"/>
              <a:ext cx="1094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400" dirty="0" smtClean="0">
                  <a:solidFill>
                    <a:srgbClr val="666666"/>
                  </a:solidFill>
                </a:rPr>
                <a:t>N.S.F. setup</a:t>
              </a:r>
              <a:endParaRPr lang="en-GB" sz="14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998825" y="4257902"/>
              <a:ext cx="894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400" dirty="0" smtClean="0">
                  <a:solidFill>
                    <a:srgbClr val="666666"/>
                  </a:solidFill>
                </a:rPr>
                <a:t>3He cells</a:t>
              </a:r>
              <a:endParaRPr lang="en-GB" sz="1400" dirty="0" smtClean="0">
                <a:solidFill>
                  <a:srgbClr val="666666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9326" y="814565"/>
            <a:ext cx="638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600" dirty="0" smtClean="0"/>
              <a:t>How we carry out the project: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Has its own resource, </a:t>
            </a:r>
            <a:r>
              <a:rPr lang="en-GB" sz="1600" dirty="0" smtClean="0"/>
              <a:t>budget</a:t>
            </a:r>
            <a:r>
              <a:rPr lang="en-SE" sz="1600" dirty="0" smtClean="0"/>
              <a:t> </a:t>
            </a:r>
            <a:r>
              <a:rPr lang="en-GB" sz="1600" dirty="0" smtClean="0"/>
              <a:t>a</a:t>
            </a:r>
            <a:r>
              <a:rPr lang="en-SE" sz="1600" dirty="0" smtClean="0"/>
              <a:t>nd operation, i.e. </a:t>
            </a:r>
            <a:r>
              <a:rPr lang="en-SE" sz="1600" dirty="0"/>
              <a:t>n</a:t>
            </a:r>
            <a:r>
              <a:rPr lang="en-SE" sz="1600" dirty="0" smtClean="0"/>
              <a:t>ot affecting instrument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Where they overlap, instrument </a:t>
            </a:r>
            <a:r>
              <a:rPr lang="en-GB" sz="1600" dirty="0" smtClean="0"/>
              <a:t>scope </a:t>
            </a:r>
            <a:r>
              <a:rPr lang="en-GB" sz="1600" dirty="0"/>
              <a:t>has higher priority. </a:t>
            </a:r>
            <a:endParaRPr lang="en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Effective communication</a:t>
            </a:r>
            <a:r>
              <a:rPr lang="en-SE" sz="1600" dirty="0" smtClean="0"/>
              <a:t> with instrument team provides oversight</a:t>
            </a:r>
            <a:r>
              <a:rPr lang="en-GB" sz="1600" dirty="0" smtClean="0"/>
              <a:t>.</a:t>
            </a:r>
            <a:r>
              <a:rPr lang="en-SE" sz="1600" dirty="0" smtClean="0"/>
              <a:t> </a:t>
            </a:r>
            <a:endParaRPr lang="en-SE" sz="1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987638" y="666754"/>
            <a:ext cx="4897644" cy="5577737"/>
            <a:chOff x="6534484" y="960224"/>
            <a:chExt cx="4897644" cy="557773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7492" y="1321123"/>
              <a:ext cx="4824636" cy="521683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6534484" y="960224"/>
              <a:ext cx="782252" cy="401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2022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33500" y="960224"/>
              <a:ext cx="782252" cy="401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2023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83148" y="960224"/>
              <a:ext cx="782252" cy="401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2024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65400" y="960224"/>
              <a:ext cx="782252" cy="401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2025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78338" y="960224"/>
              <a:ext cx="782252" cy="401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2026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649876" y="960224"/>
              <a:ext cx="782252" cy="401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dirty="0" smtClean="0">
                  <a:solidFill>
                    <a:srgbClr val="666666"/>
                  </a:solidFill>
                </a:rPr>
                <a:t>2027</a:t>
              </a:r>
              <a:endParaRPr lang="en-GB" dirty="0" smtClean="0">
                <a:solidFill>
                  <a:srgbClr val="666666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020919" y="3737030"/>
              <a:ext cx="655905" cy="36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600" dirty="0" smtClean="0">
                  <a:solidFill>
                    <a:srgbClr val="666666"/>
                  </a:solidFill>
                </a:rPr>
                <a:t>LoKI</a:t>
              </a:r>
              <a:endParaRPr lang="en-GB" sz="16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017175" y="2414776"/>
              <a:ext cx="791408" cy="36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600" dirty="0" smtClean="0">
                  <a:solidFill>
                    <a:srgbClr val="666666"/>
                  </a:solidFill>
                </a:rPr>
                <a:t>ODIN</a:t>
              </a:r>
              <a:endParaRPr lang="en-GB" sz="16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20212" y="2968562"/>
              <a:ext cx="999495" cy="36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600" dirty="0" smtClean="0">
                  <a:solidFill>
                    <a:srgbClr val="666666"/>
                  </a:solidFill>
                </a:rPr>
                <a:t>DREAM</a:t>
              </a:r>
              <a:endParaRPr lang="en-GB" sz="16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004684" y="1609441"/>
              <a:ext cx="1085778" cy="36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600" dirty="0" smtClean="0">
                  <a:solidFill>
                    <a:srgbClr val="666666"/>
                  </a:solidFill>
                </a:rPr>
                <a:t>BIFROST</a:t>
              </a:r>
              <a:endParaRPr lang="en-GB" sz="16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043064" y="5358311"/>
              <a:ext cx="875640" cy="36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600" dirty="0" smtClean="0">
                  <a:solidFill>
                    <a:srgbClr val="666666"/>
                  </a:solidFill>
                </a:rPr>
                <a:t>CSPEC</a:t>
              </a:r>
              <a:endParaRPr lang="en-GB" sz="16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004684" y="4535993"/>
              <a:ext cx="1192275" cy="36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600" dirty="0" smtClean="0">
                  <a:solidFill>
                    <a:srgbClr val="666666"/>
                  </a:solidFill>
                </a:rPr>
                <a:t>HEIMDAL</a:t>
              </a:r>
              <a:endParaRPr lang="en-GB" sz="16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017175" y="3389671"/>
              <a:ext cx="850003" cy="36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600" dirty="0" smtClean="0">
                  <a:solidFill>
                    <a:srgbClr val="666666"/>
                  </a:solidFill>
                </a:rPr>
                <a:t>SKADI</a:t>
              </a:r>
              <a:endParaRPr lang="en-GB" sz="16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017175" y="4069154"/>
              <a:ext cx="800563" cy="36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600" dirty="0" smtClean="0">
                  <a:solidFill>
                    <a:srgbClr val="666666"/>
                  </a:solidFill>
                </a:rPr>
                <a:t>FREIA</a:t>
              </a:r>
              <a:endParaRPr lang="en-GB" sz="16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043064" y="4990518"/>
              <a:ext cx="827151" cy="36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600" dirty="0" smtClean="0">
                  <a:solidFill>
                    <a:srgbClr val="666666"/>
                  </a:solidFill>
                </a:rPr>
                <a:t>T-REX</a:t>
              </a:r>
              <a:endParaRPr lang="en-GB" sz="1600" dirty="0" smtClean="0">
                <a:solidFill>
                  <a:srgbClr val="666666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043064" y="6070791"/>
              <a:ext cx="1271746" cy="36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SE" sz="1600" dirty="0" smtClean="0">
                  <a:solidFill>
                    <a:srgbClr val="666666"/>
                  </a:solidFill>
                </a:rPr>
                <a:t>MIRACLES</a:t>
              </a:r>
              <a:endParaRPr lang="en-GB" sz="1600" dirty="0" smtClean="0">
                <a:solidFill>
                  <a:srgbClr val="666666"/>
                </a:soli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8181489" y="6244491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E" dirty="0" smtClean="0"/>
              <a:t>Instrument specific tasks</a:t>
            </a:r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2248679" y="6244491"/>
            <a:ext cx="262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E" dirty="0" smtClean="0"/>
              <a:t>Shared equipment tasks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2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 smtClean="0"/>
              <a:t>Polarised SANS development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09" y="1642684"/>
            <a:ext cx="9896560" cy="50944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0322" y="935740"/>
            <a:ext cx="10473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1600" dirty="0"/>
              <a:t>SANS polarisation</a:t>
            </a:r>
            <a:r>
              <a:rPr lang="en-GB" sz="1600" dirty="0"/>
              <a:t> analyser</a:t>
            </a:r>
            <a:r>
              <a:rPr lang="en-SE" sz="1600" dirty="0"/>
              <a:t> development focuses on SKADI. Equipment can first be tested on LoKI. A subset of equipment can be used on both instruments without </a:t>
            </a:r>
            <a:r>
              <a:rPr lang="en-SE" sz="1600" dirty="0" smtClean="0"/>
              <a:t>further modification. </a:t>
            </a:r>
            <a:endParaRPr lang="en-SE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14642" y="2352807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dirty="0" smtClean="0">
                <a:solidFill>
                  <a:srgbClr val="666666"/>
                </a:solidFill>
              </a:rPr>
              <a:t>SKADI</a:t>
            </a:r>
            <a:endParaRPr lang="en-GB" dirty="0" smtClean="0">
              <a:solidFill>
                <a:srgbClr val="6666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07099" y="313198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dirty="0" smtClean="0">
                <a:solidFill>
                  <a:srgbClr val="666666"/>
                </a:solidFill>
              </a:rPr>
              <a:t>LoKI</a:t>
            </a:r>
            <a:endParaRPr lang="en-GB" dirty="0" smtClean="0">
              <a:solidFill>
                <a:srgbClr val="6666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80128" y="5008513"/>
            <a:ext cx="297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600" dirty="0" smtClean="0">
                <a:solidFill>
                  <a:srgbClr val="666666"/>
                </a:solidFill>
              </a:rPr>
              <a:t>Shared polarisation equipment</a:t>
            </a:r>
            <a:endParaRPr lang="en-GB" sz="160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 smtClean="0"/>
              <a:t>Analyser options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3" t="17683" r="25198" b="11572"/>
          <a:stretch/>
        </p:blipFill>
        <p:spPr>
          <a:xfrm>
            <a:off x="976709" y="1104476"/>
            <a:ext cx="5220891" cy="288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17667" r="26967" b="10561"/>
          <a:stretch/>
        </p:blipFill>
        <p:spPr>
          <a:xfrm>
            <a:off x="6383867" y="1084059"/>
            <a:ext cx="5257798" cy="2908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5290" y="4116493"/>
            <a:ext cx="48483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400" b="1" dirty="0" smtClean="0">
                <a:solidFill>
                  <a:srgbClr val="666666"/>
                </a:solidFill>
              </a:rPr>
              <a:t>Uniform field coils</a:t>
            </a:r>
          </a:p>
          <a:p>
            <a:pPr algn="l"/>
            <a:endParaRPr lang="en-SE" sz="1400" b="1" dirty="0">
              <a:solidFill>
                <a:srgbClr val="666666"/>
              </a:solidFill>
            </a:endParaRPr>
          </a:p>
          <a:p>
            <a:pPr algn="l"/>
            <a:r>
              <a:rPr lang="en-SE" sz="1400" b="1" dirty="0" smtClean="0">
                <a:solidFill>
                  <a:srgbClr val="666666"/>
                </a:solidFill>
              </a:rPr>
              <a:t>Pro: Sample and sample environment that doesn’t produce a magnetic field can be mounted close to analyser cell – increase Q-range. </a:t>
            </a:r>
          </a:p>
          <a:p>
            <a:pPr algn="l"/>
            <a:endParaRPr lang="en-SE" sz="1400" b="1" dirty="0">
              <a:solidFill>
                <a:srgbClr val="666666"/>
              </a:solidFill>
            </a:endParaRPr>
          </a:p>
          <a:p>
            <a:pPr algn="l"/>
            <a:r>
              <a:rPr lang="en-SE" sz="1400" b="1" dirty="0" smtClean="0">
                <a:solidFill>
                  <a:srgbClr val="666666"/>
                </a:solidFill>
              </a:rPr>
              <a:t>Con: Susceptible to magnetic interference.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2447" y="4116493"/>
            <a:ext cx="49699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400" b="1" dirty="0" smtClean="0">
                <a:solidFill>
                  <a:srgbClr val="666666"/>
                </a:solidFill>
              </a:rPr>
              <a:t>Magnetostatic cavity (“Magic Box”, solenoid)</a:t>
            </a:r>
          </a:p>
          <a:p>
            <a:pPr algn="l"/>
            <a:endParaRPr lang="en-SE" sz="1400" b="1" dirty="0" smtClean="0">
              <a:solidFill>
                <a:srgbClr val="666666"/>
              </a:solidFill>
            </a:endParaRPr>
          </a:p>
          <a:p>
            <a:pPr algn="l"/>
            <a:r>
              <a:rPr lang="en-SE" sz="1400" b="1" dirty="0" smtClean="0">
                <a:solidFill>
                  <a:srgbClr val="666666"/>
                </a:solidFill>
              </a:rPr>
              <a:t>Pro: Can work with high-field magnets that doesn’t produce a large fringing field. </a:t>
            </a:r>
          </a:p>
          <a:p>
            <a:pPr algn="l"/>
            <a:endParaRPr lang="en-SE" sz="1400" b="1" dirty="0">
              <a:solidFill>
                <a:srgbClr val="666666"/>
              </a:solidFill>
            </a:endParaRPr>
          </a:p>
          <a:p>
            <a:pPr algn="l"/>
            <a:r>
              <a:rPr lang="en-SE" sz="1400" b="1" dirty="0" smtClean="0">
                <a:solidFill>
                  <a:srgbClr val="666666"/>
                </a:solidFill>
              </a:rPr>
              <a:t>Con: Sample and sample environment keeps a distance from the analyser - reduce Q-range.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91146" y="6337392"/>
            <a:ext cx="3961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E" b="1" dirty="0" smtClean="0">
                <a:solidFill>
                  <a:srgbClr val="666666"/>
                </a:solidFill>
              </a:rPr>
              <a:t>All options above will be provided.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12190" y="5874027"/>
            <a:ext cx="8624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400" b="1" dirty="0" smtClean="0">
                <a:solidFill>
                  <a:srgbClr val="666666"/>
                </a:solidFill>
              </a:rPr>
              <a:t>Additional option: </a:t>
            </a:r>
            <a:r>
              <a:rPr lang="en-SE" sz="1400" b="1" i="1" dirty="0" smtClean="0">
                <a:solidFill>
                  <a:srgbClr val="666666"/>
                </a:solidFill>
              </a:rPr>
              <a:t>in-situ</a:t>
            </a:r>
            <a:r>
              <a:rPr lang="en-SE" sz="1400" b="1" dirty="0" smtClean="0">
                <a:solidFill>
                  <a:srgbClr val="666666"/>
                </a:solidFill>
              </a:rPr>
              <a:t> polarisation to keep the analysing efficiency stable.  </a:t>
            </a:r>
          </a:p>
        </p:txBody>
      </p:sp>
    </p:spTree>
    <p:extLst>
      <p:ext uri="{BB962C8B-B14F-4D97-AF65-F5344CB8AC3E}">
        <p14:creationId xmlns:p14="http://schemas.microsoft.com/office/powerpoint/2010/main" val="38590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 smtClean="0"/>
              <a:t>First development: Uniform field coil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62977" y="1100666"/>
            <a:ext cx="10427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600" b="1" dirty="0" smtClean="0">
                <a:solidFill>
                  <a:srgbClr val="666666"/>
                </a:solidFill>
              </a:rPr>
              <a:t>Use for lab-based polariser, SKADI, LoKI, and may find application in DREAM, HEIMDAL, ODIN. </a:t>
            </a:r>
          </a:p>
          <a:p>
            <a:pPr algn="l"/>
            <a:endParaRPr lang="en-SE" sz="1600" b="1" dirty="0" smtClean="0">
              <a:solidFill>
                <a:srgbClr val="666666"/>
              </a:solidFill>
            </a:endParaRPr>
          </a:p>
          <a:p>
            <a:pPr algn="l"/>
            <a:r>
              <a:rPr lang="en-SE" sz="1600" b="1" dirty="0" smtClean="0">
                <a:solidFill>
                  <a:srgbClr val="666666"/>
                </a:solidFill>
              </a:rPr>
              <a:t>Satisfies required uniformity (&lt; 2x10</a:t>
            </a:r>
            <a:r>
              <a:rPr lang="en-SE" sz="1600" b="1" baseline="30000" dirty="0" smtClean="0">
                <a:solidFill>
                  <a:srgbClr val="666666"/>
                </a:solidFill>
              </a:rPr>
              <a:t>-4</a:t>
            </a:r>
            <a:r>
              <a:rPr lang="en-SE" sz="1600" b="1" dirty="0" smtClean="0">
                <a:solidFill>
                  <a:srgbClr val="666666"/>
                </a:solidFill>
              </a:rPr>
              <a:t>/cm gradient) for polarised </a:t>
            </a:r>
            <a:r>
              <a:rPr lang="en-SE" sz="1600" b="1" baseline="30000" dirty="0" smtClean="0">
                <a:solidFill>
                  <a:srgbClr val="666666"/>
                </a:solidFill>
              </a:rPr>
              <a:t>3</a:t>
            </a:r>
            <a:r>
              <a:rPr lang="en-SE" sz="1600" b="1" dirty="0" smtClean="0">
                <a:solidFill>
                  <a:srgbClr val="666666"/>
                </a:solidFill>
              </a:rPr>
              <a:t>He cell. 4mT at centre. </a:t>
            </a:r>
          </a:p>
          <a:p>
            <a:pPr algn="l"/>
            <a:endParaRPr lang="en-SE" sz="1600" b="1" dirty="0">
              <a:solidFill>
                <a:srgbClr val="666666"/>
              </a:solidFill>
            </a:endParaRPr>
          </a:p>
          <a:p>
            <a:pPr algn="l"/>
            <a:r>
              <a:rPr lang="en-SE" sz="1600" b="1" dirty="0" smtClean="0">
                <a:solidFill>
                  <a:srgbClr val="666666"/>
                </a:solidFill>
              </a:rPr>
              <a:t>Coils and coil mount are being built. </a:t>
            </a:r>
            <a:endParaRPr lang="en-SE" sz="1600" b="1" dirty="0">
              <a:solidFill>
                <a:srgbClr val="6666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5" y="2969303"/>
            <a:ext cx="3436213" cy="3129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4546" y="6099203"/>
            <a:ext cx="2070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E" sz="1600" b="1" dirty="0" smtClean="0">
                <a:solidFill>
                  <a:srgbClr val="666666"/>
                </a:solidFill>
              </a:rPr>
              <a:t>Lab-based polariser</a:t>
            </a:r>
            <a:endParaRPr lang="en-SE" sz="1600" b="1" dirty="0">
              <a:solidFill>
                <a:srgbClr val="6666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941" r="35636" b="8750"/>
          <a:stretch/>
        </p:blipFill>
        <p:spPr>
          <a:xfrm>
            <a:off x="4620101" y="2829099"/>
            <a:ext cx="3153433" cy="312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9" r="26770"/>
          <a:stretch/>
        </p:blipFill>
        <p:spPr>
          <a:xfrm>
            <a:off x="8504869" y="2769832"/>
            <a:ext cx="3126411" cy="3129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97679" y="6066937"/>
            <a:ext cx="1888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E" sz="1600" b="1" dirty="0" smtClean="0">
                <a:solidFill>
                  <a:srgbClr val="666666"/>
                </a:solidFill>
              </a:rPr>
              <a:t>Longitudinal field</a:t>
            </a:r>
            <a:endParaRPr lang="en-SE" sz="1600" b="1" dirty="0">
              <a:solidFill>
                <a:srgbClr val="6666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04869" y="5907511"/>
            <a:ext cx="3542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E" sz="1600" b="1" dirty="0" smtClean="0">
                <a:solidFill>
                  <a:srgbClr val="666666"/>
                </a:solidFill>
              </a:rPr>
              <a:t>Transverse field</a:t>
            </a:r>
          </a:p>
          <a:p>
            <a:pPr algn="ctr"/>
            <a:r>
              <a:rPr lang="en-SE" sz="1600" b="1" dirty="0" smtClean="0">
                <a:solidFill>
                  <a:srgbClr val="666666"/>
                </a:solidFill>
              </a:rPr>
              <a:t>with 1mT guide field. </a:t>
            </a:r>
          </a:p>
          <a:p>
            <a:pPr algn="ctr"/>
            <a:r>
              <a:rPr lang="en-SE" sz="1600" b="1" dirty="0" smtClean="0">
                <a:solidFill>
                  <a:srgbClr val="666666"/>
                </a:solidFill>
              </a:rPr>
              <a:t>Horizontal ±15° from centre, 19cm</a:t>
            </a:r>
            <a:endParaRPr lang="en-SE" sz="1600" b="1" dirty="0">
              <a:solidFill>
                <a:srgbClr val="6666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3534" y="3594671"/>
            <a:ext cx="910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E" sz="1600" b="1" baseline="30000" dirty="0" smtClean="0">
                <a:solidFill>
                  <a:srgbClr val="666666"/>
                </a:solidFill>
              </a:rPr>
              <a:t>3</a:t>
            </a:r>
            <a:r>
              <a:rPr lang="en-SE" sz="1600" b="1" dirty="0" smtClean="0">
                <a:solidFill>
                  <a:srgbClr val="666666"/>
                </a:solidFill>
              </a:rPr>
              <a:t>He cell</a:t>
            </a:r>
            <a:endParaRPr lang="en-SE" sz="1600" b="1" dirty="0">
              <a:solidFill>
                <a:srgbClr val="666666"/>
              </a:solidFill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6485467" y="3763948"/>
            <a:ext cx="1288067" cy="503252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684361" y="3763948"/>
            <a:ext cx="1247039" cy="401652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 smtClean="0"/>
              <a:t>First development: Uniform field coil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62977" y="1100666"/>
            <a:ext cx="10427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600" b="1" dirty="0" smtClean="0">
                <a:solidFill>
                  <a:srgbClr val="666666"/>
                </a:solidFill>
              </a:rPr>
              <a:t>The coil support incorporates </a:t>
            </a:r>
            <a:r>
              <a:rPr lang="en-SE" sz="1600" b="1" dirty="0">
                <a:solidFill>
                  <a:srgbClr val="666666"/>
                </a:solidFill>
              </a:rPr>
              <a:t>the standard “</a:t>
            </a:r>
            <a:r>
              <a:rPr lang="en-SE" sz="1600" b="1" dirty="0" smtClean="0">
                <a:solidFill>
                  <a:srgbClr val="666666"/>
                </a:solidFill>
              </a:rPr>
              <a:t>L3” sample environment interface. </a:t>
            </a:r>
          </a:p>
          <a:p>
            <a:pPr algn="l"/>
            <a:endParaRPr lang="en-SE" sz="1600" b="1" dirty="0">
              <a:solidFill>
                <a:srgbClr val="666666"/>
              </a:solidFill>
            </a:endParaRPr>
          </a:p>
          <a:p>
            <a:pPr algn="l"/>
            <a:r>
              <a:rPr lang="en-SE" sz="1600" b="1" dirty="0" smtClean="0">
                <a:solidFill>
                  <a:srgbClr val="666666"/>
                </a:solidFill>
              </a:rPr>
              <a:t>It can be placed on the sample table on either SKADI or LoKI. </a:t>
            </a:r>
          </a:p>
          <a:p>
            <a:pPr algn="l"/>
            <a:endParaRPr lang="en-SE" sz="1600" b="1" dirty="0">
              <a:solidFill>
                <a:srgbClr val="666666"/>
              </a:solidFill>
            </a:endParaRPr>
          </a:p>
          <a:p>
            <a:pPr algn="l"/>
            <a:r>
              <a:rPr lang="en-SE" sz="1600" b="1" dirty="0" smtClean="0">
                <a:solidFill>
                  <a:srgbClr val="666666"/>
                </a:solidFill>
              </a:rPr>
              <a:t>On LoKI, two </a:t>
            </a:r>
            <a:r>
              <a:rPr lang="en-SE" sz="1600" b="1" baseline="30000" dirty="0" smtClean="0">
                <a:solidFill>
                  <a:srgbClr val="666666"/>
                </a:solidFill>
              </a:rPr>
              <a:t>3</a:t>
            </a:r>
            <a:r>
              <a:rPr lang="en-SE" sz="1600" b="1" dirty="0" smtClean="0">
                <a:solidFill>
                  <a:srgbClr val="666666"/>
                </a:solidFill>
              </a:rPr>
              <a:t>He cells are used (polariser-analyser), with 60mm gap for sample environment equipment. </a:t>
            </a:r>
            <a:endParaRPr lang="en-SE" sz="1600" b="1" dirty="0">
              <a:solidFill>
                <a:srgbClr val="66666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03" t="18574" r="31577" b="26737"/>
          <a:stretch/>
        </p:blipFill>
        <p:spPr>
          <a:xfrm>
            <a:off x="1103709" y="3161876"/>
            <a:ext cx="3132000" cy="241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26277" r="37279" b="14887"/>
          <a:stretch/>
        </p:blipFill>
        <p:spPr>
          <a:xfrm>
            <a:off x="5015311" y="3161876"/>
            <a:ext cx="3132000" cy="241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 t="1204" r="25300" b="4325"/>
          <a:stretch/>
        </p:blipFill>
        <p:spPr>
          <a:xfrm>
            <a:off x="8331201" y="2662343"/>
            <a:ext cx="3462866" cy="33150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11012" y="5642096"/>
            <a:ext cx="2020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E" sz="1600" b="1" dirty="0" smtClean="0">
                <a:solidFill>
                  <a:srgbClr val="666666"/>
                </a:solidFill>
              </a:rPr>
              <a:t>Analyser for SKADI</a:t>
            </a:r>
            <a:endParaRPr lang="en-SE" sz="1600" b="1" dirty="0">
              <a:solidFill>
                <a:srgbClr val="6666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8752" y="5611539"/>
            <a:ext cx="2928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E" sz="1600" b="1" dirty="0" smtClean="0">
                <a:solidFill>
                  <a:srgbClr val="666666"/>
                </a:solidFill>
              </a:rPr>
              <a:t>Polariser &amp; analyser for LoKI</a:t>
            </a:r>
            <a:endParaRPr lang="en-SE" sz="1600" b="1" dirty="0">
              <a:solidFill>
                <a:srgbClr val="6666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91972" y="6146681"/>
            <a:ext cx="3053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E" sz="1600" b="1" dirty="0" smtClean="0">
                <a:solidFill>
                  <a:srgbClr val="666666"/>
                </a:solidFill>
              </a:rPr>
              <a:t>Two </a:t>
            </a:r>
            <a:r>
              <a:rPr lang="en-SE" sz="1600" b="1" baseline="30000" dirty="0" smtClean="0">
                <a:solidFill>
                  <a:srgbClr val="666666"/>
                </a:solidFill>
              </a:rPr>
              <a:t>3</a:t>
            </a:r>
            <a:r>
              <a:rPr lang="en-SE" sz="1600" b="1" dirty="0" smtClean="0">
                <a:solidFill>
                  <a:srgbClr val="666666"/>
                </a:solidFill>
              </a:rPr>
              <a:t>He cells in uniform field</a:t>
            </a:r>
            <a:endParaRPr lang="en-SE" sz="160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 smtClean="0"/>
              <a:t>Collaborations: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2479" y="918479"/>
            <a:ext cx="102920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Tillväxtverket</a:t>
            </a:r>
            <a:r>
              <a:rPr lang="en-GB" dirty="0"/>
              <a:t> </a:t>
            </a:r>
            <a:r>
              <a:rPr lang="en-SE" dirty="0" smtClean="0"/>
              <a:t>SREss3 grant: 0.5 FTE of 2 post-docs and 1 engineer.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Polarised SANS postdoc </a:t>
            </a:r>
            <a:r>
              <a:rPr lang="en-SE" sz="1600" b="1" dirty="0" smtClean="0"/>
              <a:t>Annika Stellhorn </a:t>
            </a:r>
            <a:r>
              <a:rPr lang="en-SE" sz="1600" dirty="0" smtClean="0"/>
              <a:t>(advisor: Elizabeth Blackburn, Lund University)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To address the need for polarised SANS data analysis software tools, organised Workshop </a:t>
            </a:r>
            <a:r>
              <a:rPr lang="en-GB" sz="1600" dirty="0"/>
              <a:t>“</a:t>
            </a:r>
            <a:r>
              <a:rPr lang="en-GB" sz="1600" i="1" dirty="0"/>
              <a:t>Magnetic SANS – Data Analysis and Software Prospects</a:t>
            </a:r>
            <a:r>
              <a:rPr lang="en-GB" sz="1600" dirty="0"/>
              <a:t>” </a:t>
            </a:r>
            <a:r>
              <a:rPr lang="en-SE" sz="1600" dirty="0" smtClean="0"/>
              <a:t>for </a:t>
            </a:r>
            <a:r>
              <a:rPr lang="en-GB" sz="1600" dirty="0" err="1" smtClean="0"/>
              <a:t>incorporati</a:t>
            </a:r>
            <a:r>
              <a:rPr lang="en-SE" sz="1600" dirty="0" smtClean="0"/>
              <a:t>ng</a:t>
            </a:r>
            <a:r>
              <a:rPr lang="en-GB" sz="1600" dirty="0" smtClean="0"/>
              <a:t> </a:t>
            </a:r>
            <a:r>
              <a:rPr lang="en-GB" sz="1600" dirty="0"/>
              <a:t>polarisation in the SANS data analysis software </a:t>
            </a:r>
            <a:r>
              <a:rPr lang="en-GB" sz="1600" dirty="0" err="1" smtClean="0"/>
              <a:t>SasView</a:t>
            </a:r>
            <a:r>
              <a:rPr lang="en-SE" sz="1600" dirty="0" smtClean="0"/>
              <a:t>,</a:t>
            </a:r>
            <a:r>
              <a:rPr lang="en-GB" sz="1600" dirty="0" smtClean="0"/>
              <a:t> </a:t>
            </a:r>
            <a:r>
              <a:rPr lang="en-GB" sz="1600" dirty="0"/>
              <a:t>in cooperation with </a:t>
            </a:r>
            <a:r>
              <a:rPr lang="en-GB" sz="1600" dirty="0" err="1"/>
              <a:t>LINXS</a:t>
            </a:r>
            <a:r>
              <a:rPr lang="en-GB" sz="1600" dirty="0"/>
              <a:t> &amp; the </a:t>
            </a:r>
            <a:r>
              <a:rPr lang="en-GB" sz="1600" dirty="0" err="1"/>
              <a:t>SasView</a:t>
            </a:r>
            <a:r>
              <a:rPr lang="en-GB" sz="1600" dirty="0"/>
              <a:t> development team </a:t>
            </a:r>
            <a:endParaRPr lang="en-SE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Carry out well-planned polarised SANS experiments. </a:t>
            </a:r>
            <a:endParaRPr lang="en-SE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Experience in instrumentation work for polarised experiment -&gt; instrumentation for instruments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SE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Engineer </a:t>
            </a:r>
            <a:r>
              <a:rPr lang="en-SE" sz="1600" b="1" dirty="0" smtClean="0"/>
              <a:t>Joel Hagman </a:t>
            </a:r>
            <a:r>
              <a:rPr lang="en-SE" sz="1600" dirty="0" smtClean="0"/>
              <a:t>(advisor: Tommy Nylander, Lund University)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Polarised instrumentation </a:t>
            </a:r>
            <a:r>
              <a:rPr lang="en-SE" sz="1600" dirty="0"/>
              <a:t>work with focus on SKADI, LoKI, ODIN.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Carried </a:t>
            </a:r>
            <a:r>
              <a:rPr lang="en-SE" sz="1600" dirty="0"/>
              <a:t>out calculation with Hal to determine field coil parameters. Designed coil mounting frame and coil alignment setup.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In the works: Polarisation in-kind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Partners from Lund University, KTH Royal Institute of Technology, Uppsala University.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Contributes a wide range of polarisation equipment defined in the Polarisation Project.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sz="1600" dirty="0" smtClean="0"/>
              <a:t>Carry out instrument specific tasks, including some of the tasks for SKADI polarisation. </a:t>
            </a:r>
          </a:p>
        </p:txBody>
      </p:sp>
    </p:spTree>
    <p:extLst>
      <p:ext uri="{BB962C8B-B14F-4D97-AF65-F5344CB8AC3E}">
        <p14:creationId xmlns:p14="http://schemas.microsoft.com/office/powerpoint/2010/main" val="22927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 smtClean="0"/>
              <a:t>Next steps: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03709" y="922712"/>
            <a:ext cx="104278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000" b="1" dirty="0" smtClean="0">
                <a:solidFill>
                  <a:srgbClr val="666666"/>
                </a:solidFill>
              </a:rPr>
              <a:t>For polarised SANS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SE" sz="1600" b="1" dirty="0" smtClean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E" sz="1600" b="1" dirty="0" smtClean="0">
                <a:solidFill>
                  <a:srgbClr val="666666"/>
                </a:solidFill>
              </a:rPr>
              <a:t>Design magnetostatic cavity based analyser.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SE" sz="1600" b="1" dirty="0" smtClean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1600" b="1" dirty="0" smtClean="0">
                <a:solidFill>
                  <a:srgbClr val="666666"/>
                </a:solidFill>
              </a:rPr>
              <a:t>Design </a:t>
            </a:r>
            <a:r>
              <a:rPr lang="en-SE" sz="1600" b="1" dirty="0">
                <a:solidFill>
                  <a:srgbClr val="666666"/>
                </a:solidFill>
              </a:rPr>
              <a:t>guide field </a:t>
            </a:r>
            <a:r>
              <a:rPr lang="en-SE" sz="1600" b="1" dirty="0" smtClean="0">
                <a:solidFill>
                  <a:srgbClr val="666666"/>
                </a:solidFill>
              </a:rPr>
              <a:t>from beam entrance in instrument cave to sample position for </a:t>
            </a:r>
            <a:r>
              <a:rPr lang="en-SE" sz="1600" b="1" dirty="0">
                <a:solidFill>
                  <a:srgbClr val="666666"/>
                </a:solidFill>
              </a:rPr>
              <a:t>SKADI.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1600" b="1" dirty="0" smtClean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1600" b="1" dirty="0" smtClean="0">
                <a:solidFill>
                  <a:srgbClr val="666666"/>
                </a:solidFill>
              </a:rPr>
              <a:t>Develop </a:t>
            </a:r>
            <a:r>
              <a:rPr lang="en-SE" sz="1600" b="1" i="1" dirty="0">
                <a:solidFill>
                  <a:srgbClr val="666666"/>
                </a:solidFill>
              </a:rPr>
              <a:t>in-situ</a:t>
            </a:r>
            <a:r>
              <a:rPr lang="en-SE" sz="1600" b="1" dirty="0" smtClean="0">
                <a:solidFill>
                  <a:srgbClr val="666666"/>
                </a:solidFill>
              </a:rPr>
              <a:t> polarisation setup – no more </a:t>
            </a:r>
            <a:r>
              <a:rPr lang="en-SE" sz="1600" b="1" baseline="30000" dirty="0" smtClean="0">
                <a:solidFill>
                  <a:srgbClr val="666666"/>
                </a:solidFill>
              </a:rPr>
              <a:t>3</a:t>
            </a:r>
            <a:r>
              <a:rPr lang="en-SE" sz="1600" b="1" dirty="0" smtClean="0">
                <a:solidFill>
                  <a:srgbClr val="666666"/>
                </a:solidFill>
              </a:rPr>
              <a:t>He polarisation decay.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1600" b="1" dirty="0" smtClean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E" sz="1600" b="1" dirty="0" smtClean="0">
                <a:solidFill>
                  <a:srgbClr val="666666"/>
                </a:solidFill>
              </a:rPr>
              <a:t>Specify infrastructure support – electricity, cooling water, interface to control electronics, safety (laser safety if using </a:t>
            </a:r>
            <a:r>
              <a:rPr lang="en-SE" sz="1600" b="1" i="1" dirty="0" smtClean="0">
                <a:solidFill>
                  <a:srgbClr val="666666"/>
                </a:solidFill>
              </a:rPr>
              <a:t>in-situ</a:t>
            </a:r>
            <a:r>
              <a:rPr lang="en-SE" sz="1600" b="1" dirty="0" smtClean="0">
                <a:solidFill>
                  <a:srgbClr val="666666"/>
                </a:solidFill>
              </a:rPr>
              <a:t> polarisation setup).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SE" sz="1600" b="1" dirty="0" smtClean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E" sz="1600" b="1" dirty="0" smtClean="0">
                <a:solidFill>
                  <a:srgbClr val="666666"/>
                </a:solidFill>
              </a:rPr>
              <a:t>Develop software: equipment control, data reduction, data analysis.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3709" y="4501404"/>
            <a:ext cx="10173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E" sz="2400" b="1" dirty="0" smtClean="0">
                <a:solidFill>
                  <a:srgbClr val="666666"/>
                </a:solidFill>
              </a:rPr>
              <a:t>To support polarised neutron development and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b="1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1600" b="1" dirty="0" smtClean="0">
                <a:solidFill>
                  <a:srgbClr val="666666"/>
                </a:solidFill>
              </a:rPr>
              <a:t>Build </a:t>
            </a:r>
            <a:r>
              <a:rPr lang="en-SE" sz="1600" b="1" dirty="0">
                <a:solidFill>
                  <a:srgbClr val="666666"/>
                </a:solidFill>
              </a:rPr>
              <a:t>up a suite of equipment </a:t>
            </a:r>
            <a:r>
              <a:rPr lang="en-SE" sz="1600" b="1" dirty="0" smtClean="0">
                <a:solidFill>
                  <a:srgbClr val="666666"/>
                </a:solidFill>
              </a:rPr>
              <a:t>– polarised </a:t>
            </a:r>
            <a:r>
              <a:rPr lang="en-SE" sz="1600" b="1" baseline="30000" dirty="0" smtClean="0">
                <a:solidFill>
                  <a:srgbClr val="666666"/>
                </a:solidFill>
              </a:rPr>
              <a:t>3</a:t>
            </a:r>
            <a:r>
              <a:rPr lang="en-SE" sz="1600" b="1" dirty="0" smtClean="0">
                <a:solidFill>
                  <a:srgbClr val="666666"/>
                </a:solidFill>
              </a:rPr>
              <a:t>He cells and cell-making, </a:t>
            </a:r>
            <a:r>
              <a:rPr lang="en-SE" sz="1600" b="1" baseline="30000" dirty="0">
                <a:solidFill>
                  <a:srgbClr val="666666"/>
                </a:solidFill>
              </a:rPr>
              <a:t>3</a:t>
            </a:r>
            <a:r>
              <a:rPr lang="en-SE" sz="1600" b="1" dirty="0">
                <a:solidFill>
                  <a:srgbClr val="666666"/>
                </a:solidFill>
              </a:rPr>
              <a:t>He</a:t>
            </a:r>
            <a:r>
              <a:rPr lang="en-SE" sz="1600" b="1" dirty="0" smtClean="0">
                <a:solidFill>
                  <a:srgbClr val="666666"/>
                </a:solidFill>
              </a:rPr>
              <a:t> gas transporter and transfer station, etc.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1600" b="1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1600" b="1" dirty="0" smtClean="0">
                <a:solidFill>
                  <a:srgbClr val="666666"/>
                </a:solidFill>
              </a:rPr>
              <a:t>Set up Polarisation and Optics Lab. Hire technician dedicated to polarisation work. </a:t>
            </a:r>
            <a:endParaRPr lang="en-SE" sz="160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30815</TotalTime>
  <Words>852</Words>
  <Application>Microsoft Office PowerPoint</Application>
  <PresentationFormat>Widescreen</PresentationFormat>
  <Paragraphs>130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Segoe UI Semibold</vt:lpstr>
      <vt:lpstr>Times New Roman</vt:lpstr>
      <vt:lpstr>Wingdings</vt:lpstr>
      <vt:lpstr>Office-tema</vt:lpstr>
      <vt:lpstr>Polarisation Project SANS STAP 2022  Wai Tung (Hal) Lee </vt:lpstr>
      <vt:lpstr>Overview</vt:lpstr>
      <vt:lpstr>Overview</vt:lpstr>
      <vt:lpstr>Polarised SANS development</vt:lpstr>
      <vt:lpstr>Analyser options</vt:lpstr>
      <vt:lpstr>First development: Uniform field coil</vt:lpstr>
      <vt:lpstr>First development: Uniform field coil</vt:lpstr>
      <vt:lpstr>Collaborations:</vt:lpstr>
      <vt:lpstr>Next steps: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Polarisation Road Map  Wai Tung (Hal) Lee, ESS</dc:title>
  <dc:creator>Wai Tung Lee</dc:creator>
  <cp:lastModifiedBy>Wai Tung Lee</cp:lastModifiedBy>
  <cp:revision>382</cp:revision>
  <cp:lastPrinted>2019-03-08T10:27:30Z</cp:lastPrinted>
  <dcterms:created xsi:type="dcterms:W3CDTF">2020-02-28T14:12:38Z</dcterms:created>
  <dcterms:modified xsi:type="dcterms:W3CDTF">2022-10-18T08:02:06Z</dcterms:modified>
</cp:coreProperties>
</file>