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7" r:id="rId2"/>
    <p:sldId id="290" r:id="rId3"/>
    <p:sldId id="291" r:id="rId4"/>
    <p:sldId id="268" r:id="rId5"/>
    <p:sldId id="292" r:id="rId6"/>
    <p:sldId id="294" r:id="rId7"/>
    <p:sldId id="275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CC"/>
    <a:srgbClr val="666666"/>
    <a:srgbClr val="FECC99"/>
    <a:srgbClr val="FEE6CC"/>
    <a:srgbClr val="CCDFDB"/>
    <a:srgbClr val="E5F0EC"/>
    <a:srgbClr val="D7E59A"/>
    <a:srgbClr val="EBF1CB"/>
    <a:srgbClr val="CDD5E0"/>
    <a:srgbClr val="E6E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71" autoAdjust="0"/>
    <p:restoredTop sz="94681" autoAdjust="0"/>
  </p:normalViewPr>
  <p:slideViewPr>
    <p:cSldViewPr snapToGrid="0" snapToObjects="1">
      <p:cViewPr varScale="1">
        <p:scale>
          <a:sx n="113" d="100"/>
          <a:sy n="113" d="100"/>
        </p:scale>
        <p:origin x="9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16F17-FF12-814E-936A-620B3383A43B}" type="datetimeFigureOut">
              <a:rPr lang="sv-SE" smtClean="0"/>
              <a:t>2022-10-24</a:t>
            </a:fld>
            <a:endParaRPr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5A434-646A-2746-9BDC-885B2382B33E}" type="slidenum">
              <a:rPr lang="sv-SE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1822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E" dirty="0"/>
              <a:t>ESTIA flow later.  Can also be used for SANS – sapphire windows</a:t>
            </a:r>
          </a:p>
          <a:p>
            <a:r>
              <a:rPr lang="en-SE" dirty="0"/>
              <a:t>HP cryostat – no assigned instrument.</a:t>
            </a:r>
          </a:p>
          <a:p>
            <a:r>
              <a:rPr lang="en-SE" dirty="0"/>
              <a:t>T-REX OC in budget, could be same as CSPEC</a:t>
            </a:r>
          </a:p>
          <a:p>
            <a:r>
              <a:rPr lang="en-SE" dirty="0"/>
              <a:t>ODIN, BEER, MIRACLES, no cryostats in budget. Relying on pool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9018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E" dirty="0"/>
              <a:t>+Flow cryostats x2 for ESTIA</a:t>
            </a:r>
          </a:p>
          <a:p>
            <a:r>
              <a:rPr lang="en-SE" dirty="0"/>
              <a:t>Dry cryo for Spectro not necessarily just for CSPEC.</a:t>
            </a:r>
          </a:p>
          <a:p>
            <a:r>
              <a:rPr lang="en-SE" dirty="0"/>
              <a:t>Standardising sample space sizes?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7508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8639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105BBA5-0B01-43EB-96EC-725AF28E5A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3141B3-566C-47FF-8C29-67289995D2FA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965145F-CDA4-4965-A7C5-ACBA59393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3069" y="1048935"/>
            <a:ext cx="8872165" cy="476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48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A591D-7BEE-2A48-BD08-DCDF3D90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PRESENTATION TITLE /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FA784AEE-BB11-4271-AB33-DE077410560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GB"/>
              <a:t>Click icon to add chart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755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9D1BD7-202A-4115-BE6C-1B053CFFDE1E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GB"/>
              <a:t>Click icon to add table</a:t>
            </a:r>
            <a:endParaRPr lang="sv-SE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EF177138-95E5-674B-B010-143A8CD1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518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0" y="388593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79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DF3056-F3A8-2949-876C-528413E34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A5DA2EE-60AD-41D0-96B0-DDF02E0AE5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presented by &lt;name nameson&gt;</a:t>
            </a:r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CE429DE-35D4-F144-9881-2C3DD8AB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0395" y="6096663"/>
            <a:ext cx="1241068" cy="365125"/>
          </a:xfrm>
        </p:spPr>
        <p:txBody>
          <a:bodyPr/>
          <a:lstStyle>
            <a:lvl1pPr>
              <a:defRPr sz="1200"/>
            </a:lvl1pPr>
          </a:lstStyle>
          <a:p>
            <a:fld id="{18896B66-0B3A-474C-9C9C-E4F07B1F5DAD}" type="datetime1">
              <a:rPr lang="sv-SE" smtClean="0"/>
              <a:pPr/>
              <a:t>2022-10-24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138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BCCEAFE-E21B-43CF-80C4-FF01C3F9D479}"/>
              </a:ext>
            </a:extLst>
          </p:cNvPr>
          <p:cNvSpPr/>
          <p:nvPr userDrawn="1"/>
        </p:nvSpPr>
        <p:spPr>
          <a:xfrm>
            <a:off x="0" y="16274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PRESENTATION </a:t>
            </a:r>
            <a:r>
              <a:rPr lang="sv-SE" dirty="0" err="1"/>
              <a:t>TITLe</a:t>
            </a:r>
            <a:r>
              <a:rPr lang="sv-SE" dirty="0"/>
              <a:t>/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6426DF26-09C3-4DAE-B43E-0C11D6A635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5C48DF05-1B09-4DA6-AC56-07304871CC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04D3287D-3E21-D845-8766-C307E67653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988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50D024A-8F85-4618-9506-0F493B263A92}"/>
              </a:ext>
            </a:extLst>
          </p:cNvPr>
          <p:cNvSpPr/>
          <p:nvPr userDrawn="1"/>
        </p:nvSpPr>
        <p:spPr>
          <a:xfrm>
            <a:off x="0" y="0"/>
            <a:ext cx="64777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28E18C2-A66E-436E-89DA-1C5D481CB4B4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5DE042-7DE8-4583-986C-4082375307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0491" y="1051132"/>
            <a:ext cx="4255909" cy="829149"/>
          </a:xfrm>
        </p:spPr>
        <p:txBody>
          <a:bodyPr rIns="18000" anchor="b" anchorCtr="0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# (chapter)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1DC53C5B-9DC3-4646-B6B3-DD59404D44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0491" y="2169209"/>
            <a:ext cx="4255909" cy="2462613"/>
          </a:xfrm>
        </p:spPr>
        <p:txBody>
          <a:bodyPr rIns="18000" anchor="t" anchorCtr="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2546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917406D-4BE3-3B4C-BCFF-41B4F0FA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3E8E36C4-8565-B94E-A90D-FF5DD7F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008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BA21051E-3C35-41FB-8E6B-797DB8F2697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154C1432-4F85-1F42-8016-9B83B89C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3510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B2D0E559-A900-41F3-93C5-387A7764A15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E4E99B3B-ADB3-4D1A-9A7F-AA1B8528E6C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F91A8E7B-C629-D343-8A83-7EB0ADF6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766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6B191E2-1C71-4B4C-B562-DD793673C24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 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C4F3A85-66E6-412A-97CD-99D922EFBEE2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506E76ED-0FF0-4A03-8EB9-06B57B12EC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5D496E45-863B-704B-B14F-5E0F585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655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 dirty="0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F5BB748-C0D0-CB4F-BA93-7488E4BA7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Image </a:t>
            </a:r>
            <a:r>
              <a:rPr lang="sv-SE" dirty="0" err="1"/>
              <a:t>title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86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532B06-EA3A-AA45-A1FA-C8E1873F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81999"/>
            <a:ext cx="9478393" cy="657340"/>
          </a:xfrm>
          <a:prstGeom prst="rect">
            <a:avLst/>
          </a:prstGeom>
        </p:spPr>
        <p:txBody>
          <a:bodyPr vert="horz" lIns="9000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E4D6F2-5CFB-9D4E-AED8-120937FE2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647" y="6483583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80" baseline="0">
                <a:solidFill>
                  <a:srgbClr val="CCCCCC"/>
                </a:solidFill>
              </a:defRPr>
            </a:lvl1pPr>
          </a:lstStyle>
          <a:p>
            <a:fld id="{926FFDD8-E9D5-414B-9D01-E73C6B8A8FCA}" type="datetime1">
              <a:rPr lang="sv-SE" smtClean="0"/>
              <a:t>2022-10-24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5FD9D7-4C35-3343-B008-A413FF500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3244" y="648358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80" baseline="0">
                <a:solidFill>
                  <a:srgbClr val="CCCCCC"/>
                </a:solidFill>
              </a:defRPr>
            </a:lvl1pPr>
          </a:lstStyle>
          <a:p>
            <a:r>
              <a:rPr lang="sv-SE"/>
              <a:t>PRESENTATION TITLE /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6B396D-270A-E047-8DAD-6D51B53CA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5292" y="64835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CD0A89FF-22DC-4B6A-B9ED-60B2F32ED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5894" y="1561865"/>
            <a:ext cx="9561022" cy="456539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25848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65" r:id="rId3"/>
    <p:sldLayoutId id="2147483667" r:id="rId4"/>
    <p:sldLayoutId id="2147483669" r:id="rId5"/>
    <p:sldLayoutId id="2147483650" r:id="rId6"/>
    <p:sldLayoutId id="2147483668" r:id="rId7"/>
    <p:sldLayoutId id="2147483662" r:id="rId8"/>
    <p:sldLayoutId id="2147483664" r:id="rId9"/>
    <p:sldLayoutId id="2147483663" r:id="rId10"/>
    <p:sldLayoutId id="2147483666" r:id="rId11"/>
    <p:sldLayoutId id="214748367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</p:titleStyle>
    <p:bodyStyle>
      <a:lvl1pPr marL="101600" indent="-101600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Wingdings" panose="05000000000000000000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800"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145CF3-C12C-4347-8E68-43E798340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Cryostats &amp; Magnets for SANS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D51EF2D-F832-4781-89C3-3F5E4843BF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SANS STAP 24 Oct 2022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26DA0E2-82BB-493E-9B68-2D93A245C5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PRESENTED BY Alex Holmes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0E777A6-9513-43F3-BB24-ED0539ADDD8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930395" y="6117873"/>
            <a:ext cx="3215183" cy="459883"/>
          </a:xfrm>
        </p:spPr>
        <p:txBody>
          <a:bodyPr/>
          <a:lstStyle/>
          <a:p>
            <a:r>
              <a:rPr lang="sv-SE" sz="1200" b="1" dirty="0">
                <a:solidFill>
                  <a:schemeClr val="bg1"/>
                </a:solidFill>
              </a:rPr>
              <a:t>2022-10-24</a:t>
            </a:r>
            <a:endParaRPr lang="en-GB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99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0FB8EB-1974-4F1B-9F83-4FDD9AB6C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Planning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A60723F-FF00-AB4D-9F23-43416FFDC4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Magnets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A03D35D-FDB9-434F-A625-822A44029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290193"/>
              </p:ext>
            </p:extLst>
          </p:nvPr>
        </p:nvGraphicFramePr>
        <p:xfrm>
          <a:off x="532959" y="2320626"/>
          <a:ext cx="10176476" cy="2839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4021">
                  <a:extLst>
                    <a:ext uri="{9D8B030D-6E8A-4147-A177-3AD203B41FA5}">
                      <a16:colId xmlns:a16="http://schemas.microsoft.com/office/drawing/2014/main" val="1931440742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1538801591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3221415311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144132661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1099829447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2056521105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2021666869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18793003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2022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2023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2024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2025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2026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2027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Instr.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179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2.5 T WBM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FC000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ESTIA HC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9331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8 T magnet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79000">
                          <a:srgbClr val="FFFF00"/>
                        </a:gs>
                        <a:gs pos="94000">
                          <a:srgbClr val="FFC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66000">
                          <a:srgbClr val="FFC000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    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F0000"/>
                        </a:gs>
                        <a:gs pos="53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MAGIC HC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780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5 T WBM(</a:t>
                      </a:r>
                      <a:r>
                        <a:rPr lang="sv-SE" sz="1200" u="none" strike="noStrike" dirty="0" err="1">
                          <a:effectLst/>
                        </a:rPr>
                        <a:t>reflecto</a:t>
                      </a:r>
                      <a:r>
                        <a:rPr lang="sv-SE" sz="1200" u="none" strike="noStrike" dirty="0">
                          <a:effectLst/>
                        </a:rPr>
                        <a:t>)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FC000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Reflect.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993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17 T </a:t>
                      </a:r>
                      <a:r>
                        <a:rPr lang="sv-SE" sz="1200" u="none" strike="noStrike" dirty="0" err="1">
                          <a:effectLst/>
                        </a:rPr>
                        <a:t>Horizontal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ESTIA SOUP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253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2.5 T WBM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65000">
                          <a:srgbClr val="FFFF00"/>
                        </a:gs>
                        <a:gs pos="86000">
                          <a:srgbClr val="FFC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91000">
                          <a:schemeClr val="bg1"/>
                        </a:gs>
                        <a:gs pos="0">
                          <a:srgbClr val="FFC000"/>
                        </a:gs>
                        <a:gs pos="62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Pool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9189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15 T magnet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FC000"/>
                        </a:gs>
                        <a:gs pos="24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        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F0000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         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BIFROST HC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3852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>
                          <a:effectLst/>
                        </a:rPr>
                        <a:t>15 T magnet</a:t>
                      </a:r>
                      <a:endParaRPr lang="sv-SE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        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F0000"/>
                        </a:gs>
                        <a:gs pos="53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         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Pool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4068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>
                          <a:effectLst/>
                        </a:rPr>
                        <a:t>6.5 T magnet</a:t>
                      </a:r>
                      <a:endParaRPr lang="sv-SE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bg1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ESTIA 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5739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effectLst/>
                        </a:rPr>
                        <a:t>Spectro</a:t>
                      </a:r>
                      <a:r>
                        <a:rPr lang="sv-SE" sz="1200" u="none" strike="noStrike" dirty="0">
                          <a:effectLst/>
                        </a:rPr>
                        <a:t> magnet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FC000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CSPEC  HC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474525"/>
                  </a:ext>
                </a:extLst>
              </a:tr>
            </a:tbl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0A0E7EE4-79F0-E048-A52B-33B0059C89F0}"/>
              </a:ext>
            </a:extLst>
          </p:cNvPr>
          <p:cNvGrpSpPr/>
          <p:nvPr/>
        </p:nvGrpSpPr>
        <p:grpSpPr>
          <a:xfrm>
            <a:off x="3039678" y="5916355"/>
            <a:ext cx="1557778" cy="646331"/>
            <a:chOff x="840258" y="5949013"/>
            <a:chExt cx="1557778" cy="64633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02F4250-0C07-124D-9DDA-290A433502E1}"/>
                </a:ext>
              </a:extLst>
            </p:cNvPr>
            <p:cNvSpPr txBox="1"/>
            <p:nvPr/>
          </p:nvSpPr>
          <p:spPr>
            <a:xfrm>
              <a:off x="840258" y="6092178"/>
              <a:ext cx="360000" cy="360000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l"/>
              <a:endParaRPr lang="en-GB" dirty="0">
                <a:solidFill>
                  <a:srgbClr val="666666"/>
                </a:solidFill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F0DCDE6-E027-1042-A2CF-C67EE1C5A620}"/>
                </a:ext>
              </a:extLst>
            </p:cNvPr>
            <p:cNvSpPr txBox="1"/>
            <p:nvPr/>
          </p:nvSpPr>
          <p:spPr>
            <a:xfrm>
              <a:off x="1218098" y="5949013"/>
              <a:ext cx="11799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Preparation CFT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Design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CFT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265BE4F-D1B0-1740-8A9A-88FA9A1DCB88}"/>
              </a:ext>
            </a:extLst>
          </p:cNvPr>
          <p:cNvGrpSpPr/>
          <p:nvPr/>
        </p:nvGrpSpPr>
        <p:grpSpPr>
          <a:xfrm>
            <a:off x="5209187" y="6008688"/>
            <a:ext cx="1361043" cy="461665"/>
            <a:chOff x="2648464" y="6041346"/>
            <a:chExt cx="1361043" cy="46166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2D9168B-C3F0-6749-90C2-9DEED934BF4C}"/>
                </a:ext>
              </a:extLst>
            </p:cNvPr>
            <p:cNvSpPr txBox="1"/>
            <p:nvPr/>
          </p:nvSpPr>
          <p:spPr>
            <a:xfrm>
              <a:off x="2648464" y="6092178"/>
              <a:ext cx="360000" cy="360000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l"/>
              <a:endParaRPr lang="en-GB" dirty="0">
                <a:solidFill>
                  <a:srgbClr val="666666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CDFFF0C-2C87-B24D-B54B-B0C6CF61C387}"/>
                </a:ext>
              </a:extLst>
            </p:cNvPr>
            <p:cNvSpPr txBox="1"/>
            <p:nvPr/>
          </p:nvSpPr>
          <p:spPr>
            <a:xfrm>
              <a:off x="3008464" y="6041346"/>
              <a:ext cx="10010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Construction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Procurement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87873AD-D840-C842-86F6-693F0508D374}"/>
              </a:ext>
            </a:extLst>
          </p:cNvPr>
          <p:cNvGrpSpPr/>
          <p:nvPr/>
        </p:nvGrpSpPr>
        <p:grpSpPr>
          <a:xfrm>
            <a:off x="7181961" y="5910714"/>
            <a:ext cx="2019044" cy="646331"/>
            <a:chOff x="5099221" y="5943372"/>
            <a:chExt cx="2019044" cy="64633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6107827-FEA3-1548-8F05-9E35DED9332A}"/>
                </a:ext>
              </a:extLst>
            </p:cNvPr>
            <p:cNvSpPr txBox="1"/>
            <p:nvPr/>
          </p:nvSpPr>
          <p:spPr>
            <a:xfrm>
              <a:off x="5099221" y="6092178"/>
              <a:ext cx="360000" cy="360000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l"/>
              <a:endParaRPr lang="en-GB" dirty="0">
                <a:solidFill>
                  <a:srgbClr val="666666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E4CEAAB-F13D-4D4C-87BC-7DB7E1B7CDD7}"/>
                </a:ext>
              </a:extLst>
            </p:cNvPr>
            <p:cNvSpPr txBox="1"/>
            <p:nvPr/>
          </p:nvSpPr>
          <p:spPr>
            <a:xfrm>
              <a:off x="5459221" y="5943372"/>
              <a:ext cx="165904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Tests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Control and mechanical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 integration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7DDCD88-D7C6-BA43-A75B-79D108A61154}"/>
              </a:ext>
            </a:extLst>
          </p:cNvPr>
          <p:cNvGrpSpPr/>
          <p:nvPr/>
        </p:nvGrpSpPr>
        <p:grpSpPr>
          <a:xfrm>
            <a:off x="9812736" y="6003047"/>
            <a:ext cx="1314143" cy="461665"/>
            <a:chOff x="8452022" y="6035705"/>
            <a:chExt cx="1314143" cy="46166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535F0FB-8ADA-7641-B1AD-E32B22F6C682}"/>
                </a:ext>
              </a:extLst>
            </p:cNvPr>
            <p:cNvSpPr txBox="1"/>
            <p:nvPr/>
          </p:nvSpPr>
          <p:spPr>
            <a:xfrm>
              <a:off x="8452022" y="6072123"/>
              <a:ext cx="3786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 </a:t>
              </a:r>
              <a:r>
                <a:rPr lang="en-GB" sz="2000" b="1" dirty="0">
                  <a:solidFill>
                    <a:srgbClr val="00B0F0"/>
                  </a:solidFill>
                </a:rPr>
                <a:t>X</a:t>
              </a:r>
              <a:endParaRPr lang="en-GB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A4E0D36-F26E-F448-BA8A-FA777045EA76}"/>
                </a:ext>
              </a:extLst>
            </p:cNvPr>
            <p:cNvSpPr txBox="1"/>
            <p:nvPr/>
          </p:nvSpPr>
          <p:spPr>
            <a:xfrm>
              <a:off x="8830652" y="6035705"/>
              <a:ext cx="9355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Tests on the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 instrument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8FE4F339-C2E3-A84B-B419-86FE83304D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354" t="27417" r="36597" b="7083"/>
          <a:stretch/>
        </p:blipFill>
        <p:spPr>
          <a:xfrm>
            <a:off x="2965527" y="958721"/>
            <a:ext cx="528598" cy="720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B3AA4C4-BAA7-D140-B6D0-776062BCE3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095" t="31892" r="37568" b="8288"/>
          <a:stretch/>
        </p:blipFill>
        <p:spPr>
          <a:xfrm>
            <a:off x="3843354" y="958721"/>
            <a:ext cx="542169" cy="720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7798E51-3759-814C-A271-EECF18C9A76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3125" t="31630" r="35831" b="7778"/>
          <a:stretch/>
        </p:blipFill>
        <p:spPr>
          <a:xfrm>
            <a:off x="4734752" y="958721"/>
            <a:ext cx="655813" cy="72000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E6C05206-F7BB-E847-AABB-110C4D3D9864}"/>
              </a:ext>
            </a:extLst>
          </p:cNvPr>
          <p:cNvGrpSpPr/>
          <p:nvPr/>
        </p:nvGrpSpPr>
        <p:grpSpPr>
          <a:xfrm>
            <a:off x="1008925" y="6010336"/>
            <a:ext cx="1419022" cy="360000"/>
            <a:chOff x="840258" y="6092178"/>
            <a:chExt cx="1419022" cy="36000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7EAF409-EC62-4F4A-9130-D92018F18A3F}"/>
                </a:ext>
              </a:extLst>
            </p:cNvPr>
            <p:cNvSpPr txBox="1"/>
            <p:nvPr/>
          </p:nvSpPr>
          <p:spPr>
            <a:xfrm>
              <a:off x="840258" y="6092178"/>
              <a:ext cx="360000" cy="360000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l"/>
              <a:endParaRPr lang="en-GB" dirty="0">
                <a:solidFill>
                  <a:srgbClr val="666666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0B14FA6-44A4-0C4F-AB0A-D07B8F78C588}"/>
                </a:ext>
              </a:extLst>
            </p:cNvPr>
            <p:cNvSpPr txBox="1"/>
            <p:nvPr/>
          </p:nvSpPr>
          <p:spPr>
            <a:xfrm>
              <a:off x="1218098" y="6144957"/>
              <a:ext cx="10411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Specifications</a:t>
              </a:r>
            </a:p>
          </p:txBody>
        </p:sp>
      </p:grp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4B380F7-D462-1442-AFB4-DA4A567F81AD}"/>
              </a:ext>
            </a:extLst>
          </p:cNvPr>
          <p:cNvCxnSpPr>
            <a:cxnSpLocks/>
          </p:cNvCxnSpPr>
          <p:nvPr/>
        </p:nvCxnSpPr>
        <p:spPr>
          <a:xfrm>
            <a:off x="7881575" y="2149813"/>
            <a:ext cx="0" cy="30431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594A630-1D6D-164E-93D1-33C7F564956C}"/>
              </a:ext>
            </a:extLst>
          </p:cNvPr>
          <p:cNvSpPr txBox="1"/>
          <p:nvPr/>
        </p:nvSpPr>
        <p:spPr>
          <a:xfrm>
            <a:off x="7449085" y="1811271"/>
            <a:ext cx="864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b="1" dirty="0">
                <a:solidFill>
                  <a:srgbClr val="FF0000"/>
                </a:solidFill>
              </a:rPr>
              <a:t>P80 BOT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5AE69E8-14B0-A74D-B8DD-E916CAA9392C}"/>
              </a:ext>
            </a:extLst>
          </p:cNvPr>
          <p:cNvCxnSpPr>
            <a:cxnSpLocks/>
          </p:cNvCxnSpPr>
          <p:nvPr/>
        </p:nvCxnSpPr>
        <p:spPr>
          <a:xfrm>
            <a:off x="9718389" y="2149813"/>
            <a:ext cx="0" cy="30431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3836644-F870-C043-9E96-3264497BF216}"/>
              </a:ext>
            </a:extLst>
          </p:cNvPr>
          <p:cNvSpPr txBox="1"/>
          <p:nvPr/>
        </p:nvSpPr>
        <p:spPr>
          <a:xfrm>
            <a:off x="9255886" y="1811271"/>
            <a:ext cx="935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b="1" dirty="0">
                <a:solidFill>
                  <a:srgbClr val="FF0000"/>
                </a:solidFill>
              </a:rPr>
              <a:t>P80 SOUP</a:t>
            </a:r>
          </a:p>
        </p:txBody>
      </p:sp>
    </p:spTree>
    <p:extLst>
      <p:ext uri="{BB962C8B-B14F-4D97-AF65-F5344CB8AC3E}">
        <p14:creationId xmlns:p14="http://schemas.microsoft.com/office/powerpoint/2010/main" val="62449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0FB8EB-1974-4F1B-9F83-4FDD9AB6C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Planning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A60723F-FF00-AB4D-9F23-43416FFDC4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 err="1"/>
              <a:t>Cryo</a:t>
            </a:r>
            <a:r>
              <a:rPr lang="en-GB" dirty="0"/>
              <a:t> provided by instruments and IK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A03D35D-FDB9-434F-A625-822A44029D10}"/>
              </a:ext>
            </a:extLst>
          </p:cNvPr>
          <p:cNvGraphicFramePr>
            <a:graphicFrameLocks noGrp="1"/>
          </p:cNvGraphicFramePr>
          <p:nvPr/>
        </p:nvGraphicFramePr>
        <p:xfrm>
          <a:off x="518984" y="2283197"/>
          <a:ext cx="11034585" cy="3582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4021">
                  <a:extLst>
                    <a:ext uri="{9D8B030D-6E8A-4147-A177-3AD203B41FA5}">
                      <a16:colId xmlns:a16="http://schemas.microsoft.com/office/drawing/2014/main" val="1931440742"/>
                    </a:ext>
                  </a:extLst>
                </a:gridCol>
                <a:gridCol w="858109">
                  <a:extLst>
                    <a:ext uri="{9D8B030D-6E8A-4147-A177-3AD203B41FA5}">
                      <a16:colId xmlns:a16="http://schemas.microsoft.com/office/drawing/2014/main" val="1999150427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1538801591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3221415311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144132661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1099829447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2056521105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2021666869"/>
                    </a:ext>
                  </a:extLst>
                </a:gridCol>
                <a:gridCol w="1226065">
                  <a:extLst>
                    <a:ext uri="{9D8B030D-6E8A-4147-A177-3AD203B41FA5}">
                      <a16:colId xmlns:a16="http://schemas.microsoft.com/office/drawing/2014/main" val="18793003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Budget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2022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2023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2024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2025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2026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2027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Instr.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179269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Cryofurnace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20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ch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DREAM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99000">
                          <a:srgbClr val="FFFF00"/>
                        </a:gs>
                        <a:gs pos="85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71000">
                          <a:srgbClr val="FFC000"/>
                        </a:gs>
                        <a:gs pos="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b="1" dirty="0">
                        <a:solidFill>
                          <a:srgbClr val="00B0F0"/>
                        </a:solidFill>
                      </a:endParaRPr>
                    </a:p>
                  </a:txBody>
                  <a:tcPr anchor="ctr">
                    <a:gradFill>
                      <a:gsLst>
                        <a:gs pos="78000">
                          <a:srgbClr val="FFC000"/>
                        </a:gs>
                        <a:gs pos="0">
                          <a:srgbClr val="FFC000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25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DREAM HC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7933198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effectLst/>
                        </a:rPr>
                        <a:t>Flow</a:t>
                      </a:r>
                      <a:r>
                        <a:rPr lang="sv-SE" sz="1200" u="none" strike="noStrike" dirty="0">
                          <a:effectLst/>
                        </a:rPr>
                        <a:t> </a:t>
                      </a:r>
                      <a:r>
                        <a:rPr lang="sv-SE" sz="1200" u="none" strike="noStrike" dirty="0" err="1">
                          <a:effectLst/>
                        </a:rPr>
                        <a:t>cryostat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ESTIA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65000">
                          <a:srgbClr val="FFC000"/>
                        </a:gs>
                        <a:gs pos="85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ESTIA HC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780785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effectLst/>
                        </a:rPr>
                        <a:t>Wet</a:t>
                      </a:r>
                      <a:r>
                        <a:rPr lang="sv-SE" sz="1200" u="none" strike="noStrike" dirty="0">
                          <a:effectLst/>
                        </a:rPr>
                        <a:t> </a:t>
                      </a:r>
                      <a:r>
                        <a:rPr lang="sv-SE" sz="1200" u="none" strike="noStrike" dirty="0" err="1">
                          <a:effectLst/>
                        </a:rPr>
                        <a:t>cryostat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BIFROST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               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65000">
                          <a:srgbClr val="FFC000"/>
                        </a:gs>
                        <a:gs pos="85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 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BIFROST HC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8993070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effectLst/>
                        </a:rPr>
                        <a:t>Cryofurnace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CSPEC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71000">
                          <a:srgbClr val="FF0000"/>
                        </a:gs>
                        <a:gs pos="98000">
                          <a:schemeClr val="bg2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      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CSPEC HC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253611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effectLst/>
                        </a:rPr>
                        <a:t>Sample</a:t>
                      </a:r>
                      <a:r>
                        <a:rPr lang="sv-SE" sz="1200" u="none" strike="noStrike" dirty="0">
                          <a:effectLst/>
                        </a:rPr>
                        <a:t> </a:t>
                      </a:r>
                      <a:r>
                        <a:rPr lang="sv-SE" sz="1200" u="none" strike="noStrike" dirty="0" err="1">
                          <a:effectLst/>
                        </a:rPr>
                        <a:t>changer</a:t>
                      </a:r>
                      <a:r>
                        <a:rPr lang="sv-SE" sz="1200" u="none" strike="noStrike" dirty="0">
                          <a:effectLst/>
                        </a:rPr>
                        <a:t> 6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CSPEC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        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CSPEC HC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0918933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He3 </a:t>
                      </a:r>
                      <a:r>
                        <a:rPr lang="sv-SE" sz="1200" u="none" strike="noStrike" dirty="0" err="1">
                          <a:effectLst/>
                        </a:rPr>
                        <a:t>insert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CSPEC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FF00"/>
                        </a:gs>
                        <a:gs pos="100000">
                          <a:srgbClr val="FFC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71000">
                          <a:srgbClr val="FF0000"/>
                        </a:gs>
                        <a:gs pos="98000">
                          <a:schemeClr val="bg2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         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            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CSPEC HC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385288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effectLst/>
                        </a:rPr>
                        <a:t>Wet</a:t>
                      </a:r>
                      <a:r>
                        <a:rPr lang="sv-SE" sz="1200" u="none" strike="noStrike" dirty="0">
                          <a:effectLst/>
                        </a:rPr>
                        <a:t> </a:t>
                      </a:r>
                      <a:r>
                        <a:rPr lang="sv-SE" sz="1200" u="none" strike="noStrike" dirty="0" err="1">
                          <a:effectLst/>
                        </a:rPr>
                        <a:t>cryostat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MAGIC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subtg3          X       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            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MAGIC HC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3406898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Dilution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fridge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with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8Tmagnet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IK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gradFill>
                      <a:gsLst>
                        <a:gs pos="28000">
                          <a:srgbClr val="FFC000"/>
                        </a:gs>
                        <a:gs pos="76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46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                  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MAGIC FS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5641457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HP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cryostat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IK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100000">
                          <a:srgbClr val="FFFF00"/>
                        </a:gs>
                        <a:gs pos="76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69000">
                          <a:srgbClr val="FFC000"/>
                        </a:gs>
                        <a:gs pos="17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79000">
                          <a:srgbClr val="FF0000"/>
                        </a:gs>
                        <a:gs pos="46000">
                          <a:srgbClr val="FFC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25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BIFROST FS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296796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Dry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VESPA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VESPA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12000">
                          <a:schemeClr val="bg1"/>
                        </a:gs>
                        <a:gs pos="39000">
                          <a:srgbClr val="FFFF00"/>
                        </a:gs>
                        <a:gs pos="25000">
                          <a:srgbClr val="00B05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79000">
                          <a:srgbClr val="FFC000"/>
                        </a:gs>
                        <a:gs pos="11000">
                          <a:srgbClr val="FFC000"/>
                        </a:gs>
                        <a:gs pos="0">
                          <a:srgbClr val="FFFF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VESPA ?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294382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608A484F-7E22-9045-AB4F-10A7D215D0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354" t="27417" r="36597" b="7083"/>
          <a:stretch/>
        </p:blipFill>
        <p:spPr>
          <a:xfrm>
            <a:off x="5899227" y="843519"/>
            <a:ext cx="528598" cy="720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F5EDE0B-883C-3944-B3F3-4347E548A4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7095" t="31892" r="37568" b="8288"/>
          <a:stretch/>
        </p:blipFill>
        <p:spPr>
          <a:xfrm>
            <a:off x="6777054" y="843519"/>
            <a:ext cx="542169" cy="720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4788584-0198-7C4F-B28D-1876DE41F3F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3125" t="31630" r="35831" b="7778"/>
          <a:stretch/>
        </p:blipFill>
        <p:spPr>
          <a:xfrm>
            <a:off x="7668452" y="843519"/>
            <a:ext cx="655813" cy="72000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8DC1C3D3-FBC4-1E47-86A1-7B9BFF303B48}"/>
              </a:ext>
            </a:extLst>
          </p:cNvPr>
          <p:cNvGrpSpPr/>
          <p:nvPr/>
        </p:nvGrpSpPr>
        <p:grpSpPr>
          <a:xfrm>
            <a:off x="3039678" y="5916355"/>
            <a:ext cx="1557778" cy="646331"/>
            <a:chOff x="840258" y="5949013"/>
            <a:chExt cx="1557778" cy="646331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C47A7E5-C56F-A844-8171-A5225FC3F8A3}"/>
                </a:ext>
              </a:extLst>
            </p:cNvPr>
            <p:cNvSpPr txBox="1"/>
            <p:nvPr/>
          </p:nvSpPr>
          <p:spPr>
            <a:xfrm>
              <a:off x="840258" y="6092178"/>
              <a:ext cx="360000" cy="360000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l"/>
              <a:endParaRPr lang="en-GB" dirty="0">
                <a:solidFill>
                  <a:srgbClr val="666666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05ADE08-C7CD-234B-B3D6-ED6E83BFA6CE}"/>
                </a:ext>
              </a:extLst>
            </p:cNvPr>
            <p:cNvSpPr txBox="1"/>
            <p:nvPr/>
          </p:nvSpPr>
          <p:spPr>
            <a:xfrm>
              <a:off x="1218098" y="5949013"/>
              <a:ext cx="11799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Preparation CFT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Design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CFT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B75C22D-1B1C-8542-9C34-914226A635F0}"/>
              </a:ext>
            </a:extLst>
          </p:cNvPr>
          <p:cNvGrpSpPr/>
          <p:nvPr/>
        </p:nvGrpSpPr>
        <p:grpSpPr>
          <a:xfrm>
            <a:off x="5209187" y="6008688"/>
            <a:ext cx="1361043" cy="461665"/>
            <a:chOff x="2648464" y="6041346"/>
            <a:chExt cx="1361043" cy="46166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DE604BD-EB1C-8F4F-92BF-02D3ED4B2B7A}"/>
                </a:ext>
              </a:extLst>
            </p:cNvPr>
            <p:cNvSpPr txBox="1"/>
            <p:nvPr/>
          </p:nvSpPr>
          <p:spPr>
            <a:xfrm>
              <a:off x="2648464" y="6092178"/>
              <a:ext cx="360000" cy="360000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l"/>
              <a:endParaRPr lang="en-GB" dirty="0">
                <a:solidFill>
                  <a:srgbClr val="666666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9398F77-D46F-D549-943F-FBCE63CA4AD2}"/>
                </a:ext>
              </a:extLst>
            </p:cNvPr>
            <p:cNvSpPr txBox="1"/>
            <p:nvPr/>
          </p:nvSpPr>
          <p:spPr>
            <a:xfrm>
              <a:off x="3008464" y="6041346"/>
              <a:ext cx="10010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Construction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Procurement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CBFA91C-8C6E-9840-9B99-47047F00239C}"/>
              </a:ext>
            </a:extLst>
          </p:cNvPr>
          <p:cNvGrpSpPr/>
          <p:nvPr/>
        </p:nvGrpSpPr>
        <p:grpSpPr>
          <a:xfrm>
            <a:off x="7181961" y="5910714"/>
            <a:ext cx="2019044" cy="646331"/>
            <a:chOff x="5099221" y="5943372"/>
            <a:chExt cx="2019044" cy="646331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ECA1019-0783-954F-A92D-112B80E86A80}"/>
                </a:ext>
              </a:extLst>
            </p:cNvPr>
            <p:cNvSpPr txBox="1"/>
            <p:nvPr/>
          </p:nvSpPr>
          <p:spPr>
            <a:xfrm>
              <a:off x="5099221" y="6092178"/>
              <a:ext cx="360000" cy="360000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l"/>
              <a:endParaRPr lang="en-GB" dirty="0">
                <a:solidFill>
                  <a:srgbClr val="666666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0D70AB0-B9D4-6A45-B1E4-59A87BEDB613}"/>
                </a:ext>
              </a:extLst>
            </p:cNvPr>
            <p:cNvSpPr txBox="1"/>
            <p:nvPr/>
          </p:nvSpPr>
          <p:spPr>
            <a:xfrm>
              <a:off x="5459221" y="5943372"/>
              <a:ext cx="165904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Tests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Control and mechanical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 integration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DD752B6-57DD-4D48-958A-B4F0E8DD8261}"/>
              </a:ext>
            </a:extLst>
          </p:cNvPr>
          <p:cNvGrpSpPr/>
          <p:nvPr/>
        </p:nvGrpSpPr>
        <p:grpSpPr>
          <a:xfrm>
            <a:off x="9812736" y="6003047"/>
            <a:ext cx="1314143" cy="461665"/>
            <a:chOff x="8452022" y="6035705"/>
            <a:chExt cx="1314143" cy="461665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41B8802-9EAF-2249-A21F-91BCCA732E1D}"/>
                </a:ext>
              </a:extLst>
            </p:cNvPr>
            <p:cNvSpPr txBox="1"/>
            <p:nvPr/>
          </p:nvSpPr>
          <p:spPr>
            <a:xfrm>
              <a:off x="8452022" y="6072123"/>
              <a:ext cx="3786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 </a:t>
              </a:r>
              <a:r>
                <a:rPr lang="en-GB" sz="2000" b="1" dirty="0">
                  <a:solidFill>
                    <a:srgbClr val="00B0F0"/>
                  </a:solidFill>
                </a:rPr>
                <a:t>X</a:t>
              </a:r>
              <a:endParaRPr lang="en-GB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1D522BC-26C4-F448-8DBF-5F7139ABD397}"/>
                </a:ext>
              </a:extLst>
            </p:cNvPr>
            <p:cNvSpPr txBox="1"/>
            <p:nvPr/>
          </p:nvSpPr>
          <p:spPr>
            <a:xfrm>
              <a:off x="8830652" y="6035705"/>
              <a:ext cx="9355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Tests on the</a:t>
              </a:r>
            </a:p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 instrument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949D275-F393-0C48-AC54-68D3A56D167C}"/>
              </a:ext>
            </a:extLst>
          </p:cNvPr>
          <p:cNvGrpSpPr/>
          <p:nvPr/>
        </p:nvGrpSpPr>
        <p:grpSpPr>
          <a:xfrm>
            <a:off x="1008925" y="6010336"/>
            <a:ext cx="1419022" cy="360000"/>
            <a:chOff x="840258" y="6092178"/>
            <a:chExt cx="1419022" cy="360000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6D05280-09B1-684E-8F3D-51D678A53CB9}"/>
                </a:ext>
              </a:extLst>
            </p:cNvPr>
            <p:cNvSpPr txBox="1"/>
            <p:nvPr/>
          </p:nvSpPr>
          <p:spPr>
            <a:xfrm>
              <a:off x="840258" y="6092178"/>
              <a:ext cx="360000" cy="360000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l"/>
              <a:endParaRPr lang="en-GB" dirty="0">
                <a:solidFill>
                  <a:srgbClr val="666666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58C58B4-18C7-A048-A01C-1A9E26CC2D7F}"/>
                </a:ext>
              </a:extLst>
            </p:cNvPr>
            <p:cNvSpPr txBox="1"/>
            <p:nvPr/>
          </p:nvSpPr>
          <p:spPr>
            <a:xfrm>
              <a:off x="1218098" y="6144957"/>
              <a:ext cx="10411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200" dirty="0">
                  <a:solidFill>
                    <a:srgbClr val="666666"/>
                  </a:solidFill>
                </a:rPr>
                <a:t>Specifications</a:t>
              </a:r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0C40D15-73FC-D54A-BFE2-08FEE106C4C3}"/>
              </a:ext>
            </a:extLst>
          </p:cNvPr>
          <p:cNvCxnSpPr>
            <a:cxnSpLocks/>
          </p:cNvCxnSpPr>
          <p:nvPr/>
        </p:nvCxnSpPr>
        <p:spPr>
          <a:xfrm>
            <a:off x="7881575" y="2183813"/>
            <a:ext cx="0" cy="36814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29822950-F76B-7045-AB50-90609020D05A}"/>
              </a:ext>
            </a:extLst>
          </p:cNvPr>
          <p:cNvSpPr txBox="1"/>
          <p:nvPr/>
        </p:nvSpPr>
        <p:spPr>
          <a:xfrm>
            <a:off x="7413838" y="1843282"/>
            <a:ext cx="9354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b="1" dirty="0">
                <a:solidFill>
                  <a:srgbClr val="FF0000"/>
                </a:solidFill>
              </a:rPr>
              <a:t>P 80 BOT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D4C683B-7EC5-DF45-9759-C2024D189DCE}"/>
              </a:ext>
            </a:extLst>
          </p:cNvPr>
          <p:cNvCxnSpPr>
            <a:cxnSpLocks/>
          </p:cNvCxnSpPr>
          <p:nvPr/>
        </p:nvCxnSpPr>
        <p:spPr>
          <a:xfrm>
            <a:off x="9718389" y="2183813"/>
            <a:ext cx="0" cy="36814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CB22992D-BF4A-9746-86D9-C3B9DAC1AAD8}"/>
              </a:ext>
            </a:extLst>
          </p:cNvPr>
          <p:cNvSpPr txBox="1"/>
          <p:nvPr/>
        </p:nvSpPr>
        <p:spPr>
          <a:xfrm>
            <a:off x="9210132" y="1843924"/>
            <a:ext cx="1016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b="1" dirty="0">
                <a:solidFill>
                  <a:srgbClr val="FF0000"/>
                </a:solidFill>
              </a:rPr>
              <a:t>P 80 SOUP</a:t>
            </a:r>
          </a:p>
        </p:txBody>
      </p:sp>
    </p:spTree>
    <p:extLst>
      <p:ext uri="{BB962C8B-B14F-4D97-AF65-F5344CB8AC3E}">
        <p14:creationId xmlns:p14="http://schemas.microsoft.com/office/powerpoint/2010/main" val="334323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0FB8EB-1974-4F1B-9F83-4FDD9AB6C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Magnets for SANS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CE7790D-E878-42AC-AA2D-8A369B3D7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PRESENTATION TITLE/FOOTER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B78B478-BF6B-4F13-BEDC-210D18337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>
                <a:solidFill>
                  <a:srgbClr val="CCCCCC"/>
                </a:solidFill>
              </a:rPr>
              <a:t>4</a:t>
            </a:fld>
            <a:endParaRPr lang="sv-SE" dirty="0">
              <a:solidFill>
                <a:srgbClr val="CCCCCC"/>
              </a:solidFill>
            </a:endParaRP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FEF36EF-EA79-48B1-8977-F8AA6F2C6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2.x T Warm Bore magnet 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Based on TOFTOF design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 tweaked to allow for polarised neutron transport.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be used for 70% ESTIA experiments Available for LOKI, SKADI otherwise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 study launched, main procurement in preparation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17T Magnet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External, will be supported on SKADI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Horizontal field B//beam +/- 10°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9694C8D-3712-49FB-B071-2180F2DC81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38A5AF1C-CD2B-3242-88CF-04FA26AED5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  <p:pic>
        <p:nvPicPr>
          <p:cNvPr id="3" name="Content Placeholder 2" descr="https://mlz-garching.de/index.php?rex_img_type=content_noresize&amp;rex_img_file=hts_magnet.jpg">
            <a:extLst>
              <a:ext uri="{FF2B5EF4-FFF2-40B4-BE49-F238E27FC236}">
                <a16:creationId xmlns:a16="http://schemas.microsoft.com/office/drawing/2014/main" id="{1A12BD61-D63D-4B6F-77ED-7963B75F2F12}"/>
              </a:ext>
            </a:extLst>
          </p:cNvPr>
          <p:cNvPicPr>
            <a:picLocks noGrp="1" noChangeAspect="1" noChangeArrowheads="1"/>
          </p:cNvPicPr>
          <p:nvPr>
            <p:ph idx="13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07931" y="199931"/>
            <a:ext cx="2489200" cy="374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FB6554B-848C-B7AD-97FE-B46FF6DD3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9906" y="2354002"/>
            <a:ext cx="3178969" cy="42386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12CE033-60C0-5DA9-068B-2A9DF5877751}"/>
              </a:ext>
            </a:extLst>
          </p:cNvPr>
          <p:cNvSpPr txBox="1"/>
          <p:nvPr/>
        </p:nvSpPr>
        <p:spPr>
          <a:xfrm>
            <a:off x="1108873" y="6131395"/>
            <a:ext cx="7891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SE" i="1" dirty="0"/>
              <a:t>Not currently in day 1 scope: electromagnet (though possible synergy with MCA; split coil horizontal magnet</a:t>
            </a:r>
          </a:p>
        </p:txBody>
      </p:sp>
    </p:spTree>
    <p:extLst>
      <p:ext uri="{BB962C8B-B14F-4D97-AF65-F5344CB8AC3E}">
        <p14:creationId xmlns:p14="http://schemas.microsoft.com/office/powerpoint/2010/main" val="107453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0FB8EB-1974-4F1B-9F83-4FDD9AB6C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Planning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A60723F-FF00-AB4D-9F23-43416FFDC4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Pool </a:t>
            </a:r>
            <a:r>
              <a:rPr lang="en-GB" dirty="0" err="1"/>
              <a:t>cryo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A03D35D-FDB9-434F-A625-822A44029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116675"/>
              </p:ext>
            </p:extLst>
          </p:nvPr>
        </p:nvGraphicFramePr>
        <p:xfrm>
          <a:off x="381000" y="1417232"/>
          <a:ext cx="10676085" cy="54444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1931440742"/>
                    </a:ext>
                  </a:extLst>
                </a:gridCol>
                <a:gridCol w="1271155">
                  <a:extLst>
                    <a:ext uri="{9D8B030D-6E8A-4147-A177-3AD203B41FA5}">
                      <a16:colId xmlns:a16="http://schemas.microsoft.com/office/drawing/2014/main" val="1538801591"/>
                    </a:ext>
                  </a:extLst>
                </a:gridCol>
                <a:gridCol w="1271155">
                  <a:extLst>
                    <a:ext uri="{9D8B030D-6E8A-4147-A177-3AD203B41FA5}">
                      <a16:colId xmlns:a16="http://schemas.microsoft.com/office/drawing/2014/main" val="3221415311"/>
                    </a:ext>
                  </a:extLst>
                </a:gridCol>
                <a:gridCol w="1271155">
                  <a:extLst>
                    <a:ext uri="{9D8B030D-6E8A-4147-A177-3AD203B41FA5}">
                      <a16:colId xmlns:a16="http://schemas.microsoft.com/office/drawing/2014/main" val="144132661"/>
                    </a:ext>
                  </a:extLst>
                </a:gridCol>
                <a:gridCol w="1271155">
                  <a:extLst>
                    <a:ext uri="{9D8B030D-6E8A-4147-A177-3AD203B41FA5}">
                      <a16:colId xmlns:a16="http://schemas.microsoft.com/office/drawing/2014/main" val="1099829447"/>
                    </a:ext>
                  </a:extLst>
                </a:gridCol>
                <a:gridCol w="1271155">
                  <a:extLst>
                    <a:ext uri="{9D8B030D-6E8A-4147-A177-3AD203B41FA5}">
                      <a16:colId xmlns:a16="http://schemas.microsoft.com/office/drawing/2014/main" val="2056521105"/>
                    </a:ext>
                  </a:extLst>
                </a:gridCol>
                <a:gridCol w="1271155">
                  <a:extLst>
                    <a:ext uri="{9D8B030D-6E8A-4147-A177-3AD203B41FA5}">
                      <a16:colId xmlns:a16="http://schemas.microsoft.com/office/drawing/2014/main" val="2021666869"/>
                    </a:ext>
                  </a:extLst>
                </a:gridCol>
                <a:gridCol w="1271155">
                  <a:extLst>
                    <a:ext uri="{9D8B030D-6E8A-4147-A177-3AD203B41FA5}">
                      <a16:colId xmlns:a16="http://schemas.microsoft.com/office/drawing/2014/main" val="1879300344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2022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2023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2024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2025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2026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2027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Inst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17926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effectLst/>
                        </a:rPr>
                        <a:t>Wet</a:t>
                      </a:r>
                      <a:r>
                        <a:rPr lang="sv-SE" sz="1200" u="none" strike="noStrike" dirty="0">
                          <a:effectLst/>
                        </a:rPr>
                        <a:t> </a:t>
                      </a:r>
                      <a:r>
                        <a:rPr lang="sv-SE" sz="1200" u="none" strike="noStrike" dirty="0" err="1">
                          <a:effectLst/>
                        </a:rPr>
                        <a:t>cryo</a:t>
                      </a:r>
                      <a:r>
                        <a:rPr lang="sv-SE" sz="1200" u="none" strike="noStrike" dirty="0">
                          <a:effectLst/>
                        </a:rPr>
                        <a:t> HEIMDAL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</a:t>
                      </a:r>
                      <a:endParaRPr lang="en-GB" sz="1200" b="1" dirty="0">
                        <a:solidFill>
                          <a:srgbClr val="00B0F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         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89000">
                          <a:srgbClr val="FFC000"/>
                        </a:gs>
                        <a:gs pos="0">
                          <a:srgbClr val="00B050"/>
                        </a:gs>
                        <a:gs pos="71000">
                          <a:srgbClr val="FFFF00"/>
                        </a:gs>
                        <a:gs pos="27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2000">
                          <a:srgbClr val="FFC000"/>
                        </a:gs>
                        <a:gs pos="61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HEIMDAL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793319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effectLst/>
                        </a:rPr>
                        <a:t>Cryofurnace</a:t>
                      </a:r>
                      <a:r>
                        <a:rPr lang="sv-SE" sz="1200" u="none" strike="noStrike" dirty="0">
                          <a:effectLst/>
                        </a:rPr>
                        <a:t> DIFF 2nd hand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28000">
                          <a:srgbClr val="FFC000"/>
                        </a:gs>
                        <a:gs pos="76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DREAM HC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678078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effectLst/>
                        </a:rPr>
                        <a:t>Sample</a:t>
                      </a:r>
                      <a:r>
                        <a:rPr lang="sv-SE" sz="1200" u="none" strike="noStrike" dirty="0">
                          <a:effectLst/>
                        </a:rPr>
                        <a:t> stick rot x6</a:t>
                      </a:r>
                      <a:endParaRPr lang="sv-S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52000">
                          <a:srgbClr val="FFC000"/>
                        </a:gs>
                        <a:gs pos="76000">
                          <a:srgbClr val="FF0000"/>
                        </a:gs>
                        <a:gs pos="17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46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POOL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899307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rgbClr val="666666"/>
                          </a:solidFill>
                          <a:effectLst/>
                          <a:latin typeface="Calibri" panose="020F0502020204030204" pitchFamily="34" charset="0"/>
                        </a:rPr>
                        <a:t>Dil</a:t>
                      </a:r>
                      <a:r>
                        <a:rPr lang="sv-SE" sz="1200" b="0" i="0" u="none" strike="noStrike" dirty="0">
                          <a:solidFill>
                            <a:srgbClr val="666666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sv-SE" sz="1200" b="0" i="0" u="none" strike="noStrike" dirty="0" err="1">
                          <a:solidFill>
                            <a:srgbClr val="666666"/>
                          </a:solidFill>
                          <a:effectLst/>
                          <a:latin typeface="Calibri" panose="020F0502020204030204" pitchFamily="34" charset="0"/>
                        </a:rPr>
                        <a:t>fridge</a:t>
                      </a:r>
                      <a:r>
                        <a:rPr lang="sv-SE" sz="1200" b="0" i="0" u="none" strike="noStrike" dirty="0">
                          <a:solidFill>
                            <a:srgbClr val="666666"/>
                          </a:solidFill>
                          <a:effectLst/>
                          <a:latin typeface="Calibri" panose="020F0502020204030204" pitchFamily="34" charset="0"/>
                        </a:rPr>
                        <a:t> (2nd hand)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>
                    <a:gradFill>
                      <a:gsLst>
                        <a:gs pos="76000">
                          <a:srgbClr val="FF0000"/>
                        </a:gs>
                        <a:gs pos="52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46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66666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666666"/>
                          </a:solidFill>
                        </a:rPr>
                        <a:t>POOL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82536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Wet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SANS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60000">
                          <a:srgbClr val="FFC000"/>
                        </a:gs>
                        <a:gs pos="0">
                          <a:srgbClr val="00B050"/>
                        </a:gs>
                        <a:gs pos="43500">
                          <a:srgbClr val="FFFF00"/>
                        </a:gs>
                        <a:gs pos="27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62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                       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58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LOKI SOUP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091893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err="1">
                          <a:solidFill>
                            <a:srgbClr val="666666"/>
                          </a:solidFill>
                          <a:effectLst/>
                        </a:rPr>
                        <a:t>Dilution</a:t>
                      </a:r>
                      <a:r>
                        <a:rPr lang="sv-SE" sz="1200" u="none" strike="noStrike" dirty="0">
                          <a:solidFill>
                            <a:srgbClr val="666666"/>
                          </a:solidFill>
                          <a:effectLst/>
                        </a:rPr>
                        <a:t> </a:t>
                      </a:r>
                      <a:r>
                        <a:rPr lang="sv-SE" sz="1200" u="none" strike="noStrike" dirty="0" err="1">
                          <a:solidFill>
                            <a:srgbClr val="666666"/>
                          </a:solidFill>
                          <a:effectLst/>
                        </a:rPr>
                        <a:t>fridge</a:t>
                      </a:r>
                      <a:r>
                        <a:rPr lang="sv-SE" sz="1200" u="none" strike="noStrike" dirty="0">
                          <a:solidFill>
                            <a:srgbClr val="666666"/>
                          </a:solidFill>
                          <a:effectLst/>
                        </a:rPr>
                        <a:t> </a:t>
                      </a:r>
                      <a:endParaRPr lang="sv-SE" sz="1200" b="0" i="0" u="none" strike="noStrike" dirty="0">
                        <a:solidFill>
                          <a:srgbClr val="66666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666666"/>
                          </a:solidFill>
                        </a:rPr>
                        <a:t> </a:t>
                      </a:r>
                    </a:p>
                  </a:txBody>
                  <a:tcPr anchor="ctr">
                    <a:gradFill>
                      <a:gsLst>
                        <a:gs pos="28000">
                          <a:srgbClr val="FFC000"/>
                        </a:gs>
                        <a:gs pos="76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46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666666"/>
                          </a:solidFill>
                        </a:rPr>
                        <a:t>                       </a:t>
                      </a:r>
                      <a:r>
                        <a:rPr lang="en-GB" sz="1200" b="1" dirty="0">
                          <a:solidFill>
                            <a:srgbClr val="666666"/>
                          </a:solidFill>
                        </a:rPr>
                        <a:t>X</a:t>
                      </a:r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666666"/>
                          </a:solidFill>
                        </a:rPr>
                        <a:t>BIFROST FS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538528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666666"/>
                          </a:solidFill>
                          <a:effectLst/>
                          <a:latin typeface="Calibri" panose="020F0502020204030204" pitchFamily="34" charset="0"/>
                        </a:rPr>
                        <a:t>He3 </a:t>
                      </a:r>
                      <a:r>
                        <a:rPr lang="sv-SE" sz="1200" b="0" i="0" u="none" strike="noStrike" dirty="0" err="1">
                          <a:solidFill>
                            <a:srgbClr val="666666"/>
                          </a:solidFill>
                          <a:effectLst/>
                          <a:latin typeface="Calibri" panose="020F0502020204030204" pitchFamily="34" charset="0"/>
                        </a:rPr>
                        <a:t>sorption</a:t>
                      </a:r>
                      <a:r>
                        <a:rPr lang="sv-SE" sz="1200" b="0" i="0" u="none" strike="noStrike" dirty="0">
                          <a:solidFill>
                            <a:srgbClr val="666666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rgbClr val="666666"/>
                          </a:solidFill>
                          <a:effectLst/>
                          <a:latin typeface="Calibri" panose="020F0502020204030204" pitchFamily="34" charset="0"/>
                        </a:rPr>
                        <a:t>insert</a:t>
                      </a:r>
                      <a:endParaRPr lang="sv-SE" sz="1200" b="0" i="0" u="none" strike="noStrike" dirty="0">
                        <a:solidFill>
                          <a:srgbClr val="66666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666666"/>
                          </a:solidFill>
                        </a:rPr>
                        <a:t>                 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666666"/>
                        </a:solidFill>
                      </a:endParaRPr>
                    </a:p>
                  </a:txBody>
                  <a:tcPr anchor="ctr">
                    <a:gradFill>
                      <a:gsLst>
                        <a:gs pos="60000">
                          <a:srgbClr val="FFC000"/>
                        </a:gs>
                        <a:gs pos="0">
                          <a:srgbClr val="00B050"/>
                        </a:gs>
                        <a:gs pos="43500">
                          <a:srgbClr val="FFFF00"/>
                        </a:gs>
                        <a:gs pos="27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666666"/>
                          </a:solidFill>
                        </a:rPr>
                        <a:t>                   </a:t>
                      </a: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62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66666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rgbClr val="66666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666666"/>
                          </a:solidFill>
                        </a:rPr>
                        <a:t>POOL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40689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Wet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BIFROST (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spare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25000">
                          <a:srgbClr val="00B050"/>
                        </a:gs>
                        <a:gs pos="12000">
                          <a:schemeClr val="bg1"/>
                        </a:gs>
                        <a:gs pos="39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11000">
                          <a:srgbClr val="FFC000"/>
                        </a:gs>
                        <a:gs pos="0">
                          <a:srgbClr val="FFFF00"/>
                        </a:gs>
                        <a:gs pos="79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25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BIFROST SOUP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957399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Wet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MAGIC (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spare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- OC#1)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MAGIC SOUP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347452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Dry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HEIMDAL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60000">
                          <a:srgbClr val="FFC000"/>
                        </a:gs>
                        <a:gs pos="0">
                          <a:srgbClr val="00B050"/>
                        </a:gs>
                        <a:gs pos="43500">
                          <a:srgbClr val="FFFF00"/>
                        </a:gs>
                        <a:gs pos="27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62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HEIMDAL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067553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Wet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MIRACLES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60000">
                          <a:srgbClr val="FFC000"/>
                        </a:gs>
                        <a:gs pos="0">
                          <a:srgbClr val="00B050"/>
                        </a:gs>
                        <a:gs pos="43500">
                          <a:srgbClr val="FFFF00"/>
                        </a:gs>
                        <a:gs pos="27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62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25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MIRACLES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683657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Wet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TREX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60000">
                          <a:srgbClr val="FFC000"/>
                        </a:gs>
                        <a:gs pos="0">
                          <a:srgbClr val="00B050"/>
                        </a:gs>
                        <a:gs pos="43500">
                          <a:srgbClr val="FFFF00"/>
                        </a:gs>
                        <a:gs pos="27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62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25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TREX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18100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Dry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SANS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60000">
                          <a:srgbClr val="FFC000"/>
                        </a:gs>
                        <a:gs pos="0">
                          <a:srgbClr val="00B050"/>
                        </a:gs>
                        <a:gs pos="43500">
                          <a:srgbClr val="FFFF00"/>
                        </a:gs>
                        <a:gs pos="27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62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                     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25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LOKI SOUP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391586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Dry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SPECTRO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25000">
                          <a:srgbClr val="00B050"/>
                        </a:gs>
                        <a:gs pos="92000">
                          <a:srgbClr val="FFC000"/>
                        </a:gs>
                        <a:gs pos="12000">
                          <a:schemeClr val="bg1"/>
                        </a:gs>
                        <a:gs pos="39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62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CSPEC HC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32425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Dry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Cryofurnace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DIFF 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92000">
                          <a:srgbClr val="FFC000"/>
                        </a:gs>
                        <a:gs pos="82000">
                          <a:srgbClr val="FFFF00"/>
                        </a:gs>
                        <a:gs pos="57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71000">
                          <a:srgbClr val="FFC000"/>
                        </a:gs>
                        <a:gs pos="100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B0F0"/>
                          </a:solidFill>
                        </a:rPr>
                        <a:t>         X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7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DREAM SOUP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29999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Cryofurnace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HEIMDAL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25000">
                          <a:srgbClr val="00B050"/>
                        </a:gs>
                        <a:gs pos="12000">
                          <a:schemeClr val="bg1"/>
                        </a:gs>
                        <a:gs pos="85000">
                          <a:srgbClr val="FFC000"/>
                        </a:gs>
                        <a:gs pos="39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11000">
                          <a:srgbClr val="FFC000"/>
                        </a:gs>
                        <a:gs pos="0">
                          <a:srgbClr val="FFFF00"/>
                        </a:gs>
                        <a:gs pos="79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25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HEIMDAL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521598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Cryofurnace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TREX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60000">
                          <a:srgbClr val="FFC000"/>
                        </a:gs>
                        <a:gs pos="0">
                          <a:srgbClr val="00B050"/>
                        </a:gs>
                        <a:gs pos="43500">
                          <a:srgbClr val="FFFF00"/>
                        </a:gs>
                        <a:gs pos="27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C000"/>
                        </a:gs>
                        <a:gs pos="62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rgbClr val="FF0000"/>
                        </a:gs>
                        <a:gs pos="25000">
                          <a:schemeClr val="bg1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TREX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78122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2xflow </a:t>
                      </a:r>
                      <a:r>
                        <a:rPr lang="sv-SE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cryo</a:t>
                      </a:r>
                      <a:r>
                        <a:rPr lang="sv-SE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for ESTIA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25000">
                          <a:srgbClr val="00B050"/>
                        </a:gs>
                        <a:gs pos="12000">
                          <a:schemeClr val="bg1"/>
                        </a:gs>
                        <a:gs pos="39000">
                          <a:srgbClr val="FFFF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11000">
                          <a:srgbClr val="FFC000"/>
                        </a:gs>
                        <a:gs pos="0">
                          <a:srgbClr val="FFFF00"/>
                        </a:gs>
                        <a:gs pos="79000">
                          <a:srgbClr val="FFC000"/>
                        </a:gs>
                        <a:gs pos="93000">
                          <a:srgbClr val="FF0000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1987337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31FFC72B-E574-9740-8AFB-6EC16E33966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354" t="27417" r="36597" b="7083"/>
          <a:stretch/>
        </p:blipFill>
        <p:spPr>
          <a:xfrm>
            <a:off x="4286327" y="362259"/>
            <a:ext cx="528598" cy="720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A1366DF-B11C-634E-979E-1C6113D7EFC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7095" t="31892" r="37568" b="8288"/>
          <a:stretch/>
        </p:blipFill>
        <p:spPr>
          <a:xfrm>
            <a:off x="5164154" y="362259"/>
            <a:ext cx="542169" cy="720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50B7C8A-B1E8-0A42-90E1-2E204ABD444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3125" t="31630" r="35831" b="7778"/>
          <a:stretch/>
        </p:blipFill>
        <p:spPr>
          <a:xfrm>
            <a:off x="6055552" y="362259"/>
            <a:ext cx="655813" cy="7200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CE29BA7-F10C-F640-93AD-4BF77CD8ED5E}"/>
              </a:ext>
            </a:extLst>
          </p:cNvPr>
          <p:cNvCxnSpPr>
            <a:cxnSpLocks/>
          </p:cNvCxnSpPr>
          <p:nvPr/>
        </p:nvCxnSpPr>
        <p:spPr>
          <a:xfrm>
            <a:off x="8153918" y="1319968"/>
            <a:ext cx="0" cy="54399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9D637EB-54F1-FD44-A73E-D57BDDBDFD66}"/>
              </a:ext>
            </a:extLst>
          </p:cNvPr>
          <p:cNvSpPr txBox="1"/>
          <p:nvPr/>
        </p:nvSpPr>
        <p:spPr>
          <a:xfrm>
            <a:off x="7714780" y="1063057"/>
            <a:ext cx="874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b="1" dirty="0">
                <a:solidFill>
                  <a:srgbClr val="FF0000"/>
                </a:solidFill>
              </a:rPr>
              <a:t>P 80 BOT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499F05D-FFEF-AF40-8F3F-5D5D429DFD3A}"/>
              </a:ext>
            </a:extLst>
          </p:cNvPr>
          <p:cNvCxnSpPr>
            <a:cxnSpLocks/>
          </p:cNvCxnSpPr>
          <p:nvPr/>
        </p:nvCxnSpPr>
        <p:spPr>
          <a:xfrm>
            <a:off x="10061068" y="1319968"/>
            <a:ext cx="0" cy="54399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DB5942F-A341-814A-9770-66CB2B1C3D8D}"/>
              </a:ext>
            </a:extLst>
          </p:cNvPr>
          <p:cNvSpPr txBox="1"/>
          <p:nvPr/>
        </p:nvSpPr>
        <p:spPr>
          <a:xfrm>
            <a:off x="9530469" y="1029073"/>
            <a:ext cx="10575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b="1" dirty="0">
                <a:solidFill>
                  <a:srgbClr val="FF0000"/>
                </a:solidFill>
              </a:rPr>
              <a:t>P 80 SOUP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3A64A47-627D-F7F9-0591-8DF646A256CD}"/>
              </a:ext>
            </a:extLst>
          </p:cNvPr>
          <p:cNvSpPr/>
          <p:nvPr/>
        </p:nvSpPr>
        <p:spPr>
          <a:xfrm>
            <a:off x="225911" y="2710927"/>
            <a:ext cx="11811895" cy="7180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541508-D423-6411-29C5-FCC45B0C3CA0}"/>
              </a:ext>
            </a:extLst>
          </p:cNvPr>
          <p:cNvSpPr/>
          <p:nvPr/>
        </p:nvSpPr>
        <p:spPr>
          <a:xfrm>
            <a:off x="190052" y="4971826"/>
            <a:ext cx="11811895" cy="82311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12434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197AFB75-2B81-EC42-3E2A-F42172EEB55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/>
          <a:srcRect l="-9791" t="-164" r="-16247"/>
          <a:stretch/>
        </p:blipFill>
        <p:spPr>
          <a:xfrm>
            <a:off x="50104" y="0"/>
            <a:ext cx="12192000" cy="6858000"/>
          </a:xfr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E9BCDC8-84F7-8E0B-D136-438089D371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4DE57B-774A-4CB7-EA0E-0F995BCDA7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9361B36-F86A-EDD2-66B3-5C7BD2CC5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DFF3F5-89BC-2A9A-B9E5-1B9D2CFC5941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475413"/>
            <a:ext cx="4321175" cy="365125"/>
          </a:xfrm>
        </p:spPr>
        <p:txBody>
          <a:bodyPr/>
          <a:lstStyle/>
          <a:p>
            <a:r>
              <a:rPr lang="sv-SE"/>
              <a:t>PRESENTATION TITLE/FOOTER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DE71A-7468-1BE8-9BB0-40ADAE1DEBE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475413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6</a:t>
            </a:fld>
            <a:endParaRPr lang="sv-SE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F940B61-339F-F377-0010-A0A8DBD93311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475413"/>
            <a:ext cx="83343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558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277C56-3EF8-495F-98AC-A7E8CE6D9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Cryofurnaces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for SANS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F5D470B-BE7E-49E6-B723-2EFD0840B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PRESENTATION TITLE/FOOTER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0756E12-8A7A-4F8A-8D1C-AE175B113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>
                <a:solidFill>
                  <a:srgbClr val="CCCCCC"/>
                </a:solidFill>
              </a:rPr>
              <a:t>7</a:t>
            </a:fld>
            <a:endParaRPr lang="sv-SE" dirty="0">
              <a:solidFill>
                <a:srgbClr val="CCCCCC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775EA-C185-3570-F7D1-6B3A26104FA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108556F-5D32-452D-B384-98CCF3F44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399"/>
            <a:ext cx="9365782" cy="5030227"/>
          </a:xfrm>
        </p:spPr>
        <p:txBody>
          <a:bodyPr/>
          <a:lstStyle/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Mini-pool with LSS instruments (LOKI, SKADI, ESTIA)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Day 1 provision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 dry (top loading CCR)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 wet (orange type)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ESTIA flow </a:t>
            </a:r>
            <a:r>
              <a:rPr lang="en-GB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cryos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will also be compatible (additional integration needed) 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 first with dry system.  Wet will be needed as beam power increases.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Key requirements (some tension within these - may require multiple tails):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Sapphire/silicon windows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Tail to fit in 80mm 2.xT magnet bore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Sample space to fit 2” standard samples. (could be cut)</a:t>
            </a:r>
          </a:p>
          <a:p>
            <a:pPr marL="72000" indent="-72000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Rotation of entire cryostat preferred over sample stick - currently not in scope</a:t>
            </a:r>
          </a:p>
          <a:p>
            <a:pPr lvl="1"/>
            <a:endParaRPr lang="en-US" dirty="0"/>
          </a:p>
          <a:p>
            <a:pPr lvl="1"/>
            <a:endParaRPr lang="sv-SE" dirty="0"/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FB21B05D-41C5-3F45-94B7-7EEA5B44A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2022-10-24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075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C8E05FD6-4408-40A1-AAFA-F1913A6B3D38}" vid="{2ACFAA60-6D1B-4172-9AA5-52CCB5CBBC4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576</TotalTime>
  <Words>642</Words>
  <Application>Microsoft Macintosh PowerPoint</Application>
  <PresentationFormat>Widescreen</PresentationFormat>
  <Paragraphs>221</Paragraphs>
  <Slides>7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Segoe UI</vt:lpstr>
      <vt:lpstr>Segoe UI Light</vt:lpstr>
      <vt:lpstr>Segoe UI Semibold</vt:lpstr>
      <vt:lpstr>Wingdings</vt:lpstr>
      <vt:lpstr>Office-tema</vt:lpstr>
      <vt:lpstr>Cryostats &amp; Magnets for SANS</vt:lpstr>
      <vt:lpstr>Planning</vt:lpstr>
      <vt:lpstr>Planning</vt:lpstr>
      <vt:lpstr>Magnets for SANS</vt:lpstr>
      <vt:lpstr>Planning</vt:lpstr>
      <vt:lpstr>PowerPoint Presentation</vt:lpstr>
      <vt:lpstr>Cryofurnaces for SANS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Holmes</dc:creator>
  <cp:lastModifiedBy>Alex Holmes</cp:lastModifiedBy>
  <cp:revision>5</cp:revision>
  <cp:lastPrinted>2019-03-08T10:27:30Z</cp:lastPrinted>
  <dcterms:created xsi:type="dcterms:W3CDTF">2022-10-14T08:34:18Z</dcterms:created>
  <dcterms:modified xsi:type="dcterms:W3CDTF">2022-10-24T14:25:10Z</dcterms:modified>
</cp:coreProperties>
</file>