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7" r:id="rId2"/>
    <p:sldId id="2780" r:id="rId3"/>
    <p:sldId id="2825" r:id="rId4"/>
    <p:sldId id="2826" r:id="rId5"/>
    <p:sldId id="2827" r:id="rId6"/>
    <p:sldId id="2794" r:id="rId7"/>
    <p:sldId id="2828" r:id="rId8"/>
    <p:sldId id="2829" r:id="rId9"/>
    <p:sldId id="2840" r:id="rId10"/>
    <p:sldId id="2831" r:id="rId11"/>
    <p:sldId id="2830" r:id="rId12"/>
    <p:sldId id="2832" r:id="rId13"/>
    <p:sldId id="2775" r:id="rId14"/>
    <p:sldId id="2776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666666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28" autoAdjust="0"/>
    <p:restoredTop sz="94681" autoAdjust="0"/>
  </p:normalViewPr>
  <p:slideViewPr>
    <p:cSldViewPr snapToGrid="0" snapToObjects="1">
      <p:cViewPr varScale="1">
        <p:scale>
          <a:sx n="117" d="100"/>
          <a:sy n="117" d="100"/>
        </p:scale>
        <p:origin x="7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2022-10-17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2022-10-17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2022-10-17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2022-10-17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2022-10-17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2022-10-17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2022-10-17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2022-10-17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2022-10-17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2022-10-17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2866" y="2962170"/>
            <a:ext cx="9929533" cy="2387600"/>
          </a:xfrm>
        </p:spPr>
        <p:txBody>
          <a:bodyPr/>
          <a:lstStyle/>
          <a:p>
            <a:r>
              <a:rPr lang="en-GB" dirty="0"/>
              <a:t>Multi-Blade detector status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Oct 2022</a:t>
            </a:r>
            <a:br>
              <a:rPr lang="en-GB" dirty="0"/>
            </a:br>
            <a:br>
              <a:rPr lang="en-GB" dirty="0"/>
            </a:br>
            <a:r>
              <a:rPr lang="en-GB" dirty="0"/>
              <a:t>Francesco Piscitelli</a:t>
            </a:r>
            <a:br>
              <a:rPr lang="en-GB" dirty="0"/>
            </a:b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D8363-C490-2D4E-925E-93ECC908BE9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5953" y="5153828"/>
            <a:ext cx="1644604" cy="144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9C59D2-F624-AD4D-AE8B-6BA4DA3A8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52314"/>
            <a:ext cx="11595100" cy="606008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2CA9B1-E1CD-A741-A9D9-341426CC3E3C}"/>
              </a:ext>
            </a:extLst>
          </p:cNvPr>
          <p:cNvSpPr/>
          <p:nvPr/>
        </p:nvSpPr>
        <p:spPr>
          <a:xfrm>
            <a:off x="382706" y="152314"/>
            <a:ext cx="5653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MECHANICAL ENGINEERING work to finalize MB detector: </a:t>
            </a:r>
          </a:p>
        </p:txBody>
      </p:sp>
    </p:spTree>
    <p:extLst>
      <p:ext uri="{BB962C8B-B14F-4D97-AF65-F5344CB8AC3E}">
        <p14:creationId xmlns:p14="http://schemas.microsoft.com/office/powerpoint/2010/main" val="314133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EB1AD9-3455-194B-B8C4-AF7025B9DC50}"/>
              </a:ext>
            </a:extLst>
          </p:cNvPr>
          <p:cNvSpPr/>
          <p:nvPr/>
        </p:nvSpPr>
        <p:spPr>
          <a:xfrm>
            <a:off x="480770" y="272534"/>
            <a:ext cx="6103979" cy="5355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Avenir Roman" panose="02000503020000020003" pitchFamily="2" charset="0"/>
              </a:rPr>
              <a:t>Schedule:</a:t>
            </a:r>
          </a:p>
          <a:p>
            <a:endParaRPr lang="en-AU" dirty="0">
              <a:solidFill>
                <a:srgbClr val="000000"/>
              </a:solidFill>
              <a:latin typeface="Avenir Roman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Strip PCB received 140pcs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Wire PCBs ordered, in production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Blades 140 pcs by end of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Coating on 140pcs completed by Feb 2023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Wiring of first units can start by end of year, then store units</a:t>
            </a:r>
          </a:p>
          <a:p>
            <a:r>
              <a:rPr lang="en-AU" dirty="0"/>
              <a:t>	(same for all instruments)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ESTIA vessel manufacture next spring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Quantities: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48 units for ESTIA,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32 for FREIA,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10 TBL,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14 AMOR (replacement) </a:t>
            </a:r>
          </a:p>
          <a:p>
            <a:endParaRPr lang="en-AU" dirty="0"/>
          </a:p>
        </p:txBody>
      </p:sp>
      <p:pic>
        <p:nvPicPr>
          <p:cNvPr id="3" name="Picture 2" descr="CassetteExpl.jpg">
            <a:extLst>
              <a:ext uri="{FF2B5EF4-FFF2-40B4-BE49-F238E27FC236}">
                <a16:creationId xmlns:a16="http://schemas.microsoft.com/office/drawing/2014/main" id="{3EEFDE77-A21C-C249-8B77-FCE7965243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2167" y="116720"/>
            <a:ext cx="2517946" cy="2918996"/>
          </a:xfrm>
          <a:prstGeom prst="rect">
            <a:avLst/>
          </a:prstGeom>
        </p:spPr>
      </p:pic>
      <p:sp>
        <p:nvSpPr>
          <p:cNvPr id="4" name="Rectangle 83">
            <a:extLst>
              <a:ext uri="{FF2B5EF4-FFF2-40B4-BE49-F238E27FC236}">
                <a16:creationId xmlns:a16="http://schemas.microsoft.com/office/drawing/2014/main" id="{7313818D-0478-A440-A789-8043906B8D6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794860" y="1345851"/>
            <a:ext cx="1397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Avenir Book"/>
                <a:cs typeface="Avenir Book"/>
              </a:rPr>
              <a:t>cathode strips </a:t>
            </a:r>
          </a:p>
        </p:txBody>
      </p:sp>
      <p:sp>
        <p:nvSpPr>
          <p:cNvPr id="5" name="Rectangle 83">
            <a:extLst>
              <a:ext uri="{FF2B5EF4-FFF2-40B4-BE49-F238E27FC236}">
                <a16:creationId xmlns:a16="http://schemas.microsoft.com/office/drawing/2014/main" id="{679D998B-DB1F-B247-A136-437EA2857BA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724116" y="1338304"/>
            <a:ext cx="1397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Avenir Book"/>
                <a:cs typeface="Avenir Book"/>
              </a:rPr>
              <a:t>anode wires</a:t>
            </a:r>
          </a:p>
        </p:txBody>
      </p:sp>
      <p:sp>
        <p:nvSpPr>
          <p:cNvPr id="6" name="Rectangle 83">
            <a:extLst>
              <a:ext uri="{FF2B5EF4-FFF2-40B4-BE49-F238E27FC236}">
                <a16:creationId xmlns:a16="http://schemas.microsoft.com/office/drawing/2014/main" id="{6CDB18BF-2416-0449-8BB0-1CB90129922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828710" y="1188422"/>
            <a:ext cx="1397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Avenir Book"/>
                <a:cs typeface="Avenir Book"/>
              </a:rPr>
              <a:t>holding frame </a:t>
            </a:r>
          </a:p>
        </p:txBody>
      </p:sp>
      <p:sp>
        <p:nvSpPr>
          <p:cNvPr id="7" name="Rectangle 83">
            <a:extLst>
              <a:ext uri="{FF2B5EF4-FFF2-40B4-BE49-F238E27FC236}">
                <a16:creationId xmlns:a16="http://schemas.microsoft.com/office/drawing/2014/main" id="{113592CD-58CE-014A-8AF7-638D96F581A3}"/>
              </a:ext>
            </a:extLst>
          </p:cNvPr>
          <p:cNvSpPr>
            <a:spLocks noChangeArrowheads="1"/>
          </p:cNvSpPr>
          <p:nvPr/>
        </p:nvSpPr>
        <p:spPr bwMode="auto">
          <a:xfrm rot="2062127">
            <a:off x="7990095" y="307541"/>
            <a:ext cx="1397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aseline="30000" dirty="0">
                <a:latin typeface="Avenir Book"/>
                <a:cs typeface="Avenir Book"/>
              </a:rPr>
              <a:t>10</a:t>
            </a:r>
            <a:r>
              <a:rPr lang="en-US" sz="1400" dirty="0">
                <a:latin typeface="Avenir Book"/>
                <a:cs typeface="Avenir Book"/>
              </a:rPr>
              <a:t>B</a:t>
            </a:r>
            <a:r>
              <a:rPr lang="en-US" sz="1400" baseline="-25000" dirty="0">
                <a:latin typeface="Avenir Book"/>
                <a:cs typeface="Avenir Book"/>
              </a:rPr>
              <a:t>4</a:t>
            </a:r>
            <a:r>
              <a:rPr lang="en-US" sz="1400" dirty="0">
                <a:latin typeface="Avenir Book"/>
                <a:cs typeface="Avenir Book"/>
              </a:rPr>
              <a:t>C substrate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9EFF51-2943-5B44-983E-DEE1B672E018}"/>
              </a:ext>
            </a:extLst>
          </p:cNvPr>
          <p:cNvSpPr/>
          <p:nvPr/>
        </p:nvSpPr>
        <p:spPr>
          <a:xfrm rot="1984564">
            <a:off x="9728788" y="-124780"/>
            <a:ext cx="682476" cy="3435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9343C9-5573-064F-A19B-82E068A3B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882581" y="3049929"/>
            <a:ext cx="7309419" cy="38080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6B2371-FB98-EB40-B285-36387E0C6896}"/>
              </a:ext>
            </a:extLst>
          </p:cNvPr>
          <p:cNvSpPr txBox="1"/>
          <p:nvPr/>
        </p:nvSpPr>
        <p:spPr>
          <a:xfrm>
            <a:off x="7463736" y="2680596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Ti-blade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52535A-4000-0D41-A3CE-B2364CA76282}"/>
              </a:ext>
            </a:extLst>
          </p:cNvPr>
          <p:cNvSpPr txBox="1"/>
          <p:nvPr/>
        </p:nvSpPr>
        <p:spPr>
          <a:xfrm>
            <a:off x="5416946" y="2680596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Strip PCB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A157D9-3D48-E648-9F20-0E23AC503AAE}"/>
              </a:ext>
            </a:extLst>
          </p:cNvPr>
          <p:cNvSpPr txBox="1"/>
          <p:nvPr/>
        </p:nvSpPr>
        <p:spPr>
          <a:xfrm>
            <a:off x="9178719" y="2680596"/>
            <a:ext cx="956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U-frame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3DF275-78DC-684B-A6DF-CFFA5A6490C8}"/>
              </a:ext>
            </a:extLst>
          </p:cNvPr>
          <p:cNvSpPr txBox="1"/>
          <p:nvPr/>
        </p:nvSpPr>
        <p:spPr>
          <a:xfrm>
            <a:off x="10698771" y="2680596"/>
            <a:ext cx="14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4mm gas pipe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633FB-6F23-5D43-B3B7-658D26A142EA}"/>
              </a:ext>
            </a:extLst>
          </p:cNvPr>
          <p:cNvSpPr txBox="1"/>
          <p:nvPr/>
        </p:nvSpPr>
        <p:spPr>
          <a:xfrm>
            <a:off x="8955451" y="3758971"/>
            <a:ext cx="140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Top wire PCB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2854DD-C2C3-5D4C-BE89-40C0E0C89F7E}"/>
              </a:ext>
            </a:extLst>
          </p:cNvPr>
          <p:cNvSpPr txBox="1"/>
          <p:nvPr/>
        </p:nvSpPr>
        <p:spPr>
          <a:xfrm>
            <a:off x="8772419" y="5308485"/>
            <a:ext cx="1769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Bottom wire PCB</a:t>
            </a:r>
          </a:p>
        </p:txBody>
      </p:sp>
    </p:spTree>
    <p:extLst>
      <p:ext uri="{BB962C8B-B14F-4D97-AF65-F5344CB8AC3E}">
        <p14:creationId xmlns:p14="http://schemas.microsoft.com/office/powerpoint/2010/main" val="383648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EB1AD9-3455-194B-B8C4-AF7025B9DC50}"/>
              </a:ext>
            </a:extLst>
          </p:cNvPr>
          <p:cNvSpPr/>
          <p:nvPr/>
        </p:nvSpPr>
        <p:spPr>
          <a:xfrm>
            <a:off x="480770" y="272534"/>
            <a:ext cx="453553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Avenir Roman" panose="02000503020000020003" pitchFamily="2" charset="0"/>
              </a:rPr>
              <a:t>Work on VMM electronics has  restarted,</a:t>
            </a:r>
          </a:p>
          <a:p>
            <a:endParaRPr lang="en-AU" dirty="0"/>
          </a:p>
          <a:p>
            <a:r>
              <a:rPr lang="en-AU" dirty="0"/>
              <a:t>New EMC …</a:t>
            </a:r>
          </a:p>
          <a:p>
            <a:r>
              <a:rPr lang="en-AU" dirty="0"/>
              <a:t>Filters…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781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DBA591-EA46-B242-A6A0-4DE48D14DD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898" y="4570444"/>
            <a:ext cx="2898710" cy="2174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D0D49E-9660-8E46-B742-948D69D02D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1987" y="2923592"/>
            <a:ext cx="4366725" cy="32750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41ADFE-9A29-6F46-BCBE-7B42FEFFCE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541750" y="3388179"/>
            <a:ext cx="3376903" cy="33356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1B54DC-BF7A-1546-87E8-AD2E84CD2EE1}"/>
              </a:ext>
            </a:extLst>
          </p:cNvPr>
          <p:cNvSpPr txBox="1"/>
          <p:nvPr/>
        </p:nvSpPr>
        <p:spPr>
          <a:xfrm>
            <a:off x="1516278" y="134641"/>
            <a:ext cx="796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circuits modified according to VMM review recommendations </a:t>
            </a:r>
            <a:endParaRPr lang="sv-SE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358A8C-D171-3F4A-BDA2-FACD82C8DB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4622" y="772886"/>
            <a:ext cx="7135477" cy="32097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8BF0D6-71BB-8240-BF57-9D541C5D7D9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80191" y="3971472"/>
            <a:ext cx="3298889" cy="24741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015E36-7DBB-6A40-882A-CF145E4182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2240" y="659363"/>
            <a:ext cx="1823066" cy="324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2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693F6F7-6CEC-7C4A-BC9B-F6C2F48E5548}"/>
              </a:ext>
            </a:extLst>
          </p:cNvPr>
          <p:cNvSpPr txBox="1"/>
          <p:nvPr/>
        </p:nvSpPr>
        <p:spPr>
          <a:xfrm>
            <a:off x="1516278" y="134641"/>
            <a:ext cx="8829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 blade circuit modified according to VMM review recommendations </a:t>
            </a:r>
            <a:endParaRPr lang="sv-SE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E9F5EF-5FD4-1F4F-9AFA-5DDBA52E62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599" y="596306"/>
            <a:ext cx="4105019" cy="18465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D747D0-0E16-4C4E-B34A-1D1C0D27DE7C}"/>
              </a:ext>
            </a:extLst>
          </p:cNvPr>
          <p:cNvSpPr txBox="1"/>
          <p:nvPr/>
        </p:nvSpPr>
        <p:spPr>
          <a:xfrm>
            <a:off x="979407" y="2442854"/>
            <a:ext cx="5742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 tested in a refurbished MB300L at STF  </a:t>
            </a:r>
            <a:endParaRPr lang="sv-SE" sz="2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1D0EB7-BDA8-9A42-9D70-F7F7FD3E9D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3986" y="3384804"/>
            <a:ext cx="3643367" cy="27325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8DE321E-FC5D-DA41-A836-78ED64597B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45849" y="3366645"/>
            <a:ext cx="3696992" cy="27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1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DF77B6-BD51-564A-A891-C3CCB996F7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0790" y="6399527"/>
            <a:ext cx="453938" cy="4002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BC19B8-6E0F-2143-B6F8-CB9CEC886D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23994" y="598269"/>
            <a:ext cx="3497073" cy="1873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88B1FC4-56BA-A94B-86AC-97E4CE1C8B53}"/>
              </a:ext>
            </a:extLst>
          </p:cNvPr>
          <p:cNvSpPr/>
          <p:nvPr/>
        </p:nvSpPr>
        <p:spPr>
          <a:xfrm>
            <a:off x="31665" y="4461"/>
            <a:ext cx="7133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venir Book"/>
                <a:cs typeface="Avenir Book"/>
              </a:rPr>
              <a:t>Multi-Blade: TOOLING is complete and tested on MB300L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FD415F-A5C4-6141-B91A-F0B79AC1FC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594192" y="736774"/>
            <a:ext cx="1213860" cy="16822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A00456-7A03-BA45-B036-867EC8A38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044448" y="1018717"/>
            <a:ext cx="1682230" cy="1131737"/>
          </a:xfrm>
          <a:prstGeom prst="rect">
            <a:avLst/>
          </a:prstGeom>
        </p:spPr>
      </p:pic>
      <p:sp>
        <p:nvSpPr>
          <p:cNvPr id="13" name="Rectangle 83">
            <a:extLst>
              <a:ext uri="{FF2B5EF4-FFF2-40B4-BE49-F238E27FC236}">
                <a16:creationId xmlns:a16="http://schemas.microsoft.com/office/drawing/2014/main" id="{C6EA366C-6212-394D-BABE-DA97F61211F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337160" y="1132505"/>
            <a:ext cx="1955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cathode strips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BDDF8B-1E30-6446-BEE8-147737B14A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567767" y="462638"/>
            <a:ext cx="2969410" cy="21445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D67290-B672-4442-8BF2-5ED8B9D431C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47881" y="421365"/>
            <a:ext cx="2969410" cy="222705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6E9CAF3-2B5F-D141-AB73-70CFB5820FD9}"/>
              </a:ext>
            </a:extLst>
          </p:cNvPr>
          <p:cNvCxnSpPr>
            <a:cxnSpLocks/>
          </p:cNvCxnSpPr>
          <p:nvPr/>
        </p:nvCxnSpPr>
        <p:spPr>
          <a:xfrm>
            <a:off x="3771751" y="1590297"/>
            <a:ext cx="497259" cy="0"/>
          </a:xfrm>
          <a:prstGeom prst="straightConnector1">
            <a:avLst/>
          </a:prstGeom>
          <a:ln w="38100" cmpd="dbl">
            <a:solidFill>
              <a:schemeClr val="tx1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3330E23-744B-1749-B5F4-6086E4573FA8}"/>
              </a:ext>
            </a:extLst>
          </p:cNvPr>
          <p:cNvCxnSpPr>
            <a:cxnSpLocks/>
          </p:cNvCxnSpPr>
          <p:nvPr/>
        </p:nvCxnSpPr>
        <p:spPr>
          <a:xfrm>
            <a:off x="6970673" y="1534894"/>
            <a:ext cx="497259" cy="0"/>
          </a:xfrm>
          <a:prstGeom prst="straightConnector1">
            <a:avLst/>
          </a:prstGeom>
          <a:ln w="38100" cmpd="dbl">
            <a:solidFill>
              <a:schemeClr val="tx1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ED72013-4AB7-E147-BE18-1816B4BD215F}"/>
              </a:ext>
            </a:extLst>
          </p:cNvPr>
          <p:cNvSpPr/>
          <p:nvPr/>
        </p:nvSpPr>
        <p:spPr>
          <a:xfrm>
            <a:off x="244231" y="27446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venir Book"/>
                <a:cs typeface="Avenir Book"/>
              </a:rPr>
              <a:t>parts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3FAD75-47B9-1345-8A2D-111185646CF0}"/>
              </a:ext>
            </a:extLst>
          </p:cNvPr>
          <p:cNvSpPr/>
          <p:nvPr/>
        </p:nvSpPr>
        <p:spPr>
          <a:xfrm>
            <a:off x="5119976" y="428047"/>
            <a:ext cx="79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venir Book"/>
                <a:cs typeface="Avenir Book"/>
              </a:rPr>
              <a:t>A unit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37F5DC-F8AC-A848-8AB0-76EC78E9C3D6}"/>
              </a:ext>
            </a:extLst>
          </p:cNvPr>
          <p:cNvSpPr/>
          <p:nvPr/>
        </p:nvSpPr>
        <p:spPr>
          <a:xfrm>
            <a:off x="10193101" y="2880661"/>
            <a:ext cx="171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venir Book"/>
                <a:cs typeface="Avenir Book"/>
              </a:rPr>
              <a:t>6-unit detector</a:t>
            </a:r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B2C9638-31D3-ED4B-9E3F-23E9E957C1D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02129" y="3535752"/>
            <a:ext cx="3136168" cy="235212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C4B6380-B697-AC41-9D96-D988291FCDB5}"/>
              </a:ext>
            </a:extLst>
          </p:cNvPr>
          <p:cNvSpPr/>
          <p:nvPr/>
        </p:nvSpPr>
        <p:spPr>
          <a:xfrm>
            <a:off x="941858" y="2782353"/>
            <a:ext cx="2215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>
                <a:solidFill>
                  <a:srgbClr val="172B4D"/>
                </a:solidFill>
                <a:latin typeface="-apple-system"/>
              </a:rPr>
              <a:t>Gluing</a:t>
            </a:r>
            <a:r>
              <a:rPr lang="sv-SE" b="1" dirty="0">
                <a:solidFill>
                  <a:srgbClr val="172B4D"/>
                </a:solidFill>
                <a:latin typeface="-apple-system"/>
              </a:rPr>
              <a:t> </a:t>
            </a:r>
            <a:r>
              <a:rPr lang="sv-SE" b="1" dirty="0" err="1">
                <a:solidFill>
                  <a:srgbClr val="172B4D"/>
                </a:solidFill>
                <a:latin typeface="-apple-system"/>
              </a:rPr>
              <a:t>machine</a:t>
            </a:r>
            <a:r>
              <a:rPr lang="sv-SE" b="1" dirty="0">
                <a:solidFill>
                  <a:srgbClr val="172B4D"/>
                </a:solidFill>
                <a:latin typeface="-apple-system"/>
              </a:rPr>
              <a:t> KV-1 </a:t>
            </a:r>
            <a:endParaRPr lang="en-GB" b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E0264D2-A391-5A4D-AE73-FD91566C870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96582" y="4933436"/>
            <a:ext cx="1530840" cy="11481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98410D8-A76F-B14A-A3C6-425A5D95354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937" y="3155423"/>
            <a:ext cx="1148130" cy="153666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52B507C-817B-6D46-B0FD-19BDFA522401}"/>
              </a:ext>
            </a:extLst>
          </p:cNvPr>
          <p:cNvSpPr/>
          <p:nvPr/>
        </p:nvSpPr>
        <p:spPr>
          <a:xfrm>
            <a:off x="5848769" y="4401733"/>
            <a:ext cx="2105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>
                <a:solidFill>
                  <a:srgbClr val="172B4D"/>
                </a:solidFill>
                <a:latin typeface="-apple-system"/>
              </a:rPr>
              <a:t>Wiring</a:t>
            </a:r>
            <a:r>
              <a:rPr lang="sv-SE" b="1" dirty="0">
                <a:solidFill>
                  <a:srgbClr val="172B4D"/>
                </a:solidFill>
                <a:latin typeface="-apple-system"/>
              </a:rPr>
              <a:t> </a:t>
            </a:r>
            <a:r>
              <a:rPr lang="sv-SE" b="1" dirty="0" err="1">
                <a:solidFill>
                  <a:srgbClr val="172B4D"/>
                </a:solidFill>
                <a:latin typeface="-apple-system"/>
              </a:rPr>
              <a:t>machine</a:t>
            </a:r>
            <a:r>
              <a:rPr lang="sv-SE" b="1" dirty="0">
                <a:solidFill>
                  <a:srgbClr val="172B4D"/>
                </a:solidFill>
                <a:latin typeface="-apple-system"/>
              </a:rPr>
              <a:t> K-7 </a:t>
            </a:r>
            <a:endParaRPr lang="en-GB" b="1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4DF9FA5-B49D-7742-AC27-69C47CE6D08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118349" y="4791589"/>
            <a:ext cx="2642503" cy="143761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1FFD6F8-2EE6-2941-B3CA-49439DA5CFC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1656" y="3143456"/>
            <a:ext cx="2155916" cy="131536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1AEB37C-1E5D-DD42-873A-41D7B00BF29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620072" y="3758195"/>
            <a:ext cx="2864798" cy="21485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B3D0AF9-D0EB-F742-826E-49B9E0E229B4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58198" y="3754639"/>
            <a:ext cx="2836344" cy="212725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B2E02074-9B61-7C46-91DA-A565B849B6B6}"/>
              </a:ext>
            </a:extLst>
          </p:cNvPr>
          <p:cNvSpPr/>
          <p:nvPr/>
        </p:nvSpPr>
        <p:spPr>
          <a:xfrm>
            <a:off x="4319694" y="2834933"/>
            <a:ext cx="1315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>
                <a:solidFill>
                  <a:srgbClr val="172B4D"/>
                </a:solidFill>
                <a:latin typeface="-apple-system"/>
              </a:rPr>
              <a:t>Oven</a:t>
            </a:r>
            <a:r>
              <a:rPr lang="sv-SE" b="1" dirty="0">
                <a:solidFill>
                  <a:srgbClr val="172B4D"/>
                </a:solidFill>
                <a:latin typeface="-apple-system"/>
              </a:rPr>
              <a:t> </a:t>
            </a:r>
            <a:r>
              <a:rPr lang="sv-SE" b="1" dirty="0" err="1">
                <a:solidFill>
                  <a:srgbClr val="172B4D"/>
                </a:solidFill>
                <a:latin typeface="-apple-system"/>
              </a:rPr>
              <a:t>clamp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3770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63600E-3556-814F-B5A9-F7CE69DB73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661" y="256705"/>
            <a:ext cx="11599068" cy="65236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B002EB-C6AA-B345-8060-AF05EC316025}"/>
              </a:ext>
            </a:extLst>
          </p:cNvPr>
          <p:cNvSpPr txBox="1"/>
          <p:nvPr/>
        </p:nvSpPr>
        <p:spPr>
          <a:xfrm>
            <a:off x="1305339" y="1232452"/>
            <a:ext cx="1655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dirty="0">
                <a:solidFill>
                  <a:srgbClr val="FF0000"/>
                </a:solidFill>
              </a:rPr>
              <a:t>OCTOBER 2021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453CD6-5DA3-C148-8327-BA2C4E1D56D7}"/>
              </a:ext>
            </a:extLst>
          </p:cNvPr>
          <p:cNvSpPr txBox="1"/>
          <p:nvPr/>
        </p:nvSpPr>
        <p:spPr>
          <a:xfrm>
            <a:off x="2960985" y="1232452"/>
            <a:ext cx="106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dirty="0" err="1">
                <a:solidFill>
                  <a:srgbClr val="FF0000"/>
                </a:solidFill>
              </a:rPr>
              <a:t>Titanium</a:t>
            </a:r>
            <a:r>
              <a:rPr lang="sv-SE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4B354B-E0D2-AB45-90A4-666468DBA749}"/>
              </a:ext>
            </a:extLst>
          </p:cNvPr>
          <p:cNvSpPr txBox="1"/>
          <p:nvPr/>
        </p:nvSpPr>
        <p:spPr>
          <a:xfrm>
            <a:off x="74807" y="72039"/>
            <a:ext cx="9599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dirty="0">
                <a:solidFill>
                  <a:srgbClr val="FF0000"/>
                </a:solidFill>
              </a:rPr>
              <a:t>Previously used dental Titanium, always worked, last year dental </a:t>
            </a:r>
            <a:r>
              <a:rPr lang="en-AU" dirty="0" err="1">
                <a:solidFill>
                  <a:srgbClr val="FF0000"/>
                </a:solidFill>
              </a:rPr>
              <a:t>Ti</a:t>
            </a:r>
            <a:r>
              <a:rPr lang="en-AU" dirty="0">
                <a:solidFill>
                  <a:srgbClr val="FF0000"/>
                </a:solidFill>
              </a:rPr>
              <a:t> not available, switched to Gr2 </a:t>
            </a:r>
            <a:r>
              <a:rPr lang="en-AU" dirty="0" err="1">
                <a:solidFill>
                  <a:srgbClr val="FF0000"/>
                </a:solidFill>
              </a:rPr>
              <a:t>Ti</a:t>
            </a:r>
            <a:r>
              <a:rPr lang="en-AU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52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08AE0B-74CB-784E-920A-9CA70BA59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94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003B75-C9D2-A14A-832C-9BCDB7778475}"/>
              </a:ext>
            </a:extLst>
          </p:cNvPr>
          <p:cNvSpPr txBox="1"/>
          <p:nvPr/>
        </p:nvSpPr>
        <p:spPr>
          <a:xfrm>
            <a:off x="1305339" y="1232452"/>
            <a:ext cx="1655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dirty="0">
                <a:solidFill>
                  <a:srgbClr val="FF0000"/>
                </a:solidFill>
              </a:rPr>
              <a:t>OCTOBER 2021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CC770F-88E7-D740-827F-CB70B9906503}"/>
              </a:ext>
            </a:extLst>
          </p:cNvPr>
          <p:cNvSpPr txBox="1"/>
          <p:nvPr/>
        </p:nvSpPr>
        <p:spPr>
          <a:xfrm>
            <a:off x="2960985" y="1232452"/>
            <a:ext cx="106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dirty="0" err="1">
                <a:solidFill>
                  <a:srgbClr val="FF0000"/>
                </a:solidFill>
              </a:rPr>
              <a:t>Titanium</a:t>
            </a:r>
            <a:r>
              <a:rPr lang="sv-SE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963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0E0643-9C87-9C4F-B67A-DEFF70F556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72563" y="-529633"/>
            <a:ext cx="5951177" cy="7911733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0741037-8E15-BD4A-9306-1D4217FD52EF}"/>
              </a:ext>
            </a:extLst>
          </p:cNvPr>
          <p:cNvCxnSpPr>
            <a:cxnSpLocks/>
          </p:cNvCxnSpPr>
          <p:nvPr/>
        </p:nvCxnSpPr>
        <p:spPr>
          <a:xfrm>
            <a:off x="3375399" y="1677419"/>
            <a:ext cx="159199" cy="7931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62039C3-2301-6444-A65A-AC3F79325E4A}"/>
              </a:ext>
            </a:extLst>
          </p:cNvPr>
          <p:cNvCxnSpPr>
            <a:cxnSpLocks/>
          </p:cNvCxnSpPr>
          <p:nvPr/>
        </p:nvCxnSpPr>
        <p:spPr>
          <a:xfrm>
            <a:off x="3680199" y="1677419"/>
            <a:ext cx="159199" cy="7931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1C017A6-6C6D-2140-8436-097B92BF80A6}"/>
              </a:ext>
            </a:extLst>
          </p:cNvPr>
          <p:cNvCxnSpPr>
            <a:cxnSpLocks/>
          </p:cNvCxnSpPr>
          <p:nvPr/>
        </p:nvCxnSpPr>
        <p:spPr>
          <a:xfrm>
            <a:off x="4163854" y="1677419"/>
            <a:ext cx="159199" cy="7931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A88B0E8-C309-1E4F-AB4A-112CDB6BC673}"/>
              </a:ext>
            </a:extLst>
          </p:cNvPr>
          <p:cNvCxnSpPr>
            <a:cxnSpLocks/>
          </p:cNvCxnSpPr>
          <p:nvPr/>
        </p:nvCxnSpPr>
        <p:spPr>
          <a:xfrm>
            <a:off x="4646058" y="1677419"/>
            <a:ext cx="159199" cy="7931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408D318-4FDB-094D-8597-D16FD3CDC033}"/>
              </a:ext>
            </a:extLst>
          </p:cNvPr>
          <p:cNvSpPr/>
          <p:nvPr/>
        </p:nvSpPr>
        <p:spPr>
          <a:xfrm>
            <a:off x="4949958" y="6010181"/>
            <a:ext cx="3120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rgbClr val="FF0000"/>
                </a:solidFill>
              </a:rPr>
              <a:t>14 UNIT DETECTOR FOR AMOR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C59B9-487A-294B-B4BD-1E8B677698F3}"/>
              </a:ext>
            </a:extLst>
          </p:cNvPr>
          <p:cNvSpPr txBox="1"/>
          <p:nvPr/>
        </p:nvSpPr>
        <p:spPr>
          <a:xfrm>
            <a:off x="8534400" y="1610139"/>
            <a:ext cx="1655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dirty="0">
                <a:solidFill>
                  <a:srgbClr val="FF0000"/>
                </a:solidFill>
              </a:rPr>
              <a:t>OCTOBER 2021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405438-27C0-8649-AEBE-1D5CB2B6114A}"/>
              </a:ext>
            </a:extLst>
          </p:cNvPr>
          <p:cNvSpPr txBox="1"/>
          <p:nvPr/>
        </p:nvSpPr>
        <p:spPr>
          <a:xfrm>
            <a:off x="10190046" y="1610139"/>
            <a:ext cx="106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dirty="0" err="1">
                <a:solidFill>
                  <a:srgbClr val="FF0000"/>
                </a:solidFill>
              </a:rPr>
              <a:t>Titanium</a:t>
            </a:r>
            <a:r>
              <a:rPr lang="sv-SE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108077-42BF-D742-9B25-9EB4785507CF}"/>
              </a:ext>
            </a:extLst>
          </p:cNvPr>
          <p:cNvSpPr txBox="1"/>
          <p:nvPr/>
        </p:nvSpPr>
        <p:spPr>
          <a:xfrm>
            <a:off x="8534400" y="2470603"/>
            <a:ext cx="35506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dirty="0" err="1">
                <a:solidFill>
                  <a:srgbClr val="FF0000"/>
                </a:solidFill>
              </a:rPr>
              <a:t>Either</a:t>
            </a:r>
            <a:r>
              <a:rPr lang="sv-SE" dirty="0">
                <a:solidFill>
                  <a:srgbClr val="FF0000"/>
                </a:solidFill>
              </a:rPr>
              <a:t> miss </a:t>
            </a:r>
            <a:r>
              <a:rPr lang="sv-SE" dirty="0" err="1">
                <a:solidFill>
                  <a:srgbClr val="FF0000"/>
                </a:solidFill>
              </a:rPr>
              <a:t>delivery</a:t>
            </a:r>
            <a:r>
              <a:rPr lang="sv-SE" dirty="0">
                <a:solidFill>
                  <a:srgbClr val="FF0000"/>
                </a:solidFill>
              </a:rPr>
              <a:t> or </a:t>
            </a:r>
            <a:r>
              <a:rPr lang="sv-SE" dirty="0" err="1">
                <a:solidFill>
                  <a:srgbClr val="FF0000"/>
                </a:solidFill>
              </a:rPr>
              <a:t>have</a:t>
            </a:r>
            <a:endParaRPr lang="sv-SE" dirty="0">
              <a:solidFill>
                <a:srgbClr val="FF0000"/>
              </a:solidFill>
            </a:endParaRPr>
          </a:p>
          <a:p>
            <a:pPr algn="l"/>
            <a:r>
              <a:rPr lang="sv-SE" dirty="0">
                <a:solidFill>
                  <a:srgbClr val="FF0000"/>
                </a:solidFill>
              </a:rPr>
              <a:t>A </a:t>
            </a:r>
            <a:r>
              <a:rPr lang="sv-SE" dirty="0" err="1">
                <a:solidFill>
                  <a:srgbClr val="FF0000"/>
                </a:solidFill>
              </a:rPr>
              <a:t>wavy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blade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detector</a:t>
            </a:r>
            <a:endParaRPr lang="sv-SE" dirty="0">
              <a:solidFill>
                <a:srgbClr val="FF0000"/>
              </a:solidFill>
            </a:endParaRPr>
          </a:p>
          <a:p>
            <a:pPr algn="l"/>
            <a:r>
              <a:rPr lang="sv-SE" dirty="0" err="1">
                <a:solidFill>
                  <a:srgbClr val="FF0000"/>
                </a:solidFill>
              </a:rPr>
              <a:t>We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decided</a:t>
            </a:r>
            <a:r>
              <a:rPr lang="sv-SE" dirty="0">
                <a:solidFill>
                  <a:srgbClr val="FF0000"/>
                </a:solidFill>
              </a:rPr>
              <a:t> to </a:t>
            </a:r>
            <a:r>
              <a:rPr lang="sv-SE" dirty="0" err="1">
                <a:solidFill>
                  <a:srgbClr val="FF0000"/>
                </a:solidFill>
              </a:rPr>
              <a:t>continue</a:t>
            </a:r>
            <a:r>
              <a:rPr lang="sv-SE" dirty="0">
                <a:solidFill>
                  <a:srgbClr val="FF0000"/>
                </a:solidFill>
              </a:rPr>
              <a:t> and </a:t>
            </a:r>
            <a:r>
              <a:rPr lang="sv-SE" dirty="0" err="1">
                <a:solidFill>
                  <a:srgbClr val="FF0000"/>
                </a:solidFill>
              </a:rPr>
              <a:t>blades</a:t>
            </a:r>
            <a:r>
              <a:rPr lang="sv-SE" dirty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sv-SE" dirty="0" err="1">
                <a:solidFill>
                  <a:srgbClr val="FF0000"/>
                </a:solidFill>
              </a:rPr>
              <a:t>can</a:t>
            </a:r>
            <a:r>
              <a:rPr lang="sv-SE" dirty="0">
                <a:solidFill>
                  <a:srgbClr val="FF0000"/>
                </a:solidFill>
              </a:rPr>
              <a:t> be </a:t>
            </a:r>
            <a:r>
              <a:rPr lang="sv-SE" dirty="0" err="1">
                <a:solidFill>
                  <a:srgbClr val="FF0000"/>
                </a:solidFill>
              </a:rPr>
              <a:t>replacved</a:t>
            </a:r>
            <a:r>
              <a:rPr lang="sv-SE" dirty="0">
                <a:solidFill>
                  <a:srgbClr val="FF0000"/>
                </a:solidFill>
              </a:rPr>
              <a:t> later at </a:t>
            </a:r>
            <a:r>
              <a:rPr lang="sv-SE" dirty="0" err="1">
                <a:solidFill>
                  <a:srgbClr val="FF0000"/>
                </a:solidFill>
              </a:rPr>
              <a:t>any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time</a:t>
            </a: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7">
            <a:extLst>
              <a:ext uri="{FF2B5EF4-FFF2-40B4-BE49-F238E27FC236}">
                <a16:creationId xmlns:a16="http://schemas.microsoft.com/office/drawing/2014/main" id="{68402656-8E9F-DE4F-A5E2-68144C293839}"/>
              </a:ext>
            </a:extLst>
          </p:cNvPr>
          <p:cNvSpPr/>
          <p:nvPr/>
        </p:nvSpPr>
        <p:spPr>
          <a:xfrm>
            <a:off x="1826438" y="596930"/>
            <a:ext cx="2227982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Selene </a:t>
            </a:r>
            <a:r>
              <a:rPr lang="it-IT" sz="1600" dirty="0" err="1">
                <a:latin typeface="Avenir Book" charset="0"/>
                <a:ea typeface="Avenir Book" charset="0"/>
                <a:cs typeface="Avenir Book" charset="0"/>
              </a:rPr>
              <a:t>guides</a:t>
            </a:r>
            <a:endParaRPr lang="it-IT" sz="16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it-IT" sz="1600" dirty="0" err="1">
                <a:latin typeface="Avenir Book" charset="0"/>
                <a:ea typeface="Avenir Book" charset="0"/>
                <a:cs typeface="Avenir Book" charset="0"/>
              </a:rPr>
              <a:t>focusing</a:t>
            </a:r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it-IT" sz="1600" dirty="0" err="1">
                <a:latin typeface="Avenir Book" charset="0"/>
                <a:ea typeface="Avenir Book" charset="0"/>
                <a:cs typeface="Avenir Book" charset="0"/>
              </a:rPr>
              <a:t>reflectometry</a:t>
            </a:r>
            <a:endParaRPr lang="it-IT" sz="16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(ESTIA ~ AMOR)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4C717D-5CB3-7248-8CF6-A3533F11C5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9405" y="1497273"/>
            <a:ext cx="2124695" cy="1492097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DE50E176-A869-FE4A-B2EA-344CC30F5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56" y="0"/>
            <a:ext cx="11648239" cy="657340"/>
          </a:xfrm>
        </p:spPr>
        <p:txBody>
          <a:bodyPr>
            <a:noAutofit/>
          </a:bodyPr>
          <a:lstStyle/>
          <a:p>
            <a:r>
              <a:rPr lang="en-GB" sz="2400" dirty="0"/>
              <a:t>Multi-Blade for ESTIA, FREIA installed permanently at AMOR (PSI)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7A1D4D-E6D3-6743-9E2D-B7480E2CCC2C}"/>
              </a:ext>
            </a:extLst>
          </p:cNvPr>
          <p:cNvSpPr/>
          <p:nvPr/>
        </p:nvSpPr>
        <p:spPr>
          <a:xfrm>
            <a:off x="442061" y="614309"/>
            <a:ext cx="5319353" cy="2275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3">
            <a:extLst>
              <a:ext uri="{FF2B5EF4-FFF2-40B4-BE49-F238E27FC236}">
                <a16:creationId xmlns:a16="http://schemas.microsoft.com/office/drawing/2014/main" id="{316F1E9A-1141-7B4A-B807-B46AE6B70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47" y="2984673"/>
            <a:ext cx="52521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cs typeface="Avenir Book"/>
              </a:rPr>
              <a:t>MB18 prototype operational on AMOR during entire 2021 for operations and commissioning.</a:t>
            </a:r>
          </a:p>
          <a:p>
            <a:pPr algn="just"/>
            <a:r>
              <a:rPr lang="en-US" sz="1400" dirty="0">
                <a:cs typeface="Avenir Book"/>
              </a:rPr>
              <a:t>AMOR (conceptually identical to ESTIA) decided to have a permanent Multi-Blade detector for serving the instrument.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DC866B-851E-CC47-9386-40C07B9A39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2604" y="3906081"/>
            <a:ext cx="1699416" cy="18561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CD5DF2C-4F3D-AE40-BFE8-ABBAA96DD166}"/>
              </a:ext>
            </a:extLst>
          </p:cNvPr>
          <p:cNvSpPr txBox="1"/>
          <p:nvPr/>
        </p:nvSpPr>
        <p:spPr>
          <a:xfrm>
            <a:off x="751638" y="5890873"/>
            <a:ext cx="3236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Roman" panose="02000503020000020003" pitchFamily="2" charset="0"/>
              </a:rPr>
              <a:t>14-unit detector for AMOR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Avenir Roman" panose="02000503020000020003" pitchFamily="2" charset="0"/>
              </a:rPr>
              <a:t>(active area 260x140mm</a:t>
            </a:r>
            <a:r>
              <a:rPr lang="en-US" sz="1400" baseline="30000" dirty="0">
                <a:latin typeface="Avenir Roman" panose="02000503020000020003" pitchFamily="2" charset="0"/>
              </a:rPr>
              <a:t>2</a:t>
            </a:r>
            <a:r>
              <a:rPr lang="en-US" sz="1400" dirty="0">
                <a:latin typeface="Avenir Roman" panose="02000503020000020003" pitchFamily="2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Roman" panose="02000503020000020003" pitchFamily="2" charset="0"/>
              </a:rPr>
              <a:t>Same units as ESTIA (48 units) and FREIA (32 units)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ECE739-5F26-664E-A37B-89CEC13001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303048" y="4127878"/>
            <a:ext cx="1721350" cy="14162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0E444F-E0CD-914D-BE52-EE844A0895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405856" y="4497924"/>
            <a:ext cx="2785088" cy="170747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6CAC12-3B99-EA4F-8E21-5F7605C7E469}"/>
              </a:ext>
            </a:extLst>
          </p:cNvPr>
          <p:cNvCxnSpPr>
            <a:cxnSpLocks/>
          </p:cNvCxnSpPr>
          <p:nvPr/>
        </p:nvCxnSpPr>
        <p:spPr>
          <a:xfrm>
            <a:off x="5010985" y="5310244"/>
            <a:ext cx="508720" cy="367846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8D3F27D-A75A-E048-9D5F-DB27EA72DC39}"/>
              </a:ext>
            </a:extLst>
          </p:cNvPr>
          <p:cNvSpPr/>
          <p:nvPr/>
        </p:nvSpPr>
        <p:spPr>
          <a:xfrm>
            <a:off x="5859139" y="4075018"/>
            <a:ext cx="6204849" cy="2725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959999-3E4F-234E-9DB4-BE5E07F13929}"/>
              </a:ext>
            </a:extLst>
          </p:cNvPr>
          <p:cNvSpPr/>
          <p:nvPr/>
        </p:nvSpPr>
        <p:spPr>
          <a:xfrm>
            <a:off x="5859139" y="3860615"/>
            <a:ext cx="614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1200" dirty="0">
              <a:solidFill>
                <a:srgbClr val="000000"/>
              </a:solidFill>
            </a:endParaRPr>
          </a:p>
          <a:p>
            <a:r>
              <a:rPr lang="en-AU" sz="1200" dirty="0">
                <a:solidFill>
                  <a:srgbClr val="000000"/>
                </a:solidFill>
              </a:rPr>
              <a:t>MB AMOR is operational on AMOR (PSI) from 9</a:t>
            </a:r>
            <a:r>
              <a:rPr lang="en-AU" sz="1200" baseline="30000" dirty="0">
                <a:solidFill>
                  <a:srgbClr val="000000"/>
                </a:solidFill>
              </a:rPr>
              <a:t>th</a:t>
            </a:r>
            <a:r>
              <a:rPr lang="en-AU" sz="1200" dirty="0">
                <a:solidFill>
                  <a:srgbClr val="000000"/>
                </a:solidFill>
              </a:rPr>
              <a:t> May 2022 using the previously developed CAEN electronics -&gt; any solution about the blades (solved!) and the electronics will be fitted at a later stage once ready. </a:t>
            </a:r>
          </a:p>
          <a:p>
            <a:r>
              <a:rPr lang="en-AU" sz="1200" dirty="0">
                <a:solidFill>
                  <a:srgbClr val="000000"/>
                </a:solidFill>
              </a:rPr>
              <a:t>Thanks to </a:t>
            </a:r>
            <a:r>
              <a:rPr lang="en-AU" sz="1200" dirty="0" err="1">
                <a:solidFill>
                  <a:srgbClr val="000000"/>
                </a:solidFill>
              </a:rPr>
              <a:t>Jochen</a:t>
            </a:r>
            <a:r>
              <a:rPr lang="en-AU" sz="1200" dirty="0">
                <a:solidFill>
                  <a:srgbClr val="000000"/>
                </a:solidFill>
              </a:rPr>
              <a:t> </a:t>
            </a:r>
            <a:r>
              <a:rPr lang="en-AU" sz="1200" dirty="0" err="1">
                <a:solidFill>
                  <a:srgbClr val="000000"/>
                </a:solidFill>
              </a:rPr>
              <a:t>Stahn</a:t>
            </a:r>
            <a:r>
              <a:rPr lang="en-AU" sz="1200" dirty="0">
                <a:solidFill>
                  <a:srgbClr val="000000"/>
                </a:solidFill>
              </a:rPr>
              <a:t> (AMOR instrument scientist) </a:t>
            </a:r>
          </a:p>
          <a:p>
            <a:r>
              <a:rPr lang="en-AU" sz="1200" dirty="0">
                <a:solidFill>
                  <a:srgbClr val="000000"/>
                </a:solidFill>
              </a:rPr>
              <a:t>and DG, ICS, and EC/DC groups for the support.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F8543BA-34FE-0040-88B1-C8B35A3E33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5739" y="5153202"/>
            <a:ext cx="2709724" cy="15783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66C04A-D7EA-DF4E-80DE-BEFD5F71BFB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9683388" y="4692925"/>
            <a:ext cx="1407746" cy="153530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08F3FF7-890F-1E40-9BEF-56958540D748}"/>
              </a:ext>
            </a:extLst>
          </p:cNvPr>
          <p:cNvSpPr/>
          <p:nvPr/>
        </p:nvSpPr>
        <p:spPr>
          <a:xfrm>
            <a:off x="8675463" y="6233003"/>
            <a:ext cx="338852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dirty="0">
                <a:latin typeface="Avenir Book" charset="0"/>
                <a:ea typeface="Avenir Book" charset="0"/>
                <a:cs typeface="Avenir Book" charset="0"/>
              </a:rPr>
              <a:t>Direct beam 1.7MHz (saturation of CAEN </a:t>
            </a:r>
          </a:p>
          <a:p>
            <a:pPr algn="ctr"/>
            <a:r>
              <a:rPr lang="en-GB" sz="1050" dirty="0">
                <a:latin typeface="Avenir Book" charset="0"/>
                <a:ea typeface="Avenir Book" charset="0"/>
                <a:cs typeface="Avenir Book" charset="0"/>
              </a:rPr>
              <a:t>electronics), no problem up to ~1MHz over </a:t>
            </a:r>
          </a:p>
          <a:p>
            <a:pPr algn="ctr"/>
            <a:r>
              <a:rPr lang="en-GB" sz="1050" dirty="0">
                <a:latin typeface="Avenir Book" charset="0"/>
                <a:ea typeface="Avenir Book" charset="0"/>
                <a:cs typeface="Avenir Book" charset="0"/>
              </a:rPr>
              <a:t>10x10cm</a:t>
            </a:r>
            <a:r>
              <a:rPr lang="en-GB" sz="1050" baseline="30000" dirty="0">
                <a:latin typeface="Avenir Book" charset="0"/>
                <a:ea typeface="Avenir Book" charset="0"/>
                <a:cs typeface="Avenir Book" charset="0"/>
              </a:rPr>
              <a:t>2 </a:t>
            </a:r>
            <a:r>
              <a:rPr lang="en-GB" sz="1050" dirty="0">
                <a:latin typeface="Avenir Book" charset="0"/>
                <a:ea typeface="Avenir Book" charset="0"/>
                <a:cs typeface="Avenir Book" charset="0"/>
              </a:rPr>
              <a:t>area</a:t>
            </a:r>
            <a:endParaRPr lang="en-GB" sz="1050" baseline="30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2FF92F1-B03F-344D-853F-35DF4C334CC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26" y="1326693"/>
            <a:ext cx="3328591" cy="1250449"/>
          </a:xfrm>
          <a:prstGeom prst="rect">
            <a:avLst/>
          </a:prstGeom>
        </p:spPr>
      </p:pic>
      <p:sp>
        <p:nvSpPr>
          <p:cNvPr id="22" name="Rettangolo 48">
            <a:extLst>
              <a:ext uri="{FF2B5EF4-FFF2-40B4-BE49-F238E27FC236}">
                <a16:creationId xmlns:a16="http://schemas.microsoft.com/office/drawing/2014/main" id="{7D9788B2-2C56-9042-8B2D-D39875811050}"/>
              </a:ext>
            </a:extLst>
          </p:cNvPr>
          <p:cNvSpPr/>
          <p:nvPr/>
        </p:nvSpPr>
        <p:spPr>
          <a:xfrm>
            <a:off x="2921533" y="2302424"/>
            <a:ext cx="841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sample</a:t>
            </a:r>
          </a:p>
        </p:txBody>
      </p:sp>
      <p:sp>
        <p:nvSpPr>
          <p:cNvPr id="23" name="Rettangolo 48">
            <a:extLst>
              <a:ext uri="{FF2B5EF4-FFF2-40B4-BE49-F238E27FC236}">
                <a16:creationId xmlns:a16="http://schemas.microsoft.com/office/drawing/2014/main" id="{A53AAC75-8E8E-CA47-970D-36202A0C598C}"/>
              </a:ext>
            </a:extLst>
          </p:cNvPr>
          <p:cNvSpPr/>
          <p:nvPr/>
        </p:nvSpPr>
        <p:spPr>
          <a:xfrm>
            <a:off x="2904461" y="1462816"/>
            <a:ext cx="9605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detector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285F449-49AA-2B4D-9D85-36914E0E3EC4}"/>
              </a:ext>
            </a:extLst>
          </p:cNvPr>
          <p:cNvSpPr/>
          <p:nvPr/>
        </p:nvSpPr>
        <p:spPr>
          <a:xfrm>
            <a:off x="5062686" y="1567792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Symbol" pitchFamily="2" charset="2"/>
              </a:rPr>
              <a:t>(</a:t>
            </a:r>
            <a:r>
              <a:rPr lang="en-GB" dirty="0" err="1">
                <a:latin typeface="Symbol" pitchFamily="2" charset="2"/>
              </a:rPr>
              <a:t>q</a:t>
            </a:r>
            <a:r>
              <a:rPr lang="en-GB" dirty="0" err="1">
                <a:latin typeface="Avenir Book" panose="02000503020000020003" pitchFamily="2" charset="0"/>
              </a:rPr>
              <a:t>,</a:t>
            </a:r>
            <a:r>
              <a:rPr lang="en-GB" dirty="0" err="1">
                <a:latin typeface="Symbol" pitchFamily="2" charset="2"/>
              </a:rPr>
              <a:t>l</a:t>
            </a:r>
            <a:r>
              <a:rPr lang="en-GB" dirty="0">
                <a:latin typeface="Symbol" pitchFamily="2" charset="2"/>
              </a:rPr>
              <a:t>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D493B52-D728-7B4D-8614-53C1412540EF}"/>
              </a:ext>
            </a:extLst>
          </p:cNvPr>
          <p:cNvSpPr/>
          <p:nvPr/>
        </p:nvSpPr>
        <p:spPr>
          <a:xfrm>
            <a:off x="5844101" y="561279"/>
            <a:ext cx="6219888" cy="34231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F05EC39-BF2E-CC43-A594-3882AA3C8FC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095" y="615237"/>
            <a:ext cx="3878424" cy="323124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D2942CC-F7F4-2D48-B953-A4C00A0E90EE}"/>
              </a:ext>
            </a:extLst>
          </p:cNvPr>
          <p:cNvSpPr/>
          <p:nvPr/>
        </p:nvSpPr>
        <p:spPr>
          <a:xfrm>
            <a:off x="8119383" y="651906"/>
            <a:ext cx="3873136" cy="31039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23839EE-5D35-6846-A1BC-63F908443FC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5739" y="646857"/>
            <a:ext cx="2032097" cy="31303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DA5EBFE-3EDE-D64F-A10C-56258D40D135}"/>
              </a:ext>
            </a:extLst>
          </p:cNvPr>
          <p:cNvCxnSpPr>
            <a:cxnSpLocks/>
            <a:endCxn id="27" idx="3"/>
          </p:cNvCxnSpPr>
          <p:nvPr/>
        </p:nvCxnSpPr>
        <p:spPr>
          <a:xfrm flipV="1">
            <a:off x="8163284" y="2203865"/>
            <a:ext cx="3829235" cy="1402812"/>
          </a:xfrm>
          <a:prstGeom prst="straightConnector1">
            <a:avLst/>
          </a:prstGeom>
          <a:ln w="8890">
            <a:solidFill>
              <a:schemeClr val="tx1">
                <a:lumMod val="65000"/>
                <a:lumOff val="35000"/>
              </a:schemeClr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5DECEEC-6848-8843-89CE-A05E21B607EE}"/>
              </a:ext>
            </a:extLst>
          </p:cNvPr>
          <p:cNvCxnSpPr>
            <a:cxnSpLocks/>
          </p:cNvCxnSpPr>
          <p:nvPr/>
        </p:nvCxnSpPr>
        <p:spPr>
          <a:xfrm flipV="1">
            <a:off x="6032249" y="2755597"/>
            <a:ext cx="1861098" cy="698252"/>
          </a:xfrm>
          <a:prstGeom prst="straightConnector1">
            <a:avLst/>
          </a:prstGeom>
          <a:ln w="8890">
            <a:solidFill>
              <a:schemeClr val="tx1">
                <a:lumMod val="65000"/>
                <a:lumOff val="35000"/>
              </a:schemeClr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3532A2C-712E-C141-B4C2-F6D007C2D0C7}"/>
              </a:ext>
            </a:extLst>
          </p:cNvPr>
          <p:cNvCxnSpPr>
            <a:cxnSpLocks/>
          </p:cNvCxnSpPr>
          <p:nvPr/>
        </p:nvCxnSpPr>
        <p:spPr>
          <a:xfrm flipV="1">
            <a:off x="6288405" y="3523073"/>
            <a:ext cx="1648843" cy="229855"/>
          </a:xfrm>
          <a:prstGeom prst="straightConnector1">
            <a:avLst/>
          </a:prstGeom>
          <a:ln w="8890">
            <a:solidFill>
              <a:schemeClr val="tx1">
                <a:lumMod val="65000"/>
                <a:lumOff val="35000"/>
              </a:schemeClr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689DCB6-70FD-E74B-9C62-B6E38F34CFBE}"/>
              </a:ext>
            </a:extLst>
          </p:cNvPr>
          <p:cNvCxnSpPr>
            <a:cxnSpLocks/>
          </p:cNvCxnSpPr>
          <p:nvPr/>
        </p:nvCxnSpPr>
        <p:spPr>
          <a:xfrm flipV="1">
            <a:off x="5958378" y="1504203"/>
            <a:ext cx="1904999" cy="1342547"/>
          </a:xfrm>
          <a:prstGeom prst="straightConnector1">
            <a:avLst/>
          </a:prstGeom>
          <a:ln w="8890">
            <a:solidFill>
              <a:schemeClr val="tx1">
                <a:lumMod val="65000"/>
                <a:lumOff val="35000"/>
              </a:schemeClr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00F78EC-AD76-F24E-AA34-7B7BA3E92896}"/>
              </a:ext>
            </a:extLst>
          </p:cNvPr>
          <p:cNvCxnSpPr>
            <a:cxnSpLocks/>
          </p:cNvCxnSpPr>
          <p:nvPr/>
        </p:nvCxnSpPr>
        <p:spPr>
          <a:xfrm flipV="1">
            <a:off x="6032249" y="642131"/>
            <a:ext cx="1500377" cy="1407581"/>
          </a:xfrm>
          <a:prstGeom prst="straightConnector1">
            <a:avLst/>
          </a:prstGeom>
          <a:ln w="8890">
            <a:solidFill>
              <a:schemeClr val="tx1">
                <a:lumMod val="65000"/>
                <a:lumOff val="35000"/>
              </a:schemeClr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B7305AA-BC60-F44E-9573-92AFB4C6DDB0}"/>
              </a:ext>
            </a:extLst>
          </p:cNvPr>
          <p:cNvCxnSpPr>
            <a:cxnSpLocks/>
          </p:cNvCxnSpPr>
          <p:nvPr/>
        </p:nvCxnSpPr>
        <p:spPr>
          <a:xfrm flipV="1">
            <a:off x="6013052" y="651906"/>
            <a:ext cx="611215" cy="766102"/>
          </a:xfrm>
          <a:prstGeom prst="straightConnector1">
            <a:avLst/>
          </a:prstGeom>
          <a:ln w="8890">
            <a:solidFill>
              <a:schemeClr val="tx1">
                <a:lumMod val="65000"/>
                <a:lumOff val="35000"/>
              </a:schemeClr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3AD5B10C-59F6-FC4C-8076-E9C1173FE59E}"/>
              </a:ext>
            </a:extLst>
          </p:cNvPr>
          <p:cNvSpPr/>
          <p:nvPr/>
        </p:nvSpPr>
        <p:spPr>
          <a:xfrm>
            <a:off x="6002772" y="635386"/>
            <a:ext cx="1949609" cy="311281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ttangolo 47">
            <a:extLst>
              <a:ext uri="{FF2B5EF4-FFF2-40B4-BE49-F238E27FC236}">
                <a16:creationId xmlns:a16="http://schemas.microsoft.com/office/drawing/2014/main" id="{7F4D412E-617E-384B-9B2B-514F68D197DE}"/>
              </a:ext>
            </a:extLst>
          </p:cNvPr>
          <p:cNvSpPr/>
          <p:nvPr/>
        </p:nvSpPr>
        <p:spPr>
          <a:xfrm>
            <a:off x="9614658" y="2978798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1</a:t>
            </a:r>
          </a:p>
        </p:txBody>
      </p:sp>
      <p:sp>
        <p:nvSpPr>
          <p:cNvPr id="37" name="Rettangolo 47">
            <a:extLst>
              <a:ext uri="{FF2B5EF4-FFF2-40B4-BE49-F238E27FC236}">
                <a16:creationId xmlns:a16="http://schemas.microsoft.com/office/drawing/2014/main" id="{DA9452DF-2090-CE44-8DF9-80F56DD6E099}"/>
              </a:ext>
            </a:extLst>
          </p:cNvPr>
          <p:cNvSpPr/>
          <p:nvPr/>
        </p:nvSpPr>
        <p:spPr>
          <a:xfrm>
            <a:off x="7563455" y="3214136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1</a:t>
            </a:r>
          </a:p>
        </p:txBody>
      </p:sp>
      <p:sp>
        <p:nvSpPr>
          <p:cNvPr id="38" name="Rettangolo 47">
            <a:extLst>
              <a:ext uri="{FF2B5EF4-FFF2-40B4-BE49-F238E27FC236}">
                <a16:creationId xmlns:a16="http://schemas.microsoft.com/office/drawing/2014/main" id="{81B6DBAE-5883-9C4F-9924-773C95EC932D}"/>
              </a:ext>
            </a:extLst>
          </p:cNvPr>
          <p:cNvSpPr/>
          <p:nvPr/>
        </p:nvSpPr>
        <p:spPr>
          <a:xfrm>
            <a:off x="9885026" y="1689623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2</a:t>
            </a:r>
          </a:p>
        </p:txBody>
      </p:sp>
      <p:sp>
        <p:nvSpPr>
          <p:cNvPr id="39" name="Rettangolo 47">
            <a:extLst>
              <a:ext uri="{FF2B5EF4-FFF2-40B4-BE49-F238E27FC236}">
                <a16:creationId xmlns:a16="http://schemas.microsoft.com/office/drawing/2014/main" id="{65D6C9C3-775D-D846-8F65-588080AF5A77}"/>
              </a:ext>
            </a:extLst>
          </p:cNvPr>
          <p:cNvSpPr/>
          <p:nvPr/>
        </p:nvSpPr>
        <p:spPr>
          <a:xfrm>
            <a:off x="9093833" y="1081026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3</a:t>
            </a:r>
          </a:p>
        </p:txBody>
      </p:sp>
      <p:sp>
        <p:nvSpPr>
          <p:cNvPr id="40" name="Rettangolo 47">
            <a:extLst>
              <a:ext uri="{FF2B5EF4-FFF2-40B4-BE49-F238E27FC236}">
                <a16:creationId xmlns:a16="http://schemas.microsoft.com/office/drawing/2014/main" id="{D27148CF-9090-FC47-A345-BFD97DCC53FF}"/>
              </a:ext>
            </a:extLst>
          </p:cNvPr>
          <p:cNvSpPr/>
          <p:nvPr/>
        </p:nvSpPr>
        <p:spPr>
          <a:xfrm>
            <a:off x="8585326" y="792815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4</a:t>
            </a:r>
          </a:p>
        </p:txBody>
      </p:sp>
      <p:sp>
        <p:nvSpPr>
          <p:cNvPr id="41" name="Rettangolo 47">
            <a:extLst>
              <a:ext uri="{FF2B5EF4-FFF2-40B4-BE49-F238E27FC236}">
                <a16:creationId xmlns:a16="http://schemas.microsoft.com/office/drawing/2014/main" id="{7B2EC65A-BF68-AC49-86D9-205DFF921692}"/>
              </a:ext>
            </a:extLst>
          </p:cNvPr>
          <p:cNvSpPr/>
          <p:nvPr/>
        </p:nvSpPr>
        <p:spPr>
          <a:xfrm>
            <a:off x="8290525" y="781001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5</a:t>
            </a:r>
          </a:p>
        </p:txBody>
      </p:sp>
      <p:sp>
        <p:nvSpPr>
          <p:cNvPr id="42" name="Rettangolo 47">
            <a:extLst>
              <a:ext uri="{FF2B5EF4-FFF2-40B4-BE49-F238E27FC236}">
                <a16:creationId xmlns:a16="http://schemas.microsoft.com/office/drawing/2014/main" id="{F8D8DFF1-E0C6-B941-9254-1B63937062E2}"/>
              </a:ext>
            </a:extLst>
          </p:cNvPr>
          <p:cNvSpPr/>
          <p:nvPr/>
        </p:nvSpPr>
        <p:spPr>
          <a:xfrm>
            <a:off x="6133470" y="637082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5</a:t>
            </a:r>
          </a:p>
        </p:txBody>
      </p:sp>
      <p:sp>
        <p:nvSpPr>
          <p:cNvPr id="43" name="Rettangolo 47">
            <a:extLst>
              <a:ext uri="{FF2B5EF4-FFF2-40B4-BE49-F238E27FC236}">
                <a16:creationId xmlns:a16="http://schemas.microsoft.com/office/drawing/2014/main" id="{E0CF8320-39D9-EA41-BC2F-DA11C0A63D78}"/>
              </a:ext>
            </a:extLst>
          </p:cNvPr>
          <p:cNvSpPr/>
          <p:nvPr/>
        </p:nvSpPr>
        <p:spPr>
          <a:xfrm>
            <a:off x="6733627" y="842024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4</a:t>
            </a:r>
          </a:p>
        </p:txBody>
      </p:sp>
      <p:sp>
        <p:nvSpPr>
          <p:cNvPr id="44" name="Rettangolo 47">
            <a:extLst>
              <a:ext uri="{FF2B5EF4-FFF2-40B4-BE49-F238E27FC236}">
                <a16:creationId xmlns:a16="http://schemas.microsoft.com/office/drawing/2014/main" id="{0E4EB5A5-61FC-0348-BC56-B2B11B17B2E1}"/>
              </a:ext>
            </a:extLst>
          </p:cNvPr>
          <p:cNvSpPr/>
          <p:nvPr/>
        </p:nvSpPr>
        <p:spPr>
          <a:xfrm>
            <a:off x="7219434" y="1504203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3</a:t>
            </a:r>
          </a:p>
        </p:txBody>
      </p:sp>
      <p:sp>
        <p:nvSpPr>
          <p:cNvPr id="45" name="Rettangolo 47">
            <a:extLst>
              <a:ext uri="{FF2B5EF4-FFF2-40B4-BE49-F238E27FC236}">
                <a16:creationId xmlns:a16="http://schemas.microsoft.com/office/drawing/2014/main" id="{0D3B4414-B15F-4744-9647-7F81FC5FDF79}"/>
              </a:ext>
            </a:extLst>
          </p:cNvPr>
          <p:cNvSpPr/>
          <p:nvPr/>
        </p:nvSpPr>
        <p:spPr>
          <a:xfrm>
            <a:off x="7395646" y="2543276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674263A-B08C-834F-AA44-A114005D58C1}"/>
              </a:ext>
            </a:extLst>
          </p:cNvPr>
          <p:cNvSpPr/>
          <p:nvPr/>
        </p:nvSpPr>
        <p:spPr>
          <a:xfrm>
            <a:off x="8365617" y="3729258"/>
            <a:ext cx="35064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latin typeface="Avenir Book" panose="02000503020000020003" pitchFamily="2" charset="0"/>
              </a:rPr>
              <a:t>MEASURED with Multi-Blade </a:t>
            </a:r>
            <a:r>
              <a:rPr lang="en-GB" sz="1400" b="1" dirty="0" err="1">
                <a:latin typeface="Avenir Book" panose="02000503020000020003" pitchFamily="2" charset="0"/>
              </a:rPr>
              <a:t>NiTi</a:t>
            </a:r>
            <a:r>
              <a:rPr lang="en-GB" sz="1400" b="1" dirty="0">
                <a:latin typeface="Avenir Book" panose="02000503020000020003" pitchFamily="2" charset="0"/>
              </a:rPr>
              <a:t> sample</a:t>
            </a:r>
            <a:endParaRPr lang="en-GB" sz="1400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2FCF765-F3EB-F745-89CA-950E2EA9A963}"/>
              </a:ext>
            </a:extLst>
          </p:cNvPr>
          <p:cNvSpPr/>
          <p:nvPr/>
        </p:nvSpPr>
        <p:spPr>
          <a:xfrm>
            <a:off x="6394391" y="3740181"/>
            <a:ext cx="11599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latin typeface="Avenir Book" panose="02000503020000020003" pitchFamily="2" charset="0"/>
              </a:rPr>
              <a:t>SIMULATED</a:t>
            </a:r>
            <a:endParaRPr lang="en-GB" sz="1400" b="1" dirty="0"/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B61EFF77-9075-6E4C-A107-411F6CBB9F07}"/>
              </a:ext>
            </a:extLst>
          </p:cNvPr>
          <p:cNvSpPr/>
          <p:nvPr/>
        </p:nvSpPr>
        <p:spPr>
          <a:xfrm rot="19667679">
            <a:off x="6624038" y="2077888"/>
            <a:ext cx="9589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0.065Å</a:t>
            </a:r>
            <a:r>
              <a:rPr lang="it-IT" sz="1600" baseline="30000" dirty="0">
                <a:latin typeface="Avenir Book" charset="0"/>
                <a:ea typeface="Avenir Book" charset="0"/>
                <a:cs typeface="Avenir Book" charset="0"/>
              </a:rPr>
              <a:t>-1</a:t>
            </a:r>
          </a:p>
        </p:txBody>
      </p:sp>
      <p:sp>
        <p:nvSpPr>
          <p:cNvPr id="49" name="Rettangolo 47">
            <a:extLst>
              <a:ext uri="{FF2B5EF4-FFF2-40B4-BE49-F238E27FC236}">
                <a16:creationId xmlns:a16="http://schemas.microsoft.com/office/drawing/2014/main" id="{AF96280A-C43E-3649-8924-EE9BE431C6B9}"/>
              </a:ext>
            </a:extLst>
          </p:cNvPr>
          <p:cNvSpPr/>
          <p:nvPr/>
        </p:nvSpPr>
        <p:spPr>
          <a:xfrm rot="19362315">
            <a:off x="9054160" y="2089672"/>
            <a:ext cx="9589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0.065Å</a:t>
            </a:r>
            <a:r>
              <a:rPr lang="it-IT" sz="1600" baseline="30000" dirty="0">
                <a:latin typeface="Avenir Book" charset="0"/>
                <a:ea typeface="Avenir Book" charset="0"/>
                <a:cs typeface="Avenir Book" charset="0"/>
              </a:rPr>
              <a:t>-1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855EA09-D9EC-2C45-9FE3-D4A40D5E42D4}"/>
              </a:ext>
            </a:extLst>
          </p:cNvPr>
          <p:cNvSpPr/>
          <p:nvPr/>
        </p:nvSpPr>
        <p:spPr>
          <a:xfrm>
            <a:off x="10283638" y="1418009"/>
            <a:ext cx="1282713" cy="10821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5ED1C03-5531-8E4F-81C2-6394D242E302}"/>
              </a:ext>
            </a:extLst>
          </p:cNvPr>
          <p:cNvSpPr/>
          <p:nvPr/>
        </p:nvSpPr>
        <p:spPr>
          <a:xfrm>
            <a:off x="6864596" y="2875825"/>
            <a:ext cx="973383" cy="739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DE9101A-DB28-1D4F-AE19-1CBA10C7F053}"/>
              </a:ext>
            </a:extLst>
          </p:cNvPr>
          <p:cNvCxnSpPr>
            <a:cxnSpLocks/>
          </p:cNvCxnSpPr>
          <p:nvPr/>
        </p:nvCxnSpPr>
        <p:spPr>
          <a:xfrm flipV="1">
            <a:off x="7811123" y="2302424"/>
            <a:ext cx="2438943" cy="817294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09E2EA40-64C5-C941-8B51-0C6317DB90CF}"/>
              </a:ext>
            </a:extLst>
          </p:cNvPr>
          <p:cNvSpPr/>
          <p:nvPr/>
        </p:nvSpPr>
        <p:spPr>
          <a:xfrm>
            <a:off x="10173505" y="2469053"/>
            <a:ext cx="187692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Generally not </a:t>
            </a:r>
          </a:p>
          <a:p>
            <a:pPr algn="r"/>
            <a:r>
              <a:rPr lang="en-GB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visible on </a:t>
            </a:r>
          </a:p>
          <a:p>
            <a:pPr algn="r"/>
            <a:r>
              <a:rPr lang="en-GB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raw data! </a:t>
            </a:r>
          </a:p>
          <a:p>
            <a:pPr algn="r"/>
            <a:r>
              <a:rPr lang="en-GB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Proof of the good </a:t>
            </a:r>
          </a:p>
          <a:p>
            <a:pPr algn="r"/>
            <a:r>
              <a:rPr lang="en-GB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spatial res.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C4EDFCB-B2C5-A140-B0C8-C3839D1F9ED9}"/>
              </a:ext>
            </a:extLst>
          </p:cNvPr>
          <p:cNvSpPr/>
          <p:nvPr/>
        </p:nvSpPr>
        <p:spPr>
          <a:xfrm>
            <a:off x="11336617" y="648206"/>
            <a:ext cx="68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Y-</a:t>
            </a:r>
            <a:r>
              <a:rPr lang="en-GB" sz="16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ToF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C1615FC-A488-094A-A5F8-162C39458AD9}"/>
              </a:ext>
            </a:extLst>
          </p:cNvPr>
          <p:cNvSpPr/>
          <p:nvPr/>
        </p:nvSpPr>
        <p:spPr>
          <a:xfrm>
            <a:off x="437648" y="3009707"/>
            <a:ext cx="5319353" cy="3790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53B12D0-EE9A-F946-99DE-1AE6C52F479E}"/>
              </a:ext>
            </a:extLst>
          </p:cNvPr>
          <p:cNvSpPr/>
          <p:nvPr/>
        </p:nvSpPr>
        <p:spPr>
          <a:xfrm rot="19176644">
            <a:off x="8156507" y="1443902"/>
            <a:ext cx="3069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</a:rPr>
              <a:t>EFU produced real time image </a:t>
            </a:r>
            <a:endParaRPr lang="en-GB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F28771C-90FF-6143-82EF-28E7B9EE3172}"/>
              </a:ext>
            </a:extLst>
          </p:cNvPr>
          <p:cNvSpPr/>
          <p:nvPr/>
        </p:nvSpPr>
        <p:spPr>
          <a:xfrm rot="18920276">
            <a:off x="4652079" y="1543429"/>
            <a:ext cx="469149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00" b="1" dirty="0">
                <a:solidFill>
                  <a:schemeClr val="bg1"/>
                </a:solidFill>
                <a:latin typeface="Avenir Book" charset="0"/>
              </a:rPr>
              <a:t>from ESTIA Instrument Proposal</a:t>
            </a:r>
            <a:endParaRPr lang="en-GB" sz="1300" b="1" dirty="0">
              <a:solidFill>
                <a:schemeClr val="bg1"/>
              </a:solidFill>
              <a:latin typeface="Avenir Book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09FAC70-CA1B-5846-811D-66CE77A370C0}"/>
              </a:ext>
            </a:extLst>
          </p:cNvPr>
          <p:cNvCxnSpPr>
            <a:cxnSpLocks/>
          </p:cNvCxnSpPr>
          <p:nvPr/>
        </p:nvCxnSpPr>
        <p:spPr>
          <a:xfrm flipV="1">
            <a:off x="8153714" y="642132"/>
            <a:ext cx="1284182" cy="2141969"/>
          </a:xfrm>
          <a:prstGeom prst="straightConnector1">
            <a:avLst/>
          </a:prstGeom>
          <a:ln w="8890">
            <a:solidFill>
              <a:schemeClr val="tx1">
                <a:lumMod val="65000"/>
                <a:lumOff val="35000"/>
              </a:schemeClr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5A6F7E6-A8FD-3E4F-A2BA-9894CC401439}"/>
              </a:ext>
            </a:extLst>
          </p:cNvPr>
          <p:cNvCxnSpPr>
            <a:cxnSpLocks/>
          </p:cNvCxnSpPr>
          <p:nvPr/>
        </p:nvCxnSpPr>
        <p:spPr>
          <a:xfrm flipV="1">
            <a:off x="8102664" y="664910"/>
            <a:ext cx="303897" cy="1219389"/>
          </a:xfrm>
          <a:prstGeom prst="straightConnector1">
            <a:avLst/>
          </a:prstGeom>
          <a:ln w="8890">
            <a:solidFill>
              <a:schemeClr val="tx1">
                <a:lumMod val="65000"/>
                <a:lumOff val="35000"/>
              </a:schemeClr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217005E-650D-134E-BD29-1327441DE805}"/>
              </a:ext>
            </a:extLst>
          </p:cNvPr>
          <p:cNvCxnSpPr>
            <a:cxnSpLocks/>
          </p:cNvCxnSpPr>
          <p:nvPr/>
        </p:nvCxnSpPr>
        <p:spPr>
          <a:xfrm flipV="1">
            <a:off x="8111052" y="655796"/>
            <a:ext cx="618929" cy="1696651"/>
          </a:xfrm>
          <a:prstGeom prst="straightConnector1">
            <a:avLst/>
          </a:prstGeom>
          <a:ln w="8890">
            <a:solidFill>
              <a:schemeClr val="tx1">
                <a:lumMod val="65000"/>
                <a:lumOff val="35000"/>
              </a:schemeClr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087A5F0-B5B8-9E40-AD7C-E25162B940C5}"/>
              </a:ext>
            </a:extLst>
          </p:cNvPr>
          <p:cNvCxnSpPr>
            <a:cxnSpLocks/>
          </p:cNvCxnSpPr>
          <p:nvPr/>
        </p:nvCxnSpPr>
        <p:spPr>
          <a:xfrm flipV="1">
            <a:off x="8135400" y="720584"/>
            <a:ext cx="3061193" cy="2524785"/>
          </a:xfrm>
          <a:prstGeom prst="straightConnector1">
            <a:avLst/>
          </a:prstGeom>
          <a:ln w="8890">
            <a:solidFill>
              <a:schemeClr val="tx1">
                <a:lumMod val="65000"/>
                <a:lumOff val="35000"/>
              </a:schemeClr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66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AD69BD-A798-2D41-9144-F238E48C9C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2" b="-5149"/>
          <a:stretch/>
        </p:blipFill>
        <p:spPr>
          <a:xfrm rot="10800000">
            <a:off x="7399176" y="1626224"/>
            <a:ext cx="4126861" cy="17394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E3D1A1-7697-6548-8876-67076DE8B9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20981" y="1678609"/>
            <a:ext cx="6440021" cy="28808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9D0EBD-1858-0A49-8A7A-51C5C2CD069B}"/>
              </a:ext>
            </a:extLst>
          </p:cNvPr>
          <p:cNvSpPr/>
          <p:nvPr/>
        </p:nvSpPr>
        <p:spPr>
          <a:xfrm>
            <a:off x="1184030" y="31851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Avenir Roman" panose="02000503020000020003" pitchFamily="2" charset="0"/>
              </a:rPr>
              <a:t>One option is to change from Titanium to Stainless Steel, it has been tested and no issues on neutronic side, NO ACTIVATION ISSUE</a:t>
            </a:r>
          </a:p>
        </p:txBody>
      </p:sp>
    </p:spTree>
    <p:extLst>
      <p:ext uri="{BB962C8B-B14F-4D97-AF65-F5344CB8AC3E}">
        <p14:creationId xmlns:p14="http://schemas.microsoft.com/office/powerpoint/2010/main" val="127968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741CCD-A5AA-CC43-AB08-08E9E3108F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351569" y="3079057"/>
            <a:ext cx="4572000" cy="3429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CF7390-7DD9-1F45-9C21-7282EED88652}"/>
              </a:ext>
            </a:extLst>
          </p:cNvPr>
          <p:cNvSpPr/>
          <p:nvPr/>
        </p:nvSpPr>
        <p:spPr>
          <a:xfrm>
            <a:off x="1184030" y="31851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Avenir Roman" panose="02000503020000020003" pitchFamily="2" charset="0"/>
              </a:rPr>
              <a:t>Also tested in detector with neutrons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Avenir Roman" panose="02000503020000020003" pitchFamily="2" charset="0"/>
              </a:rPr>
              <a:t>We will have 2 batches of Stainless steel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167D20-220D-684E-8814-EFDE964591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30447" y="2056040"/>
            <a:ext cx="5214259" cy="391069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4D51C96-8150-1D48-9559-BC3FC5BE28AA}"/>
              </a:ext>
            </a:extLst>
          </p:cNvPr>
          <p:cNvCxnSpPr>
            <a:cxnSpLocks/>
          </p:cNvCxnSpPr>
          <p:nvPr/>
        </p:nvCxnSpPr>
        <p:spPr>
          <a:xfrm flipH="1">
            <a:off x="3385459" y="1611086"/>
            <a:ext cx="1055912" cy="1357512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FC8D71E-AB24-A944-AC88-1CB3557C8CD1}"/>
              </a:ext>
            </a:extLst>
          </p:cNvPr>
          <p:cNvSpPr/>
          <p:nvPr/>
        </p:nvSpPr>
        <p:spPr>
          <a:xfrm>
            <a:off x="3843347" y="1291131"/>
            <a:ext cx="1800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Avenir Roman" panose="02000503020000020003" pitchFamily="2" charset="0"/>
              </a:rPr>
              <a:t>Adhesion issue </a:t>
            </a:r>
            <a:endParaRPr lang="sv-SE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16F444-134A-3848-A6B5-0CC1851C1011}"/>
              </a:ext>
            </a:extLst>
          </p:cNvPr>
          <p:cNvCxnSpPr>
            <a:cxnSpLocks/>
          </p:cNvCxnSpPr>
          <p:nvPr/>
        </p:nvCxnSpPr>
        <p:spPr>
          <a:xfrm>
            <a:off x="6637569" y="2018819"/>
            <a:ext cx="0" cy="1899558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889A24A-C661-9049-9358-122BD436CF88}"/>
              </a:ext>
            </a:extLst>
          </p:cNvPr>
          <p:cNvSpPr/>
          <p:nvPr/>
        </p:nvSpPr>
        <p:spPr>
          <a:xfrm>
            <a:off x="6146817" y="1660463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Avenir Roman" panose="02000503020000020003" pitchFamily="2" charset="0"/>
              </a:rPr>
              <a:t>solved</a:t>
            </a:r>
            <a:endParaRPr lang="sv-SE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0A88220-F424-B84F-A0F3-F7450D323B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650764" y="1959749"/>
            <a:ext cx="3889899" cy="3192573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3426E73-5B52-364E-A2AE-28B7B5240B2B}"/>
              </a:ext>
            </a:extLst>
          </p:cNvPr>
          <p:cNvCxnSpPr>
            <a:cxnSpLocks/>
          </p:cNvCxnSpPr>
          <p:nvPr/>
        </p:nvCxnSpPr>
        <p:spPr>
          <a:xfrm>
            <a:off x="6877966" y="1984748"/>
            <a:ext cx="2321374" cy="797379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0D2F30F-47CB-DB48-8DE7-AA9E4793FB57}"/>
              </a:ext>
            </a:extLst>
          </p:cNvPr>
          <p:cNvCxnSpPr>
            <a:cxnSpLocks/>
          </p:cNvCxnSpPr>
          <p:nvPr/>
        </p:nvCxnSpPr>
        <p:spPr>
          <a:xfrm>
            <a:off x="6195201" y="825882"/>
            <a:ext cx="2728368" cy="1019247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17D86DE-7669-D542-84A4-95958148FB97}"/>
              </a:ext>
            </a:extLst>
          </p:cNvPr>
          <p:cNvCxnSpPr>
            <a:cxnSpLocks/>
          </p:cNvCxnSpPr>
          <p:nvPr/>
        </p:nvCxnSpPr>
        <p:spPr>
          <a:xfrm flipH="1">
            <a:off x="5695040" y="925352"/>
            <a:ext cx="463109" cy="2177507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D3156F1A-1AC2-1643-B01D-0CD3DF4AB7D4}"/>
              </a:ext>
            </a:extLst>
          </p:cNvPr>
          <p:cNvSpPr/>
          <p:nvPr/>
        </p:nvSpPr>
        <p:spPr>
          <a:xfrm>
            <a:off x="4505760" y="2406306"/>
            <a:ext cx="138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Avenir Roman" panose="02000503020000020003" pitchFamily="2" charset="0"/>
              </a:rPr>
              <a:t>304L mirror</a:t>
            </a:r>
            <a:endParaRPr lang="sv-SE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395D45-F626-1B47-B993-8D7FEB988997}"/>
              </a:ext>
            </a:extLst>
          </p:cNvPr>
          <p:cNvSpPr/>
          <p:nvPr/>
        </p:nvSpPr>
        <p:spPr>
          <a:xfrm>
            <a:off x="7357151" y="1034925"/>
            <a:ext cx="15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Avenir Roman" panose="02000503020000020003" pitchFamily="2" charset="0"/>
              </a:rPr>
              <a:t>316 2B finish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55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EB1AD9-3455-194B-B8C4-AF7025B9DC50}"/>
              </a:ext>
            </a:extLst>
          </p:cNvPr>
          <p:cNvSpPr/>
          <p:nvPr/>
        </p:nvSpPr>
        <p:spPr>
          <a:xfrm>
            <a:off x="480770" y="272534"/>
            <a:ext cx="5848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venir Roman" panose="02000503020000020003" pitchFamily="2" charset="0"/>
              </a:rPr>
              <a:t>Yet another issue: Epoxy tape OUT OF PRODUCTION </a:t>
            </a:r>
            <a:endParaRPr lang="en-AU" dirty="0">
              <a:solidFill>
                <a:srgbClr val="FF0000"/>
              </a:solidFill>
            </a:endParaRPr>
          </a:p>
          <a:p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A2145C-5860-EA4B-98F2-EBE2370012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811271" y="-255883"/>
            <a:ext cx="4617622" cy="72786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BDA7A3-4D00-4C40-BA60-652378D845DE}"/>
              </a:ext>
            </a:extLst>
          </p:cNvPr>
          <p:cNvSpPr txBox="1"/>
          <p:nvPr/>
        </p:nvSpPr>
        <p:spPr>
          <a:xfrm>
            <a:off x="480771" y="1170291"/>
            <a:ext cx="1581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rgbClr val="002060"/>
                </a:solidFill>
              </a:rPr>
              <a:t>Ti</a:t>
            </a:r>
            <a:r>
              <a:rPr lang="en-GB" sz="1600" b="1" dirty="0">
                <a:solidFill>
                  <a:srgbClr val="002060"/>
                </a:solidFill>
              </a:rPr>
              <a:t> blade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7082B7-CC19-E14E-B8F4-7D647D002CFC}"/>
              </a:ext>
            </a:extLst>
          </p:cNvPr>
          <p:cNvSpPr txBox="1"/>
          <p:nvPr/>
        </p:nvSpPr>
        <p:spPr>
          <a:xfrm>
            <a:off x="2629610" y="1170291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</a:rPr>
              <a:t>Epoxy tape glue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4EF002-FB26-4949-87D1-D2D86686F6C9}"/>
              </a:ext>
            </a:extLst>
          </p:cNvPr>
          <p:cNvSpPr txBox="1"/>
          <p:nvPr/>
        </p:nvSpPr>
        <p:spPr>
          <a:xfrm>
            <a:off x="5138114" y="1170291"/>
            <a:ext cx="2621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</a:rPr>
              <a:t>PCB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AF6CEC88-88BD-FA40-BDF1-0B0BD66DF8A4}"/>
              </a:ext>
            </a:extLst>
          </p:cNvPr>
          <p:cNvSpPr/>
          <p:nvPr/>
        </p:nvSpPr>
        <p:spPr>
          <a:xfrm rot="19067375">
            <a:off x="2323409" y="2960845"/>
            <a:ext cx="2843279" cy="2840462"/>
          </a:xfrm>
          <a:prstGeom prst="arc">
            <a:avLst/>
          </a:prstGeom>
          <a:ln w="381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98C319-C547-8A44-A6DF-3F0D049E70CC}"/>
              </a:ext>
            </a:extLst>
          </p:cNvPr>
          <p:cNvSpPr txBox="1"/>
          <p:nvPr/>
        </p:nvSpPr>
        <p:spPr>
          <a:xfrm>
            <a:off x="2615700" y="3121819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2060"/>
                </a:solidFill>
              </a:rPr>
              <a:t>20 cm</a:t>
            </a:r>
            <a:br>
              <a:rPr lang="en-GB" sz="1400" b="1" dirty="0">
                <a:solidFill>
                  <a:srgbClr val="002060"/>
                </a:solidFill>
              </a:rPr>
            </a:br>
            <a:r>
              <a:rPr lang="en-GB" sz="1400" b="1" dirty="0">
                <a:solidFill>
                  <a:srgbClr val="002060"/>
                </a:solidFill>
              </a:rPr>
              <a:t>rolling direction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105B1E-95DF-D641-9612-17261741310D}"/>
              </a:ext>
            </a:extLst>
          </p:cNvPr>
          <p:cNvCxnSpPr/>
          <p:nvPr/>
        </p:nvCxnSpPr>
        <p:spPr>
          <a:xfrm>
            <a:off x="2501594" y="1678122"/>
            <a:ext cx="0" cy="3008376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48D3153-A3A0-1041-AE34-7EF9967097AE}"/>
              </a:ext>
            </a:extLst>
          </p:cNvPr>
          <p:cNvSpPr txBox="1"/>
          <p:nvPr/>
        </p:nvSpPr>
        <p:spPr>
          <a:xfrm rot="16200000">
            <a:off x="878358" y="3028420"/>
            <a:ext cx="3008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2060"/>
                </a:solidFill>
              </a:rPr>
              <a:t>26.5 cm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868EE4-EB9E-EE4C-8D9C-FF57805F126C}"/>
              </a:ext>
            </a:extLst>
          </p:cNvPr>
          <p:cNvCxnSpPr/>
          <p:nvPr/>
        </p:nvCxnSpPr>
        <p:spPr>
          <a:xfrm>
            <a:off x="5317946" y="1732986"/>
            <a:ext cx="1581912" cy="0"/>
          </a:xfrm>
          <a:prstGeom prst="line">
            <a:avLst/>
          </a:prstGeom>
          <a:ln w="9525">
            <a:solidFill>
              <a:srgbClr val="92D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C36F96-5ECD-684E-AF60-CF1AF188D07B}"/>
              </a:ext>
            </a:extLst>
          </p:cNvPr>
          <p:cNvCxnSpPr>
            <a:cxnSpLocks/>
          </p:cNvCxnSpPr>
          <p:nvPr/>
        </p:nvCxnSpPr>
        <p:spPr>
          <a:xfrm>
            <a:off x="5317946" y="4811466"/>
            <a:ext cx="1655064" cy="0"/>
          </a:xfrm>
          <a:prstGeom prst="line">
            <a:avLst/>
          </a:prstGeom>
          <a:ln w="9525">
            <a:solidFill>
              <a:srgbClr val="92D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4D7E90-4B25-8843-8B4F-8343DCBB4270}"/>
              </a:ext>
            </a:extLst>
          </p:cNvPr>
          <p:cNvCxnSpPr>
            <a:cxnSpLocks/>
          </p:cNvCxnSpPr>
          <p:nvPr/>
        </p:nvCxnSpPr>
        <p:spPr>
          <a:xfrm flipH="1" flipV="1">
            <a:off x="7555178" y="1587674"/>
            <a:ext cx="67056" cy="3382288"/>
          </a:xfrm>
          <a:prstGeom prst="line">
            <a:avLst/>
          </a:prstGeom>
          <a:ln w="9525">
            <a:solidFill>
              <a:srgbClr val="92D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C1167A-CB91-2641-B977-52C0238E9B35}"/>
              </a:ext>
            </a:extLst>
          </p:cNvPr>
          <p:cNvCxnSpPr>
            <a:cxnSpLocks/>
          </p:cNvCxnSpPr>
          <p:nvPr/>
        </p:nvCxnSpPr>
        <p:spPr>
          <a:xfrm flipH="1" flipV="1">
            <a:off x="5285878" y="1723842"/>
            <a:ext cx="22923" cy="3078480"/>
          </a:xfrm>
          <a:prstGeom prst="line">
            <a:avLst/>
          </a:prstGeom>
          <a:ln w="9525">
            <a:solidFill>
              <a:srgbClr val="92D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D6DA91-9775-A545-B2D1-616E7F6DFC07}"/>
              </a:ext>
            </a:extLst>
          </p:cNvPr>
          <p:cNvCxnSpPr>
            <a:cxnSpLocks/>
          </p:cNvCxnSpPr>
          <p:nvPr/>
        </p:nvCxnSpPr>
        <p:spPr>
          <a:xfrm flipH="1">
            <a:off x="6973010" y="4969962"/>
            <a:ext cx="649224" cy="0"/>
          </a:xfrm>
          <a:prstGeom prst="line">
            <a:avLst/>
          </a:prstGeom>
          <a:ln w="9525">
            <a:solidFill>
              <a:srgbClr val="92D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B11E5A-1D6A-6140-84A9-F53FEF3247E0}"/>
              </a:ext>
            </a:extLst>
          </p:cNvPr>
          <p:cNvCxnSpPr>
            <a:cxnSpLocks/>
          </p:cNvCxnSpPr>
          <p:nvPr/>
        </p:nvCxnSpPr>
        <p:spPr>
          <a:xfrm flipH="1">
            <a:off x="6905954" y="1587674"/>
            <a:ext cx="649224" cy="0"/>
          </a:xfrm>
          <a:prstGeom prst="line">
            <a:avLst/>
          </a:prstGeom>
          <a:ln w="9525">
            <a:solidFill>
              <a:srgbClr val="92D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D322583-085A-0247-A9F5-461A6F7C63CE}"/>
              </a:ext>
            </a:extLst>
          </p:cNvPr>
          <p:cNvCxnSpPr>
            <a:cxnSpLocks/>
          </p:cNvCxnSpPr>
          <p:nvPr/>
        </p:nvCxnSpPr>
        <p:spPr>
          <a:xfrm>
            <a:off x="6973010" y="4802322"/>
            <a:ext cx="0" cy="176784"/>
          </a:xfrm>
          <a:prstGeom prst="line">
            <a:avLst/>
          </a:prstGeom>
          <a:ln w="9525">
            <a:solidFill>
              <a:srgbClr val="92D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8A3E020-8C5C-8C4B-A1F2-A173349C8B3D}"/>
              </a:ext>
            </a:extLst>
          </p:cNvPr>
          <p:cNvCxnSpPr>
            <a:cxnSpLocks/>
          </p:cNvCxnSpPr>
          <p:nvPr/>
        </p:nvCxnSpPr>
        <p:spPr>
          <a:xfrm>
            <a:off x="6899858" y="1589730"/>
            <a:ext cx="0" cy="176784"/>
          </a:xfrm>
          <a:prstGeom prst="line">
            <a:avLst/>
          </a:prstGeom>
          <a:ln>
            <a:solidFill>
              <a:srgbClr val="92D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EB41909C-76E3-5D40-8F64-6AD32EBA00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341181" y="1826696"/>
            <a:ext cx="5421923" cy="3421165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9AE2366-66F3-214B-A6B3-70B6CED8A439}"/>
              </a:ext>
            </a:extLst>
          </p:cNvPr>
          <p:cNvCxnSpPr>
            <a:cxnSpLocks/>
          </p:cNvCxnSpPr>
          <p:nvPr/>
        </p:nvCxnSpPr>
        <p:spPr>
          <a:xfrm>
            <a:off x="10112580" y="546384"/>
            <a:ext cx="159199" cy="7931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3E22D5A-E114-7243-A6E4-8882353B2E00}"/>
              </a:ext>
            </a:extLst>
          </p:cNvPr>
          <p:cNvSpPr txBox="1"/>
          <p:nvPr/>
        </p:nvSpPr>
        <p:spPr>
          <a:xfrm>
            <a:off x="8513576" y="271496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</a:rPr>
              <a:t>Epoxy tape glue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ED5893-58FB-9F40-990E-CA9B6F97B015}"/>
              </a:ext>
            </a:extLst>
          </p:cNvPr>
          <p:cNvSpPr txBox="1"/>
          <p:nvPr/>
        </p:nvSpPr>
        <p:spPr>
          <a:xfrm>
            <a:off x="9480823" y="5603144"/>
            <a:ext cx="1581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rgbClr val="002060"/>
                </a:solidFill>
              </a:rPr>
              <a:t>Ti</a:t>
            </a:r>
            <a:r>
              <a:rPr lang="en-GB" sz="1600" b="1" dirty="0">
                <a:solidFill>
                  <a:srgbClr val="002060"/>
                </a:solidFill>
              </a:rPr>
              <a:t> blade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E8750D-6C18-CA4F-8A85-12F2DAC13462}"/>
              </a:ext>
            </a:extLst>
          </p:cNvPr>
          <p:cNvSpPr txBox="1"/>
          <p:nvPr/>
        </p:nvSpPr>
        <p:spPr>
          <a:xfrm>
            <a:off x="9233037" y="1766514"/>
            <a:ext cx="2621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</a:rPr>
              <a:t>PCB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543A263-1C16-AB47-BC60-3A2D86A0AD7A}"/>
              </a:ext>
            </a:extLst>
          </p:cNvPr>
          <p:cNvCxnSpPr>
            <a:cxnSpLocks/>
          </p:cNvCxnSpPr>
          <p:nvPr/>
        </p:nvCxnSpPr>
        <p:spPr>
          <a:xfrm>
            <a:off x="2758939" y="662609"/>
            <a:ext cx="184755" cy="11214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5A4F9CF9-92CD-3E46-9696-4ECA445DD027}"/>
              </a:ext>
            </a:extLst>
          </p:cNvPr>
          <p:cNvSpPr/>
          <p:nvPr/>
        </p:nvSpPr>
        <p:spPr>
          <a:xfrm>
            <a:off x="480770" y="6144235"/>
            <a:ext cx="5929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venir Roman" panose="02000503020000020003" pitchFamily="2" charset="0"/>
              </a:rPr>
              <a:t>FOUND 2 ALTERNATIVES FROM 3M UNDER TESTING </a:t>
            </a:r>
            <a:endParaRPr lang="en-AU" dirty="0">
              <a:solidFill>
                <a:srgbClr val="FF0000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088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3461</TotalTime>
  <Words>517</Words>
  <Application>Microsoft Macintosh PowerPoint</Application>
  <PresentationFormat>Widescreen</PresentationFormat>
  <Paragraphs>115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-apple-system</vt:lpstr>
      <vt:lpstr>Arial</vt:lpstr>
      <vt:lpstr>Avenir Book</vt:lpstr>
      <vt:lpstr>Avenir Roman</vt:lpstr>
      <vt:lpstr>Calibri</vt:lpstr>
      <vt:lpstr>Segoe UI</vt:lpstr>
      <vt:lpstr>Segoe UI Light</vt:lpstr>
      <vt:lpstr>Segoe UI Semibold</vt:lpstr>
      <vt:lpstr>Symbol</vt:lpstr>
      <vt:lpstr>Wingdings</vt:lpstr>
      <vt:lpstr>Office-tema</vt:lpstr>
      <vt:lpstr>Multi-Blade detector status  Oct 2022  Francesco Piscitelli </vt:lpstr>
      <vt:lpstr>PowerPoint Presentation</vt:lpstr>
      <vt:lpstr>PowerPoint Presentation</vt:lpstr>
      <vt:lpstr>PowerPoint Presentation</vt:lpstr>
      <vt:lpstr>PowerPoint Presentation</vt:lpstr>
      <vt:lpstr>Multi-Blade for ESTIA, FREIA installed permanently at AMOR (PSI)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Francesco Piscitelli</cp:lastModifiedBy>
  <cp:revision>271</cp:revision>
  <cp:lastPrinted>2022-10-17T07:02:26Z</cp:lastPrinted>
  <dcterms:created xsi:type="dcterms:W3CDTF">2022-04-27T10:13:38Z</dcterms:created>
  <dcterms:modified xsi:type="dcterms:W3CDTF">2022-10-17T07:06:10Z</dcterms:modified>
</cp:coreProperties>
</file>