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gif" ContentType="image/gif"/>
  <Default Extension="jpeg" ContentType="image/jpeg"/>
  <Default Extension="jpg" ContentType="image/png"/>
  <Default Extension="png" ContentType="image/png"/>
  <Default Extension="rels" ContentType="application/vnd.openxmlformats-package.relationships+xml"/>
  <Default Extension="tiff" ContentType="image/tif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media/image29.jpg" ContentType="image/jpeg"/>
  <Override PartName="/ppt/media/image36.jpg" ContentType="image/jpeg"/>
  <Override PartName="/ppt/media/image37.JPG" ContentType="image/jpeg"/>
  <Override PartName="/ppt/media/image38.JPG" ContentType="image/jpeg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40"/>
  </p:notesMasterIdLst>
  <p:sldIdLst>
    <p:sldId id="267" r:id="rId2"/>
    <p:sldId id="274" r:id="rId3"/>
    <p:sldId id="378" r:id="rId4"/>
    <p:sldId id="375" r:id="rId5"/>
    <p:sldId id="374" r:id="rId6"/>
    <p:sldId id="376" r:id="rId7"/>
    <p:sldId id="377" r:id="rId8"/>
    <p:sldId id="379" r:id="rId9"/>
    <p:sldId id="380" r:id="rId10"/>
    <p:sldId id="383" r:id="rId11"/>
    <p:sldId id="384" r:id="rId12"/>
    <p:sldId id="385" r:id="rId13"/>
    <p:sldId id="387" r:id="rId14"/>
    <p:sldId id="386" r:id="rId15"/>
    <p:sldId id="389" r:id="rId16"/>
    <p:sldId id="286" r:id="rId17"/>
    <p:sldId id="287" r:id="rId18"/>
    <p:sldId id="391" r:id="rId19"/>
    <p:sldId id="390" r:id="rId20"/>
    <p:sldId id="388" r:id="rId21"/>
    <p:sldId id="392" r:id="rId22"/>
    <p:sldId id="393" r:id="rId23"/>
    <p:sldId id="297" r:id="rId24"/>
    <p:sldId id="298" r:id="rId25"/>
    <p:sldId id="394" r:id="rId26"/>
    <p:sldId id="299" r:id="rId27"/>
    <p:sldId id="395" r:id="rId28"/>
    <p:sldId id="396" r:id="rId29"/>
    <p:sldId id="397" r:id="rId30"/>
    <p:sldId id="291" r:id="rId31"/>
    <p:sldId id="398" r:id="rId32"/>
    <p:sldId id="399" r:id="rId33"/>
    <p:sldId id="400" r:id="rId34"/>
    <p:sldId id="402" r:id="rId35"/>
    <p:sldId id="403" r:id="rId36"/>
    <p:sldId id="405" r:id="rId37"/>
    <p:sldId id="362" r:id="rId38"/>
    <p:sldId id="406" r:id="rId39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CCCC"/>
    <a:srgbClr val="666666"/>
    <a:srgbClr val="FECC99"/>
    <a:srgbClr val="FEE6CC"/>
    <a:srgbClr val="CCDFDB"/>
    <a:srgbClr val="E5F0EC"/>
    <a:srgbClr val="D7E59A"/>
    <a:srgbClr val="EBF1CB"/>
    <a:srgbClr val="CDD5E0"/>
    <a:srgbClr val="E6EBE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llanmörkt format 2 - Dekorfär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7329" autoAdjust="0"/>
    <p:restoredTop sz="94681" autoAdjust="0"/>
  </p:normalViewPr>
  <p:slideViewPr>
    <p:cSldViewPr snapToGrid="0" snapToObjects="1">
      <p:cViewPr>
        <p:scale>
          <a:sx n="117" d="100"/>
          <a:sy n="117" d="100"/>
        </p:scale>
        <p:origin x="224" y="5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theme" Target="theme/theme1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216F17-FF12-814E-936A-620B3383A43B}" type="datetimeFigureOut">
              <a:rPr lang="sv-SE" smtClean="0"/>
              <a:t>2022-09-13</a:t>
            </a:fld>
            <a:endParaRPr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  <a:endParaRPr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AE5A434-646A-2746-9BDC-885B2382B33E}" type="slidenum">
              <a:rPr lang="sv-SE" smtClean="0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2318227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Firs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ktangel 4">
            <a:extLst>
              <a:ext uri="{FF2B5EF4-FFF2-40B4-BE49-F238E27FC236}">
                <a16:creationId xmlns:a16="http://schemas.microsoft.com/office/drawing/2014/main" id="{5105BBA5-0B01-43EB-96EC-725AF28E5A8E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6" name="Rektangel 5">
            <a:extLst>
              <a:ext uri="{FF2B5EF4-FFF2-40B4-BE49-F238E27FC236}">
                <a16:creationId xmlns:a16="http://schemas.microsoft.com/office/drawing/2014/main" id="{BB3141B3-566C-47FF-8C29-67289995D2FA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7" name="Bildobjekt 6">
            <a:extLst>
              <a:ext uri="{FF2B5EF4-FFF2-40B4-BE49-F238E27FC236}">
                <a16:creationId xmlns:a16="http://schemas.microsoft.com/office/drawing/2014/main" id="{B965145F-CDA4-4965-A7C5-ACBA5939346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703069" y="1048935"/>
            <a:ext cx="8872165" cy="47601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74854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-2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sv-SE" dirty="0"/>
          </a:p>
        </p:txBody>
      </p:sp>
      <p:sp>
        <p:nvSpPr>
          <p:cNvPr id="3" name="Underrubrik 2">
            <a:extLst>
              <a:ext uri="{FF2B5EF4-FFF2-40B4-BE49-F238E27FC236}">
                <a16:creationId xmlns:a16="http://schemas.microsoft.com/office/drawing/2014/main" id="{81DF3056-F3A8-2949-876C-528413E342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930395" y="3883393"/>
            <a:ext cx="8640000" cy="921363"/>
          </a:xfrm>
          <a:prstGeom prst="rect">
            <a:avLst/>
          </a:prstGeom>
        </p:spPr>
        <p:txBody>
          <a:bodyPr lIns="90000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28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5" name="Platshållare för text 14">
            <a:extLst>
              <a:ext uri="{FF2B5EF4-FFF2-40B4-BE49-F238E27FC236}">
                <a16:creationId xmlns:a16="http://schemas.microsoft.com/office/drawing/2014/main" id="{EA5DA2EE-60AD-41D0-96B0-DDF02E0AE545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930395" y="5605695"/>
            <a:ext cx="6290892" cy="459883"/>
          </a:xfrm>
          <a:prstGeom prst="rect">
            <a:avLst/>
          </a:prstGeom>
        </p:spPr>
        <p:txBody>
          <a:bodyPr lIns="90000" tIns="18000" bIns="36000" anchor="b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200" b="1" strike="noStrike" cap="all" spc="12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sv-SE"/>
              <a:t>presented by &lt;name nameson&gt;</a:t>
            </a: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5CE429DE-35D4-F144-9881-2C3DD8ABB66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930395" y="6096663"/>
            <a:ext cx="1241068" cy="365125"/>
          </a:xfrm>
        </p:spPr>
        <p:txBody>
          <a:bodyPr/>
          <a:lstStyle>
            <a:lvl1pPr>
              <a:defRPr sz="1200"/>
            </a:lvl1pPr>
          </a:lstStyle>
          <a:p>
            <a:fld id="{18896B66-0B3A-474C-9C9C-E4F07B1F5DAD}" type="datetime1">
              <a:rPr lang="sv-SE" smtClean="0"/>
              <a:pPr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4013846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ktangel 8">
            <a:extLst>
              <a:ext uri="{FF2B5EF4-FFF2-40B4-BE49-F238E27FC236}">
                <a16:creationId xmlns:a16="http://schemas.microsoft.com/office/drawing/2014/main" id="{9BCCEAFE-E21B-43CF-80C4-FF01C3F9D479}"/>
              </a:ext>
            </a:extLst>
          </p:cNvPr>
          <p:cNvSpPr/>
          <p:nvPr userDrawn="1"/>
        </p:nvSpPr>
        <p:spPr>
          <a:xfrm>
            <a:off x="0" y="16274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 dirty="0"/>
              <a:t>PRESENTATION </a:t>
            </a:r>
            <a:r>
              <a:rPr lang="sv-SE" dirty="0" err="1"/>
              <a:t>TITLe</a:t>
            </a:r>
            <a:r>
              <a:rPr lang="sv-SE" dirty="0"/>
              <a:t>/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2" name="Bildobjekt 11">
            <a:extLst>
              <a:ext uri="{FF2B5EF4-FFF2-40B4-BE49-F238E27FC236}">
                <a16:creationId xmlns:a16="http://schemas.microsoft.com/office/drawing/2014/main" id="{6426DF26-09C3-4DAE-B43E-0C11D6A635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1" name="Platshållare för text 10">
            <a:extLst>
              <a:ext uri="{FF2B5EF4-FFF2-40B4-BE49-F238E27FC236}">
                <a16:creationId xmlns:a16="http://schemas.microsoft.com/office/drawing/2014/main" id="{5C48DF05-1B09-4DA6-AC56-07304871CCD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195647" y="1640719"/>
            <a:ext cx="10042073" cy="4375520"/>
          </a:xfrm>
        </p:spPr>
        <p:txBody>
          <a:bodyPr>
            <a:noAutofit/>
          </a:bodyPr>
          <a:lstStyle>
            <a:lvl1pPr marL="457200" indent="-457200">
              <a:buClr>
                <a:schemeClr val="bg1"/>
              </a:buClr>
              <a:buFont typeface="+mj-lt"/>
              <a:buAutoNum type="arabicPeriod"/>
              <a:defRPr>
                <a:solidFill>
                  <a:schemeClr val="bg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14" name="Platshållare för datum 3">
            <a:extLst>
              <a:ext uri="{FF2B5EF4-FFF2-40B4-BE49-F238E27FC236}">
                <a16:creationId xmlns:a16="http://schemas.microsoft.com/office/drawing/2014/main" id="{04D3287D-3E21-D845-8766-C307E676530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39884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/breaker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ktangel 5">
            <a:extLst>
              <a:ext uri="{FF2B5EF4-FFF2-40B4-BE49-F238E27FC236}">
                <a16:creationId xmlns:a16="http://schemas.microsoft.com/office/drawing/2014/main" id="{250D024A-8F85-4618-9506-0F493B263A92}"/>
              </a:ext>
            </a:extLst>
          </p:cNvPr>
          <p:cNvSpPr/>
          <p:nvPr userDrawn="1"/>
        </p:nvSpPr>
        <p:spPr>
          <a:xfrm>
            <a:off x="0" y="0"/>
            <a:ext cx="6477712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628E18C2-A66E-436E-89DA-1C5D481CB4B4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477712" y="0"/>
            <a:ext cx="5714288" cy="6858000"/>
          </a:xfrm>
          <a:solidFill>
            <a:srgbClr val="ECECEC"/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3" name="Platshållare för text 2">
            <a:extLst>
              <a:ext uri="{FF2B5EF4-FFF2-40B4-BE49-F238E27FC236}">
                <a16:creationId xmlns:a16="http://schemas.microsoft.com/office/drawing/2014/main" id="{F55DE042-7DE8-4583-986C-40823753078B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30491" y="1051132"/>
            <a:ext cx="4255909" cy="829149"/>
          </a:xfrm>
        </p:spPr>
        <p:txBody>
          <a:bodyPr rIns="18000" anchor="b" anchorCtr="0"/>
          <a:lstStyle>
            <a:lvl1pPr marL="0" indent="0">
              <a:buFontTx/>
              <a:buNone/>
              <a:defRPr sz="4800">
                <a:solidFill>
                  <a:schemeClr val="bg1"/>
                </a:solidFill>
                <a:latin typeface="+mn-lt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# (chapter)</a:t>
            </a:r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1DC53C5B-9DC3-4646-B6B3-DD59404D44D0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230491" y="2169209"/>
            <a:ext cx="4255909" cy="2462613"/>
          </a:xfrm>
        </p:spPr>
        <p:txBody>
          <a:bodyPr rIns="18000" anchor="t" anchorCtr="0"/>
          <a:lstStyle>
            <a:lvl1pPr marL="0" indent="0">
              <a:spcBef>
                <a:spcPts val="0"/>
              </a:spcBef>
              <a:buFontTx/>
              <a:buNone/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Headline</a:t>
            </a:r>
          </a:p>
        </p:txBody>
      </p:sp>
    </p:spTree>
    <p:extLst>
      <p:ext uri="{BB962C8B-B14F-4D97-AF65-F5344CB8AC3E}">
        <p14:creationId xmlns:p14="http://schemas.microsoft.com/office/powerpoint/2010/main" val="3254649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5917406D-4BE3-3B4C-BCFF-41B4F0FAB4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9365782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>
              <a:lnSpc>
                <a:spcPct val="100000"/>
              </a:lnSpc>
              <a:defRPr/>
            </a:lvl2pPr>
            <a:lvl3pPr>
              <a:lnSpc>
                <a:spcPct val="100000"/>
              </a:lnSpc>
              <a:defRPr/>
            </a:lvl3pPr>
            <a:lvl4pPr>
              <a:lnSpc>
                <a:spcPct val="100000"/>
              </a:lnSpc>
              <a:defRPr/>
            </a:lvl4pPr>
            <a:lvl5pPr>
              <a:lnSpc>
                <a:spcPct val="100000"/>
              </a:lnSpc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13" name="Platshållare för datum 3">
            <a:extLst>
              <a:ext uri="{FF2B5EF4-FFF2-40B4-BE49-F238E27FC236}">
                <a16:creationId xmlns:a16="http://schemas.microsoft.com/office/drawing/2014/main" id="{3E8E36C4-8565-B94E-A90D-FF5DD7F86A6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0082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58775" indent="-2159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BA21051E-3C35-41FB-8E6B-797DB8F26971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6373692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2865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1" name="Platshållare för datum 3">
            <a:extLst>
              <a:ext uri="{FF2B5EF4-FFF2-40B4-BE49-F238E27FC236}">
                <a16:creationId xmlns:a16="http://schemas.microsoft.com/office/drawing/2014/main" id="{154C1432-4F85-1F42-8016-9B83B89CC80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1351087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975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3" name="Platshållare för innehåll 2">
            <a:extLst>
              <a:ext uri="{FF2B5EF4-FFF2-40B4-BE49-F238E27FC236}">
                <a16:creationId xmlns:a16="http://schemas.microsoft.com/office/drawing/2014/main" id="{B2D0E559-A900-41F3-93C5-387A7764A152}"/>
              </a:ext>
            </a:extLst>
          </p:cNvPr>
          <p:cNvSpPr>
            <a:spLocks noGrp="1"/>
          </p:cNvSpPr>
          <p:nvPr>
            <p:ph idx="15"/>
          </p:nvPr>
        </p:nvSpPr>
        <p:spPr>
          <a:xfrm>
            <a:off x="4605297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39750" indent="-19685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7" name="Platshållare för innehåll 2">
            <a:extLst>
              <a:ext uri="{FF2B5EF4-FFF2-40B4-BE49-F238E27FC236}">
                <a16:creationId xmlns:a16="http://schemas.microsoft.com/office/drawing/2014/main" id="{E4E99B3B-ADB3-4D1A-9A7F-AA1B8528E6C7}"/>
              </a:ext>
            </a:extLst>
          </p:cNvPr>
          <p:cNvSpPr>
            <a:spLocks noGrp="1"/>
          </p:cNvSpPr>
          <p:nvPr>
            <p:ph idx="16"/>
          </p:nvPr>
        </p:nvSpPr>
        <p:spPr>
          <a:xfrm>
            <a:off x="8116194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F91A8E7B-C629-D343-8A83-7EB0ADF608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6676667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latshållare för bild 6">
            <a:extLst>
              <a:ext uri="{FF2B5EF4-FFF2-40B4-BE49-F238E27FC236}">
                <a16:creationId xmlns:a16="http://schemas.microsoft.com/office/drawing/2014/main" id="{16B191E2-1C71-4B4C-B562-DD793673C24E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6373813" y="1562100"/>
            <a:ext cx="4994275" cy="476885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marL="0" indent="0" algn="ctr">
              <a:buFontTx/>
              <a:buNone/>
              <a:defRPr sz="800">
                <a:solidFill>
                  <a:srgbClr val="666666"/>
                </a:solidFill>
              </a:defRPr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 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1" name="Rektangel 10">
            <a:extLst>
              <a:ext uri="{FF2B5EF4-FFF2-40B4-BE49-F238E27FC236}">
                <a16:creationId xmlns:a16="http://schemas.microsoft.com/office/drawing/2014/main" id="{BC4F3A85-66E6-412A-97CD-99D922EFBEE2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3" name="Bildobjekt 12">
            <a:extLst>
              <a:ext uri="{FF2B5EF4-FFF2-40B4-BE49-F238E27FC236}">
                <a16:creationId xmlns:a16="http://schemas.microsoft.com/office/drawing/2014/main" id="{506E76ED-0FF0-4A03-8EB9-06B57B12EC1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5D496E45-863B-704B-B14F-5E0F58578D8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0665588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. Full widt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0" y="0"/>
            <a:ext cx="12192000" cy="685800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 dirty="0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Rubrik 1">
            <a:extLst>
              <a:ext uri="{FF2B5EF4-FFF2-40B4-BE49-F238E27FC236}">
                <a16:creationId xmlns:a16="http://schemas.microsoft.com/office/drawing/2014/main" id="{8F5BB748-C0D0-CB4F-BA93-7488E4BA705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 dirty="0"/>
              <a:t>Image </a:t>
            </a:r>
            <a:r>
              <a:rPr lang="sv-SE" dirty="0" err="1"/>
              <a:t>title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328653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996A591D-7BEE-2A48-BD08-DCDF3D90DE3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7" name="Platshållare för diagram 6">
            <a:extLst>
              <a:ext uri="{FF2B5EF4-FFF2-40B4-BE49-F238E27FC236}">
                <a16:creationId xmlns:a16="http://schemas.microsoft.com/office/drawing/2014/main" id="{FA784AEE-BB11-4271-AB33-DE0774105604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>
          <a:xfrm>
            <a:off x="1103313" y="1657350"/>
            <a:ext cx="7767637" cy="44450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US"/>
              <a:t>Click icon to add chart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3175525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 dirty="0"/>
              <a:t>PRESENTATION TITLE/FOOTER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8" name="Platshållare för tabell 7">
            <a:extLst>
              <a:ext uri="{FF2B5EF4-FFF2-40B4-BE49-F238E27FC236}">
                <a16:creationId xmlns:a16="http://schemas.microsoft.com/office/drawing/2014/main" id="{489D1BD7-202A-4115-BE6C-1B053CFFDE1E}"/>
              </a:ext>
            </a:extLst>
          </p:cNvPr>
          <p:cNvSpPr>
            <a:spLocks noGrp="1"/>
          </p:cNvSpPr>
          <p:nvPr>
            <p:ph type="tbl" sz="quarter" idx="15"/>
          </p:nvPr>
        </p:nvSpPr>
        <p:spPr>
          <a:xfrm>
            <a:off x="1103313" y="1614488"/>
            <a:ext cx="9359900" cy="44069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US"/>
              <a:t>Click icon to add table</a:t>
            </a:r>
            <a:endParaRPr lang="sv-SE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EF177138-95E5-674B-B010-143A8CD1453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42251890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0" y="388593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7967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/>
              <a:t>2021-Nov-12</a:t>
            </a: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R. Zeng, “Phase” Becomes Important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6DDC-86FA-E149-AF9D-2C6CC00BBD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44138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>
            <a:extLst>
              <a:ext uri="{FF2B5EF4-FFF2-40B4-BE49-F238E27FC236}">
                <a16:creationId xmlns:a16="http://schemas.microsoft.com/office/drawing/2014/main" id="{81532B06-EA3A-AA45-A1FA-C8E1873FD0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81999"/>
            <a:ext cx="9478393" cy="657340"/>
          </a:xfrm>
          <a:prstGeom prst="rect">
            <a:avLst/>
          </a:prstGeom>
        </p:spPr>
        <p:txBody>
          <a:bodyPr vert="horz" lIns="90000" tIns="45720" rIns="91440" bIns="45720" rtlCol="0" anchor="t" anchorCtr="0">
            <a:noAutofit/>
          </a:bodyPr>
          <a:lstStyle/>
          <a:p>
            <a:r>
              <a:rPr lang="sv-SE"/>
              <a:t>Klicka här för att ändra mall för rubrikformat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66E4D6F2-5CFB-9D4E-AED8-120937FE257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195647" y="6483583"/>
            <a:ext cx="83265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spc="80" baseline="0">
                <a:solidFill>
                  <a:srgbClr val="CCCCCC"/>
                </a:solidFill>
              </a:defRPr>
            </a:lvl1pPr>
          </a:lstStyle>
          <a:p>
            <a:fld id="{926FFDD8-E9D5-414B-9D01-E73C6B8A8FCA}" type="datetime1">
              <a:rPr lang="sv-SE" smtClean="0"/>
              <a:t>2022-09-13</a:t>
            </a:fld>
            <a:endParaRPr lang="sv-SE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515FD9D7-4C35-3343-B008-A413FF500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053244" y="6483583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cap="all" spc="80" baseline="0">
                <a:solidFill>
                  <a:srgbClr val="CCCCCC"/>
                </a:solidFill>
              </a:defRPr>
            </a:lvl1pPr>
          </a:lstStyle>
          <a:p>
            <a:r>
              <a:rPr lang="sv-SE"/>
              <a:t>PRESENTATION TITLE / FOOTER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AF6B396D-270A-E047-8DAD-6D51B53CAD6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5292" y="6483583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00" b="1">
                <a:solidFill>
                  <a:schemeClr val="accent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CD0A89FF-22DC-4B6A-B9ED-60B2F32ED89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95894" y="1561865"/>
            <a:ext cx="9561022" cy="4565397"/>
          </a:xfrm>
          <a:prstGeom prst="rect">
            <a:avLst/>
          </a:prstGeom>
        </p:spPr>
        <p:txBody>
          <a:bodyPr vert="horz" lIns="0" tIns="45720" rIns="91440" bIns="4572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</p:spTree>
    <p:extLst>
      <p:ext uri="{BB962C8B-B14F-4D97-AF65-F5344CB8AC3E}">
        <p14:creationId xmlns:p14="http://schemas.microsoft.com/office/powerpoint/2010/main" val="8258487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  <p:sldLayoutId id="2147483649" r:id="rId2"/>
    <p:sldLayoutId id="2147483665" r:id="rId3"/>
    <p:sldLayoutId id="2147483667" r:id="rId4"/>
    <p:sldLayoutId id="2147483669" r:id="rId5"/>
    <p:sldLayoutId id="2147483650" r:id="rId6"/>
    <p:sldLayoutId id="2147483668" r:id="rId7"/>
    <p:sldLayoutId id="2147483662" r:id="rId8"/>
    <p:sldLayoutId id="2147483664" r:id="rId9"/>
    <p:sldLayoutId id="2147483663" r:id="rId10"/>
    <p:sldLayoutId id="2147483666" r:id="rId11"/>
    <p:sldLayoutId id="2147483670" r:id="rId12"/>
    <p:sldLayoutId id="2147483671" r:id="rId13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200" kern="1200">
          <a:solidFill>
            <a:srgbClr val="666666"/>
          </a:solidFill>
          <a:latin typeface="+mj-lt"/>
          <a:ea typeface="+mj-ea"/>
          <a:cs typeface="+mj-cs"/>
        </a:defRPr>
      </a:lvl1pPr>
    </p:titleStyle>
    <p:bodyStyle>
      <a:lvl1pPr marL="101600" indent="-101600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Segoe UI" panose="020B0502040204020203" pitchFamily="34" charset="0"/>
        <a:buChar char=" "/>
        <a:defRPr sz="2000" kern="1200">
          <a:solidFill>
            <a:srgbClr val="666666"/>
          </a:solidFill>
          <a:latin typeface="+mn-lt"/>
          <a:ea typeface="+mn-ea"/>
          <a:cs typeface="+mn-cs"/>
        </a:defRPr>
      </a:lvl1pPr>
      <a:lvl2pPr marL="315913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Wingdings" panose="05000000000000000000" pitchFamily="2" charset="2"/>
        <a:buChar char=""/>
        <a:defRPr sz="2000" kern="1200">
          <a:solidFill>
            <a:srgbClr val="666666"/>
          </a:solidFill>
          <a:latin typeface="+mn-lt"/>
          <a:ea typeface="+mn-ea"/>
          <a:cs typeface="+mn-cs"/>
        </a:defRPr>
      </a:lvl2pPr>
      <a:lvl3pPr marL="582613" indent="-2508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800" kern="1200">
          <a:solidFill>
            <a:srgbClr val="666666"/>
          </a:solidFill>
          <a:latin typeface="+mn-lt"/>
          <a:ea typeface="+mn-ea"/>
          <a:cs typeface="+mn-cs"/>
        </a:defRPr>
      </a:lvl3pPr>
      <a:lvl4pPr marL="839788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600" kern="1200">
          <a:solidFill>
            <a:srgbClr val="666666"/>
          </a:solidFill>
          <a:latin typeface="+mn-lt"/>
          <a:ea typeface="+mn-ea"/>
          <a:cs typeface="+mn-cs"/>
        </a:defRPr>
      </a:lvl4pPr>
      <a:lvl5pPr marL="1055688" indent="-2000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400" kern="1200">
          <a:solidFill>
            <a:srgbClr val="666666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10.gif"/><Relationship Id="rId1" Type="http://schemas.openxmlformats.org/officeDocument/2006/relationships/slideLayout" Target="../slideLayouts/slideLayout10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3" Type="http://schemas.openxmlformats.org/officeDocument/2006/relationships/image" Target="../media/image14.png"/><Relationship Id="rId7" Type="http://schemas.openxmlformats.org/officeDocument/2006/relationships/image" Target="../media/image18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17.png"/><Relationship Id="rId11" Type="http://schemas.openxmlformats.org/officeDocument/2006/relationships/image" Target="../media/image21.jpeg"/><Relationship Id="rId5" Type="http://schemas.openxmlformats.org/officeDocument/2006/relationships/image" Target="../media/image16.png"/><Relationship Id="rId10" Type="http://schemas.openxmlformats.org/officeDocument/2006/relationships/image" Target="../media/image20.emf"/><Relationship Id="rId4" Type="http://schemas.openxmlformats.org/officeDocument/2006/relationships/image" Target="../media/image15.png"/><Relationship Id="rId9" Type="http://schemas.openxmlformats.org/officeDocument/2006/relationships/oleObject" Target="../embeddings/oleObject1.bin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tiff"/><Relationship Id="rId3" Type="http://schemas.openxmlformats.org/officeDocument/2006/relationships/image" Target="../media/image23.emf"/><Relationship Id="rId7" Type="http://schemas.openxmlformats.org/officeDocument/2006/relationships/image" Target="../media/image25.emf"/><Relationship Id="rId2" Type="http://schemas.openxmlformats.org/officeDocument/2006/relationships/image" Target="../media/image22.emf"/><Relationship Id="rId1" Type="http://schemas.openxmlformats.org/officeDocument/2006/relationships/slideLayout" Target="../slideLayouts/slideLayout10.xml"/><Relationship Id="rId6" Type="http://schemas.openxmlformats.org/officeDocument/2006/relationships/oleObject" Target="../embeddings/oleObject3.bin"/><Relationship Id="rId5" Type="http://schemas.openxmlformats.org/officeDocument/2006/relationships/image" Target="../media/image24.emf"/><Relationship Id="rId10" Type="http://schemas.openxmlformats.org/officeDocument/2006/relationships/hyperlink" Target="https://docdb01.esss.lu.se/DocDB/0001/000173/001/InfluenceOfTheRippleOnKlystronOutput.pdf" TargetMode="External"/><Relationship Id="rId4" Type="http://schemas.openxmlformats.org/officeDocument/2006/relationships/oleObject" Target="../embeddings/oleObject2.bin"/><Relationship Id="rId9" Type="http://schemas.openxmlformats.org/officeDocument/2006/relationships/image" Target="../media/image27.tiff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g"/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10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jp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0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10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10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G"/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38.JP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gif"/><Relationship Id="rId2" Type="http://schemas.openxmlformats.org/officeDocument/2006/relationships/image" Target="../media/image39.gif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0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10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0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5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5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49.png"/><Relationship Id="rId1" Type="http://schemas.openxmlformats.org/officeDocument/2006/relationships/slideLayout" Target="../slideLayouts/slideLayout5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5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5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5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57.png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8.emf"/><Relationship Id="rId1" Type="http://schemas.openxmlformats.org/officeDocument/2006/relationships/slideLayout" Target="../slideLayouts/slideLayout5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5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33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png"/><Relationship Id="rId2" Type="http://schemas.openxmlformats.org/officeDocument/2006/relationships/image" Target="../media/image63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65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png"/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5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3.png"/><Relationship Id="rId3" Type="http://schemas.openxmlformats.org/officeDocument/2006/relationships/image" Target="../media/image69.png"/><Relationship Id="rId7" Type="http://schemas.openxmlformats.org/officeDocument/2006/relationships/hyperlink" Target="https://accelconf.web.cern.ch/hb2016/papers/mopl025.pdf" TargetMode="External"/><Relationship Id="rId2" Type="http://schemas.openxmlformats.org/officeDocument/2006/relationships/image" Target="../media/image68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72.png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83145CF3-C12C-4347-8E68-43E7983404D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altLang="zh-CN" dirty="0"/>
              <a:t>RF</a:t>
            </a:r>
            <a:r>
              <a:rPr lang="zh-CN" altLang="en-US" dirty="0"/>
              <a:t> </a:t>
            </a:r>
            <a:r>
              <a:rPr lang="en-US" altLang="zh-CN" dirty="0"/>
              <a:t>and Cavity</a:t>
            </a:r>
            <a:r>
              <a:rPr lang="zh-CN" altLang="en-US" dirty="0"/>
              <a:t> </a:t>
            </a:r>
            <a:r>
              <a:rPr lang="en-US" altLang="zh-CN" dirty="0"/>
              <a:t>Integration with Beam</a:t>
            </a:r>
            <a:endParaRPr lang="en-GB" dirty="0"/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5C6157E6-9FAB-174D-92F7-827B4CCAF20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err="1"/>
              <a:t>Rihua</a:t>
            </a:r>
            <a:r>
              <a:rPr lang="en-US" dirty="0"/>
              <a:t> Zeng</a:t>
            </a:r>
          </a:p>
          <a:p>
            <a:r>
              <a:rPr lang="en-US" dirty="0"/>
              <a:t>2022-09-16</a:t>
            </a:r>
          </a:p>
        </p:txBody>
      </p:sp>
    </p:spTree>
    <p:extLst>
      <p:ext uri="{BB962C8B-B14F-4D97-AF65-F5344CB8AC3E}">
        <p14:creationId xmlns:p14="http://schemas.microsoft.com/office/powerpoint/2010/main" val="21419964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98E9B1-78BC-1F45-85BE-8C41BC4869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52501" y="273687"/>
            <a:ext cx="9360000" cy="657339"/>
          </a:xfrm>
        </p:spPr>
        <p:txBody>
          <a:bodyPr/>
          <a:lstStyle/>
          <a:p>
            <a:r>
              <a:rPr lang="en-US" altLang="zh-CN" dirty="0"/>
              <a:t>Outline</a:t>
            </a:r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4B41697-E769-3347-903A-227CF4CF53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FFB7DC7-1AD3-4C40-BEEB-5CF958C91B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ED4A22B-B02E-274F-869E-564AE49285F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altLang="zh-CN" dirty="0"/>
              <a:t>Outline</a:t>
            </a:r>
            <a:endParaRPr lang="en-US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F5C58B8-237E-3041-9361-EDAAB30169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  <p:sp>
        <p:nvSpPr>
          <p:cNvPr id="8" name="Content Placeholder 5">
            <a:extLst>
              <a:ext uri="{FF2B5EF4-FFF2-40B4-BE49-F238E27FC236}">
                <a16:creationId xmlns:a16="http://schemas.microsoft.com/office/drawing/2014/main" id="{9E0807FA-7A8C-F94D-B316-A4D97A6E19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9365782" cy="4773086"/>
          </a:xfrm>
        </p:spPr>
        <p:txBody>
          <a:bodyPr/>
          <a:lstStyle/>
          <a:p>
            <a:pPr marL="0" indent="0">
              <a:buNone/>
            </a:pPr>
            <a:r>
              <a:rPr lang="en-US" altLang="zh-CN" dirty="0"/>
              <a:t>Part 1:</a:t>
            </a:r>
          </a:p>
          <a:p>
            <a:pPr>
              <a:buFont typeface="Wingdings" pitchFamily="2" charset="2"/>
              <a:buChar char="Ø"/>
            </a:pPr>
            <a:r>
              <a:rPr lang="en-US" altLang="zh-CN" dirty="0"/>
              <a:t>Summary</a:t>
            </a:r>
            <a:r>
              <a:rPr lang="zh-CN" altLang="en-US" dirty="0"/>
              <a:t> </a:t>
            </a:r>
            <a:r>
              <a:rPr lang="en-US" altLang="zh-CN" dirty="0"/>
              <a:t>of Cavity &amp; RF/LLRF Performance (from cavity perspective)</a:t>
            </a:r>
          </a:p>
          <a:p>
            <a:pPr lvl="2">
              <a:buFont typeface="Wingdings" pitchFamily="2" charset="2"/>
              <a:buChar char="Ø"/>
            </a:pPr>
            <a:r>
              <a:rPr lang="en-US" dirty="0"/>
              <a:t>From known to unknowns</a:t>
            </a:r>
          </a:p>
          <a:p>
            <a:pPr>
              <a:buFont typeface="Wingdings" pitchFamily="2" charset="2"/>
              <a:buChar char="Ø"/>
            </a:pPr>
            <a:endParaRPr lang="en-US" altLang="zh-CN" dirty="0"/>
          </a:p>
          <a:p>
            <a:pPr marL="0" indent="0">
              <a:buNone/>
            </a:pPr>
            <a:r>
              <a:rPr lang="en-US" altLang="zh-CN" dirty="0"/>
              <a:t>Part 2:</a:t>
            </a:r>
          </a:p>
          <a:p>
            <a:pPr>
              <a:buFont typeface="Wingdings" pitchFamily="2" charset="2"/>
              <a:buChar char="Ø"/>
            </a:pPr>
            <a:r>
              <a:rPr lang="en-US" altLang="zh-CN" dirty="0"/>
              <a:t>What need to solve before next beam commissioning</a:t>
            </a:r>
          </a:p>
          <a:p>
            <a:pPr lvl="2">
              <a:buFont typeface="Wingdings" pitchFamily="2" charset="2"/>
              <a:buChar char="Ø"/>
            </a:pPr>
            <a:r>
              <a:rPr lang="en-US" dirty="0"/>
              <a:t>Specific techniques</a:t>
            </a:r>
          </a:p>
          <a:p>
            <a:pPr lvl="2">
              <a:buFont typeface="Wingdings" pitchFamily="2" charset="2"/>
              <a:buChar char="Ø"/>
            </a:pPr>
            <a:r>
              <a:rPr lang="en-US" dirty="0"/>
              <a:t>What’s more….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Some ideas</a:t>
            </a:r>
          </a:p>
          <a:p>
            <a:pPr lvl="2">
              <a:buFont typeface="Wingdings" pitchFamily="2" charset="2"/>
              <a:buChar char="Ø"/>
            </a:pPr>
            <a:r>
              <a:rPr lang="en-US" dirty="0"/>
              <a:t>…….</a:t>
            </a:r>
          </a:p>
          <a:p>
            <a:pPr>
              <a:buFont typeface="Wingdings" pitchFamily="2" charset="2"/>
              <a:buChar char="Ø"/>
            </a:pPr>
            <a:r>
              <a:rPr lang="en-US" dirty="0"/>
              <a:t>Open Discussions</a:t>
            </a:r>
          </a:p>
        </p:txBody>
      </p:sp>
    </p:spTree>
    <p:extLst>
      <p:ext uri="{BB962C8B-B14F-4D97-AF65-F5344CB8AC3E}">
        <p14:creationId xmlns:p14="http://schemas.microsoft.com/office/powerpoint/2010/main" val="14929692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1257EF-0C69-B0E2-319C-3D9FE46FC0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CC01AD2-F11E-FE58-0D3B-DC92D7E9C2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8E1D9E1-469D-B99F-877F-6C03155234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5FEF1E8-F418-B575-E040-519FBFCAEED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Known Issue I: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B2C0FED-DAD6-728B-A0DB-B1B26E9442D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0179" y="2857125"/>
            <a:ext cx="9360001" cy="2564538"/>
          </a:xfrm>
        </p:spPr>
        <p:txBody>
          <a:bodyPr/>
          <a:lstStyle/>
          <a:p>
            <a:r>
              <a:rPr lang="en-SE" sz="3200" dirty="0"/>
              <a:t>Detuning and Dynamic Detuning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2C9539B-AB2B-8EC9-29A9-05B56BBFBD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3716004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47F32C-F337-D641-A122-9B0DB7EDA0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489081" cy="1297026"/>
          </a:xfrm>
        </p:spPr>
        <p:txBody>
          <a:bodyPr/>
          <a:lstStyle/>
          <a:p>
            <a:r>
              <a:rPr lang="en-US" sz="3200" b="1" dirty="0"/>
              <a:t>RFQ frequency shift due to Transient heat loading</a:t>
            </a:r>
            <a:endParaRPr lang="en-US" sz="3200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1466557-787D-C247-882C-028B761C3B8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DF62C2-2162-344F-B0D6-BCE77D759E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4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3C133DB-DBAB-1745-907A-27201C2B933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The Problem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33FAA95-18A4-3D41-8B17-82CE81BBF4A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3709" y="1374929"/>
            <a:ext cx="9264535" cy="1200329"/>
          </a:xfrm>
        </p:spPr>
        <p:txBody>
          <a:bodyPr/>
          <a:lstStyle/>
          <a:p>
            <a:r>
              <a:rPr lang="en-GB" sz="1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The RF power does not heat up directly the whole RFQ body, it affects first only 3</a:t>
            </a:r>
            <a:r>
              <a:rPr lang="en-US" sz="1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.5</a:t>
            </a:r>
            <a:r>
              <a:rPr lang="en-US" sz="1400" dirty="0">
                <a:solidFill>
                  <a:srgbClr val="000000"/>
                </a:solidFill>
                <a:effectLst/>
                <a:latin typeface="micro"/>
                <a:ea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GB" sz="1400" dirty="0" err="1">
                <a:effectLst/>
                <a:latin typeface="Times" pitchFamily="2" charset="0"/>
                <a:ea typeface="Times New Roman" panose="02020603050405020304" pitchFamily="18" charset="0"/>
                <a:cs typeface="Times New Roman" panose="02020603050405020304" pitchFamily="18" charset="0"/>
              </a:rPr>
              <a:t>μ</a:t>
            </a:r>
            <a:r>
              <a:rPr lang="en-GB" sz="14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m</a:t>
            </a:r>
            <a:r>
              <a:rPr lang="en-GB" sz="1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 thick skin. </a:t>
            </a:r>
          </a:p>
          <a:p>
            <a:r>
              <a:rPr lang="en-GB" sz="1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The transient temperature rise </a:t>
            </a:r>
            <a:r>
              <a:rPr lang="en-GB" sz="1400" dirty="0">
                <a:solidFill>
                  <a:srgbClr val="000000"/>
                </a:solidFill>
                <a:latin typeface="Times New Roman" panose="02020603050405020304" pitchFamily="18" charset="0"/>
                <a:ea typeface="Times New Roman" panose="02020603050405020304" pitchFamily="18" charset="0"/>
              </a:rPr>
              <a:t>could be ~60 K (don’t consider heat transfer to other part of body and cooling</a:t>
            </a:r>
            <a:r>
              <a:rPr lang="en-GB" sz="1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)</a:t>
            </a:r>
            <a:endParaRPr lang="en-US" sz="1400" dirty="0">
              <a:solidFill>
                <a:srgbClr val="000000"/>
              </a:solidFill>
              <a:effectLst/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r>
              <a:rPr lang="en-US" sz="1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worst case is recovery from a RF trip, </a:t>
            </a:r>
            <a:r>
              <a:rPr lang="en-US" sz="1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frequency jump up to around 50kHz(consistent with simulation)</a:t>
            </a:r>
            <a:r>
              <a:rPr lang="en-US" sz="1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Water temperature loop is too slow to catch it (delay time around 30 seconds)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C250271-7C89-954B-81CE-A3475AAE8B4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E8367D1-1965-5A44-934B-EA8326192D1A}"/>
              </a:ext>
            </a:extLst>
          </p:cNvPr>
          <p:cNvSpPr/>
          <p:nvPr/>
        </p:nvSpPr>
        <p:spPr>
          <a:xfrm>
            <a:off x="1195647" y="5022917"/>
            <a:ext cx="5714923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GB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Simulation by Michel (step response, RF </a:t>
            </a:r>
            <a:r>
              <a:rPr lang="en-GB" i="1" dirty="0" err="1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off</a:t>
            </a:r>
            <a:r>
              <a:rPr lang="en-GB" i="1" dirty="0" err="1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  <a:sym typeface="Wingdings" pitchFamily="2" charset="2"/>
              </a:rPr>
              <a:t>RF</a:t>
            </a:r>
            <a:r>
              <a:rPr lang="en-GB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  <a:sym typeface="Wingdings" pitchFamily="2" charset="2"/>
              </a:rPr>
              <a:t> on</a:t>
            </a:r>
            <a:r>
              <a:rPr lang="en-GB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) indicates the maximum(abs) detuning of -37.5kHz at t=25s. It </a:t>
            </a:r>
            <a:r>
              <a:rPr lang="en-GB" b="1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takes about 4s to reach -17kHz </a:t>
            </a:r>
            <a:r>
              <a:rPr lang="en-GB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giving 10% of </a:t>
            </a:r>
            <a:r>
              <a:rPr lang="en-GB" i="1" dirty="0" err="1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refected</a:t>
            </a:r>
            <a:r>
              <a:rPr lang="en-GB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 power. 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8FC569A2-E6C5-6C4E-90B4-1092AA22563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95646" y="2735305"/>
            <a:ext cx="5634059" cy="2287611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EF7269C2-6388-C347-A7C1-778F988872E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58333" y="2499363"/>
            <a:ext cx="3820159" cy="3282370"/>
          </a:xfrm>
          <a:prstGeom prst="rect">
            <a:avLst/>
          </a:prstGeom>
        </p:spPr>
      </p:pic>
      <p:sp>
        <p:nvSpPr>
          <p:cNvPr id="17" name="Rectangle 16">
            <a:extLst>
              <a:ext uri="{FF2B5EF4-FFF2-40B4-BE49-F238E27FC236}">
                <a16:creationId xmlns:a16="http://schemas.microsoft.com/office/drawing/2014/main" id="{D4A40F9E-60EA-0D4E-A032-12FB170E3DA1}"/>
              </a:ext>
            </a:extLst>
          </p:cNvPr>
          <p:cNvSpPr/>
          <p:nvPr/>
        </p:nvSpPr>
        <p:spPr>
          <a:xfrm>
            <a:off x="8342812" y="5574503"/>
            <a:ext cx="2995748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spcAft>
                <a:spcPts val="1200"/>
              </a:spcAft>
            </a:pPr>
            <a:r>
              <a:rPr lang="en-GB" i="1" dirty="0">
                <a:latin typeface="Calibri" panose="020F0502020204030204" pitchFamily="34" charset="0"/>
                <a:ea typeface="Times New Roman" panose="02020603050405020304" pitchFamily="18" charset="0"/>
                <a:cs typeface="Times New Roman" panose="02020603050405020304" pitchFamily="18" charset="0"/>
              </a:rPr>
              <a:t>Measurement data by Daniel</a:t>
            </a:r>
          </a:p>
        </p:txBody>
      </p:sp>
    </p:spTree>
    <p:extLst>
      <p:ext uri="{BB962C8B-B14F-4D97-AF65-F5344CB8AC3E}">
        <p14:creationId xmlns:p14="http://schemas.microsoft.com/office/powerpoint/2010/main" val="23082570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1F83E5-557C-344E-B4D1-A155DA073F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928468" cy="657339"/>
          </a:xfrm>
        </p:spPr>
        <p:txBody>
          <a:bodyPr/>
          <a:lstStyle/>
          <a:p>
            <a:r>
              <a:rPr lang="en-US" sz="3200" b="1" dirty="0"/>
              <a:t>RFQ frequency shift due to dynamic heat loading</a:t>
            </a:r>
            <a:endParaRPr lang="en-US" sz="3200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FBB40AA-D06D-E049-A277-B74BC53B8D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43EC617-9CE3-724B-9475-D4851F14D4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5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38D1654-00EC-204D-96E7-7CFFEAC11BD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The Solution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8813A78-B162-FB43-8649-9A4EAEE8482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3708" y="1386354"/>
            <a:ext cx="9486319" cy="1575331"/>
          </a:xfrm>
        </p:spPr>
        <p:txBody>
          <a:bodyPr/>
          <a:lstStyle/>
          <a:p>
            <a:pPr>
              <a:buFont typeface="Wingdings" pitchFamily="2" charset="2"/>
              <a:buChar char="§"/>
            </a:pPr>
            <a:r>
              <a:rPr lang="en-US" dirty="0"/>
              <a:t>For RF trip, auto-reset (&lt;1second) is essential to avoid big detuning jump. </a:t>
            </a:r>
          </a:p>
          <a:p>
            <a:pPr>
              <a:buFont typeface="Wingdings" pitchFamily="2" charset="2"/>
              <a:buChar char="§"/>
            </a:pPr>
            <a:r>
              <a:rPr lang="en-US" dirty="0"/>
              <a:t>For RF power ramping, frequency tracking with decay method works pretty well</a:t>
            </a:r>
          </a:p>
          <a:p>
            <a:pPr>
              <a:buFont typeface="Wingdings" pitchFamily="2" charset="2"/>
              <a:buChar char="§"/>
            </a:pPr>
            <a:r>
              <a:rPr lang="en-SE" b="1" dirty="0"/>
              <a:t>T</a:t>
            </a:r>
            <a:r>
              <a:rPr lang="en-SE" b="1" dirty="0">
                <a:solidFill>
                  <a:srgbClr val="666666"/>
                </a:solidFill>
              </a:rPr>
              <a:t>racked even 300kHz detuning! (~8 cavity bandwidth for Bunchers)</a:t>
            </a:r>
          </a:p>
          <a:p>
            <a:pPr>
              <a:buFont typeface="Wingdings" pitchFamily="2" charset="2"/>
              <a:buChar char="§"/>
            </a:pPr>
            <a:endParaRPr lang="en-US" dirty="0"/>
          </a:p>
          <a:p>
            <a:pPr>
              <a:buFont typeface="Wingdings" pitchFamily="2" charset="2"/>
              <a:buChar char="§"/>
            </a:pPr>
            <a:endParaRPr lang="en-US" dirty="0"/>
          </a:p>
          <a:p>
            <a:endParaRPr lang="en-US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C68A52C-69E1-884B-91D1-433A735BBB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pic>
        <p:nvPicPr>
          <p:cNvPr id="9" name="Content Placeholder 4">
            <a:extLst>
              <a:ext uri="{FF2B5EF4-FFF2-40B4-BE49-F238E27FC236}">
                <a16:creationId xmlns:a16="http://schemas.microsoft.com/office/drawing/2014/main" id="{89DACDF4-B7DC-E641-BC84-42E873DDC1B2}"/>
              </a:ext>
            </a:extLst>
          </p:cNvPr>
          <p:cNvPicPr>
            <a:picLocks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0" b="-13874"/>
          <a:stretch/>
        </p:blipFill>
        <p:spPr bwMode="auto">
          <a:xfrm>
            <a:off x="1103708" y="3035614"/>
            <a:ext cx="4415061" cy="2922543"/>
          </a:xfrm>
          <a:prstGeom prst="rect">
            <a:avLst/>
          </a:prstGeom>
          <a:noFill/>
          <a:ln>
            <a:noFill/>
          </a:ln>
        </p:spPr>
      </p:pic>
      <p:sp>
        <p:nvSpPr>
          <p:cNvPr id="10" name="Title 1">
            <a:extLst>
              <a:ext uri="{FF2B5EF4-FFF2-40B4-BE49-F238E27FC236}">
                <a16:creationId xmlns:a16="http://schemas.microsoft.com/office/drawing/2014/main" id="{E4349D4D-E928-284D-94EA-13104CCFD3AE}"/>
              </a:ext>
            </a:extLst>
          </p:cNvPr>
          <p:cNvSpPr txBox="1">
            <a:spLocks/>
          </p:cNvSpPr>
          <p:nvPr/>
        </p:nvSpPr>
        <p:spPr>
          <a:xfrm>
            <a:off x="652985" y="5471646"/>
            <a:ext cx="3124200" cy="7874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200" b="0" i="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000" i="1" dirty="0"/>
              <a:t>S. </a:t>
            </a:r>
            <a:r>
              <a:rPr lang="en-US" sz="2000" i="1" dirty="0" err="1"/>
              <a:t>Simrock</a:t>
            </a:r>
            <a:r>
              <a:rPr lang="en-US" sz="2000" i="1" dirty="0"/>
              <a:t>, DESY</a:t>
            </a:r>
          </a:p>
        </p:txBody>
      </p:sp>
      <p:pic>
        <p:nvPicPr>
          <p:cNvPr id="11" name="Content Placeholder 8">
            <a:extLst>
              <a:ext uri="{FF2B5EF4-FFF2-40B4-BE49-F238E27FC236}">
                <a16:creationId xmlns:a16="http://schemas.microsoft.com/office/drawing/2014/main" id="{4AE9FD0F-C399-D286-1E54-D1525D31173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16940" y="4683661"/>
            <a:ext cx="3366994" cy="1683497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7635F2F9-649C-4F11-7D92-9C581720384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16940" y="2980924"/>
            <a:ext cx="3366994" cy="16834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35381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>
            <a:extLst>
              <a:ext uri="{FF2B5EF4-FFF2-40B4-BE49-F238E27FC236}">
                <a16:creationId xmlns:a16="http://schemas.microsoft.com/office/drawing/2014/main" id="{ACC77D84-8B3E-AC42-87F8-79F99C28595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3734" y="2908070"/>
            <a:ext cx="3051810" cy="305181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22D95B3-5284-624A-9FF2-45623DFEF7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8" y="265373"/>
            <a:ext cx="10051971" cy="796068"/>
          </a:xfrm>
        </p:spPr>
        <p:txBody>
          <a:bodyPr/>
          <a:lstStyle/>
          <a:p>
            <a:r>
              <a:rPr lang="en-US" sz="2800" dirty="0"/>
              <a:t>Detuning measurement by delta phase (forward – cavity) 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AA9D88D-8F52-E845-9996-90FAC5AB91F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862DE17-B9B7-D344-91E4-55083A1C23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dynamic detuning measurement in TS2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A50F8BD-ABFE-684D-844E-95901A25E7B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6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0E360CD-ECA4-F846-A27D-E6FEE37FC13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Both decay method and delta phase method are implemented for RFQ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BD2B01C4-7BE4-044E-843B-77296F66E184}"/>
                  </a:ext>
                </a:extLst>
              </p:cNvPr>
              <p:cNvSpPr/>
              <p:nvPr/>
            </p:nvSpPr>
            <p:spPr>
              <a:xfrm>
                <a:off x="1103708" y="1953491"/>
                <a:ext cx="3812390" cy="469231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r>
                        <a:rPr lang="en-US" b="0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𝑓</m:t>
                      </m:r>
                      <m:r>
                        <a:rPr lang="en-US" b="0" i="1" smtClean="0">
                          <a:solidFill>
                            <a:schemeClr val="accent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 </m:t>
                      </m:r>
                      <m:func>
                        <m:funcPr>
                          <m:ctrlPr>
                            <a:rPr lang="en-US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tan</m:t>
                          </m:r>
                        </m:fName>
                        <m:e>
                          <m:d>
                            <m:dPr>
                              <m:ctrlPr>
                                <a:rPr lang="en-US" i="1">
                                  <a:solidFill>
                                    <a:schemeClr val="accent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sSub>
                                <m:sSubPr>
                                  <m:ctrlP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𝜑</m:t>
                                  </m:r>
                                </m:e>
                                <m:sub>
                                  <m: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  <m:t>𝑐𝑎𝑣</m:t>
                                  </m:r>
                                </m:sub>
                              </m:sSub>
                              <m:r>
                                <a:rPr lang="en-US" i="1">
                                  <a:solidFill>
                                    <a:schemeClr val="accent1"/>
                                  </a:solidFill>
                                  <a:latin typeface="Cambria Math" panose="02040503050406030204" pitchFamily="18" charset="0"/>
                                </a:rPr>
                                <m:t>−</m:t>
                              </m:r>
                              <m:sSub>
                                <m:sSubPr>
                                  <m:ctrlP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𝜑</m:t>
                                  </m:r>
                                </m:e>
                                <m:sub>
                                  <m: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  <m:t>𝑓𝑜𝑟</m:t>
                                  </m:r>
                                </m:sub>
                              </m:sSub>
                            </m:e>
                          </m:d>
                          <m:r>
                            <a:rPr lang="en-US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∗</m:t>
                          </m:r>
                          <m:sSub>
                            <m:sSubPr>
                              <m:ctrlPr>
                                <a:rPr lang="en-US" i="1">
                                  <a:solidFill>
                                    <a:schemeClr val="accent1"/>
                                  </a:solidFill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i="1">
                                  <a:solidFill>
                                    <a:schemeClr val="accent1"/>
                                  </a:solidFill>
                                  <a:latin typeface="Cambria Math" panose="02040503050406030204" pitchFamily="18" charset="0"/>
                                </a:rPr>
                                <m:t>𝑓</m:t>
                              </m:r>
                            </m:e>
                            <m:sub>
                              <m:f>
                                <m:fPr>
                                  <m:type m:val="skw"/>
                                  <m:ctrlP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  <m:t>1</m:t>
                                  </m:r>
                                </m:num>
                                <m:den>
                                  <m:r>
                                    <a:rPr lang="en-US" i="1">
                                      <a:solidFill>
                                        <a:schemeClr val="accent1"/>
                                      </a:solidFill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</m:den>
                              </m:f>
                            </m:sub>
                          </m:sSub>
                          <m:r>
                            <a:rPr lang="en-US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∗1</m:t>
                          </m:r>
                          <m:r>
                            <a:rPr lang="en-US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𝑒</m:t>
                          </m:r>
                          <m:r>
                            <a:rPr lang="en-US" i="1">
                              <a:solidFill>
                                <a:schemeClr val="accent1"/>
                              </a:solidFill>
                              <a:latin typeface="Cambria Math" panose="02040503050406030204" pitchFamily="18" charset="0"/>
                            </a:rPr>
                            <m:t>6</m:t>
                          </m:r>
                        </m:e>
                      </m:func>
                      <m:r>
                        <a:rPr lang="en-US" i="1">
                          <a:latin typeface="Cambria Math" panose="02040503050406030204" pitchFamily="18" charset="0"/>
                        </a:rPr>
                        <m:t> 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BD2B01C4-7BE4-044E-843B-77296F66E184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103708" y="1953491"/>
                <a:ext cx="3812390" cy="469231"/>
              </a:xfrm>
              <a:prstGeom prst="rect">
                <a:avLst/>
              </a:prstGeom>
              <a:blipFill>
                <a:blip r:embed="rId3"/>
                <a:stretch>
                  <a:fillRect t="-52632" b="-12631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51440ED2-4F10-BD4E-A48A-77A06A9D7796}"/>
                  </a:ext>
                </a:extLst>
              </p:cNvPr>
              <p:cNvSpPr txBox="1"/>
              <p:nvPr/>
            </p:nvSpPr>
            <p:spPr>
              <a:xfrm>
                <a:off x="834736" y="2558450"/>
                <a:ext cx="9166514" cy="257916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 algn="l">
                  <a:buFont typeface="Arial" panose="020B0604020202020204" pitchFamily="34" charset="0"/>
                  <a:buChar char="•"/>
                </a:pPr>
                <a:r>
                  <a:rPr lang="en-US" sz="2000" dirty="0">
                    <a:solidFill>
                      <a:srgbClr val="666666"/>
                    </a:solidFill>
                  </a:rPr>
                  <a:t>It works for static detuning. </a:t>
                </a:r>
              </a:p>
              <a:p>
                <a:pPr marL="285750" indent="-285750" algn="l">
                  <a:buFont typeface="Arial" panose="020B0604020202020204" pitchFamily="34" charset="0"/>
                  <a:buChar char="•"/>
                </a:pPr>
                <a:endParaRPr lang="en-US" sz="2000" dirty="0">
                  <a:solidFill>
                    <a:srgbClr val="666666"/>
                  </a:solidFill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solidFill>
                      <a:srgbClr val="666666"/>
                    </a:solidFill>
                  </a:rPr>
                  <a:t>Not for dynamic detuning.  It should include dynamic factor </a:t>
                </a:r>
                <a14:m>
                  <m:oMath xmlns:m="http://schemas.openxmlformats.org/officeDocument/2006/math">
                    <m:sSubSup>
                      <m:sSubSupPr>
                        <m:ctrlPr>
                          <a:rPr lang="en-US" sz="200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SupPr>
                      <m:e>
                        <m:r>
                          <a:rPr lang="en-US" sz="200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  <m:sub>
                        <m:r>
                          <a:rPr lang="en-US" sz="2000" b="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𝑐𝑎𝑣</m:t>
                        </m:r>
                      </m:sub>
                      <m:sup>
                        <m:r>
                          <a:rPr lang="en-US" sz="2000" b="0" i="1" smtClean="0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′</m:t>
                        </m:r>
                      </m:sup>
                    </m:sSubSup>
                  </m:oMath>
                </a14:m>
                <a:endParaRPr lang="en-US" sz="2000" dirty="0">
                  <a:solidFill>
                    <a:srgbClr val="666666"/>
                  </a:solidFill>
                </a:endParaRPr>
              </a:p>
              <a:p>
                <a:pPr marL="285750" indent="-285750" algn="l">
                  <a:buFont typeface="Arial" panose="020B0604020202020204" pitchFamily="34" charset="0"/>
                  <a:buChar char="•"/>
                </a:pPr>
                <a:endParaRPr lang="en-US" sz="2000" dirty="0">
                  <a:solidFill>
                    <a:srgbClr val="666666"/>
                  </a:solidFill>
                </a:endParaRPr>
              </a:p>
              <a:p>
                <a:pPr marL="285750" indent="-285750" algn="l">
                  <a:buFont typeface="Arial" panose="020B0604020202020204" pitchFamily="34" charset="0"/>
                  <a:buChar char="•"/>
                </a:pPr>
                <a:endParaRPr lang="en-US" sz="2000" dirty="0">
                  <a:solidFill>
                    <a:srgbClr val="666666"/>
                  </a:solidFill>
                </a:endParaRPr>
              </a:p>
              <a:p>
                <a:endParaRPr lang="en-US" sz="2000" dirty="0">
                  <a:solidFill>
                    <a:srgbClr val="666666"/>
                  </a:solidFill>
                </a:endParaRPr>
              </a:p>
              <a:p>
                <a:endParaRPr lang="en-US" sz="2000" dirty="0">
                  <a:solidFill>
                    <a:srgbClr val="666666"/>
                  </a:solidFill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solidFill>
                      <a:srgbClr val="666666"/>
                    </a:solidFill>
                  </a:rPr>
                  <a:t>Doesn’t work when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  <m:sub>
                        <m:r>
                          <a:rPr lang="en-US" sz="2000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𝑐𝑎𝑣</m:t>
                        </m:r>
                      </m:sub>
                    </m:sSub>
                    <m:r>
                      <a:rPr lang="en-US" sz="2000" i="1">
                        <a:solidFill>
                          <a:schemeClr val="accent1"/>
                        </a:solidFill>
                        <a:latin typeface="Cambria Math" panose="02040503050406030204" pitchFamily="18" charset="0"/>
                      </a:rPr>
                      <m:t>−</m:t>
                    </m:r>
                    <m:sSub>
                      <m:sSubPr>
                        <m:ctrlPr>
                          <a:rPr lang="en-US" sz="2000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𝜑</m:t>
                        </m:r>
                      </m:e>
                      <m:sub>
                        <m:r>
                          <a:rPr lang="en-US" sz="2000" i="1">
                            <a:solidFill>
                              <a:schemeClr val="accent1"/>
                            </a:solidFill>
                            <a:latin typeface="Cambria Math" panose="02040503050406030204" pitchFamily="18" charset="0"/>
                          </a:rPr>
                          <m:t>𝑓𝑜𝑟</m:t>
                        </m:r>
                      </m:sub>
                    </m:sSub>
                  </m:oMath>
                </a14:m>
                <a:r>
                  <a:rPr lang="en-US" sz="2000" dirty="0">
                    <a:solidFill>
                      <a:srgbClr val="666666"/>
                    </a:solidFill>
                  </a:rPr>
                  <a:t> close to 90 deg. </a:t>
                </a:r>
              </a:p>
            </p:txBody>
          </p:sp>
        </mc:Choice>
        <mc:Fallback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51440ED2-4F10-BD4E-A48A-77A06A9D779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4736" y="2558450"/>
                <a:ext cx="9166514" cy="2579168"/>
              </a:xfrm>
              <a:prstGeom prst="rect">
                <a:avLst/>
              </a:prstGeom>
              <a:blipFill>
                <a:blip r:embed="rId4"/>
                <a:stretch>
                  <a:fillRect l="-553" t="-1471" b="-2451"/>
                </a:stretch>
              </a:blipFill>
            </p:spPr>
            <p:txBody>
              <a:bodyPr/>
              <a:lstStyle/>
              <a:p>
                <a:r>
                  <a:rPr lang="en-SE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5" name="Picture 14">
            <a:extLst>
              <a:ext uri="{FF2B5EF4-FFF2-40B4-BE49-F238E27FC236}">
                <a16:creationId xmlns:a16="http://schemas.microsoft.com/office/drawing/2014/main" id="{290253C0-81FF-3447-A831-74DAEB2D79B3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440526" y="3931533"/>
            <a:ext cx="4699284" cy="6747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030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D7F05-A97B-3920-3315-3778116FF1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6637" y="298729"/>
            <a:ext cx="9360000" cy="657339"/>
          </a:xfrm>
        </p:spPr>
        <p:txBody>
          <a:bodyPr/>
          <a:lstStyle/>
          <a:p>
            <a:r>
              <a:rPr lang="en-SE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Cavity Equation based Dynamic Detuning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C036404-0D51-3C3C-E54B-93E27E48F60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D5DEDB1-4851-EA13-311F-2AC76FAB63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26A43CC-CE2B-4091-6EB5-80907701BA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7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83EF9CB0-C8FD-23E0-7943-AAEB495B0BC8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746892" y="893620"/>
            <a:ext cx="9360000" cy="507076"/>
          </a:xfrm>
        </p:spPr>
        <p:txBody>
          <a:bodyPr/>
          <a:lstStyle/>
          <a:p>
            <a:r>
              <a:rPr lang="en-SE" dirty="0"/>
              <a:t>LFD Measurement in TS2</a:t>
            </a: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0A513C94-9083-82E4-1D7B-B0DFD73CE5A5}"/>
              </a:ext>
            </a:extLst>
          </p:cNvPr>
          <p:cNvGrpSpPr/>
          <p:nvPr/>
        </p:nvGrpSpPr>
        <p:grpSpPr>
          <a:xfrm>
            <a:off x="7344171" y="1471628"/>
            <a:ext cx="3309573" cy="1908790"/>
            <a:chOff x="7325584" y="1983474"/>
            <a:chExt cx="3765676" cy="2354783"/>
          </a:xfrm>
        </p:grpSpPr>
        <p:sp>
          <p:nvSpPr>
            <p:cNvPr id="8" name="Rectangle 7">
              <a:extLst>
                <a:ext uri="{FF2B5EF4-FFF2-40B4-BE49-F238E27FC236}">
                  <a16:creationId xmlns:a16="http://schemas.microsoft.com/office/drawing/2014/main" id="{B9B62971-B8E8-858D-B279-F1E914CE6370}"/>
                </a:ext>
              </a:extLst>
            </p:cNvPr>
            <p:cNvSpPr/>
            <p:nvPr/>
          </p:nvSpPr>
          <p:spPr>
            <a:xfrm>
              <a:off x="7325584" y="1983474"/>
              <a:ext cx="3765676" cy="2354783"/>
            </a:xfrm>
            <a:prstGeom prst="rect">
              <a:avLst/>
            </a:prstGeom>
            <a:noFill/>
            <a:ln w="25400">
              <a:solidFill>
                <a:srgbClr val="660066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/>
            <a:lstStyle/>
            <a:p>
              <a:endParaRPr lang="en-US"/>
            </a:p>
          </p:txBody>
        </p:sp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EDF59C3E-42C5-9C56-4140-371306CBFC9B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521155" y="2624873"/>
              <a:ext cx="1600642" cy="515390"/>
            </a:xfrm>
            <a:prstGeom prst="rect">
              <a:avLst/>
            </a:prstGeom>
          </p:spPr>
        </p:pic>
        <p:pic>
          <p:nvPicPr>
            <p:cNvPr id="10" name="Picture 9">
              <a:extLst>
                <a:ext uri="{FF2B5EF4-FFF2-40B4-BE49-F238E27FC236}">
                  <a16:creationId xmlns:a16="http://schemas.microsoft.com/office/drawing/2014/main" id="{1EC5DBD1-9800-C3DF-089C-F5164FCA6F3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6098" t="-1" b="13855"/>
            <a:stretch/>
          </p:blipFill>
          <p:spPr>
            <a:xfrm>
              <a:off x="7521155" y="2202903"/>
              <a:ext cx="2451479" cy="384631"/>
            </a:xfrm>
            <a:prstGeom prst="rect">
              <a:avLst/>
            </a:prstGeom>
          </p:spPr>
        </p:pic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F59D1594-2991-C587-C5F7-9C78AFB68A54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7553636" y="3022002"/>
              <a:ext cx="3309573" cy="512372"/>
            </a:xfrm>
            <a:prstGeom prst="rect">
              <a:avLst/>
            </a:prstGeom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551BF78B-8F0A-B9AD-0274-484F132D62E5}"/>
                </a:ext>
              </a:extLst>
            </p:cNvPr>
            <p:cNvSpPr txBox="1"/>
            <p:nvPr/>
          </p:nvSpPr>
          <p:spPr>
            <a:xfrm>
              <a:off x="7498735" y="3579513"/>
              <a:ext cx="3450905" cy="461665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r>
                <a:rPr lang="en-US" sz="1200" dirty="0">
                  <a:solidFill>
                    <a:srgbClr val="666666"/>
                  </a:solidFill>
                </a:rPr>
                <a:t>Detuning from cavity decay is just a special case of this method </a:t>
              </a:r>
              <a:endParaRPr lang="en-SE" sz="1200" dirty="0"/>
            </a:p>
          </p:txBody>
        </p:sp>
      </p:grpSp>
      <p:pic>
        <p:nvPicPr>
          <p:cNvPr id="15" name="Picture 14">
            <a:extLst>
              <a:ext uri="{FF2B5EF4-FFF2-40B4-BE49-F238E27FC236}">
                <a16:creationId xmlns:a16="http://schemas.microsoft.com/office/drawing/2014/main" id="{9088398F-F855-C8B1-34B8-82F500284F7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83645" y="1179113"/>
            <a:ext cx="3862749" cy="2575165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4DA69B5C-485C-2B4B-02B6-FC87363CF81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3602888" y="1184564"/>
            <a:ext cx="3854571" cy="2569714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A222374E-FA54-C330-EC04-801DFE321F7A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56116" y="3608152"/>
            <a:ext cx="3851388" cy="2567592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34F3E2CC-FE0F-6F66-6192-B29DE0DE9647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3594591" y="3623207"/>
            <a:ext cx="3851388" cy="2567593"/>
          </a:xfrm>
          <a:prstGeom prst="rect">
            <a:avLst/>
          </a:prstGeom>
        </p:spPr>
      </p:pic>
      <p:grpSp>
        <p:nvGrpSpPr>
          <p:cNvPr id="23" name="Group 22">
            <a:extLst>
              <a:ext uri="{FF2B5EF4-FFF2-40B4-BE49-F238E27FC236}">
                <a16:creationId xmlns:a16="http://schemas.microsoft.com/office/drawing/2014/main" id="{B5FB821E-2262-623B-78B6-3959020420BC}"/>
              </a:ext>
            </a:extLst>
          </p:cNvPr>
          <p:cNvGrpSpPr/>
          <p:nvPr/>
        </p:nvGrpSpPr>
        <p:grpSpPr>
          <a:xfrm>
            <a:off x="7383862" y="3776860"/>
            <a:ext cx="2483153" cy="2150114"/>
            <a:chOff x="5602189" y="2755900"/>
            <a:chExt cx="2997200" cy="3154078"/>
          </a:xfrm>
        </p:grpSpPr>
        <p:graphicFrame>
          <p:nvGraphicFramePr>
            <p:cNvPr id="24" name="Object 23">
              <a:extLst>
                <a:ext uri="{FF2B5EF4-FFF2-40B4-BE49-F238E27FC236}">
                  <a16:creationId xmlns:a16="http://schemas.microsoft.com/office/drawing/2014/main" id="{2D93F1A9-124E-F98E-350E-DB18B8911795}"/>
                </a:ext>
              </a:extLst>
            </p:cNvPr>
            <p:cNvGraphicFramePr>
              <a:graphicFrameLocks noChangeAspect="1"/>
            </p:cNvGraphicFramePr>
            <p:nvPr>
              <p:extLst>
                <p:ext uri="{D42A27DB-BD31-4B8C-83A1-F6EECF244321}">
                  <p14:modId xmlns:p14="http://schemas.microsoft.com/office/powerpoint/2010/main" val="977125258"/>
                </p:ext>
              </p:extLst>
            </p:nvPr>
          </p:nvGraphicFramePr>
          <p:xfrm>
            <a:off x="5737965" y="3338941"/>
            <a:ext cx="2086408" cy="236278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9" imgW="1943100" imgH="2146300" progId="Equation.3">
                    <p:embed/>
                  </p:oleObj>
                </mc:Choice>
                <mc:Fallback>
                  <p:oleObj name="Equation" r:id="rId9" imgW="1943100" imgH="2146300" progId="Equation.3">
                    <p:embed/>
                    <p:pic>
                      <p:nvPicPr>
                        <p:cNvPr id="7" name="Object 6"/>
                        <p:cNvPicPr/>
                        <p:nvPr/>
                      </p:nvPicPr>
                      <p:blipFill>
                        <a:blip r:embed="rId10"/>
                        <a:stretch>
                          <a:fillRect/>
                        </a:stretch>
                      </p:blipFill>
                      <p:spPr>
                        <a:xfrm>
                          <a:off x="5737965" y="3338941"/>
                          <a:ext cx="2086408" cy="2362785"/>
                        </a:xfrm>
                        <a:prstGeom prst="rect">
                          <a:avLst/>
                        </a:prstGeom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25" name="Rectangle 24">
              <a:extLst>
                <a:ext uri="{FF2B5EF4-FFF2-40B4-BE49-F238E27FC236}">
                  <a16:creationId xmlns:a16="http://schemas.microsoft.com/office/drawing/2014/main" id="{4CDE8A7B-7139-E802-E102-355231E70876}"/>
                </a:ext>
              </a:extLst>
            </p:cNvPr>
            <p:cNvSpPr/>
            <p:nvPr/>
          </p:nvSpPr>
          <p:spPr>
            <a:xfrm>
              <a:off x="5602189" y="2755900"/>
              <a:ext cx="2997200" cy="3154078"/>
            </a:xfrm>
            <a:prstGeom prst="rect">
              <a:avLst/>
            </a:prstGeom>
            <a:noFill/>
            <a:ln w="25400">
              <a:solidFill>
                <a:srgbClr val="660066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/>
            <a:lstStyle/>
            <a:p>
              <a:endParaRPr lang="en-US"/>
            </a:p>
          </p:txBody>
        </p:sp>
      </p:grpSp>
      <p:sp>
        <p:nvSpPr>
          <p:cNvPr id="27" name="TextBox 26">
            <a:extLst>
              <a:ext uri="{FF2B5EF4-FFF2-40B4-BE49-F238E27FC236}">
                <a16:creationId xmlns:a16="http://schemas.microsoft.com/office/drawing/2014/main" id="{AB0F971C-2425-8F7D-2F1D-D45A3A48D880}"/>
              </a:ext>
            </a:extLst>
          </p:cNvPr>
          <p:cNvSpPr txBox="1"/>
          <p:nvPr/>
        </p:nvSpPr>
        <p:spPr>
          <a:xfrm>
            <a:off x="7383862" y="3834583"/>
            <a:ext cx="257277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sz="1400" dirty="0">
                <a:solidFill>
                  <a:srgbClr val="666666"/>
                </a:solidFill>
              </a:rPr>
              <a:t>LFD(Lorentz Force Detuning)</a:t>
            </a:r>
          </a:p>
        </p:txBody>
      </p:sp>
      <p:pic>
        <p:nvPicPr>
          <p:cNvPr id="30" name="Picture 29">
            <a:extLst>
              <a:ext uri="{FF2B5EF4-FFF2-40B4-BE49-F238E27FC236}">
                <a16:creationId xmlns:a16="http://schemas.microsoft.com/office/drawing/2014/main" id="{9D408C43-892D-D60C-1169-0E485E89DBD3}"/>
              </a:ext>
            </a:extLst>
          </p:cNvPr>
          <p:cNvPicPr>
            <a:picLocks noChangeAspect="1"/>
          </p:cNvPicPr>
          <p:nvPr/>
        </p:nvPicPr>
        <p:blipFill rotWithShape="1">
          <a:blip r:embed="rId11"/>
          <a:srcRect b="27421"/>
          <a:stretch/>
        </p:blipFill>
        <p:spPr>
          <a:xfrm>
            <a:off x="9207242" y="4075742"/>
            <a:ext cx="1712822" cy="1416920"/>
          </a:xfrm>
          <a:prstGeom prst="rect">
            <a:avLst/>
          </a:prstGeom>
        </p:spPr>
      </p:pic>
      <p:sp>
        <p:nvSpPr>
          <p:cNvPr id="32" name="TextBox 31">
            <a:extLst>
              <a:ext uri="{FF2B5EF4-FFF2-40B4-BE49-F238E27FC236}">
                <a16:creationId xmlns:a16="http://schemas.microsoft.com/office/drawing/2014/main" id="{BF5C39C2-E9B5-5417-5A3B-FF634CF2B406}"/>
              </a:ext>
            </a:extLst>
          </p:cNvPr>
          <p:cNvSpPr txBox="1"/>
          <p:nvPr/>
        </p:nvSpPr>
        <p:spPr>
          <a:xfrm>
            <a:off x="7057575" y="6122080"/>
            <a:ext cx="3910476" cy="2223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SE" sz="800" i="1" dirty="0">
                <a:latin typeface="Times" pitchFamily="2" charset="0"/>
              </a:rPr>
              <a:t>https://newsline.linearcollider.org/wp-content/uploads/2011/07/Lorentz-force-detuning.jpg</a:t>
            </a:r>
          </a:p>
        </p:txBody>
      </p:sp>
    </p:spTree>
    <p:extLst>
      <p:ext uri="{BB962C8B-B14F-4D97-AF65-F5344CB8AC3E}">
        <p14:creationId xmlns:p14="http://schemas.microsoft.com/office/powerpoint/2010/main" val="4017751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4BB89B-C2BB-AF73-4DCF-7EE4FF68C2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55287EA-835E-5B42-532A-F8DD8815C7A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91C769D-9CFF-3325-100E-D47BACBEDB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ACA4C4A-31E2-56B9-7EE3-F1C572ADA8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8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5A4E15E2-C79E-83C8-1444-B3EFCB8EE36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Known Issue II</a:t>
            </a:r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CA363C53-18A5-78D5-BBCC-F6C2098928FB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/>
      </p:sp>
      <p:sp>
        <p:nvSpPr>
          <p:cNvPr id="10" name="Content Placeholder 5">
            <a:extLst>
              <a:ext uri="{FF2B5EF4-FFF2-40B4-BE49-F238E27FC236}">
                <a16:creationId xmlns:a16="http://schemas.microsoft.com/office/drawing/2014/main" id="{08306E1F-0C5E-73C5-2695-777BF41CF217}"/>
              </a:ext>
            </a:extLst>
          </p:cNvPr>
          <p:cNvSpPr txBox="1">
            <a:spLocks/>
          </p:cNvSpPr>
          <p:nvPr/>
        </p:nvSpPr>
        <p:spPr>
          <a:xfrm>
            <a:off x="1100179" y="2857125"/>
            <a:ext cx="9360001" cy="2564538"/>
          </a:xfrm>
          <a:prstGeom prst="rect">
            <a:avLst/>
          </a:prstGeom>
        </p:spPr>
        <p:txBody>
          <a:bodyPr/>
          <a:lstStyle>
            <a:lvl1pPr marL="101600" indent="-101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15913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SE" sz="3200" dirty="0"/>
              <a:t>Phase Perturbation by Klystron-Modulator Ripples</a:t>
            </a:r>
          </a:p>
        </p:txBody>
      </p:sp>
    </p:spTree>
    <p:extLst>
      <p:ext uri="{BB962C8B-B14F-4D97-AF65-F5344CB8AC3E}">
        <p14:creationId xmlns:p14="http://schemas.microsoft.com/office/powerpoint/2010/main" val="36203943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690DFF-5D52-792A-FE75-E8C30EB4F29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Klystron-Modulator Ripples</a:t>
            </a:r>
            <a:br>
              <a:rPr lang="en-SE" dirty="0"/>
            </a:br>
            <a:endParaRPr lang="en-SE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943C27D0-737B-09B2-6BDA-727102C6675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810AB33-6C33-2F6C-33E7-457BCE2C4E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B05382C-0E49-5BDD-4F73-3843E75E7B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9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4B5F4F93-1382-7381-E003-63A14B31A72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The Problem</a:t>
            </a:r>
          </a:p>
        </p:txBody>
      </p:sp>
      <p:sp>
        <p:nvSpPr>
          <p:cNvPr id="8" name="Content Placeholder 2">
            <a:extLst>
              <a:ext uri="{FF2B5EF4-FFF2-40B4-BE49-F238E27FC236}">
                <a16:creationId xmlns:a16="http://schemas.microsoft.com/office/drawing/2014/main" id="{7A20E36F-4862-5E49-247F-30CBD0017C55}"/>
              </a:ext>
            </a:extLst>
          </p:cNvPr>
          <p:cNvSpPr txBox="1">
            <a:spLocks/>
          </p:cNvSpPr>
          <p:nvPr/>
        </p:nvSpPr>
        <p:spPr>
          <a:xfrm>
            <a:off x="1103709" y="1362313"/>
            <a:ext cx="9802589" cy="1490134"/>
          </a:xfrm>
          <a:prstGeom prst="rect">
            <a:avLst/>
          </a:prstGeom>
        </p:spPr>
        <p:txBody>
          <a:bodyPr>
            <a:normAutofit/>
          </a:bodyPr>
          <a:lstStyle>
            <a:lvl1pPr marL="101600" indent="-101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15913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buFont typeface="Wingdings" pitchFamily="2" charset="2"/>
              <a:buChar char="ü"/>
            </a:pPr>
            <a:r>
              <a:rPr lang="en-US" sz="1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Perturbations in the cathode voltage results in the change of the beam velocities, and then   led to the variations of the RF output phase</a:t>
            </a:r>
          </a:p>
          <a:p>
            <a:pPr>
              <a:buFont typeface="Wingdings" pitchFamily="2" charset="2"/>
              <a:buChar char="ü"/>
            </a:pPr>
            <a:r>
              <a:rPr lang="en-US" sz="1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1% error in cathode voltage leads to more than 10 deg. variation in RF output phase</a:t>
            </a:r>
          </a:p>
          <a:p>
            <a:pPr>
              <a:buFont typeface="Wingdings" pitchFamily="2" charset="2"/>
              <a:buChar char="ü"/>
            </a:pPr>
            <a:r>
              <a:rPr lang="en-US" sz="15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High frequency ripple with larger amplitude is hard to compensate by feedback, especially in normal conducting cavities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423F3BF-4982-62D7-1AFF-18B9B456DB4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45073" y="2805808"/>
            <a:ext cx="4001323" cy="1307251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CBA7534-4D1B-C01B-C370-C3E62FE9840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766578" y="2736544"/>
            <a:ext cx="2500586" cy="1418983"/>
          </a:xfrm>
          <a:prstGeom prst="rect">
            <a:avLst/>
          </a:prstGeom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E680429A-8271-79CC-B9A5-25814E208EBE}"/>
              </a:ext>
            </a:extLst>
          </p:cNvPr>
          <p:cNvGrpSpPr/>
          <p:nvPr/>
        </p:nvGrpSpPr>
        <p:grpSpPr>
          <a:xfrm>
            <a:off x="1828800" y="4236486"/>
            <a:ext cx="2378375" cy="1759504"/>
            <a:chOff x="4646084" y="1826448"/>
            <a:chExt cx="2825750" cy="1964207"/>
          </a:xfrm>
        </p:grpSpPr>
        <p:graphicFrame>
          <p:nvGraphicFramePr>
            <p:cNvPr id="12" name="Object 11">
              <a:extLst>
                <a:ext uri="{FF2B5EF4-FFF2-40B4-BE49-F238E27FC236}">
                  <a16:creationId xmlns:a16="http://schemas.microsoft.com/office/drawing/2014/main" id="{86B628D4-F933-D527-5636-E7CCDBB6E736}"/>
                </a:ext>
              </a:extLst>
            </p:cNvPr>
            <p:cNvGraphicFramePr>
              <a:graphicFrameLocks noChangeAspect="1"/>
            </p:cNvGraphicFramePr>
            <p:nvPr/>
          </p:nvGraphicFramePr>
          <p:xfrm>
            <a:off x="4770967" y="1826448"/>
            <a:ext cx="1333500" cy="1917700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4" imgW="1333500" imgH="1917700" progId="Equation.3">
                    <p:embed/>
                  </p:oleObj>
                </mc:Choice>
                <mc:Fallback>
                  <p:oleObj name="Equation" r:id="rId4" imgW="1333500" imgH="1917700" progId="Equation.3">
                    <p:embed/>
                    <p:pic>
                      <p:nvPicPr>
                        <p:cNvPr id="8" name="Object 7"/>
                        <p:cNvPicPr/>
                        <p:nvPr/>
                      </p:nvPicPr>
                      <p:blipFill>
                        <a:blip r:embed="rId5"/>
                        <a:stretch>
                          <a:fillRect/>
                        </a:stretch>
                      </p:blipFill>
                      <p:spPr>
                        <a:xfrm>
                          <a:off x="4770967" y="1826448"/>
                          <a:ext cx="1333500" cy="1917700"/>
                        </a:xfrm>
                        <a:prstGeom prst="rect">
                          <a:avLst/>
                        </a:prstGeom>
                      </p:spPr>
                    </p:pic>
                  </p:oleObj>
                </mc:Fallback>
              </mc:AlternateContent>
            </a:graphicData>
          </a:graphic>
        </p:graphicFrame>
        <p:graphicFrame>
          <p:nvGraphicFramePr>
            <p:cNvPr id="13" name="Object 12">
              <a:extLst>
                <a:ext uri="{FF2B5EF4-FFF2-40B4-BE49-F238E27FC236}">
                  <a16:creationId xmlns:a16="http://schemas.microsoft.com/office/drawing/2014/main" id="{A9D38316-2534-6D25-1349-E9649A2D3E33}"/>
                </a:ext>
              </a:extLst>
            </p:cNvPr>
            <p:cNvGraphicFramePr>
              <a:graphicFrameLocks noChangeAspect="1"/>
            </p:cNvGraphicFramePr>
            <p:nvPr/>
          </p:nvGraphicFramePr>
          <p:xfrm>
            <a:off x="6390218" y="1928048"/>
            <a:ext cx="933450" cy="132291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name="Equation" r:id="rId6" imgW="850900" imgH="1181100" progId="Equation.3">
                    <p:embed/>
                  </p:oleObj>
                </mc:Choice>
                <mc:Fallback>
                  <p:oleObj name="Equation" r:id="rId6" imgW="850900" imgH="1181100" progId="Equation.3">
                    <p:embed/>
                    <p:pic>
                      <p:nvPicPr>
                        <p:cNvPr id="9" name="Object 8"/>
                        <p:cNvPicPr/>
                        <p:nvPr/>
                      </p:nvPicPr>
                      <p:blipFill>
                        <a:blip r:embed="rId7"/>
                        <a:stretch>
                          <a:fillRect/>
                        </a:stretch>
                      </p:blipFill>
                      <p:spPr>
                        <a:xfrm>
                          <a:off x="6390218" y="1928048"/>
                          <a:ext cx="933450" cy="1322915"/>
                        </a:xfrm>
                        <a:prstGeom prst="rect">
                          <a:avLst/>
                        </a:prstGeom>
                      </p:spPr>
                    </p:pic>
                  </p:oleObj>
                </mc:Fallback>
              </mc:AlternateContent>
            </a:graphicData>
          </a:graphic>
        </p:graphicFrame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78A57158-0FF9-6C61-FC4C-53279E23D37D}"/>
                </a:ext>
              </a:extLst>
            </p:cNvPr>
            <p:cNvSpPr/>
            <p:nvPr/>
          </p:nvSpPr>
          <p:spPr>
            <a:xfrm>
              <a:off x="4646084" y="1826448"/>
              <a:ext cx="2825750" cy="1964207"/>
            </a:xfrm>
            <a:prstGeom prst="rect">
              <a:avLst/>
            </a:prstGeom>
            <a:noFill/>
            <a:ln w="25400">
              <a:solidFill>
                <a:srgbClr val="660066"/>
              </a:solidFill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/>
            <a:lstStyle/>
            <a:p>
              <a:endParaRPr lang="en-US"/>
            </a:p>
          </p:txBody>
        </p:sp>
      </p:grpSp>
      <p:grpSp>
        <p:nvGrpSpPr>
          <p:cNvPr id="15" name="Group 14">
            <a:extLst>
              <a:ext uri="{FF2B5EF4-FFF2-40B4-BE49-F238E27FC236}">
                <a16:creationId xmlns:a16="http://schemas.microsoft.com/office/drawing/2014/main" id="{17EEDC6C-6C04-50E2-65D8-FFD1CAEFC86B}"/>
              </a:ext>
            </a:extLst>
          </p:cNvPr>
          <p:cNvGrpSpPr/>
          <p:nvPr/>
        </p:nvGrpSpPr>
        <p:grpSpPr>
          <a:xfrm>
            <a:off x="4555375" y="4176403"/>
            <a:ext cx="3883882" cy="1837202"/>
            <a:chOff x="3831168" y="3441514"/>
            <a:chExt cx="4726515" cy="2637948"/>
          </a:xfrm>
        </p:grpSpPr>
        <p:pic>
          <p:nvPicPr>
            <p:cNvPr id="16" name="Picture 15" descr="33344.tiff">
              <a:extLst>
                <a:ext uri="{FF2B5EF4-FFF2-40B4-BE49-F238E27FC236}">
                  <a16:creationId xmlns:a16="http://schemas.microsoft.com/office/drawing/2014/main" id="{460CCABE-1F9D-7F9E-B043-EF4F36295C8C}"/>
                </a:ext>
              </a:extLst>
            </p:cNvPr>
            <p:cNvPicPr/>
            <p:nvPr/>
          </p:nvPicPr>
          <p:blipFill>
            <a:blip r:embed="rId8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3831168" y="3562743"/>
              <a:ext cx="2349500" cy="2133316"/>
            </a:xfrm>
            <a:prstGeom prst="rect">
              <a:avLst/>
            </a:prstGeom>
          </p:spPr>
        </p:pic>
        <p:pic>
          <p:nvPicPr>
            <p:cNvPr id="17" name="Picture 16" descr="jparcRipples.tiff">
              <a:extLst>
                <a:ext uri="{FF2B5EF4-FFF2-40B4-BE49-F238E27FC236}">
                  <a16:creationId xmlns:a16="http://schemas.microsoft.com/office/drawing/2014/main" id="{A4401364-CF85-6DB6-B7AF-9005736C42BF}"/>
                </a:ext>
              </a:extLst>
            </p:cNvPr>
            <p:cNvPicPr/>
            <p:nvPr/>
          </p:nvPicPr>
          <p:blipFill rotWithShape="1"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-3811" r="52476" b="3811"/>
            <a:stretch/>
          </p:blipFill>
          <p:spPr>
            <a:xfrm>
              <a:off x="6383866" y="3441514"/>
              <a:ext cx="2173817" cy="2254544"/>
            </a:xfrm>
            <a:prstGeom prst="rect">
              <a:avLst/>
            </a:prstGeom>
          </p:spPr>
        </p:pic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2E057093-8205-F78E-BFF8-B1204BA63E52}"/>
                </a:ext>
              </a:extLst>
            </p:cNvPr>
            <p:cNvSpPr txBox="1"/>
            <p:nvPr/>
          </p:nvSpPr>
          <p:spPr>
            <a:xfrm>
              <a:off x="4677833" y="5707075"/>
              <a:ext cx="952500" cy="3723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/>
                <a:t>SNS</a:t>
              </a:r>
            </a:p>
          </p:txBody>
        </p: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DD8615DE-A208-3D12-7E5E-A82731182CE2}"/>
                </a:ext>
              </a:extLst>
            </p:cNvPr>
            <p:cNvSpPr txBox="1"/>
            <p:nvPr/>
          </p:nvSpPr>
          <p:spPr>
            <a:xfrm>
              <a:off x="6946900" y="5681783"/>
              <a:ext cx="952500" cy="37238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400" dirty="0"/>
                <a:t>JPARC</a:t>
              </a:r>
            </a:p>
          </p:txBody>
        </p:sp>
      </p:grpSp>
      <p:sp>
        <p:nvSpPr>
          <p:cNvPr id="20" name="TextBox 19">
            <a:extLst>
              <a:ext uri="{FF2B5EF4-FFF2-40B4-BE49-F238E27FC236}">
                <a16:creationId xmlns:a16="http://schemas.microsoft.com/office/drawing/2014/main" id="{56520F52-D22C-8589-0814-22A93D050E2C}"/>
              </a:ext>
            </a:extLst>
          </p:cNvPr>
          <p:cNvSpPr txBox="1"/>
          <p:nvPr/>
        </p:nvSpPr>
        <p:spPr>
          <a:xfrm>
            <a:off x="1244253" y="6076949"/>
            <a:ext cx="838710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solidFill>
                  <a:srgbClr val="000090"/>
                </a:solidFill>
              </a:rPr>
              <a:t>Further reading:  R. Zeng et, al. The Droop and Ripple’s Influence on Klystron Output, ESS tech-note.</a:t>
            </a:r>
          </a:p>
          <a:p>
            <a:r>
              <a:rPr lang="en-US" sz="1200" dirty="0">
                <a:solidFill>
                  <a:srgbClr val="000090"/>
                </a:solidFill>
                <a:hlinkClick r:id="rId10"/>
              </a:rPr>
              <a:t>https://docdb01.esss.lu.se/DocDB/0001/000173/001/InfluenceOfTheRippleOnKlystronOutput.pdf</a:t>
            </a:r>
            <a:r>
              <a:rPr lang="en-US" sz="1200" dirty="0">
                <a:solidFill>
                  <a:srgbClr val="000090"/>
                </a:solidFill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6194119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53C1D5F-1360-0F89-72EE-6820FBA2695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Klystron-Modulator Ripples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356AA5E-BF26-B1E6-98F1-D367DE136A8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B346EC0-9034-EC7D-1D09-04CD1AA8752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F7377C4-EFBC-171A-4F7C-04517B5ED0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10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F30D875-DFB4-B59A-3F9F-EC372651FC6B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The Problem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E9868AFA-A659-598C-0883-F86B933CCA2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0218" y="1524417"/>
            <a:ext cx="7185244" cy="4271928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84177087-D43E-5300-D068-D2DC295721E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214635" y="3744685"/>
            <a:ext cx="4764601" cy="2370084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29A08978-4583-AF53-DF8D-49695607E29B}"/>
              </a:ext>
            </a:extLst>
          </p:cNvPr>
          <p:cNvSpPr txBox="1"/>
          <p:nvPr/>
        </p:nvSpPr>
        <p:spPr>
          <a:xfrm>
            <a:off x="9329057" y="6110354"/>
            <a:ext cx="22860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SE" sz="1400" i="1" dirty="0">
                <a:solidFill>
                  <a:srgbClr val="666666"/>
                </a:solidFill>
              </a:rPr>
              <a:t>Plot by Anders S.</a:t>
            </a:r>
          </a:p>
        </p:txBody>
      </p:sp>
    </p:spTree>
    <p:extLst>
      <p:ext uri="{BB962C8B-B14F-4D97-AF65-F5344CB8AC3E}">
        <p14:creationId xmlns:p14="http://schemas.microsoft.com/office/powerpoint/2010/main" val="8562940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2C3690-1D44-4877-419D-305CF2ABE1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Klystron-Modulator Ripples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EB440D4-5F86-1E55-8B49-C1AAB82D26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2593039-1075-1032-FDA9-3DD6A3D776A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24A17BD-07EB-3C39-A486-44F6C602ED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11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64D1A766-17DE-6B1B-44E2-E96C76E3EF4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The Solution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136C136E-DC62-7DBE-AFBB-5857D2424DA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94514" y="3207060"/>
            <a:ext cx="7097486" cy="354874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DCB020B4-0F82-DD82-D5D6-B8CBB09A91C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25829" y="1138870"/>
            <a:ext cx="6896100" cy="3448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890530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B4117C6-516C-40FA-5808-EA41B3687C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07AB8191-8A9F-2041-9551-2140244F37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59F36A7-1DE8-154D-FE04-8DF43C97BE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6098047-4033-A9BC-41E9-2DE6F4DD7A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12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98D0E14E-07E4-DD28-0199-1517B99DCDB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Known Issue III</a:t>
            </a:r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DF37E22F-1538-DD22-987A-92602E791B7B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/>
      </p:sp>
      <p:sp>
        <p:nvSpPr>
          <p:cNvPr id="8" name="Content Placeholder 5">
            <a:extLst>
              <a:ext uri="{FF2B5EF4-FFF2-40B4-BE49-F238E27FC236}">
                <a16:creationId xmlns:a16="http://schemas.microsoft.com/office/drawing/2014/main" id="{715ED46B-C4F0-1CC8-5071-68760FD3BD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0179" y="2857125"/>
            <a:ext cx="9360001" cy="2564538"/>
          </a:xfrm>
        </p:spPr>
        <p:txBody>
          <a:bodyPr/>
          <a:lstStyle/>
          <a:p>
            <a:r>
              <a:rPr lang="en-SE" sz="3200" dirty="0"/>
              <a:t>Beam Loading</a:t>
            </a:r>
          </a:p>
        </p:txBody>
      </p:sp>
    </p:spTree>
    <p:extLst>
      <p:ext uri="{BB962C8B-B14F-4D97-AF65-F5344CB8AC3E}">
        <p14:creationId xmlns:p14="http://schemas.microsoft.com/office/powerpoint/2010/main" val="34151703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FFA793-E577-B55D-83D9-A3CE205A00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Beam Loading in RFQ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E1D44C5-0936-A1A2-9DEF-03DDB0F059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3AF0FFD-B383-48C1-A4BC-631DC3CAEE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89FD470-D8F8-2558-03B6-56A3CAF3B5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13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66E9E517-09F5-C968-CC39-A86CACB6B31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SE" dirty="0"/>
          </a:p>
        </p:txBody>
      </p:sp>
      <p:pic>
        <p:nvPicPr>
          <p:cNvPr id="8" name="Chart Placeholder 7">
            <a:extLst>
              <a:ext uri="{FF2B5EF4-FFF2-40B4-BE49-F238E27FC236}">
                <a16:creationId xmlns:a16="http://schemas.microsoft.com/office/drawing/2014/main" id="{157C32AB-C30D-AA4E-A7D5-E0AFA807C0C7}"/>
              </a:ext>
            </a:extLst>
          </p:cNvPr>
          <p:cNvPicPr>
            <a:picLocks noGrp="1" noChangeAspect="1"/>
          </p:cNvPicPr>
          <p:nvPr>
            <p:ph type="chart" sz="quarter" idx="15"/>
          </p:nvPr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6441"/>
          <a:stretch/>
        </p:blipFill>
        <p:spPr bwMode="auto">
          <a:xfrm>
            <a:off x="570705" y="1427807"/>
            <a:ext cx="5601495" cy="3144421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9" name="Content Placeholder 4">
            <a:extLst>
              <a:ext uri="{FF2B5EF4-FFF2-40B4-BE49-F238E27FC236}">
                <a16:creationId xmlns:a16="http://schemas.microsoft.com/office/drawing/2014/main" id="{BAB58C7E-C952-6245-9C83-A68D8BA0BB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10334" y="3557183"/>
            <a:ext cx="6202844" cy="31006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77661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925C4A-DF9E-CC67-E13C-6ED71DC470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Beam Loading at DTL1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73F47DB-2843-8977-C392-65E0595222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4C05519-1893-672D-AAB2-43A9B58F06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0DA6E18-D90B-B5E2-51E6-592ED2189A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14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E9ED734A-25FA-C7DF-92D9-226EB1394D8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Measurement and Simulation</a:t>
            </a: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B2540F58-6D46-F963-E612-8A29BDCE72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291573" y="3495266"/>
            <a:ext cx="5704779" cy="3146285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20A535C9-0B85-7C1D-5247-09092B4773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0618" y="1184564"/>
            <a:ext cx="6467082" cy="32335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51095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2941106-060D-3FCB-390F-805D37BBB8D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AD38505-0225-DCAE-0028-DB12A9DBA2A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DB4E498-314A-A576-DBC0-15E274C628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75C0886-5D6D-C335-C63F-6BF5088B53D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15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F5A16BAE-7BD1-5ABE-7D7E-74CFBE70DE2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Unknowns Blackbox I </a:t>
            </a:r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A83B1D29-A521-3D26-46CC-78FC02166966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/>
      </p:sp>
      <p:sp>
        <p:nvSpPr>
          <p:cNvPr id="8" name="Content Placeholder 5">
            <a:extLst>
              <a:ext uri="{FF2B5EF4-FFF2-40B4-BE49-F238E27FC236}">
                <a16:creationId xmlns:a16="http://schemas.microsoft.com/office/drawing/2014/main" id="{4064D072-B720-83AD-2B11-14A2BD3EBC9A}"/>
              </a:ext>
            </a:extLst>
          </p:cNvPr>
          <p:cNvSpPr txBox="1">
            <a:spLocks/>
          </p:cNvSpPr>
          <p:nvPr/>
        </p:nvSpPr>
        <p:spPr>
          <a:xfrm>
            <a:off x="1100179" y="2857125"/>
            <a:ext cx="9360001" cy="2564538"/>
          </a:xfrm>
          <a:prstGeom prst="rect">
            <a:avLst/>
          </a:prstGeom>
        </p:spPr>
        <p:txBody>
          <a:bodyPr/>
          <a:lstStyle>
            <a:lvl1pPr marL="101600" indent="-101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15913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SE" sz="3200" dirty="0"/>
              <a:t>Breakdown</a:t>
            </a:r>
          </a:p>
        </p:txBody>
      </p:sp>
    </p:spTree>
    <p:extLst>
      <p:ext uri="{BB962C8B-B14F-4D97-AF65-F5344CB8AC3E}">
        <p14:creationId xmlns:p14="http://schemas.microsoft.com/office/powerpoint/2010/main" val="14079329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9E4B1C-CC8F-38F5-47A6-6CF39AC4AD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Breakdowns at RFQ/DTL1 Conditioning,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3E57240-51C4-D304-4A29-165AE82B5C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B7975E2-7930-B9EC-0476-D24648BBCBA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16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6CFE3BA-D7A9-EA17-235A-9E9368DC2C8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A176231-91F3-1699-45C5-C58286ED8A6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  <p:pic>
        <p:nvPicPr>
          <p:cNvPr id="8" name="Content Placeholder 11">
            <a:extLst>
              <a:ext uri="{FF2B5EF4-FFF2-40B4-BE49-F238E27FC236}">
                <a16:creationId xmlns:a16="http://schemas.microsoft.com/office/drawing/2014/main" id="{0312C24E-B5F8-3EE2-CD31-2EEF23AA361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95647" y="3511687"/>
            <a:ext cx="3510457" cy="2632843"/>
          </a:xfr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F5C4C80E-9480-5E9B-0A0C-CD07CE078C2D}"/>
              </a:ext>
            </a:extLst>
          </p:cNvPr>
          <p:cNvSpPr txBox="1"/>
          <p:nvPr/>
        </p:nvSpPr>
        <p:spPr>
          <a:xfrm>
            <a:off x="1103709" y="1724785"/>
            <a:ext cx="4063888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RFQ: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~50, 000 reflect interlocks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(mostly caused by breakdown)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~5,000 vacuum interlocks</a:t>
            </a:r>
            <a:endParaRPr lang="en-SE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326A9D3C-FC6A-491A-8F7A-55F6D678B74F}"/>
              </a:ext>
            </a:extLst>
          </p:cNvPr>
          <p:cNvSpPr txBox="1"/>
          <p:nvPr/>
        </p:nvSpPr>
        <p:spPr>
          <a:xfrm>
            <a:off x="6399821" y="1724785"/>
            <a:ext cx="4063888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DTL1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~3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0, 000 breakdowns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(</a:t>
            </a:r>
            <a:r>
              <a:rPr lang="en-US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by cavity decay interlock)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2 vacuum interlocks</a:t>
            </a:r>
            <a:endParaRPr lang="en-SE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2522BC69-A825-913B-6825-B5E10F3279A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72758" y="3628417"/>
            <a:ext cx="1899863" cy="2533151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8976C092-A177-90AF-EE02-D013246E94A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839413" y="3621602"/>
            <a:ext cx="1899862" cy="25331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540498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263847-2B16-B263-7A7F-842CBC2B7B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2931ED7-EA72-083F-AD18-51C24C8062B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930E742-38D0-11FB-F9F5-D6341FF7F5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17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EFEAF97-B7A8-A270-9FFB-5E498A526CA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2C85E2C-0673-74FE-3172-EBAF6C2CFCF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2022-09-13</a:t>
            </a:fld>
            <a:endParaRPr lang="sv-SE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6732590-F4C7-FAB8-385F-CEEC6C6847B0}"/>
              </a:ext>
            </a:extLst>
          </p:cNvPr>
          <p:cNvSpPr txBox="1"/>
          <p:nvPr/>
        </p:nvSpPr>
        <p:spPr>
          <a:xfrm>
            <a:off x="1103709" y="1724785"/>
            <a:ext cx="4063888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RFQ: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Intensive breakdowns were frequently observed at peak of conditioning</a:t>
            </a:r>
            <a:endParaRPr lang="en-SE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F29C506-2140-5EB2-734A-1322565BF855}"/>
              </a:ext>
            </a:extLst>
          </p:cNvPr>
          <p:cNvSpPr txBox="1"/>
          <p:nvPr/>
        </p:nvSpPr>
        <p:spPr>
          <a:xfrm>
            <a:off x="6399821" y="1724785"/>
            <a:ext cx="4063888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DTL1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Breakdown are mostly gentle ones</a:t>
            </a:r>
            <a:endParaRPr lang="en-SE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072B88E3-E30E-4748-33EA-1683CFB8E1E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43583" y="2973313"/>
            <a:ext cx="4669276" cy="3501957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693C9804-A948-6EC4-6F18-F490E5566C9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09318" y="3108356"/>
            <a:ext cx="4244894" cy="31836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428731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13BE91E-FFAE-DB93-217A-D115452A04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Breakdown in RFQ and DTL1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EC503AB-C394-2A8D-8577-4A465592CB3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2E62A4B-2F47-62D2-9F65-014ECD6D47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20401BD-BB6E-B787-A937-B51EB1019C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18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7481D82D-762B-C483-D231-96740E36D3D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Forward Power</a:t>
            </a:r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68EB6D6E-96B7-70D7-B64D-8DCACB786A9F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/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3A4CB48D-F0DA-D7A7-913F-0C9AF0E195F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04048" y="1736225"/>
            <a:ext cx="5246979" cy="3935234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55B23AF2-FC57-6653-6516-FD30DBB6FD9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800" y="1544865"/>
            <a:ext cx="5502125" cy="41265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30431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FE70CD-6BC7-8346-3606-2264637DE6D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Breakdown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DBC41BB-B460-71BB-CCD7-A611BF5B381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99E06C3-74A5-EE69-C7BA-17C0EAEE03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0864324-F71C-7609-6756-65C1BC0E20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19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418F6EEE-CE45-8237-3A0D-838C9E81158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GB" dirty="0"/>
              <a:t>L</a:t>
            </a:r>
            <a:r>
              <a:rPr lang="en-SE" dirty="0"/>
              <a:t>ocate where breakdown happens </a:t>
            </a:r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F01098A1-CD4C-B142-11C6-7AD7BF41C984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/>
      </p:sp>
      <p:pic>
        <p:nvPicPr>
          <p:cNvPr id="8" name="Image1">
            <a:extLst>
              <a:ext uri="{FF2B5EF4-FFF2-40B4-BE49-F238E27FC236}">
                <a16:creationId xmlns:a16="http://schemas.microsoft.com/office/drawing/2014/main" id="{9663935C-B6B5-FA9A-8BD3-05FE976ABE9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867" t="4821" r="7135" b="-1"/>
          <a:stretch/>
        </p:blipFill>
        <p:spPr bwMode="auto">
          <a:xfrm>
            <a:off x="1611976" y="1609663"/>
            <a:ext cx="5747657" cy="4558001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30129383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FAF093-1A22-4B2B-4E61-DED6E21EF88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Beam Loading in Bunchers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8531875-C580-A033-1D65-A7903009A0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BA2D589-E9C8-5028-ADBD-814549A403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86E1EF7-F83C-18A9-3461-44D04A81A36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20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48FF1779-0F46-04D0-AFDF-67D88F4E1BA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GB" dirty="0"/>
              <a:t>A</a:t>
            </a:r>
            <a:r>
              <a:rPr lang="en-SE" dirty="0"/>
              <a:t>t 90 deg bunching</a:t>
            </a:r>
          </a:p>
        </p:txBody>
      </p:sp>
      <p:sp>
        <p:nvSpPr>
          <p:cNvPr id="7" name="Chart Placeholder 6">
            <a:extLst>
              <a:ext uri="{FF2B5EF4-FFF2-40B4-BE49-F238E27FC236}">
                <a16:creationId xmlns:a16="http://schemas.microsoft.com/office/drawing/2014/main" id="{C74F158A-8676-AC5A-EBB2-561B8C372932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/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14329D7-167F-1251-A478-3AD28AFD888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85630" y="3292595"/>
            <a:ext cx="6600064" cy="3300032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A0B8827A-A616-0835-80B6-0CE0610A842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00741" y="1514640"/>
            <a:ext cx="6019801" cy="30099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23668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EE40F1-543A-7AB5-8B1F-3124C972AC7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8C463584-7D37-5A6D-62EE-6DD47F0672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14D9426-892A-0213-2E7E-F70068D1ED5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 / FOOTER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6965324-B4FD-ED4E-546D-43647230B9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21</a:t>
            </a:fld>
            <a:endParaRPr lang="sv-SE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396FA85-C99E-9DD7-5473-538864BDB32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Unknow blackbox II</a:t>
            </a:r>
          </a:p>
        </p:txBody>
      </p:sp>
      <p:sp>
        <p:nvSpPr>
          <p:cNvPr id="8" name="Chart Placeholder 6">
            <a:extLst>
              <a:ext uri="{FF2B5EF4-FFF2-40B4-BE49-F238E27FC236}">
                <a16:creationId xmlns:a16="http://schemas.microsoft.com/office/drawing/2014/main" id="{F7630853-736A-32DC-20A4-A066A5631F9C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>
          <a:xfrm>
            <a:off x="1103313" y="1657350"/>
            <a:ext cx="7767637" cy="4445000"/>
          </a:xfrm>
        </p:spPr>
      </p:sp>
      <p:sp>
        <p:nvSpPr>
          <p:cNvPr id="9" name="Content Placeholder 5">
            <a:extLst>
              <a:ext uri="{FF2B5EF4-FFF2-40B4-BE49-F238E27FC236}">
                <a16:creationId xmlns:a16="http://schemas.microsoft.com/office/drawing/2014/main" id="{F4DDD6DF-A102-DC18-CB59-62BA9341DEF1}"/>
              </a:ext>
            </a:extLst>
          </p:cNvPr>
          <p:cNvSpPr txBox="1">
            <a:spLocks/>
          </p:cNvSpPr>
          <p:nvPr/>
        </p:nvSpPr>
        <p:spPr>
          <a:xfrm>
            <a:off x="1100179" y="2857125"/>
            <a:ext cx="9360001" cy="2564538"/>
          </a:xfrm>
          <a:prstGeom prst="rect">
            <a:avLst/>
          </a:prstGeom>
        </p:spPr>
        <p:txBody>
          <a:bodyPr/>
          <a:lstStyle>
            <a:lvl1pPr marL="101600" indent="-101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15913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SE" sz="3200" dirty="0"/>
              <a:t>Multipacting</a:t>
            </a:r>
          </a:p>
        </p:txBody>
      </p:sp>
    </p:spTree>
    <p:extLst>
      <p:ext uri="{BB962C8B-B14F-4D97-AF65-F5344CB8AC3E}">
        <p14:creationId xmlns:p14="http://schemas.microsoft.com/office/powerpoint/2010/main" val="14523988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B1BE890-F7F8-4743-BD9A-ED54B1E06D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Multipacting after Long Break(no RF in Cavity)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8459453-1777-354B-BD38-B46A3B4ED5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EED7334-B14E-F54A-BCA9-C18875F23CD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22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1A060C5-FE7C-064B-BBE4-DA8F0B516B3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Multipacting is hidden behind and invisible by e-current pickup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B2E09327-4C83-654E-87F1-3CD171AA334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52688" r="49689"/>
          <a:stretch/>
        </p:blipFill>
        <p:spPr>
          <a:xfrm>
            <a:off x="7320461" y="1904539"/>
            <a:ext cx="4002665" cy="3909161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932643F-C3F8-FA4A-8C78-3C292A4728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BB57658A-3C87-E943-A6DB-25A4C7A7F76F}"/>
              </a:ext>
            </a:extLst>
          </p:cNvPr>
          <p:cNvSpPr/>
          <p:nvPr/>
        </p:nvSpPr>
        <p:spPr>
          <a:xfrm>
            <a:off x="-312291" y="1657744"/>
            <a:ext cx="7059080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2">
              <a:buFont typeface="Wingdings" pitchFamily="2" charset="2"/>
              <a:buChar char="§"/>
            </a:pPr>
            <a:r>
              <a:rPr lang="en-US" dirty="0"/>
              <a:t>Electron current is hide behind(not visible from electron current pick up measurement)</a:t>
            </a:r>
          </a:p>
          <a:p>
            <a:pPr lvl="2">
              <a:buFont typeface="Wingdings" pitchFamily="2" charset="2"/>
              <a:buChar char="§"/>
            </a:pPr>
            <a:endParaRPr lang="en-US" dirty="0"/>
          </a:p>
          <a:p>
            <a:pPr lvl="2">
              <a:buFont typeface="Wingdings" pitchFamily="2" charset="2"/>
              <a:buChar char="§"/>
            </a:pPr>
            <a:r>
              <a:rPr lang="en-US" dirty="0"/>
              <a:t>But electron current interlock triggered immediately whenever increase pulse length to some level</a:t>
            </a:r>
          </a:p>
          <a:p>
            <a:pPr lvl="2">
              <a:buFont typeface="Wingdings" pitchFamily="2" charset="2"/>
              <a:buChar char="§"/>
            </a:pPr>
            <a:endParaRPr lang="en-US" dirty="0"/>
          </a:p>
          <a:p>
            <a:pPr lvl="2">
              <a:buFont typeface="Wingdings" pitchFamily="2" charset="2"/>
              <a:buChar char="§"/>
            </a:pPr>
            <a:r>
              <a:rPr lang="en-US" dirty="0"/>
              <a:t>It seems it need adequate pulse length for electron to get resonant with RF</a:t>
            </a:r>
          </a:p>
          <a:p>
            <a:pPr lvl="2">
              <a:buFont typeface="Wingdings" pitchFamily="2" charset="2"/>
              <a:buChar char="§"/>
            </a:pPr>
            <a:endParaRPr lang="en-US" dirty="0"/>
          </a:p>
          <a:p>
            <a:pPr lvl="2">
              <a:buFont typeface="Wingdings" pitchFamily="2" charset="2"/>
              <a:buChar char="§"/>
            </a:pPr>
            <a:r>
              <a:rPr lang="en-US" dirty="0"/>
              <a:t>Need to trigger it!</a:t>
            </a:r>
          </a:p>
        </p:txBody>
      </p:sp>
    </p:spTree>
    <p:extLst>
      <p:ext uri="{BB962C8B-B14F-4D97-AF65-F5344CB8AC3E}">
        <p14:creationId xmlns:p14="http://schemas.microsoft.com/office/powerpoint/2010/main" val="9691847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BBC55F6-F771-A641-8839-C0A33B5AB0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/>
              <a:t>Multipacting patterns Depends on RF Power Level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DF70E1B-C8E9-0246-B67A-ECBD2C9A60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A3DBCF6-CAA6-3540-9259-11C763E234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23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3477A4A-D06B-F140-8838-FAFCE264EE0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After Multipacting gets triggered, it appears  all over RF pulse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1DF063F8-885E-3A4F-BA0E-C794246CEE0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06727" y="1772367"/>
            <a:ext cx="4366702" cy="4632964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29D2E4E-0FC6-3940-82D9-B14032A683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D1CACDC-40A5-B14D-B2D4-596D6B8B2583}"/>
              </a:ext>
            </a:extLst>
          </p:cNvPr>
          <p:cNvSpPr txBox="1"/>
          <p:nvPr/>
        </p:nvSpPr>
        <p:spPr>
          <a:xfrm>
            <a:off x="1943169" y="1403035"/>
            <a:ext cx="268778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dirty="0">
                <a:solidFill>
                  <a:srgbClr val="666666"/>
                </a:solidFill>
              </a:rPr>
              <a:t>110kW, 14Hz, 3200us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03BB0942-4E5E-0846-913A-669B1972CF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07414" y="1772368"/>
            <a:ext cx="5614002" cy="4632964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040B0EA6-4992-CC44-9704-79313D91CE00}"/>
              </a:ext>
            </a:extLst>
          </p:cNvPr>
          <p:cNvSpPr txBox="1"/>
          <p:nvPr/>
        </p:nvSpPr>
        <p:spPr>
          <a:xfrm>
            <a:off x="7775927" y="1359366"/>
            <a:ext cx="268778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dirty="0">
                <a:solidFill>
                  <a:srgbClr val="666666"/>
                </a:solidFill>
              </a:rPr>
              <a:t>80kW, 14Hz, 3200us</a:t>
            </a:r>
          </a:p>
        </p:txBody>
      </p:sp>
    </p:spTree>
    <p:extLst>
      <p:ext uri="{BB962C8B-B14F-4D97-AF65-F5344CB8AC3E}">
        <p14:creationId xmlns:p14="http://schemas.microsoft.com/office/powerpoint/2010/main" val="40312052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642B23-D46A-C047-8A00-A6310224FC4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/>
              <a:t>Multipacting Pattern after long time RF Running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6AFB72D-B075-344A-A716-4B166DDA83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B0CE966-0CC2-7749-B040-7F6E74F873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24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E386B76-7CF7-7B4F-92AE-7B51BC4D507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spark e-current appears at beginning and/or end of RF pulse 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479336C5-366F-B441-9537-89D5F8E317B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b="38216"/>
          <a:stretch/>
        </p:blipFill>
        <p:spPr>
          <a:xfrm>
            <a:off x="955962" y="1602542"/>
            <a:ext cx="4281055" cy="2373713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A675B91-7003-D54D-92FE-E32468013D7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40D3F62F-A64E-BE42-AA16-E863F2EB559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38506"/>
          <a:stretch/>
        </p:blipFill>
        <p:spPr>
          <a:xfrm>
            <a:off x="5742746" y="1622110"/>
            <a:ext cx="4230339" cy="2334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42273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39DDD8-35E6-4641-929A-035C141E94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Use Special Long Pulse to trigger Multipacting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B9A332C-EDC2-794B-9D98-E0936F291C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55AED5C-FB04-E546-A96A-7EE7F8FC61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25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E7D4DA8-679F-8445-9E4F-EFA5B55CF4D0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Micro-RF pulse Trigger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05CB66F-59E0-9642-B405-6B188985FC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67E09A6-097C-AA48-9345-BFA46B700F56}"/>
              </a:ext>
            </a:extLst>
          </p:cNvPr>
          <p:cNvSpPr txBox="1"/>
          <p:nvPr/>
        </p:nvSpPr>
        <p:spPr>
          <a:xfrm>
            <a:off x="1195646" y="1497679"/>
            <a:ext cx="9554731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dirty="0">
                <a:solidFill>
                  <a:srgbClr val="666666"/>
                </a:solidFill>
              </a:rPr>
              <a:t>using micro-pulses to trigger Multipacting and identify the Multipacting regions in low power level: (The macro-RF pulse length is under control by timing setting )</a:t>
            </a:r>
          </a:p>
          <a:p>
            <a:pPr algn="l"/>
            <a:endParaRPr lang="en-US" dirty="0">
              <a:solidFill>
                <a:srgbClr val="666666"/>
              </a:solidFill>
            </a:endParaRPr>
          </a:p>
          <a:p>
            <a:pPr algn="l"/>
            <a:r>
              <a:rPr lang="en-US" dirty="0">
                <a:solidFill>
                  <a:srgbClr val="666666"/>
                </a:solidFill>
              </a:rPr>
              <a:t>After trigger, Multipacting appears all over RF pulse, and normal conditioning technique can be applied 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424794B-7277-8D4A-85F1-46607DD292D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44810" y="2629273"/>
            <a:ext cx="5768996" cy="38459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83929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BC88B0B-95CA-924D-9B66-1086CC652CE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Multipacting grow rates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2E1457F-2651-D64B-BB3E-2872CF741E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7477505-B13E-6243-9D00-D9DEA68B82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26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0E4EE40-9BFD-4542-B74A-462E1676CE4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883920"/>
          </a:xfrm>
        </p:spPr>
        <p:txBody>
          <a:bodyPr/>
          <a:lstStyle/>
          <a:p>
            <a:r>
              <a:rPr lang="en-US" dirty="0"/>
              <a:t>Multipacting occurs at beginning or/and end of pulses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CB536A8-401E-2D43-A3BE-9500BAC61B7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673301-437B-274E-A90D-90A14C765F6A}"/>
              </a:ext>
            </a:extLst>
          </p:cNvPr>
          <p:cNvSpPr txBox="1"/>
          <p:nvPr/>
        </p:nvSpPr>
        <p:spPr>
          <a:xfrm>
            <a:off x="2053244" y="3694670"/>
            <a:ext cx="395214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endParaRPr lang="en-US" dirty="0">
              <a:solidFill>
                <a:srgbClr val="666666"/>
              </a:solidFill>
            </a:endParaRPr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D1A36F94-8748-E839-4689-0D81C42FA50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3709" y="1814946"/>
            <a:ext cx="9974776" cy="432859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09092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17C18D-852E-F74C-8B77-87D85FFD4B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Multipacting in Cavity(not only couplers)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505F566-42F7-7B4D-BFDC-133BDCFA85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D41D854-9D76-3F45-B76D-8A1237E321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27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AA7ADED-2B14-1E4A-A88F-700AF105C5F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621956" cy="507076"/>
          </a:xfrm>
        </p:spPr>
        <p:txBody>
          <a:bodyPr/>
          <a:lstStyle/>
          <a:p>
            <a:r>
              <a:rPr lang="en-US" dirty="0"/>
              <a:t>Sometimes detected by BCMs in beginning of RFQ (in LEBT)and end of RFQ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0AD8B1E-9E0F-3243-99EF-0F6DF512C8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pic>
        <p:nvPicPr>
          <p:cNvPr id="8" name="Content Placeholder 8">
            <a:extLst>
              <a:ext uri="{FF2B5EF4-FFF2-40B4-BE49-F238E27FC236}">
                <a16:creationId xmlns:a16="http://schemas.microsoft.com/office/drawing/2014/main" id="{E43B674A-5FDF-7E43-A624-9EBD4C1363A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95647" y="1387012"/>
            <a:ext cx="4618616" cy="2756637"/>
          </a:xfr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24DF35C-74C9-E54F-AB33-39F53418C44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29964" y="3473762"/>
            <a:ext cx="7244197" cy="30015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01288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D81FCE-19F9-4CC6-A29C-5A52E02B4E2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SE" dirty="0"/>
              <a:t>Multipacting in Very Low Power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B97D481-329A-F084-E001-868FF25E0B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54A64E4-2ACB-57C1-C65A-8B793EA746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28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EB578AF-2999-9D3E-3F4F-EB6941209A61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Similar pattern between RFQ(20kW) and Bunchers(0.2kW)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FC19C5F2-1286-4C2F-407A-56C569A7255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64662" y="4151581"/>
            <a:ext cx="5214257" cy="2607129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D0E4C12-6E57-C274-7913-9C9CFE5EDEA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grpSp>
        <p:nvGrpSpPr>
          <p:cNvPr id="20" name="Group 19">
            <a:extLst>
              <a:ext uri="{FF2B5EF4-FFF2-40B4-BE49-F238E27FC236}">
                <a16:creationId xmlns:a16="http://schemas.microsoft.com/office/drawing/2014/main" id="{F8992190-FB2E-B6D9-A86D-CDA6B2EDBDC9}"/>
              </a:ext>
            </a:extLst>
          </p:cNvPr>
          <p:cNvGrpSpPr/>
          <p:nvPr/>
        </p:nvGrpSpPr>
        <p:grpSpPr>
          <a:xfrm>
            <a:off x="374153" y="1600795"/>
            <a:ext cx="5090476" cy="2960319"/>
            <a:chOff x="375848" y="1665512"/>
            <a:chExt cx="5438818" cy="3190309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358BFAD1-5E9C-677D-F5B3-B1584F744E6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t="11012"/>
            <a:stretch/>
          </p:blipFill>
          <p:spPr>
            <a:xfrm>
              <a:off x="375848" y="1665512"/>
              <a:ext cx="5438818" cy="2419944"/>
            </a:xfrm>
            <a:prstGeom prst="rect">
              <a:avLst/>
            </a:prstGeom>
          </p:spPr>
        </p:pic>
        <p:sp>
          <p:nvSpPr>
            <p:cNvPr id="14" name="Oval 13">
              <a:extLst>
                <a:ext uri="{FF2B5EF4-FFF2-40B4-BE49-F238E27FC236}">
                  <a16:creationId xmlns:a16="http://schemas.microsoft.com/office/drawing/2014/main" id="{16FF6A7A-9B49-5C7C-0A98-6951C8C586FB}"/>
                </a:ext>
              </a:extLst>
            </p:cNvPr>
            <p:cNvSpPr/>
            <p:nvPr/>
          </p:nvSpPr>
          <p:spPr>
            <a:xfrm>
              <a:off x="1195647" y="2754086"/>
              <a:ext cx="263039" cy="1349827"/>
            </a:xfrm>
            <a:prstGeom prst="ellipse">
              <a:avLst/>
            </a:prstGeom>
            <a:noFill/>
            <a:ln w="22225"/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SE" dirty="0"/>
            </a:p>
          </p:txBody>
        </p:sp>
        <p:cxnSp>
          <p:nvCxnSpPr>
            <p:cNvPr id="16" name="Straight Arrow Connector 15">
              <a:extLst>
                <a:ext uri="{FF2B5EF4-FFF2-40B4-BE49-F238E27FC236}">
                  <a16:creationId xmlns:a16="http://schemas.microsoft.com/office/drawing/2014/main" id="{5A7E9193-4843-0D61-20E4-5C7EBBD18F03}"/>
                </a:ext>
              </a:extLst>
            </p:cNvPr>
            <p:cNvCxnSpPr>
              <a:cxnSpLocks/>
            </p:cNvCxnSpPr>
            <p:nvPr/>
          </p:nvCxnSpPr>
          <p:spPr>
            <a:xfrm>
              <a:off x="1458686" y="3526971"/>
              <a:ext cx="685800" cy="1328850"/>
            </a:xfrm>
            <a:prstGeom prst="straightConnector1">
              <a:avLst/>
            </a:prstGeom>
            <a:ln w="15875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pic>
        <p:nvPicPr>
          <p:cNvPr id="18" name="Picture 17">
            <a:extLst>
              <a:ext uri="{FF2B5EF4-FFF2-40B4-BE49-F238E27FC236}">
                <a16:creationId xmlns:a16="http://schemas.microsoft.com/office/drawing/2014/main" id="{B062248B-1FC2-0EFE-6CB7-74203E47A10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6000" y="1611680"/>
            <a:ext cx="4388810" cy="47877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4901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BBFF3A-B5EE-1900-2708-BEF6717F287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/>
              <a:t>Uncertainties: Power and Field Calibration</a:t>
            </a:r>
            <a:endParaRPr lang="en-SE" sz="3200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99A97A2-5A5C-341B-0894-A4EE82FB25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3CD47AA-8695-0A93-60F4-D323A2D443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29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284ADA2-249B-070F-9133-B4B5230432F7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X-ray measurement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2802064B-0017-C511-CC38-66C1A9DFF60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053244" y="1572261"/>
            <a:ext cx="5538019" cy="4768850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5FD94DE-4171-F890-B37A-CF04FB8181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9707D7E-877E-8119-CE26-F6EFD8E3622A}"/>
              </a:ext>
            </a:extLst>
          </p:cNvPr>
          <p:cNvSpPr txBox="1"/>
          <p:nvPr/>
        </p:nvSpPr>
        <p:spPr>
          <a:xfrm>
            <a:off x="6281057" y="6321381"/>
            <a:ext cx="4985657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SE" sz="1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By Emanuele L.</a:t>
            </a:r>
          </a:p>
          <a:p>
            <a:r>
              <a:rPr lang="en-GB" sz="1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https://</a:t>
            </a:r>
            <a:r>
              <a:rPr lang="en-GB" sz="1400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accelconf.web.cern.ch</a:t>
            </a:r>
            <a:r>
              <a:rPr lang="en-GB" sz="1400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/ipac2022/papers/tupotk030.pdf</a:t>
            </a:r>
            <a:endParaRPr lang="en-SE" sz="14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488852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1364AF-BE42-3847-B392-2268E87483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8" y="265373"/>
            <a:ext cx="10173891" cy="657339"/>
          </a:xfrm>
        </p:spPr>
        <p:txBody>
          <a:bodyPr/>
          <a:lstStyle/>
          <a:p>
            <a:r>
              <a:rPr lang="en-US" sz="3200" dirty="0"/>
              <a:t>Uncertainties: Power and Field Calibration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4597DA7-CCAE-C54B-B4C0-F51797EA1A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1CBB44FF-B3DC-5E43-A5C2-59A13B6BF4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30</a:t>
            </a:fld>
            <a:endParaRPr lang="sv-SE" dirty="0"/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836FD19A-E932-624F-A093-56942CD0049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02931" y="2149701"/>
            <a:ext cx="5092040" cy="3819030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5BDACCE-B5F2-F24A-9CC3-767069D261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2022-09-15</a:t>
            </a:fld>
            <a:endParaRPr lang="sv-SE" dirty="0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37F7ACDC-9E8E-2D41-B091-C68D1DC4A37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373692" y="2548946"/>
            <a:ext cx="5209387" cy="3398638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D44B6C8D-7D63-3C4C-8072-3566F45D25CC}"/>
              </a:ext>
            </a:extLst>
          </p:cNvPr>
          <p:cNvSpPr txBox="1"/>
          <p:nvPr/>
        </p:nvSpPr>
        <p:spPr>
          <a:xfrm>
            <a:off x="8272074" y="5875243"/>
            <a:ext cx="219163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dirty="0">
                <a:solidFill>
                  <a:srgbClr val="666666"/>
                </a:solidFill>
              </a:rPr>
              <a:t>Net Power in Cavity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D45CC52E-D5E3-5046-9EA7-667C63F413A5}"/>
              </a:ext>
            </a:extLst>
          </p:cNvPr>
          <p:cNvSpPr txBox="1"/>
          <p:nvPr/>
        </p:nvSpPr>
        <p:spPr>
          <a:xfrm>
            <a:off x="6536576" y="1605624"/>
            <a:ext cx="52631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dirty="0">
                <a:solidFill>
                  <a:srgbClr val="666666"/>
                </a:solidFill>
              </a:rPr>
              <a:t>Reconditioning, x-ray detector at end of RFQ(at 4.25m from RFQ beginning) 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3862FD86-40EE-7B4A-BB61-0DCBB62BCED2}"/>
              </a:ext>
            </a:extLst>
          </p:cNvPr>
          <p:cNvSpPr txBox="1"/>
          <p:nvPr/>
        </p:nvSpPr>
        <p:spPr>
          <a:xfrm>
            <a:off x="1273647" y="1698286"/>
            <a:ext cx="667292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dirty="0">
                <a:solidFill>
                  <a:srgbClr val="666666"/>
                </a:solidFill>
              </a:rPr>
              <a:t>Conditioning, x-ray detector at 3.03m from </a:t>
            </a:r>
          </a:p>
          <a:p>
            <a:pPr algn="l"/>
            <a:r>
              <a:rPr lang="en-US" dirty="0">
                <a:solidFill>
                  <a:srgbClr val="666666"/>
                </a:solidFill>
              </a:rPr>
              <a:t>RFQ beginning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852F03D6-0155-1B4F-8BC4-D44499812017}"/>
              </a:ext>
            </a:extLst>
          </p:cNvPr>
          <p:cNvSpPr/>
          <p:nvPr/>
        </p:nvSpPr>
        <p:spPr>
          <a:xfrm>
            <a:off x="9783258" y="5256286"/>
            <a:ext cx="1590372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i="1" dirty="0">
                <a:solidFill>
                  <a:schemeClr val="tx1">
                    <a:lumMod val="50000"/>
                    <a:lumOff val="50000"/>
                  </a:schemeClr>
                </a:solidFill>
              </a:rPr>
              <a:t>by </a:t>
            </a:r>
            <a:r>
              <a:rPr lang="en-US" sz="1600" i="1" dirty="0" err="1">
                <a:solidFill>
                  <a:schemeClr val="tx1">
                    <a:lumMod val="50000"/>
                    <a:lumOff val="50000"/>
                  </a:schemeClr>
                </a:solidFill>
              </a:rPr>
              <a:t>Emmanouil</a:t>
            </a:r>
            <a:r>
              <a:rPr lang="en-US" sz="1400" i="1" dirty="0">
                <a:solidFill>
                  <a:schemeClr val="tx1">
                    <a:lumMod val="50000"/>
                    <a:lumOff val="50000"/>
                  </a:schemeClr>
                </a:solidFill>
              </a:rPr>
              <a:t> T.</a:t>
            </a: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265CD206-3494-D367-9163-DDA643F1437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SE" dirty="0"/>
          </a:p>
        </p:txBody>
      </p:sp>
    </p:spTree>
    <p:extLst>
      <p:ext uri="{BB962C8B-B14F-4D97-AF65-F5344CB8AC3E}">
        <p14:creationId xmlns:p14="http://schemas.microsoft.com/office/powerpoint/2010/main" val="34711558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9ACB27-F758-A196-0BB2-7AFBE10E599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200" dirty="0"/>
              <a:t>Uncertainties: Phase and Beam Phase</a:t>
            </a:r>
            <a:endParaRPr lang="en-SE" sz="3200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9F4919F-7140-5D1A-B4BC-C9BAC3425D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127AA0C-0C7D-C6EF-0952-08F625FBA1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31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31E18BE-0F1B-0E94-0FCE-7F74EB447DCF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Beam Transmissioning Affected by Beam Loading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B7A90EEE-4845-B3D5-A5F1-5AA6EB3D45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pic>
        <p:nvPicPr>
          <p:cNvPr id="8" name="Content Placeholder 4">
            <a:extLst>
              <a:ext uri="{FF2B5EF4-FFF2-40B4-BE49-F238E27FC236}">
                <a16:creationId xmlns:a16="http://schemas.microsoft.com/office/drawing/2014/main" id="{296A28A2-D9BF-9F46-B9D0-29018B49244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22553" y="3683819"/>
            <a:ext cx="5818922" cy="2908808"/>
          </a:xfrm>
          <a:prstGeom prst="rect">
            <a:avLst/>
          </a:prstGeom>
        </p:spPr>
      </p:pic>
      <p:pic>
        <p:nvPicPr>
          <p:cNvPr id="9" name="Content Placeholder 4">
            <a:extLst>
              <a:ext uri="{FF2B5EF4-FFF2-40B4-BE49-F238E27FC236}">
                <a16:creationId xmlns:a16="http://schemas.microsoft.com/office/drawing/2014/main" id="{BC07419F-FFF3-A645-9F75-7D5DE537EAA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68933" y="1273881"/>
            <a:ext cx="5423065" cy="2710924"/>
          </a:xfrm>
          <a:prstGeom prst="rect">
            <a:avLst/>
          </a:prstGeom>
        </p:spPr>
      </p:pic>
      <p:pic>
        <p:nvPicPr>
          <p:cNvPr id="11" name="Content Placeholder 4">
            <a:extLst>
              <a:ext uri="{FF2B5EF4-FFF2-40B4-BE49-F238E27FC236}">
                <a16:creationId xmlns:a16="http://schemas.microsoft.com/office/drawing/2014/main" id="{BAB58C7E-C952-6245-9C83-A68D8BA0BBB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8961" y="2341666"/>
            <a:ext cx="4971453" cy="24851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13852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B6B2C2B-24EB-1742-86F1-9CFEE1939FD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00FE989-FAF5-09C7-567E-3C8F6BFDFD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32</a:t>
            </a:fld>
            <a:endParaRPr lang="sv-SE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6" name="Content Placeholder 5">
                <a:extLst>
                  <a:ext uri="{FF2B5EF4-FFF2-40B4-BE49-F238E27FC236}">
                    <a16:creationId xmlns:a16="http://schemas.microsoft.com/office/drawing/2014/main" id="{A7D62B7D-3061-59AE-5DE6-4D28F55646C3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SE" i="1" smtClean="0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rPr>
                        </m:ctrlPr>
                      </m:sSubPr>
                      <m:e>
                        <m:r>
                          <a:rPr lang="en-GB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rPr>
                          <m:t>𝜑</m:t>
                        </m:r>
                      </m:e>
                      <m:sub>
                        <m:r>
                          <a:rPr lang="en-GB" sz="1800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rPr>
                          <m:t>𝑒𝑓𝑓</m:t>
                        </m:r>
                      </m:sub>
                    </m:sSub>
                    <m:r>
                      <a:rPr lang="en-GB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rPr>
                      <m:t>=</m:t>
                    </m:r>
                    <m:r>
                      <a:rPr lang="en-GB" sz="1800" i="1">
                        <a:solidFill>
                          <a:srgbClr val="000000"/>
                        </a:solidFill>
                        <a:effectLst/>
                        <a:latin typeface="Cambria Math" panose="020405030504060302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rPr>
                      <m:t>𝑎𝑡𝑎𝑛</m:t>
                    </m:r>
                    <m:f>
                      <m:fPr>
                        <m:ctrlPr>
                          <a:rPr lang="en-SE" i="1">
                            <a:solidFill>
                              <a:srgbClr val="000000"/>
                            </a:solidFill>
                            <a:effectLst/>
                            <a:latin typeface="Cambria Math" panose="02040503050406030204" pitchFamily="18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rPr>
                        </m:ctrlPr>
                      </m:fPr>
                      <m:num>
                        <m:nary>
                          <m:naryPr>
                            <m:chr m:val="∑"/>
                            <m:limLoc m:val="subSup"/>
                            <m:supHide m:val="on"/>
                            <m:ctrlPr>
                              <a:rPr lang="en-SE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Times New Roman" panose="02020603050405020304" pitchFamily="18" charset="0"/>
                                <a:cs typeface="Times New Roman" panose="02020603050405020304" pitchFamily="18" charset="0"/>
                              </a:rPr>
                            </m:ctrlPr>
                          </m:naryPr>
                          <m:sub>
                            <m:r>
                              <a:rPr lang="en-GB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Times New Roman" panose="02020603050405020304" pitchFamily="18" charset="0"/>
                                <a:cs typeface="Times New Roman" panose="02020603050405020304" pitchFamily="18" charset="0"/>
                              </a:rPr>
                              <m:t>𝑖</m:t>
                            </m:r>
                          </m:sub>
                          <m:sup/>
                          <m:e>
                            <m:sSub>
                              <m:sSubPr>
                                <m:ctrlPr>
                                  <a:rPr lang="en-SE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𝑉</m:t>
                                </m:r>
                              </m:e>
                              <m:sub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𝑖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SE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𝑇</m:t>
                                </m:r>
                              </m:e>
                              <m:sub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𝑖</m:t>
                                </m:r>
                              </m:sub>
                            </m:sSub>
                            <m:r>
                              <a:rPr lang="en-GB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Times New Roman" panose="02020603050405020304" pitchFamily="18" charset="0"/>
                                <a:cs typeface="Times New Roman" panose="02020603050405020304" pitchFamily="18" charset="0"/>
                              </a:rPr>
                              <m:t>𝑠𝑖𝑛</m:t>
                            </m:r>
                            <m:sSub>
                              <m:sSubPr>
                                <m:ctrlPr>
                                  <a:rPr lang="en-SE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𝜑</m:t>
                                </m:r>
                              </m:e>
                              <m:sub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nary>
                      </m:num>
                      <m:den>
                        <m:nary>
                          <m:naryPr>
                            <m:chr m:val="∑"/>
                            <m:limLoc m:val="subSup"/>
                            <m:supHide m:val="on"/>
                            <m:ctrlPr>
                              <a:rPr lang="en-SE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Times New Roman" panose="02020603050405020304" pitchFamily="18" charset="0"/>
                                <a:cs typeface="Times New Roman" panose="02020603050405020304" pitchFamily="18" charset="0"/>
                              </a:rPr>
                            </m:ctrlPr>
                          </m:naryPr>
                          <m:sub>
                            <m:r>
                              <a:rPr lang="en-GB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Times New Roman" panose="02020603050405020304" pitchFamily="18" charset="0"/>
                                <a:cs typeface="Times New Roman" panose="02020603050405020304" pitchFamily="18" charset="0"/>
                              </a:rPr>
                              <m:t>𝑖</m:t>
                            </m:r>
                          </m:sub>
                          <m:sup/>
                          <m:e>
                            <m:sSub>
                              <m:sSubPr>
                                <m:ctrlPr>
                                  <a:rPr lang="en-SE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𝑉</m:t>
                                </m:r>
                              </m:e>
                              <m:sub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𝑖</m:t>
                                </m:r>
                              </m:sub>
                            </m:sSub>
                            <m:sSub>
                              <m:sSubPr>
                                <m:ctrlPr>
                                  <a:rPr lang="en-SE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𝑇</m:t>
                                </m:r>
                              </m:e>
                              <m:sub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𝑖</m:t>
                                </m:r>
                              </m:sub>
                            </m:sSub>
                            <m:r>
                              <a:rPr lang="en-GB" sz="1800" i="1">
                                <a:solidFill>
                                  <a:srgbClr val="000000"/>
                                </a:solidFill>
                                <a:effectLst/>
                                <a:latin typeface="Cambria Math" panose="02040503050406030204" pitchFamily="18" charset="0"/>
                                <a:ea typeface="Times New Roman" panose="02020603050405020304" pitchFamily="18" charset="0"/>
                                <a:cs typeface="Times New Roman" panose="02020603050405020304" pitchFamily="18" charset="0"/>
                              </a:rPr>
                              <m:t>𝑐𝑜𝑠</m:t>
                            </m:r>
                            <m:sSub>
                              <m:sSubPr>
                                <m:ctrlPr>
                                  <a:rPr lang="en-SE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𝜑</m:t>
                                </m:r>
                              </m:e>
                              <m:sub>
                                <m:r>
                                  <a:rPr lang="en-GB" sz="1800" i="1">
                                    <a:solidFill>
                                      <a:srgbClr val="000000"/>
                                    </a:solidFill>
                                    <a:effectLst/>
                                    <a:latin typeface="Cambria Math" panose="02040503050406030204" pitchFamily="18" charset="0"/>
                                    <a:ea typeface="Times New Roman" panose="02020603050405020304" pitchFamily="18" charset="0"/>
                                    <a:cs typeface="Times New Roman" panose="02020603050405020304" pitchFamily="18" charset="0"/>
                                  </a:rPr>
                                  <m:t>𝑖</m:t>
                                </m:r>
                              </m:sub>
                            </m:sSub>
                          </m:e>
                        </m:nary>
                      </m:den>
                    </m:f>
                  </m:oMath>
                </a14:m>
                <a:r>
                  <a:rPr lang="en-SE" dirty="0">
                    <a:effectLst/>
                  </a:rPr>
                  <a:t> </a:t>
                </a:r>
                <a:endParaRPr lang="en-SE" dirty="0"/>
              </a:p>
            </p:txBody>
          </p:sp>
        </mc:Choice>
        <mc:Fallback>
          <p:sp>
            <p:nvSpPr>
              <p:cNvPr id="6" name="Content Placeholder 5">
                <a:extLst>
                  <a:ext uri="{FF2B5EF4-FFF2-40B4-BE49-F238E27FC236}">
                    <a16:creationId xmlns:a16="http://schemas.microsoft.com/office/drawing/2014/main" id="{A7D62B7D-3061-59AE-5DE6-4D28F55646C3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>
                <a:blip r:embed="rId2"/>
                <a:stretch>
                  <a:fillRect l="-1762" t="-7427"/>
                </a:stretch>
              </a:blipFill>
            </p:spPr>
            <p:txBody>
              <a:bodyPr/>
              <a:lstStyle/>
              <a:p>
                <a:r>
                  <a:rPr lang="en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EB763B6-86A8-B086-9650-3F2BADAF7D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pic>
        <p:nvPicPr>
          <p:cNvPr id="8" name="Content Placeholder 4">
            <a:extLst>
              <a:ext uri="{FF2B5EF4-FFF2-40B4-BE49-F238E27FC236}">
                <a16:creationId xmlns:a16="http://schemas.microsoft.com/office/drawing/2014/main" id="{B4F192B0-0036-DB4F-98DB-D5592E8DBBB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94400" y="2583145"/>
            <a:ext cx="4544285" cy="2726571"/>
          </a:xfrm>
          <a:prstGeom prst="rect">
            <a:avLst/>
          </a:prstGeom>
        </p:spPr>
      </p:pic>
      <p:pic>
        <p:nvPicPr>
          <p:cNvPr id="9" name="Content Placeholder 11">
            <a:extLst>
              <a:ext uri="{FF2B5EF4-FFF2-40B4-BE49-F238E27FC236}">
                <a16:creationId xmlns:a16="http://schemas.microsoft.com/office/drawing/2014/main" id="{2FAD5CE2-C8F4-7346-AB6F-01D923ACF23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777291" y="2583145"/>
            <a:ext cx="5209302" cy="3125581"/>
          </a:xfrm>
          <a:prstGeom prst="rect">
            <a:avLst/>
          </a:prstGeom>
        </p:spPr>
      </p:pic>
      <p:sp>
        <p:nvSpPr>
          <p:cNvPr id="12" name="Title 1">
            <a:extLst>
              <a:ext uri="{FF2B5EF4-FFF2-40B4-BE49-F238E27FC236}">
                <a16:creationId xmlns:a16="http://schemas.microsoft.com/office/drawing/2014/main" id="{6F7F1D25-B30E-2AA3-C146-A2F9D0C03BE3}"/>
              </a:ext>
            </a:extLst>
          </p:cNvPr>
          <p:cNvSpPr txBox="1">
            <a:spLocks/>
          </p:cNvSpPr>
          <p:nvPr/>
        </p:nvSpPr>
        <p:spPr>
          <a:xfrm>
            <a:off x="1256109" y="417773"/>
            <a:ext cx="9360000" cy="657339"/>
          </a:xfrm>
          <a:prstGeom prst="rect">
            <a:avLst/>
          </a:prstGeom>
        </p:spPr>
        <p:txBody>
          <a:bodyPr vert="horz" lIns="90000" tIns="45720" rIns="91440" bIns="18000" rtlCol="0" anchor="t" anchorCtr="0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200" kern="1200">
                <a:solidFill>
                  <a:srgbClr val="666666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200"/>
              <a:t>Uncertainties: Phase and Beam Phase</a:t>
            </a:r>
            <a:endParaRPr lang="en-SE" sz="3200" dirty="0"/>
          </a:p>
        </p:txBody>
      </p:sp>
      <p:sp>
        <p:nvSpPr>
          <p:cNvPr id="13" name="Text Placeholder 4">
            <a:extLst>
              <a:ext uri="{FF2B5EF4-FFF2-40B4-BE49-F238E27FC236}">
                <a16:creationId xmlns:a16="http://schemas.microsoft.com/office/drawing/2014/main" id="{7ABE8D3F-8446-BAB7-98B9-CD5A379B0CC8}"/>
              </a:ext>
            </a:extLst>
          </p:cNvPr>
          <p:cNvSpPr txBox="1">
            <a:spLocks/>
          </p:cNvSpPr>
          <p:nvPr/>
        </p:nvSpPr>
        <p:spPr>
          <a:xfrm>
            <a:off x="1256109" y="1083426"/>
            <a:ext cx="9360000" cy="507076"/>
          </a:xfrm>
          <a:prstGeom prst="rect">
            <a:avLst/>
          </a:prstGeom>
        </p:spPr>
        <p:txBody>
          <a:bodyPr vert="horz" lIns="90000" tIns="18000" rIns="91440" bIns="45720" rtlCol="0">
            <a:no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buClr>
                <a:srgbClr val="666666"/>
              </a:buClr>
              <a:buFontTx/>
              <a:buNone/>
              <a:defRPr sz="2200" kern="120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82550" indent="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None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SE" dirty="0"/>
              <a:t>Beam Effective Phase Affected by Beam Loading</a:t>
            </a:r>
          </a:p>
        </p:txBody>
      </p:sp>
    </p:spTree>
    <p:extLst>
      <p:ext uri="{BB962C8B-B14F-4D97-AF65-F5344CB8AC3E}">
        <p14:creationId xmlns:p14="http://schemas.microsoft.com/office/powerpoint/2010/main" val="20227611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F03873-2E68-E7EF-D99C-CA527ED0F1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A5D95A5-4850-80F5-7528-D1FAA6D0E4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94BF952-1C5F-6BBC-950E-702D13DF6F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33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636FBA1-3150-E759-6B1F-033F31BAE978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Beam Phase measured by BPM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6E7CD112-9848-304C-2D9C-5819A924C43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45074" y="1970314"/>
            <a:ext cx="5574792" cy="2787396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D3D6405-10FA-57B6-3339-A8BF945A38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2620CEB8-D664-1F82-41B2-5A9108B53C6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37536" y="2122715"/>
            <a:ext cx="5269991" cy="26349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49769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EFA0AC-63D5-5E0A-0CC5-CD102A73EA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5F1A57F-C003-2613-FB33-E6B9C1A46C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8B3BA39-F5B8-88A7-1576-6477BD9734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34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21043BB-85CC-2C53-A510-88301A420BD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D2F02C3-9206-688D-7A61-90AB002CDE7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0182" y="1562400"/>
            <a:ext cx="3504475" cy="897771"/>
          </a:xfrm>
        </p:spPr>
        <p:txBody>
          <a:bodyPr/>
          <a:lstStyle/>
          <a:p>
            <a:r>
              <a:rPr lang="en-SE" sz="3600" dirty="0"/>
              <a:t>Part II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CFFE942-62AA-AB79-04A8-A2A5400F92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6894698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D5E20E-0DCF-4A77-07A7-20BADB79E3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C5CD841-AD16-EF44-AB5B-146A6A9CF4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179D046-449A-1097-7020-E37A6688DC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35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AFDB5CD-C6C8-E37F-49D5-AAB2FCBD5625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High Power Integrated Test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7E32924-D0EE-3BCB-3EC3-D1385D3BDBF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SE" dirty="0"/>
              <a:t>After Conditioning, before beam commissioning:</a:t>
            </a:r>
          </a:p>
          <a:p>
            <a:pPr lvl="1"/>
            <a:r>
              <a:rPr lang="en-SE" dirty="0"/>
              <a:t>Close loop operation at least 8 hours</a:t>
            </a:r>
          </a:p>
          <a:p>
            <a:pPr lvl="1"/>
            <a:r>
              <a:rPr lang="en-SE" dirty="0"/>
              <a:t>Simulated beam to verify feedback performance</a:t>
            </a:r>
          </a:p>
          <a:p>
            <a:pPr lvl="1"/>
            <a:r>
              <a:rPr lang="en-GB" dirty="0"/>
              <a:t>R</a:t>
            </a:r>
            <a:r>
              <a:rPr lang="en-SE" dirty="0"/>
              <a:t>ecover from trip</a:t>
            </a:r>
          </a:p>
          <a:p>
            <a:pPr lvl="1"/>
            <a:r>
              <a:rPr lang="en-GB" dirty="0"/>
              <a:t>F</a:t>
            </a:r>
            <a:r>
              <a:rPr lang="en-SE" dirty="0"/>
              <a:t>ull duty cycle running</a:t>
            </a:r>
          </a:p>
          <a:p>
            <a:pPr lvl="1"/>
            <a:r>
              <a:rPr lang="en-SE" dirty="0"/>
              <a:t>Cavity operation parameters </a:t>
            </a:r>
          </a:p>
          <a:p>
            <a:pPr lvl="2"/>
            <a:r>
              <a:rPr lang="en-GB" dirty="0"/>
              <a:t>L</a:t>
            </a:r>
            <a:r>
              <a:rPr lang="en-SE" dirty="0"/>
              <a:t>ist of parameters and range</a:t>
            </a:r>
          </a:p>
          <a:p>
            <a:pPr lvl="2"/>
            <a:r>
              <a:rPr lang="en-GB" dirty="0"/>
              <a:t>L</a:t>
            </a:r>
            <a:r>
              <a:rPr lang="en-SE" dirty="0"/>
              <a:t>ist of interlock thresold range</a:t>
            </a:r>
          </a:p>
          <a:p>
            <a:endParaRPr lang="en-SE" dirty="0"/>
          </a:p>
          <a:p>
            <a:endParaRPr lang="en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C5CE1D9-318F-ACC1-28EC-2999BC2DAF0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35074564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939489-7152-942D-E8A0-60D684FE45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SE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6641C25-6B15-A594-5F79-3268279F9A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PRESENTATION TITLE/FOOTER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34C6861-78A0-1743-8C7E-C708A48D2F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36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8D5AFA7-765A-7A76-56AD-24436D48ECE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SE" dirty="0"/>
              <a:t>Beam time for RF&amp;Cavity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7CD85AB-FACA-BA5C-9874-919C8F373C3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SE" dirty="0"/>
              <a:t>Buncher cavities test with beam</a:t>
            </a:r>
          </a:p>
          <a:p>
            <a:r>
              <a:rPr lang="en-SE" dirty="0"/>
              <a:t>RFQ test with beam(fast bpm, beam phase, etc)</a:t>
            </a:r>
          </a:p>
          <a:p>
            <a:r>
              <a:rPr lang="en-SE" dirty="0"/>
              <a:t>Close loop optimization with beam</a:t>
            </a:r>
          </a:p>
          <a:p>
            <a:r>
              <a:rPr lang="en-SE" dirty="0"/>
              <a:t>Cross check the Amplitude and phase</a:t>
            </a:r>
          </a:p>
          <a:p>
            <a:r>
              <a:rPr lang="en-SE" dirty="0"/>
              <a:t>Beam phase by RF method</a:t>
            </a:r>
          </a:p>
          <a:p>
            <a:r>
              <a:rPr lang="en-SE" dirty="0"/>
              <a:t>Cavity parameter tuning(Optimum detuning, injection time, etc)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4EB7D43-84C1-5EDA-7367-7D1BD38715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896B66-0B3A-474C-9C9C-E4F07B1F5DAD}" type="datetime1">
              <a:rPr lang="sv-SE" smtClean="0"/>
              <a:t>2022-09-16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3356621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0CB2903-2A84-AE4E-A28A-F2339A1D96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sv-SE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37</a:t>
            </a:fld>
            <a:endParaRPr lang="sv-SE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B7C28361-1DB9-974B-B49C-E62F5F7AA42E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57814" y="2936004"/>
            <a:ext cx="6807200" cy="473348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D5DE5737-43F9-5D4F-8974-33B563D707BD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57814" y="3464663"/>
            <a:ext cx="6807200" cy="476107"/>
          </a:xfrm>
          <a:prstGeom prst="rect">
            <a:avLst/>
          </a:prstGeom>
        </p:spPr>
      </p:pic>
      <p:pic>
        <p:nvPicPr>
          <p:cNvPr id="32" name="Picture 31">
            <a:extLst>
              <a:ext uri="{FF2B5EF4-FFF2-40B4-BE49-F238E27FC236}">
                <a16:creationId xmlns:a16="http://schemas.microsoft.com/office/drawing/2014/main" id="{7AD9E2AA-FB93-D14E-B57C-AFA84F1CD2CA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57815" y="3974639"/>
            <a:ext cx="7053942" cy="426003"/>
          </a:xfrm>
          <a:prstGeom prst="rect">
            <a:avLst/>
          </a:prstGeom>
        </p:spPr>
      </p:pic>
      <p:pic>
        <p:nvPicPr>
          <p:cNvPr id="36" name="Picture 35">
            <a:extLst>
              <a:ext uri="{FF2B5EF4-FFF2-40B4-BE49-F238E27FC236}">
                <a16:creationId xmlns:a16="http://schemas.microsoft.com/office/drawing/2014/main" id="{BEE45A77-0B2F-DB46-A98B-8F87E9617533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557815" y="4429670"/>
            <a:ext cx="7053943" cy="423677"/>
          </a:xfrm>
          <a:prstGeom prst="rect">
            <a:avLst/>
          </a:prstGeom>
        </p:spPr>
      </p:pic>
      <p:sp>
        <p:nvSpPr>
          <p:cNvPr id="13" name="Title 1">
            <a:extLst>
              <a:ext uri="{FF2B5EF4-FFF2-40B4-BE49-F238E27FC236}">
                <a16:creationId xmlns:a16="http://schemas.microsoft.com/office/drawing/2014/main" id="{85686D0D-E592-CB4A-AE90-4B96DD7ECE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79714" y="456355"/>
            <a:ext cx="10678885" cy="984250"/>
          </a:xfrm>
        </p:spPr>
        <p:txBody>
          <a:bodyPr>
            <a:normAutofit/>
          </a:bodyPr>
          <a:lstStyle/>
          <a:p>
            <a:r>
              <a:rPr lang="en-US" sz="2400" dirty="0"/>
              <a:t>Dynamic Detuning, Beam Phase&amp; Beam Velocity Calibration by Cavity Equations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6060A6CE-0F8D-544E-8EFF-DF3D2859D9C3}"/>
                  </a:ext>
                </a:extLst>
              </p:cNvPr>
              <p:cNvSpPr txBox="1"/>
              <p:nvPr/>
            </p:nvSpPr>
            <p:spPr>
              <a:xfrm>
                <a:off x="1996883" y="1051089"/>
                <a:ext cx="7929063" cy="20015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/>
                  <a:t>From Cavity LCR circuits model, the following equations can be derived: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400" dirty="0"/>
                  <a:t>the blue ones are cavity voltages(magnitude and phase) measured in real time, and the black ones are constant parameters.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400" dirty="0"/>
                  <a:t>The read ones are variables to be determined. Dynamic detuning</a:t>
                </a:r>
                <a:r>
                  <a:rPr lang="en-US" sz="1400" dirty="0">
                    <a:solidFill>
                      <a:srgbClr val="FF0000"/>
                    </a:solidFill>
                  </a:rPr>
                  <a:t>△𝜔(t) is the only unknown variable in the case of no beam operation. </a:t>
                </a:r>
                <a:r>
                  <a:rPr lang="en-US" sz="1400" dirty="0">
                    <a:solidFill>
                      <a:srgbClr val="00B050"/>
                    </a:solidFill>
                  </a:rPr>
                  <a:t>It is accurately predicted by the equations, as shown in later slides</a:t>
                </a:r>
                <a:r>
                  <a:rPr lang="en-US" sz="1400" dirty="0">
                    <a:solidFill>
                      <a:schemeClr val="tx1">
                        <a:lumMod val="85000"/>
                        <a:lumOff val="15000"/>
                      </a:schemeClr>
                    </a:solidFill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1400" dirty="0">
                    <a:solidFill>
                      <a:schemeClr val="tx1">
                        <a:lumMod val="85000"/>
                        <a:lumOff val="15000"/>
                      </a:schemeClr>
                    </a:solidFill>
                  </a:rPr>
                  <a:t>With Beam,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US" sz="1400" i="1">
                            <a:solidFill>
                              <a:schemeClr val="tx1">
                                <a:lumMod val="85000"/>
                                <a:lumOff val="15000"/>
                              </a:schemeClr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1400" i="1">
                            <a:solidFill>
                              <a:schemeClr val="tx1">
                                <a:lumMod val="85000"/>
                                <a:lumOff val="15000"/>
                              </a:schemeClr>
                            </a:solidFill>
                            <a:latin typeface="Cambria Math" panose="02040503050406030204" pitchFamily="18" charset="0"/>
                          </a:rPr>
                          <m:t>𝑅</m:t>
                        </m:r>
                      </m:num>
                      <m:den>
                        <m:r>
                          <a:rPr lang="en-US" sz="1400" i="1">
                            <a:solidFill>
                              <a:schemeClr val="tx1">
                                <a:lumMod val="85000"/>
                                <a:lumOff val="15000"/>
                              </a:schemeClr>
                            </a:solidFill>
                            <a:latin typeface="Cambria Math" panose="02040503050406030204" pitchFamily="18" charset="0"/>
                          </a:rPr>
                          <m:t>𝑄</m:t>
                        </m:r>
                      </m:den>
                    </m:f>
                    <m:r>
                      <a:rPr lang="en-US" sz="1400" i="1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sz="1400" i="1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400" i="1">
                        <a:solidFill>
                          <a:schemeClr val="tx1">
                            <a:lumMod val="85000"/>
                            <a:lumOff val="15000"/>
                          </a:schemeClr>
                        </a:solidFill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sz="1400" dirty="0">
                    <a:solidFill>
                      <a:srgbClr val="FF0000"/>
                    </a:solidFill>
                  </a:rPr>
                  <a:t> will be a new variable to be determined, which include beam velocity information</a:t>
                </a:r>
                <a14:m>
                  <m:oMath xmlns:m="http://schemas.openxmlformats.org/officeDocument/2006/math">
                    <m:r>
                      <a:rPr lang="en-US" sz="1400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1400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𝛽</m:t>
                    </m:r>
                    <m:r>
                      <a:rPr lang="en-US" sz="1400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en-US" sz="1400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US" sz="1400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𝜐</m:t>
                        </m:r>
                      </m:num>
                      <m:den>
                        <m:r>
                          <a:rPr lang="en-US" sz="1400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𝑐</m:t>
                        </m:r>
                      </m:den>
                    </m:f>
                    <m:r>
                      <a:rPr lang="en-US" sz="1400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sz="1400" dirty="0">
                    <a:solidFill>
                      <a:srgbClr val="FF0000"/>
                    </a:solidFill>
                  </a:rPr>
                  <a:t>. </a:t>
                </a:r>
              </a:p>
            </p:txBody>
          </p:sp>
        </mc:Choice>
        <mc:Fallback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6060A6CE-0F8D-544E-8EFF-DF3D2859D9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96883" y="1051089"/>
                <a:ext cx="7929063" cy="2001510"/>
              </a:xfrm>
              <a:prstGeom prst="rect">
                <a:avLst/>
              </a:prstGeom>
              <a:blipFill>
                <a:blip r:embed="rId6"/>
                <a:stretch>
                  <a:fillRect l="-320" r="-480"/>
                </a:stretch>
              </a:blipFill>
            </p:spPr>
            <p:txBody>
              <a:bodyPr/>
              <a:lstStyle/>
              <a:p>
                <a:r>
                  <a:rPr lang="en-SE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>
            <a:extLst>
              <a:ext uri="{FF2B5EF4-FFF2-40B4-BE49-F238E27FC236}">
                <a16:creationId xmlns:a16="http://schemas.microsoft.com/office/drawing/2014/main" id="{C0C71AC0-FECD-C947-991A-07522141EFF5}"/>
              </a:ext>
            </a:extLst>
          </p:cNvPr>
          <p:cNvSpPr txBox="1"/>
          <p:nvPr/>
        </p:nvSpPr>
        <p:spPr>
          <a:xfrm>
            <a:off x="1996882" y="5632033"/>
            <a:ext cx="838710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solidFill>
                  <a:srgbClr val="000090"/>
                </a:solidFill>
              </a:rPr>
              <a:t>Further reading:  Transient Beam Loading Based Calibration for Cavity Phase and Amplitude Setting, </a:t>
            </a:r>
            <a:r>
              <a:rPr lang="en-US" sz="1200" dirty="0" err="1">
                <a:solidFill>
                  <a:srgbClr val="000090"/>
                </a:solidFill>
              </a:rPr>
              <a:t>R.Zeng</a:t>
            </a:r>
            <a:r>
              <a:rPr lang="en-US" sz="1200" dirty="0">
                <a:solidFill>
                  <a:srgbClr val="000090"/>
                </a:solidFill>
              </a:rPr>
              <a:t>, O. </a:t>
            </a:r>
            <a:r>
              <a:rPr lang="en-US" sz="1200" dirty="0" err="1">
                <a:solidFill>
                  <a:srgbClr val="000090"/>
                </a:solidFill>
              </a:rPr>
              <a:t>Troeng</a:t>
            </a:r>
            <a:r>
              <a:rPr lang="en-US" sz="1200" dirty="0">
                <a:solidFill>
                  <a:srgbClr val="000090"/>
                </a:solidFill>
              </a:rPr>
              <a:t>. HB2016.</a:t>
            </a:r>
          </a:p>
          <a:p>
            <a:r>
              <a:rPr lang="en-US" sz="1200" dirty="0">
                <a:solidFill>
                  <a:srgbClr val="000090"/>
                </a:solidFill>
                <a:hlinkClick r:id="rId7"/>
              </a:rPr>
              <a:t>https://accelconf.web.cern.ch/hb2016/papers/mopl025.pdf</a:t>
            </a:r>
            <a:r>
              <a:rPr lang="en-US" sz="1200" dirty="0">
                <a:solidFill>
                  <a:srgbClr val="000090"/>
                </a:solidFill>
              </a:rPr>
              <a:t> 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936EFEA1-D996-EB45-B50A-8F6006CF7C84}"/>
              </a:ext>
            </a:extLst>
          </p:cNvPr>
          <p:cNvPicPr>
            <a:picLocks noChangeAspect="1"/>
          </p:cNvPicPr>
          <p:nvPr/>
        </p:nvPicPr>
        <p:blipFill>
          <a:blip r:embed="rId8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19710" y="4918398"/>
            <a:ext cx="1780655" cy="648583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27DA06F6-B4CD-734C-89CE-802FDA40F951}"/>
              </a:ext>
            </a:extLst>
          </p:cNvPr>
          <p:cNvSpPr txBox="1"/>
          <p:nvPr/>
        </p:nvSpPr>
        <p:spPr>
          <a:xfrm>
            <a:off x="1674725" y="5031080"/>
            <a:ext cx="147710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Beam phase:</a:t>
            </a:r>
          </a:p>
        </p:txBody>
      </p:sp>
      <p:sp>
        <p:nvSpPr>
          <p:cNvPr id="6" name="Date Placeholder 5">
            <a:extLst>
              <a:ext uri="{FF2B5EF4-FFF2-40B4-BE49-F238E27FC236}">
                <a16:creationId xmlns:a16="http://schemas.microsoft.com/office/drawing/2014/main" id="{A94508E6-1195-AC48-9E69-97421568F1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/>
              <a:t>2021-Nov-12</a:t>
            </a:r>
            <a:endParaRPr lang="en-US"/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FC594F87-C3DC-E646-85D8-C1B98AB8EC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R. Zeng, “Phase” Becomes Important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8147236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C598C8-BA86-D2E2-B1BD-30D8DE5D054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SE" sz="3600" dirty="0"/>
              <a:t>Open Discussion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2313C7B-1997-7E31-982F-C6677E8994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GB"/>
              <a:t>2021-Nov-12</a:t>
            </a: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4251387-BB95-60D0-43AB-BE71EE8D86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R. Zeng, “Phase” Becomes Important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3044728-982E-706B-DE45-FFD2855E9F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56DDC-86FA-E149-AF9D-2C6CC00BBD19}" type="slidenum">
              <a:rPr lang="en-US" smtClean="0"/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414043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ESS 1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0099DC"/>
      </a:accent1>
      <a:accent2>
        <a:srgbClr val="003366"/>
      </a:accent2>
      <a:accent3>
        <a:srgbClr val="99BE00"/>
      </a:accent3>
      <a:accent4>
        <a:srgbClr val="006646"/>
      </a:accent4>
      <a:accent5>
        <a:srgbClr val="FF7D00"/>
      </a:accent5>
      <a:accent6>
        <a:srgbClr val="821482"/>
      </a:accent6>
      <a:hlink>
        <a:srgbClr val="0099DC"/>
      </a:hlink>
      <a:folHlink>
        <a:srgbClr val="0099DC"/>
      </a:folHlink>
    </a:clrScheme>
    <a:fontScheme name="ESS">
      <a:majorFont>
        <a:latin typeface="Segoe UI Light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mtClean="0">
            <a:solidFill>
              <a:srgbClr val="666666"/>
            </a:soli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C8E05FD6-4408-40A1-AAFA-F1913A6B3D38}" vid="{2ACFAA60-6D1B-4172-9AA5-52CCB5CBBC40}"/>
    </a:ext>
  </a:extLst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54460</TotalTime>
  <Words>1407</Words>
  <Application>Microsoft Macintosh PowerPoint</Application>
  <PresentationFormat>Widescreen</PresentationFormat>
  <Paragraphs>271</Paragraphs>
  <Slides>38</Slides>
  <Notes>0</Notes>
  <HiddenSlides>0</HiddenSlides>
  <MMClips>0</MMClips>
  <ScaleCrop>false</ScaleCrop>
  <HeadingPairs>
    <vt:vector size="8" baseType="variant">
      <vt:variant>
        <vt:lpstr>Fonts Used</vt:lpstr>
      </vt:variant>
      <vt:variant>
        <vt:i4>10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38</vt:i4>
      </vt:variant>
    </vt:vector>
  </HeadingPairs>
  <TitlesOfParts>
    <vt:vector size="50" baseType="lpstr">
      <vt:lpstr>micro</vt:lpstr>
      <vt:lpstr>Arial</vt:lpstr>
      <vt:lpstr>Calibri</vt:lpstr>
      <vt:lpstr>Cambria Math</vt:lpstr>
      <vt:lpstr>Segoe UI</vt:lpstr>
      <vt:lpstr>Segoe UI Light</vt:lpstr>
      <vt:lpstr>Segoe UI Semibold</vt:lpstr>
      <vt:lpstr>Times</vt:lpstr>
      <vt:lpstr>Times New Roman</vt:lpstr>
      <vt:lpstr>Wingdings</vt:lpstr>
      <vt:lpstr>Office-tema</vt:lpstr>
      <vt:lpstr>Equation</vt:lpstr>
      <vt:lpstr>RF and Cavity Integration with Beam</vt:lpstr>
      <vt:lpstr>Outline</vt:lpstr>
      <vt:lpstr>PowerPoint Presentation</vt:lpstr>
      <vt:lpstr>RFQ frequency shift due to Transient heat loading</vt:lpstr>
      <vt:lpstr>RFQ frequency shift due to dynamic heat loading</vt:lpstr>
      <vt:lpstr>Detuning measurement by delta phase (forward – cavity) </vt:lpstr>
      <vt:lpstr>Cavity Equation based Dynamic Detuning</vt:lpstr>
      <vt:lpstr>PowerPoint Presentation</vt:lpstr>
      <vt:lpstr>Klystron-Modulator Ripples </vt:lpstr>
      <vt:lpstr>Klystron-Modulator Ripples</vt:lpstr>
      <vt:lpstr>Klystron-Modulator Ripples</vt:lpstr>
      <vt:lpstr>PowerPoint Presentation</vt:lpstr>
      <vt:lpstr>Beam Loading in RFQ</vt:lpstr>
      <vt:lpstr>Beam Loading at DTL1</vt:lpstr>
      <vt:lpstr>PowerPoint Presentation</vt:lpstr>
      <vt:lpstr>Breakdowns at RFQ/DTL1 Conditioning,</vt:lpstr>
      <vt:lpstr>PowerPoint Presentation</vt:lpstr>
      <vt:lpstr>Breakdown in RFQ and DTL1</vt:lpstr>
      <vt:lpstr>Breakdown</vt:lpstr>
      <vt:lpstr>Beam Loading in Bunchers</vt:lpstr>
      <vt:lpstr>PowerPoint Presentation</vt:lpstr>
      <vt:lpstr>Multipacting after Long Break(no RF in Cavity)</vt:lpstr>
      <vt:lpstr>Multipacting patterns Depends on RF Power Level</vt:lpstr>
      <vt:lpstr>Multipacting Pattern after long time RF Running</vt:lpstr>
      <vt:lpstr>Use Special Long Pulse to trigger Multipacting</vt:lpstr>
      <vt:lpstr>Multipacting grow rates</vt:lpstr>
      <vt:lpstr>Multipacting in Cavity(not only couplers)</vt:lpstr>
      <vt:lpstr>Multipacting in Very Low Power</vt:lpstr>
      <vt:lpstr>Uncertainties: Power and Field Calibration</vt:lpstr>
      <vt:lpstr>Uncertainties: Power and Field Calibration</vt:lpstr>
      <vt:lpstr>Uncertainties: Phase and Beam Phase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Dynamic Detuning, Beam Phase&amp; Beam Velocity Calibration by Cavity Equations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Ciprian Plostinar</dc:creator>
  <cp:lastModifiedBy>Microsoft Office User</cp:lastModifiedBy>
  <cp:revision>596</cp:revision>
  <cp:lastPrinted>2019-03-08T10:27:30Z</cp:lastPrinted>
  <dcterms:created xsi:type="dcterms:W3CDTF">2020-10-30T08:36:31Z</dcterms:created>
  <dcterms:modified xsi:type="dcterms:W3CDTF">2022-09-19T08:58:34Z</dcterms:modified>
</cp:coreProperties>
</file>