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62" r:id="rId2"/>
    <p:sldId id="267" r:id="rId3"/>
    <p:sldId id="307" r:id="rId4"/>
    <p:sldId id="310" r:id="rId5"/>
    <p:sldId id="302" r:id="rId6"/>
    <p:sldId id="285" r:id="rId7"/>
    <p:sldId id="311" r:id="rId8"/>
    <p:sldId id="314" r:id="rId9"/>
    <p:sldId id="313" r:id="rId1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66"/>
    <a:srgbClr val="CCCCCC"/>
    <a:srgbClr val="FECC99"/>
    <a:srgbClr val="FEE6CC"/>
    <a:srgbClr val="CCDFDB"/>
    <a:srgbClr val="E5F0EC"/>
    <a:srgbClr val="D7E59A"/>
    <a:srgbClr val="EBF1CB"/>
    <a:srgbClr val="CDD5E0"/>
    <a:srgbClr val="E6E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69" autoAdjust="0"/>
    <p:restoredTop sz="94681" autoAdjust="0"/>
  </p:normalViewPr>
  <p:slideViewPr>
    <p:cSldViewPr snapToGrid="0" snapToObjects="1">
      <p:cViewPr varScale="1">
        <p:scale>
          <a:sx n="119" d="100"/>
          <a:sy n="119" d="100"/>
        </p:scale>
        <p:origin x="216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16F17-FF12-814E-936A-620B3383A43B}" type="datetimeFigureOut">
              <a:rPr lang="sv-SE" smtClean="0"/>
              <a:t>2022-10-07</a:t>
            </a:fld>
            <a:endParaRPr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5A434-646A-2746-9BDC-885B2382B33E}" type="slidenum">
              <a:rPr lang="sv-SE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1822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5105BBA5-0B01-43EB-96EC-725AF28E5A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B3141B3-566C-47FF-8C29-67289995D2FA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965145F-CDA4-4965-A7C5-ACBA593934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03069" y="1048935"/>
            <a:ext cx="8872165" cy="476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8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A591D-7BEE-2A48-BD08-DCDF3D90DE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2022-10-07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FA784AEE-BB11-4271-AB33-DE077410560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1103313" y="1657350"/>
            <a:ext cx="7767637" cy="44450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GB"/>
              <a:t>Click icon to add chart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755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8" name="Platshållare för tabell 7">
            <a:extLst>
              <a:ext uri="{FF2B5EF4-FFF2-40B4-BE49-F238E27FC236}">
                <a16:creationId xmlns:a16="http://schemas.microsoft.com/office/drawing/2014/main" id="{489D1BD7-202A-4115-BE6C-1B053CFFDE1E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1103313" y="1614488"/>
            <a:ext cx="9359900" cy="44069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GB"/>
              <a:t>Click icon to add table</a:t>
            </a:r>
            <a:endParaRPr lang="sv-SE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EF177138-95E5-674B-B010-143A8CD145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2022-10-07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2518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0" y="388593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79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-2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1DF3056-F3A8-2949-876C-528413E34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0395" y="3883393"/>
            <a:ext cx="8640000" cy="921363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EA5DA2EE-60AD-41D0-96B0-DDF02E0AE5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0395" y="5605695"/>
            <a:ext cx="6290892" cy="459883"/>
          </a:xfrm>
          <a:prstGeom prst="rect">
            <a:avLst/>
          </a:prstGeom>
        </p:spPr>
        <p:txBody>
          <a:bodyPr lIns="90000" tIns="18000" bIns="36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 strike="noStrike" cap="all" spc="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presented by &lt;name nameson&gt;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5CE429DE-35D4-F144-9881-2C3DD8AB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30395" y="6096663"/>
            <a:ext cx="1241068" cy="365125"/>
          </a:xfrm>
        </p:spPr>
        <p:txBody>
          <a:bodyPr/>
          <a:lstStyle>
            <a:lvl1pPr>
              <a:defRPr sz="1200"/>
            </a:lvl1pPr>
          </a:lstStyle>
          <a:p>
            <a:fld id="{18896B66-0B3A-474C-9C9C-E4F07B1F5DAD}" type="datetime1">
              <a:rPr lang="sv-SE" smtClean="0"/>
              <a:pPr/>
              <a:t>2022-10-07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138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9BCCEAFE-E21B-43CF-80C4-FF01C3F9D479}"/>
              </a:ext>
            </a:extLst>
          </p:cNvPr>
          <p:cNvSpPr/>
          <p:nvPr userDrawn="1"/>
        </p:nvSpPr>
        <p:spPr>
          <a:xfrm>
            <a:off x="0" y="16274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PRESENTATION </a:t>
            </a:r>
            <a:r>
              <a:rPr lang="sv-SE" dirty="0" err="1"/>
              <a:t>TITLe</a:t>
            </a:r>
            <a:r>
              <a:rPr lang="sv-SE" dirty="0"/>
              <a:t>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6426DF26-09C3-4DAE-B43E-0C11D6A635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5C48DF05-1B09-4DA6-AC56-07304871CC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5647" y="1640719"/>
            <a:ext cx="10042073" cy="4375520"/>
          </a:xfrm>
        </p:spPr>
        <p:txBody>
          <a:bodyPr>
            <a:noAutofit/>
          </a:bodyPr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Platshållare för datum 3">
            <a:extLst>
              <a:ext uri="{FF2B5EF4-FFF2-40B4-BE49-F238E27FC236}">
                <a16:creationId xmlns:a16="http://schemas.microsoft.com/office/drawing/2014/main" id="{04D3287D-3E21-D845-8766-C307E6765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2022-10-07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988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/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50D024A-8F85-4618-9506-0F493B263A92}"/>
              </a:ext>
            </a:extLst>
          </p:cNvPr>
          <p:cNvSpPr/>
          <p:nvPr userDrawn="1"/>
        </p:nvSpPr>
        <p:spPr>
          <a:xfrm>
            <a:off x="0" y="0"/>
            <a:ext cx="647771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28E18C2-A66E-436E-89DA-1C5D481CB4B4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77712" y="0"/>
            <a:ext cx="5714288" cy="6858000"/>
          </a:xfrm>
          <a:solidFill>
            <a:srgbClr val="ECECEC"/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55DE042-7DE8-4583-986C-4082375307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0491" y="1051132"/>
            <a:ext cx="4255909" cy="829149"/>
          </a:xfrm>
        </p:spPr>
        <p:txBody>
          <a:bodyPr rIns="18000" anchor="b" anchorCtr="0"/>
          <a:lstStyle>
            <a:lvl1pPr marL="0" indent="0">
              <a:buFontTx/>
              <a:buNone/>
              <a:defRPr sz="4800">
                <a:solidFill>
                  <a:schemeClr val="bg1"/>
                </a:solidFill>
                <a:latin typeface="+mn-lt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# (chapter)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1DC53C5B-9DC3-4646-B6B3-DD59404D44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0491" y="2169209"/>
            <a:ext cx="4255909" cy="2462613"/>
          </a:xfrm>
        </p:spPr>
        <p:txBody>
          <a:bodyPr rIns="18000" anchor="t" anchorCtr="0"/>
          <a:lstStyle>
            <a:lvl1pPr marL="0" indent="0">
              <a:spcBef>
                <a:spcPts val="0"/>
              </a:spcBef>
              <a:buFontTx/>
              <a:buNone/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25464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5917406D-4BE3-3B4C-BCFF-41B4F0FAB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9365782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3E8E36C4-8565-B94E-A90D-FF5DD7F86A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2022-10-07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008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58775" indent="-2159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BA21051E-3C35-41FB-8E6B-797DB8F2697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73692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2865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154C1432-4F85-1F42-8016-9B83B89CC8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2022-10-07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3510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975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B2D0E559-A900-41F3-93C5-387A7764A15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05297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39750" indent="-19685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E4E99B3B-ADB3-4D1A-9A7F-AA1B8528E6C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16194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F91A8E7B-C629-D343-8A83-7EB0ADF608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2022-10-07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6766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16B191E2-1C71-4B4C-B562-DD793673C24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73813" y="1562100"/>
            <a:ext cx="4994275" cy="476885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rgbClr val="666666"/>
                </a:solidFill>
              </a:defRPr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 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C4F3A85-66E6-412A-97CD-99D922EFBEE2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506E76ED-0FF0-4A03-8EB9-06B57B12EC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5D496E45-863B-704B-B14F-5E0F5857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2022-10-07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655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.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 dirty="0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8F5BB748-C0D0-CB4F-BA93-7488E4BA7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Image </a:t>
            </a:r>
            <a:r>
              <a:rPr lang="sv-SE" dirty="0" err="1"/>
              <a:t>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286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1532B06-EA3A-AA45-A1FA-C8E1873FD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81999"/>
            <a:ext cx="9478393" cy="657340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6E4D6F2-5CFB-9D4E-AED8-120937FE25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5647" y="6483583"/>
            <a:ext cx="832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spc="80" baseline="0">
                <a:solidFill>
                  <a:srgbClr val="CCCCCC"/>
                </a:solidFill>
              </a:defRPr>
            </a:lvl1pPr>
          </a:lstStyle>
          <a:p>
            <a:fld id="{926FFDD8-E9D5-414B-9D01-E73C6B8A8FCA}" type="datetime1">
              <a:rPr lang="sv-SE" smtClean="0"/>
              <a:t>2022-10-07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15FD9D7-4C35-3343-B008-A413FF500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3244" y="648358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80" baseline="0">
                <a:solidFill>
                  <a:srgbClr val="CCCCCC"/>
                </a:solidFill>
              </a:defRPr>
            </a:lvl1pPr>
          </a:lstStyle>
          <a:p>
            <a:r>
              <a:rPr lang="sv-SE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F6B396D-270A-E047-8DAD-6D51B53CA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5292" y="64835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CD0A89FF-22DC-4B6A-B9ED-60B2F32ED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5894" y="1561865"/>
            <a:ext cx="9561022" cy="456539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2584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65" r:id="rId3"/>
    <p:sldLayoutId id="2147483667" r:id="rId4"/>
    <p:sldLayoutId id="2147483669" r:id="rId5"/>
    <p:sldLayoutId id="2147483650" r:id="rId6"/>
    <p:sldLayoutId id="2147483668" r:id="rId7"/>
    <p:sldLayoutId id="2147483662" r:id="rId8"/>
    <p:sldLayoutId id="2147483664" r:id="rId9"/>
    <p:sldLayoutId id="2147483663" r:id="rId10"/>
    <p:sldLayoutId id="2147483666" r:id="rId11"/>
    <p:sldLayoutId id="214748367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101600" indent="-101600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Segoe UI" panose="020B0502040204020203" pitchFamily="34" charset="0"/>
        <a:buChar char=" "/>
        <a:defRPr sz="2000" kern="1200">
          <a:solidFill>
            <a:srgbClr val="666666"/>
          </a:solidFill>
          <a:latin typeface="+mn-lt"/>
          <a:ea typeface="+mn-ea"/>
          <a:cs typeface="+mn-cs"/>
        </a:defRPr>
      </a:lvl1pPr>
      <a:lvl2pPr marL="315913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Wingdings" panose="05000000000000000000" pitchFamily="2" charset="2"/>
        <a:buChar char=""/>
        <a:defRPr sz="2000" kern="1200">
          <a:solidFill>
            <a:srgbClr val="666666"/>
          </a:solidFill>
          <a:latin typeface="+mn-lt"/>
          <a:ea typeface="+mn-ea"/>
          <a:cs typeface="+mn-cs"/>
        </a:defRPr>
      </a:lvl2pPr>
      <a:lvl3pPr marL="582613" indent="-2508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800" kern="1200">
          <a:solidFill>
            <a:srgbClr val="666666"/>
          </a:solidFill>
          <a:latin typeface="+mn-lt"/>
          <a:ea typeface="+mn-ea"/>
          <a:cs typeface="+mn-cs"/>
        </a:defRPr>
      </a:lvl3pPr>
      <a:lvl4pPr marL="839788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055688" indent="-2000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4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267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45CF3-C12C-4347-8E68-43E7983404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Updated ESS policy for scientific data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D51EF2D-F832-4781-89C3-3F5E4843BF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Committing to FAIR data 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26DA0E2-82BB-493E-9B68-2D93A245C5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PRESENTED BY Thomas Holm Rod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0E777A6-9513-43F3-BB24-ED0539ADDD8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930395" y="6117873"/>
            <a:ext cx="3215183" cy="459883"/>
          </a:xfrm>
        </p:spPr>
        <p:txBody>
          <a:bodyPr/>
          <a:lstStyle/>
          <a:p>
            <a:r>
              <a:rPr lang="en-GB" sz="1200" b="1" dirty="0">
                <a:solidFill>
                  <a:schemeClr val="bg1"/>
                </a:solidFill>
              </a:rPr>
              <a:t>2022-10-27</a:t>
            </a:r>
          </a:p>
        </p:txBody>
      </p:sp>
    </p:spTree>
    <p:extLst>
      <p:ext uri="{BB962C8B-B14F-4D97-AF65-F5344CB8AC3E}">
        <p14:creationId xmlns:p14="http://schemas.microsoft.com/office/powerpoint/2010/main" val="214199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AF251-5DFC-A643-4E13-AAA435FBE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update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CB9EF8-87C9-C1AF-517B-E52FA1512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7CBADE-59EB-1646-9C38-483AB9DCB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3</a:t>
            </a:fld>
            <a:endParaRPr lang="sv-SE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466AF387-7DE2-4CBF-7D93-1AFB2BFD8F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9572" y="3167763"/>
            <a:ext cx="5310105" cy="1228404"/>
          </a:xfrm>
          <a:solidFill>
            <a:srgbClr val="FFFF00"/>
          </a:solidFill>
          <a:ln>
            <a:solidFill>
              <a:schemeClr val="tx1"/>
            </a:solidFill>
          </a:ln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4622A1-7727-B2C1-B0A0-C389FE2101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ESS is partner in </a:t>
            </a:r>
            <a:r>
              <a:rPr lang="en-GB" dirty="0" err="1"/>
              <a:t>PaNOSC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9DD8BA-BA38-BF1D-AA46-5A7BAB758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2022-10-10</a:t>
            </a:fld>
            <a:endParaRPr lang="sv-SE" dirty="0"/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6D591C9F-CB23-B626-9928-022F9CC14678}"/>
              </a:ext>
            </a:extLst>
          </p:cNvPr>
          <p:cNvSpPr txBox="1">
            <a:spLocks/>
          </p:cNvSpPr>
          <p:nvPr/>
        </p:nvSpPr>
        <p:spPr>
          <a:xfrm>
            <a:off x="2958567" y="4711348"/>
            <a:ext cx="3461110" cy="1448740"/>
          </a:xfrm>
          <a:prstGeom prst="rect">
            <a:avLst/>
          </a:prstGeom>
        </p:spPr>
        <p:txBody>
          <a:bodyPr vert="horz" lIns="0" tIns="45720" rIns="18000" bIns="45720" rtlCol="0">
            <a:noAutofit/>
          </a:bodyPr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60000" indent="-216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tabLst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450000" indent="-198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628650" indent="-162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GB" dirty="0" err="1">
                <a:solidFill>
                  <a:srgbClr val="666666"/>
                </a:solidFill>
              </a:rPr>
              <a:t>PaNOSC</a:t>
            </a:r>
            <a:r>
              <a:rPr lang="en-GB" dirty="0">
                <a:solidFill>
                  <a:srgbClr val="666666"/>
                </a:solidFill>
              </a:rPr>
              <a:t> is an EC funded project with the objective of implementing FAIR data at the ESFRI &amp; ERIC </a:t>
            </a:r>
            <a:r>
              <a:rPr lang="en-GB" dirty="0" err="1">
                <a:solidFill>
                  <a:srgbClr val="666666"/>
                </a:solidFill>
              </a:rPr>
              <a:t>p&amp;n</a:t>
            </a:r>
            <a:r>
              <a:rPr lang="en-GB" dirty="0">
                <a:solidFill>
                  <a:srgbClr val="666666"/>
                </a:solidFill>
              </a:rPr>
              <a:t> sources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93DB4B7-B1B1-FA8E-629C-3BB33649BDA8}"/>
              </a:ext>
            </a:extLst>
          </p:cNvPr>
          <p:cNvGrpSpPr/>
          <p:nvPr/>
        </p:nvGrpSpPr>
        <p:grpSpPr>
          <a:xfrm>
            <a:off x="1109573" y="1689982"/>
            <a:ext cx="5310104" cy="1200329"/>
            <a:chOff x="924741" y="1689982"/>
            <a:chExt cx="5310104" cy="120032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601FDD4-F3FF-30E9-2BCA-C96B9866D053}"/>
                </a:ext>
              </a:extLst>
            </p:cNvPr>
            <p:cNvSpPr txBox="1"/>
            <p:nvPr/>
          </p:nvSpPr>
          <p:spPr>
            <a:xfrm>
              <a:off x="2773734" y="1689982"/>
              <a:ext cx="346111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dirty="0">
                  <a:solidFill>
                    <a:srgbClr val="666666"/>
                  </a:solidFill>
                </a:rPr>
                <a:t>EC has initiated the European Open Science Cloud (EOSC) with the ambition to develop  “Web of FAIR Data and services”</a:t>
              </a:r>
            </a:p>
          </p:txBody>
        </p:sp>
        <p:pic>
          <p:nvPicPr>
            <p:cNvPr id="1032" name="Picture 8" descr="EOSC Logo">
              <a:extLst>
                <a:ext uri="{FF2B5EF4-FFF2-40B4-BE49-F238E27FC236}">
                  <a16:creationId xmlns:a16="http://schemas.microsoft.com/office/drawing/2014/main" id="{3D82C039-D238-4607-641B-71CB274D32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741" y="1719807"/>
              <a:ext cx="1732799" cy="389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6" name="Picture 12" descr="Grant Involvement | ESS">
            <a:extLst>
              <a:ext uri="{FF2B5EF4-FFF2-40B4-BE49-F238E27FC236}">
                <a16:creationId xmlns:a16="http://schemas.microsoft.com/office/drawing/2014/main" id="{F7E6E38E-21C3-1473-C3ED-DAB1D3C63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572" y="4711348"/>
            <a:ext cx="1635704" cy="840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495EBEB-C4AD-4AE0-35BE-28D58D1275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7540" y="6223390"/>
            <a:ext cx="6635977" cy="595226"/>
          </a:xfrm>
          <a:prstGeom prst="rect">
            <a:avLst/>
          </a:prstGeom>
        </p:spPr>
      </p:pic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963BFF90-0854-1F15-A956-808D4D2E04C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344383" y="1719807"/>
            <a:ext cx="4134109" cy="435998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An updated framework for scientific FAIR data has been developed in </a:t>
            </a:r>
            <a:r>
              <a:rPr lang="en-GB" dirty="0" err="1"/>
              <a:t>PaNOSC</a:t>
            </a: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Next step is for the facilities to update their data policies in alignment with this framework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There is generally push for open science. Similar steps are being made in the US</a:t>
            </a:r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C8089632-36FB-08C9-468F-5C440BB78FE9}"/>
              </a:ext>
            </a:extLst>
          </p:cNvPr>
          <p:cNvSpPr/>
          <p:nvPr/>
        </p:nvSpPr>
        <p:spPr>
          <a:xfrm rot="10800000">
            <a:off x="10909438" y="3561028"/>
            <a:ext cx="715644" cy="35447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771AA5-8A7A-62DB-9D9D-67EC3DBDAE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9220" y="2400837"/>
            <a:ext cx="2396573" cy="25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984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1F401A-3923-0229-3AF8-FEAEF4AB8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Process for updating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61A7A9-BE5D-53A7-1F89-8F693D38C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  FOOTER</a:t>
            </a:r>
            <a:endParaRPr lang="sv-S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337321-91F8-08EF-6259-512E6DCE9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4</a:t>
            </a:fld>
            <a:endParaRPr lang="sv-SE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293FF8-537B-CDB7-E439-D79E272EDF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>
              <a:buFont typeface="Wingdings" pitchFamily="2" charset="2"/>
              <a:buChar char="Ø"/>
            </a:pPr>
            <a:r>
              <a:rPr lang="en-GB" dirty="0"/>
              <a:t> Starting point for the update process was the current (old) data policy </a:t>
            </a:r>
          </a:p>
          <a:p>
            <a:pPr>
              <a:buFont typeface="Wingdings" pitchFamily="2" charset="2"/>
              <a:buChar char="Ø"/>
            </a:pPr>
            <a:endParaRPr lang="en-GB" dirty="0"/>
          </a:p>
          <a:p>
            <a:pPr>
              <a:buFont typeface="Wingdings" pitchFamily="2" charset="2"/>
              <a:buChar char="Ø"/>
            </a:pPr>
            <a:r>
              <a:rPr lang="en-GB" dirty="0"/>
              <a:t> Alignment with the </a:t>
            </a:r>
            <a:r>
              <a:rPr lang="en-GB" dirty="0" err="1"/>
              <a:t>PaNOSC</a:t>
            </a:r>
            <a:r>
              <a:rPr lang="en-GB" dirty="0"/>
              <a:t> data policy framework</a:t>
            </a:r>
          </a:p>
          <a:p>
            <a:pPr>
              <a:buFont typeface="Wingdings" pitchFamily="2" charset="2"/>
              <a:buChar char="Ø"/>
            </a:pPr>
            <a:endParaRPr lang="en-GB" dirty="0"/>
          </a:p>
          <a:p>
            <a:pPr>
              <a:buFont typeface="Wingdings" pitchFamily="2" charset="2"/>
              <a:buChar char="Ø"/>
            </a:pPr>
            <a:r>
              <a:rPr lang="en-GB" dirty="0"/>
              <a:t> Work has been iterative and taken place over several zoom meetings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6F9538E-2E9E-D126-1128-E9544163998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040666" y="1459715"/>
            <a:ext cx="4201075" cy="5150372"/>
          </a:xfrm>
        </p:spPr>
        <p:txBody>
          <a:bodyPr/>
          <a:lstStyle/>
          <a:p>
            <a:r>
              <a:rPr lang="en-GB" b="1" dirty="0"/>
              <a:t>People involved</a:t>
            </a:r>
          </a:p>
          <a:p>
            <a:endParaRPr lang="en-GB" dirty="0"/>
          </a:p>
          <a:p>
            <a:pPr marL="457200" indent="-457200">
              <a:buFont typeface="+mj-lt"/>
              <a:buAutoNum type="arabicParenR"/>
            </a:pPr>
            <a:r>
              <a:rPr lang="en-GB" dirty="0"/>
              <a:t>Several iterations with Arno, Petra , Tobias, Fredrik, Carina, Jon, Thomas</a:t>
            </a:r>
          </a:p>
          <a:p>
            <a:pPr marL="457200" indent="-457200">
              <a:buFont typeface="+mj-lt"/>
              <a:buAutoNum type="arabicParenR"/>
            </a:pPr>
            <a:r>
              <a:rPr lang="en-GB" dirty="0"/>
              <a:t>Followed by a few iterations with SMT &amp; legal</a:t>
            </a:r>
          </a:p>
          <a:p>
            <a:pPr marL="457200" indent="-457200">
              <a:buFont typeface="+mj-lt"/>
              <a:buAutoNum type="arabicParenR"/>
            </a:pPr>
            <a:r>
              <a:rPr lang="en-GB" dirty="0"/>
              <a:t>EB – endorsed Oct 11, 2022</a:t>
            </a:r>
          </a:p>
          <a:p>
            <a:pPr marL="457200" indent="-457200">
              <a:buFont typeface="+mj-lt"/>
              <a:buAutoNum type="arabicParenR"/>
            </a:pPr>
            <a:r>
              <a:rPr lang="en-GB" dirty="0"/>
              <a:t>SAC </a:t>
            </a:r>
          </a:p>
          <a:p>
            <a:pPr marL="457200" indent="-457200">
              <a:buFont typeface="+mj-lt"/>
              <a:buAutoNum type="arabicParenR"/>
            </a:pPr>
            <a:r>
              <a:rPr lang="en-GB" dirty="0"/>
              <a:t>Council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189D138-AA54-7F1F-085C-9D6D2B8013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Long and tedious process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467D415-2075-E308-5D96-2C1BF9BD5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2022-10-10</a:t>
            </a:fld>
            <a:endParaRPr lang="sv-SE" dirty="0"/>
          </a:p>
        </p:txBody>
      </p:sp>
      <p:sp>
        <p:nvSpPr>
          <p:cNvPr id="2" name="Pentagon 1">
            <a:extLst>
              <a:ext uri="{FF2B5EF4-FFF2-40B4-BE49-F238E27FC236}">
                <a16:creationId xmlns:a16="http://schemas.microsoft.com/office/drawing/2014/main" id="{35F73C93-A350-6195-3BA2-123C25FC1013}"/>
              </a:ext>
            </a:extLst>
          </p:cNvPr>
          <p:cNvSpPr/>
          <p:nvPr/>
        </p:nvSpPr>
        <p:spPr>
          <a:xfrm rot="10800000">
            <a:off x="8557530" y="4597103"/>
            <a:ext cx="715644" cy="35447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878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9AFDBD6A-3D5E-6675-5A49-6DD7674CF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Changes performed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66B016-35C4-BAE9-87C2-CD294CF84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6706CB-2194-8705-9F23-7AC9C4568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5</a:t>
            </a:fld>
            <a:endParaRPr lang="sv-SE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35FA8ADC-4EA5-EC13-A61E-1AE3E63BE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2022-10-10</a:t>
            </a:fld>
            <a:endParaRPr lang="sv-SE" dirty="0"/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48EB2777-0426-8CD8-C067-87205F1BB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709" y="1129184"/>
            <a:ext cx="9365782" cy="5139614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spcBef>
                <a:spcPts val="2400"/>
              </a:spcBef>
              <a:buFont typeface="Wingdings" pitchFamily="2" charset="2"/>
              <a:buChar char="Ø"/>
            </a:pPr>
            <a:r>
              <a:rPr lang="en-GB" dirty="0"/>
              <a:t> </a:t>
            </a:r>
            <a:r>
              <a:rPr lang="en-GB" dirty="0">
                <a:solidFill>
                  <a:srgbClr val="666666"/>
                </a:solidFill>
              </a:rPr>
              <a:t>Proposed updated policy also considers processed and auxiliary data in addition to raw data and results (see next slide)</a:t>
            </a:r>
          </a:p>
          <a:p>
            <a:pPr>
              <a:spcBef>
                <a:spcPts val="2400"/>
              </a:spcBef>
              <a:buFont typeface="Wingdings" pitchFamily="2" charset="2"/>
              <a:buChar char="Ø"/>
            </a:pPr>
            <a:r>
              <a:rPr lang="en-GB" dirty="0">
                <a:solidFill>
                  <a:srgbClr val="666666"/>
                </a:solidFill>
              </a:rPr>
              <a:t> Definitions changed for raw and metadata</a:t>
            </a:r>
          </a:p>
          <a:p>
            <a:pPr>
              <a:spcBef>
                <a:spcPts val="2400"/>
              </a:spcBef>
              <a:buFont typeface="Wingdings" pitchFamily="2" charset="2"/>
              <a:buChar char="Ø"/>
            </a:pPr>
            <a:r>
              <a:rPr lang="en-GB" dirty="0">
                <a:solidFill>
                  <a:srgbClr val="666666"/>
                </a:solidFill>
              </a:rPr>
              <a:t> Proposed updated policy is aligned with other ESS policies</a:t>
            </a:r>
          </a:p>
          <a:p>
            <a:r>
              <a:rPr lang="en-GB" dirty="0">
                <a:solidFill>
                  <a:srgbClr val="666666"/>
                </a:solidFill>
              </a:rPr>
              <a:t>    … and </a:t>
            </a:r>
            <a:r>
              <a:rPr lang="en-GB" dirty="0" err="1">
                <a:solidFill>
                  <a:srgbClr val="666666"/>
                </a:solidFill>
              </a:rPr>
              <a:t>PaNOSC</a:t>
            </a:r>
            <a:r>
              <a:rPr lang="en-GB" dirty="0">
                <a:solidFill>
                  <a:srgbClr val="666666"/>
                </a:solidFill>
              </a:rPr>
              <a:t> Data Policy Framework to make it FAIR</a:t>
            </a:r>
          </a:p>
          <a:p>
            <a:r>
              <a:rPr lang="en-GB" dirty="0">
                <a:solidFill>
                  <a:srgbClr val="666666"/>
                </a:solidFill>
              </a:rPr>
              <a:t>    … and IPR considered</a:t>
            </a:r>
          </a:p>
          <a:p>
            <a:pPr>
              <a:spcBef>
                <a:spcPts val="2400"/>
              </a:spcBef>
              <a:buFont typeface="Wingdings" pitchFamily="2" charset="2"/>
              <a:buChar char="Ø"/>
            </a:pPr>
            <a:r>
              <a:rPr lang="en-GB" dirty="0">
                <a:solidFill>
                  <a:srgbClr val="666666"/>
                </a:solidFill>
              </a:rPr>
              <a:t> Improved wording in some cases</a:t>
            </a:r>
          </a:p>
          <a:p>
            <a:pPr>
              <a:spcBef>
                <a:spcPts val="2400"/>
              </a:spcBef>
              <a:buFont typeface="Wingdings" pitchFamily="2" charset="2"/>
              <a:buChar char="Ø"/>
            </a:pPr>
            <a:r>
              <a:rPr lang="en-GB" dirty="0">
                <a:solidFill>
                  <a:srgbClr val="666666"/>
                </a:solidFill>
              </a:rPr>
              <a:t> High-level metadata published when experiment is scheduled</a:t>
            </a:r>
          </a:p>
          <a:p>
            <a:pPr>
              <a:spcBef>
                <a:spcPts val="2400"/>
              </a:spcBef>
              <a:buFont typeface="Wingdings" pitchFamily="2" charset="2"/>
              <a:buChar char="Ø"/>
            </a:pPr>
            <a:r>
              <a:rPr lang="en-GB" dirty="0">
                <a:solidFill>
                  <a:srgbClr val="666666"/>
                </a:solidFill>
              </a:rPr>
              <a:t> Has accompanying </a:t>
            </a:r>
            <a:r>
              <a:rPr lang="en-GB" i="1" dirty="0">
                <a:solidFill>
                  <a:srgbClr val="666666"/>
                </a:solidFill>
              </a:rPr>
              <a:t>Guidelines</a:t>
            </a:r>
            <a:r>
              <a:rPr lang="en-GB" dirty="0">
                <a:solidFill>
                  <a:srgbClr val="666666"/>
                </a:solidFill>
              </a:rPr>
              <a:t> corresponding to </a:t>
            </a:r>
            <a:r>
              <a:rPr lang="en-GB" i="1" dirty="0">
                <a:solidFill>
                  <a:srgbClr val="666666"/>
                </a:solidFill>
              </a:rPr>
              <a:t>Good Practises</a:t>
            </a:r>
            <a:r>
              <a:rPr lang="en-GB" dirty="0">
                <a:solidFill>
                  <a:srgbClr val="666666"/>
                </a:solidFill>
              </a:rPr>
              <a:t> in </a:t>
            </a:r>
            <a:r>
              <a:rPr lang="en-GB" dirty="0" err="1">
                <a:solidFill>
                  <a:srgbClr val="666666"/>
                </a:solidFill>
              </a:rPr>
              <a:t>PaNOSC</a:t>
            </a:r>
            <a:r>
              <a:rPr lang="en-GB" dirty="0">
                <a:solidFill>
                  <a:srgbClr val="666666"/>
                </a:solidFill>
              </a:rPr>
              <a:t> Data Policy Framework</a:t>
            </a:r>
          </a:p>
        </p:txBody>
      </p:sp>
    </p:spTree>
    <p:extLst>
      <p:ext uri="{BB962C8B-B14F-4D97-AF65-F5344CB8AC3E}">
        <p14:creationId xmlns:p14="http://schemas.microsoft.com/office/powerpoint/2010/main" val="309676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ECE32596-B8DF-A9FE-41F6-52CE9C975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304" y="3722638"/>
            <a:ext cx="9357131" cy="2752632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8589479-51FC-CBB4-A1EA-F89C94BF6EEF}"/>
              </a:ext>
            </a:extLst>
          </p:cNvPr>
          <p:cNvSpPr/>
          <p:nvPr/>
        </p:nvSpPr>
        <p:spPr>
          <a:xfrm>
            <a:off x="1911485" y="3752578"/>
            <a:ext cx="9633456" cy="25578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8891C8-B063-A40D-C584-FC6B7110D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Changes to structure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4259E8-043D-1D37-5F31-F2A63EDF1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810C05-E97E-1FF7-8955-D621905E5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6</a:t>
            </a:fld>
            <a:endParaRPr lang="sv-SE"/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67949238-A350-95AF-0161-876EF4CA9A8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/>
          <a:stretch>
            <a:fillRect/>
          </a:stretch>
        </p:blipFill>
        <p:spPr>
          <a:xfrm>
            <a:off x="1900604" y="1358900"/>
            <a:ext cx="9633456" cy="2198941"/>
          </a:xfrm>
          <a:ln>
            <a:solidFill>
              <a:schemeClr val="accent1"/>
            </a:solidFill>
          </a:ln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F03AAE-7D5E-1323-8A32-9D1059B1C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2022-10-11</a:t>
            </a:fld>
            <a:endParaRPr lang="sv-SE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FA14EF8-3F19-C8C3-6697-4B83592835EE}"/>
              </a:ext>
            </a:extLst>
          </p:cNvPr>
          <p:cNvSpPr txBox="1"/>
          <p:nvPr/>
        </p:nvSpPr>
        <p:spPr>
          <a:xfrm>
            <a:off x="381860" y="1337315"/>
            <a:ext cx="1408840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/>
            <a:r>
              <a:rPr lang="en-GB" dirty="0">
                <a:solidFill>
                  <a:srgbClr val="666666"/>
                </a:solidFill>
              </a:rPr>
              <a:t>Current data policy: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E2AB10D-9037-7873-8C98-671BB7C92D02}"/>
              </a:ext>
            </a:extLst>
          </p:cNvPr>
          <p:cNvSpPr txBox="1"/>
          <p:nvPr/>
        </p:nvSpPr>
        <p:spPr>
          <a:xfrm>
            <a:off x="381860" y="3690912"/>
            <a:ext cx="1518744" cy="9233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/>
            <a:r>
              <a:rPr lang="en-GB" dirty="0">
                <a:solidFill>
                  <a:srgbClr val="666666"/>
                </a:solidFill>
              </a:rPr>
              <a:t>Proposed updated data policy: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961C4D-3B8E-9E21-4159-7B7D6EA49B2E}"/>
              </a:ext>
            </a:extLst>
          </p:cNvPr>
          <p:cNvSpPr/>
          <p:nvPr/>
        </p:nvSpPr>
        <p:spPr>
          <a:xfrm>
            <a:off x="6841788" y="5117937"/>
            <a:ext cx="914400" cy="256471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New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5E2B071-3E7F-9E72-E512-4B9B7794B170}"/>
              </a:ext>
            </a:extLst>
          </p:cNvPr>
          <p:cNvSpPr/>
          <p:nvPr/>
        </p:nvSpPr>
        <p:spPr>
          <a:xfrm>
            <a:off x="6841788" y="4833586"/>
            <a:ext cx="914400" cy="256471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New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8A0294A-BD1C-7297-C79F-1A16E2AFC6A3}"/>
              </a:ext>
            </a:extLst>
          </p:cNvPr>
          <p:cNvCxnSpPr/>
          <p:nvPr/>
        </p:nvCxnSpPr>
        <p:spPr>
          <a:xfrm flipH="1">
            <a:off x="1692613" y="2412460"/>
            <a:ext cx="437744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id="{B8D798C0-5361-9C0B-A018-F5D70B28A64E}"/>
              </a:ext>
            </a:extLst>
          </p:cNvPr>
          <p:cNvCxnSpPr>
            <a:cxnSpLocks/>
          </p:cNvCxnSpPr>
          <p:nvPr/>
        </p:nvCxnSpPr>
        <p:spPr>
          <a:xfrm rot="16200000" flipH="1">
            <a:off x="159362" y="3945709"/>
            <a:ext cx="3504247" cy="437746"/>
          </a:xfrm>
          <a:prstGeom prst="bentConnector3">
            <a:avLst>
              <a:gd name="adj1" fmla="val 100039"/>
            </a:avLst>
          </a:prstGeom>
          <a:ln w="127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948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447CF-CE8D-4F87-B923-667CF1B9B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types in new policy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3D6CFB-F057-70F7-7AF2-F1A016172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8FE6F4-7461-FE34-E8D9-0E208CE86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7</a:t>
            </a:fld>
            <a:endParaRPr lang="sv-SE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02AD1691-C590-99D6-F544-414E0E25D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2022-10-10</a:t>
            </a:fld>
            <a:endParaRPr lang="sv-SE" dirty="0"/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EEAF562D-0CF3-A705-6A23-B388EE3BB5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4032374"/>
              </p:ext>
            </p:extLst>
          </p:nvPr>
        </p:nvGraphicFramePr>
        <p:xfrm>
          <a:off x="1195647" y="953335"/>
          <a:ext cx="10487157" cy="544924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719675">
                  <a:extLst>
                    <a:ext uri="{9D8B030D-6E8A-4147-A177-3AD203B41FA5}">
                      <a16:colId xmlns:a16="http://schemas.microsoft.com/office/drawing/2014/main" val="381736431"/>
                    </a:ext>
                  </a:extLst>
                </a:gridCol>
                <a:gridCol w="2753958">
                  <a:extLst>
                    <a:ext uri="{9D8B030D-6E8A-4147-A177-3AD203B41FA5}">
                      <a16:colId xmlns:a16="http://schemas.microsoft.com/office/drawing/2014/main" val="2502426080"/>
                    </a:ext>
                  </a:extLst>
                </a:gridCol>
                <a:gridCol w="3186110">
                  <a:extLst>
                    <a:ext uri="{9D8B030D-6E8A-4147-A177-3AD203B41FA5}">
                      <a16:colId xmlns:a16="http://schemas.microsoft.com/office/drawing/2014/main" val="3133430067"/>
                    </a:ext>
                  </a:extLst>
                </a:gridCol>
                <a:gridCol w="2827414">
                  <a:extLst>
                    <a:ext uri="{9D8B030D-6E8A-4147-A177-3AD203B41FA5}">
                      <a16:colId xmlns:a16="http://schemas.microsoft.com/office/drawing/2014/main" val="235890045"/>
                    </a:ext>
                  </a:extLst>
                </a:gridCol>
              </a:tblGrid>
              <a:tr h="718166">
                <a:tc>
                  <a:txBody>
                    <a:bodyPr/>
                    <a:lstStyle/>
                    <a:p>
                      <a:r>
                        <a:rPr lang="en-GB" sz="1800" dirty="0"/>
                        <a:t>Data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Definition in New proposed policy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Comments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Compared to current policy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959850"/>
                  </a:ext>
                </a:extLst>
              </a:tr>
              <a:tr h="1149065">
                <a:tc>
                  <a:txBody>
                    <a:bodyPr/>
                    <a:lstStyle/>
                    <a:p>
                      <a:r>
                        <a:rPr lang="en-GB" sz="1800" dirty="0"/>
                        <a:t>raw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data collected from equipment at beamline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e.g., detector data, sample environment data, instrument setup parameters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Corresponds to raw and metadata in current (old) policy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9686707"/>
                  </a:ext>
                </a:extLst>
              </a:tr>
              <a:tr h="933615">
                <a:tc>
                  <a:txBody>
                    <a:bodyPr/>
                    <a:lstStyle/>
                    <a:p>
                      <a:r>
                        <a:rPr lang="en-GB" sz="1800" dirty="0"/>
                        <a:t>metadata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characterizes data 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e.g. proposal number, sample name, aggregated data (e.g. &lt;T&gt;)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Not considered in this form in current (old) policy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7719603"/>
                  </a:ext>
                </a:extLst>
              </a:tr>
              <a:tr h="1015835">
                <a:tc>
                  <a:txBody>
                    <a:bodyPr/>
                    <a:lstStyle/>
                    <a:p>
                      <a:r>
                        <a:rPr lang="en-GB" sz="1800" dirty="0"/>
                        <a:t>processed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processed raw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ESS only commits to make processed data from ESS-maintained systems FAIR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Not considered in current (old) policy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827506"/>
                  </a:ext>
                </a:extLst>
              </a:tr>
              <a:tr h="718166">
                <a:tc>
                  <a:txBody>
                    <a:bodyPr/>
                    <a:lstStyle/>
                    <a:p>
                      <a:r>
                        <a:rPr lang="en-GB" sz="1800" dirty="0"/>
                        <a:t>Auxiliary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contextual information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e.g., images, data from laboratory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Not considered in current (old) policy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7121946"/>
                  </a:ext>
                </a:extLst>
              </a:tr>
              <a:tr h="718166">
                <a:tc>
                  <a:txBody>
                    <a:bodyPr/>
                    <a:lstStyle/>
                    <a:p>
                      <a:r>
                        <a:rPr lang="en-GB" sz="1800" dirty="0"/>
                        <a:t>Results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Stemming from analysis data (raw, processed, meta-, or </a:t>
                      </a:r>
                      <a:r>
                        <a:rPr lang="en-GB" sz="1800" dirty="0" err="1"/>
                        <a:t>auxialiary</a:t>
                      </a:r>
                      <a:r>
                        <a:rPr lang="en-GB" sz="1800" dirty="0"/>
                        <a:t> data)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Only accessible to the people generating the results (+PI during embargo)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Current (old) policy also considers processed data to be results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5799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025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08955-3056-F54D-84F1-DD54A7A1D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makes new policy FAIR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DB8BD2-7F40-F023-5137-1086665A7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0E4781-9F1A-8ABB-076B-BE703F030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8</a:t>
            </a:fld>
            <a:endParaRPr lang="sv-SE" dirty="0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1C07068A-121F-97A3-D650-B5144D0173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2839363"/>
              </p:ext>
            </p:extLst>
          </p:nvPr>
        </p:nvGraphicFramePr>
        <p:xfrm>
          <a:off x="602428" y="1034975"/>
          <a:ext cx="10876064" cy="5669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8951">
                  <a:extLst>
                    <a:ext uri="{9D8B030D-6E8A-4147-A177-3AD203B41FA5}">
                      <a16:colId xmlns:a16="http://schemas.microsoft.com/office/drawing/2014/main" val="3076508378"/>
                    </a:ext>
                  </a:extLst>
                </a:gridCol>
                <a:gridCol w="4130936">
                  <a:extLst>
                    <a:ext uri="{9D8B030D-6E8A-4147-A177-3AD203B41FA5}">
                      <a16:colId xmlns:a16="http://schemas.microsoft.com/office/drawing/2014/main" val="1603222617"/>
                    </a:ext>
                  </a:extLst>
                </a:gridCol>
                <a:gridCol w="5056177">
                  <a:extLst>
                    <a:ext uri="{9D8B030D-6E8A-4147-A177-3AD203B41FA5}">
                      <a16:colId xmlns:a16="http://schemas.microsoft.com/office/drawing/2014/main" val="3058667106"/>
                    </a:ext>
                  </a:extLst>
                </a:gridCol>
              </a:tblGrid>
              <a:tr h="30615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Definition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Updated policy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152903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r>
                        <a:rPr lang="en-GB" sz="4200" b="1" dirty="0">
                          <a:solidFill>
                            <a:srgbClr val="C00000"/>
                          </a:solidFill>
                        </a:rPr>
                        <a:t>F</a:t>
                      </a:r>
                      <a:r>
                        <a:rPr lang="en-GB" dirty="0"/>
                        <a:t>indable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to be FINDABLE, any data object should be uniquely and persistently identifiable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Persistent identifiers for any dataset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Moreover, metadata catalogue makes data searchable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7721790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r>
                        <a:rPr lang="en-GB" sz="4200" b="1" dirty="0">
                          <a:solidFill>
                            <a:srgbClr val="C00000"/>
                          </a:solidFill>
                        </a:rPr>
                        <a:t>A</a:t>
                      </a:r>
                      <a:r>
                        <a:rPr lang="en-GB" dirty="0"/>
                        <a:t>ccessible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 data object is ACCESSIBLE by machines and humans under the conditions explained in this policy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Data (raw, processed, meta, auxiliary data) openly accessible for ten years after embargo period of three years after end of experiment. Metadata for the lifetime of ESS.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5317845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r>
                        <a:rPr lang="en-GB" sz="4200" b="1" dirty="0">
                          <a:solidFill>
                            <a:srgbClr val="C00000"/>
                          </a:solidFill>
                        </a:rPr>
                        <a:t>I</a:t>
                      </a:r>
                      <a:r>
                        <a:rPr lang="en-GB" dirty="0"/>
                        <a:t>nteroperable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data use a formal, accessible, shared, and broadly applicable language for knowledge representation in order to be INTEROPERABLE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Documented data formats (</a:t>
                      </a:r>
                      <a:r>
                        <a:rPr lang="en-GB" dirty="0" err="1"/>
                        <a:t>NeXus</a:t>
                      </a:r>
                      <a:r>
                        <a:rPr lang="en-GB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8332979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r>
                        <a:rPr lang="en-GB" sz="4200" b="1" dirty="0">
                          <a:solidFill>
                            <a:srgbClr val="C00000"/>
                          </a:solidFill>
                        </a:rPr>
                        <a:t>R</a:t>
                      </a:r>
                      <a:r>
                        <a:rPr lang="en-GB" dirty="0"/>
                        <a:t>eusable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the data object has a plurality of accurate and relevant attributes (usage license, provenance, community standards) to be REUSABLE.”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Raw data now includes all data collected from neutron beamline (incl. data from sample </a:t>
                      </a:r>
                      <a:r>
                        <a:rPr lang="en-GB" dirty="0" err="1"/>
                        <a:t>environmet</a:t>
                      </a:r>
                      <a:r>
                        <a:rPr lang="en-GB" dirty="0"/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Metadata + auxiliary data are considered incl. notebooks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CC-BY 4.0 license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268487"/>
                  </a:ext>
                </a:extLst>
              </a:tr>
            </a:tbl>
          </a:graphicData>
        </a:graphic>
      </p:graphicFrame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696B4D-9887-8F27-3BDD-A6CC56CE2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2022-10-11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4321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65C02DC-782B-CC3B-4EE9-403F31A6F9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Questions</a:t>
            </a:r>
          </a:p>
        </p:txBody>
      </p:sp>
      <p:pic>
        <p:nvPicPr>
          <p:cNvPr id="4098" name="Picture 2" descr="Icones Png Theme Question">
            <a:extLst>
              <a:ext uri="{FF2B5EF4-FFF2-40B4-BE49-F238E27FC236}">
                <a16:creationId xmlns:a16="http://schemas.microsoft.com/office/drawing/2014/main" id="{51C3AEF0-028F-60FE-0AC6-5B3A9D927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085" y="1153621"/>
            <a:ext cx="44450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22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ESS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9DC"/>
      </a:accent1>
      <a:accent2>
        <a:srgbClr val="003366"/>
      </a:accent2>
      <a:accent3>
        <a:srgbClr val="99BE00"/>
      </a:accent3>
      <a:accent4>
        <a:srgbClr val="006646"/>
      </a:accent4>
      <a:accent5>
        <a:srgbClr val="FF7D00"/>
      </a:accent5>
      <a:accent6>
        <a:srgbClr val="821482"/>
      </a:accent6>
      <a:hlink>
        <a:srgbClr val="0099DC"/>
      </a:hlink>
      <a:folHlink>
        <a:srgbClr val="0099DC"/>
      </a:folHlink>
    </a:clrScheme>
    <a:fontScheme name="ESS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>
            <a:solidFill>
              <a:srgbClr val="66666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C8E05FD6-4408-40A1-AAFA-F1913A6B3D38}" vid="{2ACFAA60-6D1B-4172-9AA5-52CCB5CBBC4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12143</TotalTime>
  <Words>664</Words>
  <Application>Microsoft Macintosh PowerPoint</Application>
  <PresentationFormat>Widescreen</PresentationFormat>
  <Paragraphs>105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Segoe UI</vt:lpstr>
      <vt:lpstr>Segoe UI Light</vt:lpstr>
      <vt:lpstr>Segoe UI Semibold</vt:lpstr>
      <vt:lpstr>Wingdings</vt:lpstr>
      <vt:lpstr>Office-tema</vt:lpstr>
      <vt:lpstr>PowerPoint Presentation</vt:lpstr>
      <vt:lpstr>Updated ESS policy for scientific data</vt:lpstr>
      <vt:lpstr>Why update</vt:lpstr>
      <vt:lpstr>Process for updating</vt:lpstr>
      <vt:lpstr>Changes performed</vt:lpstr>
      <vt:lpstr>Changes to structure</vt:lpstr>
      <vt:lpstr>Data types in new policy</vt:lpstr>
      <vt:lpstr>What makes new policy FAIR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H. Rod</dc:creator>
  <cp:lastModifiedBy>Thomas H. Rod</cp:lastModifiedBy>
  <cp:revision>538</cp:revision>
  <cp:lastPrinted>2019-03-08T10:27:30Z</cp:lastPrinted>
  <dcterms:created xsi:type="dcterms:W3CDTF">2022-10-04T12:37:15Z</dcterms:created>
  <dcterms:modified xsi:type="dcterms:W3CDTF">2022-10-15T19:33:14Z</dcterms:modified>
</cp:coreProperties>
</file>