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2" r:id="rId2"/>
    <p:sldId id="267" r:id="rId3"/>
    <p:sldId id="268" r:id="rId4"/>
    <p:sldId id="269" r:id="rId5"/>
    <p:sldId id="278" r:id="rId6"/>
    <p:sldId id="281" r:id="rId7"/>
    <p:sldId id="279" r:id="rId8"/>
    <p:sldId id="280" r:id="rId9"/>
    <p:sldId id="285" r:id="rId10"/>
    <p:sldId id="284" r:id="rId11"/>
    <p:sldId id="286" r:id="rId12"/>
    <p:sldId id="27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08" autoAdjust="0"/>
    <p:restoredTop sz="94681" autoAdjust="0"/>
  </p:normalViewPr>
  <p:slideViewPr>
    <p:cSldViewPr snapToGrid="0" snapToObjects="1">
      <p:cViewPr varScale="1">
        <p:scale>
          <a:sx n="131" d="100"/>
          <a:sy n="131" d="100"/>
        </p:scale>
        <p:origin x="9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esperrudeselknaes/owncloud/Group%20leaders/Rebaselining/input%20for%20p6%20january%202021/DST_budget_jrs_p0_ver0.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esperrudeselknaes/owncloud/DST/Procurement/Procurements_2022/procurement_plan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229943544792751"/>
          <c:y val="1.76730486008836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SE"/>
        </a:p>
      </c:txPr>
    </c:title>
    <c:autoTitleDeleted val="0"/>
    <c:plotArea>
      <c:layout/>
      <c:pieChart>
        <c:varyColors val="1"/>
        <c:ser>
          <c:idx val="0"/>
          <c:order val="0"/>
          <c:tx>
            <c:v>Distribution of investment costs for 2022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3F2-0A47-AF90-13137AF440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3F2-0A47-AF90-13137AF440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3F2-0A47-AF90-13137AF440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3F2-0A47-AF90-13137AF4409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3F2-0A47-AF90-13137AF4409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3F2-0A47-AF90-13137AF4409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3F2-0A47-AF90-13137AF440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'Quarterly budget P0'!$C$168:$C$174</c:f>
              <c:strCache>
                <c:ptCount val="7"/>
                <c:pt idx="0">
                  <c:v>HPC</c:v>
                </c:pt>
                <c:pt idx="1">
                  <c:v>InfiniBand</c:v>
                </c:pt>
                <c:pt idx="2">
                  <c:v>Ethernet</c:v>
                </c:pt>
                <c:pt idx="3">
                  <c:v>Licenses</c:v>
                </c:pt>
                <c:pt idx="4">
                  <c:v>Services</c:v>
                </c:pt>
                <c:pt idx="5">
                  <c:v>Beamline equipment</c:v>
                </c:pt>
                <c:pt idx="6">
                  <c:v>Miscellaneous equipment</c:v>
                </c:pt>
              </c:strCache>
            </c:strRef>
          </c:cat>
          <c:val>
            <c:numRef>
              <c:f>'Quarterly budget P0'!$F$168:$F$174</c:f>
              <c:numCache>
                <c:formatCode>######0,\ [$k€-2]</c:formatCode>
                <c:ptCount val="7"/>
                <c:pt idx="0">
                  <c:v>130000</c:v>
                </c:pt>
                <c:pt idx="1">
                  <c:v>250000</c:v>
                </c:pt>
                <c:pt idx="2" formatCode="\ ######0,\ [$k€-2]">
                  <c:v>275000</c:v>
                </c:pt>
                <c:pt idx="3">
                  <c:v>70000</c:v>
                </c:pt>
                <c:pt idx="4">
                  <c:v>68000</c:v>
                </c:pt>
                <c:pt idx="5">
                  <c:v>100000</c:v>
                </c:pt>
                <c:pt idx="6">
                  <c:v>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3F2-0A47-AF90-13137AF440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</c:legendEntry>
      <c:layout>
        <c:manualLayout>
          <c:xMode val="edge"/>
          <c:yMode val="edge"/>
          <c:x val="0.70710394691229639"/>
          <c:y val="0.36445374740528569"/>
          <c:w val="0.28346209082355273"/>
          <c:h val="0.424523790196328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DST</a:t>
            </a:r>
            <a:r>
              <a:rPr lang="en-GB" baseline="0" dirty="0"/>
              <a:t> Capital Investments 2022</a:t>
            </a:r>
            <a:endParaRPr lang="en-GB" dirty="0"/>
          </a:p>
        </c:rich>
      </c:tx>
      <c:layout>
        <c:manualLayout>
          <c:xMode val="edge"/>
          <c:yMode val="edge"/>
          <c:x val="0.3589045223569657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SE"/>
        </a:p>
      </c:txPr>
    </c:title>
    <c:autoTitleDeleted val="0"/>
    <c:plotArea>
      <c:layout>
        <c:manualLayout>
          <c:layoutTarget val="inner"/>
          <c:xMode val="edge"/>
          <c:yMode val="edge"/>
          <c:x val="9.2999137094164602E-2"/>
          <c:y val="5.3999999999999999E-2"/>
          <c:w val="0.90700086290583537"/>
          <c:h val="0.88585322834645674"/>
        </c:manualLayout>
      </c:layout>
      <c:lineChart>
        <c:grouping val="standard"/>
        <c:varyColors val="0"/>
        <c:ser>
          <c:idx val="0"/>
          <c:order val="0"/>
          <c:tx>
            <c:strRef>
              <c:f>Sheet3!$J$1</c:f>
              <c:strCache>
                <c:ptCount val="1"/>
                <c:pt idx="0">
                  <c:v>Total Actual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Sheet3!$A$20:$A$31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Sheet3!$K$2:$K$11</c:f>
              <c:numCache>
                <c:formatCode>General</c:formatCode>
                <c:ptCount val="10"/>
                <c:pt idx="0">
                  <c:v>0</c:v>
                </c:pt>
                <c:pt idx="1">
                  <c:v>25.2</c:v>
                </c:pt>
                <c:pt idx="2">
                  <c:v>41</c:v>
                </c:pt>
                <c:pt idx="3">
                  <c:v>41</c:v>
                </c:pt>
                <c:pt idx="4">
                  <c:v>41</c:v>
                </c:pt>
                <c:pt idx="5">
                  <c:v>57.5</c:v>
                </c:pt>
                <c:pt idx="6">
                  <c:v>57.5</c:v>
                </c:pt>
                <c:pt idx="7">
                  <c:v>195.28</c:v>
                </c:pt>
                <c:pt idx="8">
                  <c:v>377.08000000000004</c:v>
                </c:pt>
                <c:pt idx="9">
                  <c:v>377.08000000000004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47-3642-9075-A4764A3A7B3B}"/>
            </c:ext>
          </c:extLst>
        </c:ser>
        <c:ser>
          <c:idx val="1"/>
          <c:order val="1"/>
          <c:tx>
            <c:strRef>
              <c:f>Sheet3!$J$19</c:f>
              <c:strCache>
                <c:ptCount val="1"/>
                <c:pt idx="0">
                  <c:v>Total Planned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Sheet3!$A$20:$A$31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Sheet3!$K$20:$K$31</c:f>
              <c:numCache>
                <c:formatCode>General</c:formatCode>
                <c:ptCount val="12"/>
                <c:pt idx="0">
                  <c:v>18.166666666666668</c:v>
                </c:pt>
                <c:pt idx="1">
                  <c:v>36.333333333333336</c:v>
                </c:pt>
                <c:pt idx="2">
                  <c:v>54.5</c:v>
                </c:pt>
                <c:pt idx="3">
                  <c:v>72.666666666666671</c:v>
                </c:pt>
                <c:pt idx="4">
                  <c:v>90.833333333333343</c:v>
                </c:pt>
                <c:pt idx="5">
                  <c:v>339</c:v>
                </c:pt>
                <c:pt idx="6">
                  <c:v>357.16666666666669</c:v>
                </c:pt>
                <c:pt idx="7">
                  <c:v>650.33333333333337</c:v>
                </c:pt>
                <c:pt idx="8">
                  <c:v>693.5</c:v>
                </c:pt>
                <c:pt idx="9">
                  <c:v>736.66666666666663</c:v>
                </c:pt>
                <c:pt idx="10">
                  <c:v>779.83333333333326</c:v>
                </c:pt>
                <c:pt idx="11">
                  <c:v>972.99999999999989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47-3642-9075-A4764A3A7B3B}"/>
            </c:ext>
          </c:extLst>
        </c:ser>
        <c:ser>
          <c:idx val="2"/>
          <c:order val="2"/>
          <c:tx>
            <c:strRef>
              <c:f>Sheet3!$H$43</c:f>
              <c:strCache>
                <c:ptCount val="1"/>
                <c:pt idx="0">
                  <c:v>Projection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Sheet3!$A$20:$A$31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Sheet3!$L$20:$L$31</c:f>
              <c:numCache>
                <c:formatCode>General</c:formatCode>
                <c:ptCount val="12"/>
                <c:pt idx="9">
                  <c:v>377.08000000000004</c:v>
                </c:pt>
                <c:pt idx="10">
                  <c:v>675.04</c:v>
                </c:pt>
                <c:pt idx="11">
                  <c:v>973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47-3642-9075-A4764A3A7B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1976144"/>
        <c:axId val="1562068960"/>
      </c:lineChart>
      <c:catAx>
        <c:axId val="1561976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Months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  <c:crossAx val="1562068960"/>
        <c:crosses val="autoZero"/>
        <c:auto val="1"/>
        <c:lblAlgn val="ctr"/>
        <c:lblOffset val="100"/>
        <c:noMultiLvlLbl val="0"/>
      </c:catAx>
      <c:valAx>
        <c:axId val="156206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Spendings in KEUR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SE"/>
            </a:p>
          </c:txPr>
        </c:title>
        <c:numFmt formatCode="#,##0\ [$KEUR]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  <c:crossAx val="156197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9315114704379772"/>
          <c:y val="0.54852576238077433"/>
          <c:w val="9.0370995077726515E-2"/>
          <c:h val="7.7527342007210814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2022-10-09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2022-10-09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2022-10-09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9D7F98-05A0-19B5-A470-43CB366E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issues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F105AE-2EAE-F7AC-0A69-63B54F88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  FOOTER</a:t>
            </a:r>
            <a:endParaRPr lang="sv-S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878F5-1037-DA00-99F5-BC8BF5C26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10</a:t>
            </a:fld>
            <a:endParaRPr lang="sv-S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9DF8373-A2C6-40B3-3674-B722257F52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Inflation, supply chain and schedule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52B5344-B6C1-57F1-5AF3-BFD60B46F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07212D-6B99-D9A7-781D-B39190D31C98}"/>
              </a:ext>
            </a:extLst>
          </p:cNvPr>
          <p:cNvSpPr txBox="1"/>
          <p:nvPr/>
        </p:nvSpPr>
        <p:spPr>
          <a:xfrm>
            <a:off x="1195647" y="1682885"/>
            <a:ext cx="977715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Vendors reports expected price increases between 90% and 100%</a:t>
            </a:r>
            <a:br>
              <a:rPr lang="en-US" dirty="0">
                <a:solidFill>
                  <a:srgbClr val="666666"/>
                </a:solidFill>
              </a:rPr>
            </a:br>
            <a:endParaRPr lang="en-US" dirty="0">
              <a:solidFill>
                <a:srgbClr val="666666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Major supply chain issues for all relevant components – specifically on InfiniBand parts and customized workstations. </a:t>
            </a:r>
            <a:br>
              <a:rPr lang="en-US" dirty="0">
                <a:solidFill>
                  <a:srgbClr val="666666"/>
                </a:solidFill>
              </a:rPr>
            </a:br>
            <a:endParaRPr lang="en-US" dirty="0">
              <a:solidFill>
                <a:srgbClr val="666666"/>
              </a:solidFill>
            </a:endParaRPr>
          </a:p>
          <a:p>
            <a:pPr algn="l"/>
            <a:endParaRPr lang="en-US" dirty="0">
              <a:solidFill>
                <a:srgbClr val="666666"/>
              </a:solidFill>
            </a:endParaRPr>
          </a:p>
          <a:p>
            <a:pPr algn="l"/>
            <a:r>
              <a:rPr lang="en-US" b="1" dirty="0">
                <a:solidFill>
                  <a:srgbClr val="666666"/>
                </a:solidFill>
              </a:rPr>
              <a:t>Implemented mitigation:</a:t>
            </a:r>
          </a:p>
          <a:p>
            <a:pPr algn="l"/>
            <a:endParaRPr lang="en-US" b="1" dirty="0">
              <a:solidFill>
                <a:srgbClr val="666666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We are working with vendors to find ways of avoiding the most severe supply-chain issues.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We are initiating procurements as soon as we are confident that we need a given piece of equipment.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We are adjusting and refining our procurements to limit the budget impact of cost increases.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DST is an active part in talks on adjustments to existing framework agreements on selected parts.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Participation in </a:t>
            </a:r>
            <a:r>
              <a:rPr lang="en-US">
                <a:solidFill>
                  <a:srgbClr val="666666"/>
                </a:solidFill>
              </a:rPr>
              <a:t>relevant big-science </a:t>
            </a:r>
            <a:r>
              <a:rPr lang="en-US" dirty="0">
                <a:solidFill>
                  <a:srgbClr val="666666"/>
                </a:solidFill>
              </a:rPr>
              <a:t>events and vendor meeting – most recently BSBF2022. </a:t>
            </a:r>
          </a:p>
          <a:p>
            <a:pPr algn="l"/>
            <a:endParaRPr lang="en-US" dirty="0">
              <a:solidFill>
                <a:srgbClr val="666666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91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84BBBFC-A7EF-349E-BC12-CF2E2923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Actual and tangible progress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6F41E-827C-AA15-9063-7357B4634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  FOOTER</a:t>
            </a:r>
            <a:endParaRPr lang="sv-S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D86313-EAD0-0E27-142B-83FE09257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11</a:t>
            </a:fld>
            <a:endParaRPr lang="sv-S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E58CB9-8C14-3747-E7B7-722AF876B0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New HPC nodes in COBIS server room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1E79282-C1B1-F7B3-AD53-B97AB7DB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1C833B-FB75-0A80-B448-146153022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903" y="1066776"/>
            <a:ext cx="4144388" cy="552585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C4C29D6-D947-0DFB-2D12-A9B58DC7C127}"/>
              </a:ext>
            </a:extLst>
          </p:cNvPr>
          <p:cNvSpPr txBox="1"/>
          <p:nvPr/>
        </p:nvSpPr>
        <p:spPr>
          <a:xfrm>
            <a:off x="1103709" y="1712068"/>
            <a:ext cx="4992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20 pcs. 32 cores 512GB memory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4 more underway – delivery late October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</a:endParaRPr>
          </a:p>
          <a:p>
            <a:pPr algn="l"/>
            <a:endParaRPr lang="en-US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6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Finish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DST capital investment projects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Science Directorate Projects Meeting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</a:t>
            </a:r>
            <a:r>
              <a:rPr lang="en-GB" dirty="0" err="1"/>
              <a:t>Jesper</a:t>
            </a:r>
            <a:r>
              <a:rPr lang="en-GB" dirty="0"/>
              <a:t> rude </a:t>
            </a:r>
            <a:r>
              <a:rPr lang="en-GB" dirty="0" err="1"/>
              <a:t>selknæs</a:t>
            </a:r>
            <a:endParaRPr lang="en-GB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fld id="{18896B66-0B3A-474C-9C9C-E4F07B1F5DAD}" type="datetime1">
              <a:rPr lang="sv-SE" sz="1200" b="1">
                <a:solidFill>
                  <a:schemeClr val="bg1"/>
                </a:solidFill>
              </a:rPr>
              <a:pPr/>
              <a:t>2022-10-09</a:t>
            </a:fld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296365"/>
            <a:ext cx="9833576" cy="5034097"/>
          </a:xfrm>
        </p:spPr>
        <p:txBody>
          <a:bodyPr/>
          <a:lstStyle/>
          <a:p>
            <a:pPr marL="142875" lvl="1" indent="0">
              <a:buNone/>
            </a:pPr>
            <a:r>
              <a:rPr lang="en-US" b="1" dirty="0"/>
              <a:t>Objectives – what we wish to accomplish</a:t>
            </a:r>
          </a:p>
          <a:p>
            <a:pPr marL="142875" lvl="1" indent="0">
              <a:buNone/>
            </a:pPr>
            <a:r>
              <a:rPr lang="en-US" dirty="0"/>
              <a:t>The goal of the DMSC capital investments projects are to ensure that the hardware, hosting and licensing capacities are in place to ensure: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Data acquisition, data reduction, data analysis and data storage of experimental data can be achieved in accordance with the requirements set by instrument teams and end user expectations.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Scientific computing activities required by ESS to support the construction, development and operation of the facility can be executed.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That scientific computing capacities required by external funded projects (</a:t>
            </a:r>
            <a:r>
              <a:rPr lang="en-US" dirty="0" err="1"/>
              <a:t>PaNOSC</a:t>
            </a:r>
            <a:r>
              <a:rPr lang="en-US" dirty="0"/>
              <a:t> and </a:t>
            </a:r>
            <a:r>
              <a:rPr lang="en-US" dirty="0" err="1"/>
              <a:t>HighNESS</a:t>
            </a:r>
            <a:r>
              <a:rPr lang="en-US" dirty="0"/>
              <a:t>) can be delivered.</a:t>
            </a:r>
            <a:endParaRPr lang="en-US" b="1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DMSC capital investment activities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46839E1E-756B-40C0-9051-B6C149B2D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Capital investment plan 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2C8D0-2448-45AB-9FE2-D6C1EBCEB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81AAF7-AA82-4AB8-A7E4-9963AD32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C2AF575-E0B9-46E1-9056-42B34ED440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2022 overview – 973KEUR in total investments</a:t>
            </a:r>
          </a:p>
          <a:p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EC41C35A-EE84-D947-9DE3-983A7769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091AC52-7E31-4A41-933E-CCF4D86494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270216"/>
              </p:ext>
            </p:extLst>
          </p:nvPr>
        </p:nvGraphicFramePr>
        <p:xfrm>
          <a:off x="1611975" y="1280159"/>
          <a:ext cx="9476316" cy="5312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420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3DE9A-47F5-704B-AF50-83944C30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Tracking and planning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0DF211-6549-994E-9C39-5F142A28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AF342-A987-724D-A20C-BEDFD99F6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5</a:t>
            </a:fld>
            <a:endParaRPr lang="sv-S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998A1C-C84D-9449-980B-1B545820AB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Methods and tools used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E0A88AF-D9FA-CC4F-BF3B-906A969C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5FA15C-C764-F94F-A8A6-768FD80D6A9D}"/>
              </a:ext>
            </a:extLst>
          </p:cNvPr>
          <p:cNvSpPr txBox="1"/>
          <p:nvPr/>
        </p:nvSpPr>
        <p:spPr>
          <a:xfrm>
            <a:off x="1195647" y="1678329"/>
            <a:ext cx="96961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P6 is used on a per-year level – one activity for all investments in a given year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JIRA is used for tracking and planning in a given year: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One epic for all procurements in a given year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One story for each tender or batch of small procurements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Epics and stories are annotated with P6 activities providing a link between P6 and JIRA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666666"/>
                </a:solidFill>
              </a:rPr>
              <a:t>BigPicture</a:t>
            </a:r>
            <a:r>
              <a:rPr lang="en-US" dirty="0">
                <a:solidFill>
                  <a:srgbClr val="666666"/>
                </a:solidFill>
              </a:rPr>
              <a:t> is used to monitor the progress of the investment activities – allowing for accurate reporting to planners and management.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An extended Excel spreadsheet is used to keep track of </a:t>
            </a:r>
            <a:r>
              <a:rPr lang="en-US" dirty="0" err="1">
                <a:solidFill>
                  <a:srgbClr val="666666"/>
                </a:solidFill>
              </a:rPr>
              <a:t>spendings</a:t>
            </a:r>
            <a:r>
              <a:rPr lang="en-US" dirty="0">
                <a:solidFill>
                  <a:srgbClr val="666666"/>
                </a:solidFill>
              </a:rPr>
              <a:t>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9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Tracking and planning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296365"/>
            <a:ext cx="9833576" cy="5034097"/>
          </a:xfrm>
        </p:spPr>
        <p:txBody>
          <a:bodyPr/>
          <a:lstStyle/>
          <a:p>
            <a:pPr marL="142875" lvl="1" indent="0">
              <a:buNone/>
            </a:pPr>
            <a:r>
              <a:rPr lang="en-US" b="1" dirty="0"/>
              <a:t>P6 activities</a:t>
            </a:r>
          </a:p>
          <a:p>
            <a:pPr marL="142875" lvl="1" indent="0">
              <a:buNone/>
            </a:pPr>
            <a:r>
              <a:rPr lang="en-US" dirty="0"/>
              <a:t>In the period 2022 to 2027 these activities are planned in P6:</a:t>
            </a:r>
          </a:p>
          <a:p>
            <a:pPr lvl="1"/>
            <a:r>
              <a:rPr lang="en-US" b="1" dirty="0"/>
              <a:t>2022:</a:t>
            </a:r>
            <a:r>
              <a:rPr lang="en-US" dirty="0"/>
              <a:t> NSS-A2146967170   </a:t>
            </a:r>
            <a:r>
              <a:rPr lang="en-US" b="1" dirty="0"/>
              <a:t>Budget value: </a:t>
            </a:r>
            <a:r>
              <a:rPr lang="en-US" dirty="0"/>
              <a:t>973KEUR   </a:t>
            </a:r>
          </a:p>
          <a:p>
            <a:pPr lvl="1"/>
            <a:r>
              <a:rPr lang="en-US" b="1" dirty="0"/>
              <a:t>2023:</a:t>
            </a:r>
            <a:r>
              <a:rPr lang="en-US" dirty="0"/>
              <a:t> NSS-A2146967230   </a:t>
            </a:r>
            <a:r>
              <a:rPr lang="en-US" b="1" dirty="0"/>
              <a:t>Budget value: </a:t>
            </a:r>
            <a:r>
              <a:rPr lang="en-US" dirty="0"/>
              <a:t>1842KEUR</a:t>
            </a:r>
          </a:p>
          <a:p>
            <a:pPr lvl="1"/>
            <a:r>
              <a:rPr lang="en-US" b="1" dirty="0"/>
              <a:t>2024:</a:t>
            </a:r>
            <a:r>
              <a:rPr lang="en-US" dirty="0"/>
              <a:t> NSS-A2146967240   </a:t>
            </a:r>
            <a:r>
              <a:rPr lang="en-US" b="1" dirty="0"/>
              <a:t>Budget value: </a:t>
            </a:r>
            <a:r>
              <a:rPr lang="en-US" dirty="0"/>
              <a:t>1970KEUR</a:t>
            </a:r>
          </a:p>
          <a:p>
            <a:pPr lvl="1"/>
            <a:r>
              <a:rPr lang="en-US" b="1" dirty="0"/>
              <a:t>2025:</a:t>
            </a:r>
            <a:r>
              <a:rPr lang="en-US" dirty="0"/>
              <a:t> NSS-A2146967250   </a:t>
            </a:r>
            <a:r>
              <a:rPr lang="en-US" b="1" dirty="0"/>
              <a:t>Budget value: </a:t>
            </a:r>
            <a:r>
              <a:rPr lang="en-US" dirty="0"/>
              <a:t>590KEUR</a:t>
            </a:r>
          </a:p>
          <a:p>
            <a:pPr lvl="1"/>
            <a:r>
              <a:rPr lang="en-US" b="1" dirty="0"/>
              <a:t>2026:</a:t>
            </a:r>
            <a:r>
              <a:rPr lang="en-US" dirty="0"/>
              <a:t> NSS-A2146967260   </a:t>
            </a:r>
            <a:r>
              <a:rPr lang="en-US" b="1" dirty="0"/>
              <a:t>Budget value: </a:t>
            </a:r>
            <a:r>
              <a:rPr lang="en-US" dirty="0"/>
              <a:t>1625KEUR</a:t>
            </a:r>
          </a:p>
          <a:p>
            <a:pPr lvl="1"/>
            <a:r>
              <a:rPr lang="en-US" b="1" dirty="0"/>
              <a:t>2027:</a:t>
            </a:r>
            <a:r>
              <a:rPr lang="en-US" dirty="0"/>
              <a:t> NSS-A2146967280   </a:t>
            </a:r>
            <a:r>
              <a:rPr lang="en-US" b="1" dirty="0"/>
              <a:t>Budget value: </a:t>
            </a:r>
            <a:r>
              <a:rPr lang="en-US" dirty="0"/>
              <a:t>1410KEUR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P6 activities overview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483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E8BECB-6D31-FB4B-A37F-E05709780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investment plan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EAC9DD-46CE-A64E-8827-BF79E84D3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  FOOTER</a:t>
            </a:r>
            <a:endParaRPr lang="sv-S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64FB8-3013-534F-B9CF-AFDB611E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7</a:t>
            </a:fld>
            <a:endParaRPr lang="sv-S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018F75-D1D2-E94C-9FCF-7ED599BF1A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Status on activities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AF0D20-4F7A-EA41-8FEA-37837CDEE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1850080-90ED-FE41-8804-FD3F15A1F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797494"/>
              </p:ext>
            </p:extLst>
          </p:nvPr>
        </p:nvGraphicFramePr>
        <p:xfrm>
          <a:off x="1103708" y="1634066"/>
          <a:ext cx="10708188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535">
                  <a:extLst>
                    <a:ext uri="{9D8B030D-6E8A-4147-A177-3AD203B41FA5}">
                      <a16:colId xmlns:a16="http://schemas.microsoft.com/office/drawing/2014/main" val="1119266090"/>
                    </a:ext>
                  </a:extLst>
                </a:gridCol>
                <a:gridCol w="1731331">
                  <a:extLst>
                    <a:ext uri="{9D8B030D-6E8A-4147-A177-3AD203B41FA5}">
                      <a16:colId xmlns:a16="http://schemas.microsoft.com/office/drawing/2014/main" val="2278320509"/>
                    </a:ext>
                  </a:extLst>
                </a:gridCol>
                <a:gridCol w="1284052">
                  <a:extLst>
                    <a:ext uri="{9D8B030D-6E8A-4147-A177-3AD203B41FA5}">
                      <a16:colId xmlns:a16="http://schemas.microsoft.com/office/drawing/2014/main" val="4192098094"/>
                    </a:ext>
                  </a:extLst>
                </a:gridCol>
                <a:gridCol w="1031131">
                  <a:extLst>
                    <a:ext uri="{9D8B030D-6E8A-4147-A177-3AD203B41FA5}">
                      <a16:colId xmlns:a16="http://schemas.microsoft.com/office/drawing/2014/main" val="3792477182"/>
                    </a:ext>
                  </a:extLst>
                </a:gridCol>
                <a:gridCol w="1236562">
                  <a:extLst>
                    <a:ext uri="{9D8B030D-6E8A-4147-A177-3AD203B41FA5}">
                      <a16:colId xmlns:a16="http://schemas.microsoft.com/office/drawing/2014/main" val="1335617957"/>
                    </a:ext>
                  </a:extLst>
                </a:gridCol>
                <a:gridCol w="1408654">
                  <a:extLst>
                    <a:ext uri="{9D8B030D-6E8A-4147-A177-3AD203B41FA5}">
                      <a16:colId xmlns:a16="http://schemas.microsoft.com/office/drawing/2014/main" val="233294212"/>
                    </a:ext>
                  </a:extLst>
                </a:gridCol>
                <a:gridCol w="1549923">
                  <a:extLst>
                    <a:ext uri="{9D8B030D-6E8A-4147-A177-3AD203B41FA5}">
                      <a16:colId xmlns:a16="http://schemas.microsoft.com/office/drawing/2014/main" val="4006880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Investment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Procurement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Publ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Quotes evaluated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Goods </a:t>
                      </a:r>
                      <a:r>
                        <a:rPr lang="en-US" dirty="0" err="1"/>
                        <a:t>recv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Invoice </a:t>
                      </a:r>
                      <a:r>
                        <a:rPr lang="en-US" dirty="0" err="1"/>
                        <a:t>recv</a:t>
                      </a:r>
                      <a:r>
                        <a:rPr lang="en-US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22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HPC replacement nodes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OCT-384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44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InfiniBand switches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OCT-387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414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Ethernet equip.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OCT-402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02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Beamline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(Tender)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On-going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831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Licenses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Ad-hoc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On going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Partially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Partially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Partially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Partially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97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Existing agreements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Partially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73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Misc.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RFQs and FWA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 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 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Partially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Partially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Partially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894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20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E8BECB-6D31-FB4B-A37F-E05709780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investment plan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EAC9DD-46CE-A64E-8827-BF79E84D3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  FOOTER</a:t>
            </a:r>
            <a:endParaRPr lang="sv-S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64FB8-3013-534F-B9CF-AFDB611E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2695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8</a:t>
            </a:fld>
            <a:endParaRPr lang="sv-S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018F75-D1D2-E94C-9FCF-7ED599BF1A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Status on </a:t>
            </a:r>
            <a:r>
              <a:rPr lang="en-US" dirty="0" err="1"/>
              <a:t>spendings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AF0D20-4F7A-EA41-8FEA-37837CDEE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1850080-90ED-FE41-8804-FD3F15A1F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621817"/>
              </p:ext>
            </p:extLst>
          </p:nvPr>
        </p:nvGraphicFramePr>
        <p:xfrm>
          <a:off x="1103708" y="1634066"/>
          <a:ext cx="9643331" cy="3914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062">
                  <a:extLst>
                    <a:ext uri="{9D8B030D-6E8A-4147-A177-3AD203B41FA5}">
                      <a16:colId xmlns:a16="http://schemas.microsoft.com/office/drawing/2014/main" val="1119266090"/>
                    </a:ext>
                  </a:extLst>
                </a:gridCol>
                <a:gridCol w="1730361">
                  <a:extLst>
                    <a:ext uri="{9D8B030D-6E8A-4147-A177-3AD203B41FA5}">
                      <a16:colId xmlns:a16="http://schemas.microsoft.com/office/drawing/2014/main" val="2278320509"/>
                    </a:ext>
                  </a:extLst>
                </a:gridCol>
                <a:gridCol w="1587970">
                  <a:extLst>
                    <a:ext uri="{9D8B030D-6E8A-4147-A177-3AD203B41FA5}">
                      <a16:colId xmlns:a16="http://schemas.microsoft.com/office/drawing/2014/main" val="4192098094"/>
                    </a:ext>
                  </a:extLst>
                </a:gridCol>
                <a:gridCol w="1535938">
                  <a:extLst>
                    <a:ext uri="{9D8B030D-6E8A-4147-A177-3AD203B41FA5}">
                      <a16:colId xmlns:a16="http://schemas.microsoft.com/office/drawing/2014/main" val="24357535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Investment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Budgeted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Actual accrued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22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HPC replacement nodes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130KEUR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170KEUR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44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InfiniBand switches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250KEUR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133,3KEUR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414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Ethernet equip.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275KEUR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02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Beamline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831756"/>
                  </a:ext>
                </a:extLst>
              </a:tr>
              <a:tr h="403987">
                <a:tc>
                  <a:txBody>
                    <a:bodyPr/>
                    <a:lstStyle/>
                    <a:p>
                      <a:r>
                        <a:rPr lang="en-US" dirty="0"/>
                        <a:t>Licenses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8,6KEUR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97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41,86KEUR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73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Misc.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21 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894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 2022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973KEUR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374,76 KEUR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824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35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E8BECB-6D31-FB4B-A37F-E05709780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investment plan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EAC9DD-46CE-A64E-8827-BF79E84D3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  FOOTER</a:t>
            </a:r>
            <a:endParaRPr lang="sv-S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64FB8-3013-534F-B9CF-AFDB611E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2695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9</a:t>
            </a:fld>
            <a:endParaRPr lang="sv-S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018F75-D1D2-E94C-9FCF-7ED599BF1A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Status on spendings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AF0D20-4F7A-EA41-8FEA-37837CDEE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2022-10-09</a:t>
            </a:fld>
            <a:endParaRPr lang="sv-SE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CDDB284-E20F-F22E-8860-E9E5004039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104814"/>
              </p:ext>
            </p:extLst>
          </p:nvPr>
        </p:nvGraphicFramePr>
        <p:xfrm>
          <a:off x="1103709" y="1254868"/>
          <a:ext cx="9604015" cy="5337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31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4604</TotalTime>
  <Words>651</Words>
  <Application>Microsoft Macintosh PowerPoint</Application>
  <PresentationFormat>Widescreen</PresentationFormat>
  <Paragraphs>169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PowerPoint Presentation</vt:lpstr>
      <vt:lpstr>DST capital investment projects</vt:lpstr>
      <vt:lpstr>Introduction</vt:lpstr>
      <vt:lpstr>Capital investment plan </vt:lpstr>
      <vt:lpstr>Tracking and planning</vt:lpstr>
      <vt:lpstr>Tracking and planning</vt:lpstr>
      <vt:lpstr>2022 investment plan</vt:lpstr>
      <vt:lpstr>2022 investment plan</vt:lpstr>
      <vt:lpstr>2022 investment plan</vt:lpstr>
      <vt:lpstr>Known issues</vt:lpstr>
      <vt:lpstr>Actual and tangible progress</vt:lpstr>
      <vt:lpstr>Finish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56</cp:revision>
  <cp:lastPrinted>2019-03-08T10:27:30Z</cp:lastPrinted>
  <dcterms:created xsi:type="dcterms:W3CDTF">2022-05-04T07:52:16Z</dcterms:created>
  <dcterms:modified xsi:type="dcterms:W3CDTF">2022-10-09T19:03:07Z</dcterms:modified>
</cp:coreProperties>
</file>