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62" r:id="rId2"/>
    <p:sldId id="267" r:id="rId3"/>
    <p:sldId id="302" r:id="rId4"/>
    <p:sldId id="303" r:id="rId5"/>
    <p:sldId id="306" r:id="rId6"/>
    <p:sldId id="293" r:id="rId7"/>
    <p:sldId id="300" r:id="rId8"/>
    <p:sldId id="309" r:id="rId9"/>
    <p:sldId id="304" r:id="rId10"/>
    <p:sldId id="307" r:id="rId11"/>
    <p:sldId id="305" r:id="rId12"/>
    <p:sldId id="279" r:id="rId13"/>
    <p:sldId id="285" r:id="rId14"/>
    <p:sldId id="308" r:id="rId15"/>
    <p:sldId id="310" r:id="rId16"/>
    <p:sldId id="277"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CC"/>
    <a:srgbClr val="666666"/>
    <a:srgbClr val="FECC99"/>
    <a:srgbClr val="FEE6CC"/>
    <a:srgbClr val="CCDFDB"/>
    <a:srgbClr val="E5F0EC"/>
    <a:srgbClr val="D7E59A"/>
    <a:srgbClr val="EBF1CB"/>
    <a:srgbClr val="CDD5E0"/>
    <a:srgbClr val="E6EB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88" autoAdjust="0"/>
    <p:restoredTop sz="94681" autoAdjust="0"/>
  </p:normalViewPr>
  <p:slideViewPr>
    <p:cSldViewPr snapToGrid="0" snapToObjects="1">
      <p:cViewPr varScale="1">
        <p:scale>
          <a:sx n="108" d="100"/>
          <a:sy n="108" d="100"/>
        </p:scale>
        <p:origin x="208" y="6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Users/jesperrudeselknaes/owncloud/Group%20leaders/Rebaselining/input%20for%20p6%20january%202021/DST_budget_jrs_p0_ver0.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jesperrudeselknaes/owncloud/Group%20leaders/Rebaselining/input%20for%20p6%20january%202021/DST_budget_jrs_p0_ver0.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jesperrudeselknaes/owncloud/DST/Procurement/Procurements_2022/procurement_plan_202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jesperrudeselknaes/owncloud/Group%20leaders/Rebaselining/input%20for%20p6%20january%202021/DST_budget_jrs_p0_ver0.9.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Staff</a:t>
            </a:r>
            <a:r>
              <a:rPr lang="en-GB" baseline="0"/>
              <a:t> member 2022 - 2027</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SE"/>
        </a:p>
      </c:txPr>
    </c:title>
    <c:autoTitleDeleted val="0"/>
    <c:plotArea>
      <c:layout>
        <c:manualLayout>
          <c:layoutTarget val="inner"/>
          <c:xMode val="edge"/>
          <c:yMode val="edge"/>
          <c:x val="4.3357328502532579E-2"/>
          <c:y val="9.3604048250645777E-2"/>
          <c:w val="0.93130233362663473"/>
          <c:h val="0.84481784371548152"/>
        </c:manualLayout>
      </c:layout>
      <c:barChart>
        <c:barDir val="col"/>
        <c:grouping val="clustered"/>
        <c:varyColors val="0"/>
        <c:ser>
          <c:idx val="0"/>
          <c:order val="0"/>
          <c:tx>
            <c:v>Number planned staff members in DST</c:v>
          </c:tx>
          <c:spPr>
            <a:solidFill>
              <a:schemeClr val="accent1"/>
            </a:solidFill>
            <a:ln>
              <a:noFill/>
            </a:ln>
            <a:effectLst/>
          </c:spPr>
          <c:invertIfNegative val="0"/>
          <c:cat>
            <c:numRef>
              <c:f>'Quarterly budget P0'!$C$194:$BV$194</c:f>
              <c:numCache>
                <c:formatCode>General</c:formatCode>
                <c:ptCount val="72"/>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numCache>
            </c:numRef>
          </c:cat>
          <c:val>
            <c:numRef>
              <c:f>'Quarterly budget P0'!$C$195:$BV$195</c:f>
              <c:numCache>
                <c:formatCode>General</c:formatCode>
                <c:ptCount val="72"/>
                <c:pt idx="0">
                  <c:v>4</c:v>
                </c:pt>
                <c:pt idx="1">
                  <c:v>4</c:v>
                </c:pt>
                <c:pt idx="2">
                  <c:v>4</c:v>
                </c:pt>
                <c:pt idx="3">
                  <c:v>4</c:v>
                </c:pt>
                <c:pt idx="4">
                  <c:v>4</c:v>
                </c:pt>
                <c:pt idx="5">
                  <c:v>4</c:v>
                </c:pt>
                <c:pt idx="6">
                  <c:v>4</c:v>
                </c:pt>
                <c:pt idx="7">
                  <c:v>5</c:v>
                </c:pt>
                <c:pt idx="8">
                  <c:v>5</c:v>
                </c:pt>
                <c:pt idx="9">
                  <c:v>5</c:v>
                </c:pt>
                <c:pt idx="10">
                  <c:v>5</c:v>
                </c:pt>
                <c:pt idx="11">
                  <c:v>6</c:v>
                </c:pt>
                <c:pt idx="12">
                  <c:v>6</c:v>
                </c:pt>
                <c:pt idx="13">
                  <c:v>6</c:v>
                </c:pt>
                <c:pt idx="14">
                  <c:v>6</c:v>
                </c:pt>
                <c:pt idx="15">
                  <c:v>7</c:v>
                </c:pt>
                <c:pt idx="16">
                  <c:v>7</c:v>
                </c:pt>
                <c:pt idx="17">
                  <c:v>7</c:v>
                </c:pt>
                <c:pt idx="18">
                  <c:v>7</c:v>
                </c:pt>
                <c:pt idx="19">
                  <c:v>8</c:v>
                </c:pt>
                <c:pt idx="20">
                  <c:v>8</c:v>
                </c:pt>
                <c:pt idx="21">
                  <c:v>8</c:v>
                </c:pt>
                <c:pt idx="22">
                  <c:v>8</c:v>
                </c:pt>
                <c:pt idx="23">
                  <c:v>8</c:v>
                </c:pt>
                <c:pt idx="24">
                  <c:v>8</c:v>
                </c:pt>
                <c:pt idx="25">
                  <c:v>8</c:v>
                </c:pt>
                <c:pt idx="26">
                  <c:v>8</c:v>
                </c:pt>
                <c:pt idx="27">
                  <c:v>8</c:v>
                </c:pt>
                <c:pt idx="28">
                  <c:v>8</c:v>
                </c:pt>
                <c:pt idx="29">
                  <c:v>8</c:v>
                </c:pt>
                <c:pt idx="30">
                  <c:v>8</c:v>
                </c:pt>
                <c:pt idx="31">
                  <c:v>8</c:v>
                </c:pt>
                <c:pt idx="32">
                  <c:v>8</c:v>
                </c:pt>
                <c:pt idx="33">
                  <c:v>8</c:v>
                </c:pt>
                <c:pt idx="34">
                  <c:v>8</c:v>
                </c:pt>
                <c:pt idx="35">
                  <c:v>8</c:v>
                </c:pt>
                <c:pt idx="36">
                  <c:v>8</c:v>
                </c:pt>
                <c:pt idx="37">
                  <c:v>8</c:v>
                </c:pt>
                <c:pt idx="38">
                  <c:v>8</c:v>
                </c:pt>
                <c:pt idx="39">
                  <c:v>8</c:v>
                </c:pt>
                <c:pt idx="40">
                  <c:v>8</c:v>
                </c:pt>
                <c:pt idx="41">
                  <c:v>8</c:v>
                </c:pt>
                <c:pt idx="42">
                  <c:v>8</c:v>
                </c:pt>
                <c:pt idx="43">
                  <c:v>8</c:v>
                </c:pt>
                <c:pt idx="44">
                  <c:v>8</c:v>
                </c:pt>
                <c:pt idx="45">
                  <c:v>8</c:v>
                </c:pt>
                <c:pt idx="46">
                  <c:v>8</c:v>
                </c:pt>
                <c:pt idx="47">
                  <c:v>8</c:v>
                </c:pt>
                <c:pt idx="48">
                  <c:v>9</c:v>
                </c:pt>
                <c:pt idx="49">
                  <c:v>9</c:v>
                </c:pt>
                <c:pt idx="50">
                  <c:v>9</c:v>
                </c:pt>
                <c:pt idx="51">
                  <c:v>9</c:v>
                </c:pt>
                <c:pt idx="52">
                  <c:v>9</c:v>
                </c:pt>
                <c:pt idx="53">
                  <c:v>9</c:v>
                </c:pt>
                <c:pt idx="54">
                  <c:v>9</c:v>
                </c:pt>
                <c:pt idx="55">
                  <c:v>9</c:v>
                </c:pt>
                <c:pt idx="56">
                  <c:v>9</c:v>
                </c:pt>
                <c:pt idx="57">
                  <c:v>9</c:v>
                </c:pt>
                <c:pt idx="58">
                  <c:v>9</c:v>
                </c:pt>
                <c:pt idx="59">
                  <c:v>9</c:v>
                </c:pt>
                <c:pt idx="60">
                  <c:v>9</c:v>
                </c:pt>
                <c:pt idx="61">
                  <c:v>9</c:v>
                </c:pt>
                <c:pt idx="62">
                  <c:v>9</c:v>
                </c:pt>
                <c:pt idx="63">
                  <c:v>9</c:v>
                </c:pt>
                <c:pt idx="64">
                  <c:v>9</c:v>
                </c:pt>
                <c:pt idx="65">
                  <c:v>9</c:v>
                </c:pt>
                <c:pt idx="66">
                  <c:v>9</c:v>
                </c:pt>
                <c:pt idx="67">
                  <c:v>9</c:v>
                </c:pt>
                <c:pt idx="68">
                  <c:v>9</c:v>
                </c:pt>
                <c:pt idx="69">
                  <c:v>9</c:v>
                </c:pt>
                <c:pt idx="70">
                  <c:v>9</c:v>
                </c:pt>
                <c:pt idx="71">
                  <c:v>9</c:v>
                </c:pt>
              </c:numCache>
            </c:numRef>
          </c:val>
          <c:extLst>
            <c:ext xmlns:c16="http://schemas.microsoft.com/office/drawing/2014/chart" uri="{C3380CC4-5D6E-409C-BE32-E72D297353CC}">
              <c16:uniqueId val="{00000000-9C29-994A-8DB9-92C2316EB1EB}"/>
            </c:ext>
          </c:extLst>
        </c:ser>
        <c:ser>
          <c:idx val="1"/>
          <c:order val="1"/>
          <c:tx>
            <c:v>Actual staff member in DST</c:v>
          </c:tx>
          <c:spPr>
            <a:solidFill>
              <a:srgbClr val="FF0000"/>
            </a:solidFill>
            <a:ln>
              <a:noFill/>
            </a:ln>
            <a:effectLst/>
          </c:spPr>
          <c:invertIfNegative val="0"/>
          <c:val>
            <c:numRef>
              <c:f>'Quarterly budget P0'!$C$196:$M$196</c:f>
              <c:numCache>
                <c:formatCode>General</c:formatCode>
                <c:ptCount val="11"/>
                <c:pt idx="0">
                  <c:v>4</c:v>
                </c:pt>
                <c:pt idx="1">
                  <c:v>4</c:v>
                </c:pt>
                <c:pt idx="2">
                  <c:v>4</c:v>
                </c:pt>
                <c:pt idx="3">
                  <c:v>4</c:v>
                </c:pt>
                <c:pt idx="4">
                  <c:v>4</c:v>
                </c:pt>
                <c:pt idx="5">
                  <c:v>4</c:v>
                </c:pt>
                <c:pt idx="6">
                  <c:v>4</c:v>
                </c:pt>
                <c:pt idx="7">
                  <c:v>4</c:v>
                </c:pt>
                <c:pt idx="8">
                  <c:v>4</c:v>
                </c:pt>
                <c:pt idx="9">
                  <c:v>4</c:v>
                </c:pt>
                <c:pt idx="10">
                  <c:v>4</c:v>
                </c:pt>
              </c:numCache>
            </c:numRef>
          </c:val>
          <c:extLst>
            <c:ext xmlns:c16="http://schemas.microsoft.com/office/drawing/2014/chart" uri="{C3380CC4-5D6E-409C-BE32-E72D297353CC}">
              <c16:uniqueId val="{00000001-9C29-994A-8DB9-92C2316EB1EB}"/>
            </c:ext>
          </c:extLst>
        </c:ser>
        <c:dLbls>
          <c:showLegendKey val="0"/>
          <c:showVal val="0"/>
          <c:showCatName val="0"/>
          <c:showSerName val="0"/>
          <c:showPercent val="0"/>
          <c:showBubbleSize val="0"/>
        </c:dLbls>
        <c:gapWidth val="219"/>
        <c:overlap val="-27"/>
        <c:axId val="927233072"/>
        <c:axId val="927234752"/>
      </c:barChart>
      <c:catAx>
        <c:axId val="9272330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SE"/>
          </a:p>
        </c:txPr>
        <c:crossAx val="927234752"/>
        <c:crosses val="autoZero"/>
        <c:auto val="1"/>
        <c:lblAlgn val="ctr"/>
        <c:lblOffset val="100"/>
        <c:tickMarkSkip val="12"/>
        <c:noMultiLvlLbl val="0"/>
      </c:catAx>
      <c:valAx>
        <c:axId val="927234752"/>
        <c:scaling>
          <c:orientation val="minMax"/>
        </c:scaling>
        <c:delete val="0"/>
        <c:axPos val="l"/>
        <c:majorGridlines>
          <c:spPr>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SE"/>
          </a:p>
        </c:txPr>
        <c:crossAx val="927233072"/>
        <c:crosses val="autoZero"/>
        <c:crossBetween val="between"/>
      </c:valAx>
      <c:spPr>
        <a:noFill/>
        <a:ln>
          <a:noFill/>
        </a:ln>
        <a:effectLst/>
      </c:spPr>
    </c:plotArea>
    <c:legend>
      <c:legendPos val="l"/>
      <c:layout>
        <c:manualLayout>
          <c:xMode val="edge"/>
          <c:yMode val="edge"/>
          <c:x val="3.7815126050420166E-2"/>
          <c:y val="0.14861186790814651"/>
          <c:w val="0.21059640457366452"/>
          <c:h val="0.1684991210961015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ash"/>
      <a:round/>
    </a:ln>
    <a:effectLst/>
  </c:spPr>
  <c:txPr>
    <a:bodyPr/>
    <a:lstStyle/>
    <a:p>
      <a:pPr>
        <a:defRPr/>
      </a:pPr>
      <a:endParaRPr lang="en-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SE"/>
        </a:p>
      </c:txPr>
    </c:title>
    <c:autoTitleDeleted val="0"/>
    <c:plotArea>
      <c:layout/>
      <c:pieChart>
        <c:varyColors val="1"/>
        <c:ser>
          <c:idx val="0"/>
          <c:order val="0"/>
          <c:tx>
            <c:v>Distribution of investment costs for 2022</c:v>
          </c:tx>
          <c:spPr>
            <a:ln>
              <a:solidFill>
                <a:schemeClr val="lt1">
                  <a:hueOff val="0"/>
                  <a:satOff val="0"/>
                  <a:lumOff val="0"/>
                </a:schemeClr>
              </a:solidFill>
            </a:ln>
          </c:spPr>
          <c:dPt>
            <c:idx val="0"/>
            <c:bubble3D val="0"/>
            <c:spPr>
              <a:solidFill>
                <a:schemeClr val="accent1"/>
              </a:solidFill>
              <a:ln w="19050">
                <a:solidFill>
                  <a:schemeClr val="lt1">
                    <a:hueOff val="0"/>
                    <a:satOff val="0"/>
                    <a:lumOff val="0"/>
                  </a:schemeClr>
                </a:solidFill>
              </a:ln>
              <a:effectLst/>
            </c:spPr>
            <c:extLst>
              <c:ext xmlns:c16="http://schemas.microsoft.com/office/drawing/2014/chart" uri="{C3380CC4-5D6E-409C-BE32-E72D297353CC}">
                <c16:uniqueId val="{00000001-FD26-BB41-9D6A-3161D65E4F20}"/>
              </c:ext>
            </c:extLst>
          </c:dPt>
          <c:dPt>
            <c:idx val="1"/>
            <c:bubble3D val="0"/>
            <c:spPr>
              <a:solidFill>
                <a:schemeClr val="accent2"/>
              </a:solidFill>
              <a:ln w="19050">
                <a:solidFill>
                  <a:schemeClr val="lt1">
                    <a:hueOff val="0"/>
                    <a:satOff val="0"/>
                    <a:lumOff val="0"/>
                  </a:schemeClr>
                </a:solidFill>
              </a:ln>
              <a:effectLst/>
            </c:spPr>
            <c:extLst>
              <c:ext xmlns:c16="http://schemas.microsoft.com/office/drawing/2014/chart" uri="{C3380CC4-5D6E-409C-BE32-E72D297353CC}">
                <c16:uniqueId val="{00000003-FD26-BB41-9D6A-3161D65E4F20}"/>
              </c:ext>
            </c:extLst>
          </c:dPt>
          <c:dPt>
            <c:idx val="2"/>
            <c:bubble3D val="0"/>
            <c:spPr>
              <a:solidFill>
                <a:schemeClr val="accent3"/>
              </a:solidFill>
              <a:ln w="19050">
                <a:solidFill>
                  <a:schemeClr val="lt1">
                    <a:hueOff val="0"/>
                    <a:satOff val="0"/>
                    <a:lumOff val="0"/>
                  </a:schemeClr>
                </a:solidFill>
              </a:ln>
              <a:effectLst/>
            </c:spPr>
            <c:extLst>
              <c:ext xmlns:c16="http://schemas.microsoft.com/office/drawing/2014/chart" uri="{C3380CC4-5D6E-409C-BE32-E72D297353CC}">
                <c16:uniqueId val="{00000005-FD26-BB41-9D6A-3161D65E4F20}"/>
              </c:ext>
            </c:extLst>
          </c:dPt>
          <c:dPt>
            <c:idx val="3"/>
            <c:bubble3D val="0"/>
            <c:spPr>
              <a:solidFill>
                <a:schemeClr val="accent4"/>
              </a:solidFill>
              <a:ln w="19050">
                <a:solidFill>
                  <a:schemeClr val="lt1">
                    <a:hueOff val="0"/>
                    <a:satOff val="0"/>
                    <a:lumOff val="0"/>
                  </a:schemeClr>
                </a:solidFill>
              </a:ln>
              <a:effectLst/>
            </c:spPr>
            <c:extLst>
              <c:ext xmlns:c16="http://schemas.microsoft.com/office/drawing/2014/chart" uri="{C3380CC4-5D6E-409C-BE32-E72D297353CC}">
                <c16:uniqueId val="{00000007-FD26-BB41-9D6A-3161D65E4F20}"/>
              </c:ext>
            </c:extLst>
          </c:dPt>
          <c:dPt>
            <c:idx val="4"/>
            <c:bubble3D val="0"/>
            <c:spPr>
              <a:solidFill>
                <a:schemeClr val="accent5"/>
              </a:solidFill>
              <a:ln w="19050">
                <a:solidFill>
                  <a:schemeClr val="lt1">
                    <a:hueOff val="0"/>
                    <a:satOff val="0"/>
                    <a:lumOff val="0"/>
                  </a:schemeClr>
                </a:solidFill>
              </a:ln>
              <a:effectLst/>
            </c:spPr>
            <c:extLst>
              <c:ext xmlns:c16="http://schemas.microsoft.com/office/drawing/2014/chart" uri="{C3380CC4-5D6E-409C-BE32-E72D297353CC}">
                <c16:uniqueId val="{00000009-FD26-BB41-9D6A-3161D65E4F20}"/>
              </c:ext>
            </c:extLst>
          </c:dPt>
          <c:dPt>
            <c:idx val="5"/>
            <c:bubble3D val="0"/>
            <c:spPr>
              <a:solidFill>
                <a:schemeClr val="accent6"/>
              </a:solidFill>
              <a:ln w="19050">
                <a:solidFill>
                  <a:schemeClr val="lt1">
                    <a:hueOff val="0"/>
                    <a:satOff val="0"/>
                    <a:lumOff val="0"/>
                  </a:schemeClr>
                </a:solidFill>
              </a:ln>
              <a:effectLst/>
            </c:spPr>
            <c:extLst>
              <c:ext xmlns:c16="http://schemas.microsoft.com/office/drawing/2014/chart" uri="{C3380CC4-5D6E-409C-BE32-E72D297353CC}">
                <c16:uniqueId val="{0000000B-FD26-BB41-9D6A-3161D65E4F20}"/>
              </c:ext>
            </c:extLst>
          </c:dPt>
          <c:dPt>
            <c:idx val="6"/>
            <c:bubble3D val="0"/>
            <c:spPr>
              <a:solidFill>
                <a:schemeClr val="accent1">
                  <a:lumMod val="60000"/>
                </a:schemeClr>
              </a:solidFill>
              <a:ln w="19050">
                <a:solidFill>
                  <a:schemeClr val="lt1">
                    <a:hueOff val="0"/>
                    <a:satOff val="0"/>
                    <a:lumOff val="0"/>
                  </a:schemeClr>
                </a:solidFill>
              </a:ln>
              <a:effectLst/>
            </c:spPr>
            <c:extLst>
              <c:ext xmlns:c16="http://schemas.microsoft.com/office/drawing/2014/chart" uri="{C3380CC4-5D6E-409C-BE32-E72D297353CC}">
                <c16:uniqueId val="{0000000D-FD26-BB41-9D6A-3161D65E4F2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SE"/>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'Quarterly budget P0'!$C$168:$C$174</c:f>
              <c:strCache>
                <c:ptCount val="7"/>
                <c:pt idx="0">
                  <c:v>HPC</c:v>
                </c:pt>
                <c:pt idx="1">
                  <c:v>InfiniBand</c:v>
                </c:pt>
                <c:pt idx="2">
                  <c:v>Ethernet</c:v>
                </c:pt>
                <c:pt idx="3">
                  <c:v>Licenses</c:v>
                </c:pt>
                <c:pt idx="4">
                  <c:v>Services</c:v>
                </c:pt>
                <c:pt idx="5">
                  <c:v>Beamline equipment</c:v>
                </c:pt>
                <c:pt idx="6">
                  <c:v>Miscellaneous equipment</c:v>
                </c:pt>
              </c:strCache>
            </c:strRef>
          </c:cat>
          <c:val>
            <c:numRef>
              <c:f>'Quarterly budget P0'!$F$168:$F$174</c:f>
              <c:numCache>
                <c:formatCode>######0,\ [$k€-2]</c:formatCode>
                <c:ptCount val="7"/>
                <c:pt idx="0">
                  <c:v>130000</c:v>
                </c:pt>
                <c:pt idx="1">
                  <c:v>250000</c:v>
                </c:pt>
                <c:pt idx="2" formatCode="\ ######0,\ [$k€-2]">
                  <c:v>275000</c:v>
                </c:pt>
                <c:pt idx="3">
                  <c:v>70000</c:v>
                </c:pt>
                <c:pt idx="4">
                  <c:v>68000</c:v>
                </c:pt>
                <c:pt idx="5">
                  <c:v>100000</c:v>
                </c:pt>
                <c:pt idx="6">
                  <c:v>80000</c:v>
                </c:pt>
              </c:numCache>
            </c:numRef>
          </c:val>
          <c:extLst>
            <c:ext xmlns:c16="http://schemas.microsoft.com/office/drawing/2014/chart" uri="{C3380CC4-5D6E-409C-BE32-E72D297353CC}">
              <c16:uniqueId val="{0000000E-FD26-BB41-9D6A-3161D65E4F20}"/>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SE"/>
          </a:p>
        </c:txPr>
      </c:legendEntry>
      <c:legendEntry>
        <c:idx val="1"/>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SE"/>
          </a:p>
        </c:txPr>
      </c:legendEntry>
      <c:legendEntry>
        <c:idx val="2"/>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SE"/>
          </a:p>
        </c:txPr>
      </c:legendEntry>
      <c:legendEntry>
        <c:idx val="3"/>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SE"/>
          </a:p>
        </c:txPr>
      </c:legendEntry>
      <c:legendEntry>
        <c:idx val="4"/>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SE"/>
          </a:p>
        </c:txPr>
      </c:legendEntry>
      <c:legendEntry>
        <c:idx val="5"/>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SE"/>
          </a:p>
        </c:txPr>
      </c:legendEntry>
      <c:legendEntry>
        <c:idx val="6"/>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SE"/>
          </a:p>
        </c:txPr>
      </c:legendEntry>
      <c:layout>
        <c:manualLayout>
          <c:xMode val="edge"/>
          <c:yMode val="edge"/>
          <c:x val="0.70710394691229639"/>
          <c:y val="0.14559533332088731"/>
          <c:w val="0.28346209082355273"/>
          <c:h val="0.7965829959746733"/>
        </c:manualLayout>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DST</a:t>
            </a:r>
            <a:r>
              <a:rPr lang="en-GB" baseline="0" dirty="0"/>
              <a:t> Capital Investments 2022</a:t>
            </a:r>
            <a:endParaRPr lang="en-GB" dirty="0"/>
          </a:p>
        </c:rich>
      </c:tx>
      <c:layout>
        <c:manualLayout>
          <c:xMode val="edge"/>
          <c:yMode val="edge"/>
          <c:x val="0.35890452235696574"/>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SE"/>
        </a:p>
      </c:txPr>
    </c:title>
    <c:autoTitleDeleted val="0"/>
    <c:plotArea>
      <c:layout>
        <c:manualLayout>
          <c:layoutTarget val="inner"/>
          <c:xMode val="edge"/>
          <c:yMode val="edge"/>
          <c:x val="9.2999137094164602E-2"/>
          <c:y val="5.3999999999999999E-2"/>
          <c:w val="0.90700086290583537"/>
          <c:h val="0.88585322834645674"/>
        </c:manualLayout>
      </c:layout>
      <c:lineChart>
        <c:grouping val="standard"/>
        <c:varyColors val="0"/>
        <c:ser>
          <c:idx val="0"/>
          <c:order val="0"/>
          <c:tx>
            <c:strRef>
              <c:f>Sheet3!$J$1</c:f>
              <c:strCache>
                <c:ptCount val="1"/>
                <c:pt idx="0">
                  <c:v>Total Actual</c:v>
                </c:pt>
              </c:strCache>
            </c:strRef>
          </c:tx>
          <c:spPr>
            <a:ln w="28575" cap="rnd">
              <a:solidFill>
                <a:schemeClr val="accent1"/>
              </a:solidFill>
              <a:round/>
            </a:ln>
            <a:effectLst/>
          </c:spPr>
          <c:marker>
            <c:symbol val="none"/>
          </c:marker>
          <c:cat>
            <c:strRef>
              <c:f>Sheet3!$A$20:$A$31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Sheet3!$K$2:$K$11</c:f>
              <c:numCache>
                <c:formatCode>General</c:formatCode>
                <c:ptCount val="10"/>
                <c:pt idx="0">
                  <c:v>0</c:v>
                </c:pt>
                <c:pt idx="1">
                  <c:v>25.2</c:v>
                </c:pt>
                <c:pt idx="2">
                  <c:v>41</c:v>
                </c:pt>
                <c:pt idx="3">
                  <c:v>41</c:v>
                </c:pt>
                <c:pt idx="4">
                  <c:v>41</c:v>
                </c:pt>
                <c:pt idx="5">
                  <c:v>57.5</c:v>
                </c:pt>
                <c:pt idx="6">
                  <c:v>57.5</c:v>
                </c:pt>
                <c:pt idx="7">
                  <c:v>195.28</c:v>
                </c:pt>
                <c:pt idx="8">
                  <c:v>377.08000000000004</c:v>
                </c:pt>
                <c:pt idx="9">
                  <c:v>377.08000000000004</c:v>
                </c:pt>
              </c:numCache>
            </c:numRef>
          </c:val>
          <c:smooth val="0"/>
          <c:extLst>
            <c:ext xmlns:c16="http://schemas.microsoft.com/office/drawing/2014/chart" uri="{C3380CC4-5D6E-409C-BE32-E72D297353CC}">
              <c16:uniqueId val="{00000000-3547-3642-9075-A4764A3A7B3B}"/>
            </c:ext>
          </c:extLst>
        </c:ser>
        <c:ser>
          <c:idx val="1"/>
          <c:order val="1"/>
          <c:tx>
            <c:strRef>
              <c:f>Sheet3!$J$19</c:f>
              <c:strCache>
                <c:ptCount val="1"/>
                <c:pt idx="0">
                  <c:v>Total Planned</c:v>
                </c:pt>
              </c:strCache>
            </c:strRef>
          </c:tx>
          <c:spPr>
            <a:ln w="28575" cap="rnd">
              <a:solidFill>
                <a:schemeClr val="accent2"/>
              </a:solidFill>
              <a:round/>
            </a:ln>
            <a:effectLst/>
          </c:spPr>
          <c:marker>
            <c:symbol val="none"/>
          </c:marker>
          <c:cat>
            <c:strRef>
              <c:f>Sheet3!$A$20:$A$31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Sheet3!$K$20:$K$31</c:f>
              <c:numCache>
                <c:formatCode>General</c:formatCode>
                <c:ptCount val="12"/>
                <c:pt idx="0">
                  <c:v>18.166666666666668</c:v>
                </c:pt>
                <c:pt idx="1">
                  <c:v>36.333333333333336</c:v>
                </c:pt>
                <c:pt idx="2">
                  <c:v>54.5</c:v>
                </c:pt>
                <c:pt idx="3">
                  <c:v>72.666666666666671</c:v>
                </c:pt>
                <c:pt idx="4">
                  <c:v>90.833333333333343</c:v>
                </c:pt>
                <c:pt idx="5">
                  <c:v>339</c:v>
                </c:pt>
                <c:pt idx="6">
                  <c:v>357.16666666666669</c:v>
                </c:pt>
                <c:pt idx="7">
                  <c:v>650.33333333333337</c:v>
                </c:pt>
                <c:pt idx="8">
                  <c:v>693.5</c:v>
                </c:pt>
                <c:pt idx="9">
                  <c:v>736.66666666666663</c:v>
                </c:pt>
                <c:pt idx="10">
                  <c:v>779.83333333333326</c:v>
                </c:pt>
                <c:pt idx="11">
                  <c:v>972.99999999999989</c:v>
                </c:pt>
              </c:numCache>
            </c:numRef>
          </c:val>
          <c:smooth val="0"/>
          <c:extLst>
            <c:ext xmlns:c16="http://schemas.microsoft.com/office/drawing/2014/chart" uri="{C3380CC4-5D6E-409C-BE32-E72D297353CC}">
              <c16:uniqueId val="{00000001-3547-3642-9075-A4764A3A7B3B}"/>
            </c:ext>
          </c:extLst>
        </c:ser>
        <c:ser>
          <c:idx val="2"/>
          <c:order val="2"/>
          <c:tx>
            <c:strRef>
              <c:f>Sheet3!$H$43</c:f>
              <c:strCache>
                <c:ptCount val="1"/>
                <c:pt idx="0">
                  <c:v>Projection</c:v>
                </c:pt>
              </c:strCache>
            </c:strRef>
          </c:tx>
          <c:spPr>
            <a:ln w="28575" cap="rnd">
              <a:solidFill>
                <a:schemeClr val="accent1"/>
              </a:solidFill>
              <a:prstDash val="sysDot"/>
              <a:round/>
            </a:ln>
            <a:effectLst/>
          </c:spPr>
          <c:marker>
            <c:symbol val="none"/>
          </c:marker>
          <c:cat>
            <c:strRef>
              <c:f>Sheet3!$A$20:$A$31</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Sheet3!$L$20:$L$31</c:f>
              <c:numCache>
                <c:formatCode>General</c:formatCode>
                <c:ptCount val="12"/>
                <c:pt idx="9">
                  <c:v>377.08000000000004</c:v>
                </c:pt>
                <c:pt idx="10">
                  <c:v>675.04</c:v>
                </c:pt>
                <c:pt idx="11">
                  <c:v>973</c:v>
                </c:pt>
              </c:numCache>
            </c:numRef>
          </c:val>
          <c:smooth val="0"/>
          <c:extLst>
            <c:ext xmlns:c16="http://schemas.microsoft.com/office/drawing/2014/chart" uri="{C3380CC4-5D6E-409C-BE32-E72D297353CC}">
              <c16:uniqueId val="{00000002-3547-3642-9075-A4764A3A7B3B}"/>
            </c:ext>
          </c:extLst>
        </c:ser>
        <c:dLbls>
          <c:showLegendKey val="0"/>
          <c:showVal val="0"/>
          <c:showCatName val="0"/>
          <c:showSerName val="0"/>
          <c:showPercent val="0"/>
          <c:showBubbleSize val="0"/>
        </c:dLbls>
        <c:smooth val="0"/>
        <c:axId val="1561976144"/>
        <c:axId val="1562068960"/>
      </c:lineChart>
      <c:catAx>
        <c:axId val="156197614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Months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SE"/>
          </a:p>
        </c:txPr>
        <c:crossAx val="1562068960"/>
        <c:crosses val="autoZero"/>
        <c:auto val="1"/>
        <c:lblAlgn val="ctr"/>
        <c:lblOffset val="100"/>
        <c:noMultiLvlLbl val="0"/>
      </c:catAx>
      <c:valAx>
        <c:axId val="15620689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Spendings in KEUR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SE"/>
            </a:p>
          </c:txPr>
        </c:title>
        <c:numFmt formatCode="#,##0\ [$KEUR]"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SE"/>
          </a:p>
        </c:txPr>
        <c:crossAx val="1561976144"/>
        <c:crosses val="autoZero"/>
        <c:crossBetween val="between"/>
      </c:valAx>
      <c:spPr>
        <a:noFill/>
        <a:ln>
          <a:noFill/>
        </a:ln>
        <a:effectLst/>
      </c:spPr>
    </c:plotArea>
    <c:legend>
      <c:legendPos val="r"/>
      <c:layout>
        <c:manualLayout>
          <c:xMode val="edge"/>
          <c:yMode val="edge"/>
          <c:x val="0.89315114704379772"/>
          <c:y val="0.54852576238077433"/>
          <c:w val="9.0370995077726515E-2"/>
          <c:h val="7.7527342007210814E-2"/>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DST</a:t>
            </a:r>
            <a:r>
              <a:rPr lang="en-US" baseline="0"/>
              <a:t> investment Plan 2022 - 2027</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SE"/>
        </a:p>
      </c:txPr>
    </c:title>
    <c:autoTitleDeleted val="0"/>
    <c:plotArea>
      <c:layout/>
      <c:barChart>
        <c:barDir val="col"/>
        <c:grouping val="stacked"/>
        <c:varyColors val="0"/>
        <c:ser>
          <c:idx val="0"/>
          <c:order val="0"/>
          <c:tx>
            <c:strRef>
              <c:f>'Quarterly budget P0'!$A$2:$B$2</c:f>
              <c:strCache>
                <c:ptCount val="2"/>
                <c:pt idx="0">
                  <c:v>Server room build outs</c:v>
                </c:pt>
              </c:strCache>
            </c:strRef>
          </c:tx>
          <c:spPr>
            <a:solidFill>
              <a:schemeClr val="accent1"/>
            </a:solidFill>
            <a:ln>
              <a:noFill/>
            </a:ln>
            <a:effectLst/>
          </c:spPr>
          <c:invertIfNegative val="0"/>
          <c:dLbls>
            <c:delete val="1"/>
          </c:dLbls>
          <c:cat>
            <c:strRef>
              <c:f>('Quarterly budget P0'!$C$1:$F$1,'Quarterly budget P0'!$H$1:$K$1,'Quarterly budget P0'!$M$1:$P$1,'Quarterly budget P0'!$R$1:$U$1,'Quarterly budget P0'!$W$1:$Z$1,'Quarterly budget P0'!$AB$1:$AE$1)</c:f>
              <c:strCache>
                <c:ptCount val="24"/>
                <c:pt idx="0">
                  <c:v>2022 - Q1</c:v>
                </c:pt>
                <c:pt idx="1">
                  <c:v>2022 - Q2</c:v>
                </c:pt>
                <c:pt idx="2">
                  <c:v>2022 - Q3</c:v>
                </c:pt>
                <c:pt idx="3">
                  <c:v>2022 - Q4</c:v>
                </c:pt>
                <c:pt idx="4">
                  <c:v>2023 - Q1</c:v>
                </c:pt>
                <c:pt idx="5">
                  <c:v>2023 - Q2</c:v>
                </c:pt>
                <c:pt idx="6">
                  <c:v>2023 - Q3</c:v>
                </c:pt>
                <c:pt idx="7">
                  <c:v>2023 - Q4</c:v>
                </c:pt>
                <c:pt idx="8">
                  <c:v>2024 - Q1</c:v>
                </c:pt>
                <c:pt idx="9">
                  <c:v>2024 - Q2</c:v>
                </c:pt>
                <c:pt idx="10">
                  <c:v>2024 - Q3</c:v>
                </c:pt>
                <c:pt idx="11">
                  <c:v>2024 - Q4</c:v>
                </c:pt>
                <c:pt idx="12">
                  <c:v>2025 - Q1</c:v>
                </c:pt>
                <c:pt idx="13">
                  <c:v>2025 - Q2</c:v>
                </c:pt>
                <c:pt idx="14">
                  <c:v>2025 - Q3</c:v>
                </c:pt>
                <c:pt idx="15">
                  <c:v>2025 - Q4</c:v>
                </c:pt>
                <c:pt idx="16">
                  <c:v>2026 - Q1</c:v>
                </c:pt>
                <c:pt idx="17">
                  <c:v>2026 - Q2</c:v>
                </c:pt>
                <c:pt idx="18">
                  <c:v>2026 - Q3</c:v>
                </c:pt>
                <c:pt idx="19">
                  <c:v>2026 - Q4</c:v>
                </c:pt>
                <c:pt idx="20">
                  <c:v>2027 - Q1</c:v>
                </c:pt>
                <c:pt idx="21">
                  <c:v>2027 - Q2</c:v>
                </c:pt>
                <c:pt idx="22">
                  <c:v>2027 - Q3</c:v>
                </c:pt>
                <c:pt idx="23">
                  <c:v>2027 - Q4</c:v>
                </c:pt>
              </c:strCache>
            </c:strRef>
          </c:cat>
          <c:val>
            <c:numRef>
              <c:f>('Quarterly budget P0'!$C$2:$F$2,'Quarterly budget P0'!$H$2:$K$2,'Quarterly budget P0'!$M$2:$P$2,'Quarterly budget P0'!$R$2:$U$2,'Quarterly budget P0'!$W$2:$Z$2,'Quarterly budget P0'!$AB$2:$AE$2)</c:f>
              <c:numCache>
                <c:formatCode>######0,\ [$k€-2]</c:formatCode>
                <c:ptCount val="24"/>
                <c:pt idx="0">
                  <c:v>0</c:v>
                </c:pt>
                <c:pt idx="1">
                  <c:v>0</c:v>
                </c:pt>
                <c:pt idx="2">
                  <c:v>0</c:v>
                </c:pt>
                <c:pt idx="3">
                  <c:v>0</c:v>
                </c:pt>
                <c:pt idx="4">
                  <c:v>650000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numCache>
            </c:numRef>
          </c:val>
          <c:extLst>
            <c:ext xmlns:c16="http://schemas.microsoft.com/office/drawing/2014/chart" uri="{C3380CC4-5D6E-409C-BE32-E72D297353CC}">
              <c16:uniqueId val="{00000000-7B9E-6D4D-8FD1-4F4EDEFE5002}"/>
            </c:ext>
          </c:extLst>
        </c:ser>
        <c:ser>
          <c:idx val="1"/>
          <c:order val="1"/>
          <c:tx>
            <c:strRef>
              <c:f>'Quarterly budget P0'!$A$3:$B$3</c:f>
              <c:strCache>
                <c:ptCount val="2"/>
                <c:pt idx="0">
                  <c:v>Storage systems</c:v>
                </c:pt>
              </c:strCache>
            </c:strRef>
          </c:tx>
          <c:spPr>
            <a:solidFill>
              <a:schemeClr val="accent2"/>
            </a:solidFill>
            <a:ln>
              <a:noFill/>
            </a:ln>
            <a:effectLst/>
          </c:spPr>
          <c:invertIfNegative val="0"/>
          <c:dLbls>
            <c:delete val="1"/>
          </c:dLbls>
          <c:val>
            <c:numRef>
              <c:f>('Quarterly budget P0'!$C$3:$F$3,'Quarterly budget P0'!$H$3:$K$3,'Quarterly budget P0'!$M$3:$P$3,'Quarterly budget P0'!$R$3:$U$3,'Quarterly budget P0'!$W$3:$Z$3,'Quarterly budget P0'!$AB$3:$AE$3)</c:f>
              <c:numCache>
                <c:formatCode>######0,\ [$k€-2]</c:formatCode>
                <c:ptCount val="24"/>
                <c:pt idx="0">
                  <c:v>0</c:v>
                </c:pt>
                <c:pt idx="1">
                  <c:v>0</c:v>
                </c:pt>
                <c:pt idx="2">
                  <c:v>0</c:v>
                </c:pt>
                <c:pt idx="3">
                  <c:v>0</c:v>
                </c:pt>
                <c:pt idx="4">
                  <c:v>0</c:v>
                </c:pt>
                <c:pt idx="5">
                  <c:v>0</c:v>
                </c:pt>
                <c:pt idx="6">
                  <c:v>0</c:v>
                </c:pt>
                <c:pt idx="7">
                  <c:v>0</c:v>
                </c:pt>
                <c:pt idx="8">
                  <c:v>0</c:v>
                </c:pt>
                <c:pt idx="9">
                  <c:v>886720</c:v>
                </c:pt>
                <c:pt idx="10">
                  <c:v>0</c:v>
                </c:pt>
                <c:pt idx="11">
                  <c:v>0</c:v>
                </c:pt>
                <c:pt idx="12">
                  <c:v>0</c:v>
                </c:pt>
                <c:pt idx="13">
                  <c:v>0</c:v>
                </c:pt>
                <c:pt idx="14">
                  <c:v>0</c:v>
                </c:pt>
                <c:pt idx="15">
                  <c:v>0</c:v>
                </c:pt>
                <c:pt idx="16">
                  <c:v>0</c:v>
                </c:pt>
                <c:pt idx="17">
                  <c:v>0</c:v>
                </c:pt>
                <c:pt idx="18">
                  <c:v>700000</c:v>
                </c:pt>
                <c:pt idx="19">
                  <c:v>0</c:v>
                </c:pt>
                <c:pt idx="20">
                  <c:v>0</c:v>
                </c:pt>
                <c:pt idx="22">
                  <c:v>0</c:v>
                </c:pt>
                <c:pt idx="23">
                  <c:v>500000</c:v>
                </c:pt>
              </c:numCache>
            </c:numRef>
          </c:val>
          <c:extLst>
            <c:ext xmlns:c16="http://schemas.microsoft.com/office/drawing/2014/chart" uri="{C3380CC4-5D6E-409C-BE32-E72D297353CC}">
              <c16:uniqueId val="{00000001-7B9E-6D4D-8FD1-4F4EDEFE5002}"/>
            </c:ext>
          </c:extLst>
        </c:ser>
        <c:ser>
          <c:idx val="2"/>
          <c:order val="2"/>
          <c:tx>
            <c:strRef>
              <c:f>'Quarterly budget P0'!$A$4:$A$10</c:f>
              <c:strCache>
                <c:ptCount val="1"/>
                <c:pt idx="0">
                  <c:v>HPC systems/compute servers</c:v>
                </c:pt>
              </c:strCache>
            </c:strRef>
          </c:tx>
          <c:spPr>
            <a:solidFill>
              <a:schemeClr val="accent3"/>
            </a:solidFill>
            <a:ln>
              <a:noFill/>
            </a:ln>
            <a:effectLst/>
          </c:spPr>
          <c:invertIfNegative val="0"/>
          <c:dLbls>
            <c:delete val="1"/>
          </c:dLbls>
          <c:val>
            <c:numRef>
              <c:f>('Quarterly budget P0'!$C$4:$F$4,'Quarterly budget P0'!$H$4:$K$4,'Quarterly budget P0'!$M$4:$P$4,'Quarterly budget P0'!$R$4:$U$4,'Quarterly budget P0'!$W$4:$Z$4,'Quarterly budget P0'!$AB$4:$AE$4)</c:f>
              <c:numCache>
                <c:formatCode>######0,\ [$k€-2]</c:formatCode>
                <c:ptCount val="24"/>
                <c:pt idx="0">
                  <c:v>130000</c:v>
                </c:pt>
                <c:pt idx="1">
                  <c:v>100000</c:v>
                </c:pt>
                <c:pt idx="2">
                  <c:v>0</c:v>
                </c:pt>
                <c:pt idx="3">
                  <c:v>0</c:v>
                </c:pt>
                <c:pt idx="4">
                  <c:v>300000</c:v>
                </c:pt>
                <c:pt idx="5">
                  <c:v>150000</c:v>
                </c:pt>
                <c:pt idx="6">
                  <c:v>0</c:v>
                </c:pt>
                <c:pt idx="7">
                  <c:v>0</c:v>
                </c:pt>
                <c:pt idx="8">
                  <c:v>0</c:v>
                </c:pt>
                <c:pt idx="9">
                  <c:v>550000</c:v>
                </c:pt>
                <c:pt idx="10">
                  <c:v>0</c:v>
                </c:pt>
                <c:pt idx="11">
                  <c:v>0</c:v>
                </c:pt>
                <c:pt idx="12">
                  <c:v>150000</c:v>
                </c:pt>
                <c:pt idx="13">
                  <c:v>0</c:v>
                </c:pt>
                <c:pt idx="14">
                  <c:v>0</c:v>
                </c:pt>
                <c:pt idx="15">
                  <c:v>0</c:v>
                </c:pt>
                <c:pt idx="16">
                  <c:v>0</c:v>
                </c:pt>
                <c:pt idx="17">
                  <c:v>520000</c:v>
                </c:pt>
                <c:pt idx="18">
                  <c:v>0</c:v>
                </c:pt>
                <c:pt idx="19">
                  <c:v>100000</c:v>
                </c:pt>
                <c:pt idx="20">
                  <c:v>150002</c:v>
                </c:pt>
                <c:pt idx="21">
                  <c:v>310000</c:v>
                </c:pt>
                <c:pt idx="22">
                  <c:v>0</c:v>
                </c:pt>
                <c:pt idx="23">
                  <c:v>100000</c:v>
                </c:pt>
              </c:numCache>
            </c:numRef>
          </c:val>
          <c:extLst>
            <c:ext xmlns:c16="http://schemas.microsoft.com/office/drawing/2014/chart" uri="{C3380CC4-5D6E-409C-BE32-E72D297353CC}">
              <c16:uniqueId val="{00000002-7B9E-6D4D-8FD1-4F4EDEFE5002}"/>
            </c:ext>
          </c:extLst>
        </c:ser>
        <c:ser>
          <c:idx val="3"/>
          <c:order val="3"/>
          <c:tx>
            <c:strRef>
              <c:f>'Quarterly budget P0'!$A$11:$A$19</c:f>
              <c:strCache>
                <c:ptCount val="1"/>
                <c:pt idx="0">
                  <c:v>Network equipment</c:v>
                </c:pt>
              </c:strCache>
            </c:strRef>
          </c:tx>
          <c:spPr>
            <a:solidFill>
              <a:schemeClr val="accent4"/>
            </a:solidFill>
            <a:ln>
              <a:noFill/>
            </a:ln>
            <a:effectLst/>
          </c:spPr>
          <c:invertIfNegative val="0"/>
          <c:dLbls>
            <c:delete val="1"/>
          </c:dLbls>
          <c:val>
            <c:numRef>
              <c:f>('Quarterly budget P0'!$C$11:$F$11,'Quarterly budget P0'!$H$11:$K$11,'Quarterly budget P0'!$M$11:$P$11,'Quarterly budget P0'!$R$11:$U$11,'Quarterly budget P0'!$W$11:$Z$11,'Quarterly budget P0'!$AB$11:$AE$11)</c:f>
              <c:numCache>
                <c:formatCode>######0,\ [$k€-2]</c:formatCode>
                <c:ptCount val="24"/>
                <c:pt idx="0">
                  <c:v>0</c:v>
                </c:pt>
                <c:pt idx="1">
                  <c:v>275000</c:v>
                </c:pt>
                <c:pt idx="2">
                  <c:v>150000</c:v>
                </c:pt>
                <c:pt idx="3">
                  <c:v>0</c:v>
                </c:pt>
                <c:pt idx="4">
                  <c:v>0</c:v>
                </c:pt>
                <c:pt idx="5">
                  <c:v>160000</c:v>
                </c:pt>
                <c:pt idx="6">
                  <c:v>100000</c:v>
                </c:pt>
                <c:pt idx="7">
                  <c:v>0</c:v>
                </c:pt>
                <c:pt idx="8">
                  <c:v>165000</c:v>
                </c:pt>
                <c:pt idx="9">
                  <c:v>0</c:v>
                </c:pt>
                <c:pt idx="10">
                  <c:v>0</c:v>
                </c:pt>
                <c:pt idx="11">
                  <c:v>0</c:v>
                </c:pt>
                <c:pt idx="12">
                  <c:v>265000</c:v>
                </c:pt>
                <c:pt idx="13">
                  <c:v>0</c:v>
                </c:pt>
                <c:pt idx="14">
                  <c:v>0</c:v>
                </c:pt>
                <c:pt idx="15">
                  <c:v>0</c:v>
                </c:pt>
                <c:pt idx="16">
                  <c:v>110000</c:v>
                </c:pt>
                <c:pt idx="17">
                  <c:v>0</c:v>
                </c:pt>
                <c:pt idx="18">
                  <c:v>0</c:v>
                </c:pt>
                <c:pt idx="19">
                  <c:v>0</c:v>
                </c:pt>
                <c:pt idx="20">
                  <c:v>150000</c:v>
                </c:pt>
                <c:pt idx="21">
                  <c:v>0</c:v>
                </c:pt>
                <c:pt idx="22">
                  <c:v>0</c:v>
                </c:pt>
                <c:pt idx="23">
                  <c:v>0</c:v>
                </c:pt>
              </c:numCache>
            </c:numRef>
          </c:val>
          <c:extLst>
            <c:ext xmlns:c16="http://schemas.microsoft.com/office/drawing/2014/chart" uri="{C3380CC4-5D6E-409C-BE32-E72D297353CC}">
              <c16:uniqueId val="{00000003-7B9E-6D4D-8FD1-4F4EDEFE5002}"/>
            </c:ext>
          </c:extLst>
        </c:ser>
        <c:ser>
          <c:idx val="4"/>
          <c:order val="4"/>
          <c:tx>
            <c:strRef>
              <c:f>'Quarterly budget P0'!$A$31:$A$38</c:f>
              <c:strCache>
                <c:ptCount val="1"/>
                <c:pt idx="0">
                  <c:v>VM environment</c:v>
                </c:pt>
              </c:strCache>
            </c:strRef>
          </c:tx>
          <c:spPr>
            <a:solidFill>
              <a:schemeClr val="accent5"/>
            </a:solidFill>
            <a:ln>
              <a:noFill/>
            </a:ln>
            <a:effectLst/>
          </c:spPr>
          <c:invertIfNegative val="0"/>
          <c:dLbls>
            <c:delete val="1"/>
          </c:dLbls>
          <c:val>
            <c:numRef>
              <c:f>('Quarterly budget P0'!$C$31:$F$31,'Quarterly budget P0'!$H$31:$K$31,'Quarterly budget P0'!$M$31:$P$31,'Quarterly budget P0'!$R$31:$U$31,'Quarterly budget P0'!$W$31:$Z$31,'Quarterly budget P0'!$AB$31:$AE$31)</c:f>
              <c:numCache>
                <c:formatCode>######0,\ [$k€-2]</c:formatCode>
                <c:ptCount val="24"/>
                <c:pt idx="0">
                  <c:v>0</c:v>
                </c:pt>
                <c:pt idx="1">
                  <c:v>0</c:v>
                </c:pt>
                <c:pt idx="2">
                  <c:v>0</c:v>
                </c:pt>
                <c:pt idx="3">
                  <c:v>0</c:v>
                </c:pt>
                <c:pt idx="4">
                  <c:v>0</c:v>
                </c:pt>
                <c:pt idx="5">
                  <c:v>200000</c:v>
                </c:pt>
                <c:pt idx="6">
                  <c:v>15000</c:v>
                </c:pt>
                <c:pt idx="7">
                  <c:v>0</c:v>
                </c:pt>
                <c:pt idx="8">
                  <c:v>0</c:v>
                </c:pt>
                <c:pt idx="9">
                  <c:v>200000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numCache>
            </c:numRef>
          </c:val>
          <c:extLst>
            <c:ext xmlns:c16="http://schemas.microsoft.com/office/drawing/2014/chart" uri="{C3380CC4-5D6E-409C-BE32-E72D297353CC}">
              <c16:uniqueId val="{00000004-7B9E-6D4D-8FD1-4F4EDEFE5002}"/>
            </c:ext>
          </c:extLst>
        </c:ser>
        <c:ser>
          <c:idx val="5"/>
          <c:order val="5"/>
          <c:tx>
            <c:strRef>
              <c:f>'Quarterly budget P0'!$A$39</c:f>
              <c:strCache>
                <c:ptCount val="1"/>
                <c:pt idx="0">
                  <c:v>Beamline and user hw</c:v>
                </c:pt>
              </c:strCache>
            </c:strRef>
          </c:tx>
          <c:spPr>
            <a:solidFill>
              <a:schemeClr val="accent6"/>
            </a:solidFill>
            <a:ln>
              <a:noFill/>
            </a:ln>
            <a:effectLst/>
          </c:spPr>
          <c:invertIfNegative val="0"/>
          <c:dLbls>
            <c:delete val="1"/>
          </c:dLbls>
          <c:val>
            <c:numRef>
              <c:f>('Quarterly budget P0'!$C$39:$F$39,'Quarterly budget P0'!$H$39:$K$39,'Quarterly budget P0'!$M$39:$P$39,'Quarterly budget P0'!$R$39:$U$39,'Quarterly budget P0'!$W$39:$Z$39,'Quarterly budget P0'!$AB$39:$AE$39)</c:f>
              <c:numCache>
                <c:formatCode>######0,\ [$k€-2]</c:formatCode>
                <c:ptCount val="24"/>
                <c:pt idx="0">
                  <c:v>0</c:v>
                </c:pt>
                <c:pt idx="1">
                  <c:v>100000</c:v>
                </c:pt>
                <c:pt idx="2">
                  <c:v>0</c:v>
                </c:pt>
                <c:pt idx="3">
                  <c:v>0</c:v>
                </c:pt>
                <c:pt idx="4">
                  <c:v>0</c:v>
                </c:pt>
                <c:pt idx="5">
                  <c:v>102150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numCache>
            </c:numRef>
          </c:val>
          <c:extLst>
            <c:ext xmlns:c16="http://schemas.microsoft.com/office/drawing/2014/chart" uri="{C3380CC4-5D6E-409C-BE32-E72D297353CC}">
              <c16:uniqueId val="{00000005-7B9E-6D4D-8FD1-4F4EDEFE5002}"/>
            </c:ext>
          </c:extLst>
        </c:ser>
        <c:ser>
          <c:idx val="6"/>
          <c:order val="6"/>
          <c:tx>
            <c:strRef>
              <c:f>'Quarterly budget P0'!$A$40</c:f>
              <c:strCache>
                <c:ptCount val="1"/>
                <c:pt idx="0">
                  <c:v>Infrastructure servers</c:v>
                </c:pt>
              </c:strCache>
            </c:strRef>
          </c:tx>
          <c:spPr>
            <a:solidFill>
              <a:schemeClr val="accent1">
                <a:lumMod val="60000"/>
              </a:schemeClr>
            </a:solidFill>
            <a:ln>
              <a:noFill/>
            </a:ln>
            <a:effectLst/>
          </c:spPr>
          <c:invertIfNegative val="0"/>
          <c:dLbls>
            <c:delete val="1"/>
          </c:dLbls>
          <c:val>
            <c:numRef>
              <c:f>('Quarterly budget P0'!$C$40:$F$40,'Quarterly budget P0'!$H$40:$K$40,'Quarterly budget P0'!$M$40:$P$40,'Quarterly budget P0'!$R$40:$U$40,'Quarterly budget P0'!$W$40:$Z$40,'Quarterly budget P0'!$AB$40:$AE$40)</c:f>
              <c:numCache>
                <c:formatCode>######0,\ [$k€-2]</c:formatCode>
                <c:ptCount val="24"/>
                <c:pt idx="0">
                  <c:v>0</c:v>
                </c:pt>
                <c:pt idx="1">
                  <c:v>0</c:v>
                </c:pt>
                <c:pt idx="2">
                  <c:v>0</c:v>
                </c:pt>
                <c:pt idx="3">
                  <c:v>0</c:v>
                </c:pt>
                <c:pt idx="4">
                  <c:v>0</c:v>
                </c:pt>
                <c:pt idx="5">
                  <c:v>0</c:v>
                </c:pt>
                <c:pt idx="6">
                  <c:v>50000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numCache>
            </c:numRef>
          </c:val>
          <c:extLst>
            <c:ext xmlns:c16="http://schemas.microsoft.com/office/drawing/2014/chart" uri="{C3380CC4-5D6E-409C-BE32-E72D297353CC}">
              <c16:uniqueId val="{00000006-7B9E-6D4D-8FD1-4F4EDEFE5002}"/>
            </c:ext>
          </c:extLst>
        </c:ser>
        <c:ser>
          <c:idx val="7"/>
          <c:order val="7"/>
          <c:tx>
            <c:strRef>
              <c:f>'Quarterly budget P0'!$A$41:$A$44</c:f>
              <c:strCache>
                <c:ptCount val="1"/>
                <c:pt idx="0">
                  <c:v>Services</c:v>
                </c:pt>
              </c:strCache>
            </c:strRef>
          </c:tx>
          <c:spPr>
            <a:solidFill>
              <a:schemeClr val="accent2">
                <a:lumMod val="60000"/>
              </a:schemeClr>
            </a:solidFill>
            <a:ln>
              <a:noFill/>
            </a:ln>
            <a:effectLst/>
          </c:spPr>
          <c:invertIfNegative val="0"/>
          <c:dLbls>
            <c:delete val="1"/>
          </c:dLbls>
          <c:val>
            <c:numRef>
              <c:f>('Quarterly budget P0'!$C$41:$F$41,'Quarterly budget P0'!$H$41:$K$41,'Quarterly budget P0'!$M$41:$P$41,'Quarterly budget P0'!$R$41:$U$41,'Quarterly budget P0'!$W$41:$Z$41,'Quarterly budget P0'!$AB$41:$AE$41)</c:f>
              <c:numCache>
                <c:formatCode>######0,\ [$k€-2]</c:formatCode>
                <c:ptCount val="24"/>
                <c:pt idx="0">
                  <c:v>0</c:v>
                </c:pt>
                <c:pt idx="1">
                  <c:v>0</c:v>
                </c:pt>
                <c:pt idx="2">
                  <c:v>0</c:v>
                </c:pt>
                <c:pt idx="3">
                  <c:v>68000</c:v>
                </c:pt>
                <c:pt idx="4">
                  <c:v>0</c:v>
                </c:pt>
                <c:pt idx="5">
                  <c:v>0</c:v>
                </c:pt>
                <c:pt idx="6">
                  <c:v>0</c:v>
                </c:pt>
                <c:pt idx="7">
                  <c:v>0</c:v>
                </c:pt>
                <c:pt idx="8">
                  <c:v>0</c:v>
                </c:pt>
                <c:pt idx="9">
                  <c:v>0</c:v>
                </c:pt>
                <c:pt idx="10">
                  <c:v>50000</c:v>
                </c:pt>
                <c:pt idx="11">
                  <c:v>28050</c:v>
                </c:pt>
                <c:pt idx="12">
                  <c:v>0</c:v>
                </c:pt>
                <c:pt idx="13">
                  <c:v>0</c:v>
                </c:pt>
                <c:pt idx="14">
                  <c:v>0</c:v>
                </c:pt>
                <c:pt idx="15">
                  <c:v>85000</c:v>
                </c:pt>
                <c:pt idx="16">
                  <c:v>0</c:v>
                </c:pt>
                <c:pt idx="17">
                  <c:v>0</c:v>
                </c:pt>
                <c:pt idx="18">
                  <c:v>0</c:v>
                </c:pt>
                <c:pt idx="19">
                  <c:v>85000</c:v>
                </c:pt>
                <c:pt idx="20">
                  <c:v>0</c:v>
                </c:pt>
                <c:pt idx="21">
                  <c:v>0</c:v>
                </c:pt>
                <c:pt idx="22">
                  <c:v>0</c:v>
                </c:pt>
                <c:pt idx="23">
                  <c:v>85000</c:v>
                </c:pt>
              </c:numCache>
            </c:numRef>
          </c:val>
          <c:extLst>
            <c:ext xmlns:c16="http://schemas.microsoft.com/office/drawing/2014/chart" uri="{C3380CC4-5D6E-409C-BE32-E72D297353CC}">
              <c16:uniqueId val="{00000007-7B9E-6D4D-8FD1-4F4EDEFE5002}"/>
            </c:ext>
          </c:extLst>
        </c:ser>
        <c:ser>
          <c:idx val="8"/>
          <c:order val="8"/>
          <c:tx>
            <c:strRef>
              <c:f>'Quarterly budget P0'!$A$20:$A$27</c:f>
              <c:strCache>
                <c:ptCount val="1"/>
                <c:pt idx="0">
                  <c:v>Misc equipment</c:v>
                </c:pt>
              </c:strCache>
            </c:strRef>
          </c:tx>
          <c:spPr>
            <a:solidFill>
              <a:schemeClr val="accent3">
                <a:lumMod val="60000"/>
              </a:schemeClr>
            </a:solidFill>
            <a:ln>
              <a:noFill/>
            </a:ln>
            <a:effectLst/>
          </c:spPr>
          <c:invertIfNegative val="0"/>
          <c:dLbls>
            <c:delete val="1"/>
          </c:dLbls>
          <c:val>
            <c:numRef>
              <c:f>('Quarterly budget P0'!$C$20:$F$20,'Quarterly budget P0'!$H$20:$K$20,'Quarterly budget P0'!$M$20:$P$20,'Quarterly budget P0'!$R$20:$U$20,'Quarterly budget P0'!$W$20:$Z$20,'Quarterly budget P0'!$AB$20:$AE$20)</c:f>
              <c:numCache>
                <c:formatCode>######0,\ [$k€-2]</c:formatCode>
                <c:ptCount val="24"/>
                <c:pt idx="0">
                  <c:v>0</c:v>
                </c:pt>
                <c:pt idx="1">
                  <c:v>0</c:v>
                </c:pt>
                <c:pt idx="2">
                  <c:v>50000</c:v>
                </c:pt>
                <c:pt idx="3">
                  <c:v>0</c:v>
                </c:pt>
                <c:pt idx="4">
                  <c:v>0</c:v>
                </c:pt>
                <c:pt idx="5">
                  <c:v>10000</c:v>
                </c:pt>
                <c:pt idx="6">
                  <c:v>10000</c:v>
                </c:pt>
                <c:pt idx="7">
                  <c:v>0</c:v>
                </c:pt>
                <c:pt idx="8">
                  <c:v>0</c:v>
                </c:pt>
                <c:pt idx="9">
                  <c:v>0</c:v>
                </c:pt>
                <c:pt idx="10">
                  <c:v>20000</c:v>
                </c:pt>
                <c:pt idx="11">
                  <c:v>0</c:v>
                </c:pt>
                <c:pt idx="12">
                  <c:v>10000</c:v>
                </c:pt>
                <c:pt idx="13">
                  <c:v>0</c:v>
                </c:pt>
                <c:pt idx="14">
                  <c:v>0</c:v>
                </c:pt>
                <c:pt idx="15">
                  <c:v>0</c:v>
                </c:pt>
                <c:pt idx="16">
                  <c:v>20000</c:v>
                </c:pt>
                <c:pt idx="17">
                  <c:v>0</c:v>
                </c:pt>
                <c:pt idx="18">
                  <c:v>0</c:v>
                </c:pt>
                <c:pt idx="19">
                  <c:v>0</c:v>
                </c:pt>
                <c:pt idx="20">
                  <c:v>15000</c:v>
                </c:pt>
                <c:pt idx="21">
                  <c:v>0</c:v>
                </c:pt>
                <c:pt idx="22">
                  <c:v>10000</c:v>
                </c:pt>
                <c:pt idx="23">
                  <c:v>0</c:v>
                </c:pt>
              </c:numCache>
            </c:numRef>
          </c:val>
          <c:extLst>
            <c:ext xmlns:c16="http://schemas.microsoft.com/office/drawing/2014/chart" uri="{C3380CC4-5D6E-409C-BE32-E72D297353CC}">
              <c16:uniqueId val="{00000008-7B9E-6D4D-8FD1-4F4EDEFE5002}"/>
            </c:ext>
          </c:extLst>
        </c:ser>
        <c:ser>
          <c:idx val="9"/>
          <c:order val="9"/>
          <c:tx>
            <c:strRef>
              <c:f>'Quarterly budget P0'!$A$45:$A$49</c:f>
              <c:strCache>
                <c:ptCount val="1"/>
                <c:pt idx="0">
                  <c:v>Licenses</c:v>
                </c:pt>
              </c:strCache>
            </c:strRef>
          </c:tx>
          <c:spPr>
            <a:solidFill>
              <a:schemeClr val="accent4">
                <a:lumMod val="60000"/>
              </a:schemeClr>
            </a:solidFill>
            <a:ln>
              <a:noFill/>
            </a:ln>
            <a:effectLst/>
          </c:spPr>
          <c:invertIfNegative val="0"/>
          <c:dLbls>
            <c:delete val="1"/>
          </c:dLbls>
          <c:val>
            <c:numRef>
              <c:f>('Quarterly budget P0'!$C$45:$F$45,'Quarterly budget P0'!$H$45:$K$45,'Quarterly budget P0'!$M$45:$P$45,'Quarterly budget P0'!$R$45:$U$45,'Quarterly budget P0'!$W$45:$Z$45,'Quarterly budget P0'!$AB$45:$AE$45)</c:f>
              <c:numCache>
                <c:formatCode>######0,\ [$k€-2]</c:formatCode>
                <c:ptCount val="24"/>
                <c:pt idx="0">
                  <c:v>35000</c:v>
                </c:pt>
                <c:pt idx="1">
                  <c:v>0</c:v>
                </c:pt>
                <c:pt idx="2">
                  <c:v>35000</c:v>
                </c:pt>
                <c:pt idx="3">
                  <c:v>0</c:v>
                </c:pt>
                <c:pt idx="4">
                  <c:v>35000</c:v>
                </c:pt>
                <c:pt idx="5">
                  <c:v>0</c:v>
                </c:pt>
                <c:pt idx="6">
                  <c:v>35000</c:v>
                </c:pt>
                <c:pt idx="7">
                  <c:v>0</c:v>
                </c:pt>
                <c:pt idx="8">
                  <c:v>35000</c:v>
                </c:pt>
                <c:pt idx="9">
                  <c:v>0</c:v>
                </c:pt>
                <c:pt idx="10">
                  <c:v>35000</c:v>
                </c:pt>
                <c:pt idx="11">
                  <c:v>0</c:v>
                </c:pt>
                <c:pt idx="12">
                  <c:v>35000</c:v>
                </c:pt>
                <c:pt idx="13">
                  <c:v>0</c:v>
                </c:pt>
                <c:pt idx="14">
                  <c:v>35000</c:v>
                </c:pt>
                <c:pt idx="15">
                  <c:v>0</c:v>
                </c:pt>
                <c:pt idx="16">
                  <c:v>35000</c:v>
                </c:pt>
                <c:pt idx="17">
                  <c:v>0</c:v>
                </c:pt>
                <c:pt idx="18">
                  <c:v>35000</c:v>
                </c:pt>
                <c:pt idx="19">
                  <c:v>0</c:v>
                </c:pt>
                <c:pt idx="20">
                  <c:v>35000</c:v>
                </c:pt>
                <c:pt idx="21">
                  <c:v>0</c:v>
                </c:pt>
                <c:pt idx="22">
                  <c:v>35000</c:v>
                </c:pt>
                <c:pt idx="23">
                  <c:v>0</c:v>
                </c:pt>
              </c:numCache>
            </c:numRef>
          </c:val>
          <c:extLst>
            <c:ext xmlns:c16="http://schemas.microsoft.com/office/drawing/2014/chart" uri="{C3380CC4-5D6E-409C-BE32-E72D297353CC}">
              <c16:uniqueId val="{00000009-7B9E-6D4D-8FD1-4F4EDEFE5002}"/>
            </c:ext>
          </c:extLst>
        </c:ser>
        <c:ser>
          <c:idx val="10"/>
          <c:order val="10"/>
          <c:tx>
            <c:strRef>
              <c:f>'Quarterly budget P0'!$A$28:$A$30</c:f>
              <c:strCache>
                <c:ptCount val="1"/>
                <c:pt idx="0">
                  <c:v>Office equipment</c:v>
                </c:pt>
              </c:strCache>
            </c:strRef>
          </c:tx>
          <c:spPr>
            <a:solidFill>
              <a:schemeClr val="accent5">
                <a:lumMod val="60000"/>
              </a:schemeClr>
            </a:solidFill>
            <a:ln>
              <a:noFill/>
            </a:ln>
            <a:effectLst/>
          </c:spPr>
          <c:invertIfNegative val="0"/>
          <c:dLbls>
            <c:delete val="1"/>
          </c:dLbls>
          <c:val>
            <c:numRef>
              <c:f>('Quarterly budget P0'!$C$28:$F$28,'Quarterly budget P0'!$H$28:$K$28,'Quarterly budget P0'!$M$28:$P$28,'Quarterly budget P0'!$R$28:$U$28,'Quarterly budget P0'!$W$28:$Z$28,'Quarterly budget P0'!$AB$28:$AE$28)</c:f>
              <c:numCache>
                <c:formatCode>######0,\ [$k€-2]</c:formatCode>
                <c:ptCount val="24"/>
                <c:pt idx="0">
                  <c:v>0</c:v>
                </c:pt>
                <c:pt idx="1">
                  <c:v>30000</c:v>
                </c:pt>
                <c:pt idx="2">
                  <c:v>0</c:v>
                </c:pt>
                <c:pt idx="3">
                  <c:v>0</c:v>
                </c:pt>
                <c:pt idx="4">
                  <c:v>0</c:v>
                </c:pt>
                <c:pt idx="5">
                  <c:v>25000</c:v>
                </c:pt>
                <c:pt idx="6">
                  <c:v>0</c:v>
                </c:pt>
                <c:pt idx="7">
                  <c:v>0</c:v>
                </c:pt>
                <c:pt idx="8">
                  <c:v>0</c:v>
                </c:pt>
                <c:pt idx="9">
                  <c:v>0</c:v>
                </c:pt>
                <c:pt idx="10">
                  <c:v>0</c:v>
                </c:pt>
                <c:pt idx="11">
                  <c:v>0</c:v>
                </c:pt>
                <c:pt idx="12">
                  <c:v>0</c:v>
                </c:pt>
                <c:pt idx="13">
                  <c:v>10000</c:v>
                </c:pt>
                <c:pt idx="14">
                  <c:v>0</c:v>
                </c:pt>
                <c:pt idx="15">
                  <c:v>0</c:v>
                </c:pt>
                <c:pt idx="16">
                  <c:v>20000</c:v>
                </c:pt>
                <c:pt idx="17">
                  <c:v>0</c:v>
                </c:pt>
                <c:pt idx="18">
                  <c:v>0</c:v>
                </c:pt>
                <c:pt idx="19">
                  <c:v>0</c:v>
                </c:pt>
                <c:pt idx="20">
                  <c:v>20000</c:v>
                </c:pt>
                <c:pt idx="21">
                  <c:v>0</c:v>
                </c:pt>
                <c:pt idx="22">
                  <c:v>0</c:v>
                </c:pt>
                <c:pt idx="23">
                  <c:v>0</c:v>
                </c:pt>
              </c:numCache>
            </c:numRef>
          </c:val>
          <c:extLst>
            <c:ext xmlns:c16="http://schemas.microsoft.com/office/drawing/2014/chart" uri="{C3380CC4-5D6E-409C-BE32-E72D297353CC}">
              <c16:uniqueId val="{0000000A-7B9E-6D4D-8FD1-4F4EDEFE5002}"/>
            </c:ext>
          </c:extLst>
        </c:ser>
        <c:dLbls>
          <c:showLegendKey val="0"/>
          <c:showVal val="1"/>
          <c:showCatName val="0"/>
          <c:showSerName val="0"/>
          <c:showPercent val="0"/>
          <c:showBubbleSize val="0"/>
        </c:dLbls>
        <c:gapWidth val="219"/>
        <c:overlap val="100"/>
        <c:axId val="2132298176"/>
        <c:axId val="934882656"/>
      </c:barChart>
      <c:catAx>
        <c:axId val="213229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SE"/>
          </a:p>
        </c:txPr>
        <c:crossAx val="934882656"/>
        <c:crosses val="autoZero"/>
        <c:auto val="1"/>
        <c:lblAlgn val="ctr"/>
        <c:lblOffset val="100"/>
        <c:noMultiLvlLbl val="0"/>
      </c:catAx>
      <c:valAx>
        <c:axId val="934882656"/>
        <c:scaling>
          <c:orientation val="minMax"/>
        </c:scaling>
        <c:delete val="0"/>
        <c:axPos val="l"/>
        <c:majorGridlines>
          <c:spPr>
            <a:ln w="9525" cap="flat" cmpd="sng" algn="ctr">
              <a:solidFill>
                <a:schemeClr val="tx1">
                  <a:lumMod val="15000"/>
                  <a:lumOff val="85000"/>
                </a:schemeClr>
              </a:solidFill>
              <a:round/>
            </a:ln>
            <a:effectLst/>
          </c:spPr>
        </c:majorGridlines>
        <c:numFmt formatCode="######0,\ [$k€-2]"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SE"/>
          </a:p>
        </c:txPr>
        <c:crossAx val="213229817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13E164-96E8-9447-8D8A-6C615FD0A1F6}" type="doc">
      <dgm:prSet loTypeId="urn:microsoft.com/office/officeart/2005/8/layout/lProcess3" loCatId="" qsTypeId="urn:microsoft.com/office/officeart/2005/8/quickstyle/simple1" qsCatId="simple" csTypeId="urn:microsoft.com/office/officeart/2005/8/colors/accent1_2" csCatId="accent1" phldr="1"/>
      <dgm:spPr/>
      <dgm:t>
        <a:bodyPr/>
        <a:lstStyle/>
        <a:p>
          <a:endParaRPr lang="en-US"/>
        </a:p>
      </dgm:t>
    </dgm:pt>
    <dgm:pt modelId="{E35D62F0-AD1C-AA4E-988B-D10CFBBB865D}">
      <dgm:prSet/>
      <dgm:spPr/>
      <dgm:t>
        <a:bodyPr/>
        <a:lstStyle/>
        <a:p>
          <a:r>
            <a:rPr lang="en-US" dirty="0"/>
            <a:t>Oct</a:t>
          </a:r>
        </a:p>
      </dgm:t>
    </dgm:pt>
    <dgm:pt modelId="{98431E9B-1C00-484C-9784-3CC4CC768F06}" type="parTrans" cxnId="{D78BC785-2789-5743-AA31-8B7103FCF6A8}">
      <dgm:prSet/>
      <dgm:spPr/>
      <dgm:t>
        <a:bodyPr/>
        <a:lstStyle/>
        <a:p>
          <a:endParaRPr lang="en-US"/>
        </a:p>
      </dgm:t>
    </dgm:pt>
    <dgm:pt modelId="{96B9D932-CD3F-0E41-B8B3-34AC9F15F307}" type="sibTrans" cxnId="{D78BC785-2789-5743-AA31-8B7103FCF6A8}">
      <dgm:prSet/>
      <dgm:spPr/>
      <dgm:t>
        <a:bodyPr/>
        <a:lstStyle/>
        <a:p>
          <a:endParaRPr lang="en-US"/>
        </a:p>
      </dgm:t>
    </dgm:pt>
    <dgm:pt modelId="{DA5A3EA6-46B3-734C-8061-6EAE826C091E}">
      <dgm:prSet/>
      <dgm:spPr/>
      <dgm:t>
        <a:bodyPr/>
        <a:lstStyle/>
        <a:p>
          <a:r>
            <a:rPr lang="en-US" dirty="0"/>
            <a:t>Nov</a:t>
          </a:r>
        </a:p>
      </dgm:t>
    </dgm:pt>
    <dgm:pt modelId="{513D9C27-8988-B94A-81B0-7A8B765C03DD}" type="parTrans" cxnId="{AC42701B-A461-8B43-9157-CDC02860E75A}">
      <dgm:prSet/>
      <dgm:spPr/>
      <dgm:t>
        <a:bodyPr/>
        <a:lstStyle/>
        <a:p>
          <a:endParaRPr lang="en-US"/>
        </a:p>
      </dgm:t>
    </dgm:pt>
    <dgm:pt modelId="{437515B9-AEBC-1F4D-83F6-AE326F45A58E}" type="sibTrans" cxnId="{AC42701B-A461-8B43-9157-CDC02860E75A}">
      <dgm:prSet/>
      <dgm:spPr/>
      <dgm:t>
        <a:bodyPr/>
        <a:lstStyle/>
        <a:p>
          <a:endParaRPr lang="en-US"/>
        </a:p>
      </dgm:t>
    </dgm:pt>
    <dgm:pt modelId="{ABBA6027-28BF-3849-ADD6-5ADEBD43367E}">
      <dgm:prSet/>
      <dgm:spPr/>
      <dgm:t>
        <a:bodyPr/>
        <a:lstStyle/>
        <a:p>
          <a:r>
            <a:rPr lang="en-US" dirty="0"/>
            <a:t>Dec</a:t>
          </a:r>
        </a:p>
      </dgm:t>
    </dgm:pt>
    <dgm:pt modelId="{42E76BCD-5426-6843-9C38-79C2E62F1161}" type="parTrans" cxnId="{0F1A20FF-ABEE-794D-A8AE-02A24C33D15B}">
      <dgm:prSet/>
      <dgm:spPr/>
      <dgm:t>
        <a:bodyPr/>
        <a:lstStyle/>
        <a:p>
          <a:endParaRPr lang="en-US"/>
        </a:p>
      </dgm:t>
    </dgm:pt>
    <dgm:pt modelId="{4A0538B7-62DF-344C-8E5D-3A3E2A5EB1B5}" type="sibTrans" cxnId="{0F1A20FF-ABEE-794D-A8AE-02A24C33D15B}">
      <dgm:prSet/>
      <dgm:spPr/>
      <dgm:t>
        <a:bodyPr/>
        <a:lstStyle/>
        <a:p>
          <a:endParaRPr lang="en-US"/>
        </a:p>
      </dgm:t>
    </dgm:pt>
    <dgm:pt modelId="{747E2ECD-DEC1-C946-9C3B-F3B966E6B8F9}">
      <dgm:prSet/>
      <dgm:spPr/>
      <dgm:t>
        <a:bodyPr/>
        <a:lstStyle/>
        <a:p>
          <a:r>
            <a:rPr lang="en-US" dirty="0"/>
            <a:t>Hardware installations</a:t>
          </a:r>
        </a:p>
      </dgm:t>
    </dgm:pt>
    <dgm:pt modelId="{1AF6A483-8B62-7C4C-8133-25D5349B5FAA}" type="parTrans" cxnId="{93D1EF31-9BDC-704C-A8BE-AA2CC394C2F0}">
      <dgm:prSet/>
      <dgm:spPr/>
      <dgm:t>
        <a:bodyPr/>
        <a:lstStyle/>
        <a:p>
          <a:endParaRPr lang="en-US"/>
        </a:p>
      </dgm:t>
    </dgm:pt>
    <dgm:pt modelId="{E29B89BA-8BB8-A141-B471-0F1126C625BC}" type="sibTrans" cxnId="{93D1EF31-9BDC-704C-A8BE-AA2CC394C2F0}">
      <dgm:prSet/>
      <dgm:spPr/>
      <dgm:t>
        <a:bodyPr/>
        <a:lstStyle/>
        <a:p>
          <a:endParaRPr lang="en-US"/>
        </a:p>
      </dgm:t>
    </dgm:pt>
    <dgm:pt modelId="{54D5F1BA-B475-B345-9E4C-6E73D96D50B2}">
      <dgm:prSet/>
      <dgm:spPr/>
      <dgm:t>
        <a:bodyPr/>
        <a:lstStyle/>
        <a:p>
          <a:r>
            <a:rPr lang="en-US" dirty="0"/>
            <a:t>OpenStack and VISA improvements</a:t>
          </a:r>
        </a:p>
      </dgm:t>
    </dgm:pt>
    <dgm:pt modelId="{5CFA5184-5C2D-3C48-9D0A-40FDA6778B92}" type="parTrans" cxnId="{9C5AD967-2794-B04B-A5D6-7855193FB53E}">
      <dgm:prSet/>
      <dgm:spPr/>
      <dgm:t>
        <a:bodyPr/>
        <a:lstStyle/>
        <a:p>
          <a:endParaRPr lang="en-US"/>
        </a:p>
      </dgm:t>
    </dgm:pt>
    <dgm:pt modelId="{EC883D05-4E54-ED41-91FF-2409F1F37CFF}" type="sibTrans" cxnId="{9C5AD967-2794-B04B-A5D6-7855193FB53E}">
      <dgm:prSet/>
      <dgm:spPr/>
      <dgm:t>
        <a:bodyPr/>
        <a:lstStyle/>
        <a:p>
          <a:endParaRPr lang="en-US"/>
        </a:p>
      </dgm:t>
    </dgm:pt>
    <dgm:pt modelId="{E566C2C8-9F1E-0742-B98D-75E44D444E36}">
      <dgm:prSet/>
      <dgm:spPr/>
      <dgm:t>
        <a:bodyPr/>
        <a:lstStyle/>
        <a:p>
          <a:r>
            <a:rPr lang="en-US" dirty="0"/>
            <a:t>Cold commissioning</a:t>
          </a:r>
        </a:p>
      </dgm:t>
    </dgm:pt>
    <dgm:pt modelId="{C72BAD81-F4F3-794F-9FCE-95945FBAA736}" type="parTrans" cxnId="{E5BBBF91-EE68-2340-80C4-A997FFEBEEF2}">
      <dgm:prSet/>
      <dgm:spPr/>
      <dgm:t>
        <a:bodyPr/>
        <a:lstStyle/>
        <a:p>
          <a:endParaRPr lang="en-US"/>
        </a:p>
      </dgm:t>
    </dgm:pt>
    <dgm:pt modelId="{265D999A-BBC8-7A44-B976-F81CB3DE6A98}" type="sibTrans" cxnId="{E5BBBF91-EE68-2340-80C4-A997FFEBEEF2}">
      <dgm:prSet/>
      <dgm:spPr/>
      <dgm:t>
        <a:bodyPr/>
        <a:lstStyle/>
        <a:p>
          <a:endParaRPr lang="en-US"/>
        </a:p>
      </dgm:t>
    </dgm:pt>
    <dgm:pt modelId="{F3B606BF-AAD0-8342-A89C-C874CFDCA574}">
      <dgm:prSet/>
      <dgm:spPr/>
      <dgm:t>
        <a:bodyPr/>
        <a:lstStyle/>
        <a:p>
          <a:r>
            <a:rPr lang="en-US" dirty="0"/>
            <a:t>Hardware installations</a:t>
          </a:r>
        </a:p>
      </dgm:t>
    </dgm:pt>
    <dgm:pt modelId="{2D64F6FD-65A9-BF46-BA6D-CF1101F3FBC9}" type="parTrans" cxnId="{A244A039-91B8-E345-9FB5-825D50D3A1E9}">
      <dgm:prSet/>
      <dgm:spPr/>
      <dgm:t>
        <a:bodyPr/>
        <a:lstStyle/>
        <a:p>
          <a:endParaRPr lang="en-US"/>
        </a:p>
      </dgm:t>
    </dgm:pt>
    <dgm:pt modelId="{5D5A643F-D8F8-8445-9527-E8027CB8FE95}" type="sibTrans" cxnId="{A244A039-91B8-E345-9FB5-825D50D3A1E9}">
      <dgm:prSet/>
      <dgm:spPr/>
      <dgm:t>
        <a:bodyPr/>
        <a:lstStyle/>
        <a:p>
          <a:endParaRPr lang="en-US"/>
        </a:p>
      </dgm:t>
    </dgm:pt>
    <dgm:pt modelId="{F47249F1-E6B4-924F-8776-197064402E5B}">
      <dgm:prSet/>
      <dgm:spPr/>
      <dgm:t>
        <a:bodyPr/>
        <a:lstStyle/>
        <a:p>
          <a:r>
            <a:rPr lang="en-US" dirty="0"/>
            <a:t>Last 2022 purchases</a:t>
          </a:r>
        </a:p>
      </dgm:t>
    </dgm:pt>
    <dgm:pt modelId="{0CC7D1CB-96D3-964B-B7B5-79A2A5900DE0}" type="parTrans" cxnId="{75E94C74-E4CF-F44F-9CA2-A0FB53CE95E3}">
      <dgm:prSet/>
      <dgm:spPr/>
      <dgm:t>
        <a:bodyPr/>
        <a:lstStyle/>
        <a:p>
          <a:endParaRPr lang="en-US"/>
        </a:p>
      </dgm:t>
    </dgm:pt>
    <dgm:pt modelId="{FB410FFF-46BC-C747-BA71-D1133AD3A441}" type="sibTrans" cxnId="{75E94C74-E4CF-F44F-9CA2-A0FB53CE95E3}">
      <dgm:prSet/>
      <dgm:spPr/>
      <dgm:t>
        <a:bodyPr/>
        <a:lstStyle/>
        <a:p>
          <a:endParaRPr lang="en-US"/>
        </a:p>
      </dgm:t>
    </dgm:pt>
    <dgm:pt modelId="{C562535F-864F-AD49-9E8F-7C0C5C67F7D3}">
      <dgm:prSet/>
      <dgm:spPr/>
      <dgm:t>
        <a:bodyPr/>
        <a:lstStyle/>
        <a:p>
          <a:r>
            <a:rPr lang="en-US" dirty="0"/>
            <a:t>Cold commissioning</a:t>
          </a:r>
        </a:p>
      </dgm:t>
    </dgm:pt>
    <dgm:pt modelId="{2CED0CF3-054E-6441-8CCB-11F21285B19E}" type="parTrans" cxnId="{7777C612-ECF2-FF40-BF88-5175564B4684}">
      <dgm:prSet/>
      <dgm:spPr/>
      <dgm:t>
        <a:bodyPr/>
        <a:lstStyle/>
        <a:p>
          <a:endParaRPr lang="en-US"/>
        </a:p>
      </dgm:t>
    </dgm:pt>
    <dgm:pt modelId="{2A811080-416E-0643-8C70-47AE89C3DE63}" type="sibTrans" cxnId="{7777C612-ECF2-FF40-BF88-5175564B4684}">
      <dgm:prSet/>
      <dgm:spPr/>
      <dgm:t>
        <a:bodyPr/>
        <a:lstStyle/>
        <a:p>
          <a:endParaRPr lang="en-US"/>
        </a:p>
      </dgm:t>
    </dgm:pt>
    <dgm:pt modelId="{CDE08A3B-EEF9-F54C-8B6C-2BED4BD7BF98}">
      <dgm:prSet/>
      <dgm:spPr/>
      <dgm:t>
        <a:bodyPr/>
        <a:lstStyle/>
        <a:p>
          <a:r>
            <a:rPr lang="en-US" dirty="0"/>
            <a:t>Complete evacuation of legacy VM platform</a:t>
          </a:r>
        </a:p>
      </dgm:t>
    </dgm:pt>
    <dgm:pt modelId="{6ACBAB9B-B509-7F4C-9F66-C0A64BD29E8C}" type="parTrans" cxnId="{F076CB44-8D72-8842-B00F-A70931D1C034}">
      <dgm:prSet/>
      <dgm:spPr/>
      <dgm:t>
        <a:bodyPr/>
        <a:lstStyle/>
        <a:p>
          <a:endParaRPr lang="en-US"/>
        </a:p>
      </dgm:t>
    </dgm:pt>
    <dgm:pt modelId="{BC5543FB-3C3A-394A-A2F4-BE203116200B}" type="sibTrans" cxnId="{F076CB44-8D72-8842-B00F-A70931D1C034}">
      <dgm:prSet/>
      <dgm:spPr/>
      <dgm:t>
        <a:bodyPr/>
        <a:lstStyle/>
        <a:p>
          <a:endParaRPr lang="en-US"/>
        </a:p>
      </dgm:t>
    </dgm:pt>
    <dgm:pt modelId="{430BA355-0A6F-9F4B-B720-C336D158FEEC}">
      <dgm:prSet/>
      <dgm:spPr/>
      <dgm:t>
        <a:bodyPr/>
        <a:lstStyle/>
        <a:p>
          <a:r>
            <a:rPr lang="en-US" dirty="0"/>
            <a:t>End of year tasks</a:t>
          </a:r>
        </a:p>
      </dgm:t>
    </dgm:pt>
    <dgm:pt modelId="{8A32AAD9-9C21-0146-9B33-31F36FE5C213}" type="parTrans" cxnId="{611782BA-2811-9740-BB0F-9429E682BE85}">
      <dgm:prSet/>
      <dgm:spPr/>
      <dgm:t>
        <a:bodyPr/>
        <a:lstStyle/>
        <a:p>
          <a:endParaRPr lang="en-US"/>
        </a:p>
      </dgm:t>
    </dgm:pt>
    <dgm:pt modelId="{670A34C0-DE91-984F-BBA8-0742B3C6660A}" type="sibTrans" cxnId="{611782BA-2811-9740-BB0F-9429E682BE85}">
      <dgm:prSet/>
      <dgm:spPr/>
      <dgm:t>
        <a:bodyPr/>
        <a:lstStyle/>
        <a:p>
          <a:endParaRPr lang="en-US"/>
        </a:p>
      </dgm:t>
    </dgm:pt>
    <dgm:pt modelId="{9C0E79CA-FDDF-9D45-884A-16945CDA2BA5}">
      <dgm:prSet/>
      <dgm:spPr/>
      <dgm:t>
        <a:bodyPr/>
        <a:lstStyle/>
        <a:p>
          <a:r>
            <a:rPr lang="en-US" dirty="0"/>
            <a:t>Cold </a:t>
          </a:r>
          <a:r>
            <a:rPr lang="en-US" dirty="0" err="1"/>
            <a:t>commisioning</a:t>
          </a:r>
          <a:endParaRPr lang="en-US" dirty="0"/>
        </a:p>
      </dgm:t>
    </dgm:pt>
    <dgm:pt modelId="{220CD7DD-12A8-F84E-8A7A-3AE7C22E68B5}" type="parTrans" cxnId="{6145788D-E7DE-994B-A97D-3DEA1D3A9FF8}">
      <dgm:prSet/>
      <dgm:spPr/>
      <dgm:t>
        <a:bodyPr/>
        <a:lstStyle/>
        <a:p>
          <a:endParaRPr lang="en-US"/>
        </a:p>
      </dgm:t>
    </dgm:pt>
    <dgm:pt modelId="{5DD2FEB8-5B4E-8F49-9128-1011555D6F9C}" type="sibTrans" cxnId="{6145788D-E7DE-994B-A97D-3DEA1D3A9FF8}">
      <dgm:prSet/>
      <dgm:spPr/>
      <dgm:t>
        <a:bodyPr/>
        <a:lstStyle/>
        <a:p>
          <a:endParaRPr lang="en-US"/>
        </a:p>
      </dgm:t>
    </dgm:pt>
    <dgm:pt modelId="{63A4E655-5F3E-6340-A3D1-75578626E1AE}">
      <dgm:prSet/>
      <dgm:spPr/>
      <dgm:t>
        <a:bodyPr/>
        <a:lstStyle/>
        <a:p>
          <a:r>
            <a:rPr lang="en-US" dirty="0"/>
            <a:t>On-barding staff</a:t>
          </a:r>
        </a:p>
      </dgm:t>
    </dgm:pt>
    <dgm:pt modelId="{A3A9215E-4B62-974C-B425-473C2CBA28A9}" type="parTrans" cxnId="{16AF9335-8E35-DF47-BF8C-FE2D8192A670}">
      <dgm:prSet/>
      <dgm:spPr/>
      <dgm:t>
        <a:bodyPr/>
        <a:lstStyle/>
        <a:p>
          <a:endParaRPr lang="en-US"/>
        </a:p>
      </dgm:t>
    </dgm:pt>
    <dgm:pt modelId="{13914EF2-9ED8-264D-8D5F-EDF63ACE8D9E}" type="sibTrans" cxnId="{16AF9335-8E35-DF47-BF8C-FE2D8192A670}">
      <dgm:prSet/>
      <dgm:spPr/>
      <dgm:t>
        <a:bodyPr/>
        <a:lstStyle/>
        <a:p>
          <a:endParaRPr lang="en-US"/>
        </a:p>
      </dgm:t>
    </dgm:pt>
    <dgm:pt modelId="{DC574713-459F-BB4A-825E-E5BC5394C7AB}" type="pres">
      <dgm:prSet presAssocID="{9713E164-96E8-9447-8D8A-6C615FD0A1F6}" presName="Name0" presStyleCnt="0">
        <dgm:presLayoutVars>
          <dgm:chPref val="3"/>
          <dgm:dir/>
          <dgm:animLvl val="lvl"/>
          <dgm:resizeHandles/>
        </dgm:presLayoutVars>
      </dgm:prSet>
      <dgm:spPr/>
    </dgm:pt>
    <dgm:pt modelId="{396F1088-7CD4-5B43-AD75-3F3A3D7499FF}" type="pres">
      <dgm:prSet presAssocID="{E35D62F0-AD1C-AA4E-988B-D10CFBBB865D}" presName="horFlow" presStyleCnt="0"/>
      <dgm:spPr/>
    </dgm:pt>
    <dgm:pt modelId="{974361EA-67F8-B24A-8E40-9278181AF36D}" type="pres">
      <dgm:prSet presAssocID="{E35D62F0-AD1C-AA4E-988B-D10CFBBB865D}" presName="bigChev" presStyleLbl="node1" presStyleIdx="0" presStyleCnt="3"/>
      <dgm:spPr/>
    </dgm:pt>
    <dgm:pt modelId="{DD805394-1398-B84D-9D8A-48FB75CD0E3B}" type="pres">
      <dgm:prSet presAssocID="{1AF6A483-8B62-7C4C-8133-25D5349B5FAA}" presName="parTrans" presStyleCnt="0"/>
      <dgm:spPr/>
    </dgm:pt>
    <dgm:pt modelId="{D5E03F78-FB76-434E-BB16-5820AA086510}" type="pres">
      <dgm:prSet presAssocID="{747E2ECD-DEC1-C946-9C3B-F3B966E6B8F9}" presName="node" presStyleLbl="alignAccFollowNode1" presStyleIdx="0" presStyleCnt="10">
        <dgm:presLayoutVars>
          <dgm:bulletEnabled val="1"/>
        </dgm:presLayoutVars>
      </dgm:prSet>
      <dgm:spPr/>
    </dgm:pt>
    <dgm:pt modelId="{A9311C21-2E81-FB44-AFE8-7EB5DE2CD4D1}" type="pres">
      <dgm:prSet presAssocID="{E29B89BA-8BB8-A141-B471-0F1126C625BC}" presName="sibTrans" presStyleCnt="0"/>
      <dgm:spPr/>
    </dgm:pt>
    <dgm:pt modelId="{39FFD1AB-070D-5C4D-BCB2-ED0196CF9D24}" type="pres">
      <dgm:prSet presAssocID="{54D5F1BA-B475-B345-9E4C-6E73D96D50B2}" presName="node" presStyleLbl="alignAccFollowNode1" presStyleIdx="1" presStyleCnt="10">
        <dgm:presLayoutVars>
          <dgm:bulletEnabled val="1"/>
        </dgm:presLayoutVars>
      </dgm:prSet>
      <dgm:spPr/>
    </dgm:pt>
    <dgm:pt modelId="{FB0A096E-1CD0-6944-80B0-E53979CE0FB6}" type="pres">
      <dgm:prSet presAssocID="{EC883D05-4E54-ED41-91FF-2409F1F37CFF}" presName="sibTrans" presStyleCnt="0"/>
      <dgm:spPr/>
    </dgm:pt>
    <dgm:pt modelId="{1FE5E438-4C7D-7C4C-A2B4-376C18539060}" type="pres">
      <dgm:prSet presAssocID="{E566C2C8-9F1E-0742-B98D-75E44D444E36}" presName="node" presStyleLbl="alignAccFollowNode1" presStyleIdx="2" presStyleCnt="10">
        <dgm:presLayoutVars>
          <dgm:bulletEnabled val="1"/>
        </dgm:presLayoutVars>
      </dgm:prSet>
      <dgm:spPr/>
    </dgm:pt>
    <dgm:pt modelId="{651E3C8A-CAA5-7242-BF73-F9ABBBDAABD7}" type="pres">
      <dgm:prSet presAssocID="{E35D62F0-AD1C-AA4E-988B-D10CFBBB865D}" presName="vSp" presStyleCnt="0"/>
      <dgm:spPr/>
    </dgm:pt>
    <dgm:pt modelId="{DB4ABC49-CA2B-3A4F-B99E-8FE66F50E529}" type="pres">
      <dgm:prSet presAssocID="{DA5A3EA6-46B3-734C-8061-6EAE826C091E}" presName="horFlow" presStyleCnt="0"/>
      <dgm:spPr/>
    </dgm:pt>
    <dgm:pt modelId="{D1D9F38A-04FC-ED46-96AC-87738135764C}" type="pres">
      <dgm:prSet presAssocID="{DA5A3EA6-46B3-734C-8061-6EAE826C091E}" presName="bigChev" presStyleLbl="node1" presStyleIdx="1" presStyleCnt="3"/>
      <dgm:spPr/>
    </dgm:pt>
    <dgm:pt modelId="{CCF33FF4-CE74-AC4B-A34B-553D8B391521}" type="pres">
      <dgm:prSet presAssocID="{2D64F6FD-65A9-BF46-BA6D-CF1101F3FBC9}" presName="parTrans" presStyleCnt="0"/>
      <dgm:spPr/>
    </dgm:pt>
    <dgm:pt modelId="{152C2F57-9158-A746-ADEA-8A72639EA24A}" type="pres">
      <dgm:prSet presAssocID="{F3B606BF-AAD0-8342-A89C-C874CFDCA574}" presName="node" presStyleLbl="alignAccFollowNode1" presStyleIdx="3" presStyleCnt="10">
        <dgm:presLayoutVars>
          <dgm:bulletEnabled val="1"/>
        </dgm:presLayoutVars>
      </dgm:prSet>
      <dgm:spPr/>
    </dgm:pt>
    <dgm:pt modelId="{F399F94E-BDDF-1B49-8B25-94513FBE3B74}" type="pres">
      <dgm:prSet presAssocID="{5D5A643F-D8F8-8445-9527-E8027CB8FE95}" presName="sibTrans" presStyleCnt="0"/>
      <dgm:spPr/>
    </dgm:pt>
    <dgm:pt modelId="{9BC691CA-90F6-1146-8686-E216BC3891D2}" type="pres">
      <dgm:prSet presAssocID="{F47249F1-E6B4-924F-8776-197064402E5B}" presName="node" presStyleLbl="alignAccFollowNode1" presStyleIdx="4" presStyleCnt="10">
        <dgm:presLayoutVars>
          <dgm:bulletEnabled val="1"/>
        </dgm:presLayoutVars>
      </dgm:prSet>
      <dgm:spPr/>
    </dgm:pt>
    <dgm:pt modelId="{2EC4AD18-2990-8B45-B1F2-050489078824}" type="pres">
      <dgm:prSet presAssocID="{FB410FFF-46BC-C747-BA71-D1133AD3A441}" presName="sibTrans" presStyleCnt="0"/>
      <dgm:spPr/>
    </dgm:pt>
    <dgm:pt modelId="{AEBCC3DB-EE60-CE47-B582-1C135EB7F5AC}" type="pres">
      <dgm:prSet presAssocID="{C562535F-864F-AD49-9E8F-7C0C5C67F7D3}" presName="node" presStyleLbl="alignAccFollowNode1" presStyleIdx="5" presStyleCnt="10">
        <dgm:presLayoutVars>
          <dgm:bulletEnabled val="1"/>
        </dgm:presLayoutVars>
      </dgm:prSet>
      <dgm:spPr/>
    </dgm:pt>
    <dgm:pt modelId="{15D84E96-A24D-824E-A7AD-AEE27024CF2F}" type="pres">
      <dgm:prSet presAssocID="{DA5A3EA6-46B3-734C-8061-6EAE826C091E}" presName="vSp" presStyleCnt="0"/>
      <dgm:spPr/>
    </dgm:pt>
    <dgm:pt modelId="{4AB450B9-8DDE-AC4C-AF32-BFDBE4AB884C}" type="pres">
      <dgm:prSet presAssocID="{ABBA6027-28BF-3849-ADD6-5ADEBD43367E}" presName="horFlow" presStyleCnt="0"/>
      <dgm:spPr/>
    </dgm:pt>
    <dgm:pt modelId="{D5FCE1FF-D310-E54D-A965-590FB8D5BECC}" type="pres">
      <dgm:prSet presAssocID="{ABBA6027-28BF-3849-ADD6-5ADEBD43367E}" presName="bigChev" presStyleLbl="node1" presStyleIdx="2" presStyleCnt="3"/>
      <dgm:spPr/>
    </dgm:pt>
    <dgm:pt modelId="{7E804959-C51D-C048-A3A4-E490237153C1}" type="pres">
      <dgm:prSet presAssocID="{6ACBAB9B-B509-7F4C-9F66-C0A64BD29E8C}" presName="parTrans" presStyleCnt="0"/>
      <dgm:spPr/>
    </dgm:pt>
    <dgm:pt modelId="{1FA4D86F-11F7-5C47-AC51-72EBA7AAABC8}" type="pres">
      <dgm:prSet presAssocID="{CDE08A3B-EEF9-F54C-8B6C-2BED4BD7BF98}" presName="node" presStyleLbl="alignAccFollowNode1" presStyleIdx="6" presStyleCnt="10">
        <dgm:presLayoutVars>
          <dgm:bulletEnabled val="1"/>
        </dgm:presLayoutVars>
      </dgm:prSet>
      <dgm:spPr/>
    </dgm:pt>
    <dgm:pt modelId="{F1439F8C-C32E-F04B-86D8-051E047C5AE6}" type="pres">
      <dgm:prSet presAssocID="{BC5543FB-3C3A-394A-A2F4-BE203116200B}" presName="sibTrans" presStyleCnt="0"/>
      <dgm:spPr/>
    </dgm:pt>
    <dgm:pt modelId="{A21373D4-C7EA-104F-9247-6300BD8FC03E}" type="pres">
      <dgm:prSet presAssocID="{430BA355-0A6F-9F4B-B720-C336D158FEEC}" presName="node" presStyleLbl="alignAccFollowNode1" presStyleIdx="7" presStyleCnt="10">
        <dgm:presLayoutVars>
          <dgm:bulletEnabled val="1"/>
        </dgm:presLayoutVars>
      </dgm:prSet>
      <dgm:spPr/>
    </dgm:pt>
    <dgm:pt modelId="{96A60FF2-D227-BE40-B49A-412E9B323973}" type="pres">
      <dgm:prSet presAssocID="{670A34C0-DE91-984F-BBA8-0742B3C6660A}" presName="sibTrans" presStyleCnt="0"/>
      <dgm:spPr/>
    </dgm:pt>
    <dgm:pt modelId="{CBD792DE-80F3-0049-98CD-762819AE68FF}" type="pres">
      <dgm:prSet presAssocID="{9C0E79CA-FDDF-9D45-884A-16945CDA2BA5}" presName="node" presStyleLbl="alignAccFollowNode1" presStyleIdx="8" presStyleCnt="10">
        <dgm:presLayoutVars>
          <dgm:bulletEnabled val="1"/>
        </dgm:presLayoutVars>
      </dgm:prSet>
      <dgm:spPr/>
    </dgm:pt>
    <dgm:pt modelId="{0ED0EE49-B731-6949-8AD1-40BA0AA5D46C}" type="pres">
      <dgm:prSet presAssocID="{5DD2FEB8-5B4E-8F49-9128-1011555D6F9C}" presName="sibTrans" presStyleCnt="0"/>
      <dgm:spPr/>
    </dgm:pt>
    <dgm:pt modelId="{1240B1E6-C19D-3E4C-9BB0-722447D2C2B2}" type="pres">
      <dgm:prSet presAssocID="{63A4E655-5F3E-6340-A3D1-75578626E1AE}" presName="node" presStyleLbl="alignAccFollowNode1" presStyleIdx="9" presStyleCnt="10">
        <dgm:presLayoutVars>
          <dgm:bulletEnabled val="1"/>
        </dgm:presLayoutVars>
      </dgm:prSet>
      <dgm:spPr/>
    </dgm:pt>
  </dgm:ptLst>
  <dgm:cxnLst>
    <dgm:cxn modelId="{7777C612-ECF2-FF40-BF88-5175564B4684}" srcId="{DA5A3EA6-46B3-734C-8061-6EAE826C091E}" destId="{C562535F-864F-AD49-9E8F-7C0C5C67F7D3}" srcOrd="2" destOrd="0" parTransId="{2CED0CF3-054E-6441-8CCB-11F21285B19E}" sibTransId="{2A811080-416E-0643-8C70-47AE89C3DE63}"/>
    <dgm:cxn modelId="{F84FE914-9E35-DF41-8C94-8EA43F0C99DB}" type="presOf" srcId="{E566C2C8-9F1E-0742-B98D-75E44D444E36}" destId="{1FE5E438-4C7D-7C4C-A2B4-376C18539060}" srcOrd="0" destOrd="0" presId="urn:microsoft.com/office/officeart/2005/8/layout/lProcess3"/>
    <dgm:cxn modelId="{939BA217-7DA4-DD47-B67E-669454BF627F}" type="presOf" srcId="{F3B606BF-AAD0-8342-A89C-C874CFDCA574}" destId="{152C2F57-9158-A746-ADEA-8A72639EA24A}" srcOrd="0" destOrd="0" presId="urn:microsoft.com/office/officeart/2005/8/layout/lProcess3"/>
    <dgm:cxn modelId="{AC42701B-A461-8B43-9157-CDC02860E75A}" srcId="{9713E164-96E8-9447-8D8A-6C615FD0A1F6}" destId="{DA5A3EA6-46B3-734C-8061-6EAE826C091E}" srcOrd="1" destOrd="0" parTransId="{513D9C27-8988-B94A-81B0-7A8B765C03DD}" sibTransId="{437515B9-AEBC-1F4D-83F6-AE326F45A58E}"/>
    <dgm:cxn modelId="{93D1EF31-9BDC-704C-A8BE-AA2CC394C2F0}" srcId="{E35D62F0-AD1C-AA4E-988B-D10CFBBB865D}" destId="{747E2ECD-DEC1-C946-9C3B-F3B966E6B8F9}" srcOrd="0" destOrd="0" parTransId="{1AF6A483-8B62-7C4C-8133-25D5349B5FAA}" sibTransId="{E29B89BA-8BB8-A141-B471-0F1126C625BC}"/>
    <dgm:cxn modelId="{01F68932-E445-9840-AF1C-E93CAD8B67AF}" type="presOf" srcId="{DA5A3EA6-46B3-734C-8061-6EAE826C091E}" destId="{D1D9F38A-04FC-ED46-96AC-87738135764C}" srcOrd="0" destOrd="0" presId="urn:microsoft.com/office/officeart/2005/8/layout/lProcess3"/>
    <dgm:cxn modelId="{16AF9335-8E35-DF47-BF8C-FE2D8192A670}" srcId="{ABBA6027-28BF-3849-ADD6-5ADEBD43367E}" destId="{63A4E655-5F3E-6340-A3D1-75578626E1AE}" srcOrd="3" destOrd="0" parTransId="{A3A9215E-4B62-974C-B425-473C2CBA28A9}" sibTransId="{13914EF2-9ED8-264D-8D5F-EDF63ACE8D9E}"/>
    <dgm:cxn modelId="{A244A039-91B8-E345-9FB5-825D50D3A1E9}" srcId="{DA5A3EA6-46B3-734C-8061-6EAE826C091E}" destId="{F3B606BF-AAD0-8342-A89C-C874CFDCA574}" srcOrd="0" destOrd="0" parTransId="{2D64F6FD-65A9-BF46-BA6D-CF1101F3FBC9}" sibTransId="{5D5A643F-D8F8-8445-9527-E8027CB8FE95}"/>
    <dgm:cxn modelId="{C0D24F3C-EA62-C849-AC04-70145C8826FB}" type="presOf" srcId="{747E2ECD-DEC1-C946-9C3B-F3B966E6B8F9}" destId="{D5E03F78-FB76-434E-BB16-5820AA086510}" srcOrd="0" destOrd="0" presId="urn:microsoft.com/office/officeart/2005/8/layout/lProcess3"/>
    <dgm:cxn modelId="{F076CB44-8D72-8842-B00F-A70931D1C034}" srcId="{ABBA6027-28BF-3849-ADD6-5ADEBD43367E}" destId="{CDE08A3B-EEF9-F54C-8B6C-2BED4BD7BF98}" srcOrd="0" destOrd="0" parTransId="{6ACBAB9B-B509-7F4C-9F66-C0A64BD29E8C}" sibTransId="{BC5543FB-3C3A-394A-A2F4-BE203116200B}"/>
    <dgm:cxn modelId="{28C0BF49-7860-CC4A-9BCC-5F3D063C35BC}" type="presOf" srcId="{430BA355-0A6F-9F4B-B720-C336D158FEEC}" destId="{A21373D4-C7EA-104F-9247-6300BD8FC03E}" srcOrd="0" destOrd="0" presId="urn:microsoft.com/office/officeart/2005/8/layout/lProcess3"/>
    <dgm:cxn modelId="{9C5AD967-2794-B04B-A5D6-7855193FB53E}" srcId="{E35D62F0-AD1C-AA4E-988B-D10CFBBB865D}" destId="{54D5F1BA-B475-B345-9E4C-6E73D96D50B2}" srcOrd="1" destOrd="0" parTransId="{5CFA5184-5C2D-3C48-9D0A-40FDA6778B92}" sibTransId="{EC883D05-4E54-ED41-91FF-2409F1F37CFF}"/>
    <dgm:cxn modelId="{710BD16F-B17E-1147-BA36-E44586CF2B57}" type="presOf" srcId="{63A4E655-5F3E-6340-A3D1-75578626E1AE}" destId="{1240B1E6-C19D-3E4C-9BB0-722447D2C2B2}" srcOrd="0" destOrd="0" presId="urn:microsoft.com/office/officeart/2005/8/layout/lProcess3"/>
    <dgm:cxn modelId="{75E94C74-E4CF-F44F-9CA2-A0FB53CE95E3}" srcId="{DA5A3EA6-46B3-734C-8061-6EAE826C091E}" destId="{F47249F1-E6B4-924F-8776-197064402E5B}" srcOrd="1" destOrd="0" parTransId="{0CC7D1CB-96D3-964B-B7B5-79A2A5900DE0}" sibTransId="{FB410FFF-46BC-C747-BA71-D1133AD3A441}"/>
    <dgm:cxn modelId="{5AB13476-024F-1A4E-B418-8623C1F543D1}" type="presOf" srcId="{9713E164-96E8-9447-8D8A-6C615FD0A1F6}" destId="{DC574713-459F-BB4A-825E-E5BC5394C7AB}" srcOrd="0" destOrd="0" presId="urn:microsoft.com/office/officeart/2005/8/layout/lProcess3"/>
    <dgm:cxn modelId="{D78BC785-2789-5743-AA31-8B7103FCF6A8}" srcId="{9713E164-96E8-9447-8D8A-6C615FD0A1F6}" destId="{E35D62F0-AD1C-AA4E-988B-D10CFBBB865D}" srcOrd="0" destOrd="0" parTransId="{98431E9B-1C00-484C-9784-3CC4CC768F06}" sibTransId="{96B9D932-CD3F-0E41-B8B3-34AC9F15F307}"/>
    <dgm:cxn modelId="{572A3C8D-826B-D042-A7A6-D8D52CF2934A}" type="presOf" srcId="{F47249F1-E6B4-924F-8776-197064402E5B}" destId="{9BC691CA-90F6-1146-8686-E216BC3891D2}" srcOrd="0" destOrd="0" presId="urn:microsoft.com/office/officeart/2005/8/layout/lProcess3"/>
    <dgm:cxn modelId="{6145788D-E7DE-994B-A97D-3DEA1D3A9FF8}" srcId="{ABBA6027-28BF-3849-ADD6-5ADEBD43367E}" destId="{9C0E79CA-FDDF-9D45-884A-16945CDA2BA5}" srcOrd="2" destOrd="0" parTransId="{220CD7DD-12A8-F84E-8A7A-3AE7C22E68B5}" sibTransId="{5DD2FEB8-5B4E-8F49-9128-1011555D6F9C}"/>
    <dgm:cxn modelId="{E5BBBF91-EE68-2340-80C4-A997FFEBEEF2}" srcId="{E35D62F0-AD1C-AA4E-988B-D10CFBBB865D}" destId="{E566C2C8-9F1E-0742-B98D-75E44D444E36}" srcOrd="2" destOrd="0" parTransId="{C72BAD81-F4F3-794F-9FCE-95945FBAA736}" sibTransId="{265D999A-BBC8-7A44-B976-F81CB3DE6A98}"/>
    <dgm:cxn modelId="{ECE5A596-9C6C-C04D-9EE3-737CA7AE19B3}" type="presOf" srcId="{54D5F1BA-B475-B345-9E4C-6E73D96D50B2}" destId="{39FFD1AB-070D-5C4D-BCB2-ED0196CF9D24}" srcOrd="0" destOrd="0" presId="urn:microsoft.com/office/officeart/2005/8/layout/lProcess3"/>
    <dgm:cxn modelId="{066BA8B2-C6A1-6C45-8962-5A9375EB5122}" type="presOf" srcId="{ABBA6027-28BF-3849-ADD6-5ADEBD43367E}" destId="{D5FCE1FF-D310-E54D-A965-590FB8D5BECC}" srcOrd="0" destOrd="0" presId="urn:microsoft.com/office/officeart/2005/8/layout/lProcess3"/>
    <dgm:cxn modelId="{611782BA-2811-9740-BB0F-9429E682BE85}" srcId="{ABBA6027-28BF-3849-ADD6-5ADEBD43367E}" destId="{430BA355-0A6F-9F4B-B720-C336D158FEEC}" srcOrd="1" destOrd="0" parTransId="{8A32AAD9-9C21-0146-9B33-31F36FE5C213}" sibTransId="{670A34C0-DE91-984F-BBA8-0742B3C6660A}"/>
    <dgm:cxn modelId="{738DA5C0-5C6E-554F-A6DD-A12B711DA674}" type="presOf" srcId="{C562535F-864F-AD49-9E8F-7C0C5C67F7D3}" destId="{AEBCC3DB-EE60-CE47-B582-1C135EB7F5AC}" srcOrd="0" destOrd="0" presId="urn:microsoft.com/office/officeart/2005/8/layout/lProcess3"/>
    <dgm:cxn modelId="{91ADDED9-B4E9-C847-8DD5-2A7B36B1EB17}" type="presOf" srcId="{E35D62F0-AD1C-AA4E-988B-D10CFBBB865D}" destId="{974361EA-67F8-B24A-8E40-9278181AF36D}" srcOrd="0" destOrd="0" presId="urn:microsoft.com/office/officeart/2005/8/layout/lProcess3"/>
    <dgm:cxn modelId="{FDC858E5-BB4A-CB47-9489-6E1CDC32B962}" type="presOf" srcId="{CDE08A3B-EEF9-F54C-8B6C-2BED4BD7BF98}" destId="{1FA4D86F-11F7-5C47-AC51-72EBA7AAABC8}" srcOrd="0" destOrd="0" presId="urn:microsoft.com/office/officeart/2005/8/layout/lProcess3"/>
    <dgm:cxn modelId="{0F1A20FF-ABEE-794D-A8AE-02A24C33D15B}" srcId="{9713E164-96E8-9447-8D8A-6C615FD0A1F6}" destId="{ABBA6027-28BF-3849-ADD6-5ADEBD43367E}" srcOrd="2" destOrd="0" parTransId="{42E76BCD-5426-6843-9C38-79C2E62F1161}" sibTransId="{4A0538B7-62DF-344C-8E5D-3A3E2A5EB1B5}"/>
    <dgm:cxn modelId="{844544FF-85C6-E146-9290-5870E7776DEB}" type="presOf" srcId="{9C0E79CA-FDDF-9D45-884A-16945CDA2BA5}" destId="{CBD792DE-80F3-0049-98CD-762819AE68FF}" srcOrd="0" destOrd="0" presId="urn:microsoft.com/office/officeart/2005/8/layout/lProcess3"/>
    <dgm:cxn modelId="{EDDC49E2-01D8-6844-83B1-6EB13C4587F2}" type="presParOf" srcId="{DC574713-459F-BB4A-825E-E5BC5394C7AB}" destId="{396F1088-7CD4-5B43-AD75-3F3A3D7499FF}" srcOrd="0" destOrd="0" presId="urn:microsoft.com/office/officeart/2005/8/layout/lProcess3"/>
    <dgm:cxn modelId="{D9B5B423-E848-D246-B150-26AAED289CD6}" type="presParOf" srcId="{396F1088-7CD4-5B43-AD75-3F3A3D7499FF}" destId="{974361EA-67F8-B24A-8E40-9278181AF36D}" srcOrd="0" destOrd="0" presId="urn:microsoft.com/office/officeart/2005/8/layout/lProcess3"/>
    <dgm:cxn modelId="{117210FB-3ABD-5A4C-91FE-038377655EDD}" type="presParOf" srcId="{396F1088-7CD4-5B43-AD75-3F3A3D7499FF}" destId="{DD805394-1398-B84D-9D8A-48FB75CD0E3B}" srcOrd="1" destOrd="0" presId="urn:microsoft.com/office/officeart/2005/8/layout/lProcess3"/>
    <dgm:cxn modelId="{DC380197-656F-034A-A2E1-1C48F0F971A4}" type="presParOf" srcId="{396F1088-7CD4-5B43-AD75-3F3A3D7499FF}" destId="{D5E03F78-FB76-434E-BB16-5820AA086510}" srcOrd="2" destOrd="0" presId="urn:microsoft.com/office/officeart/2005/8/layout/lProcess3"/>
    <dgm:cxn modelId="{13A3DE30-2A11-D743-A41B-0B17EE2C808A}" type="presParOf" srcId="{396F1088-7CD4-5B43-AD75-3F3A3D7499FF}" destId="{A9311C21-2E81-FB44-AFE8-7EB5DE2CD4D1}" srcOrd="3" destOrd="0" presId="urn:microsoft.com/office/officeart/2005/8/layout/lProcess3"/>
    <dgm:cxn modelId="{985C279A-CCF3-7743-9AEB-4DC73BA1D33A}" type="presParOf" srcId="{396F1088-7CD4-5B43-AD75-3F3A3D7499FF}" destId="{39FFD1AB-070D-5C4D-BCB2-ED0196CF9D24}" srcOrd="4" destOrd="0" presId="urn:microsoft.com/office/officeart/2005/8/layout/lProcess3"/>
    <dgm:cxn modelId="{21554C7C-C904-D542-A0EC-F10F3091C382}" type="presParOf" srcId="{396F1088-7CD4-5B43-AD75-3F3A3D7499FF}" destId="{FB0A096E-1CD0-6944-80B0-E53979CE0FB6}" srcOrd="5" destOrd="0" presId="urn:microsoft.com/office/officeart/2005/8/layout/lProcess3"/>
    <dgm:cxn modelId="{7A930E82-EEBC-C84C-B81D-E2956A342AEA}" type="presParOf" srcId="{396F1088-7CD4-5B43-AD75-3F3A3D7499FF}" destId="{1FE5E438-4C7D-7C4C-A2B4-376C18539060}" srcOrd="6" destOrd="0" presId="urn:microsoft.com/office/officeart/2005/8/layout/lProcess3"/>
    <dgm:cxn modelId="{0E0FC0B5-46CF-4B44-8332-EA668D265B26}" type="presParOf" srcId="{DC574713-459F-BB4A-825E-E5BC5394C7AB}" destId="{651E3C8A-CAA5-7242-BF73-F9ABBBDAABD7}" srcOrd="1" destOrd="0" presId="urn:microsoft.com/office/officeart/2005/8/layout/lProcess3"/>
    <dgm:cxn modelId="{B0592E76-192F-5A47-902C-D371A83A8262}" type="presParOf" srcId="{DC574713-459F-BB4A-825E-E5BC5394C7AB}" destId="{DB4ABC49-CA2B-3A4F-B99E-8FE66F50E529}" srcOrd="2" destOrd="0" presId="urn:microsoft.com/office/officeart/2005/8/layout/lProcess3"/>
    <dgm:cxn modelId="{ECE92241-2499-1240-9D39-0F81A60DEABA}" type="presParOf" srcId="{DB4ABC49-CA2B-3A4F-B99E-8FE66F50E529}" destId="{D1D9F38A-04FC-ED46-96AC-87738135764C}" srcOrd="0" destOrd="0" presId="urn:microsoft.com/office/officeart/2005/8/layout/lProcess3"/>
    <dgm:cxn modelId="{88F7FD3D-2A96-C448-BCC2-74E71EE89DD2}" type="presParOf" srcId="{DB4ABC49-CA2B-3A4F-B99E-8FE66F50E529}" destId="{CCF33FF4-CE74-AC4B-A34B-553D8B391521}" srcOrd="1" destOrd="0" presId="urn:microsoft.com/office/officeart/2005/8/layout/lProcess3"/>
    <dgm:cxn modelId="{07F53139-51E8-9B40-87BD-BB76787D6BDC}" type="presParOf" srcId="{DB4ABC49-CA2B-3A4F-B99E-8FE66F50E529}" destId="{152C2F57-9158-A746-ADEA-8A72639EA24A}" srcOrd="2" destOrd="0" presId="urn:microsoft.com/office/officeart/2005/8/layout/lProcess3"/>
    <dgm:cxn modelId="{D41F8CE1-01CE-3840-AF0E-3E1DF4C9866F}" type="presParOf" srcId="{DB4ABC49-CA2B-3A4F-B99E-8FE66F50E529}" destId="{F399F94E-BDDF-1B49-8B25-94513FBE3B74}" srcOrd="3" destOrd="0" presId="urn:microsoft.com/office/officeart/2005/8/layout/lProcess3"/>
    <dgm:cxn modelId="{CBDE6E34-55E4-B347-BCC7-E2FEF7190F5C}" type="presParOf" srcId="{DB4ABC49-CA2B-3A4F-B99E-8FE66F50E529}" destId="{9BC691CA-90F6-1146-8686-E216BC3891D2}" srcOrd="4" destOrd="0" presId="urn:microsoft.com/office/officeart/2005/8/layout/lProcess3"/>
    <dgm:cxn modelId="{E922BF3C-9A47-CD48-9DB5-9EFAA5BEFF31}" type="presParOf" srcId="{DB4ABC49-CA2B-3A4F-B99E-8FE66F50E529}" destId="{2EC4AD18-2990-8B45-B1F2-050489078824}" srcOrd="5" destOrd="0" presId="urn:microsoft.com/office/officeart/2005/8/layout/lProcess3"/>
    <dgm:cxn modelId="{B26B6B1F-A7E9-A84E-84F5-F84078DF82F1}" type="presParOf" srcId="{DB4ABC49-CA2B-3A4F-B99E-8FE66F50E529}" destId="{AEBCC3DB-EE60-CE47-B582-1C135EB7F5AC}" srcOrd="6" destOrd="0" presId="urn:microsoft.com/office/officeart/2005/8/layout/lProcess3"/>
    <dgm:cxn modelId="{1C5FB44B-FDCA-D743-A629-658E15939E14}" type="presParOf" srcId="{DC574713-459F-BB4A-825E-E5BC5394C7AB}" destId="{15D84E96-A24D-824E-A7AD-AEE27024CF2F}" srcOrd="3" destOrd="0" presId="urn:microsoft.com/office/officeart/2005/8/layout/lProcess3"/>
    <dgm:cxn modelId="{3513B10A-C31A-EF4C-B79E-6B45EF34A8CF}" type="presParOf" srcId="{DC574713-459F-BB4A-825E-E5BC5394C7AB}" destId="{4AB450B9-8DDE-AC4C-AF32-BFDBE4AB884C}" srcOrd="4" destOrd="0" presId="urn:microsoft.com/office/officeart/2005/8/layout/lProcess3"/>
    <dgm:cxn modelId="{BF4FE2F7-925E-C841-9310-C6D5FA19E181}" type="presParOf" srcId="{4AB450B9-8DDE-AC4C-AF32-BFDBE4AB884C}" destId="{D5FCE1FF-D310-E54D-A965-590FB8D5BECC}" srcOrd="0" destOrd="0" presId="urn:microsoft.com/office/officeart/2005/8/layout/lProcess3"/>
    <dgm:cxn modelId="{8A43A885-C29C-044C-891C-67BFE10CF378}" type="presParOf" srcId="{4AB450B9-8DDE-AC4C-AF32-BFDBE4AB884C}" destId="{7E804959-C51D-C048-A3A4-E490237153C1}" srcOrd="1" destOrd="0" presId="urn:microsoft.com/office/officeart/2005/8/layout/lProcess3"/>
    <dgm:cxn modelId="{6931A8D1-0BD8-9749-8CAC-2FA66290AED0}" type="presParOf" srcId="{4AB450B9-8DDE-AC4C-AF32-BFDBE4AB884C}" destId="{1FA4D86F-11F7-5C47-AC51-72EBA7AAABC8}" srcOrd="2" destOrd="0" presId="urn:microsoft.com/office/officeart/2005/8/layout/lProcess3"/>
    <dgm:cxn modelId="{2B2B0ECB-971B-B244-AEF0-80454A5F9E13}" type="presParOf" srcId="{4AB450B9-8DDE-AC4C-AF32-BFDBE4AB884C}" destId="{F1439F8C-C32E-F04B-86D8-051E047C5AE6}" srcOrd="3" destOrd="0" presId="urn:microsoft.com/office/officeart/2005/8/layout/lProcess3"/>
    <dgm:cxn modelId="{0EB072FA-25C9-6E4B-813B-916ED4E735C5}" type="presParOf" srcId="{4AB450B9-8DDE-AC4C-AF32-BFDBE4AB884C}" destId="{A21373D4-C7EA-104F-9247-6300BD8FC03E}" srcOrd="4" destOrd="0" presId="urn:microsoft.com/office/officeart/2005/8/layout/lProcess3"/>
    <dgm:cxn modelId="{BABBB68C-8B5D-5446-98E1-6931D78FE236}" type="presParOf" srcId="{4AB450B9-8DDE-AC4C-AF32-BFDBE4AB884C}" destId="{96A60FF2-D227-BE40-B49A-412E9B323973}" srcOrd="5" destOrd="0" presId="urn:microsoft.com/office/officeart/2005/8/layout/lProcess3"/>
    <dgm:cxn modelId="{C852749A-BE8D-CD4A-9350-578895029B6F}" type="presParOf" srcId="{4AB450B9-8DDE-AC4C-AF32-BFDBE4AB884C}" destId="{CBD792DE-80F3-0049-98CD-762819AE68FF}" srcOrd="6" destOrd="0" presId="urn:microsoft.com/office/officeart/2005/8/layout/lProcess3"/>
    <dgm:cxn modelId="{D3C64B4A-538E-9644-AF5D-96B59127E8D3}" type="presParOf" srcId="{4AB450B9-8DDE-AC4C-AF32-BFDBE4AB884C}" destId="{0ED0EE49-B731-6949-8AD1-40BA0AA5D46C}" srcOrd="7" destOrd="0" presId="urn:microsoft.com/office/officeart/2005/8/layout/lProcess3"/>
    <dgm:cxn modelId="{B000C0E9-9AA3-B94B-8CF2-76EB76758623}" type="presParOf" srcId="{4AB450B9-8DDE-AC4C-AF32-BFDBE4AB884C}" destId="{1240B1E6-C19D-3E4C-9BB0-722447D2C2B2}" srcOrd="8"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361EA-67F8-B24A-8E40-9278181AF36D}">
      <dsp:nvSpPr>
        <dsp:cNvPr id="0" name=""/>
        <dsp:cNvSpPr/>
      </dsp:nvSpPr>
      <dsp:spPr>
        <a:xfrm>
          <a:off x="1153" y="1333062"/>
          <a:ext cx="2303482" cy="92139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34925" rIns="0" bIns="34925" numCol="1" spcCol="1270" anchor="ctr" anchorCtr="0">
          <a:noAutofit/>
        </a:bodyPr>
        <a:lstStyle/>
        <a:p>
          <a:pPr marL="0" lvl="0" indent="0" algn="ctr" defTabSz="2444750">
            <a:lnSpc>
              <a:spcPct val="90000"/>
            </a:lnSpc>
            <a:spcBef>
              <a:spcPct val="0"/>
            </a:spcBef>
            <a:spcAft>
              <a:spcPct val="35000"/>
            </a:spcAft>
            <a:buNone/>
          </a:pPr>
          <a:r>
            <a:rPr lang="en-US" sz="5500" kern="1200" dirty="0"/>
            <a:t>Oct</a:t>
          </a:r>
        </a:p>
      </dsp:txBody>
      <dsp:txXfrm>
        <a:off x="461850" y="1333062"/>
        <a:ext cx="1382089" cy="921393"/>
      </dsp:txXfrm>
    </dsp:sp>
    <dsp:sp modelId="{D5E03F78-FB76-434E-BB16-5820AA086510}">
      <dsp:nvSpPr>
        <dsp:cNvPr id="0" name=""/>
        <dsp:cNvSpPr/>
      </dsp:nvSpPr>
      <dsp:spPr>
        <a:xfrm>
          <a:off x="2005183" y="1411380"/>
          <a:ext cx="1911890" cy="76475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Hardware installations</a:t>
          </a:r>
        </a:p>
      </dsp:txBody>
      <dsp:txXfrm>
        <a:off x="2387561" y="1411380"/>
        <a:ext cx="1147134" cy="764756"/>
      </dsp:txXfrm>
    </dsp:sp>
    <dsp:sp modelId="{39FFD1AB-070D-5C4D-BCB2-ED0196CF9D24}">
      <dsp:nvSpPr>
        <dsp:cNvPr id="0" name=""/>
        <dsp:cNvSpPr/>
      </dsp:nvSpPr>
      <dsp:spPr>
        <a:xfrm>
          <a:off x="3649409" y="1411380"/>
          <a:ext cx="1911890" cy="76475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OpenStack and VISA improvements</a:t>
          </a:r>
        </a:p>
      </dsp:txBody>
      <dsp:txXfrm>
        <a:off x="4031787" y="1411380"/>
        <a:ext cx="1147134" cy="764756"/>
      </dsp:txXfrm>
    </dsp:sp>
    <dsp:sp modelId="{1FE5E438-4C7D-7C4C-A2B4-376C18539060}">
      <dsp:nvSpPr>
        <dsp:cNvPr id="0" name=""/>
        <dsp:cNvSpPr/>
      </dsp:nvSpPr>
      <dsp:spPr>
        <a:xfrm>
          <a:off x="5293635" y="1411380"/>
          <a:ext cx="1911890" cy="76475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Cold commissioning</a:t>
          </a:r>
        </a:p>
      </dsp:txBody>
      <dsp:txXfrm>
        <a:off x="5676013" y="1411380"/>
        <a:ext cx="1147134" cy="764756"/>
      </dsp:txXfrm>
    </dsp:sp>
    <dsp:sp modelId="{D1D9F38A-04FC-ED46-96AC-87738135764C}">
      <dsp:nvSpPr>
        <dsp:cNvPr id="0" name=""/>
        <dsp:cNvSpPr/>
      </dsp:nvSpPr>
      <dsp:spPr>
        <a:xfrm>
          <a:off x="1153" y="2383450"/>
          <a:ext cx="2303482" cy="92139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34925" rIns="0" bIns="34925" numCol="1" spcCol="1270" anchor="ctr" anchorCtr="0">
          <a:noAutofit/>
        </a:bodyPr>
        <a:lstStyle/>
        <a:p>
          <a:pPr marL="0" lvl="0" indent="0" algn="ctr" defTabSz="2444750">
            <a:lnSpc>
              <a:spcPct val="90000"/>
            </a:lnSpc>
            <a:spcBef>
              <a:spcPct val="0"/>
            </a:spcBef>
            <a:spcAft>
              <a:spcPct val="35000"/>
            </a:spcAft>
            <a:buNone/>
          </a:pPr>
          <a:r>
            <a:rPr lang="en-US" sz="5500" kern="1200" dirty="0"/>
            <a:t>Nov</a:t>
          </a:r>
        </a:p>
      </dsp:txBody>
      <dsp:txXfrm>
        <a:off x="461850" y="2383450"/>
        <a:ext cx="1382089" cy="921393"/>
      </dsp:txXfrm>
    </dsp:sp>
    <dsp:sp modelId="{152C2F57-9158-A746-ADEA-8A72639EA24A}">
      <dsp:nvSpPr>
        <dsp:cNvPr id="0" name=""/>
        <dsp:cNvSpPr/>
      </dsp:nvSpPr>
      <dsp:spPr>
        <a:xfrm>
          <a:off x="2005183" y="2461768"/>
          <a:ext cx="1911890" cy="76475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Hardware installations</a:t>
          </a:r>
        </a:p>
      </dsp:txBody>
      <dsp:txXfrm>
        <a:off x="2387561" y="2461768"/>
        <a:ext cx="1147134" cy="764756"/>
      </dsp:txXfrm>
    </dsp:sp>
    <dsp:sp modelId="{9BC691CA-90F6-1146-8686-E216BC3891D2}">
      <dsp:nvSpPr>
        <dsp:cNvPr id="0" name=""/>
        <dsp:cNvSpPr/>
      </dsp:nvSpPr>
      <dsp:spPr>
        <a:xfrm>
          <a:off x="3649409" y="2461768"/>
          <a:ext cx="1911890" cy="76475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Last 2022 purchases</a:t>
          </a:r>
        </a:p>
      </dsp:txBody>
      <dsp:txXfrm>
        <a:off x="4031787" y="2461768"/>
        <a:ext cx="1147134" cy="764756"/>
      </dsp:txXfrm>
    </dsp:sp>
    <dsp:sp modelId="{AEBCC3DB-EE60-CE47-B582-1C135EB7F5AC}">
      <dsp:nvSpPr>
        <dsp:cNvPr id="0" name=""/>
        <dsp:cNvSpPr/>
      </dsp:nvSpPr>
      <dsp:spPr>
        <a:xfrm>
          <a:off x="5293635" y="2461768"/>
          <a:ext cx="1911890" cy="76475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Cold commissioning</a:t>
          </a:r>
        </a:p>
      </dsp:txBody>
      <dsp:txXfrm>
        <a:off x="5676013" y="2461768"/>
        <a:ext cx="1147134" cy="764756"/>
      </dsp:txXfrm>
    </dsp:sp>
    <dsp:sp modelId="{D5FCE1FF-D310-E54D-A965-590FB8D5BECC}">
      <dsp:nvSpPr>
        <dsp:cNvPr id="0" name=""/>
        <dsp:cNvSpPr/>
      </dsp:nvSpPr>
      <dsp:spPr>
        <a:xfrm>
          <a:off x="1153" y="3433838"/>
          <a:ext cx="2303482" cy="92139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34925" rIns="0" bIns="34925" numCol="1" spcCol="1270" anchor="ctr" anchorCtr="0">
          <a:noAutofit/>
        </a:bodyPr>
        <a:lstStyle/>
        <a:p>
          <a:pPr marL="0" lvl="0" indent="0" algn="ctr" defTabSz="2444750">
            <a:lnSpc>
              <a:spcPct val="90000"/>
            </a:lnSpc>
            <a:spcBef>
              <a:spcPct val="0"/>
            </a:spcBef>
            <a:spcAft>
              <a:spcPct val="35000"/>
            </a:spcAft>
            <a:buNone/>
          </a:pPr>
          <a:r>
            <a:rPr lang="en-US" sz="5500" kern="1200" dirty="0"/>
            <a:t>Dec</a:t>
          </a:r>
        </a:p>
      </dsp:txBody>
      <dsp:txXfrm>
        <a:off x="461850" y="3433838"/>
        <a:ext cx="1382089" cy="921393"/>
      </dsp:txXfrm>
    </dsp:sp>
    <dsp:sp modelId="{1FA4D86F-11F7-5C47-AC51-72EBA7AAABC8}">
      <dsp:nvSpPr>
        <dsp:cNvPr id="0" name=""/>
        <dsp:cNvSpPr/>
      </dsp:nvSpPr>
      <dsp:spPr>
        <a:xfrm>
          <a:off x="2005183" y="3512157"/>
          <a:ext cx="1911890" cy="76475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Complete evacuation of legacy VM platform</a:t>
          </a:r>
        </a:p>
      </dsp:txBody>
      <dsp:txXfrm>
        <a:off x="2387561" y="3512157"/>
        <a:ext cx="1147134" cy="764756"/>
      </dsp:txXfrm>
    </dsp:sp>
    <dsp:sp modelId="{A21373D4-C7EA-104F-9247-6300BD8FC03E}">
      <dsp:nvSpPr>
        <dsp:cNvPr id="0" name=""/>
        <dsp:cNvSpPr/>
      </dsp:nvSpPr>
      <dsp:spPr>
        <a:xfrm>
          <a:off x="3649409" y="3512157"/>
          <a:ext cx="1911890" cy="76475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End of year tasks</a:t>
          </a:r>
        </a:p>
      </dsp:txBody>
      <dsp:txXfrm>
        <a:off x="4031787" y="3512157"/>
        <a:ext cx="1147134" cy="764756"/>
      </dsp:txXfrm>
    </dsp:sp>
    <dsp:sp modelId="{CBD792DE-80F3-0049-98CD-762819AE68FF}">
      <dsp:nvSpPr>
        <dsp:cNvPr id="0" name=""/>
        <dsp:cNvSpPr/>
      </dsp:nvSpPr>
      <dsp:spPr>
        <a:xfrm>
          <a:off x="5293635" y="3512157"/>
          <a:ext cx="1911890" cy="76475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Cold </a:t>
          </a:r>
          <a:r>
            <a:rPr lang="en-US" sz="1200" kern="1200" dirty="0" err="1"/>
            <a:t>commisioning</a:t>
          </a:r>
          <a:endParaRPr lang="en-US" sz="1200" kern="1200" dirty="0"/>
        </a:p>
      </dsp:txBody>
      <dsp:txXfrm>
        <a:off x="5676013" y="3512157"/>
        <a:ext cx="1147134" cy="764756"/>
      </dsp:txXfrm>
    </dsp:sp>
    <dsp:sp modelId="{1240B1E6-C19D-3E4C-9BB0-722447D2C2B2}">
      <dsp:nvSpPr>
        <dsp:cNvPr id="0" name=""/>
        <dsp:cNvSpPr/>
      </dsp:nvSpPr>
      <dsp:spPr>
        <a:xfrm>
          <a:off x="6937861" y="3512157"/>
          <a:ext cx="1911890" cy="764756"/>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marL="0" lvl="0" indent="0" algn="ctr" defTabSz="533400">
            <a:lnSpc>
              <a:spcPct val="90000"/>
            </a:lnSpc>
            <a:spcBef>
              <a:spcPct val="0"/>
            </a:spcBef>
            <a:spcAft>
              <a:spcPct val="35000"/>
            </a:spcAft>
            <a:buNone/>
          </a:pPr>
          <a:r>
            <a:rPr lang="en-US" sz="1200" kern="1200" dirty="0"/>
            <a:t>On-barding staff</a:t>
          </a:r>
        </a:p>
      </dsp:txBody>
      <dsp:txXfrm>
        <a:off x="7320239" y="3512157"/>
        <a:ext cx="1147134" cy="76475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16F17-FF12-814E-936A-620B3383A43B}" type="datetimeFigureOut">
              <a:rPr lang="sv-SE" smtClean="0"/>
              <a:t>2022-10-12</a:t>
            </a:fld>
            <a:endParaRPr/>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5A434-646A-2746-9BDC-885B2382B33E}" type="slidenum">
              <a:rPr lang="sv-SE" smtClean="0"/>
              <a:t>‹#›</a:t>
            </a:fld>
            <a:endParaRPr/>
          </a:p>
        </p:txBody>
      </p:sp>
    </p:spTree>
    <p:extLst>
      <p:ext uri="{BB962C8B-B14F-4D97-AF65-F5344CB8AC3E}">
        <p14:creationId xmlns:p14="http://schemas.microsoft.com/office/powerpoint/2010/main" val="2231822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AE5A434-646A-2746-9BDC-885B2382B33E}" type="slidenum">
              <a:rPr lang="sv-SE" smtClean="0"/>
              <a:t>6</a:t>
            </a:fld>
            <a:endParaRPr lang="sv-SE"/>
          </a:p>
        </p:txBody>
      </p:sp>
    </p:spTree>
    <p:extLst>
      <p:ext uri="{BB962C8B-B14F-4D97-AF65-F5344CB8AC3E}">
        <p14:creationId xmlns:p14="http://schemas.microsoft.com/office/powerpoint/2010/main" val="1527632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First sli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105BBA5-0B01-43EB-96EC-725AF28E5A8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ktangel 5">
            <a:extLst>
              <a:ext uri="{FF2B5EF4-FFF2-40B4-BE49-F238E27FC236}">
                <a16:creationId xmlns:a16="http://schemas.microsoft.com/office/drawing/2014/main" id="{BB3141B3-566C-47FF-8C29-67289995D2FA}"/>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Bildobjekt 6">
            <a:extLst>
              <a:ext uri="{FF2B5EF4-FFF2-40B4-BE49-F238E27FC236}">
                <a16:creationId xmlns:a16="http://schemas.microsoft.com/office/drawing/2014/main" id="{B965145F-CDA4-4965-A7C5-ACBA59393460}"/>
              </a:ext>
            </a:extLst>
          </p:cNvPr>
          <p:cNvPicPr>
            <a:picLocks noChangeAspect="1"/>
          </p:cNvPicPr>
          <p:nvPr userDrawn="1"/>
        </p:nvPicPr>
        <p:blipFill>
          <a:blip r:embed="rId2"/>
          <a:stretch>
            <a:fillRect/>
          </a:stretch>
        </p:blipFill>
        <p:spPr>
          <a:xfrm>
            <a:off x="1703069" y="1048935"/>
            <a:ext cx="8872165" cy="4760129"/>
          </a:xfrm>
          <a:prstGeom prst="rect">
            <a:avLst/>
          </a:prstGeom>
        </p:spPr>
      </p:pic>
    </p:spTree>
    <p:extLst>
      <p:ext uri="{BB962C8B-B14F-4D97-AF65-F5344CB8AC3E}">
        <p14:creationId xmlns:p14="http://schemas.microsoft.com/office/powerpoint/2010/main" val="128748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4" name="Platshållare för datum 3">
            <a:extLst>
              <a:ext uri="{FF2B5EF4-FFF2-40B4-BE49-F238E27FC236}">
                <a16:creationId xmlns:a16="http://schemas.microsoft.com/office/drawing/2014/main" id="{996A591D-7BEE-2A48-BD08-DCDF3D90DE3E}"/>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2022-10-12</a:t>
            </a:fld>
            <a:endParaRPr lang="sv-SE"/>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TITLE /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7" name="Platshållare för diagram 6">
            <a:extLst>
              <a:ext uri="{FF2B5EF4-FFF2-40B4-BE49-F238E27FC236}">
                <a16:creationId xmlns:a16="http://schemas.microsoft.com/office/drawing/2014/main" id="{FA784AEE-BB11-4271-AB33-DE0774105604}"/>
              </a:ext>
            </a:extLst>
          </p:cNvPr>
          <p:cNvSpPr>
            <a:spLocks noGrp="1"/>
          </p:cNvSpPr>
          <p:nvPr>
            <p:ph type="chart" sz="quarter" idx="15"/>
          </p:nvPr>
        </p:nvSpPr>
        <p:spPr>
          <a:xfrm>
            <a:off x="1103313" y="1657350"/>
            <a:ext cx="7767637" cy="4445000"/>
          </a:xfrm>
        </p:spPr>
        <p:txBody>
          <a:bodyPr/>
          <a:lstStyle>
            <a:lvl1pPr algn="ctr">
              <a:defRPr sz="800" cap="all" baseline="0"/>
            </a:lvl1pPr>
          </a:lstStyle>
          <a:p>
            <a:r>
              <a:rPr lang="en-US"/>
              <a:t>Click icon to add chart</a:t>
            </a:r>
            <a:endParaRPr lang="sv-SE"/>
          </a:p>
        </p:txBody>
      </p:sp>
    </p:spTree>
    <p:extLst>
      <p:ext uri="{BB962C8B-B14F-4D97-AF65-F5344CB8AC3E}">
        <p14:creationId xmlns:p14="http://schemas.microsoft.com/office/powerpoint/2010/main" val="131755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8" name="Platshållare för tabell 7">
            <a:extLst>
              <a:ext uri="{FF2B5EF4-FFF2-40B4-BE49-F238E27FC236}">
                <a16:creationId xmlns:a16="http://schemas.microsoft.com/office/drawing/2014/main" id="{489D1BD7-202A-4115-BE6C-1B053CFFDE1E}"/>
              </a:ext>
            </a:extLst>
          </p:cNvPr>
          <p:cNvSpPr>
            <a:spLocks noGrp="1"/>
          </p:cNvSpPr>
          <p:nvPr>
            <p:ph type="tbl" sz="quarter" idx="15"/>
          </p:nvPr>
        </p:nvSpPr>
        <p:spPr>
          <a:xfrm>
            <a:off x="1103313" y="1614488"/>
            <a:ext cx="9359900" cy="4406900"/>
          </a:xfrm>
        </p:spPr>
        <p:txBody>
          <a:bodyPr/>
          <a:lstStyle>
            <a:lvl1pPr algn="ctr">
              <a:defRPr sz="800" cap="all" baseline="0"/>
            </a:lvl1pPr>
          </a:lstStyle>
          <a:p>
            <a:r>
              <a:rPr lang="en-US"/>
              <a:t>Click icon to add table</a:t>
            </a:r>
            <a:endParaRPr lang="sv-SE"/>
          </a:p>
        </p:txBody>
      </p:sp>
      <p:sp>
        <p:nvSpPr>
          <p:cNvPr id="12" name="Platshållare för datum 3">
            <a:extLst>
              <a:ext uri="{FF2B5EF4-FFF2-40B4-BE49-F238E27FC236}">
                <a16:creationId xmlns:a16="http://schemas.microsoft.com/office/drawing/2014/main" id="{EF177138-95E5-674B-B010-143A8CD1453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2022-10-12</a:t>
            </a:fld>
            <a:endParaRPr lang="sv-SE"/>
          </a:p>
        </p:txBody>
      </p:sp>
    </p:spTree>
    <p:extLst>
      <p:ext uri="{BB962C8B-B14F-4D97-AF65-F5344CB8AC3E}">
        <p14:creationId xmlns:p14="http://schemas.microsoft.com/office/powerpoint/2010/main" val="422518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0" y="388593"/>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Tree>
    <p:extLst>
      <p:ext uri="{BB962C8B-B14F-4D97-AF65-F5344CB8AC3E}">
        <p14:creationId xmlns:p14="http://schemas.microsoft.com/office/powerpoint/2010/main" val="394979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2"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3" name="Underrubrik 2">
            <a:extLst>
              <a:ext uri="{FF2B5EF4-FFF2-40B4-BE49-F238E27FC236}">
                <a16:creationId xmlns:a16="http://schemas.microsoft.com/office/drawing/2014/main" id="{81DF3056-F3A8-2949-876C-528413E342C4}"/>
              </a:ext>
            </a:extLst>
          </p:cNvPr>
          <p:cNvSpPr>
            <a:spLocks noGrp="1"/>
          </p:cNvSpPr>
          <p:nvPr>
            <p:ph type="subTitle" idx="1"/>
          </p:nvPr>
        </p:nvSpPr>
        <p:spPr>
          <a:xfrm>
            <a:off x="1930395" y="3883393"/>
            <a:ext cx="8640000" cy="921363"/>
          </a:xfrm>
          <a:prstGeom prst="rect">
            <a:avLst/>
          </a:prstGeom>
        </p:spPr>
        <p:txBody>
          <a:bodyPr lIns="90000">
            <a:noAutofit/>
          </a:bodyPr>
          <a:lstStyle>
            <a:lvl1pPr marL="0" indent="0" algn="l">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5" name="Platshållare för text 14">
            <a:extLst>
              <a:ext uri="{FF2B5EF4-FFF2-40B4-BE49-F238E27FC236}">
                <a16:creationId xmlns:a16="http://schemas.microsoft.com/office/drawing/2014/main" id="{EA5DA2EE-60AD-41D0-96B0-DDF02E0AE545}"/>
              </a:ext>
            </a:extLst>
          </p:cNvPr>
          <p:cNvSpPr>
            <a:spLocks noGrp="1"/>
          </p:cNvSpPr>
          <p:nvPr>
            <p:ph type="body" sz="quarter" idx="10" hasCustomPrompt="1"/>
          </p:nvPr>
        </p:nvSpPr>
        <p:spPr>
          <a:xfrm>
            <a:off x="1930395" y="5605695"/>
            <a:ext cx="6290892" cy="459883"/>
          </a:xfrm>
          <a:prstGeom prst="rect">
            <a:avLst/>
          </a:prstGeom>
        </p:spPr>
        <p:txBody>
          <a:bodyPr lIns="90000" tIns="18000" bIns="36000" anchor="b" anchorCtr="0">
            <a:noAutofit/>
          </a:bodyPr>
          <a:lstStyle>
            <a:lvl1pPr marL="0" indent="0">
              <a:lnSpc>
                <a:spcPct val="100000"/>
              </a:lnSpc>
              <a:spcBef>
                <a:spcPts val="0"/>
              </a:spcBef>
              <a:buFontTx/>
              <a:buNone/>
              <a:defRPr sz="1200" b="1" strike="noStrike" cap="all" spc="120" baseline="0">
                <a:solidFill>
                  <a:schemeClr val="bg1"/>
                </a:solidFill>
              </a:defRPr>
            </a:lvl1pPr>
          </a:lstStyle>
          <a:p>
            <a:pPr lvl="0"/>
            <a:r>
              <a:rPr lang="sv-SE"/>
              <a:t>presented by &lt;name nameson&gt;</a:t>
            </a:r>
          </a:p>
        </p:txBody>
      </p:sp>
      <p:sp>
        <p:nvSpPr>
          <p:cNvPr id="10" name="Platshållare för datum 3">
            <a:extLst>
              <a:ext uri="{FF2B5EF4-FFF2-40B4-BE49-F238E27FC236}">
                <a16:creationId xmlns:a16="http://schemas.microsoft.com/office/drawing/2014/main" id="{5CE429DE-35D4-F144-9881-2C3DD8ABB666}"/>
              </a:ext>
            </a:extLst>
          </p:cNvPr>
          <p:cNvSpPr>
            <a:spLocks noGrp="1"/>
          </p:cNvSpPr>
          <p:nvPr>
            <p:ph type="dt" sz="half" idx="10"/>
          </p:nvPr>
        </p:nvSpPr>
        <p:spPr>
          <a:xfrm>
            <a:off x="1930395" y="6096663"/>
            <a:ext cx="1241068" cy="365125"/>
          </a:xfrm>
        </p:spPr>
        <p:txBody>
          <a:bodyPr/>
          <a:lstStyle>
            <a:lvl1pPr>
              <a:defRPr sz="1200"/>
            </a:lvl1pPr>
          </a:lstStyle>
          <a:p>
            <a:fld id="{18896B66-0B3A-474C-9C9C-E4F07B1F5DAD}" type="datetime1">
              <a:rPr lang="sv-SE" smtClean="0"/>
              <a:pPr/>
              <a:t>2022-10-12</a:t>
            </a:fld>
            <a:endParaRPr lang="sv-SE"/>
          </a:p>
        </p:txBody>
      </p:sp>
    </p:spTree>
    <p:extLst>
      <p:ext uri="{BB962C8B-B14F-4D97-AF65-F5344CB8AC3E}">
        <p14:creationId xmlns:p14="http://schemas.microsoft.com/office/powerpoint/2010/main" val="140138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BCCEAFE-E21B-43CF-80C4-FF01C3F9D479}"/>
              </a:ext>
            </a:extLst>
          </p:cNvPr>
          <p:cNvSpPr/>
          <p:nvPr userDrawn="1"/>
        </p:nvSpPr>
        <p:spPr>
          <a:xfrm>
            <a:off x="0" y="16274"/>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lvl1pPr>
              <a:defRPr>
                <a:solidFill>
                  <a:schemeClr val="bg1"/>
                </a:solidFill>
              </a:defRPr>
            </a:lvl1pPr>
          </a:lstStyle>
          <a:p>
            <a:r>
              <a:rPr lang="sv-SE"/>
              <a:t>PRESENTATION </a:t>
            </a:r>
            <a:r>
              <a:rPr lang="sv-SE" err="1"/>
              <a:t>TITLe</a:t>
            </a:r>
            <a:r>
              <a:rPr lang="sv-SE"/>
              <a:t>/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lvl1pPr>
              <a:defRPr>
                <a:solidFill>
                  <a:schemeClr val="bg1"/>
                </a:solidFill>
              </a:defRPr>
            </a:lvl1pPr>
          </a:lstStyle>
          <a:p>
            <a:fld id="{F7283078-D760-1647-8B80-66BA8B52336D}" type="slidenum">
              <a:rPr lang="sv-SE" smtClean="0"/>
              <a:pPr/>
              <a:t>‹#›</a:t>
            </a:fld>
            <a:endParaRPr lang="sv-SE"/>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Bildobjekt 11">
            <a:extLst>
              <a:ext uri="{FF2B5EF4-FFF2-40B4-BE49-F238E27FC236}">
                <a16:creationId xmlns:a16="http://schemas.microsoft.com/office/drawing/2014/main" id="{6426DF26-09C3-4DAE-B43E-0C11D6A63538}"/>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1" name="Platshållare för text 10">
            <a:extLst>
              <a:ext uri="{FF2B5EF4-FFF2-40B4-BE49-F238E27FC236}">
                <a16:creationId xmlns:a16="http://schemas.microsoft.com/office/drawing/2014/main" id="{5C48DF05-1B09-4DA6-AC56-07304871CCD2}"/>
              </a:ext>
            </a:extLst>
          </p:cNvPr>
          <p:cNvSpPr>
            <a:spLocks noGrp="1"/>
          </p:cNvSpPr>
          <p:nvPr>
            <p:ph type="body" sz="quarter" idx="13"/>
          </p:nvPr>
        </p:nvSpPr>
        <p:spPr>
          <a:xfrm>
            <a:off x="1195647" y="1640719"/>
            <a:ext cx="10042073" cy="4375520"/>
          </a:xfrm>
        </p:spPr>
        <p:txBody>
          <a:bodyPr>
            <a:noAutofit/>
          </a:bodyPr>
          <a:lstStyle>
            <a:lvl1pPr marL="457200" indent="-457200">
              <a:buClr>
                <a:schemeClr val="bg1"/>
              </a:buClr>
              <a:buFont typeface="+mj-lt"/>
              <a:buAutoNum type="arabicPeriod"/>
              <a:defRPr>
                <a:solidFill>
                  <a:schemeClr val="bg1"/>
                </a:solidFill>
              </a:defRPr>
            </a:lvl1pPr>
            <a:lvl2pPr marL="82550" indent="0">
              <a:buNone/>
              <a:defRPr/>
            </a:lvl2pPr>
          </a:lstStyle>
          <a:p>
            <a:pPr lvl="0"/>
            <a:r>
              <a:rPr lang="en-US"/>
              <a:t>Edit Master text styles</a:t>
            </a:r>
          </a:p>
        </p:txBody>
      </p:sp>
      <p:sp>
        <p:nvSpPr>
          <p:cNvPr id="14" name="Platshållare för datum 3">
            <a:extLst>
              <a:ext uri="{FF2B5EF4-FFF2-40B4-BE49-F238E27FC236}">
                <a16:creationId xmlns:a16="http://schemas.microsoft.com/office/drawing/2014/main" id="{04D3287D-3E21-D845-8766-C307E676530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2022-10-12</a:t>
            </a:fld>
            <a:endParaRPr lang="sv-SE"/>
          </a:p>
        </p:txBody>
      </p:sp>
    </p:spTree>
    <p:extLst>
      <p:ext uri="{BB962C8B-B14F-4D97-AF65-F5344CB8AC3E}">
        <p14:creationId xmlns:p14="http://schemas.microsoft.com/office/powerpoint/2010/main" val="153988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breaker slid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50D024A-8F85-4618-9506-0F493B263A92}"/>
              </a:ext>
            </a:extLst>
          </p:cNvPr>
          <p:cNvSpPr/>
          <p:nvPr userDrawn="1"/>
        </p:nvSpPr>
        <p:spPr>
          <a:xfrm>
            <a:off x="0" y="0"/>
            <a:ext cx="64777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ktangel 7">
            <a:extLst>
              <a:ext uri="{FF2B5EF4-FFF2-40B4-BE49-F238E27FC236}">
                <a16:creationId xmlns:a16="http://schemas.microsoft.com/office/drawing/2014/main" id="{628E18C2-A66E-436E-89DA-1C5D481CB4B4}"/>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6477712" y="0"/>
            <a:ext cx="5714288" cy="6858000"/>
          </a:xfrm>
          <a:solidFill>
            <a:srgbClr val="ECECEC"/>
          </a:solidFill>
        </p:spPr>
        <p:txBody>
          <a:bodyPr>
            <a:normAutofit/>
          </a:bodyPr>
          <a:lstStyle>
            <a:lvl1pPr algn="ctr">
              <a:defRPr sz="800"/>
            </a:lvl1pPr>
          </a:lstStyle>
          <a:p>
            <a:r>
              <a:rPr lang="sv-SE"/>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3" name="Platshållare för text 2">
            <a:extLst>
              <a:ext uri="{FF2B5EF4-FFF2-40B4-BE49-F238E27FC236}">
                <a16:creationId xmlns:a16="http://schemas.microsoft.com/office/drawing/2014/main" id="{F55DE042-7DE8-4583-986C-40823753078B}"/>
              </a:ext>
            </a:extLst>
          </p:cNvPr>
          <p:cNvSpPr>
            <a:spLocks noGrp="1"/>
          </p:cNvSpPr>
          <p:nvPr>
            <p:ph type="body" sz="quarter" idx="13" hasCustomPrompt="1"/>
          </p:nvPr>
        </p:nvSpPr>
        <p:spPr>
          <a:xfrm>
            <a:off x="1230491" y="1051132"/>
            <a:ext cx="4255909" cy="829149"/>
          </a:xfrm>
        </p:spPr>
        <p:txBody>
          <a:bodyPr rIns="18000" anchor="b" anchorCtr="0"/>
          <a:lstStyle>
            <a:lvl1pPr marL="0" indent="0">
              <a:buFontTx/>
              <a:buNone/>
              <a:defRPr sz="4800">
                <a:solidFill>
                  <a:schemeClr val="bg1"/>
                </a:solidFill>
                <a:latin typeface="+mn-lt"/>
              </a:defRPr>
            </a:lvl1pPr>
            <a:lvl2pPr marL="82550" indent="0">
              <a:buNone/>
              <a:defRPr/>
            </a:lvl2pPr>
          </a:lstStyle>
          <a:p>
            <a:pPr lvl="0"/>
            <a:r>
              <a:rPr lang="sv-SE"/>
              <a:t># (chapter)</a:t>
            </a:r>
          </a:p>
        </p:txBody>
      </p:sp>
      <p:sp>
        <p:nvSpPr>
          <p:cNvPr id="11" name="Platshållare för text 2">
            <a:extLst>
              <a:ext uri="{FF2B5EF4-FFF2-40B4-BE49-F238E27FC236}">
                <a16:creationId xmlns:a16="http://schemas.microsoft.com/office/drawing/2014/main" id="{1DC53C5B-9DC3-4646-B6B3-DD59404D44D0}"/>
              </a:ext>
            </a:extLst>
          </p:cNvPr>
          <p:cNvSpPr>
            <a:spLocks noGrp="1"/>
          </p:cNvSpPr>
          <p:nvPr>
            <p:ph type="body" sz="quarter" idx="14" hasCustomPrompt="1"/>
          </p:nvPr>
        </p:nvSpPr>
        <p:spPr>
          <a:xfrm>
            <a:off x="1230491" y="2169209"/>
            <a:ext cx="4255909" cy="2462613"/>
          </a:xfrm>
        </p:spPr>
        <p:txBody>
          <a:bodyPr rIns="18000" anchor="t" anchorCtr="0"/>
          <a:lstStyle>
            <a:lvl1pPr marL="0" indent="0">
              <a:spcBef>
                <a:spcPts val="0"/>
              </a:spcBef>
              <a:buFontTx/>
              <a:buNone/>
              <a:defRPr sz="4200">
                <a:solidFill>
                  <a:schemeClr val="bg1"/>
                </a:solidFill>
                <a:latin typeface="Segoe UI Semibold" panose="020B0702040204020203" pitchFamily="34" charset="0"/>
                <a:cs typeface="Segoe UI Semibold" panose="020B0702040204020203" pitchFamily="34" charset="0"/>
              </a:defRPr>
            </a:lvl1pPr>
            <a:lvl2pPr marL="82550" indent="0">
              <a:buNone/>
              <a:defRPr/>
            </a:lvl2pPr>
          </a:lstStyle>
          <a:p>
            <a:pPr lvl="0"/>
            <a:r>
              <a:rPr lang="sv-SE"/>
              <a:t>Headline</a:t>
            </a:r>
          </a:p>
        </p:txBody>
      </p:sp>
    </p:spTree>
    <p:extLst>
      <p:ext uri="{BB962C8B-B14F-4D97-AF65-F5344CB8AC3E}">
        <p14:creationId xmlns:p14="http://schemas.microsoft.com/office/powerpoint/2010/main" val="325464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innehåll 2">
            <a:extLst>
              <a:ext uri="{FF2B5EF4-FFF2-40B4-BE49-F238E27FC236}">
                <a16:creationId xmlns:a16="http://schemas.microsoft.com/office/drawing/2014/main" id="{5917406D-4BE3-3B4C-BCFF-41B4F0FAB441}"/>
              </a:ext>
            </a:extLst>
          </p:cNvPr>
          <p:cNvSpPr>
            <a:spLocks noGrp="1"/>
          </p:cNvSpPr>
          <p:nvPr>
            <p:ph idx="1"/>
          </p:nvPr>
        </p:nvSpPr>
        <p:spPr>
          <a:xfrm>
            <a:off x="1094400" y="1562400"/>
            <a:ext cx="9365782" cy="4768062"/>
          </a:xfrm>
        </p:spPr>
        <p:txBody>
          <a:bodyPr lIns="0" rIns="18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13" name="Platshållare för datum 3">
            <a:extLst>
              <a:ext uri="{FF2B5EF4-FFF2-40B4-BE49-F238E27FC236}">
                <a16:creationId xmlns:a16="http://schemas.microsoft.com/office/drawing/2014/main" id="{3E8E36C4-8565-B94E-A90D-FF5DD7F86A6D}"/>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2022-10-12</a:t>
            </a:fld>
            <a:endParaRPr lang="sv-SE"/>
          </a:p>
        </p:txBody>
      </p:sp>
    </p:spTree>
    <p:extLst>
      <p:ext uri="{BB962C8B-B14F-4D97-AF65-F5344CB8AC3E}">
        <p14:creationId xmlns:p14="http://schemas.microsoft.com/office/powerpoint/2010/main" val="128008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in 2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58775" indent="-215900">
              <a:lnSpc>
                <a:spcPct val="100000"/>
              </a:lnSpc>
              <a:tabLst/>
              <a:defRPr/>
            </a:lvl2pPr>
            <a:lvl3pPr marL="449263" indent="-196850">
              <a:lnSpc>
                <a:spcPct val="100000"/>
              </a:lnSpc>
              <a:tabLst/>
              <a:defRPr/>
            </a:lvl3pPr>
            <a:lvl4pPr marL="541338"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2" name="Platshållare för innehåll 2">
            <a:extLst>
              <a:ext uri="{FF2B5EF4-FFF2-40B4-BE49-F238E27FC236}">
                <a16:creationId xmlns:a16="http://schemas.microsoft.com/office/drawing/2014/main" id="{BA21051E-3C35-41FB-8E6B-797DB8F26971}"/>
              </a:ext>
            </a:extLst>
          </p:cNvPr>
          <p:cNvSpPr>
            <a:spLocks noGrp="1"/>
          </p:cNvSpPr>
          <p:nvPr>
            <p:ph idx="13"/>
          </p:nvPr>
        </p:nvSpPr>
        <p:spPr>
          <a:xfrm>
            <a:off x="6373692"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2865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1" name="Platshållare för datum 3">
            <a:extLst>
              <a:ext uri="{FF2B5EF4-FFF2-40B4-BE49-F238E27FC236}">
                <a16:creationId xmlns:a16="http://schemas.microsoft.com/office/drawing/2014/main" id="{154C1432-4F85-1F42-8016-9B83B89CC804}"/>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2022-10-12</a:t>
            </a:fld>
            <a:endParaRPr lang="sv-SE"/>
          </a:p>
        </p:txBody>
      </p:sp>
    </p:spTree>
    <p:extLst>
      <p:ext uri="{BB962C8B-B14F-4D97-AF65-F5344CB8AC3E}">
        <p14:creationId xmlns:p14="http://schemas.microsoft.com/office/powerpoint/2010/main" val="213510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in 3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3255409" cy="4768062"/>
          </a:xfrm>
        </p:spPr>
        <p:txBody>
          <a:bodyPr lIns="0" rIns="18000"/>
          <a:lstStyle>
            <a:lvl1pPr>
              <a:lnSpc>
                <a:spcPct val="100000"/>
              </a:lnSpc>
              <a:defRPr/>
            </a:lvl1pPr>
            <a:lvl2pPr marL="360000" indent="-216000">
              <a:lnSpc>
                <a:spcPct val="100000"/>
              </a:lnSpc>
              <a:tabLst/>
              <a:defRPr/>
            </a:lvl2pPr>
            <a:lvl3pPr marL="449263" indent="-196850">
              <a:lnSpc>
                <a:spcPct val="100000"/>
              </a:lnSpc>
              <a:tabLst/>
              <a:defRPr/>
            </a:lvl3pPr>
            <a:lvl4pPr marL="541338" indent="-180975">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3" name="Platshållare för innehåll 2">
            <a:extLst>
              <a:ext uri="{FF2B5EF4-FFF2-40B4-BE49-F238E27FC236}">
                <a16:creationId xmlns:a16="http://schemas.microsoft.com/office/drawing/2014/main" id="{B2D0E559-A900-41F3-93C5-387A7764A152}"/>
              </a:ext>
            </a:extLst>
          </p:cNvPr>
          <p:cNvSpPr>
            <a:spLocks noGrp="1"/>
          </p:cNvSpPr>
          <p:nvPr>
            <p:ph idx="15"/>
          </p:nvPr>
        </p:nvSpPr>
        <p:spPr>
          <a:xfrm>
            <a:off x="4605297"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39750" indent="-19685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7" name="Platshållare för innehåll 2">
            <a:extLst>
              <a:ext uri="{FF2B5EF4-FFF2-40B4-BE49-F238E27FC236}">
                <a16:creationId xmlns:a16="http://schemas.microsoft.com/office/drawing/2014/main" id="{E4E99B3B-ADB3-4D1A-9A7F-AA1B8528E6C7}"/>
              </a:ext>
            </a:extLst>
          </p:cNvPr>
          <p:cNvSpPr>
            <a:spLocks noGrp="1"/>
          </p:cNvSpPr>
          <p:nvPr>
            <p:ph idx="16"/>
          </p:nvPr>
        </p:nvSpPr>
        <p:spPr>
          <a:xfrm>
            <a:off x="8116194"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2" name="Platshållare för datum 3">
            <a:extLst>
              <a:ext uri="{FF2B5EF4-FFF2-40B4-BE49-F238E27FC236}">
                <a16:creationId xmlns:a16="http://schemas.microsoft.com/office/drawing/2014/main" id="{F91A8E7B-C629-D343-8A83-7EB0ADF608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2022-10-12</a:t>
            </a:fld>
            <a:endParaRPr lang="sv-SE"/>
          </a:p>
        </p:txBody>
      </p:sp>
    </p:spTree>
    <p:extLst>
      <p:ext uri="{BB962C8B-B14F-4D97-AF65-F5344CB8AC3E}">
        <p14:creationId xmlns:p14="http://schemas.microsoft.com/office/powerpoint/2010/main" val="266766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6B191E2-1C71-4B4C-B562-DD793673C24E}"/>
              </a:ext>
            </a:extLst>
          </p:cNvPr>
          <p:cNvSpPr>
            <a:spLocks noGrp="1"/>
          </p:cNvSpPr>
          <p:nvPr>
            <p:ph type="pic" sz="quarter" idx="15" hasCustomPrompt="1"/>
          </p:nvPr>
        </p:nvSpPr>
        <p:spPr>
          <a:xfrm>
            <a:off x="6373813" y="1562100"/>
            <a:ext cx="4994275" cy="4768850"/>
          </a:xfrm>
          <a:solidFill>
            <a:schemeClr val="bg1">
              <a:lumMod val="85000"/>
            </a:schemeClr>
          </a:solidFill>
        </p:spPr>
        <p:txBody>
          <a:bodyPr>
            <a:normAutofit/>
          </a:bodyPr>
          <a:lstStyle>
            <a:lvl1pPr marL="0" indent="0" algn="ctr">
              <a:buFontTx/>
              <a:buNone/>
              <a:defRPr sz="800">
                <a:solidFill>
                  <a:srgbClr val="666666"/>
                </a:solidFill>
              </a:defRPr>
            </a:lvl1pPr>
          </a:lstStyle>
          <a:p>
            <a:r>
              <a:rPr lang="sv-SE"/>
              <a:t>INSERT IMAGE</a:t>
            </a: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1" name="Rektangel 10">
            <a:extLst>
              <a:ext uri="{FF2B5EF4-FFF2-40B4-BE49-F238E27FC236}">
                <a16:creationId xmlns:a16="http://schemas.microsoft.com/office/drawing/2014/main" id="{BC4F3A85-66E6-412A-97CD-99D922EFBEE2}"/>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3" name="Bildobjekt 12">
            <a:extLst>
              <a:ext uri="{FF2B5EF4-FFF2-40B4-BE49-F238E27FC236}">
                <a16:creationId xmlns:a16="http://schemas.microsoft.com/office/drawing/2014/main" id="{506E76ED-0FF0-4A03-8EB9-06B57B12EC11}"/>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datum 3">
            <a:extLst>
              <a:ext uri="{FF2B5EF4-FFF2-40B4-BE49-F238E27FC236}">
                <a16:creationId xmlns:a16="http://schemas.microsoft.com/office/drawing/2014/main" id="{5D496E45-863B-704B-B14F-5E0F58578D8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2022-10-12</a:t>
            </a:fld>
            <a:endParaRPr lang="sv-SE"/>
          </a:p>
        </p:txBody>
      </p:sp>
    </p:spTree>
    <p:extLst>
      <p:ext uri="{BB962C8B-B14F-4D97-AF65-F5344CB8AC3E}">
        <p14:creationId xmlns:p14="http://schemas.microsoft.com/office/powerpoint/2010/main" val="106655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Full width">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0" y="0"/>
            <a:ext cx="12192000" cy="6858000"/>
          </a:xfrm>
          <a:solidFill>
            <a:schemeClr val="bg1">
              <a:lumMod val="85000"/>
            </a:schemeClr>
          </a:solidFill>
        </p:spPr>
        <p:txBody>
          <a:bodyPr>
            <a:normAutofit/>
          </a:bodyPr>
          <a:lstStyle>
            <a:lvl1pPr algn="ctr">
              <a:defRPr sz="800"/>
            </a:lvl1pPr>
          </a:lstStyle>
          <a:p>
            <a:r>
              <a:rPr lang="sv-SE"/>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5" name="Rubrik 1">
            <a:extLst>
              <a:ext uri="{FF2B5EF4-FFF2-40B4-BE49-F238E27FC236}">
                <a16:creationId xmlns:a16="http://schemas.microsoft.com/office/drawing/2014/main" id="{8F5BB748-C0D0-CB4F-BA93-7488E4BA7050}"/>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dirty="0"/>
              <a:t>Image </a:t>
            </a:r>
            <a:r>
              <a:rPr lang="sv-SE" dirty="0" err="1"/>
              <a:t>title</a:t>
            </a:r>
            <a:endParaRPr lang="sv-SE" dirty="0"/>
          </a:p>
        </p:txBody>
      </p:sp>
    </p:spTree>
    <p:extLst>
      <p:ext uri="{BB962C8B-B14F-4D97-AF65-F5344CB8AC3E}">
        <p14:creationId xmlns:p14="http://schemas.microsoft.com/office/powerpoint/2010/main" val="53286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1532B06-EA3A-AA45-A1FA-C8E1873FD090}"/>
              </a:ext>
            </a:extLst>
          </p:cNvPr>
          <p:cNvSpPr>
            <a:spLocks noGrp="1"/>
          </p:cNvSpPr>
          <p:nvPr>
            <p:ph type="title"/>
          </p:nvPr>
        </p:nvSpPr>
        <p:spPr>
          <a:xfrm>
            <a:off x="1103709" y="281999"/>
            <a:ext cx="9478393" cy="657340"/>
          </a:xfrm>
          <a:prstGeom prst="rect">
            <a:avLst/>
          </a:prstGeom>
        </p:spPr>
        <p:txBody>
          <a:bodyPr vert="horz" lIns="90000" tIns="45720" rIns="91440" bIns="45720" rtlCol="0" anchor="t" anchorCtr="0">
            <a:noAutofit/>
          </a:bodyPr>
          <a:lstStyle/>
          <a:p>
            <a:r>
              <a:rPr lang="sv-SE"/>
              <a:t>Klicka här för att ändra mall för rubrikformat</a:t>
            </a:r>
          </a:p>
        </p:txBody>
      </p:sp>
      <p:sp>
        <p:nvSpPr>
          <p:cNvPr id="4" name="Platshållare för datum 3">
            <a:extLst>
              <a:ext uri="{FF2B5EF4-FFF2-40B4-BE49-F238E27FC236}">
                <a16:creationId xmlns:a16="http://schemas.microsoft.com/office/drawing/2014/main" id="{66E4D6F2-5CFB-9D4E-AED8-120937FE2576}"/>
              </a:ext>
            </a:extLst>
          </p:cNvPr>
          <p:cNvSpPr>
            <a:spLocks noGrp="1"/>
          </p:cNvSpPr>
          <p:nvPr>
            <p:ph type="dt" sz="half" idx="2"/>
          </p:nvPr>
        </p:nvSpPr>
        <p:spPr>
          <a:xfrm>
            <a:off x="1195647" y="6483583"/>
            <a:ext cx="832658" cy="365125"/>
          </a:xfrm>
          <a:prstGeom prst="rect">
            <a:avLst/>
          </a:prstGeom>
        </p:spPr>
        <p:txBody>
          <a:bodyPr vert="horz" lIns="91440" tIns="45720" rIns="91440" bIns="45720" rtlCol="0" anchor="ctr"/>
          <a:lstStyle>
            <a:lvl1pPr algn="l">
              <a:defRPr sz="800" spc="80" baseline="0">
                <a:solidFill>
                  <a:srgbClr val="CCCCCC"/>
                </a:solidFill>
              </a:defRPr>
            </a:lvl1pPr>
          </a:lstStyle>
          <a:p>
            <a:fld id="{926FFDD8-E9D5-414B-9D01-E73C6B8A8FCA}" type="datetime1">
              <a:rPr lang="sv-SE" smtClean="0"/>
              <a:t>2022-10-12</a:t>
            </a:fld>
            <a:endParaRPr lang="sv-SE"/>
          </a:p>
        </p:txBody>
      </p:sp>
      <p:sp>
        <p:nvSpPr>
          <p:cNvPr id="5" name="Platshållare för sidfot 4">
            <a:extLst>
              <a:ext uri="{FF2B5EF4-FFF2-40B4-BE49-F238E27FC236}">
                <a16:creationId xmlns:a16="http://schemas.microsoft.com/office/drawing/2014/main" id="{515FD9D7-4C35-3343-B008-A413FF500A93}"/>
              </a:ext>
            </a:extLst>
          </p:cNvPr>
          <p:cNvSpPr>
            <a:spLocks noGrp="1"/>
          </p:cNvSpPr>
          <p:nvPr>
            <p:ph type="ftr" sz="quarter" idx="3"/>
          </p:nvPr>
        </p:nvSpPr>
        <p:spPr>
          <a:xfrm>
            <a:off x="2053244" y="6483583"/>
            <a:ext cx="4114800" cy="365125"/>
          </a:xfrm>
          <a:prstGeom prst="rect">
            <a:avLst/>
          </a:prstGeom>
        </p:spPr>
        <p:txBody>
          <a:bodyPr vert="horz" lIns="91440" tIns="45720" rIns="91440" bIns="45720" rtlCol="0" anchor="ctr"/>
          <a:lstStyle>
            <a:lvl1pPr algn="l">
              <a:defRPr sz="800" cap="all" spc="80" baseline="0">
                <a:solidFill>
                  <a:srgbClr val="CCCCCC"/>
                </a:solidFill>
              </a:defRPr>
            </a:lvl1pPr>
          </a:lstStyle>
          <a:p>
            <a:r>
              <a:rPr lang="sv-SE"/>
              <a:t>PRESENTATION TITLE / FOOTER</a:t>
            </a:r>
          </a:p>
        </p:txBody>
      </p:sp>
      <p:sp>
        <p:nvSpPr>
          <p:cNvPr id="6" name="Platshållare för bildnummer 5">
            <a:extLst>
              <a:ext uri="{FF2B5EF4-FFF2-40B4-BE49-F238E27FC236}">
                <a16:creationId xmlns:a16="http://schemas.microsoft.com/office/drawing/2014/main" id="{AF6B396D-270A-E047-8DAD-6D51B53CAD64}"/>
              </a:ext>
            </a:extLst>
          </p:cNvPr>
          <p:cNvSpPr>
            <a:spLocks noGrp="1"/>
          </p:cNvSpPr>
          <p:nvPr>
            <p:ph type="sldNum" sz="quarter" idx="4"/>
          </p:nvPr>
        </p:nvSpPr>
        <p:spPr>
          <a:xfrm>
            <a:off x="8735292" y="6483583"/>
            <a:ext cx="2743200" cy="365125"/>
          </a:xfrm>
          <a:prstGeom prst="rect">
            <a:avLst/>
          </a:prstGeom>
        </p:spPr>
        <p:txBody>
          <a:bodyPr vert="horz" lIns="91440" tIns="45720" rIns="91440" bIns="45720" rtlCol="0" anchor="ctr"/>
          <a:lstStyle>
            <a:lvl1pPr algn="r">
              <a:defRPr sz="800" b="1">
                <a:solidFill>
                  <a:schemeClr val="accent1"/>
                </a:solidFill>
              </a:defRPr>
            </a:lvl1pPr>
          </a:lstStyle>
          <a:p>
            <a:fld id="{F7283078-D760-1647-8B80-66BA8B52336D}" type="slidenum">
              <a:rPr lang="sv-SE" smtClean="0"/>
              <a:pPr/>
              <a:t>‹#›</a:t>
            </a:fld>
            <a:endParaRPr lang="sv-SE"/>
          </a:p>
        </p:txBody>
      </p:sp>
      <p:sp>
        <p:nvSpPr>
          <p:cNvPr id="11" name="Platshållare för text 2">
            <a:extLst>
              <a:ext uri="{FF2B5EF4-FFF2-40B4-BE49-F238E27FC236}">
                <a16:creationId xmlns:a16="http://schemas.microsoft.com/office/drawing/2014/main" id="{CD0A89FF-22DC-4B6A-B9ED-60B2F32ED89E}"/>
              </a:ext>
            </a:extLst>
          </p:cNvPr>
          <p:cNvSpPr>
            <a:spLocks noGrp="1"/>
          </p:cNvSpPr>
          <p:nvPr>
            <p:ph type="body" idx="1"/>
          </p:nvPr>
        </p:nvSpPr>
        <p:spPr>
          <a:xfrm>
            <a:off x="1095894" y="1561865"/>
            <a:ext cx="9561022" cy="4565397"/>
          </a:xfrm>
          <a:prstGeom prst="rect">
            <a:avLst/>
          </a:prstGeom>
        </p:spPr>
        <p:txBody>
          <a:bodyPr vert="horz" lIns="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25848757"/>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65" r:id="rId3"/>
    <p:sldLayoutId id="2147483667" r:id="rId4"/>
    <p:sldLayoutId id="2147483669" r:id="rId5"/>
    <p:sldLayoutId id="2147483650" r:id="rId6"/>
    <p:sldLayoutId id="2147483668" r:id="rId7"/>
    <p:sldLayoutId id="2147483662" r:id="rId8"/>
    <p:sldLayoutId id="2147483664" r:id="rId9"/>
    <p:sldLayoutId id="2147483663" r:id="rId10"/>
    <p:sldLayoutId id="2147483666" r:id="rId11"/>
    <p:sldLayoutId id="214748367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p:titleStyle>
    <p:body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7.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67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0C883-F7FB-1C4D-84EA-26D05F42B8BF}"/>
              </a:ext>
            </a:extLst>
          </p:cNvPr>
          <p:cNvSpPr>
            <a:spLocks noGrp="1"/>
          </p:cNvSpPr>
          <p:nvPr>
            <p:ph type="title"/>
          </p:nvPr>
        </p:nvSpPr>
        <p:spPr/>
        <p:txBody>
          <a:bodyPr/>
          <a:lstStyle/>
          <a:p>
            <a:r>
              <a:rPr lang="en-US" dirty="0"/>
              <a:t>Plans for 2022 - 2027</a:t>
            </a:r>
          </a:p>
        </p:txBody>
      </p:sp>
      <p:sp>
        <p:nvSpPr>
          <p:cNvPr id="3" name="Footer Placeholder 2">
            <a:extLst>
              <a:ext uri="{FF2B5EF4-FFF2-40B4-BE49-F238E27FC236}">
                <a16:creationId xmlns:a16="http://schemas.microsoft.com/office/drawing/2014/main" id="{C986DBD0-17BC-5F4E-838E-F68DE354E22E}"/>
              </a:ext>
            </a:extLst>
          </p:cNvPr>
          <p:cNvSpPr>
            <a:spLocks noGrp="1"/>
          </p:cNvSpPr>
          <p:nvPr>
            <p:ph type="ftr" sz="quarter" idx="11"/>
          </p:nvPr>
        </p:nvSpPr>
        <p:spPr/>
        <p:txBody>
          <a:bodyPr/>
          <a:lstStyle/>
          <a:p>
            <a:r>
              <a:rPr lang="sv-SE"/>
              <a:t>PRESENTATION TITLE/FOOTER</a:t>
            </a:r>
          </a:p>
        </p:txBody>
      </p:sp>
      <p:sp>
        <p:nvSpPr>
          <p:cNvPr id="4" name="Slide Number Placeholder 3">
            <a:extLst>
              <a:ext uri="{FF2B5EF4-FFF2-40B4-BE49-F238E27FC236}">
                <a16:creationId xmlns:a16="http://schemas.microsoft.com/office/drawing/2014/main" id="{F4E5C635-5A2B-5A49-8C63-0CCC861B811A}"/>
              </a:ext>
            </a:extLst>
          </p:cNvPr>
          <p:cNvSpPr>
            <a:spLocks noGrp="1"/>
          </p:cNvSpPr>
          <p:nvPr>
            <p:ph type="sldNum" sz="quarter" idx="12"/>
          </p:nvPr>
        </p:nvSpPr>
        <p:spPr/>
        <p:txBody>
          <a:bodyPr/>
          <a:lstStyle/>
          <a:p>
            <a:fld id="{F7283078-D760-1647-8B80-66BA8B52336D}" type="slidenum">
              <a:rPr lang="sv-SE" smtClean="0"/>
              <a:t>10</a:t>
            </a:fld>
            <a:endParaRPr lang="sv-SE"/>
          </a:p>
        </p:txBody>
      </p:sp>
      <p:sp>
        <p:nvSpPr>
          <p:cNvPr id="6" name="Text Placeholder 5">
            <a:extLst>
              <a:ext uri="{FF2B5EF4-FFF2-40B4-BE49-F238E27FC236}">
                <a16:creationId xmlns:a16="http://schemas.microsoft.com/office/drawing/2014/main" id="{9158B1F6-7698-9142-810A-CAAD0C6A08AA}"/>
              </a:ext>
            </a:extLst>
          </p:cNvPr>
          <p:cNvSpPr>
            <a:spLocks noGrp="1"/>
          </p:cNvSpPr>
          <p:nvPr>
            <p:ph type="body" sz="quarter" idx="14"/>
          </p:nvPr>
        </p:nvSpPr>
        <p:spPr/>
        <p:txBody>
          <a:bodyPr/>
          <a:lstStyle/>
          <a:p>
            <a:r>
              <a:rPr lang="en-US" dirty="0"/>
              <a:t>Staff ramp up plans 2022 to 2027</a:t>
            </a:r>
          </a:p>
        </p:txBody>
      </p:sp>
      <p:sp>
        <p:nvSpPr>
          <p:cNvPr id="9" name="Date Placeholder 8">
            <a:extLst>
              <a:ext uri="{FF2B5EF4-FFF2-40B4-BE49-F238E27FC236}">
                <a16:creationId xmlns:a16="http://schemas.microsoft.com/office/drawing/2014/main" id="{6DC3F984-EBB1-C342-90AE-06CF671E14B8}"/>
              </a:ext>
            </a:extLst>
          </p:cNvPr>
          <p:cNvSpPr>
            <a:spLocks noGrp="1"/>
          </p:cNvSpPr>
          <p:nvPr>
            <p:ph type="dt" sz="half" idx="10"/>
          </p:nvPr>
        </p:nvSpPr>
        <p:spPr/>
        <p:txBody>
          <a:bodyPr/>
          <a:lstStyle/>
          <a:p>
            <a:fld id="{18896B66-0B3A-474C-9C9C-E4F07B1F5DAD}" type="datetime1">
              <a:rPr lang="sv-SE" smtClean="0"/>
              <a:t>2022-10-12</a:t>
            </a:fld>
            <a:endParaRPr lang="sv-SE"/>
          </a:p>
        </p:txBody>
      </p:sp>
      <p:graphicFrame>
        <p:nvGraphicFramePr>
          <p:cNvPr id="8" name="Chart 7">
            <a:extLst>
              <a:ext uri="{FF2B5EF4-FFF2-40B4-BE49-F238E27FC236}">
                <a16:creationId xmlns:a16="http://schemas.microsoft.com/office/drawing/2014/main" id="{50C8B42C-EA0B-7143-A2EB-92B312C660E9}"/>
              </a:ext>
            </a:extLst>
          </p:cNvPr>
          <p:cNvGraphicFramePr/>
          <p:nvPr>
            <p:extLst>
              <p:ext uri="{D42A27DB-BD31-4B8C-83A1-F6EECF244321}">
                <p14:modId xmlns:p14="http://schemas.microsoft.com/office/powerpoint/2010/main" val="3511921025"/>
              </p:ext>
            </p:extLst>
          </p:nvPr>
        </p:nvGraphicFramePr>
        <p:xfrm>
          <a:off x="992221" y="1446416"/>
          <a:ext cx="10223770" cy="50288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8585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0C883-F7FB-1C4D-84EA-26D05F42B8BF}"/>
              </a:ext>
            </a:extLst>
          </p:cNvPr>
          <p:cNvSpPr>
            <a:spLocks noGrp="1"/>
          </p:cNvSpPr>
          <p:nvPr>
            <p:ph type="title"/>
          </p:nvPr>
        </p:nvSpPr>
        <p:spPr/>
        <p:txBody>
          <a:bodyPr/>
          <a:lstStyle/>
          <a:p>
            <a:r>
              <a:rPr lang="en-US" dirty="0"/>
              <a:t>Plans for the rest of 2022</a:t>
            </a:r>
          </a:p>
        </p:txBody>
      </p:sp>
      <p:sp>
        <p:nvSpPr>
          <p:cNvPr id="3" name="Footer Placeholder 2">
            <a:extLst>
              <a:ext uri="{FF2B5EF4-FFF2-40B4-BE49-F238E27FC236}">
                <a16:creationId xmlns:a16="http://schemas.microsoft.com/office/drawing/2014/main" id="{C986DBD0-17BC-5F4E-838E-F68DE354E22E}"/>
              </a:ext>
            </a:extLst>
          </p:cNvPr>
          <p:cNvSpPr>
            <a:spLocks noGrp="1"/>
          </p:cNvSpPr>
          <p:nvPr>
            <p:ph type="ftr" sz="quarter" idx="11"/>
          </p:nvPr>
        </p:nvSpPr>
        <p:spPr/>
        <p:txBody>
          <a:bodyPr/>
          <a:lstStyle/>
          <a:p>
            <a:r>
              <a:rPr lang="sv-SE"/>
              <a:t>PRESENTATION TITLE/FOOTER</a:t>
            </a:r>
          </a:p>
        </p:txBody>
      </p:sp>
      <p:sp>
        <p:nvSpPr>
          <p:cNvPr id="4" name="Slide Number Placeholder 3">
            <a:extLst>
              <a:ext uri="{FF2B5EF4-FFF2-40B4-BE49-F238E27FC236}">
                <a16:creationId xmlns:a16="http://schemas.microsoft.com/office/drawing/2014/main" id="{F4E5C635-5A2B-5A49-8C63-0CCC861B811A}"/>
              </a:ext>
            </a:extLst>
          </p:cNvPr>
          <p:cNvSpPr>
            <a:spLocks noGrp="1"/>
          </p:cNvSpPr>
          <p:nvPr>
            <p:ph type="sldNum" sz="quarter" idx="12"/>
          </p:nvPr>
        </p:nvSpPr>
        <p:spPr/>
        <p:txBody>
          <a:bodyPr/>
          <a:lstStyle/>
          <a:p>
            <a:fld id="{F7283078-D760-1647-8B80-66BA8B52336D}" type="slidenum">
              <a:rPr lang="sv-SE" smtClean="0"/>
              <a:t>11</a:t>
            </a:fld>
            <a:endParaRPr lang="sv-SE"/>
          </a:p>
        </p:txBody>
      </p:sp>
      <p:sp>
        <p:nvSpPr>
          <p:cNvPr id="6" name="Text Placeholder 5">
            <a:extLst>
              <a:ext uri="{FF2B5EF4-FFF2-40B4-BE49-F238E27FC236}">
                <a16:creationId xmlns:a16="http://schemas.microsoft.com/office/drawing/2014/main" id="{9158B1F6-7698-9142-810A-CAAD0C6A08AA}"/>
              </a:ext>
            </a:extLst>
          </p:cNvPr>
          <p:cNvSpPr>
            <a:spLocks noGrp="1"/>
          </p:cNvSpPr>
          <p:nvPr>
            <p:ph type="body" sz="quarter" idx="14"/>
          </p:nvPr>
        </p:nvSpPr>
        <p:spPr/>
        <p:txBody>
          <a:bodyPr/>
          <a:lstStyle/>
          <a:p>
            <a:r>
              <a:rPr lang="en-US" dirty="0"/>
              <a:t>Capital investment plans</a:t>
            </a:r>
          </a:p>
        </p:txBody>
      </p:sp>
      <p:sp>
        <p:nvSpPr>
          <p:cNvPr id="9" name="Date Placeholder 8">
            <a:extLst>
              <a:ext uri="{FF2B5EF4-FFF2-40B4-BE49-F238E27FC236}">
                <a16:creationId xmlns:a16="http://schemas.microsoft.com/office/drawing/2014/main" id="{6DC3F984-EBB1-C342-90AE-06CF671E14B8}"/>
              </a:ext>
            </a:extLst>
          </p:cNvPr>
          <p:cNvSpPr>
            <a:spLocks noGrp="1"/>
          </p:cNvSpPr>
          <p:nvPr>
            <p:ph type="dt" sz="half" idx="10"/>
          </p:nvPr>
        </p:nvSpPr>
        <p:spPr/>
        <p:txBody>
          <a:bodyPr/>
          <a:lstStyle/>
          <a:p>
            <a:fld id="{18896B66-0B3A-474C-9C9C-E4F07B1F5DAD}" type="datetime1">
              <a:rPr lang="sv-SE" smtClean="0"/>
              <a:t>2022-10-12</a:t>
            </a:fld>
            <a:endParaRPr lang="sv-SE"/>
          </a:p>
        </p:txBody>
      </p:sp>
      <p:sp>
        <p:nvSpPr>
          <p:cNvPr id="5" name="TextBox 4">
            <a:extLst>
              <a:ext uri="{FF2B5EF4-FFF2-40B4-BE49-F238E27FC236}">
                <a16:creationId xmlns:a16="http://schemas.microsoft.com/office/drawing/2014/main" id="{B9B60B85-FC38-1E4D-AA5F-1C1906CF2D82}"/>
              </a:ext>
            </a:extLst>
          </p:cNvPr>
          <p:cNvSpPr txBox="1"/>
          <p:nvPr/>
        </p:nvSpPr>
        <p:spPr>
          <a:xfrm>
            <a:off x="1195647" y="1737360"/>
            <a:ext cx="5276273" cy="3970318"/>
          </a:xfrm>
          <a:prstGeom prst="rect">
            <a:avLst/>
          </a:prstGeom>
          <a:noFill/>
        </p:spPr>
        <p:txBody>
          <a:bodyPr wrap="square" rtlCol="0">
            <a:spAutoFit/>
          </a:bodyPr>
          <a:lstStyle/>
          <a:p>
            <a:pPr algn="l"/>
            <a:r>
              <a:rPr lang="en-US" b="1" dirty="0">
                <a:solidFill>
                  <a:srgbClr val="666666"/>
                </a:solidFill>
              </a:rPr>
              <a:t>DST will execute a 973KEUR investment plan in 2022:</a:t>
            </a:r>
          </a:p>
          <a:p>
            <a:pPr algn="l"/>
            <a:endParaRPr lang="en-US" dirty="0">
              <a:solidFill>
                <a:srgbClr val="666666"/>
              </a:solidFill>
            </a:endParaRPr>
          </a:p>
          <a:p>
            <a:pPr marL="285750" indent="-285750" algn="l">
              <a:buFont typeface="Arial" panose="020B0604020202020204" pitchFamily="34" charset="0"/>
              <a:buChar char="•"/>
            </a:pPr>
            <a:r>
              <a:rPr lang="en-US" b="1" dirty="0">
                <a:solidFill>
                  <a:srgbClr val="666666"/>
                </a:solidFill>
              </a:rPr>
              <a:t>HPC: </a:t>
            </a:r>
            <a:r>
              <a:rPr lang="en-US" dirty="0">
                <a:solidFill>
                  <a:srgbClr val="666666"/>
                </a:solidFill>
              </a:rPr>
              <a:t>24 nodes replacing legacy hardware.</a:t>
            </a:r>
          </a:p>
          <a:p>
            <a:pPr marL="285750" indent="-285750" algn="l">
              <a:buFont typeface="Arial" panose="020B0604020202020204" pitchFamily="34" charset="0"/>
              <a:buChar char="•"/>
            </a:pPr>
            <a:r>
              <a:rPr lang="en-US" b="1" dirty="0">
                <a:solidFill>
                  <a:srgbClr val="666666"/>
                </a:solidFill>
              </a:rPr>
              <a:t>InfiniBand: </a:t>
            </a:r>
            <a:r>
              <a:rPr lang="en-US" dirty="0">
                <a:solidFill>
                  <a:srgbClr val="666666"/>
                </a:solidFill>
              </a:rPr>
              <a:t>Core layer of a </a:t>
            </a:r>
            <a:r>
              <a:rPr lang="en-US" dirty="0" err="1">
                <a:solidFill>
                  <a:srgbClr val="666666"/>
                </a:solidFill>
              </a:rPr>
              <a:t>scaleable</a:t>
            </a:r>
            <a:r>
              <a:rPr lang="en-US" dirty="0">
                <a:solidFill>
                  <a:srgbClr val="666666"/>
                </a:solidFill>
              </a:rPr>
              <a:t> fat-tree</a:t>
            </a:r>
          </a:p>
          <a:p>
            <a:pPr marL="285750" indent="-285750" algn="l">
              <a:buFont typeface="Arial" panose="020B0604020202020204" pitchFamily="34" charset="0"/>
              <a:buChar char="•"/>
            </a:pPr>
            <a:r>
              <a:rPr lang="en-US" b="1" dirty="0">
                <a:solidFill>
                  <a:srgbClr val="666666"/>
                </a:solidFill>
              </a:rPr>
              <a:t>Ethernet: </a:t>
            </a:r>
            <a:r>
              <a:rPr lang="en-US" dirty="0">
                <a:solidFill>
                  <a:srgbClr val="666666"/>
                </a:solidFill>
              </a:rPr>
              <a:t>1GBE, 10GBE and 100GBE for connectivity to the instruments. </a:t>
            </a:r>
          </a:p>
          <a:p>
            <a:pPr marL="285750" indent="-285750" algn="l">
              <a:buFont typeface="Arial" panose="020B0604020202020204" pitchFamily="34" charset="0"/>
              <a:buChar char="•"/>
            </a:pPr>
            <a:r>
              <a:rPr lang="en-US" b="1" dirty="0">
                <a:solidFill>
                  <a:srgbClr val="666666"/>
                </a:solidFill>
              </a:rPr>
              <a:t>Beamline and user HW: </a:t>
            </a:r>
            <a:r>
              <a:rPr lang="en-US" dirty="0">
                <a:solidFill>
                  <a:srgbClr val="666666"/>
                </a:solidFill>
              </a:rPr>
              <a:t>Workstations and</a:t>
            </a:r>
            <a:br>
              <a:rPr lang="en-US" dirty="0">
                <a:solidFill>
                  <a:srgbClr val="666666"/>
                </a:solidFill>
              </a:rPr>
            </a:br>
            <a:r>
              <a:rPr lang="en-US" dirty="0">
                <a:solidFill>
                  <a:srgbClr val="666666"/>
                </a:solidFill>
              </a:rPr>
              <a:t>monitors for the instrument cabins.</a:t>
            </a:r>
          </a:p>
          <a:p>
            <a:pPr marL="285750" indent="-285750" algn="l">
              <a:buFont typeface="Arial" panose="020B0604020202020204" pitchFamily="34" charset="0"/>
              <a:buChar char="•"/>
            </a:pPr>
            <a:r>
              <a:rPr lang="en-US" b="1" dirty="0">
                <a:solidFill>
                  <a:srgbClr val="666666"/>
                </a:solidFill>
              </a:rPr>
              <a:t>Licenses: </a:t>
            </a:r>
            <a:r>
              <a:rPr lang="en-US" dirty="0">
                <a:solidFill>
                  <a:srgbClr val="666666"/>
                </a:solidFill>
              </a:rPr>
              <a:t>Software licenses for scientific </a:t>
            </a:r>
            <a:br>
              <a:rPr lang="en-US" dirty="0">
                <a:solidFill>
                  <a:srgbClr val="666666"/>
                </a:solidFill>
              </a:rPr>
            </a:br>
            <a:r>
              <a:rPr lang="en-US" dirty="0">
                <a:solidFill>
                  <a:srgbClr val="666666"/>
                </a:solidFill>
              </a:rPr>
              <a:t>computing.</a:t>
            </a:r>
          </a:p>
          <a:p>
            <a:pPr marL="285750" indent="-285750" algn="l">
              <a:buFont typeface="Arial" panose="020B0604020202020204" pitchFamily="34" charset="0"/>
              <a:buChar char="•"/>
            </a:pPr>
            <a:r>
              <a:rPr lang="en-US" b="1" dirty="0">
                <a:solidFill>
                  <a:srgbClr val="666666"/>
                </a:solidFill>
              </a:rPr>
              <a:t>Services: </a:t>
            </a:r>
            <a:r>
              <a:rPr lang="en-US" dirty="0">
                <a:solidFill>
                  <a:srgbClr val="666666"/>
                </a:solidFill>
              </a:rPr>
              <a:t>NREN, </a:t>
            </a:r>
            <a:r>
              <a:rPr lang="en-US" dirty="0" err="1">
                <a:solidFill>
                  <a:srgbClr val="666666"/>
                </a:solidFill>
              </a:rPr>
              <a:t>NorduNET</a:t>
            </a:r>
            <a:r>
              <a:rPr lang="en-US" dirty="0">
                <a:solidFill>
                  <a:srgbClr val="666666"/>
                </a:solidFill>
              </a:rPr>
              <a:t> and server room </a:t>
            </a:r>
            <a:br>
              <a:rPr lang="en-US" dirty="0">
                <a:solidFill>
                  <a:srgbClr val="666666"/>
                </a:solidFill>
              </a:rPr>
            </a:br>
            <a:r>
              <a:rPr lang="en-US" dirty="0">
                <a:solidFill>
                  <a:srgbClr val="666666"/>
                </a:solidFill>
              </a:rPr>
              <a:t>contracts.</a:t>
            </a:r>
          </a:p>
          <a:p>
            <a:pPr marL="285750" indent="-285750" algn="l">
              <a:buFont typeface="Arial" panose="020B0604020202020204" pitchFamily="34" charset="0"/>
              <a:buChar char="•"/>
            </a:pPr>
            <a:r>
              <a:rPr lang="en-US" b="1" dirty="0">
                <a:solidFill>
                  <a:srgbClr val="666666"/>
                </a:solidFill>
              </a:rPr>
              <a:t>Misc. equipment: </a:t>
            </a:r>
            <a:r>
              <a:rPr lang="en-US" dirty="0">
                <a:solidFill>
                  <a:srgbClr val="666666"/>
                </a:solidFill>
              </a:rPr>
              <a:t>Office equipment an</a:t>
            </a:r>
            <a:br>
              <a:rPr lang="en-US" dirty="0">
                <a:solidFill>
                  <a:srgbClr val="666666"/>
                </a:solidFill>
              </a:rPr>
            </a:br>
            <a:r>
              <a:rPr lang="en-US" dirty="0">
                <a:solidFill>
                  <a:srgbClr val="666666"/>
                </a:solidFill>
              </a:rPr>
              <a:t>minor various spare parts. </a:t>
            </a:r>
          </a:p>
        </p:txBody>
      </p:sp>
      <p:graphicFrame>
        <p:nvGraphicFramePr>
          <p:cNvPr id="8" name="Chart 7">
            <a:extLst>
              <a:ext uri="{FF2B5EF4-FFF2-40B4-BE49-F238E27FC236}">
                <a16:creationId xmlns:a16="http://schemas.microsoft.com/office/drawing/2014/main" id="{7091AC52-7E31-4A41-933E-CCF4D8649411}"/>
              </a:ext>
            </a:extLst>
          </p:cNvPr>
          <p:cNvGraphicFramePr>
            <a:graphicFrameLocks/>
          </p:cNvGraphicFramePr>
          <p:nvPr>
            <p:extLst>
              <p:ext uri="{D42A27DB-BD31-4B8C-83A1-F6EECF244321}">
                <p14:modId xmlns:p14="http://schemas.microsoft.com/office/powerpoint/2010/main" val="479765671"/>
              </p:ext>
            </p:extLst>
          </p:nvPr>
        </p:nvGraphicFramePr>
        <p:xfrm>
          <a:off x="6096000" y="2441642"/>
          <a:ext cx="5682212" cy="33768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1262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E8BECB-6D31-FB4B-A37F-E05709780020}"/>
              </a:ext>
            </a:extLst>
          </p:cNvPr>
          <p:cNvSpPr>
            <a:spLocks noGrp="1"/>
          </p:cNvSpPr>
          <p:nvPr>
            <p:ph type="title"/>
          </p:nvPr>
        </p:nvSpPr>
        <p:spPr/>
        <p:txBody>
          <a:bodyPr/>
          <a:lstStyle/>
          <a:p>
            <a:r>
              <a:rPr lang="en-US" dirty="0"/>
              <a:t>2022 investment plan</a:t>
            </a:r>
          </a:p>
        </p:txBody>
      </p:sp>
      <p:sp>
        <p:nvSpPr>
          <p:cNvPr id="4" name="Footer Placeholder 3">
            <a:extLst>
              <a:ext uri="{FF2B5EF4-FFF2-40B4-BE49-F238E27FC236}">
                <a16:creationId xmlns:a16="http://schemas.microsoft.com/office/drawing/2014/main" id="{3CEAC9DD-46CE-A64E-8827-BF79E84D3F8F}"/>
              </a:ext>
            </a:extLst>
          </p:cNvPr>
          <p:cNvSpPr>
            <a:spLocks noGrp="1"/>
          </p:cNvSpPr>
          <p:nvPr>
            <p:ph type="ftr" sz="quarter" idx="11"/>
          </p:nvPr>
        </p:nvSpPr>
        <p:spPr/>
        <p:txBody>
          <a:bodyPr/>
          <a:lstStyle/>
          <a:p>
            <a:r>
              <a:rPr lang="sv-SE"/>
              <a:t>PRESENTATION TITL  FOOTER</a:t>
            </a:r>
            <a:endParaRPr lang="sv-SE" dirty="0"/>
          </a:p>
        </p:txBody>
      </p:sp>
      <p:sp>
        <p:nvSpPr>
          <p:cNvPr id="5" name="Slide Number Placeholder 4">
            <a:extLst>
              <a:ext uri="{FF2B5EF4-FFF2-40B4-BE49-F238E27FC236}">
                <a16:creationId xmlns:a16="http://schemas.microsoft.com/office/drawing/2014/main" id="{94364FB8-3013-534F-B9CF-AFDB611E10A2}"/>
              </a:ext>
            </a:extLst>
          </p:cNvPr>
          <p:cNvSpPr>
            <a:spLocks noGrp="1"/>
          </p:cNvSpPr>
          <p:nvPr>
            <p:ph type="sldNum" sz="quarter" idx="12"/>
          </p:nvPr>
        </p:nvSpPr>
        <p:spPr/>
        <p:txBody>
          <a:bodyPr/>
          <a:lstStyle/>
          <a:p>
            <a:fld id="{F7283078-D760-1647-8B80-66BA8B52336D}" type="slidenum">
              <a:rPr lang="sv-SE" smtClean="0"/>
              <a:t>12</a:t>
            </a:fld>
            <a:endParaRPr lang="sv-SE"/>
          </a:p>
        </p:txBody>
      </p:sp>
      <p:sp>
        <p:nvSpPr>
          <p:cNvPr id="7" name="Text Placeholder 6">
            <a:extLst>
              <a:ext uri="{FF2B5EF4-FFF2-40B4-BE49-F238E27FC236}">
                <a16:creationId xmlns:a16="http://schemas.microsoft.com/office/drawing/2014/main" id="{05018F75-D1D2-E94C-9FCF-7ED599BF1A07}"/>
              </a:ext>
            </a:extLst>
          </p:cNvPr>
          <p:cNvSpPr>
            <a:spLocks noGrp="1"/>
          </p:cNvSpPr>
          <p:nvPr>
            <p:ph type="body" sz="quarter" idx="14"/>
          </p:nvPr>
        </p:nvSpPr>
        <p:spPr/>
        <p:txBody>
          <a:bodyPr/>
          <a:lstStyle/>
          <a:p>
            <a:r>
              <a:rPr lang="en-US" dirty="0"/>
              <a:t>Status on activities</a:t>
            </a:r>
          </a:p>
        </p:txBody>
      </p:sp>
      <p:sp>
        <p:nvSpPr>
          <p:cNvPr id="8" name="Date Placeholder 7">
            <a:extLst>
              <a:ext uri="{FF2B5EF4-FFF2-40B4-BE49-F238E27FC236}">
                <a16:creationId xmlns:a16="http://schemas.microsoft.com/office/drawing/2014/main" id="{DDAF0D20-4F7A-EA41-8FEA-37837CDEED0D}"/>
              </a:ext>
            </a:extLst>
          </p:cNvPr>
          <p:cNvSpPr>
            <a:spLocks noGrp="1"/>
          </p:cNvSpPr>
          <p:nvPr>
            <p:ph type="dt" sz="half" idx="10"/>
          </p:nvPr>
        </p:nvSpPr>
        <p:spPr/>
        <p:txBody>
          <a:bodyPr/>
          <a:lstStyle/>
          <a:p>
            <a:fld id="{18896B66-0B3A-474C-9C9C-E4F07B1F5DAD}" type="datetime1">
              <a:rPr lang="sv-SE" smtClean="0"/>
              <a:t>2022-10-16</a:t>
            </a:fld>
            <a:endParaRPr lang="sv-SE" dirty="0"/>
          </a:p>
        </p:txBody>
      </p:sp>
      <p:graphicFrame>
        <p:nvGraphicFramePr>
          <p:cNvPr id="9" name="Table 8">
            <a:extLst>
              <a:ext uri="{FF2B5EF4-FFF2-40B4-BE49-F238E27FC236}">
                <a16:creationId xmlns:a16="http://schemas.microsoft.com/office/drawing/2014/main" id="{D1850080-90ED-FE41-8804-FD3F15A1F616}"/>
              </a:ext>
            </a:extLst>
          </p:cNvPr>
          <p:cNvGraphicFramePr>
            <a:graphicFrameLocks noGrp="1"/>
          </p:cNvGraphicFramePr>
          <p:nvPr/>
        </p:nvGraphicFramePr>
        <p:xfrm>
          <a:off x="1103708" y="1634066"/>
          <a:ext cx="10708188" cy="4582160"/>
        </p:xfrm>
        <a:graphic>
          <a:graphicData uri="http://schemas.openxmlformats.org/drawingml/2006/table">
            <a:tbl>
              <a:tblPr firstRow="1" bandRow="1">
                <a:tableStyleId>{5C22544A-7EE6-4342-B048-85BDC9FD1C3A}</a:tableStyleId>
              </a:tblPr>
              <a:tblGrid>
                <a:gridCol w="2466535">
                  <a:extLst>
                    <a:ext uri="{9D8B030D-6E8A-4147-A177-3AD203B41FA5}">
                      <a16:colId xmlns:a16="http://schemas.microsoft.com/office/drawing/2014/main" val="1119266090"/>
                    </a:ext>
                  </a:extLst>
                </a:gridCol>
                <a:gridCol w="1731331">
                  <a:extLst>
                    <a:ext uri="{9D8B030D-6E8A-4147-A177-3AD203B41FA5}">
                      <a16:colId xmlns:a16="http://schemas.microsoft.com/office/drawing/2014/main" val="2278320509"/>
                    </a:ext>
                  </a:extLst>
                </a:gridCol>
                <a:gridCol w="1284052">
                  <a:extLst>
                    <a:ext uri="{9D8B030D-6E8A-4147-A177-3AD203B41FA5}">
                      <a16:colId xmlns:a16="http://schemas.microsoft.com/office/drawing/2014/main" val="4192098094"/>
                    </a:ext>
                  </a:extLst>
                </a:gridCol>
                <a:gridCol w="1031131">
                  <a:extLst>
                    <a:ext uri="{9D8B030D-6E8A-4147-A177-3AD203B41FA5}">
                      <a16:colId xmlns:a16="http://schemas.microsoft.com/office/drawing/2014/main" val="3792477182"/>
                    </a:ext>
                  </a:extLst>
                </a:gridCol>
                <a:gridCol w="1236562">
                  <a:extLst>
                    <a:ext uri="{9D8B030D-6E8A-4147-A177-3AD203B41FA5}">
                      <a16:colId xmlns:a16="http://schemas.microsoft.com/office/drawing/2014/main" val="1335617957"/>
                    </a:ext>
                  </a:extLst>
                </a:gridCol>
                <a:gridCol w="1408654">
                  <a:extLst>
                    <a:ext uri="{9D8B030D-6E8A-4147-A177-3AD203B41FA5}">
                      <a16:colId xmlns:a16="http://schemas.microsoft.com/office/drawing/2014/main" val="233294212"/>
                    </a:ext>
                  </a:extLst>
                </a:gridCol>
                <a:gridCol w="1549923">
                  <a:extLst>
                    <a:ext uri="{9D8B030D-6E8A-4147-A177-3AD203B41FA5}">
                      <a16:colId xmlns:a16="http://schemas.microsoft.com/office/drawing/2014/main" val="400688091"/>
                    </a:ext>
                  </a:extLst>
                </a:gridCol>
              </a:tblGrid>
              <a:tr h="370840">
                <a:tc>
                  <a:txBody>
                    <a:bodyPr/>
                    <a:lstStyle/>
                    <a:p>
                      <a:r>
                        <a:rPr lang="en-US" dirty="0"/>
                        <a:t>Investment project</a:t>
                      </a:r>
                    </a:p>
                  </a:txBody>
                  <a:tcPr/>
                </a:tc>
                <a:tc>
                  <a:txBody>
                    <a:bodyPr/>
                    <a:lstStyle/>
                    <a:p>
                      <a:r>
                        <a:rPr lang="en-US" dirty="0"/>
                        <a:t>Procurement method</a:t>
                      </a:r>
                    </a:p>
                  </a:txBody>
                  <a:tcPr/>
                </a:tc>
                <a:tc>
                  <a:txBody>
                    <a:bodyPr/>
                    <a:lstStyle/>
                    <a:p>
                      <a:r>
                        <a:rPr lang="en-US" dirty="0"/>
                        <a:t>BOM</a:t>
                      </a:r>
                    </a:p>
                  </a:txBody>
                  <a:tcPr/>
                </a:tc>
                <a:tc>
                  <a:txBody>
                    <a:bodyPr/>
                    <a:lstStyle/>
                    <a:p>
                      <a:r>
                        <a:rPr lang="en-US" dirty="0" err="1"/>
                        <a:t>Publ</a:t>
                      </a:r>
                      <a:endParaRPr lang="en-US" dirty="0"/>
                    </a:p>
                  </a:txBody>
                  <a:tcPr/>
                </a:tc>
                <a:tc>
                  <a:txBody>
                    <a:bodyPr/>
                    <a:lstStyle/>
                    <a:p>
                      <a:r>
                        <a:rPr lang="en-US" dirty="0"/>
                        <a:t>Quotes evaluated</a:t>
                      </a:r>
                    </a:p>
                  </a:txBody>
                  <a:tcPr/>
                </a:tc>
                <a:tc>
                  <a:txBody>
                    <a:bodyPr/>
                    <a:lstStyle/>
                    <a:p>
                      <a:r>
                        <a:rPr lang="en-US" dirty="0"/>
                        <a:t>Goods </a:t>
                      </a:r>
                      <a:r>
                        <a:rPr lang="en-US" dirty="0" err="1"/>
                        <a:t>recv</a:t>
                      </a:r>
                      <a:r>
                        <a:rPr lang="en-US" dirty="0"/>
                        <a:t>.</a:t>
                      </a:r>
                    </a:p>
                  </a:txBody>
                  <a:tcPr/>
                </a:tc>
                <a:tc>
                  <a:txBody>
                    <a:bodyPr/>
                    <a:lstStyle/>
                    <a:p>
                      <a:r>
                        <a:rPr lang="en-US" dirty="0"/>
                        <a:t>Invoice </a:t>
                      </a:r>
                      <a:r>
                        <a:rPr lang="en-US" dirty="0" err="1"/>
                        <a:t>recv</a:t>
                      </a:r>
                      <a:r>
                        <a:rPr lang="en-US" dirty="0"/>
                        <a:t>. </a:t>
                      </a:r>
                    </a:p>
                  </a:txBody>
                  <a:tcPr/>
                </a:tc>
                <a:extLst>
                  <a:ext uri="{0D108BD9-81ED-4DB2-BD59-A6C34878D82A}">
                    <a16:rowId xmlns:a16="http://schemas.microsoft.com/office/drawing/2014/main" val="155822553"/>
                  </a:ext>
                </a:extLst>
              </a:tr>
              <a:tr h="370840">
                <a:tc>
                  <a:txBody>
                    <a:bodyPr/>
                    <a:lstStyle/>
                    <a:p>
                      <a:r>
                        <a:rPr lang="en-US" dirty="0"/>
                        <a:t>HPC replacement nodes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Tender</a:t>
                      </a:r>
                    </a:p>
                  </a:txBody>
                  <a:tcPr/>
                </a:tc>
                <a:tc>
                  <a:txBody>
                    <a:bodyPr/>
                    <a:lstStyle/>
                    <a:p>
                      <a:pPr algn="ctr"/>
                      <a:r>
                        <a:rPr lang="en-US" dirty="0"/>
                        <a:t>Done</a:t>
                      </a:r>
                    </a:p>
                  </a:txBody>
                  <a:tcPr/>
                </a:tc>
                <a:tc>
                  <a:txBody>
                    <a:bodyPr/>
                    <a:lstStyle/>
                    <a:p>
                      <a:r>
                        <a:rPr lang="en-US" dirty="0"/>
                        <a:t>OCT-384</a:t>
                      </a:r>
                    </a:p>
                  </a:txBody>
                  <a:tcPr/>
                </a:tc>
                <a:tc>
                  <a:txBody>
                    <a:bodyPr/>
                    <a:lstStyle/>
                    <a:p>
                      <a:r>
                        <a:rPr lang="en-US" dirty="0"/>
                        <a:t>Yes</a:t>
                      </a:r>
                    </a:p>
                  </a:txBody>
                  <a:tcPr/>
                </a:tc>
                <a:tc>
                  <a:txBody>
                    <a:bodyPr/>
                    <a:lstStyle/>
                    <a:p>
                      <a:r>
                        <a:rPr lang="en-US" dirty="0"/>
                        <a:t>Yes</a:t>
                      </a:r>
                    </a:p>
                  </a:txBody>
                  <a:tcPr/>
                </a:tc>
                <a:tc>
                  <a:txBody>
                    <a:bodyPr/>
                    <a:lstStyle/>
                    <a:p>
                      <a:r>
                        <a:rPr lang="en-US" dirty="0"/>
                        <a:t>Yes</a:t>
                      </a:r>
                    </a:p>
                  </a:txBody>
                  <a:tcPr/>
                </a:tc>
                <a:extLst>
                  <a:ext uri="{0D108BD9-81ED-4DB2-BD59-A6C34878D82A}">
                    <a16:rowId xmlns:a16="http://schemas.microsoft.com/office/drawing/2014/main" val="1473446800"/>
                  </a:ext>
                </a:extLst>
              </a:tr>
              <a:tr h="370840">
                <a:tc>
                  <a:txBody>
                    <a:bodyPr/>
                    <a:lstStyle/>
                    <a:p>
                      <a:r>
                        <a:rPr lang="en-US" dirty="0"/>
                        <a:t>InfiniBand switches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Tender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Done</a:t>
                      </a:r>
                    </a:p>
                  </a:txBody>
                  <a:tcPr/>
                </a:tc>
                <a:tc>
                  <a:txBody>
                    <a:bodyPr/>
                    <a:lstStyle/>
                    <a:p>
                      <a:r>
                        <a:rPr lang="en-US" dirty="0"/>
                        <a:t>OCT-387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Yes</a:t>
                      </a:r>
                    </a:p>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85414999"/>
                  </a:ext>
                </a:extLst>
              </a:tr>
              <a:tr h="370840">
                <a:tc>
                  <a:txBody>
                    <a:bodyPr/>
                    <a:lstStyle/>
                    <a:p>
                      <a:r>
                        <a:rPr lang="en-US" dirty="0"/>
                        <a:t>Ethernet equip.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Tender</a:t>
                      </a:r>
                    </a:p>
                  </a:txBody>
                  <a:tcPr/>
                </a:tc>
                <a:tc>
                  <a:txBody>
                    <a:bodyPr/>
                    <a:lstStyle/>
                    <a:p>
                      <a:r>
                        <a:rPr lang="en-US" dirty="0"/>
                        <a:t>Done </a:t>
                      </a:r>
                    </a:p>
                  </a:txBody>
                  <a:tcPr/>
                </a:tc>
                <a:tc>
                  <a:txBody>
                    <a:bodyPr/>
                    <a:lstStyle/>
                    <a:p>
                      <a:r>
                        <a:rPr lang="en-US" dirty="0"/>
                        <a:t>OCT-402</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68202669"/>
                  </a:ext>
                </a:extLst>
              </a:tr>
              <a:tr h="370840">
                <a:tc>
                  <a:txBody>
                    <a:bodyPr/>
                    <a:lstStyle/>
                    <a:p>
                      <a:r>
                        <a:rPr lang="en-US" dirty="0"/>
                        <a:t>Beamline equipment</a:t>
                      </a:r>
                    </a:p>
                  </a:txBody>
                  <a:tcPr/>
                </a:tc>
                <a:tc>
                  <a:txBody>
                    <a:bodyPr/>
                    <a:lstStyle/>
                    <a:p>
                      <a:r>
                        <a:rPr lang="en-US" dirty="0"/>
                        <a:t>(Tender)</a:t>
                      </a:r>
                    </a:p>
                  </a:txBody>
                  <a:tcPr/>
                </a:tc>
                <a:tc>
                  <a:txBody>
                    <a:bodyPr/>
                    <a:lstStyle/>
                    <a:p>
                      <a:r>
                        <a:rPr lang="en-US" dirty="0"/>
                        <a:t>On-going</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10831756"/>
                  </a:ext>
                </a:extLst>
              </a:tr>
              <a:tr h="370840">
                <a:tc>
                  <a:txBody>
                    <a:bodyPr/>
                    <a:lstStyle/>
                    <a:p>
                      <a:r>
                        <a:rPr lang="en-US" dirty="0"/>
                        <a:t>Licenses</a:t>
                      </a:r>
                    </a:p>
                  </a:txBody>
                  <a:tcPr/>
                </a:tc>
                <a:tc>
                  <a:txBody>
                    <a:bodyPr/>
                    <a:lstStyle/>
                    <a:p>
                      <a:r>
                        <a:rPr lang="en-US" dirty="0"/>
                        <a:t>Ad-hoc</a:t>
                      </a:r>
                    </a:p>
                  </a:txBody>
                  <a:tcPr/>
                </a:tc>
                <a:tc>
                  <a:txBody>
                    <a:bodyPr/>
                    <a:lstStyle/>
                    <a:p>
                      <a:r>
                        <a:rPr lang="en-US"/>
                        <a:t>On going</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Partially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Partially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Partially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Partially</a:t>
                      </a:r>
                    </a:p>
                  </a:txBody>
                  <a:tcPr/>
                </a:tc>
                <a:extLst>
                  <a:ext uri="{0D108BD9-81ED-4DB2-BD59-A6C34878D82A}">
                    <a16:rowId xmlns:a16="http://schemas.microsoft.com/office/drawing/2014/main" val="3184975305"/>
                  </a:ext>
                </a:extLst>
              </a:tr>
              <a:tr h="370840">
                <a:tc>
                  <a:txBody>
                    <a:bodyPr/>
                    <a:lstStyle/>
                    <a:p>
                      <a:r>
                        <a:rPr lang="en-US" dirty="0"/>
                        <a:t>Services</a:t>
                      </a:r>
                    </a:p>
                  </a:txBody>
                  <a:tcPr/>
                </a:tc>
                <a:tc>
                  <a:txBody>
                    <a:bodyPr/>
                    <a:lstStyle/>
                    <a:p>
                      <a:r>
                        <a:rPr lang="en-US" dirty="0"/>
                        <a:t>Existing agreements</a:t>
                      </a:r>
                    </a:p>
                  </a:txBody>
                  <a:tcPr/>
                </a:tc>
                <a:tc>
                  <a:txBody>
                    <a:bodyPr/>
                    <a:lstStyle/>
                    <a:p>
                      <a:r>
                        <a:rPr lang="en-US" dirty="0"/>
                        <a:t>N/A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a:t>
                      </a:r>
                    </a:p>
                    <a:p>
                      <a:endParaRPr lang="en-US" dirty="0"/>
                    </a:p>
                  </a:txBody>
                  <a:tcPr/>
                </a:tc>
                <a:tc>
                  <a:txBody>
                    <a:bodyPr/>
                    <a:lstStyle/>
                    <a:p>
                      <a:r>
                        <a:rPr lang="en-US" dirty="0"/>
                        <a:t>Yes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Partially</a:t>
                      </a:r>
                    </a:p>
                    <a:p>
                      <a:endParaRPr lang="en-US" dirty="0"/>
                    </a:p>
                  </a:txBody>
                  <a:tcPr/>
                </a:tc>
                <a:extLst>
                  <a:ext uri="{0D108BD9-81ED-4DB2-BD59-A6C34878D82A}">
                    <a16:rowId xmlns:a16="http://schemas.microsoft.com/office/drawing/2014/main" val="189773913"/>
                  </a:ext>
                </a:extLst>
              </a:tr>
              <a:tr h="370840">
                <a:tc>
                  <a:txBody>
                    <a:bodyPr/>
                    <a:lstStyle/>
                    <a:p>
                      <a:r>
                        <a:rPr lang="en-US" dirty="0"/>
                        <a:t>Misc. equipment</a:t>
                      </a:r>
                    </a:p>
                  </a:txBody>
                  <a:tcPr/>
                </a:tc>
                <a:tc>
                  <a:txBody>
                    <a:bodyPr/>
                    <a:lstStyle/>
                    <a:p>
                      <a:r>
                        <a:rPr lang="en-US" dirty="0"/>
                        <a:t>RFQs and FWA</a:t>
                      </a:r>
                    </a:p>
                  </a:txBody>
                  <a:tcPr/>
                </a:tc>
                <a:tc>
                  <a:txBody>
                    <a:bodyPr/>
                    <a:lstStyle/>
                    <a:p>
                      <a:r>
                        <a:rPr lang="en-US" dirty="0"/>
                        <a:t>On going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going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Partially</a:t>
                      </a:r>
                    </a:p>
                    <a:p>
                      <a:endParaRPr lang="en-US" dirty="0"/>
                    </a:p>
                  </a:txBody>
                  <a:tcPr/>
                </a:tc>
                <a:tc>
                  <a:txBody>
                    <a:bodyPr/>
                    <a:lstStyle/>
                    <a:p>
                      <a:r>
                        <a:rPr lang="en-US" dirty="0"/>
                        <a:t>Partially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Partially</a:t>
                      </a:r>
                    </a:p>
                  </a:txBody>
                  <a:tcPr/>
                </a:tc>
                <a:extLst>
                  <a:ext uri="{0D108BD9-81ED-4DB2-BD59-A6C34878D82A}">
                    <a16:rowId xmlns:a16="http://schemas.microsoft.com/office/drawing/2014/main" val="724894985"/>
                  </a:ext>
                </a:extLst>
              </a:tr>
            </a:tbl>
          </a:graphicData>
        </a:graphic>
      </p:graphicFrame>
    </p:spTree>
    <p:extLst>
      <p:ext uri="{BB962C8B-B14F-4D97-AF65-F5344CB8AC3E}">
        <p14:creationId xmlns:p14="http://schemas.microsoft.com/office/powerpoint/2010/main" val="126320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E8BECB-6D31-FB4B-A37F-E05709780020}"/>
              </a:ext>
            </a:extLst>
          </p:cNvPr>
          <p:cNvSpPr>
            <a:spLocks noGrp="1"/>
          </p:cNvSpPr>
          <p:nvPr>
            <p:ph type="title"/>
          </p:nvPr>
        </p:nvSpPr>
        <p:spPr/>
        <p:txBody>
          <a:bodyPr/>
          <a:lstStyle/>
          <a:p>
            <a:r>
              <a:rPr lang="en-US" dirty="0"/>
              <a:t>2022 investment plan</a:t>
            </a:r>
          </a:p>
        </p:txBody>
      </p:sp>
      <p:sp>
        <p:nvSpPr>
          <p:cNvPr id="4" name="Footer Placeholder 3">
            <a:extLst>
              <a:ext uri="{FF2B5EF4-FFF2-40B4-BE49-F238E27FC236}">
                <a16:creationId xmlns:a16="http://schemas.microsoft.com/office/drawing/2014/main" id="{3CEAC9DD-46CE-A64E-8827-BF79E84D3F8F}"/>
              </a:ext>
            </a:extLst>
          </p:cNvPr>
          <p:cNvSpPr>
            <a:spLocks noGrp="1"/>
          </p:cNvSpPr>
          <p:nvPr>
            <p:ph type="ftr" sz="quarter" idx="11"/>
          </p:nvPr>
        </p:nvSpPr>
        <p:spPr/>
        <p:txBody>
          <a:bodyPr/>
          <a:lstStyle/>
          <a:p>
            <a:r>
              <a:rPr lang="sv-SE"/>
              <a:t>PRESENTATION TITL  FOOTER</a:t>
            </a:r>
            <a:endParaRPr lang="sv-SE" dirty="0"/>
          </a:p>
        </p:txBody>
      </p:sp>
      <p:sp>
        <p:nvSpPr>
          <p:cNvPr id="5" name="Slide Number Placeholder 4">
            <a:extLst>
              <a:ext uri="{FF2B5EF4-FFF2-40B4-BE49-F238E27FC236}">
                <a16:creationId xmlns:a16="http://schemas.microsoft.com/office/drawing/2014/main" id="{94364FB8-3013-534F-B9CF-AFDB611E10A2}"/>
              </a:ext>
            </a:extLst>
          </p:cNvPr>
          <p:cNvSpPr>
            <a:spLocks noGrp="1"/>
          </p:cNvSpPr>
          <p:nvPr>
            <p:ph type="sldNum" sz="quarter" idx="12"/>
          </p:nvPr>
        </p:nvSpPr>
        <p:spPr>
          <a:xfrm>
            <a:off x="8642695" y="6475270"/>
            <a:ext cx="2743200" cy="365125"/>
          </a:xfrm>
        </p:spPr>
        <p:txBody>
          <a:bodyPr/>
          <a:lstStyle/>
          <a:p>
            <a:fld id="{F7283078-D760-1647-8B80-66BA8B52336D}" type="slidenum">
              <a:rPr lang="sv-SE" smtClean="0"/>
              <a:t>13</a:t>
            </a:fld>
            <a:endParaRPr lang="sv-SE"/>
          </a:p>
        </p:txBody>
      </p:sp>
      <p:sp>
        <p:nvSpPr>
          <p:cNvPr id="7" name="Text Placeholder 6">
            <a:extLst>
              <a:ext uri="{FF2B5EF4-FFF2-40B4-BE49-F238E27FC236}">
                <a16:creationId xmlns:a16="http://schemas.microsoft.com/office/drawing/2014/main" id="{05018F75-D1D2-E94C-9FCF-7ED599BF1A07}"/>
              </a:ext>
            </a:extLst>
          </p:cNvPr>
          <p:cNvSpPr>
            <a:spLocks noGrp="1"/>
          </p:cNvSpPr>
          <p:nvPr>
            <p:ph type="body" sz="quarter" idx="14"/>
          </p:nvPr>
        </p:nvSpPr>
        <p:spPr/>
        <p:txBody>
          <a:bodyPr/>
          <a:lstStyle/>
          <a:p>
            <a:r>
              <a:rPr lang="en-US" dirty="0"/>
              <a:t>Status on spendings</a:t>
            </a:r>
          </a:p>
        </p:txBody>
      </p:sp>
      <p:sp>
        <p:nvSpPr>
          <p:cNvPr id="8" name="Date Placeholder 7">
            <a:extLst>
              <a:ext uri="{FF2B5EF4-FFF2-40B4-BE49-F238E27FC236}">
                <a16:creationId xmlns:a16="http://schemas.microsoft.com/office/drawing/2014/main" id="{DDAF0D20-4F7A-EA41-8FEA-37837CDEED0D}"/>
              </a:ext>
            </a:extLst>
          </p:cNvPr>
          <p:cNvSpPr>
            <a:spLocks noGrp="1"/>
          </p:cNvSpPr>
          <p:nvPr>
            <p:ph type="dt" sz="half" idx="10"/>
          </p:nvPr>
        </p:nvSpPr>
        <p:spPr/>
        <p:txBody>
          <a:bodyPr/>
          <a:lstStyle/>
          <a:p>
            <a:fld id="{18896B66-0B3A-474C-9C9C-E4F07B1F5DAD}" type="datetime1">
              <a:rPr lang="sv-SE" smtClean="0"/>
              <a:t>2022-10-16</a:t>
            </a:fld>
            <a:endParaRPr lang="sv-SE" dirty="0"/>
          </a:p>
        </p:txBody>
      </p:sp>
      <p:graphicFrame>
        <p:nvGraphicFramePr>
          <p:cNvPr id="11" name="Chart 10">
            <a:extLst>
              <a:ext uri="{FF2B5EF4-FFF2-40B4-BE49-F238E27FC236}">
                <a16:creationId xmlns:a16="http://schemas.microsoft.com/office/drawing/2014/main" id="{8CDDB284-E20F-F22E-8860-E9E5004039CA}"/>
              </a:ext>
            </a:extLst>
          </p:cNvPr>
          <p:cNvGraphicFramePr>
            <a:graphicFrameLocks/>
          </p:cNvGraphicFramePr>
          <p:nvPr/>
        </p:nvGraphicFramePr>
        <p:xfrm>
          <a:off x="1103709" y="1254868"/>
          <a:ext cx="9604015" cy="53377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831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0C883-F7FB-1C4D-84EA-26D05F42B8BF}"/>
              </a:ext>
            </a:extLst>
          </p:cNvPr>
          <p:cNvSpPr>
            <a:spLocks noGrp="1"/>
          </p:cNvSpPr>
          <p:nvPr>
            <p:ph type="title"/>
          </p:nvPr>
        </p:nvSpPr>
        <p:spPr/>
        <p:txBody>
          <a:bodyPr/>
          <a:lstStyle/>
          <a:p>
            <a:r>
              <a:rPr lang="en-US" dirty="0"/>
              <a:t>Plans </a:t>
            </a:r>
            <a:r>
              <a:rPr lang="en-US"/>
              <a:t>for 2022 - 2027</a:t>
            </a:r>
            <a:endParaRPr lang="en-US" dirty="0"/>
          </a:p>
        </p:txBody>
      </p:sp>
      <p:sp>
        <p:nvSpPr>
          <p:cNvPr id="3" name="Footer Placeholder 2">
            <a:extLst>
              <a:ext uri="{FF2B5EF4-FFF2-40B4-BE49-F238E27FC236}">
                <a16:creationId xmlns:a16="http://schemas.microsoft.com/office/drawing/2014/main" id="{C986DBD0-17BC-5F4E-838E-F68DE354E22E}"/>
              </a:ext>
            </a:extLst>
          </p:cNvPr>
          <p:cNvSpPr>
            <a:spLocks noGrp="1"/>
          </p:cNvSpPr>
          <p:nvPr>
            <p:ph type="ftr" sz="quarter" idx="11"/>
          </p:nvPr>
        </p:nvSpPr>
        <p:spPr/>
        <p:txBody>
          <a:bodyPr/>
          <a:lstStyle/>
          <a:p>
            <a:r>
              <a:rPr lang="sv-SE"/>
              <a:t>PRESENTATION TITLE/FOOTER</a:t>
            </a:r>
          </a:p>
        </p:txBody>
      </p:sp>
      <p:sp>
        <p:nvSpPr>
          <p:cNvPr id="4" name="Slide Number Placeholder 3">
            <a:extLst>
              <a:ext uri="{FF2B5EF4-FFF2-40B4-BE49-F238E27FC236}">
                <a16:creationId xmlns:a16="http://schemas.microsoft.com/office/drawing/2014/main" id="{F4E5C635-5A2B-5A49-8C63-0CCC861B811A}"/>
              </a:ext>
            </a:extLst>
          </p:cNvPr>
          <p:cNvSpPr>
            <a:spLocks noGrp="1"/>
          </p:cNvSpPr>
          <p:nvPr>
            <p:ph type="sldNum" sz="quarter" idx="12"/>
          </p:nvPr>
        </p:nvSpPr>
        <p:spPr/>
        <p:txBody>
          <a:bodyPr/>
          <a:lstStyle/>
          <a:p>
            <a:fld id="{F7283078-D760-1647-8B80-66BA8B52336D}" type="slidenum">
              <a:rPr lang="sv-SE" smtClean="0"/>
              <a:t>14</a:t>
            </a:fld>
            <a:endParaRPr lang="sv-SE"/>
          </a:p>
        </p:txBody>
      </p:sp>
      <p:sp>
        <p:nvSpPr>
          <p:cNvPr id="6" name="Text Placeholder 5">
            <a:extLst>
              <a:ext uri="{FF2B5EF4-FFF2-40B4-BE49-F238E27FC236}">
                <a16:creationId xmlns:a16="http://schemas.microsoft.com/office/drawing/2014/main" id="{9158B1F6-7698-9142-810A-CAAD0C6A08AA}"/>
              </a:ext>
            </a:extLst>
          </p:cNvPr>
          <p:cNvSpPr>
            <a:spLocks noGrp="1"/>
          </p:cNvSpPr>
          <p:nvPr>
            <p:ph type="body" sz="quarter" idx="14"/>
          </p:nvPr>
        </p:nvSpPr>
        <p:spPr/>
        <p:txBody>
          <a:bodyPr/>
          <a:lstStyle/>
          <a:p>
            <a:r>
              <a:rPr lang="en-US" dirty="0"/>
              <a:t>Capital investment plans for 2022 to 2027</a:t>
            </a:r>
          </a:p>
        </p:txBody>
      </p:sp>
      <p:sp>
        <p:nvSpPr>
          <p:cNvPr id="9" name="Date Placeholder 8">
            <a:extLst>
              <a:ext uri="{FF2B5EF4-FFF2-40B4-BE49-F238E27FC236}">
                <a16:creationId xmlns:a16="http://schemas.microsoft.com/office/drawing/2014/main" id="{6DC3F984-EBB1-C342-90AE-06CF671E14B8}"/>
              </a:ext>
            </a:extLst>
          </p:cNvPr>
          <p:cNvSpPr>
            <a:spLocks noGrp="1"/>
          </p:cNvSpPr>
          <p:nvPr>
            <p:ph type="dt" sz="half" idx="10"/>
          </p:nvPr>
        </p:nvSpPr>
        <p:spPr/>
        <p:txBody>
          <a:bodyPr/>
          <a:lstStyle/>
          <a:p>
            <a:fld id="{18896B66-0B3A-474C-9C9C-E4F07B1F5DAD}" type="datetime1">
              <a:rPr lang="sv-SE" smtClean="0"/>
              <a:t>2022-10-12</a:t>
            </a:fld>
            <a:endParaRPr lang="sv-SE"/>
          </a:p>
        </p:txBody>
      </p:sp>
      <p:graphicFrame>
        <p:nvGraphicFramePr>
          <p:cNvPr id="10" name="Chart 9">
            <a:extLst>
              <a:ext uri="{FF2B5EF4-FFF2-40B4-BE49-F238E27FC236}">
                <a16:creationId xmlns:a16="http://schemas.microsoft.com/office/drawing/2014/main" id="{AC45AB00-B2AA-7447-A2AE-C39FB260F48B}"/>
              </a:ext>
            </a:extLst>
          </p:cNvPr>
          <p:cNvGraphicFramePr>
            <a:graphicFrameLocks/>
          </p:cNvGraphicFramePr>
          <p:nvPr>
            <p:extLst>
              <p:ext uri="{D42A27DB-BD31-4B8C-83A1-F6EECF244321}">
                <p14:modId xmlns:p14="http://schemas.microsoft.com/office/powerpoint/2010/main" val="2538695706"/>
              </p:ext>
            </p:extLst>
          </p:nvPr>
        </p:nvGraphicFramePr>
        <p:xfrm>
          <a:off x="1611976" y="1322880"/>
          <a:ext cx="9141460" cy="51523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327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D694E-BA12-BC46-A0D6-10E3695A7E71}"/>
              </a:ext>
            </a:extLst>
          </p:cNvPr>
          <p:cNvSpPr>
            <a:spLocks noGrp="1"/>
          </p:cNvSpPr>
          <p:nvPr>
            <p:ph type="title"/>
          </p:nvPr>
        </p:nvSpPr>
        <p:spPr/>
        <p:txBody>
          <a:bodyPr/>
          <a:lstStyle/>
          <a:p>
            <a:r>
              <a:rPr lang="en-US" dirty="0"/>
              <a:t>DST milestones for 2022 - 2027</a:t>
            </a:r>
          </a:p>
        </p:txBody>
      </p:sp>
      <p:sp>
        <p:nvSpPr>
          <p:cNvPr id="3" name="Footer Placeholder 2">
            <a:extLst>
              <a:ext uri="{FF2B5EF4-FFF2-40B4-BE49-F238E27FC236}">
                <a16:creationId xmlns:a16="http://schemas.microsoft.com/office/drawing/2014/main" id="{56370C34-7634-474A-8005-6BD770EF2125}"/>
              </a:ext>
            </a:extLst>
          </p:cNvPr>
          <p:cNvSpPr>
            <a:spLocks noGrp="1"/>
          </p:cNvSpPr>
          <p:nvPr>
            <p:ph type="ftr" sz="quarter" idx="11"/>
          </p:nvPr>
        </p:nvSpPr>
        <p:spPr/>
        <p:txBody>
          <a:bodyPr/>
          <a:lstStyle/>
          <a:p>
            <a:r>
              <a:rPr lang="sv-SE"/>
              <a:t>PRESENTATION TITLE/FOOTER</a:t>
            </a:r>
          </a:p>
        </p:txBody>
      </p:sp>
      <p:sp>
        <p:nvSpPr>
          <p:cNvPr id="4" name="Slide Number Placeholder 3">
            <a:extLst>
              <a:ext uri="{FF2B5EF4-FFF2-40B4-BE49-F238E27FC236}">
                <a16:creationId xmlns:a16="http://schemas.microsoft.com/office/drawing/2014/main" id="{4FC59CEF-776B-4244-AE85-7F901F575431}"/>
              </a:ext>
            </a:extLst>
          </p:cNvPr>
          <p:cNvSpPr>
            <a:spLocks noGrp="1"/>
          </p:cNvSpPr>
          <p:nvPr>
            <p:ph type="sldNum" sz="quarter" idx="12"/>
          </p:nvPr>
        </p:nvSpPr>
        <p:spPr/>
        <p:txBody>
          <a:bodyPr/>
          <a:lstStyle/>
          <a:p>
            <a:fld id="{F7283078-D760-1647-8B80-66BA8B52336D}" type="slidenum">
              <a:rPr lang="sv-SE" smtClean="0"/>
              <a:t>15</a:t>
            </a:fld>
            <a:endParaRPr lang="sv-SE"/>
          </a:p>
        </p:txBody>
      </p:sp>
      <p:sp>
        <p:nvSpPr>
          <p:cNvPr id="9" name="Date Placeholder 8">
            <a:extLst>
              <a:ext uri="{FF2B5EF4-FFF2-40B4-BE49-F238E27FC236}">
                <a16:creationId xmlns:a16="http://schemas.microsoft.com/office/drawing/2014/main" id="{865860DA-2953-4247-BE47-0FBED9F37CBE}"/>
              </a:ext>
            </a:extLst>
          </p:cNvPr>
          <p:cNvSpPr>
            <a:spLocks noGrp="1"/>
          </p:cNvSpPr>
          <p:nvPr>
            <p:ph type="dt" sz="half" idx="10"/>
          </p:nvPr>
        </p:nvSpPr>
        <p:spPr/>
        <p:txBody>
          <a:bodyPr/>
          <a:lstStyle/>
          <a:p>
            <a:fld id="{18896B66-0B3A-474C-9C9C-E4F07B1F5DAD}" type="datetime1">
              <a:rPr lang="sv-SE" smtClean="0"/>
              <a:t>2022-10-12</a:t>
            </a:fld>
            <a:endParaRPr lang="sv-SE"/>
          </a:p>
        </p:txBody>
      </p:sp>
      <p:pic>
        <p:nvPicPr>
          <p:cNvPr id="11" name="Picture 10">
            <a:extLst>
              <a:ext uri="{FF2B5EF4-FFF2-40B4-BE49-F238E27FC236}">
                <a16:creationId xmlns:a16="http://schemas.microsoft.com/office/drawing/2014/main" id="{E79396C3-034D-D94E-82D2-DBE73BCF5E57}"/>
              </a:ext>
            </a:extLst>
          </p:cNvPr>
          <p:cNvPicPr>
            <a:picLocks noChangeAspect="1"/>
          </p:cNvPicPr>
          <p:nvPr/>
        </p:nvPicPr>
        <p:blipFill>
          <a:blip r:embed="rId2"/>
          <a:stretch>
            <a:fillRect/>
          </a:stretch>
        </p:blipFill>
        <p:spPr>
          <a:xfrm>
            <a:off x="2538919" y="2087057"/>
            <a:ext cx="6935820" cy="4733972"/>
          </a:xfrm>
          <a:prstGeom prst="rect">
            <a:avLst/>
          </a:prstGeom>
        </p:spPr>
      </p:pic>
      <p:cxnSp>
        <p:nvCxnSpPr>
          <p:cNvPr id="13" name="Straight Arrow Connector 12">
            <a:extLst>
              <a:ext uri="{FF2B5EF4-FFF2-40B4-BE49-F238E27FC236}">
                <a16:creationId xmlns:a16="http://schemas.microsoft.com/office/drawing/2014/main" id="{4015EDDF-8590-CD40-8B78-2B903EFAC41B}"/>
              </a:ext>
            </a:extLst>
          </p:cNvPr>
          <p:cNvCxnSpPr/>
          <p:nvPr/>
        </p:nvCxnSpPr>
        <p:spPr>
          <a:xfrm flipV="1">
            <a:off x="5739319" y="1650034"/>
            <a:ext cx="0" cy="437023"/>
          </a:xfrm>
          <a:prstGeom prst="straightConnector1">
            <a:avLst/>
          </a:prstGeom>
          <a:ln w="34925">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F1B0666-8086-3843-9FD3-AF276B263EBA}"/>
              </a:ext>
            </a:extLst>
          </p:cNvPr>
          <p:cNvSpPr txBox="1"/>
          <p:nvPr/>
        </p:nvSpPr>
        <p:spPr>
          <a:xfrm>
            <a:off x="5130513" y="1003703"/>
            <a:ext cx="1306392" cy="646331"/>
          </a:xfrm>
          <a:prstGeom prst="rect">
            <a:avLst/>
          </a:prstGeom>
          <a:noFill/>
          <a:ln>
            <a:solidFill>
              <a:schemeClr val="accent1"/>
            </a:solidFill>
          </a:ln>
        </p:spPr>
        <p:txBody>
          <a:bodyPr wrap="square" rtlCol="0">
            <a:spAutoFit/>
          </a:bodyPr>
          <a:lstStyle/>
          <a:p>
            <a:pPr algn="l"/>
            <a:r>
              <a:rPr lang="en-US" dirty="0">
                <a:solidFill>
                  <a:srgbClr val="666666"/>
                </a:solidFill>
              </a:rPr>
              <a:t>DST ready for HC</a:t>
            </a:r>
          </a:p>
        </p:txBody>
      </p:sp>
      <p:cxnSp>
        <p:nvCxnSpPr>
          <p:cNvPr id="15" name="Straight Arrow Connector 14">
            <a:extLst>
              <a:ext uri="{FF2B5EF4-FFF2-40B4-BE49-F238E27FC236}">
                <a16:creationId xmlns:a16="http://schemas.microsoft.com/office/drawing/2014/main" id="{C4F88F70-C7B2-B540-B023-29F91BE71203}"/>
              </a:ext>
            </a:extLst>
          </p:cNvPr>
          <p:cNvCxnSpPr/>
          <p:nvPr/>
        </p:nvCxnSpPr>
        <p:spPr>
          <a:xfrm flipV="1">
            <a:off x="7593519" y="1650033"/>
            <a:ext cx="0" cy="437023"/>
          </a:xfrm>
          <a:prstGeom prst="straightConnector1">
            <a:avLst/>
          </a:prstGeom>
          <a:ln w="34925">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9636B5A-1DAB-CB4D-A846-C0BA55986F63}"/>
              </a:ext>
            </a:extLst>
          </p:cNvPr>
          <p:cNvSpPr txBox="1"/>
          <p:nvPr/>
        </p:nvSpPr>
        <p:spPr>
          <a:xfrm>
            <a:off x="7045711" y="1009771"/>
            <a:ext cx="1306392" cy="646331"/>
          </a:xfrm>
          <a:prstGeom prst="rect">
            <a:avLst/>
          </a:prstGeom>
          <a:noFill/>
          <a:ln>
            <a:solidFill>
              <a:schemeClr val="accent1"/>
            </a:solidFill>
          </a:ln>
        </p:spPr>
        <p:txBody>
          <a:bodyPr wrap="square" rtlCol="0">
            <a:spAutoFit/>
          </a:bodyPr>
          <a:lstStyle/>
          <a:p>
            <a:pPr algn="l"/>
            <a:r>
              <a:rPr lang="en-US" dirty="0">
                <a:solidFill>
                  <a:srgbClr val="666666"/>
                </a:solidFill>
              </a:rPr>
              <a:t>DST ready for SOUP</a:t>
            </a:r>
          </a:p>
        </p:txBody>
      </p:sp>
      <p:cxnSp>
        <p:nvCxnSpPr>
          <p:cNvPr id="17" name="Straight Arrow Connector 16">
            <a:extLst>
              <a:ext uri="{FF2B5EF4-FFF2-40B4-BE49-F238E27FC236}">
                <a16:creationId xmlns:a16="http://schemas.microsoft.com/office/drawing/2014/main" id="{384DB0D2-40EE-AE4A-BBEE-3192143776F0}"/>
              </a:ext>
            </a:extLst>
          </p:cNvPr>
          <p:cNvCxnSpPr/>
          <p:nvPr/>
        </p:nvCxnSpPr>
        <p:spPr>
          <a:xfrm flipV="1">
            <a:off x="3859719" y="1650032"/>
            <a:ext cx="0" cy="437023"/>
          </a:xfrm>
          <a:prstGeom prst="straightConnector1">
            <a:avLst/>
          </a:prstGeom>
          <a:ln w="34925">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5C2503A-69B7-4F47-B01E-9788D9F68277}"/>
              </a:ext>
            </a:extLst>
          </p:cNvPr>
          <p:cNvSpPr txBox="1"/>
          <p:nvPr/>
        </p:nvSpPr>
        <p:spPr>
          <a:xfrm>
            <a:off x="3170926" y="1003703"/>
            <a:ext cx="1306392" cy="646331"/>
          </a:xfrm>
          <a:prstGeom prst="rect">
            <a:avLst/>
          </a:prstGeom>
          <a:noFill/>
          <a:ln>
            <a:solidFill>
              <a:schemeClr val="accent1"/>
            </a:solidFill>
          </a:ln>
        </p:spPr>
        <p:txBody>
          <a:bodyPr wrap="square" rtlCol="0">
            <a:spAutoFit/>
          </a:bodyPr>
          <a:lstStyle/>
          <a:p>
            <a:pPr algn="l"/>
            <a:r>
              <a:rPr lang="en-US" dirty="0">
                <a:solidFill>
                  <a:srgbClr val="666666"/>
                </a:solidFill>
              </a:rPr>
              <a:t>DST ready for CC </a:t>
            </a:r>
          </a:p>
        </p:txBody>
      </p:sp>
    </p:spTree>
    <p:extLst>
      <p:ext uri="{BB962C8B-B14F-4D97-AF65-F5344CB8AC3E}">
        <p14:creationId xmlns:p14="http://schemas.microsoft.com/office/powerpoint/2010/main" val="121970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r>
              <a:rPr lang="en-GB"/>
              <a:t>Thanks for your attention</a:t>
            </a:r>
          </a:p>
        </p:txBody>
      </p:sp>
    </p:spTree>
    <p:extLst>
      <p:ext uri="{BB962C8B-B14F-4D97-AF65-F5344CB8AC3E}">
        <p14:creationId xmlns:p14="http://schemas.microsoft.com/office/powerpoint/2010/main" val="120996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r>
              <a:rPr lang="en-GB" dirty="0"/>
              <a:t>Data Systems and Technologies (DST)</a:t>
            </a:r>
          </a:p>
        </p:txBody>
      </p:sp>
      <p:sp>
        <p:nvSpPr>
          <p:cNvPr id="3" name="Underrubrik 2">
            <a:extLst>
              <a:ext uri="{FF2B5EF4-FFF2-40B4-BE49-F238E27FC236}">
                <a16:creationId xmlns:a16="http://schemas.microsoft.com/office/drawing/2014/main" id="{9D51EF2D-F832-4781-89C3-3F5E4843BF42}"/>
              </a:ext>
            </a:extLst>
          </p:cNvPr>
          <p:cNvSpPr>
            <a:spLocks noGrp="1"/>
          </p:cNvSpPr>
          <p:nvPr>
            <p:ph type="subTitle" idx="1"/>
          </p:nvPr>
        </p:nvSpPr>
        <p:spPr/>
        <p:txBody>
          <a:bodyPr/>
          <a:lstStyle/>
          <a:p>
            <a:r>
              <a:rPr lang="en-GB" dirty="0"/>
              <a:t>STAP presentation October 2022</a:t>
            </a:r>
          </a:p>
        </p:txBody>
      </p:sp>
      <p:sp>
        <p:nvSpPr>
          <p:cNvPr id="4" name="Platshållare för text 3">
            <a:extLst>
              <a:ext uri="{FF2B5EF4-FFF2-40B4-BE49-F238E27FC236}">
                <a16:creationId xmlns:a16="http://schemas.microsoft.com/office/drawing/2014/main" id="{D26DA0E2-82BB-493E-9B68-2D93A245C5B3}"/>
              </a:ext>
            </a:extLst>
          </p:cNvPr>
          <p:cNvSpPr>
            <a:spLocks noGrp="1"/>
          </p:cNvSpPr>
          <p:nvPr>
            <p:ph type="body" sz="quarter" idx="10"/>
          </p:nvPr>
        </p:nvSpPr>
        <p:spPr/>
        <p:txBody>
          <a:bodyPr/>
          <a:lstStyle/>
          <a:p>
            <a:r>
              <a:rPr lang="en-GB" dirty="0"/>
              <a:t>PRESENTED BY </a:t>
            </a:r>
            <a:r>
              <a:rPr lang="en-GB" dirty="0" err="1"/>
              <a:t>Jesper</a:t>
            </a:r>
            <a:r>
              <a:rPr lang="en-GB"/>
              <a:t> Rude </a:t>
            </a:r>
            <a:r>
              <a:rPr lang="en-GB" err="1"/>
              <a:t>selknæs</a:t>
            </a:r>
            <a:endParaRPr lang="en-GB"/>
          </a:p>
        </p:txBody>
      </p:sp>
      <p:sp>
        <p:nvSpPr>
          <p:cNvPr id="5" name="Platshållare för datum 4">
            <a:extLst>
              <a:ext uri="{FF2B5EF4-FFF2-40B4-BE49-F238E27FC236}">
                <a16:creationId xmlns:a16="http://schemas.microsoft.com/office/drawing/2014/main" id="{30E777A6-9513-43F3-BB24-ED0539ADDD88}"/>
              </a:ext>
            </a:extLst>
          </p:cNvPr>
          <p:cNvSpPr>
            <a:spLocks noGrp="1"/>
          </p:cNvSpPr>
          <p:nvPr>
            <p:ph type="dt" sz="half" idx="11"/>
          </p:nvPr>
        </p:nvSpPr>
        <p:spPr>
          <a:xfrm>
            <a:off x="1930395" y="6117873"/>
            <a:ext cx="3215183" cy="459883"/>
          </a:xfrm>
        </p:spPr>
        <p:txBody>
          <a:bodyPr/>
          <a:lstStyle/>
          <a:p>
            <a:fld id="{18896B66-0B3A-474C-9C9C-E4F07B1F5DAD}" type="datetime1">
              <a:rPr lang="sv-SE" sz="1200" b="1">
                <a:solidFill>
                  <a:schemeClr val="bg1"/>
                </a:solidFill>
              </a:rPr>
              <a:pPr/>
              <a:t>2022-10-12</a:t>
            </a:fld>
            <a:endParaRPr lang="en-GB" sz="1200" b="1">
              <a:solidFill>
                <a:schemeClr val="bg1"/>
              </a:solidFill>
            </a:endParaRPr>
          </a:p>
        </p:txBody>
      </p:sp>
    </p:spTree>
    <p:extLst>
      <p:ext uri="{BB962C8B-B14F-4D97-AF65-F5344CB8AC3E}">
        <p14:creationId xmlns:p14="http://schemas.microsoft.com/office/powerpoint/2010/main" val="214199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a:solidFill>
                  <a:schemeClr val="tx1">
                    <a:lumMod val="75000"/>
                    <a:lumOff val="25000"/>
                  </a:schemeClr>
                </a:solidFill>
              </a:rPr>
              <a:t>The DST team</a:t>
            </a:r>
          </a:p>
        </p:txBody>
      </p:sp>
      <p:sp>
        <p:nvSpPr>
          <p:cNvPr id="4" name="Platshållare för sidfot 3">
            <a:extLst>
              <a:ext uri="{FF2B5EF4-FFF2-40B4-BE49-F238E27FC236}">
                <a16:creationId xmlns:a16="http://schemas.microsoft.com/office/drawing/2014/main" id="{BCE7790D-E878-42AC-AA2D-8A369B3D74BF}"/>
              </a:ext>
            </a:extLst>
          </p:cNvPr>
          <p:cNvSpPr>
            <a:spLocks noGrp="1"/>
          </p:cNvSpPr>
          <p:nvPr>
            <p:ph type="ftr" sz="quarter" idx="11"/>
          </p:nvPr>
        </p:nvSpPr>
        <p:spPr/>
        <p:txBody>
          <a:bodyPr/>
          <a:lstStyle/>
          <a:p>
            <a:r>
              <a:rPr lang="en-GB"/>
              <a:t>PRESENTATION TITLE/FOOTER</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3</a:t>
            </a:fld>
            <a:endParaRPr lang="sv-SE">
              <a:solidFill>
                <a:srgbClr val="CCCCCC"/>
              </a:solidFill>
            </a:endParaRPr>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2022-10-12</a:t>
            </a:fld>
            <a:endParaRPr lang="sv-SE"/>
          </a:p>
        </p:txBody>
      </p:sp>
      <p:grpSp>
        <p:nvGrpSpPr>
          <p:cNvPr id="11" name="Group 10">
            <a:extLst>
              <a:ext uri="{FF2B5EF4-FFF2-40B4-BE49-F238E27FC236}">
                <a16:creationId xmlns:a16="http://schemas.microsoft.com/office/drawing/2014/main" id="{6EB73483-5840-FC45-B532-4C8CAE0C3CE3}"/>
              </a:ext>
            </a:extLst>
          </p:cNvPr>
          <p:cNvGrpSpPr/>
          <p:nvPr/>
        </p:nvGrpSpPr>
        <p:grpSpPr>
          <a:xfrm>
            <a:off x="656438" y="3176316"/>
            <a:ext cx="3373334" cy="688975"/>
            <a:chOff x="5735960" y="2387056"/>
            <a:chExt cx="3373334" cy="688975"/>
          </a:xfrm>
        </p:grpSpPr>
        <p:pic>
          <p:nvPicPr>
            <p:cNvPr id="12" name="Picture 11">
              <a:extLst>
                <a:ext uri="{FF2B5EF4-FFF2-40B4-BE49-F238E27FC236}">
                  <a16:creationId xmlns:a16="http://schemas.microsoft.com/office/drawing/2014/main" id="{EC264C62-3CD9-C545-97E5-A79B8E644CB9}"/>
                </a:ext>
              </a:extLst>
            </p:cNvPr>
            <p:cNvPicPr/>
            <p:nvPr/>
          </p:nvPicPr>
          <p:blipFill>
            <a:blip r:embed="rId2"/>
            <a:stretch>
              <a:fillRect/>
            </a:stretch>
          </p:blipFill>
          <p:spPr>
            <a:xfrm>
              <a:off x="8420319" y="2387056"/>
              <a:ext cx="688975" cy="688975"/>
            </a:xfrm>
            <a:prstGeom prst="rect">
              <a:avLst/>
            </a:prstGeom>
          </p:spPr>
        </p:pic>
        <p:sp>
          <p:nvSpPr>
            <p:cNvPr id="13" name="TextBox 12">
              <a:extLst>
                <a:ext uri="{FF2B5EF4-FFF2-40B4-BE49-F238E27FC236}">
                  <a16:creationId xmlns:a16="http://schemas.microsoft.com/office/drawing/2014/main" id="{95A11D5C-1C22-F646-BCEA-5498A7A9F26B}"/>
                </a:ext>
              </a:extLst>
            </p:cNvPr>
            <p:cNvSpPr txBox="1"/>
            <p:nvPr/>
          </p:nvSpPr>
          <p:spPr>
            <a:xfrm>
              <a:off x="5735960" y="2536473"/>
              <a:ext cx="2376264" cy="344487"/>
            </a:xfrm>
            <a:prstGeom prst="rect">
              <a:avLst/>
            </a:prstGeom>
          </p:spPr>
          <p:txBody>
            <a:bodyPr vert="horz" wrap="square" lIns="91440" tIns="45720" rIns="91440" bIns="45720" rtlCol="0" anchor="t">
              <a:normAutofit fontScale="85000" lnSpcReduction="10000"/>
            </a:bodyPr>
            <a:lstStyle/>
            <a:p>
              <a:pPr algn="l"/>
              <a:r>
                <a:rPr lang="da-DK" sz="2000"/>
                <a:t>Brian Lindgren Jensen</a:t>
              </a:r>
            </a:p>
          </p:txBody>
        </p:sp>
      </p:grpSp>
      <p:grpSp>
        <p:nvGrpSpPr>
          <p:cNvPr id="14" name="Group 13">
            <a:extLst>
              <a:ext uri="{FF2B5EF4-FFF2-40B4-BE49-F238E27FC236}">
                <a16:creationId xmlns:a16="http://schemas.microsoft.com/office/drawing/2014/main" id="{1C605B69-502C-B049-9499-314DECFEA68C}"/>
              </a:ext>
            </a:extLst>
          </p:cNvPr>
          <p:cNvGrpSpPr/>
          <p:nvPr/>
        </p:nvGrpSpPr>
        <p:grpSpPr>
          <a:xfrm>
            <a:off x="642958" y="1882188"/>
            <a:ext cx="3386814" cy="691515"/>
            <a:chOff x="5735960" y="3156829"/>
            <a:chExt cx="3386814" cy="691515"/>
          </a:xfrm>
        </p:grpSpPr>
        <p:pic>
          <p:nvPicPr>
            <p:cNvPr id="15" name="Picture 14">
              <a:extLst>
                <a:ext uri="{FF2B5EF4-FFF2-40B4-BE49-F238E27FC236}">
                  <a16:creationId xmlns:a16="http://schemas.microsoft.com/office/drawing/2014/main" id="{388E805A-AF9F-8C40-ACAF-D80EF8DC1F04}"/>
                </a:ext>
              </a:extLst>
            </p:cNvPr>
            <p:cNvPicPr/>
            <p:nvPr/>
          </p:nvPicPr>
          <p:blipFill>
            <a:blip r:embed="rId3"/>
            <a:stretch>
              <a:fillRect/>
            </a:stretch>
          </p:blipFill>
          <p:spPr>
            <a:xfrm>
              <a:off x="8431259" y="3156829"/>
              <a:ext cx="691515" cy="691515"/>
            </a:xfrm>
            <a:prstGeom prst="rect">
              <a:avLst/>
            </a:prstGeom>
          </p:spPr>
        </p:pic>
        <p:sp>
          <p:nvSpPr>
            <p:cNvPr id="16" name="TextBox 15">
              <a:extLst>
                <a:ext uri="{FF2B5EF4-FFF2-40B4-BE49-F238E27FC236}">
                  <a16:creationId xmlns:a16="http://schemas.microsoft.com/office/drawing/2014/main" id="{F518B924-7934-0D49-A363-859593E9A3D0}"/>
                </a:ext>
              </a:extLst>
            </p:cNvPr>
            <p:cNvSpPr txBox="1"/>
            <p:nvPr/>
          </p:nvSpPr>
          <p:spPr>
            <a:xfrm>
              <a:off x="5735960" y="3338800"/>
              <a:ext cx="2376264" cy="344487"/>
            </a:xfrm>
            <a:prstGeom prst="rect">
              <a:avLst/>
            </a:prstGeom>
          </p:spPr>
          <p:txBody>
            <a:bodyPr vert="horz" wrap="square" lIns="91440" tIns="45720" rIns="91440" bIns="45720" rtlCol="0" anchor="t">
              <a:normAutofit fontScale="85000" lnSpcReduction="10000"/>
            </a:bodyPr>
            <a:lstStyle/>
            <a:p>
              <a:pPr algn="l"/>
              <a:r>
                <a:rPr lang="da-DK" sz="2000"/>
                <a:t>Jesper Rude </a:t>
              </a:r>
              <a:r>
                <a:rPr lang="da-DK" sz="2000" err="1"/>
                <a:t>Selknæs</a:t>
              </a:r>
              <a:endParaRPr lang="da-DK" sz="2000"/>
            </a:p>
          </p:txBody>
        </p:sp>
      </p:grpSp>
      <p:grpSp>
        <p:nvGrpSpPr>
          <p:cNvPr id="17" name="Group 16">
            <a:extLst>
              <a:ext uri="{FF2B5EF4-FFF2-40B4-BE49-F238E27FC236}">
                <a16:creationId xmlns:a16="http://schemas.microsoft.com/office/drawing/2014/main" id="{A44A1037-AFDC-254D-92A4-C6C9230CE506}"/>
              </a:ext>
            </a:extLst>
          </p:cNvPr>
          <p:cNvGrpSpPr/>
          <p:nvPr/>
        </p:nvGrpSpPr>
        <p:grpSpPr>
          <a:xfrm>
            <a:off x="656438" y="4230418"/>
            <a:ext cx="3331721" cy="683260"/>
            <a:chOff x="5782798" y="3924782"/>
            <a:chExt cx="3331721" cy="683260"/>
          </a:xfrm>
        </p:grpSpPr>
        <p:pic>
          <p:nvPicPr>
            <p:cNvPr id="18" name="Picture 17">
              <a:extLst>
                <a:ext uri="{FF2B5EF4-FFF2-40B4-BE49-F238E27FC236}">
                  <a16:creationId xmlns:a16="http://schemas.microsoft.com/office/drawing/2014/main" id="{6BA2551A-349D-0548-ADBF-475E226FA9FE}"/>
                </a:ext>
              </a:extLst>
            </p:cNvPr>
            <p:cNvPicPr/>
            <p:nvPr/>
          </p:nvPicPr>
          <p:blipFill>
            <a:blip r:embed="rId4"/>
            <a:stretch>
              <a:fillRect/>
            </a:stretch>
          </p:blipFill>
          <p:spPr>
            <a:xfrm>
              <a:off x="8431259" y="3924782"/>
              <a:ext cx="683260" cy="683260"/>
            </a:xfrm>
            <a:prstGeom prst="rect">
              <a:avLst/>
            </a:prstGeom>
          </p:spPr>
        </p:pic>
        <p:sp>
          <p:nvSpPr>
            <p:cNvPr id="19" name="TextBox 18">
              <a:extLst>
                <a:ext uri="{FF2B5EF4-FFF2-40B4-BE49-F238E27FC236}">
                  <a16:creationId xmlns:a16="http://schemas.microsoft.com/office/drawing/2014/main" id="{47C2882C-48D0-304A-A26A-9AD08026C2E4}"/>
                </a:ext>
              </a:extLst>
            </p:cNvPr>
            <p:cNvSpPr txBox="1"/>
            <p:nvPr/>
          </p:nvSpPr>
          <p:spPr>
            <a:xfrm>
              <a:off x="5782798" y="4109427"/>
              <a:ext cx="2376264" cy="344487"/>
            </a:xfrm>
            <a:prstGeom prst="rect">
              <a:avLst/>
            </a:prstGeom>
          </p:spPr>
          <p:txBody>
            <a:bodyPr vert="horz" wrap="square" lIns="91440" tIns="45720" rIns="91440" bIns="45720" rtlCol="0" anchor="t">
              <a:normAutofit fontScale="92500" lnSpcReduction="20000"/>
            </a:bodyPr>
            <a:lstStyle/>
            <a:p>
              <a:pPr algn="l"/>
              <a:r>
                <a:rPr lang="da-DK" sz="2000" dirty="0"/>
                <a:t>Kareem </a:t>
              </a:r>
              <a:r>
                <a:rPr lang="da-DK" sz="2000" dirty="0" err="1"/>
                <a:t>Galal</a:t>
              </a:r>
              <a:endParaRPr lang="da-DK" sz="2000" dirty="0"/>
            </a:p>
          </p:txBody>
        </p:sp>
      </p:grpSp>
      <p:sp>
        <p:nvSpPr>
          <p:cNvPr id="24" name="TextBox 23">
            <a:extLst>
              <a:ext uri="{FF2B5EF4-FFF2-40B4-BE49-F238E27FC236}">
                <a16:creationId xmlns:a16="http://schemas.microsoft.com/office/drawing/2014/main" id="{00607FDC-D31C-254A-A1BC-1FB7F0824F45}"/>
              </a:ext>
            </a:extLst>
          </p:cNvPr>
          <p:cNvSpPr txBox="1"/>
          <p:nvPr/>
        </p:nvSpPr>
        <p:spPr>
          <a:xfrm>
            <a:off x="4976302" y="3532691"/>
            <a:ext cx="4708265" cy="2964039"/>
          </a:xfrm>
          <a:prstGeom prst="rect">
            <a:avLst/>
          </a:prstGeom>
        </p:spPr>
        <p:txBody>
          <a:bodyPr vert="horz" wrap="square" lIns="91440" tIns="45720" rIns="91440" bIns="45720" rtlCol="0" anchor="t">
            <a:normAutofit lnSpcReduction="10000"/>
          </a:bodyPr>
          <a:lstStyle/>
          <a:p>
            <a:pPr algn="l"/>
            <a:r>
              <a:rPr lang="en-US" sz="2000" dirty="0"/>
              <a:t>1 vacant position since August 2020</a:t>
            </a:r>
          </a:p>
          <a:p>
            <a:pPr algn="l"/>
            <a:r>
              <a:rPr lang="en-US" sz="2000" dirty="0"/>
              <a:t>1 vacant position since August 2021</a:t>
            </a:r>
          </a:p>
          <a:p>
            <a:pPr algn="l"/>
            <a:r>
              <a:rPr lang="en-US" sz="2000" dirty="0"/>
              <a:t>1 vacant position since March 2022</a:t>
            </a:r>
          </a:p>
          <a:p>
            <a:pPr algn="l"/>
            <a:endParaRPr lang="en-US" sz="2000" dirty="0"/>
          </a:p>
          <a:p>
            <a:pPr algn="l"/>
            <a:r>
              <a:rPr lang="en-US" sz="2000" dirty="0"/>
              <a:t>2 positions approved by the recruitment committee but no viable candidates has been identified.</a:t>
            </a:r>
          </a:p>
          <a:p>
            <a:pPr algn="l"/>
            <a:endParaRPr lang="en-US" sz="2000" dirty="0"/>
          </a:p>
          <a:p>
            <a:pPr algn="l"/>
            <a:r>
              <a:rPr lang="en-US" sz="2000" dirty="0"/>
              <a:t>1 Position pending approval from the committee – scheduled for Q1 2023.</a:t>
            </a:r>
          </a:p>
        </p:txBody>
      </p:sp>
      <p:sp>
        <p:nvSpPr>
          <p:cNvPr id="25" name="TextBox 24">
            <a:extLst>
              <a:ext uri="{FF2B5EF4-FFF2-40B4-BE49-F238E27FC236}">
                <a16:creationId xmlns:a16="http://schemas.microsoft.com/office/drawing/2014/main" id="{A9FB263F-FC3B-5647-BC01-A1EA730F76F4}"/>
              </a:ext>
            </a:extLst>
          </p:cNvPr>
          <p:cNvSpPr txBox="1"/>
          <p:nvPr/>
        </p:nvSpPr>
        <p:spPr>
          <a:xfrm>
            <a:off x="4954171" y="2126673"/>
            <a:ext cx="2376264" cy="344487"/>
          </a:xfrm>
          <a:prstGeom prst="rect">
            <a:avLst/>
          </a:prstGeom>
        </p:spPr>
        <p:txBody>
          <a:bodyPr vert="horz" wrap="square" lIns="91440" tIns="45720" rIns="91440" bIns="45720" rtlCol="0" anchor="t">
            <a:normAutofit fontScale="92500" lnSpcReduction="20000"/>
          </a:bodyPr>
          <a:lstStyle/>
          <a:p>
            <a:pPr algn="l"/>
            <a:r>
              <a:rPr lang="da-DK" sz="2000"/>
              <a:t>Alexandre </a:t>
            </a:r>
            <a:r>
              <a:rPr lang="da-DK" sz="2000" err="1"/>
              <a:t>Stefanov</a:t>
            </a:r>
            <a:endParaRPr lang="da-DK" sz="2000"/>
          </a:p>
        </p:txBody>
      </p:sp>
      <p:pic>
        <p:nvPicPr>
          <p:cNvPr id="28" name="Picture 27">
            <a:extLst>
              <a:ext uri="{FF2B5EF4-FFF2-40B4-BE49-F238E27FC236}">
                <a16:creationId xmlns:a16="http://schemas.microsoft.com/office/drawing/2014/main" id="{C1289D0E-23C3-A649-A490-67A078D53A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8398" y="1879199"/>
            <a:ext cx="887716" cy="887716"/>
          </a:xfrm>
          <a:prstGeom prst="rect">
            <a:avLst/>
          </a:prstGeom>
        </p:spPr>
      </p:pic>
    </p:spTree>
    <p:extLst>
      <p:ext uri="{BB962C8B-B14F-4D97-AF65-F5344CB8AC3E}">
        <p14:creationId xmlns:p14="http://schemas.microsoft.com/office/powerpoint/2010/main" val="148831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AF403-8502-3749-9046-7FBB15C91346}"/>
              </a:ext>
            </a:extLst>
          </p:cNvPr>
          <p:cNvSpPr>
            <a:spLocks noGrp="1"/>
          </p:cNvSpPr>
          <p:nvPr>
            <p:ph type="title"/>
          </p:nvPr>
        </p:nvSpPr>
        <p:spPr/>
        <p:txBody>
          <a:bodyPr/>
          <a:lstStyle/>
          <a:p>
            <a:r>
              <a:rPr lang="en-US" dirty="0"/>
              <a:t>Data systems and Technologies	</a:t>
            </a:r>
          </a:p>
        </p:txBody>
      </p:sp>
      <p:sp>
        <p:nvSpPr>
          <p:cNvPr id="3" name="Footer Placeholder 2">
            <a:extLst>
              <a:ext uri="{FF2B5EF4-FFF2-40B4-BE49-F238E27FC236}">
                <a16:creationId xmlns:a16="http://schemas.microsoft.com/office/drawing/2014/main" id="{6436F500-5C05-7A47-8B18-CA5A178399D9}"/>
              </a:ext>
            </a:extLst>
          </p:cNvPr>
          <p:cNvSpPr>
            <a:spLocks noGrp="1"/>
          </p:cNvSpPr>
          <p:nvPr>
            <p:ph type="ftr" sz="quarter" idx="11"/>
          </p:nvPr>
        </p:nvSpPr>
        <p:spPr/>
        <p:txBody>
          <a:bodyPr/>
          <a:lstStyle/>
          <a:p>
            <a:r>
              <a:rPr lang="sv-SE"/>
              <a:t>PRESENTATION TITLE/FOOTER</a:t>
            </a:r>
          </a:p>
        </p:txBody>
      </p:sp>
      <p:sp>
        <p:nvSpPr>
          <p:cNvPr id="4" name="Slide Number Placeholder 3">
            <a:extLst>
              <a:ext uri="{FF2B5EF4-FFF2-40B4-BE49-F238E27FC236}">
                <a16:creationId xmlns:a16="http://schemas.microsoft.com/office/drawing/2014/main" id="{E3362029-BB5B-4843-B342-FD7B0A4C6046}"/>
              </a:ext>
            </a:extLst>
          </p:cNvPr>
          <p:cNvSpPr>
            <a:spLocks noGrp="1"/>
          </p:cNvSpPr>
          <p:nvPr>
            <p:ph type="sldNum" sz="quarter" idx="12"/>
          </p:nvPr>
        </p:nvSpPr>
        <p:spPr/>
        <p:txBody>
          <a:bodyPr/>
          <a:lstStyle/>
          <a:p>
            <a:fld id="{F7283078-D760-1647-8B80-66BA8B52336D}" type="slidenum">
              <a:rPr lang="sv-SE" smtClean="0"/>
              <a:t>4</a:t>
            </a:fld>
            <a:endParaRPr lang="sv-SE"/>
          </a:p>
        </p:txBody>
      </p:sp>
      <p:sp>
        <p:nvSpPr>
          <p:cNvPr id="7" name="Text Placeholder 6">
            <a:extLst>
              <a:ext uri="{FF2B5EF4-FFF2-40B4-BE49-F238E27FC236}">
                <a16:creationId xmlns:a16="http://schemas.microsoft.com/office/drawing/2014/main" id="{D288A9E2-433B-C04F-9684-3F5B3F571858}"/>
              </a:ext>
            </a:extLst>
          </p:cNvPr>
          <p:cNvSpPr>
            <a:spLocks noGrp="1"/>
          </p:cNvSpPr>
          <p:nvPr>
            <p:ph type="body" sz="quarter" idx="14"/>
          </p:nvPr>
        </p:nvSpPr>
        <p:spPr/>
        <p:txBody>
          <a:bodyPr/>
          <a:lstStyle/>
          <a:p>
            <a:r>
              <a:rPr lang="en-US" dirty="0"/>
              <a:t>Scope</a:t>
            </a:r>
          </a:p>
        </p:txBody>
      </p:sp>
      <p:sp>
        <p:nvSpPr>
          <p:cNvPr id="8" name="Date Placeholder 7">
            <a:extLst>
              <a:ext uri="{FF2B5EF4-FFF2-40B4-BE49-F238E27FC236}">
                <a16:creationId xmlns:a16="http://schemas.microsoft.com/office/drawing/2014/main" id="{B1F6A4A0-1F26-084C-A2BC-5701F64C1EF0}"/>
              </a:ext>
            </a:extLst>
          </p:cNvPr>
          <p:cNvSpPr>
            <a:spLocks noGrp="1"/>
          </p:cNvSpPr>
          <p:nvPr>
            <p:ph type="dt" sz="half" idx="10"/>
          </p:nvPr>
        </p:nvSpPr>
        <p:spPr/>
        <p:txBody>
          <a:bodyPr/>
          <a:lstStyle/>
          <a:p>
            <a:fld id="{18896B66-0B3A-474C-9C9C-E4F07B1F5DAD}" type="datetime1">
              <a:rPr lang="sv-SE" smtClean="0"/>
              <a:t>2022-10-12</a:t>
            </a:fld>
            <a:endParaRPr lang="sv-SE"/>
          </a:p>
        </p:txBody>
      </p:sp>
      <p:sp>
        <p:nvSpPr>
          <p:cNvPr id="9" name="TextBox 8">
            <a:extLst>
              <a:ext uri="{FF2B5EF4-FFF2-40B4-BE49-F238E27FC236}">
                <a16:creationId xmlns:a16="http://schemas.microsoft.com/office/drawing/2014/main" id="{B2C8900C-5891-D245-8943-0949732D5AF0}"/>
              </a:ext>
            </a:extLst>
          </p:cNvPr>
          <p:cNvSpPr txBox="1"/>
          <p:nvPr/>
        </p:nvSpPr>
        <p:spPr>
          <a:xfrm>
            <a:off x="1195648" y="1723696"/>
            <a:ext cx="10424852" cy="3170099"/>
          </a:xfrm>
          <a:prstGeom prst="rect">
            <a:avLst/>
          </a:prstGeom>
          <a:noFill/>
        </p:spPr>
        <p:txBody>
          <a:bodyPr wrap="square" rtlCol="0">
            <a:spAutoFit/>
          </a:bodyPr>
          <a:lstStyle/>
          <a:p>
            <a:pPr algn="l"/>
            <a:r>
              <a:rPr lang="en-US" sz="2000" dirty="0">
                <a:solidFill>
                  <a:srgbClr val="666666"/>
                </a:solidFill>
              </a:rPr>
              <a:t>The scope of the DST group is to provide the IT infrastructure for scientific computing at ESS. This includes:</a:t>
            </a:r>
          </a:p>
          <a:p>
            <a:pPr algn="l"/>
            <a:endParaRPr lang="en-US" sz="2000" dirty="0">
              <a:solidFill>
                <a:srgbClr val="666666"/>
              </a:solidFill>
            </a:endParaRPr>
          </a:p>
          <a:p>
            <a:pPr marL="285750" indent="-285750" algn="l">
              <a:buFont typeface="Arial" panose="020B0604020202020204" pitchFamily="34" charset="0"/>
              <a:buChar char="•"/>
            </a:pPr>
            <a:r>
              <a:rPr lang="en-US" sz="2000" dirty="0">
                <a:solidFill>
                  <a:srgbClr val="666666"/>
                </a:solidFill>
              </a:rPr>
              <a:t>Storage systems for scientific data</a:t>
            </a:r>
          </a:p>
          <a:p>
            <a:pPr marL="285750" indent="-285750" algn="l">
              <a:buFont typeface="Arial" panose="020B0604020202020204" pitchFamily="34" charset="0"/>
              <a:buChar char="•"/>
            </a:pPr>
            <a:r>
              <a:rPr lang="en-US" sz="2000" dirty="0">
                <a:solidFill>
                  <a:srgbClr val="666666"/>
                </a:solidFill>
              </a:rPr>
              <a:t>Compute capacities for data reduction, analysis, modeling and simulations.</a:t>
            </a:r>
          </a:p>
          <a:p>
            <a:pPr marL="285750" indent="-285750" algn="l">
              <a:buFont typeface="Arial" panose="020B0604020202020204" pitchFamily="34" charset="0"/>
              <a:buChar char="•"/>
            </a:pPr>
            <a:r>
              <a:rPr lang="en-US" sz="2000" dirty="0">
                <a:solidFill>
                  <a:srgbClr val="666666"/>
                </a:solidFill>
              </a:rPr>
              <a:t>Front-end systems for users to access compute resources (JHUB and VISA)</a:t>
            </a:r>
          </a:p>
          <a:p>
            <a:pPr marL="285750" indent="-285750" algn="l">
              <a:buFont typeface="Arial" panose="020B0604020202020204" pitchFamily="34" charset="0"/>
              <a:buChar char="•"/>
            </a:pPr>
            <a:r>
              <a:rPr lang="en-US" sz="2000" dirty="0">
                <a:solidFill>
                  <a:srgbClr val="666666"/>
                </a:solidFill>
              </a:rPr>
              <a:t>Systems for running the experimental control and data acquisition software – developed by the ECDC group.</a:t>
            </a:r>
          </a:p>
          <a:p>
            <a:pPr marL="285750" indent="-285750" algn="l">
              <a:buFont typeface="Arial" panose="020B0604020202020204" pitchFamily="34" charset="0"/>
              <a:buChar char="•"/>
            </a:pPr>
            <a:r>
              <a:rPr lang="en-US" sz="2000" dirty="0">
                <a:solidFill>
                  <a:srgbClr val="666666"/>
                </a:solidFill>
              </a:rPr>
              <a:t>Systems for supporting software development activities at DMSC and ESS as a whole.</a:t>
            </a:r>
          </a:p>
          <a:p>
            <a:pPr marL="285750" indent="-285750" algn="l">
              <a:buFont typeface="Arial" panose="020B0604020202020204" pitchFamily="34" charset="0"/>
              <a:buChar char="•"/>
            </a:pPr>
            <a:r>
              <a:rPr lang="en-US" sz="2000" dirty="0">
                <a:solidFill>
                  <a:srgbClr val="666666"/>
                </a:solidFill>
              </a:rPr>
              <a:t>The required networks to support the bullets above. </a:t>
            </a:r>
          </a:p>
        </p:txBody>
      </p:sp>
    </p:spTree>
    <p:extLst>
      <p:ext uri="{BB962C8B-B14F-4D97-AF65-F5344CB8AC3E}">
        <p14:creationId xmlns:p14="http://schemas.microsoft.com/office/powerpoint/2010/main" val="425692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E4096-4B58-B64B-A7F2-CEBC38A04B60}"/>
              </a:ext>
            </a:extLst>
          </p:cNvPr>
          <p:cNvSpPr>
            <a:spLocks noGrp="1"/>
          </p:cNvSpPr>
          <p:nvPr>
            <p:ph type="title"/>
          </p:nvPr>
        </p:nvSpPr>
        <p:spPr/>
        <p:txBody>
          <a:bodyPr/>
          <a:lstStyle/>
          <a:p>
            <a:r>
              <a:rPr lang="en-GB" dirty="0">
                <a:solidFill>
                  <a:schemeClr val="tx1">
                    <a:lumMod val="75000"/>
                    <a:lumOff val="25000"/>
                  </a:schemeClr>
                </a:solidFill>
              </a:rPr>
              <a:t>DST areas of responsibility</a:t>
            </a:r>
            <a:endParaRPr lang="en-US" dirty="0"/>
          </a:p>
        </p:txBody>
      </p:sp>
      <p:sp>
        <p:nvSpPr>
          <p:cNvPr id="3" name="Footer Placeholder 2">
            <a:extLst>
              <a:ext uri="{FF2B5EF4-FFF2-40B4-BE49-F238E27FC236}">
                <a16:creationId xmlns:a16="http://schemas.microsoft.com/office/drawing/2014/main" id="{4C6AE50D-649B-C244-BEC0-6D6570D95996}"/>
              </a:ext>
            </a:extLst>
          </p:cNvPr>
          <p:cNvSpPr>
            <a:spLocks noGrp="1"/>
          </p:cNvSpPr>
          <p:nvPr>
            <p:ph type="ftr" sz="quarter" idx="11"/>
          </p:nvPr>
        </p:nvSpPr>
        <p:spPr/>
        <p:txBody>
          <a:bodyPr/>
          <a:lstStyle/>
          <a:p>
            <a:r>
              <a:rPr lang="sv-SE"/>
              <a:t>PRESENTATION TITLE/FOOTER</a:t>
            </a:r>
          </a:p>
        </p:txBody>
      </p:sp>
      <p:sp>
        <p:nvSpPr>
          <p:cNvPr id="4" name="Slide Number Placeholder 3">
            <a:extLst>
              <a:ext uri="{FF2B5EF4-FFF2-40B4-BE49-F238E27FC236}">
                <a16:creationId xmlns:a16="http://schemas.microsoft.com/office/drawing/2014/main" id="{9C7829A9-5141-AF4F-83C0-87ED99865AB3}"/>
              </a:ext>
            </a:extLst>
          </p:cNvPr>
          <p:cNvSpPr>
            <a:spLocks noGrp="1"/>
          </p:cNvSpPr>
          <p:nvPr>
            <p:ph type="sldNum" sz="quarter" idx="12"/>
          </p:nvPr>
        </p:nvSpPr>
        <p:spPr/>
        <p:txBody>
          <a:bodyPr/>
          <a:lstStyle/>
          <a:p>
            <a:fld id="{F7283078-D760-1647-8B80-66BA8B52336D}" type="slidenum">
              <a:rPr lang="sv-SE" smtClean="0"/>
              <a:t>5</a:t>
            </a:fld>
            <a:endParaRPr lang="sv-SE"/>
          </a:p>
        </p:txBody>
      </p:sp>
      <p:sp>
        <p:nvSpPr>
          <p:cNvPr id="8" name="Date Placeholder 7">
            <a:extLst>
              <a:ext uri="{FF2B5EF4-FFF2-40B4-BE49-F238E27FC236}">
                <a16:creationId xmlns:a16="http://schemas.microsoft.com/office/drawing/2014/main" id="{980D844C-3C87-9341-A672-45E052A9A9B6}"/>
              </a:ext>
            </a:extLst>
          </p:cNvPr>
          <p:cNvSpPr>
            <a:spLocks noGrp="1"/>
          </p:cNvSpPr>
          <p:nvPr>
            <p:ph type="dt" sz="half" idx="10"/>
          </p:nvPr>
        </p:nvSpPr>
        <p:spPr/>
        <p:txBody>
          <a:bodyPr/>
          <a:lstStyle/>
          <a:p>
            <a:fld id="{18896B66-0B3A-474C-9C9C-E4F07B1F5DAD}" type="datetime1">
              <a:rPr lang="sv-SE" smtClean="0"/>
              <a:t>2022-10-12</a:t>
            </a:fld>
            <a:endParaRPr lang="sv-SE"/>
          </a:p>
        </p:txBody>
      </p:sp>
      <p:grpSp>
        <p:nvGrpSpPr>
          <p:cNvPr id="9" name="Group 8">
            <a:extLst>
              <a:ext uri="{FF2B5EF4-FFF2-40B4-BE49-F238E27FC236}">
                <a16:creationId xmlns:a16="http://schemas.microsoft.com/office/drawing/2014/main" id="{915CAC76-FE67-B14A-8FE8-63916C4ABD93}"/>
              </a:ext>
            </a:extLst>
          </p:cNvPr>
          <p:cNvGrpSpPr/>
          <p:nvPr/>
        </p:nvGrpSpPr>
        <p:grpSpPr>
          <a:xfrm>
            <a:off x="2630563" y="653668"/>
            <a:ext cx="7983070" cy="3233163"/>
            <a:chOff x="1043608" y="241447"/>
            <a:chExt cx="7983070" cy="3233163"/>
          </a:xfrm>
        </p:grpSpPr>
        <p:pic>
          <p:nvPicPr>
            <p:cNvPr id="10" name="Picture 9">
              <a:extLst>
                <a:ext uri="{FF2B5EF4-FFF2-40B4-BE49-F238E27FC236}">
                  <a16:creationId xmlns:a16="http://schemas.microsoft.com/office/drawing/2014/main" id="{A96E9744-8872-3342-806A-BFDC32B298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175061">
              <a:off x="7054067" y="241447"/>
              <a:ext cx="1972611" cy="1415881"/>
            </a:xfrm>
            <a:prstGeom prst="rect">
              <a:avLst/>
            </a:prstGeom>
          </p:spPr>
        </p:pic>
        <p:grpSp>
          <p:nvGrpSpPr>
            <p:cNvPr id="11" name="Group 10">
              <a:extLst>
                <a:ext uri="{FF2B5EF4-FFF2-40B4-BE49-F238E27FC236}">
                  <a16:creationId xmlns:a16="http://schemas.microsoft.com/office/drawing/2014/main" id="{CE7BE3D1-6C8D-B942-8B99-B3BF23E3D982}"/>
                </a:ext>
              </a:extLst>
            </p:cNvPr>
            <p:cNvGrpSpPr/>
            <p:nvPr/>
          </p:nvGrpSpPr>
          <p:grpSpPr>
            <a:xfrm>
              <a:off x="1043608" y="584999"/>
              <a:ext cx="7065545" cy="2889611"/>
              <a:chOff x="1043608" y="584999"/>
              <a:chExt cx="7065545" cy="2889611"/>
            </a:xfrm>
          </p:grpSpPr>
          <p:sp>
            <p:nvSpPr>
              <p:cNvPr id="12" name="TextBox 11">
                <a:extLst>
                  <a:ext uri="{FF2B5EF4-FFF2-40B4-BE49-F238E27FC236}">
                    <a16:creationId xmlns:a16="http://schemas.microsoft.com/office/drawing/2014/main" id="{BCDD58FF-5F6C-C84B-A5CE-E010D05E4744}"/>
                  </a:ext>
                </a:extLst>
              </p:cNvPr>
              <p:cNvSpPr txBox="1"/>
              <p:nvPr/>
            </p:nvSpPr>
            <p:spPr>
              <a:xfrm>
                <a:off x="3662300" y="1002506"/>
                <a:ext cx="3265894"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rtlCol="0">
                <a:spAutoFit/>
              </a:bodyPr>
              <a:lstStyle/>
              <a:p>
                <a:r>
                  <a:rPr lang="en-GB" sz="3600" dirty="0"/>
                  <a:t>Site server room</a:t>
                </a:r>
              </a:p>
            </p:txBody>
          </p:sp>
          <p:sp>
            <p:nvSpPr>
              <p:cNvPr id="13" name="Oval 12">
                <a:extLst>
                  <a:ext uri="{FF2B5EF4-FFF2-40B4-BE49-F238E27FC236}">
                    <a16:creationId xmlns:a16="http://schemas.microsoft.com/office/drawing/2014/main" id="{007DDCC7-5228-1E4C-985F-61FD40967A50}"/>
                  </a:ext>
                </a:extLst>
              </p:cNvPr>
              <p:cNvSpPr/>
              <p:nvPr/>
            </p:nvSpPr>
            <p:spPr>
              <a:xfrm>
                <a:off x="1043608" y="584999"/>
                <a:ext cx="7065545" cy="2889611"/>
              </a:xfrm>
              <a:prstGeom prst="ellipse">
                <a:avLst/>
              </a:prstGeom>
              <a:solidFill>
                <a:schemeClr val="accent5">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14" name="Group 13">
            <a:extLst>
              <a:ext uri="{FF2B5EF4-FFF2-40B4-BE49-F238E27FC236}">
                <a16:creationId xmlns:a16="http://schemas.microsoft.com/office/drawing/2014/main" id="{E35E4ECC-5237-8348-9B28-410AE06AF34C}"/>
              </a:ext>
            </a:extLst>
          </p:cNvPr>
          <p:cNvGrpSpPr/>
          <p:nvPr/>
        </p:nvGrpSpPr>
        <p:grpSpPr>
          <a:xfrm>
            <a:off x="1910483" y="1829859"/>
            <a:ext cx="7587892" cy="4457189"/>
            <a:chOff x="-204898" y="1023754"/>
            <a:chExt cx="8116318" cy="4851073"/>
          </a:xfrm>
        </p:grpSpPr>
        <p:grpSp>
          <p:nvGrpSpPr>
            <p:cNvPr id="15" name="Group 14">
              <a:extLst>
                <a:ext uri="{FF2B5EF4-FFF2-40B4-BE49-F238E27FC236}">
                  <a16:creationId xmlns:a16="http://schemas.microsoft.com/office/drawing/2014/main" id="{2F2170B6-9086-0F41-97A4-000546825448}"/>
                </a:ext>
              </a:extLst>
            </p:cNvPr>
            <p:cNvGrpSpPr/>
            <p:nvPr/>
          </p:nvGrpSpPr>
          <p:grpSpPr>
            <a:xfrm>
              <a:off x="-204898" y="1023754"/>
              <a:ext cx="8116318" cy="4851073"/>
              <a:chOff x="-204898" y="1023754"/>
              <a:chExt cx="8116318" cy="4851073"/>
            </a:xfrm>
          </p:grpSpPr>
          <p:grpSp>
            <p:nvGrpSpPr>
              <p:cNvPr id="17" name="Group 16">
                <a:extLst>
                  <a:ext uri="{FF2B5EF4-FFF2-40B4-BE49-F238E27FC236}">
                    <a16:creationId xmlns:a16="http://schemas.microsoft.com/office/drawing/2014/main" id="{A0611BF2-3890-FE47-BEEF-F38A6DA5CA67}"/>
                  </a:ext>
                </a:extLst>
              </p:cNvPr>
              <p:cNvGrpSpPr/>
              <p:nvPr/>
            </p:nvGrpSpPr>
            <p:grpSpPr>
              <a:xfrm>
                <a:off x="-204898" y="1023754"/>
                <a:ext cx="8116318" cy="4851073"/>
                <a:chOff x="-204898" y="1023754"/>
                <a:chExt cx="8116318" cy="4851073"/>
              </a:xfrm>
            </p:grpSpPr>
            <p:cxnSp>
              <p:nvCxnSpPr>
                <p:cNvPr id="19" name="Elbow Connector 18">
                  <a:extLst>
                    <a:ext uri="{FF2B5EF4-FFF2-40B4-BE49-F238E27FC236}">
                      <a16:creationId xmlns:a16="http://schemas.microsoft.com/office/drawing/2014/main" id="{50F7E192-8358-A64B-B494-189B4F136FCE}"/>
                    </a:ext>
                  </a:extLst>
                </p:cNvPr>
                <p:cNvCxnSpPr>
                  <a:cxnSpLocks/>
                  <a:endCxn id="21" idx="4"/>
                </p:cNvCxnSpPr>
                <p:nvPr/>
              </p:nvCxnSpPr>
              <p:spPr>
                <a:xfrm rot="5400000">
                  <a:off x="6619220" y="2469230"/>
                  <a:ext cx="474022" cy="279794"/>
                </a:xfrm>
                <a:prstGeom prst="bentConnector2">
                  <a:avLst/>
                </a:prstGeom>
                <a:ln w="508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87807CFE-EA03-9140-818C-325D695AEA53}"/>
                    </a:ext>
                  </a:extLst>
                </p:cNvPr>
                <p:cNvGrpSpPr/>
                <p:nvPr/>
              </p:nvGrpSpPr>
              <p:grpSpPr>
                <a:xfrm>
                  <a:off x="-204898" y="1023754"/>
                  <a:ext cx="8116318" cy="4851073"/>
                  <a:chOff x="-204898" y="1023754"/>
                  <a:chExt cx="8116318" cy="4851073"/>
                </a:xfrm>
              </p:grpSpPr>
              <p:sp>
                <p:nvSpPr>
                  <p:cNvPr id="24" name="Right Arrow 23">
                    <a:extLst>
                      <a:ext uri="{FF2B5EF4-FFF2-40B4-BE49-F238E27FC236}">
                        <a16:creationId xmlns:a16="http://schemas.microsoft.com/office/drawing/2014/main" id="{804BE3F7-6E44-F248-B2F1-9C7F67E47A0A}"/>
                      </a:ext>
                    </a:extLst>
                  </p:cNvPr>
                  <p:cNvSpPr/>
                  <p:nvPr/>
                </p:nvSpPr>
                <p:spPr>
                  <a:xfrm flipV="1">
                    <a:off x="915227" y="1989489"/>
                    <a:ext cx="342884" cy="61349"/>
                  </a:xfrm>
                  <a:prstGeom prst="rightArrow">
                    <a:avLst/>
                  </a:prstGeom>
                  <a:solidFill>
                    <a:schemeClr val="accent4">
                      <a:alpha val="60000"/>
                    </a:schemeClr>
                  </a:solidFill>
                  <a:ln w="161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D1495412-1BDD-1C42-AE88-E3BE0F358E61}"/>
                      </a:ext>
                    </a:extLst>
                  </p:cNvPr>
                  <p:cNvSpPr/>
                  <p:nvPr/>
                </p:nvSpPr>
                <p:spPr>
                  <a:xfrm>
                    <a:off x="-204898" y="1023754"/>
                    <a:ext cx="1039180" cy="1992817"/>
                  </a:xfrm>
                  <a:prstGeom prst="ellipse">
                    <a:avLst/>
                  </a:prstGeom>
                  <a:solidFill>
                    <a:schemeClr val="accent4">
                      <a:alpha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Beamlines</a:t>
                    </a:r>
                  </a:p>
                </p:txBody>
              </p:sp>
              <p:grpSp>
                <p:nvGrpSpPr>
                  <p:cNvPr id="26" name="Group 25">
                    <a:extLst>
                      <a:ext uri="{FF2B5EF4-FFF2-40B4-BE49-F238E27FC236}">
                        <a16:creationId xmlns:a16="http://schemas.microsoft.com/office/drawing/2014/main" id="{4735CAD4-1AB2-C345-97FC-85DE6E632BB9}"/>
                      </a:ext>
                    </a:extLst>
                  </p:cNvPr>
                  <p:cNvGrpSpPr/>
                  <p:nvPr/>
                </p:nvGrpSpPr>
                <p:grpSpPr>
                  <a:xfrm>
                    <a:off x="1003442" y="1416012"/>
                    <a:ext cx="6907978" cy="4458815"/>
                    <a:chOff x="0" y="-244870"/>
                    <a:chExt cx="5635855" cy="3866910"/>
                  </a:xfrm>
                </p:grpSpPr>
                <p:sp>
                  <p:nvSpPr>
                    <p:cNvPr id="27" name="Can 26">
                      <a:extLst>
                        <a:ext uri="{FF2B5EF4-FFF2-40B4-BE49-F238E27FC236}">
                          <a16:creationId xmlns:a16="http://schemas.microsoft.com/office/drawing/2014/main" id="{6482684E-0705-6644-8A54-448525FCF767}"/>
                        </a:ext>
                      </a:extLst>
                    </p:cNvPr>
                    <p:cNvSpPr/>
                    <p:nvPr/>
                  </p:nvSpPr>
                  <p:spPr>
                    <a:xfrm>
                      <a:off x="2382671" y="1483360"/>
                      <a:ext cx="1141095" cy="101092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400"/>
                        </a:lnSpc>
                        <a:spcAft>
                          <a:spcPts val="1200"/>
                        </a:spcAft>
                      </a:pPr>
                      <a:r>
                        <a:rPr lang="en-GB" sz="1200" dirty="0">
                          <a:ea typeface="Calibri" panose="020F0502020204030204" pitchFamily="34" charset="0"/>
                          <a:cs typeface="Times New Roman" panose="02020603050405020304" pitchFamily="18" charset="0"/>
                        </a:rPr>
                        <a:t>Raw data</a:t>
                      </a:r>
                      <a:br>
                        <a:rPr lang="en-GB" sz="1200" dirty="0">
                          <a:ea typeface="Calibri" panose="020F0502020204030204" pitchFamily="34" charset="0"/>
                          <a:cs typeface="Times New Roman" panose="02020603050405020304" pitchFamily="18" charset="0"/>
                        </a:rPr>
                      </a:br>
                      <a:r>
                        <a:rPr lang="en-GB" sz="1200" dirty="0">
                          <a:ea typeface="Calibri" panose="020F0502020204030204" pitchFamily="34" charset="0"/>
                          <a:cs typeface="Times New Roman" panose="02020603050405020304" pitchFamily="18" charset="0"/>
                        </a:rPr>
                        <a:t>(read-only)</a:t>
                      </a:r>
                      <a:endParaRPr lang="da-DK" sz="1200" dirty="0">
                        <a:ea typeface="Calibri" panose="020F0502020204030204" pitchFamily="34" charset="0"/>
                        <a:cs typeface="Times New Roman" panose="02020603050405020304" pitchFamily="18" charset="0"/>
                      </a:endParaRPr>
                    </a:p>
                  </p:txBody>
                </p:sp>
                <p:sp>
                  <p:nvSpPr>
                    <p:cNvPr id="28" name="Can 27">
                      <a:extLst>
                        <a:ext uri="{FF2B5EF4-FFF2-40B4-BE49-F238E27FC236}">
                          <a16:creationId xmlns:a16="http://schemas.microsoft.com/office/drawing/2014/main" id="{2964E34E-16B7-E14F-8028-F4B6D943C1D3}"/>
                        </a:ext>
                      </a:extLst>
                    </p:cNvPr>
                    <p:cNvSpPr/>
                    <p:nvPr/>
                  </p:nvSpPr>
                  <p:spPr>
                    <a:xfrm>
                      <a:off x="3537284" y="1483360"/>
                      <a:ext cx="1136015" cy="101092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400"/>
                        </a:lnSpc>
                        <a:spcAft>
                          <a:spcPts val="1200"/>
                        </a:spcAft>
                      </a:pPr>
                      <a:r>
                        <a:rPr lang="en-GB" sz="1200" dirty="0">
                          <a:ea typeface="Calibri" panose="020F0502020204030204" pitchFamily="34" charset="0"/>
                          <a:cs typeface="Times New Roman" panose="02020603050405020304" pitchFamily="18" charset="0"/>
                        </a:rPr>
                        <a:t>Derived data</a:t>
                      </a:r>
                      <a:br>
                        <a:rPr lang="en-GB" sz="1200" dirty="0">
                          <a:ea typeface="Calibri" panose="020F0502020204030204" pitchFamily="34" charset="0"/>
                          <a:cs typeface="Times New Roman" panose="02020603050405020304" pitchFamily="18" charset="0"/>
                        </a:rPr>
                      </a:br>
                      <a:r>
                        <a:rPr lang="en-GB" sz="1200" dirty="0">
                          <a:ea typeface="Calibri" panose="020F0502020204030204" pitchFamily="34" charset="0"/>
                          <a:cs typeface="Times New Roman" panose="02020603050405020304" pitchFamily="18" charset="0"/>
                        </a:rPr>
                        <a:t>(read/write)</a:t>
                      </a:r>
                      <a:endParaRPr lang="da-DK" sz="1200" dirty="0">
                        <a:ea typeface="Calibri" panose="020F0502020204030204" pitchFamily="34" charset="0"/>
                        <a:cs typeface="Times New Roman" panose="02020603050405020304" pitchFamily="18" charset="0"/>
                      </a:endParaRPr>
                    </a:p>
                  </p:txBody>
                </p:sp>
                <p:sp>
                  <p:nvSpPr>
                    <p:cNvPr id="29" name="Rounded Rectangle 28">
                      <a:extLst>
                        <a:ext uri="{FF2B5EF4-FFF2-40B4-BE49-F238E27FC236}">
                          <a16:creationId xmlns:a16="http://schemas.microsoft.com/office/drawing/2014/main" id="{DE063A48-CFFE-7948-8AD0-E2802082A74F}"/>
                        </a:ext>
                      </a:extLst>
                    </p:cNvPr>
                    <p:cNvSpPr/>
                    <p:nvPr/>
                  </p:nvSpPr>
                  <p:spPr>
                    <a:xfrm>
                      <a:off x="309418" y="-244870"/>
                      <a:ext cx="904240" cy="11176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400"/>
                        </a:lnSpc>
                        <a:spcAft>
                          <a:spcPts val="1200"/>
                        </a:spcAft>
                      </a:pPr>
                      <a:r>
                        <a:rPr lang="en-GB" sz="1200" dirty="0">
                          <a:ea typeface="Calibri" panose="020F0502020204030204" pitchFamily="34" charset="0"/>
                          <a:cs typeface="Times New Roman" panose="02020603050405020304" pitchFamily="18" charset="0"/>
                        </a:rPr>
                        <a:t>Detector readout and EPICS Bridge</a:t>
                      </a:r>
                      <a:endParaRPr lang="da-DK" sz="1200" dirty="0">
                        <a:ea typeface="Calibri" panose="020F0502020204030204" pitchFamily="34" charset="0"/>
                        <a:cs typeface="Times New Roman" panose="02020603050405020304" pitchFamily="18" charset="0"/>
                      </a:endParaRPr>
                    </a:p>
                  </p:txBody>
                </p:sp>
                <p:sp>
                  <p:nvSpPr>
                    <p:cNvPr id="30" name="Rounded Rectangle 29">
                      <a:extLst>
                        <a:ext uri="{FF2B5EF4-FFF2-40B4-BE49-F238E27FC236}">
                          <a16:creationId xmlns:a16="http://schemas.microsoft.com/office/drawing/2014/main" id="{051DCF27-1CB3-A645-8B8E-188CC7B5D2B2}"/>
                        </a:ext>
                      </a:extLst>
                    </p:cNvPr>
                    <p:cNvSpPr/>
                    <p:nvPr/>
                  </p:nvSpPr>
                  <p:spPr>
                    <a:xfrm>
                      <a:off x="1583045" y="40509"/>
                      <a:ext cx="747496" cy="546192"/>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1400"/>
                        </a:lnSpc>
                        <a:spcAft>
                          <a:spcPts val="1200"/>
                        </a:spcAft>
                      </a:pPr>
                      <a:r>
                        <a:rPr lang="en-US" sz="1200" dirty="0">
                          <a:ea typeface="Calibri" panose="020F0502020204030204" pitchFamily="34" charset="0"/>
                          <a:cs typeface="Times New Roman" panose="02020603050405020304" pitchFamily="18" charset="0"/>
                        </a:rPr>
                        <a:t>DAQ</a:t>
                      </a:r>
                      <a:endParaRPr lang="da-DK" sz="1200" dirty="0">
                        <a:ea typeface="Calibri" panose="020F0502020204030204" pitchFamily="34" charset="0"/>
                        <a:cs typeface="Times New Roman" panose="02020603050405020304" pitchFamily="18" charset="0"/>
                      </a:endParaRPr>
                    </a:p>
                  </p:txBody>
                </p:sp>
                <p:sp>
                  <p:nvSpPr>
                    <p:cNvPr id="31" name="Rounded Rectangle 30">
                      <a:extLst>
                        <a:ext uri="{FF2B5EF4-FFF2-40B4-BE49-F238E27FC236}">
                          <a16:creationId xmlns:a16="http://schemas.microsoft.com/office/drawing/2014/main" id="{72B14E18-BF2D-594D-A379-09D81964606C}"/>
                        </a:ext>
                      </a:extLst>
                    </p:cNvPr>
                    <p:cNvSpPr/>
                    <p:nvPr/>
                  </p:nvSpPr>
                  <p:spPr>
                    <a:xfrm>
                      <a:off x="3677032" y="45252"/>
                      <a:ext cx="1958823" cy="538431"/>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1400"/>
                        </a:lnSpc>
                        <a:spcAft>
                          <a:spcPts val="1200"/>
                        </a:spcAft>
                      </a:pPr>
                      <a:r>
                        <a:rPr lang="en-GB" sz="1200" dirty="0">
                          <a:ea typeface="Calibri" panose="020F0502020204030204" pitchFamily="34" charset="0"/>
                          <a:cs typeface="Times New Roman" panose="02020603050405020304" pitchFamily="18" charset="0"/>
                        </a:rPr>
                        <a:t>Live Data reduction and analysis</a:t>
                      </a:r>
                      <a:endParaRPr lang="da-DK" sz="1200" dirty="0">
                        <a:ea typeface="Calibri" panose="020F0502020204030204" pitchFamily="34" charset="0"/>
                        <a:cs typeface="Times New Roman" panose="02020603050405020304" pitchFamily="18" charset="0"/>
                      </a:endParaRPr>
                    </a:p>
                  </p:txBody>
                </p:sp>
                <p:sp>
                  <p:nvSpPr>
                    <p:cNvPr id="32" name="Can 31">
                      <a:extLst>
                        <a:ext uri="{FF2B5EF4-FFF2-40B4-BE49-F238E27FC236}">
                          <a16:creationId xmlns:a16="http://schemas.microsoft.com/office/drawing/2014/main" id="{047813FA-D9FA-5D43-ADC1-4603A68DE257}"/>
                        </a:ext>
                      </a:extLst>
                    </p:cNvPr>
                    <p:cNvSpPr/>
                    <p:nvPr/>
                  </p:nvSpPr>
                  <p:spPr>
                    <a:xfrm>
                      <a:off x="2373290" y="712634"/>
                      <a:ext cx="1146114" cy="576734"/>
                    </a:xfrm>
                    <a:prstGeom prst="can">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400"/>
                        </a:lnSpc>
                        <a:spcAft>
                          <a:spcPts val="1200"/>
                        </a:spcAft>
                      </a:pPr>
                      <a:r>
                        <a:rPr lang="en-GB" sz="1200" dirty="0" err="1">
                          <a:ea typeface="Calibri" panose="020F0502020204030204" pitchFamily="34" charset="0"/>
                          <a:cs typeface="Times New Roman" panose="02020603050405020304" pitchFamily="18" charset="0"/>
                        </a:rPr>
                        <a:t>LIve</a:t>
                      </a:r>
                      <a:br>
                        <a:rPr lang="en-GB" sz="1200" dirty="0">
                          <a:ea typeface="Calibri" panose="020F0502020204030204" pitchFamily="34" charset="0"/>
                          <a:cs typeface="Times New Roman" panose="02020603050405020304" pitchFamily="18" charset="0"/>
                        </a:rPr>
                      </a:br>
                      <a:r>
                        <a:rPr lang="en-GB" sz="1200" dirty="0">
                          <a:ea typeface="Calibri" panose="020F0502020204030204" pitchFamily="34" charset="0"/>
                          <a:cs typeface="Times New Roman" panose="02020603050405020304" pitchFamily="18" charset="0"/>
                        </a:rPr>
                        <a:t>storage - raw</a:t>
                      </a:r>
                      <a:endParaRPr lang="da-DK" sz="1200" dirty="0">
                        <a:ea typeface="Calibri" panose="020F0502020204030204" pitchFamily="34" charset="0"/>
                        <a:cs typeface="Times New Roman" panose="02020603050405020304" pitchFamily="18" charset="0"/>
                      </a:endParaRPr>
                    </a:p>
                  </p:txBody>
                </p:sp>
                <p:sp>
                  <p:nvSpPr>
                    <p:cNvPr id="33" name="Triangle 32">
                      <a:extLst>
                        <a:ext uri="{FF2B5EF4-FFF2-40B4-BE49-F238E27FC236}">
                          <a16:creationId xmlns:a16="http://schemas.microsoft.com/office/drawing/2014/main" id="{238455C3-61A8-3347-916A-FB88F0D7D1F1}"/>
                        </a:ext>
                      </a:extLst>
                    </p:cNvPr>
                    <p:cNvSpPr/>
                    <p:nvPr/>
                  </p:nvSpPr>
                  <p:spPr>
                    <a:xfrm>
                      <a:off x="914400" y="2702560"/>
                      <a:ext cx="1257935" cy="9194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400"/>
                        </a:lnSpc>
                        <a:spcAft>
                          <a:spcPts val="1200"/>
                        </a:spcAft>
                      </a:pPr>
                      <a:r>
                        <a:rPr lang="en-GB" sz="1200">
                          <a:ea typeface="Calibri" panose="020F0502020204030204" pitchFamily="34" charset="0"/>
                          <a:cs typeface="Times New Roman" panose="02020603050405020304" pitchFamily="18" charset="0"/>
                        </a:rPr>
                        <a:t>Data Portal</a:t>
                      </a:r>
                      <a:endParaRPr lang="da-DK" sz="1200">
                        <a:ea typeface="Calibri" panose="020F0502020204030204" pitchFamily="34" charset="0"/>
                        <a:cs typeface="Times New Roman" panose="02020603050405020304" pitchFamily="18" charset="0"/>
                      </a:endParaRPr>
                    </a:p>
                  </p:txBody>
                </p:sp>
                <p:sp>
                  <p:nvSpPr>
                    <p:cNvPr id="34" name="Oval 33">
                      <a:extLst>
                        <a:ext uri="{FF2B5EF4-FFF2-40B4-BE49-F238E27FC236}">
                          <a16:creationId xmlns:a16="http://schemas.microsoft.com/office/drawing/2014/main" id="{DA4F7ACD-CC15-954A-8DEE-65C7DE92CEBE}"/>
                        </a:ext>
                      </a:extLst>
                    </p:cNvPr>
                    <p:cNvSpPr/>
                    <p:nvPr/>
                  </p:nvSpPr>
                  <p:spPr>
                    <a:xfrm>
                      <a:off x="0" y="1595120"/>
                      <a:ext cx="1146175" cy="68326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400"/>
                        </a:lnSpc>
                        <a:spcAft>
                          <a:spcPts val="1200"/>
                        </a:spcAft>
                      </a:pPr>
                      <a:r>
                        <a:rPr lang="en-GB" sz="1200" dirty="0">
                          <a:ea typeface="Calibri" panose="020F0502020204030204" pitchFamily="34" charset="0"/>
                          <a:cs typeface="Times New Roman" panose="02020603050405020304" pitchFamily="18" charset="0"/>
                        </a:rPr>
                        <a:t>External</a:t>
                      </a:r>
                      <a:br>
                        <a:rPr lang="en-GB" sz="1200" dirty="0">
                          <a:ea typeface="Calibri" panose="020F0502020204030204" pitchFamily="34" charset="0"/>
                          <a:cs typeface="Times New Roman" panose="02020603050405020304" pitchFamily="18" charset="0"/>
                        </a:rPr>
                      </a:br>
                      <a:r>
                        <a:rPr lang="en-GB" sz="1200" dirty="0">
                          <a:ea typeface="Calibri" panose="020F0502020204030204" pitchFamily="34" charset="0"/>
                          <a:cs typeface="Times New Roman" panose="02020603050405020304" pitchFamily="18" charset="0"/>
                        </a:rPr>
                        <a:t>Archive</a:t>
                      </a:r>
                      <a:endParaRPr lang="da-DK" sz="1200" dirty="0">
                        <a:ea typeface="Calibri" panose="020F0502020204030204" pitchFamily="34" charset="0"/>
                        <a:cs typeface="Times New Roman" panose="02020603050405020304" pitchFamily="18" charset="0"/>
                      </a:endParaRPr>
                    </a:p>
                  </p:txBody>
                </p:sp>
                <p:sp>
                  <p:nvSpPr>
                    <p:cNvPr id="35" name="Cube 34">
                      <a:extLst>
                        <a:ext uri="{FF2B5EF4-FFF2-40B4-BE49-F238E27FC236}">
                          <a16:creationId xmlns:a16="http://schemas.microsoft.com/office/drawing/2014/main" id="{FC00B68C-4121-5445-B75A-B749A41E9899}"/>
                        </a:ext>
                      </a:extLst>
                    </p:cNvPr>
                    <p:cNvSpPr/>
                    <p:nvPr/>
                  </p:nvSpPr>
                  <p:spPr>
                    <a:xfrm>
                      <a:off x="3545840" y="2926080"/>
                      <a:ext cx="1828800" cy="68834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400"/>
                        </a:lnSpc>
                        <a:spcAft>
                          <a:spcPts val="1200"/>
                        </a:spcAft>
                      </a:pPr>
                      <a:r>
                        <a:rPr lang="en-GB" sz="1200" dirty="0">
                          <a:ea typeface="Calibri" panose="020F0502020204030204" pitchFamily="34" charset="0"/>
                          <a:cs typeface="Times New Roman" panose="02020603050405020304" pitchFamily="18" charset="0"/>
                        </a:rPr>
                        <a:t>Offline environment</a:t>
                      </a:r>
                      <a:endParaRPr lang="da-DK" sz="1200" dirty="0">
                        <a:ea typeface="Calibri" panose="020F0502020204030204" pitchFamily="34" charset="0"/>
                        <a:cs typeface="Times New Roman" panose="02020603050405020304" pitchFamily="18" charset="0"/>
                      </a:endParaRPr>
                    </a:p>
                  </p:txBody>
                </p:sp>
                <p:cxnSp>
                  <p:nvCxnSpPr>
                    <p:cNvPr id="36" name="Straight Arrow Connector 35">
                      <a:extLst>
                        <a:ext uri="{FF2B5EF4-FFF2-40B4-BE49-F238E27FC236}">
                          <a16:creationId xmlns:a16="http://schemas.microsoft.com/office/drawing/2014/main" id="{F5C0574F-66D3-A04F-B6AD-67ADA44AF861}"/>
                        </a:ext>
                      </a:extLst>
                    </p:cNvPr>
                    <p:cNvCxnSpPr>
                      <a:cxnSpLocks/>
                      <a:stCxn id="27" idx="2"/>
                      <a:endCxn id="34" idx="6"/>
                    </p:cNvCxnSpPr>
                    <p:nvPr/>
                  </p:nvCxnSpPr>
                  <p:spPr>
                    <a:xfrm flipH="1" flipV="1">
                      <a:off x="1146175" y="1936750"/>
                      <a:ext cx="1236496" cy="5207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72E8262-6232-8B4A-B01F-EFFA7E96C59C}"/>
                        </a:ext>
                      </a:extLst>
                    </p:cNvPr>
                    <p:cNvCxnSpPr>
                      <a:cxnSpLocks/>
                      <a:endCxn id="33" idx="5"/>
                    </p:cNvCxnSpPr>
                    <p:nvPr/>
                  </p:nvCxnSpPr>
                  <p:spPr>
                    <a:xfrm flipH="1">
                      <a:off x="1857851" y="2448195"/>
                      <a:ext cx="1641022" cy="71410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B85ACD8B-7BB5-F445-B2B0-BA216856C303}"/>
                        </a:ext>
                      </a:extLst>
                    </p:cNvPr>
                    <p:cNvCxnSpPr>
                      <a:stCxn id="34" idx="4"/>
                      <a:endCxn id="33" idx="1"/>
                    </p:cNvCxnSpPr>
                    <p:nvPr/>
                  </p:nvCxnSpPr>
                  <p:spPr>
                    <a:xfrm>
                      <a:off x="573088" y="2278380"/>
                      <a:ext cx="655796" cy="88392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5E20982-8FB9-0F43-BF38-4375A5F3CBF9}"/>
                        </a:ext>
                      </a:extLst>
                    </p:cNvPr>
                    <p:cNvCxnSpPr>
                      <a:stCxn id="33" idx="5"/>
                      <a:endCxn id="35" idx="2"/>
                    </p:cNvCxnSpPr>
                    <p:nvPr/>
                  </p:nvCxnSpPr>
                  <p:spPr>
                    <a:xfrm>
                      <a:off x="1857851" y="3162300"/>
                      <a:ext cx="1687989" cy="19399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0" name="Elbow Connector 39">
                      <a:extLst>
                        <a:ext uri="{FF2B5EF4-FFF2-40B4-BE49-F238E27FC236}">
                          <a16:creationId xmlns:a16="http://schemas.microsoft.com/office/drawing/2014/main" id="{FE42ED98-7B95-FA4C-8A36-E9918F39E324}"/>
                        </a:ext>
                      </a:extLst>
                    </p:cNvPr>
                    <p:cNvCxnSpPr>
                      <a:cxnSpLocks/>
                      <a:stCxn id="29" idx="3"/>
                      <a:endCxn id="30" idx="1"/>
                    </p:cNvCxnSpPr>
                    <p:nvPr/>
                  </p:nvCxnSpPr>
                  <p:spPr>
                    <a:xfrm flipV="1">
                      <a:off x="1213658" y="313606"/>
                      <a:ext cx="369386" cy="324"/>
                    </a:xfrm>
                    <a:prstGeom prst="bentConnector3">
                      <a:avLst/>
                    </a:prstGeom>
                    <a:ln w="508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17D178F-0350-404E-94FE-18D3CC74E74A}"/>
                        </a:ext>
                      </a:extLst>
                    </p:cNvPr>
                    <p:cNvCxnSpPr>
                      <a:cxnSpLocks/>
                    </p:cNvCxnSpPr>
                    <p:nvPr/>
                  </p:nvCxnSpPr>
                  <p:spPr>
                    <a:xfrm>
                      <a:off x="3523767" y="2438570"/>
                      <a:ext cx="712953" cy="533231"/>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21" name="Can 20">
                  <a:extLst>
                    <a:ext uri="{FF2B5EF4-FFF2-40B4-BE49-F238E27FC236}">
                      <a16:creationId xmlns:a16="http://schemas.microsoft.com/office/drawing/2014/main" id="{14BEFB61-3588-074B-80AA-34F0ED048C53}"/>
                    </a:ext>
                  </a:extLst>
                </p:cNvPr>
                <p:cNvSpPr/>
                <p:nvPr/>
              </p:nvSpPr>
              <p:spPr>
                <a:xfrm>
                  <a:off x="5315336" y="2516711"/>
                  <a:ext cx="1400998" cy="658853"/>
                </a:xfrm>
                <a:prstGeom prst="can">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400"/>
                    </a:lnSpc>
                    <a:spcAft>
                      <a:spcPts val="1200"/>
                    </a:spcAft>
                  </a:pPr>
                  <a:r>
                    <a:rPr lang="en-GB" sz="1200" dirty="0">
                      <a:ea typeface="Calibri" panose="020F0502020204030204" pitchFamily="34" charset="0"/>
                      <a:cs typeface="Times New Roman" panose="02020603050405020304" pitchFamily="18" charset="0"/>
                    </a:rPr>
                    <a:t>Live</a:t>
                  </a:r>
                  <a:br>
                    <a:rPr lang="en-GB" sz="1200" dirty="0">
                      <a:ea typeface="Calibri" panose="020F0502020204030204" pitchFamily="34" charset="0"/>
                      <a:cs typeface="Times New Roman" panose="02020603050405020304" pitchFamily="18" charset="0"/>
                    </a:rPr>
                  </a:br>
                  <a:r>
                    <a:rPr lang="en-GB" sz="1200" dirty="0">
                      <a:ea typeface="Calibri" panose="020F0502020204030204" pitchFamily="34" charset="0"/>
                      <a:cs typeface="Times New Roman" panose="02020603050405020304" pitchFamily="18" charset="0"/>
                    </a:rPr>
                    <a:t>storage - derived</a:t>
                  </a:r>
                  <a:endParaRPr lang="da-DK" sz="1200" dirty="0">
                    <a:ea typeface="Calibri" panose="020F0502020204030204" pitchFamily="34" charset="0"/>
                    <a:cs typeface="Times New Roman" panose="02020603050405020304" pitchFamily="18" charset="0"/>
                  </a:endParaRPr>
                </a:p>
              </p:txBody>
            </p:sp>
            <p:cxnSp>
              <p:nvCxnSpPr>
                <p:cNvPr id="22" name="Straight Arrow Connector 21">
                  <a:extLst>
                    <a:ext uri="{FF2B5EF4-FFF2-40B4-BE49-F238E27FC236}">
                      <a16:creationId xmlns:a16="http://schemas.microsoft.com/office/drawing/2014/main" id="{2EF385FC-851A-B84D-81B3-FF23CA28CB61}"/>
                    </a:ext>
                  </a:extLst>
                </p:cNvPr>
                <p:cNvCxnSpPr>
                  <a:cxnSpLocks/>
                </p:cNvCxnSpPr>
                <p:nvPr/>
              </p:nvCxnSpPr>
              <p:spPr>
                <a:xfrm flipH="1">
                  <a:off x="6012160" y="3169752"/>
                  <a:ext cx="8730" cy="326468"/>
                </a:xfrm>
                <a:prstGeom prst="straightConnector1">
                  <a:avLst/>
                </a:prstGeom>
                <a:ln w="50800">
                  <a:gradFill flip="none" rotWithShape="1">
                    <a:gsLst>
                      <a:gs pos="1000">
                        <a:schemeClr val="accent1">
                          <a:lumMod val="40000"/>
                          <a:lumOff val="60000"/>
                        </a:schemeClr>
                      </a:gs>
                      <a:gs pos="45000">
                        <a:schemeClr val="accent1">
                          <a:lumMod val="95000"/>
                          <a:lumOff val="5000"/>
                        </a:schemeClr>
                      </a:gs>
                      <a:gs pos="100000">
                        <a:schemeClr val="accent1">
                          <a:lumMod val="60000"/>
                        </a:schemeClr>
                      </a:gs>
                    </a:gsLst>
                    <a:lin ang="2700000" scaled="1"/>
                    <a:tileRect/>
                  </a:gra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E6064AE-2C44-A341-BA73-B88828F24113}"/>
                    </a:ext>
                  </a:extLst>
                </p:cNvPr>
                <p:cNvCxnSpPr>
                  <a:cxnSpLocks/>
                </p:cNvCxnSpPr>
                <p:nvPr/>
              </p:nvCxnSpPr>
              <p:spPr>
                <a:xfrm flipH="1">
                  <a:off x="4635278" y="3175564"/>
                  <a:ext cx="8730" cy="326468"/>
                </a:xfrm>
                <a:prstGeom prst="straightConnector1">
                  <a:avLst/>
                </a:prstGeom>
                <a:ln w="50800">
                  <a:gradFill flip="none" rotWithShape="1">
                    <a:gsLst>
                      <a:gs pos="1000">
                        <a:schemeClr val="accent1">
                          <a:lumMod val="40000"/>
                          <a:lumOff val="60000"/>
                        </a:schemeClr>
                      </a:gs>
                      <a:gs pos="45000">
                        <a:schemeClr val="accent1">
                          <a:lumMod val="95000"/>
                          <a:lumOff val="5000"/>
                        </a:schemeClr>
                      </a:gs>
                      <a:gs pos="100000">
                        <a:schemeClr val="accent1">
                          <a:lumMod val="60000"/>
                        </a:schemeClr>
                      </a:gs>
                    </a:gsLst>
                    <a:lin ang="2700000" scaled="1"/>
                    <a:tileRect/>
                  </a:gradFill>
                  <a:tailEnd type="triangle"/>
                </a:ln>
              </p:spPr>
              <p:style>
                <a:lnRef idx="1">
                  <a:schemeClr val="accent1"/>
                </a:lnRef>
                <a:fillRef idx="0">
                  <a:schemeClr val="accent1"/>
                </a:fillRef>
                <a:effectRef idx="0">
                  <a:schemeClr val="accent1"/>
                </a:effectRef>
                <a:fontRef idx="minor">
                  <a:schemeClr val="tx1"/>
                </a:fontRef>
              </p:style>
            </p:cxnSp>
          </p:grpSp>
          <p:cxnSp>
            <p:nvCxnSpPr>
              <p:cNvPr id="18" name="Elbow Connector 17">
                <a:extLst>
                  <a:ext uri="{FF2B5EF4-FFF2-40B4-BE49-F238E27FC236}">
                    <a16:creationId xmlns:a16="http://schemas.microsoft.com/office/drawing/2014/main" id="{CC792EE2-2D42-A443-A047-4B1FC9927EDF}"/>
                  </a:ext>
                </a:extLst>
              </p:cNvPr>
              <p:cNvCxnSpPr>
                <a:cxnSpLocks/>
                <a:stCxn id="30" idx="2"/>
                <a:endCxn id="32" idx="2"/>
              </p:cNvCxnSpPr>
              <p:nvPr/>
            </p:nvCxnSpPr>
            <p:spPr>
              <a:xfrm rot="16200000" flipH="1">
                <a:off x="3418318" y="2358475"/>
                <a:ext cx="477716" cy="510508"/>
              </a:xfrm>
              <a:prstGeom prst="bentConnector2">
                <a:avLst/>
              </a:prstGeom>
              <a:ln w="508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6" name="Straight Arrow Connector 15">
              <a:extLst>
                <a:ext uri="{FF2B5EF4-FFF2-40B4-BE49-F238E27FC236}">
                  <a16:creationId xmlns:a16="http://schemas.microsoft.com/office/drawing/2014/main" id="{C80B5F50-655E-7641-962E-BE172F97BDFE}"/>
                </a:ext>
              </a:extLst>
            </p:cNvPr>
            <p:cNvCxnSpPr>
              <a:cxnSpLocks/>
              <a:endCxn id="31" idx="1"/>
            </p:cNvCxnSpPr>
            <p:nvPr/>
          </p:nvCxnSpPr>
          <p:spPr>
            <a:xfrm>
              <a:off x="3872344" y="2060347"/>
              <a:ext cx="1638108" cy="620"/>
            </a:xfrm>
            <a:prstGeom prst="straightConnector1">
              <a:avLst/>
            </a:prstGeom>
            <a:ln w="508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BFA6CCFD-775F-F047-8E6E-482B25CA8CAC}"/>
              </a:ext>
            </a:extLst>
          </p:cNvPr>
          <p:cNvGrpSpPr/>
          <p:nvPr/>
        </p:nvGrpSpPr>
        <p:grpSpPr>
          <a:xfrm>
            <a:off x="1578722" y="2442026"/>
            <a:ext cx="8694386" cy="4398369"/>
            <a:chOff x="-8233" y="2029805"/>
            <a:chExt cx="8694386" cy="4398369"/>
          </a:xfrm>
        </p:grpSpPr>
        <p:grpSp>
          <p:nvGrpSpPr>
            <p:cNvPr id="43" name="Group 42">
              <a:extLst>
                <a:ext uri="{FF2B5EF4-FFF2-40B4-BE49-F238E27FC236}">
                  <a16:creationId xmlns:a16="http://schemas.microsoft.com/office/drawing/2014/main" id="{BA1E52A5-2B3A-A84E-B69C-5548CEDDF62A}"/>
                </a:ext>
              </a:extLst>
            </p:cNvPr>
            <p:cNvGrpSpPr/>
            <p:nvPr/>
          </p:nvGrpSpPr>
          <p:grpSpPr>
            <a:xfrm>
              <a:off x="1929091" y="3316040"/>
              <a:ext cx="6622565" cy="3112134"/>
              <a:chOff x="1929091" y="3316040"/>
              <a:chExt cx="6622565" cy="3112134"/>
            </a:xfrm>
          </p:grpSpPr>
          <p:sp>
            <p:nvSpPr>
              <p:cNvPr id="47" name="Oval 46">
                <a:extLst>
                  <a:ext uri="{FF2B5EF4-FFF2-40B4-BE49-F238E27FC236}">
                    <a16:creationId xmlns:a16="http://schemas.microsoft.com/office/drawing/2014/main" id="{EC88AECA-6230-EC41-B23A-1B31BE292AA1}"/>
                  </a:ext>
                </a:extLst>
              </p:cNvPr>
              <p:cNvSpPr/>
              <p:nvPr/>
            </p:nvSpPr>
            <p:spPr>
              <a:xfrm>
                <a:off x="1929091" y="3316040"/>
                <a:ext cx="6622565" cy="3112134"/>
              </a:xfrm>
              <a:prstGeom prst="ellipse">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TextBox 47">
                <a:extLst>
                  <a:ext uri="{FF2B5EF4-FFF2-40B4-BE49-F238E27FC236}">
                    <a16:creationId xmlns:a16="http://schemas.microsoft.com/office/drawing/2014/main" id="{A0A9C849-E942-9F41-9604-515A34546CB3}"/>
                  </a:ext>
                </a:extLst>
              </p:cNvPr>
              <p:cNvSpPr txBox="1"/>
              <p:nvPr/>
            </p:nvSpPr>
            <p:spPr>
              <a:xfrm>
                <a:off x="2821626" y="4222829"/>
                <a:ext cx="4922886" cy="646331"/>
              </a:xfrm>
              <a:prstGeom prst="rect">
                <a:avLst/>
              </a:prstGeom>
              <a:gradFill>
                <a:gsLst>
                  <a:gs pos="0">
                    <a:schemeClr val="accent1">
                      <a:alpha val="0"/>
                      <a:lumMod val="0"/>
                      <a:lumOff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rtlCol="0">
                <a:spAutoFit/>
              </a:bodyPr>
              <a:lstStyle/>
              <a:p>
                <a:r>
                  <a:rPr lang="en-GB" sz="3600" dirty="0"/>
                  <a:t>Copenhagen server room</a:t>
                </a:r>
              </a:p>
            </p:txBody>
          </p:sp>
        </p:grpSp>
        <p:cxnSp>
          <p:nvCxnSpPr>
            <p:cNvPr id="44" name="Curved Connector 43">
              <a:extLst>
                <a:ext uri="{FF2B5EF4-FFF2-40B4-BE49-F238E27FC236}">
                  <a16:creationId xmlns:a16="http://schemas.microsoft.com/office/drawing/2014/main" id="{59789A9B-E9CD-D54B-8F66-CE983E61D994}"/>
                </a:ext>
              </a:extLst>
            </p:cNvPr>
            <p:cNvCxnSpPr>
              <a:cxnSpLocks/>
            </p:cNvCxnSpPr>
            <p:nvPr/>
          </p:nvCxnSpPr>
          <p:spPr>
            <a:xfrm>
              <a:off x="8109153" y="2029805"/>
              <a:ext cx="442503" cy="2842302"/>
            </a:xfrm>
            <a:prstGeom prst="curvedConnector3">
              <a:avLst>
                <a:gd name="adj1" fmla="val 151661"/>
              </a:avLst>
            </a:prstGeom>
            <a:ln w="79375">
              <a:gradFill flip="none" rotWithShape="1">
                <a:gsLst>
                  <a:gs pos="24000">
                    <a:schemeClr val="accent5"/>
                  </a:gs>
                  <a:gs pos="85000">
                    <a:schemeClr val="accent1">
                      <a:lumMod val="89000"/>
                    </a:schemeClr>
                  </a:gs>
                  <a:gs pos="97000">
                    <a:schemeClr val="accent1">
                      <a:lumMod val="75000"/>
                    </a:schemeClr>
                  </a:gs>
                  <a:gs pos="97000">
                    <a:schemeClr val="accent1">
                      <a:lumMod val="70000"/>
                    </a:schemeClr>
                  </a:gs>
                </a:gsLst>
                <a:lin ang="2700000" scaled="1"/>
                <a:tileRect/>
              </a:gra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66549E8F-C830-C643-85D3-E38D1032FDEE}"/>
                </a:ext>
              </a:extLst>
            </p:cNvPr>
            <p:cNvSpPr txBox="1"/>
            <p:nvPr/>
          </p:nvSpPr>
          <p:spPr>
            <a:xfrm>
              <a:off x="7758934" y="2975999"/>
              <a:ext cx="927219" cy="646331"/>
            </a:xfrm>
            <a:prstGeom prst="rect">
              <a:avLst/>
            </a:prstGeom>
            <a:noFill/>
          </p:spPr>
          <p:txBody>
            <a:bodyPr wrap="square" rtlCol="0">
              <a:spAutoFit/>
            </a:bodyPr>
            <a:lstStyle/>
            <a:p>
              <a:r>
                <a:rPr lang="en-GB" dirty="0"/>
                <a:t>Service Failover</a:t>
              </a:r>
            </a:p>
          </p:txBody>
        </p:sp>
        <p:pic>
          <p:nvPicPr>
            <p:cNvPr id="46" name="Picture 45">
              <a:extLst>
                <a:ext uri="{FF2B5EF4-FFF2-40B4-BE49-F238E27FC236}">
                  <a16:creationId xmlns:a16="http://schemas.microsoft.com/office/drawing/2014/main" id="{522A5E73-254A-D747-A665-F76B084545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404323">
              <a:off x="-8233" y="4432954"/>
              <a:ext cx="2532688" cy="1828411"/>
            </a:xfrm>
            <a:prstGeom prst="rect">
              <a:avLst/>
            </a:prstGeom>
          </p:spPr>
        </p:pic>
      </p:grpSp>
    </p:spTree>
    <p:extLst>
      <p:ext uri="{BB962C8B-B14F-4D97-AF65-F5344CB8AC3E}">
        <p14:creationId xmlns:p14="http://schemas.microsoft.com/office/powerpoint/2010/main" val="266138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277C56-3EF8-495F-98AC-A7E8CE6D94BE}"/>
              </a:ext>
            </a:extLst>
          </p:cNvPr>
          <p:cNvSpPr>
            <a:spLocks noGrp="1"/>
          </p:cNvSpPr>
          <p:nvPr>
            <p:ph type="title"/>
          </p:nvPr>
        </p:nvSpPr>
        <p:spPr/>
        <p:txBody>
          <a:bodyPr/>
          <a:lstStyle/>
          <a:p>
            <a:r>
              <a:rPr lang="en-GB">
                <a:solidFill>
                  <a:schemeClr val="tx1">
                    <a:lumMod val="75000"/>
                    <a:lumOff val="25000"/>
                  </a:schemeClr>
                </a:solidFill>
              </a:rPr>
              <a:t>Status report</a:t>
            </a:r>
          </a:p>
        </p:txBody>
      </p:sp>
      <p:sp>
        <p:nvSpPr>
          <p:cNvPr id="4" name="Platshållare för sidfot 3">
            <a:extLst>
              <a:ext uri="{FF2B5EF4-FFF2-40B4-BE49-F238E27FC236}">
                <a16:creationId xmlns:a16="http://schemas.microsoft.com/office/drawing/2014/main" id="{5F5D470B-BE7E-49E6-B723-2EFD0840BBB1}"/>
              </a:ext>
            </a:extLst>
          </p:cNvPr>
          <p:cNvSpPr>
            <a:spLocks noGrp="1"/>
          </p:cNvSpPr>
          <p:nvPr>
            <p:ph type="ftr" sz="quarter" idx="11"/>
          </p:nvPr>
        </p:nvSpPr>
        <p:spPr/>
        <p:txBody>
          <a:bodyPr/>
          <a:lstStyle/>
          <a:p>
            <a:r>
              <a:rPr lang="en-GB"/>
              <a:t>PRESENTATION TITLE/FOOTER</a:t>
            </a:r>
          </a:p>
        </p:txBody>
      </p:sp>
      <p:sp>
        <p:nvSpPr>
          <p:cNvPr id="5" name="Platshållare för bildnummer 4">
            <a:extLst>
              <a:ext uri="{FF2B5EF4-FFF2-40B4-BE49-F238E27FC236}">
                <a16:creationId xmlns:a16="http://schemas.microsoft.com/office/drawing/2014/main" id="{20756E12-8A7A-4F8A-8D1C-AE175B1133AF}"/>
              </a:ext>
            </a:extLst>
          </p:cNvPr>
          <p:cNvSpPr>
            <a:spLocks noGrp="1"/>
          </p:cNvSpPr>
          <p:nvPr>
            <p:ph type="sldNum" sz="quarter" idx="12"/>
          </p:nvPr>
        </p:nvSpPr>
        <p:spPr/>
        <p:txBody>
          <a:bodyPr/>
          <a:lstStyle/>
          <a:p>
            <a:fld id="{F7283078-D760-1647-8B80-66BA8B52336D}" type="slidenum">
              <a:rPr lang="sv-SE" smtClean="0">
                <a:solidFill>
                  <a:srgbClr val="CCCCCC"/>
                </a:solidFill>
              </a:rPr>
              <a:t>6</a:t>
            </a:fld>
            <a:endParaRPr lang="sv-SE">
              <a:solidFill>
                <a:srgbClr val="CCCCCC"/>
              </a:solidFill>
            </a:endParaRPr>
          </a:p>
        </p:txBody>
      </p:sp>
      <p:sp>
        <p:nvSpPr>
          <p:cNvPr id="7" name="Platshållare för text 6">
            <a:extLst>
              <a:ext uri="{FF2B5EF4-FFF2-40B4-BE49-F238E27FC236}">
                <a16:creationId xmlns:a16="http://schemas.microsoft.com/office/drawing/2014/main" id="{0B57A266-1EA8-4A09-8126-11EA28233D31}"/>
              </a:ext>
            </a:extLst>
          </p:cNvPr>
          <p:cNvSpPr>
            <a:spLocks noGrp="1"/>
          </p:cNvSpPr>
          <p:nvPr>
            <p:ph type="body" sz="quarter" idx="14"/>
          </p:nvPr>
        </p:nvSpPr>
        <p:spPr/>
        <p:txBody>
          <a:bodyPr/>
          <a:lstStyle/>
          <a:p>
            <a:r>
              <a:rPr lang="en-GB" dirty="0"/>
              <a:t>What has been accomplished since the April 2022 STAP:</a:t>
            </a:r>
          </a:p>
          <a:p>
            <a:endParaRPr lang="sv-SE" dirty="0"/>
          </a:p>
        </p:txBody>
      </p:sp>
      <p:sp>
        <p:nvSpPr>
          <p:cNvPr id="10" name="Platshållare för datum 3">
            <a:extLst>
              <a:ext uri="{FF2B5EF4-FFF2-40B4-BE49-F238E27FC236}">
                <a16:creationId xmlns:a16="http://schemas.microsoft.com/office/drawing/2014/main" id="{FB21B05D-41C5-3F45-94B7-7EEA5B44AB23}"/>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2022-10-12</a:t>
            </a:fld>
            <a:endParaRPr lang="sv-SE"/>
          </a:p>
        </p:txBody>
      </p:sp>
      <p:sp>
        <p:nvSpPr>
          <p:cNvPr id="3" name="TextBox 2">
            <a:extLst>
              <a:ext uri="{FF2B5EF4-FFF2-40B4-BE49-F238E27FC236}">
                <a16:creationId xmlns:a16="http://schemas.microsoft.com/office/drawing/2014/main" id="{59361424-E725-F34E-9CF5-345E92607522}"/>
              </a:ext>
            </a:extLst>
          </p:cNvPr>
          <p:cNvSpPr txBox="1"/>
          <p:nvPr/>
        </p:nvSpPr>
        <p:spPr>
          <a:xfrm>
            <a:off x="1195647" y="1668780"/>
            <a:ext cx="9479973" cy="341632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666666"/>
                </a:solidFill>
              </a:rPr>
              <a:t>Deployment of a production OpenStack installation in Copenhagen – Lund pending.</a:t>
            </a:r>
          </a:p>
          <a:p>
            <a:pPr marL="285750" indent="-285750">
              <a:buFont typeface="Arial" panose="020B0604020202020204" pitchFamily="34" charset="0"/>
              <a:buChar char="•"/>
            </a:pPr>
            <a:r>
              <a:rPr lang="en-US" dirty="0">
                <a:solidFill>
                  <a:srgbClr val="666666"/>
                </a:solidFill>
              </a:rPr>
              <a:t>Deployed a proof of concept VISA installation and an interim OpenStack solution in the COBIS data center in order to gain experience and feedback from users in DMSC and from instrument data scientists. So far very good feedback has been received.</a:t>
            </a:r>
          </a:p>
          <a:p>
            <a:pPr marL="285750" indent="-285750">
              <a:buFont typeface="Arial" panose="020B0604020202020204" pitchFamily="34" charset="0"/>
              <a:buChar char="•"/>
            </a:pPr>
            <a:r>
              <a:rPr lang="en-US" dirty="0" err="1">
                <a:solidFill>
                  <a:srgbClr val="666666"/>
                </a:solidFill>
              </a:rPr>
              <a:t>SpectrumScale</a:t>
            </a:r>
            <a:r>
              <a:rPr lang="en-US" dirty="0">
                <a:solidFill>
                  <a:srgbClr val="666666"/>
                </a:solidFill>
              </a:rPr>
              <a:t> rolled out in full production – site-to-site file transfer is on-going with good results so far.</a:t>
            </a:r>
          </a:p>
          <a:p>
            <a:pPr marL="285750" indent="-285750">
              <a:buFont typeface="Arial" panose="020B0604020202020204" pitchFamily="34" charset="0"/>
              <a:buChar char="•"/>
            </a:pPr>
            <a:r>
              <a:rPr lang="en-US" dirty="0">
                <a:solidFill>
                  <a:srgbClr val="666666"/>
                </a:solidFill>
              </a:rPr>
              <a:t>Continue to further the progress of commissioning YMIR as a real-life instrument. Currently the detector data network is being worked on.</a:t>
            </a:r>
          </a:p>
          <a:p>
            <a:pPr marL="285750" indent="-285750">
              <a:buFont typeface="Arial" panose="020B0604020202020204" pitchFamily="34" charset="0"/>
              <a:buChar char="•"/>
            </a:pPr>
            <a:r>
              <a:rPr lang="en-US" dirty="0">
                <a:solidFill>
                  <a:srgbClr val="666666"/>
                </a:solidFill>
              </a:rPr>
              <a:t>Engaging in collaborations with the other IT infrastructure groups.</a:t>
            </a:r>
          </a:p>
          <a:p>
            <a:pPr marL="285750" indent="-285750">
              <a:buFont typeface="Arial" panose="020B0604020202020204" pitchFamily="34" charset="0"/>
              <a:buChar char="•"/>
            </a:pPr>
            <a:r>
              <a:rPr lang="en-US" dirty="0">
                <a:solidFill>
                  <a:srgbClr val="666666"/>
                </a:solidFill>
              </a:rPr>
              <a:t>Executed most of the DST procurement plan for 2022. Only one large outstanding tender which will close oct. 30th 2022.</a:t>
            </a:r>
          </a:p>
          <a:p>
            <a:pPr marL="742950" lvl="1" indent="-285750">
              <a:buFont typeface="Arial" panose="020B0604020202020204" pitchFamily="34" charset="0"/>
              <a:buChar char="•"/>
            </a:pPr>
            <a:endParaRPr lang="en-US" dirty="0">
              <a:solidFill>
                <a:srgbClr val="666666"/>
              </a:solidFill>
            </a:endParaRPr>
          </a:p>
        </p:txBody>
      </p:sp>
    </p:spTree>
    <p:extLst>
      <p:ext uri="{BB962C8B-B14F-4D97-AF65-F5344CB8AC3E}">
        <p14:creationId xmlns:p14="http://schemas.microsoft.com/office/powerpoint/2010/main" val="311111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73C29-9A05-394B-A545-CD6415F9218E}"/>
              </a:ext>
            </a:extLst>
          </p:cNvPr>
          <p:cNvSpPr>
            <a:spLocks noGrp="1"/>
          </p:cNvSpPr>
          <p:nvPr>
            <p:ph type="title"/>
          </p:nvPr>
        </p:nvSpPr>
        <p:spPr/>
        <p:txBody>
          <a:bodyPr/>
          <a:lstStyle/>
          <a:p>
            <a:r>
              <a:rPr lang="en-US" dirty="0"/>
              <a:t>Plans for the rest of 2022 + H1 2023</a:t>
            </a:r>
          </a:p>
        </p:txBody>
      </p:sp>
      <p:sp>
        <p:nvSpPr>
          <p:cNvPr id="3" name="Footer Placeholder 2">
            <a:extLst>
              <a:ext uri="{FF2B5EF4-FFF2-40B4-BE49-F238E27FC236}">
                <a16:creationId xmlns:a16="http://schemas.microsoft.com/office/drawing/2014/main" id="{33A8B348-1FF8-0D41-8F93-EAE82A685C9E}"/>
              </a:ext>
            </a:extLst>
          </p:cNvPr>
          <p:cNvSpPr>
            <a:spLocks noGrp="1"/>
          </p:cNvSpPr>
          <p:nvPr>
            <p:ph type="ftr" sz="quarter" idx="11"/>
          </p:nvPr>
        </p:nvSpPr>
        <p:spPr/>
        <p:txBody>
          <a:bodyPr/>
          <a:lstStyle/>
          <a:p>
            <a:r>
              <a:rPr lang="sv-SE"/>
              <a:t>PRESENTATION TITLE/FOOTER</a:t>
            </a:r>
          </a:p>
        </p:txBody>
      </p:sp>
      <p:sp>
        <p:nvSpPr>
          <p:cNvPr id="4" name="Slide Number Placeholder 3">
            <a:extLst>
              <a:ext uri="{FF2B5EF4-FFF2-40B4-BE49-F238E27FC236}">
                <a16:creationId xmlns:a16="http://schemas.microsoft.com/office/drawing/2014/main" id="{CFD17F86-BA8E-9D44-A831-82F5280542DA}"/>
              </a:ext>
            </a:extLst>
          </p:cNvPr>
          <p:cNvSpPr>
            <a:spLocks noGrp="1"/>
          </p:cNvSpPr>
          <p:nvPr>
            <p:ph type="sldNum" sz="quarter" idx="12"/>
          </p:nvPr>
        </p:nvSpPr>
        <p:spPr/>
        <p:txBody>
          <a:bodyPr/>
          <a:lstStyle/>
          <a:p>
            <a:fld id="{F7283078-D760-1647-8B80-66BA8B52336D}" type="slidenum">
              <a:rPr lang="sv-SE" smtClean="0"/>
              <a:t>7</a:t>
            </a:fld>
            <a:endParaRPr lang="sv-SE"/>
          </a:p>
        </p:txBody>
      </p:sp>
      <p:sp>
        <p:nvSpPr>
          <p:cNvPr id="6" name="Text Placeholder 5">
            <a:extLst>
              <a:ext uri="{FF2B5EF4-FFF2-40B4-BE49-F238E27FC236}">
                <a16:creationId xmlns:a16="http://schemas.microsoft.com/office/drawing/2014/main" id="{CCBE22C9-8350-CF49-AED9-AC5F84D1AB04}"/>
              </a:ext>
            </a:extLst>
          </p:cNvPr>
          <p:cNvSpPr>
            <a:spLocks noGrp="1"/>
          </p:cNvSpPr>
          <p:nvPr>
            <p:ph type="body" sz="quarter" idx="14"/>
          </p:nvPr>
        </p:nvSpPr>
        <p:spPr/>
        <p:txBody>
          <a:bodyPr/>
          <a:lstStyle/>
          <a:p>
            <a:r>
              <a:rPr lang="en-US" dirty="0"/>
              <a:t>An overview</a:t>
            </a:r>
          </a:p>
        </p:txBody>
      </p:sp>
      <p:sp>
        <p:nvSpPr>
          <p:cNvPr id="9" name="Date Placeholder 8">
            <a:extLst>
              <a:ext uri="{FF2B5EF4-FFF2-40B4-BE49-F238E27FC236}">
                <a16:creationId xmlns:a16="http://schemas.microsoft.com/office/drawing/2014/main" id="{FC51F056-DE07-B344-B075-2A3EBB1D2E63}"/>
              </a:ext>
            </a:extLst>
          </p:cNvPr>
          <p:cNvSpPr>
            <a:spLocks noGrp="1"/>
          </p:cNvSpPr>
          <p:nvPr>
            <p:ph type="dt" sz="half" idx="10"/>
          </p:nvPr>
        </p:nvSpPr>
        <p:spPr/>
        <p:txBody>
          <a:bodyPr/>
          <a:lstStyle/>
          <a:p>
            <a:fld id="{18896B66-0B3A-474C-9C9C-E4F07B1F5DAD}" type="datetime1">
              <a:rPr lang="sv-SE" smtClean="0"/>
              <a:t>2022-10-12</a:t>
            </a:fld>
            <a:endParaRPr lang="sv-SE"/>
          </a:p>
        </p:txBody>
      </p:sp>
      <p:sp>
        <p:nvSpPr>
          <p:cNvPr id="10" name="TextBox 9">
            <a:extLst>
              <a:ext uri="{FF2B5EF4-FFF2-40B4-BE49-F238E27FC236}">
                <a16:creationId xmlns:a16="http://schemas.microsoft.com/office/drawing/2014/main" id="{CAC29B4D-18BF-D94D-8662-D36B651856DA}"/>
              </a:ext>
            </a:extLst>
          </p:cNvPr>
          <p:cNvSpPr txBox="1"/>
          <p:nvPr/>
        </p:nvSpPr>
        <p:spPr>
          <a:xfrm>
            <a:off x="1195647" y="1694528"/>
            <a:ext cx="9537123" cy="4247317"/>
          </a:xfrm>
          <a:prstGeom prst="rect">
            <a:avLst/>
          </a:prstGeom>
          <a:noFill/>
        </p:spPr>
        <p:txBody>
          <a:bodyPr wrap="square" rtlCol="0">
            <a:spAutoFit/>
          </a:bodyPr>
          <a:lstStyle/>
          <a:p>
            <a:pPr algn="l"/>
            <a:r>
              <a:rPr lang="en-US" b="1" dirty="0">
                <a:solidFill>
                  <a:srgbClr val="666666"/>
                </a:solidFill>
              </a:rPr>
              <a:t>Given the limitations of the groups resources we will focus on the following activities:</a:t>
            </a:r>
          </a:p>
          <a:p>
            <a:pPr algn="l"/>
            <a:endParaRPr lang="en-US" dirty="0">
              <a:solidFill>
                <a:srgbClr val="666666"/>
              </a:solidFill>
            </a:endParaRPr>
          </a:p>
          <a:p>
            <a:pPr marL="285750" indent="-285750" algn="l">
              <a:buFont typeface="Arial" panose="020B0604020202020204" pitchFamily="34" charset="0"/>
              <a:buChar char="•"/>
            </a:pPr>
            <a:r>
              <a:rPr lang="en-US" dirty="0">
                <a:solidFill>
                  <a:srgbClr val="666666"/>
                </a:solidFill>
              </a:rPr>
              <a:t>Work closely with the ECDC group on commissioning activities on the YMIR test beamline.</a:t>
            </a:r>
          </a:p>
          <a:p>
            <a:pPr marL="285750" indent="-285750" algn="l">
              <a:buFont typeface="Arial" panose="020B0604020202020204" pitchFamily="34" charset="0"/>
              <a:buChar char="•"/>
            </a:pPr>
            <a:r>
              <a:rPr lang="en-US" dirty="0">
                <a:solidFill>
                  <a:srgbClr val="666666"/>
                </a:solidFill>
              </a:rPr>
              <a:t>Improving OpenStack to a more cloud-like service.</a:t>
            </a:r>
          </a:p>
          <a:p>
            <a:pPr marL="285750" indent="-285750" algn="l">
              <a:buFont typeface="Arial" panose="020B0604020202020204" pitchFamily="34" charset="0"/>
              <a:buChar char="•"/>
            </a:pPr>
            <a:r>
              <a:rPr lang="en-US" dirty="0">
                <a:solidFill>
                  <a:srgbClr val="666666"/>
                </a:solidFill>
              </a:rPr>
              <a:t>Getting a production ready VISA installation running against a production ready OpenStack setup.</a:t>
            </a:r>
          </a:p>
          <a:p>
            <a:pPr marL="285750" indent="-285750" algn="l">
              <a:buFont typeface="Arial" panose="020B0604020202020204" pitchFamily="34" charset="0"/>
              <a:buChar char="•"/>
            </a:pPr>
            <a:r>
              <a:rPr lang="en-US" dirty="0">
                <a:solidFill>
                  <a:srgbClr val="666666"/>
                </a:solidFill>
              </a:rPr>
              <a:t>Deploy instrument controls network as applicable.</a:t>
            </a:r>
          </a:p>
          <a:p>
            <a:pPr marL="285750" indent="-285750" algn="l">
              <a:buFont typeface="Arial" panose="020B0604020202020204" pitchFamily="34" charset="0"/>
              <a:buChar char="•"/>
            </a:pPr>
            <a:r>
              <a:rPr lang="en-US" dirty="0">
                <a:solidFill>
                  <a:srgbClr val="666666"/>
                </a:solidFill>
              </a:rPr>
              <a:t>Progressing the work on </a:t>
            </a:r>
            <a:r>
              <a:rPr lang="en-US" dirty="0" err="1">
                <a:solidFill>
                  <a:srgbClr val="666666"/>
                </a:solidFill>
              </a:rPr>
              <a:t>JupyterHubs</a:t>
            </a:r>
            <a:r>
              <a:rPr lang="en-US" dirty="0">
                <a:solidFill>
                  <a:srgbClr val="666666"/>
                </a:solidFill>
              </a:rPr>
              <a:t> and </a:t>
            </a:r>
            <a:r>
              <a:rPr lang="en-US" dirty="0" err="1">
                <a:solidFill>
                  <a:srgbClr val="666666"/>
                </a:solidFill>
              </a:rPr>
              <a:t>Jupyter</a:t>
            </a:r>
            <a:r>
              <a:rPr lang="en-US" dirty="0">
                <a:solidFill>
                  <a:srgbClr val="666666"/>
                </a:solidFill>
              </a:rPr>
              <a:t> Notebooks</a:t>
            </a:r>
          </a:p>
          <a:p>
            <a:pPr marL="285750" indent="-285750" algn="l">
              <a:buFont typeface="Arial" panose="020B0604020202020204" pitchFamily="34" charset="0"/>
              <a:buChar char="•"/>
            </a:pPr>
            <a:r>
              <a:rPr lang="en-US" dirty="0">
                <a:solidFill>
                  <a:srgbClr val="666666"/>
                </a:solidFill>
              </a:rPr>
              <a:t>Operating the two DMSC data centers</a:t>
            </a:r>
          </a:p>
          <a:p>
            <a:pPr marL="285750" indent="-285750" algn="l">
              <a:buFont typeface="Arial" panose="020B0604020202020204" pitchFamily="34" charset="0"/>
              <a:buChar char="•"/>
            </a:pPr>
            <a:r>
              <a:rPr lang="en-US" dirty="0">
                <a:solidFill>
                  <a:srgbClr val="666666"/>
                </a:solidFill>
              </a:rPr>
              <a:t>Closing the three work packages in </a:t>
            </a:r>
            <a:r>
              <a:rPr lang="en-US" dirty="0" err="1">
                <a:solidFill>
                  <a:srgbClr val="666666"/>
                </a:solidFill>
              </a:rPr>
              <a:t>PaNOSC</a:t>
            </a:r>
            <a:r>
              <a:rPr lang="en-US" dirty="0">
                <a:solidFill>
                  <a:srgbClr val="666666"/>
                </a:solidFill>
              </a:rPr>
              <a:t> we are involved in (wp4, wp6 and wp8). </a:t>
            </a:r>
          </a:p>
          <a:p>
            <a:pPr marL="285750" indent="-285750" algn="l">
              <a:buFont typeface="Arial" panose="020B0604020202020204" pitchFamily="34" charset="0"/>
              <a:buChar char="•"/>
            </a:pPr>
            <a:r>
              <a:rPr lang="en-US" dirty="0">
                <a:solidFill>
                  <a:srgbClr val="666666"/>
                </a:solidFill>
              </a:rPr>
              <a:t>Work with the other IT groups on a new official ESS Linux distribution of choice when CentOS dies.</a:t>
            </a:r>
          </a:p>
          <a:p>
            <a:pPr marL="285750" indent="-285750" algn="l">
              <a:buFont typeface="Arial" panose="020B0604020202020204" pitchFamily="34" charset="0"/>
              <a:buChar char="•"/>
            </a:pPr>
            <a:r>
              <a:rPr lang="en-US" dirty="0">
                <a:solidFill>
                  <a:srgbClr val="666666"/>
                </a:solidFill>
              </a:rPr>
              <a:t>Work with the other IT groups one infrastructure architectural subjects.</a:t>
            </a:r>
          </a:p>
          <a:p>
            <a:pPr marL="285750" indent="-285750" algn="l">
              <a:buFont typeface="Arial" panose="020B0604020202020204" pitchFamily="34" charset="0"/>
              <a:buChar char="•"/>
            </a:pPr>
            <a:r>
              <a:rPr lang="en-US" dirty="0">
                <a:solidFill>
                  <a:srgbClr val="666666"/>
                </a:solidFill>
              </a:rPr>
              <a:t>Execute the capital investment plan for 2022.</a:t>
            </a:r>
          </a:p>
          <a:p>
            <a:pPr marL="285750" indent="-285750" algn="l">
              <a:buFont typeface="Arial" panose="020B0604020202020204" pitchFamily="34" charset="0"/>
              <a:buChar char="•"/>
            </a:pPr>
            <a:r>
              <a:rPr lang="en-US" dirty="0">
                <a:solidFill>
                  <a:srgbClr val="666666"/>
                </a:solidFill>
              </a:rPr>
              <a:t>Recruit the two positions planned for 2022. </a:t>
            </a:r>
          </a:p>
        </p:txBody>
      </p:sp>
    </p:spTree>
    <p:extLst>
      <p:ext uri="{BB962C8B-B14F-4D97-AF65-F5344CB8AC3E}">
        <p14:creationId xmlns:p14="http://schemas.microsoft.com/office/powerpoint/2010/main" val="238891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73C29-9A05-394B-A545-CD6415F9218E}"/>
              </a:ext>
            </a:extLst>
          </p:cNvPr>
          <p:cNvSpPr>
            <a:spLocks noGrp="1"/>
          </p:cNvSpPr>
          <p:nvPr>
            <p:ph type="title"/>
          </p:nvPr>
        </p:nvSpPr>
        <p:spPr/>
        <p:txBody>
          <a:bodyPr/>
          <a:lstStyle/>
          <a:p>
            <a:r>
              <a:rPr lang="en-US" dirty="0"/>
              <a:t>Plans for the rest of 2022</a:t>
            </a:r>
          </a:p>
        </p:txBody>
      </p:sp>
      <p:sp>
        <p:nvSpPr>
          <p:cNvPr id="3" name="Footer Placeholder 2">
            <a:extLst>
              <a:ext uri="{FF2B5EF4-FFF2-40B4-BE49-F238E27FC236}">
                <a16:creationId xmlns:a16="http://schemas.microsoft.com/office/drawing/2014/main" id="{33A8B348-1FF8-0D41-8F93-EAE82A685C9E}"/>
              </a:ext>
            </a:extLst>
          </p:cNvPr>
          <p:cNvSpPr>
            <a:spLocks noGrp="1"/>
          </p:cNvSpPr>
          <p:nvPr>
            <p:ph type="ftr" sz="quarter" idx="11"/>
          </p:nvPr>
        </p:nvSpPr>
        <p:spPr/>
        <p:txBody>
          <a:bodyPr/>
          <a:lstStyle/>
          <a:p>
            <a:r>
              <a:rPr lang="sv-SE"/>
              <a:t>PRESENTATION TITLE/FOOTER</a:t>
            </a:r>
          </a:p>
        </p:txBody>
      </p:sp>
      <p:sp>
        <p:nvSpPr>
          <p:cNvPr id="4" name="Slide Number Placeholder 3">
            <a:extLst>
              <a:ext uri="{FF2B5EF4-FFF2-40B4-BE49-F238E27FC236}">
                <a16:creationId xmlns:a16="http://schemas.microsoft.com/office/drawing/2014/main" id="{CFD17F86-BA8E-9D44-A831-82F5280542DA}"/>
              </a:ext>
            </a:extLst>
          </p:cNvPr>
          <p:cNvSpPr>
            <a:spLocks noGrp="1"/>
          </p:cNvSpPr>
          <p:nvPr>
            <p:ph type="sldNum" sz="quarter" idx="12"/>
          </p:nvPr>
        </p:nvSpPr>
        <p:spPr/>
        <p:txBody>
          <a:bodyPr/>
          <a:lstStyle/>
          <a:p>
            <a:fld id="{F7283078-D760-1647-8B80-66BA8B52336D}" type="slidenum">
              <a:rPr lang="sv-SE" smtClean="0"/>
              <a:t>8</a:t>
            </a:fld>
            <a:endParaRPr lang="sv-SE"/>
          </a:p>
        </p:txBody>
      </p:sp>
      <p:sp>
        <p:nvSpPr>
          <p:cNvPr id="6" name="Text Placeholder 5">
            <a:extLst>
              <a:ext uri="{FF2B5EF4-FFF2-40B4-BE49-F238E27FC236}">
                <a16:creationId xmlns:a16="http://schemas.microsoft.com/office/drawing/2014/main" id="{CCBE22C9-8350-CF49-AED9-AC5F84D1AB04}"/>
              </a:ext>
            </a:extLst>
          </p:cNvPr>
          <p:cNvSpPr>
            <a:spLocks noGrp="1"/>
          </p:cNvSpPr>
          <p:nvPr>
            <p:ph type="body" sz="quarter" idx="14"/>
          </p:nvPr>
        </p:nvSpPr>
        <p:spPr/>
        <p:txBody>
          <a:bodyPr/>
          <a:lstStyle/>
          <a:p>
            <a:r>
              <a:rPr lang="en-US" dirty="0"/>
              <a:t>Timeline</a:t>
            </a:r>
          </a:p>
        </p:txBody>
      </p:sp>
      <p:sp>
        <p:nvSpPr>
          <p:cNvPr id="9" name="Date Placeholder 8">
            <a:extLst>
              <a:ext uri="{FF2B5EF4-FFF2-40B4-BE49-F238E27FC236}">
                <a16:creationId xmlns:a16="http://schemas.microsoft.com/office/drawing/2014/main" id="{FC51F056-DE07-B344-B075-2A3EBB1D2E63}"/>
              </a:ext>
            </a:extLst>
          </p:cNvPr>
          <p:cNvSpPr>
            <a:spLocks noGrp="1"/>
          </p:cNvSpPr>
          <p:nvPr>
            <p:ph type="dt" sz="half" idx="10"/>
          </p:nvPr>
        </p:nvSpPr>
        <p:spPr/>
        <p:txBody>
          <a:bodyPr/>
          <a:lstStyle/>
          <a:p>
            <a:fld id="{18896B66-0B3A-474C-9C9C-E4F07B1F5DAD}" type="datetime1">
              <a:rPr lang="sv-SE" smtClean="0"/>
              <a:t>2022-10-12</a:t>
            </a:fld>
            <a:endParaRPr lang="sv-SE"/>
          </a:p>
        </p:txBody>
      </p:sp>
      <p:graphicFrame>
        <p:nvGraphicFramePr>
          <p:cNvPr id="8" name="Diagram 7">
            <a:extLst>
              <a:ext uri="{FF2B5EF4-FFF2-40B4-BE49-F238E27FC236}">
                <a16:creationId xmlns:a16="http://schemas.microsoft.com/office/drawing/2014/main" id="{2FEE162C-7E29-084C-A5F5-B03040FB6E58}"/>
              </a:ext>
            </a:extLst>
          </p:cNvPr>
          <p:cNvGraphicFramePr/>
          <p:nvPr>
            <p:extLst>
              <p:ext uri="{D42A27DB-BD31-4B8C-83A1-F6EECF244321}">
                <p14:modId xmlns:p14="http://schemas.microsoft.com/office/powerpoint/2010/main" val="942920226"/>
              </p:ext>
            </p:extLst>
          </p:nvPr>
        </p:nvGraphicFramePr>
        <p:xfrm>
          <a:off x="2627586" y="922713"/>
          <a:ext cx="8850906" cy="5688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565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0C883-F7FB-1C4D-84EA-26D05F42B8BF}"/>
              </a:ext>
            </a:extLst>
          </p:cNvPr>
          <p:cNvSpPr>
            <a:spLocks noGrp="1"/>
          </p:cNvSpPr>
          <p:nvPr>
            <p:ph type="title"/>
          </p:nvPr>
        </p:nvSpPr>
        <p:spPr/>
        <p:txBody>
          <a:bodyPr/>
          <a:lstStyle/>
          <a:p>
            <a:r>
              <a:rPr lang="en-US" dirty="0"/>
              <a:t>Plans for the rest of 2022</a:t>
            </a:r>
          </a:p>
        </p:txBody>
      </p:sp>
      <p:sp>
        <p:nvSpPr>
          <p:cNvPr id="3" name="Footer Placeholder 2">
            <a:extLst>
              <a:ext uri="{FF2B5EF4-FFF2-40B4-BE49-F238E27FC236}">
                <a16:creationId xmlns:a16="http://schemas.microsoft.com/office/drawing/2014/main" id="{C986DBD0-17BC-5F4E-838E-F68DE354E22E}"/>
              </a:ext>
            </a:extLst>
          </p:cNvPr>
          <p:cNvSpPr>
            <a:spLocks noGrp="1"/>
          </p:cNvSpPr>
          <p:nvPr>
            <p:ph type="ftr" sz="quarter" idx="11"/>
          </p:nvPr>
        </p:nvSpPr>
        <p:spPr/>
        <p:txBody>
          <a:bodyPr/>
          <a:lstStyle/>
          <a:p>
            <a:r>
              <a:rPr lang="sv-SE"/>
              <a:t>PRESENTATION TITLE/FOOTER</a:t>
            </a:r>
          </a:p>
        </p:txBody>
      </p:sp>
      <p:sp>
        <p:nvSpPr>
          <p:cNvPr id="4" name="Slide Number Placeholder 3">
            <a:extLst>
              <a:ext uri="{FF2B5EF4-FFF2-40B4-BE49-F238E27FC236}">
                <a16:creationId xmlns:a16="http://schemas.microsoft.com/office/drawing/2014/main" id="{F4E5C635-5A2B-5A49-8C63-0CCC861B811A}"/>
              </a:ext>
            </a:extLst>
          </p:cNvPr>
          <p:cNvSpPr>
            <a:spLocks noGrp="1"/>
          </p:cNvSpPr>
          <p:nvPr>
            <p:ph type="sldNum" sz="quarter" idx="12"/>
          </p:nvPr>
        </p:nvSpPr>
        <p:spPr/>
        <p:txBody>
          <a:bodyPr/>
          <a:lstStyle/>
          <a:p>
            <a:fld id="{F7283078-D760-1647-8B80-66BA8B52336D}" type="slidenum">
              <a:rPr lang="sv-SE" smtClean="0"/>
              <a:t>9</a:t>
            </a:fld>
            <a:endParaRPr lang="sv-SE"/>
          </a:p>
        </p:txBody>
      </p:sp>
      <p:sp>
        <p:nvSpPr>
          <p:cNvPr id="6" name="Text Placeholder 5">
            <a:extLst>
              <a:ext uri="{FF2B5EF4-FFF2-40B4-BE49-F238E27FC236}">
                <a16:creationId xmlns:a16="http://schemas.microsoft.com/office/drawing/2014/main" id="{9158B1F6-7698-9142-810A-CAAD0C6A08AA}"/>
              </a:ext>
            </a:extLst>
          </p:cNvPr>
          <p:cNvSpPr>
            <a:spLocks noGrp="1"/>
          </p:cNvSpPr>
          <p:nvPr>
            <p:ph type="body" sz="quarter" idx="14"/>
          </p:nvPr>
        </p:nvSpPr>
        <p:spPr>
          <a:xfrm>
            <a:off x="1103709" y="931026"/>
            <a:ext cx="9360000" cy="507076"/>
          </a:xfrm>
        </p:spPr>
        <p:txBody>
          <a:bodyPr/>
          <a:lstStyle/>
          <a:p>
            <a:r>
              <a:rPr lang="en-US" dirty="0"/>
              <a:t>Staff ramp up plans</a:t>
            </a:r>
          </a:p>
        </p:txBody>
      </p:sp>
      <p:sp>
        <p:nvSpPr>
          <p:cNvPr id="9" name="Date Placeholder 8">
            <a:extLst>
              <a:ext uri="{FF2B5EF4-FFF2-40B4-BE49-F238E27FC236}">
                <a16:creationId xmlns:a16="http://schemas.microsoft.com/office/drawing/2014/main" id="{6DC3F984-EBB1-C342-90AE-06CF671E14B8}"/>
              </a:ext>
            </a:extLst>
          </p:cNvPr>
          <p:cNvSpPr>
            <a:spLocks noGrp="1"/>
          </p:cNvSpPr>
          <p:nvPr>
            <p:ph type="dt" sz="half" idx="10"/>
          </p:nvPr>
        </p:nvSpPr>
        <p:spPr/>
        <p:txBody>
          <a:bodyPr/>
          <a:lstStyle/>
          <a:p>
            <a:fld id="{18896B66-0B3A-474C-9C9C-E4F07B1F5DAD}" type="datetime1">
              <a:rPr lang="sv-SE" smtClean="0"/>
              <a:t>2022-10-12</a:t>
            </a:fld>
            <a:endParaRPr lang="sv-SE"/>
          </a:p>
        </p:txBody>
      </p:sp>
      <p:sp>
        <p:nvSpPr>
          <p:cNvPr id="11" name="TextBox 10">
            <a:extLst>
              <a:ext uri="{FF2B5EF4-FFF2-40B4-BE49-F238E27FC236}">
                <a16:creationId xmlns:a16="http://schemas.microsoft.com/office/drawing/2014/main" id="{B48B45FD-5725-6542-97C7-702A2BBBC1EC}"/>
              </a:ext>
            </a:extLst>
          </p:cNvPr>
          <p:cNvSpPr txBox="1"/>
          <p:nvPr/>
        </p:nvSpPr>
        <p:spPr>
          <a:xfrm>
            <a:off x="1269999" y="1747520"/>
            <a:ext cx="9359999" cy="3416320"/>
          </a:xfrm>
          <a:prstGeom prst="rect">
            <a:avLst/>
          </a:prstGeom>
          <a:noFill/>
        </p:spPr>
        <p:txBody>
          <a:bodyPr wrap="square" rtlCol="0">
            <a:spAutoFit/>
          </a:bodyPr>
          <a:lstStyle/>
          <a:p>
            <a:pPr algn="l"/>
            <a:r>
              <a:rPr lang="en-US" b="1" dirty="0">
                <a:solidFill>
                  <a:srgbClr val="666666"/>
                </a:solidFill>
              </a:rPr>
              <a:t>DST aims to hire 2 positions in 2022:</a:t>
            </a:r>
          </a:p>
          <a:p>
            <a:pPr algn="l"/>
            <a:endParaRPr lang="en-US" dirty="0">
              <a:solidFill>
                <a:srgbClr val="666666"/>
              </a:solidFill>
            </a:endParaRPr>
          </a:p>
          <a:p>
            <a:pPr marL="285750" indent="-285750" algn="l">
              <a:buFont typeface="Arial" panose="020B0604020202020204" pitchFamily="34" charset="0"/>
              <a:buChar char="•"/>
            </a:pPr>
            <a:r>
              <a:rPr lang="en-US" dirty="0">
                <a:solidFill>
                  <a:srgbClr val="666666"/>
                </a:solidFill>
              </a:rPr>
              <a:t>One position with competencies within virtualization, OpenStack and containerization. </a:t>
            </a:r>
          </a:p>
          <a:p>
            <a:pPr marL="285750" indent="-285750" algn="l">
              <a:buFont typeface="Arial" panose="020B0604020202020204" pitchFamily="34" charset="0"/>
              <a:buChar char="•"/>
            </a:pPr>
            <a:endParaRPr lang="en-US" dirty="0">
              <a:solidFill>
                <a:srgbClr val="666666"/>
              </a:solidFill>
            </a:endParaRPr>
          </a:p>
          <a:p>
            <a:pPr marL="285750" indent="-285750" algn="l">
              <a:buFont typeface="Arial" panose="020B0604020202020204" pitchFamily="34" charset="0"/>
              <a:buChar char="•"/>
            </a:pPr>
            <a:r>
              <a:rPr lang="en-US" dirty="0">
                <a:solidFill>
                  <a:srgbClr val="666666"/>
                </a:solidFill>
              </a:rPr>
              <a:t>One position with general HPC and scientific computing skills. </a:t>
            </a:r>
          </a:p>
          <a:p>
            <a:pPr marL="285750" indent="-285750" algn="l">
              <a:buFont typeface="Arial" panose="020B0604020202020204" pitchFamily="34" charset="0"/>
              <a:buChar char="•"/>
            </a:pPr>
            <a:endParaRPr lang="en-US" dirty="0">
              <a:solidFill>
                <a:srgbClr val="666666"/>
              </a:solidFill>
            </a:endParaRPr>
          </a:p>
          <a:p>
            <a:pPr marL="285750" indent="-285750" algn="l">
              <a:buFont typeface="Arial" panose="020B0604020202020204" pitchFamily="34" charset="0"/>
              <a:buChar char="•"/>
            </a:pPr>
            <a:r>
              <a:rPr lang="en-US" dirty="0">
                <a:solidFill>
                  <a:srgbClr val="666666"/>
                </a:solidFill>
              </a:rPr>
              <a:t>To mitigate lost effort from not being able to hire DST will implement the following initiatives:</a:t>
            </a:r>
          </a:p>
          <a:p>
            <a:pPr marL="742950" lvl="1" indent="-285750">
              <a:buFont typeface="Arial" panose="020B0604020202020204" pitchFamily="34" charset="0"/>
              <a:buChar char="•"/>
            </a:pPr>
            <a:r>
              <a:rPr lang="en-US" dirty="0">
                <a:solidFill>
                  <a:srgbClr val="666666"/>
                </a:solidFill>
              </a:rPr>
              <a:t>Check for viable consultants on existing framework agreements.</a:t>
            </a:r>
          </a:p>
          <a:p>
            <a:pPr marL="742950" lvl="1" indent="-285750">
              <a:buFont typeface="Arial" panose="020B0604020202020204" pitchFamily="34" charset="0"/>
              <a:buChar char="•"/>
            </a:pPr>
            <a:r>
              <a:rPr lang="en-US" dirty="0">
                <a:solidFill>
                  <a:srgbClr val="666666"/>
                </a:solidFill>
              </a:rPr>
              <a:t>Seek to get acceptance for hiring students to cover some of the trivial tasks and free up core DST personnel. This would also open an opportunity to fertilize the ground for ESS as a workplace for IT professional's at the universities. </a:t>
            </a:r>
          </a:p>
        </p:txBody>
      </p:sp>
    </p:spTree>
    <p:extLst>
      <p:ext uri="{BB962C8B-B14F-4D97-AF65-F5344CB8AC3E}">
        <p14:creationId xmlns:p14="http://schemas.microsoft.com/office/powerpoint/2010/main" val="58464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ESS 1">
      <a:dk1>
        <a:srgbClr val="000000"/>
      </a:dk1>
      <a:lt1>
        <a:srgbClr val="FFFFFF"/>
      </a:lt1>
      <a:dk2>
        <a:srgbClr val="000000"/>
      </a:dk2>
      <a:lt2>
        <a:srgbClr val="FFFFFF"/>
      </a:lt2>
      <a:accent1>
        <a:srgbClr val="0099DC"/>
      </a:accent1>
      <a:accent2>
        <a:srgbClr val="003366"/>
      </a:accent2>
      <a:accent3>
        <a:srgbClr val="99BE00"/>
      </a:accent3>
      <a:accent4>
        <a:srgbClr val="006646"/>
      </a:accent4>
      <a:accent5>
        <a:srgbClr val="FF7D00"/>
      </a:accent5>
      <a:accent6>
        <a:srgbClr val="821482"/>
      </a:accent6>
      <a:hlink>
        <a:srgbClr val="0099DC"/>
      </a:hlink>
      <a:folHlink>
        <a:srgbClr val="0099DC"/>
      </a:folHlink>
    </a:clrScheme>
    <a:fontScheme name="ESS">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solidFill>
              <a:srgbClr val="666666"/>
            </a:solidFill>
          </a:defRPr>
        </a:defPPr>
      </a:lstStyle>
    </a:txDef>
  </a:objectDefaults>
  <a:extraClrSchemeLst/>
  <a:extLst>
    <a:ext uri="{05A4C25C-085E-4340-85A3-A5531E510DB2}">
      <thm15:themeFamily xmlns:thm15="http://schemas.microsoft.com/office/thememl/2012/main" name="Presentation5" id="{C8E05FD6-4408-40A1-AAFA-F1913A6B3D38}" vid="{2ACFAA60-6D1B-4172-9AA5-52CCB5CBBC4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Office-tema</Template>
  <TotalTime>14384</TotalTime>
  <Words>996</Words>
  <Application>Microsoft Macintosh PowerPoint</Application>
  <PresentationFormat>Widescreen</PresentationFormat>
  <Paragraphs>207</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Segoe UI</vt:lpstr>
      <vt:lpstr>Segoe UI Light</vt:lpstr>
      <vt:lpstr>Segoe UI Semibold</vt:lpstr>
      <vt:lpstr>Wingdings</vt:lpstr>
      <vt:lpstr>Office-tema</vt:lpstr>
      <vt:lpstr>PowerPoint Presentation</vt:lpstr>
      <vt:lpstr>Data Systems and Technologies (DST)</vt:lpstr>
      <vt:lpstr>The DST team</vt:lpstr>
      <vt:lpstr>Data systems and Technologies </vt:lpstr>
      <vt:lpstr>DST areas of responsibility</vt:lpstr>
      <vt:lpstr>Status report</vt:lpstr>
      <vt:lpstr>Plans for the rest of 2022 + H1 2023</vt:lpstr>
      <vt:lpstr>Plans for the rest of 2022</vt:lpstr>
      <vt:lpstr>Plans for the rest of 2022</vt:lpstr>
      <vt:lpstr>Plans for 2022 - 2027</vt:lpstr>
      <vt:lpstr>Plans for the rest of 2022</vt:lpstr>
      <vt:lpstr>2022 investment plan</vt:lpstr>
      <vt:lpstr>2022 investment plan</vt:lpstr>
      <vt:lpstr>Plans for 2022 - 2027</vt:lpstr>
      <vt:lpstr>DST milestones for 2022 - 2027</vt:lpstr>
      <vt:lpstr>Thanks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247</cp:revision>
  <cp:lastPrinted>2019-03-08T10:27:30Z</cp:lastPrinted>
  <dcterms:created xsi:type="dcterms:W3CDTF">2020-04-19T18:56:46Z</dcterms:created>
  <dcterms:modified xsi:type="dcterms:W3CDTF">2022-10-16T18:31:41Z</dcterms:modified>
</cp:coreProperties>
</file>