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62" r:id="rId2"/>
    <p:sldId id="267" r:id="rId3"/>
    <p:sldId id="1406" r:id="rId4"/>
    <p:sldId id="272" r:id="rId5"/>
    <p:sldId id="1408" r:id="rId6"/>
    <p:sldId id="1402" r:id="rId7"/>
    <p:sldId id="1397" r:id="rId8"/>
    <p:sldId id="1396" r:id="rId9"/>
    <p:sldId id="278" r:id="rId10"/>
    <p:sldId id="734" r:id="rId11"/>
    <p:sldId id="735" r:id="rId12"/>
    <p:sldId id="1382" r:id="rId13"/>
    <p:sldId id="1385" r:id="rId14"/>
    <p:sldId id="1387" r:id="rId15"/>
    <p:sldId id="1388" r:id="rId16"/>
    <p:sldId id="1316" r:id="rId17"/>
    <p:sldId id="1185" r:id="rId18"/>
    <p:sldId id="1190" r:id="rId19"/>
    <p:sldId id="1398" r:id="rId20"/>
    <p:sldId id="1389" r:id="rId21"/>
    <p:sldId id="1401" r:id="rId22"/>
    <p:sldId id="1399" r:id="rId23"/>
    <p:sldId id="1391" r:id="rId24"/>
    <p:sldId id="1404" r:id="rId25"/>
    <p:sldId id="1407" r:id="rId26"/>
    <p:sldId id="1390" r:id="rId27"/>
    <p:sldId id="314" r:id="rId28"/>
    <p:sldId id="733" r:id="rId29"/>
    <p:sldId id="1393" r:id="rId3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000000"/>
    <a:srgbClr val="CCCCCC"/>
    <a:srgbClr val="FECC99"/>
    <a:srgbClr val="FEE6CC"/>
    <a:srgbClr val="CCDFDB"/>
    <a:srgbClr val="E5F0EC"/>
    <a:srgbClr val="D7E59A"/>
    <a:srgbClr val="EBF1CB"/>
    <a:srgbClr val="CD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58" autoAdjust="0"/>
    <p:restoredTop sz="96405" autoAdjust="0"/>
  </p:normalViewPr>
  <p:slideViewPr>
    <p:cSldViewPr snapToGrid="0" snapToObjects="1">
      <p:cViewPr varScale="1">
        <p:scale>
          <a:sx n="131" d="100"/>
          <a:sy n="131" d="100"/>
        </p:scale>
        <p:origin x="102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F8FDC5-AA3E-B547-9AB5-50C649CFC791}" type="doc">
      <dgm:prSet loTypeId="urn:microsoft.com/office/officeart/2005/8/layout/chevron1" loCatId="" qsTypeId="urn:microsoft.com/office/officeart/2005/8/quickstyle/simple4" qsCatId="simple" csTypeId="urn:microsoft.com/office/officeart/2005/8/colors/colorful1" csCatId="colorful" phldr="1"/>
      <dgm:spPr/>
    </dgm:pt>
    <dgm:pt modelId="{4A584895-B70F-5045-94A4-3EA1D22FA42B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2"/>
        </a:solidFill>
      </dgm:spPr>
      <dgm:t>
        <a:bodyPr/>
        <a:lstStyle/>
        <a:p>
          <a:r>
            <a:rPr lang="en-US" sz="1200" dirty="0"/>
            <a:t>Stream events &amp; meta data</a:t>
          </a:r>
        </a:p>
      </dgm:t>
    </dgm:pt>
    <dgm:pt modelId="{76E7C571-1075-424D-8FE3-D14113B16FF7}" type="parTrans" cxnId="{AF49B971-7E77-E742-9964-EECC50E6DDA5}">
      <dgm:prSet/>
      <dgm:spPr/>
      <dgm:t>
        <a:bodyPr/>
        <a:lstStyle/>
        <a:p>
          <a:endParaRPr lang="en-US" sz="1200"/>
        </a:p>
      </dgm:t>
    </dgm:pt>
    <dgm:pt modelId="{03F80C85-A5BD-5C4C-BA36-720A42F56882}" type="sibTrans" cxnId="{AF49B971-7E77-E742-9964-EECC50E6DDA5}">
      <dgm:prSet/>
      <dgm:spPr/>
      <dgm:t>
        <a:bodyPr/>
        <a:lstStyle/>
        <a:p>
          <a:endParaRPr lang="en-US" sz="1200"/>
        </a:p>
      </dgm:t>
    </dgm:pt>
    <dgm:pt modelId="{27A21D84-EEC3-AB4E-B4DE-7F6B5992C973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chemeClr val="accent4"/>
        </a:solidFill>
      </dgm:spPr>
      <dgm:t>
        <a:bodyPr/>
        <a:lstStyle/>
        <a:p>
          <a:r>
            <a:rPr lang="en-US" sz="1200" dirty="0"/>
            <a:t>Data reduction &amp; visualization</a:t>
          </a:r>
        </a:p>
      </dgm:t>
    </dgm:pt>
    <dgm:pt modelId="{01AEA811-5A65-A44D-9925-564232774D75}" type="parTrans" cxnId="{1D79E4FD-96C4-7D46-8470-F31A10DCC6E2}">
      <dgm:prSet/>
      <dgm:spPr/>
      <dgm:t>
        <a:bodyPr/>
        <a:lstStyle/>
        <a:p>
          <a:endParaRPr lang="en-US" sz="1200"/>
        </a:p>
      </dgm:t>
    </dgm:pt>
    <dgm:pt modelId="{5D1E1FC4-BE58-3544-8BB6-BCEFF647BA75}" type="sibTrans" cxnId="{1D79E4FD-96C4-7D46-8470-F31A10DCC6E2}">
      <dgm:prSet/>
      <dgm:spPr/>
      <dgm:t>
        <a:bodyPr/>
        <a:lstStyle/>
        <a:p>
          <a:endParaRPr lang="en-US" sz="1200"/>
        </a:p>
      </dgm:t>
    </dgm:pt>
    <dgm:pt modelId="{95280BC6-EC0A-5C4E-94EB-4D79C05D8A6F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chemeClr val="accent4"/>
        </a:solidFill>
      </dgm:spPr>
      <dgm:t>
        <a:bodyPr/>
        <a:lstStyle/>
        <a:p>
          <a:r>
            <a:rPr lang="en-US" sz="1200" dirty="0"/>
            <a:t>Data analysis</a:t>
          </a:r>
        </a:p>
      </dgm:t>
    </dgm:pt>
    <dgm:pt modelId="{ED8927A6-F36B-ED45-94C1-F72CD318B696}" type="parTrans" cxnId="{7CD07249-A648-4746-9B00-E2E9F36C40C4}">
      <dgm:prSet/>
      <dgm:spPr/>
      <dgm:t>
        <a:bodyPr/>
        <a:lstStyle/>
        <a:p>
          <a:endParaRPr lang="en-US" sz="1200"/>
        </a:p>
      </dgm:t>
    </dgm:pt>
    <dgm:pt modelId="{E1938823-9372-A84E-842E-D2DC35786EF2}" type="sibTrans" cxnId="{7CD07249-A648-4746-9B00-E2E9F36C40C4}">
      <dgm:prSet/>
      <dgm:spPr/>
      <dgm:t>
        <a:bodyPr/>
        <a:lstStyle/>
        <a:p>
          <a:endParaRPr lang="en-US" sz="1200"/>
        </a:p>
      </dgm:t>
    </dgm:pt>
    <dgm:pt modelId="{546E991D-DFF7-654B-833E-9EF02AF04138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4"/>
        </a:solidFill>
      </dgm:spPr>
      <dgm:t>
        <a:bodyPr/>
        <a:lstStyle/>
        <a:p>
          <a:r>
            <a:rPr lang="en-US" sz="1200" u="sng" dirty="0"/>
            <a:t>FAIR</a:t>
          </a:r>
          <a:r>
            <a:rPr lang="en-US" sz="1200" dirty="0"/>
            <a:t> Data management</a:t>
          </a:r>
        </a:p>
      </dgm:t>
    </dgm:pt>
    <dgm:pt modelId="{13229D96-92EF-DD44-8E3B-CB563F36E10E}" type="parTrans" cxnId="{49349D2C-CFCF-8D43-A8DB-4FAFBEB95D32}">
      <dgm:prSet/>
      <dgm:spPr/>
      <dgm:t>
        <a:bodyPr/>
        <a:lstStyle/>
        <a:p>
          <a:endParaRPr lang="en-US" sz="1200"/>
        </a:p>
      </dgm:t>
    </dgm:pt>
    <dgm:pt modelId="{726720C4-5E89-594B-9177-C175614EB066}" type="sibTrans" cxnId="{49349D2C-CFCF-8D43-A8DB-4FAFBEB95D32}">
      <dgm:prSet/>
      <dgm:spPr/>
      <dgm:t>
        <a:bodyPr/>
        <a:lstStyle/>
        <a:p>
          <a:endParaRPr lang="en-US" sz="1200"/>
        </a:p>
      </dgm:t>
    </dgm:pt>
    <dgm:pt modelId="{29016B58-0E7E-3345-B6CE-AF682FED78D8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2"/>
        </a:solidFill>
      </dgm:spPr>
      <dgm:t>
        <a:bodyPr/>
        <a:lstStyle/>
        <a:p>
          <a:r>
            <a:rPr lang="en-US" sz="1200" dirty="0"/>
            <a:t>Experiment control</a:t>
          </a:r>
        </a:p>
      </dgm:t>
    </dgm:pt>
    <dgm:pt modelId="{3E15FD49-50ED-1747-A66B-269E42424823}" type="sibTrans" cxnId="{07ED0B55-9B6E-A140-B89E-B8E11C19CB97}">
      <dgm:prSet/>
      <dgm:spPr/>
      <dgm:t>
        <a:bodyPr/>
        <a:lstStyle/>
        <a:p>
          <a:endParaRPr lang="en-US" sz="1200"/>
        </a:p>
      </dgm:t>
    </dgm:pt>
    <dgm:pt modelId="{B7BC8A69-EC57-E842-90AD-65D44A58056F}" type="parTrans" cxnId="{07ED0B55-9B6E-A140-B89E-B8E11C19CB97}">
      <dgm:prSet/>
      <dgm:spPr/>
      <dgm:t>
        <a:bodyPr/>
        <a:lstStyle/>
        <a:p>
          <a:endParaRPr lang="en-US" sz="1200"/>
        </a:p>
      </dgm:t>
    </dgm:pt>
    <dgm:pt modelId="{DBFA6706-70BD-CA4F-8200-37CDDCF3C464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/>
            <a:t>User </a:t>
          </a:r>
          <a:r>
            <a:rPr lang="en-US" sz="1200"/>
            <a:t>office software</a:t>
          </a:r>
          <a:endParaRPr lang="en-US" sz="1200" dirty="0"/>
        </a:p>
      </dgm:t>
    </dgm:pt>
    <dgm:pt modelId="{68D58E81-60AE-A24E-AADF-17E7119AA38F}" type="parTrans" cxnId="{6235DF4C-6AEB-444D-9F0A-F8257F0C0564}">
      <dgm:prSet/>
      <dgm:spPr/>
      <dgm:t>
        <a:bodyPr/>
        <a:lstStyle/>
        <a:p>
          <a:endParaRPr lang="en-US"/>
        </a:p>
      </dgm:t>
    </dgm:pt>
    <dgm:pt modelId="{D973BB90-B079-4749-9CB7-9F1EC9E4C63E}" type="sibTrans" cxnId="{6235DF4C-6AEB-444D-9F0A-F8257F0C0564}">
      <dgm:prSet/>
      <dgm:spPr/>
      <dgm:t>
        <a:bodyPr/>
        <a:lstStyle/>
        <a:p>
          <a:endParaRPr lang="en-US"/>
        </a:p>
      </dgm:t>
    </dgm:pt>
    <dgm:pt modelId="{C58AD629-5553-E54A-94A2-D6C69799E4A5}" type="pres">
      <dgm:prSet presAssocID="{79F8FDC5-AA3E-B547-9AB5-50C649CFC791}" presName="Name0" presStyleCnt="0">
        <dgm:presLayoutVars>
          <dgm:dir/>
          <dgm:animLvl val="lvl"/>
          <dgm:resizeHandles val="exact"/>
        </dgm:presLayoutVars>
      </dgm:prSet>
      <dgm:spPr/>
    </dgm:pt>
    <dgm:pt modelId="{EC4D3C77-974C-8849-AC4F-0ABDC0FD3BB3}" type="pres">
      <dgm:prSet presAssocID="{DBFA6706-70BD-CA4F-8200-37CDDCF3C464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E494377-A1F4-694B-9D63-FDB12ACFE9B5}" type="pres">
      <dgm:prSet presAssocID="{D973BB90-B079-4749-9CB7-9F1EC9E4C63E}" presName="parTxOnlySpace" presStyleCnt="0"/>
      <dgm:spPr/>
    </dgm:pt>
    <dgm:pt modelId="{5D4A3405-702D-854D-BCAD-9BC68DB6596C}" type="pres">
      <dgm:prSet presAssocID="{29016B58-0E7E-3345-B6CE-AF682FED78D8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D2AD4A24-2035-944A-9D2A-8981493C724D}" type="pres">
      <dgm:prSet presAssocID="{3E15FD49-50ED-1747-A66B-269E42424823}" presName="parTxOnlySpace" presStyleCnt="0"/>
      <dgm:spPr/>
    </dgm:pt>
    <dgm:pt modelId="{33D538C9-4794-0547-8260-8BE0D1E909E6}" type="pres">
      <dgm:prSet presAssocID="{4A584895-B70F-5045-94A4-3EA1D22FA42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CCAF1DBC-FB34-6140-8B14-AE8FAD444EB5}" type="pres">
      <dgm:prSet presAssocID="{03F80C85-A5BD-5C4C-BA36-720A42F56882}" presName="parTxOnlySpace" presStyleCnt="0"/>
      <dgm:spPr/>
    </dgm:pt>
    <dgm:pt modelId="{E8C6DF36-B2D5-944B-BF83-26BC27AC9104}" type="pres">
      <dgm:prSet presAssocID="{27A21D84-EEC3-AB4E-B4DE-7F6B5992C973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262EBD8F-A4A4-344C-93DA-200ADF6D9F4C}" type="pres">
      <dgm:prSet presAssocID="{5D1E1FC4-BE58-3544-8BB6-BCEFF647BA75}" presName="parTxOnlySpace" presStyleCnt="0"/>
      <dgm:spPr/>
    </dgm:pt>
    <dgm:pt modelId="{3326B2B2-0DBD-6F44-891E-B30CE48A3FF4}" type="pres">
      <dgm:prSet presAssocID="{95280BC6-EC0A-5C4E-94EB-4D79C05D8A6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31E8419-9385-5149-B7A6-43AA9DD3C1FB}" type="pres">
      <dgm:prSet presAssocID="{E1938823-9372-A84E-842E-D2DC35786EF2}" presName="parTxOnlySpace" presStyleCnt="0"/>
      <dgm:spPr/>
    </dgm:pt>
    <dgm:pt modelId="{9DE3E9A0-072E-FF47-9561-1470CAC4D05C}" type="pres">
      <dgm:prSet presAssocID="{546E991D-DFF7-654B-833E-9EF02AF04138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9349D2C-CFCF-8D43-A8DB-4FAFBEB95D32}" srcId="{79F8FDC5-AA3E-B547-9AB5-50C649CFC791}" destId="{546E991D-DFF7-654B-833E-9EF02AF04138}" srcOrd="5" destOrd="0" parTransId="{13229D96-92EF-DD44-8E3B-CB563F36E10E}" sibTransId="{726720C4-5E89-594B-9177-C175614EB066}"/>
    <dgm:cxn modelId="{B168623E-C93E-974A-93B3-783045EFA2E5}" type="presOf" srcId="{546E991D-DFF7-654B-833E-9EF02AF04138}" destId="{9DE3E9A0-072E-FF47-9561-1470CAC4D05C}" srcOrd="0" destOrd="0" presId="urn:microsoft.com/office/officeart/2005/8/layout/chevron1"/>
    <dgm:cxn modelId="{7CD07249-A648-4746-9B00-E2E9F36C40C4}" srcId="{79F8FDC5-AA3E-B547-9AB5-50C649CFC791}" destId="{95280BC6-EC0A-5C4E-94EB-4D79C05D8A6F}" srcOrd="4" destOrd="0" parTransId="{ED8927A6-F36B-ED45-94C1-F72CD318B696}" sibTransId="{E1938823-9372-A84E-842E-D2DC35786EF2}"/>
    <dgm:cxn modelId="{6235DF4C-6AEB-444D-9F0A-F8257F0C0564}" srcId="{79F8FDC5-AA3E-B547-9AB5-50C649CFC791}" destId="{DBFA6706-70BD-CA4F-8200-37CDDCF3C464}" srcOrd="0" destOrd="0" parTransId="{68D58E81-60AE-A24E-AADF-17E7119AA38F}" sibTransId="{D973BB90-B079-4749-9CB7-9F1EC9E4C63E}"/>
    <dgm:cxn modelId="{07ED0B55-9B6E-A140-B89E-B8E11C19CB97}" srcId="{79F8FDC5-AA3E-B547-9AB5-50C649CFC791}" destId="{29016B58-0E7E-3345-B6CE-AF682FED78D8}" srcOrd="1" destOrd="0" parTransId="{B7BC8A69-EC57-E842-90AD-65D44A58056F}" sibTransId="{3E15FD49-50ED-1747-A66B-269E42424823}"/>
    <dgm:cxn modelId="{A2585D5A-D722-0D4D-9D04-4F67A7750738}" type="presOf" srcId="{79F8FDC5-AA3E-B547-9AB5-50C649CFC791}" destId="{C58AD629-5553-E54A-94A2-D6C69799E4A5}" srcOrd="0" destOrd="0" presId="urn:microsoft.com/office/officeart/2005/8/layout/chevron1"/>
    <dgm:cxn modelId="{AF49B971-7E77-E742-9964-EECC50E6DDA5}" srcId="{79F8FDC5-AA3E-B547-9AB5-50C649CFC791}" destId="{4A584895-B70F-5045-94A4-3EA1D22FA42B}" srcOrd="2" destOrd="0" parTransId="{76E7C571-1075-424D-8FE3-D14113B16FF7}" sibTransId="{03F80C85-A5BD-5C4C-BA36-720A42F56882}"/>
    <dgm:cxn modelId="{1573047D-48EC-F146-AFE8-823A678292DE}" type="presOf" srcId="{95280BC6-EC0A-5C4E-94EB-4D79C05D8A6F}" destId="{3326B2B2-0DBD-6F44-891E-B30CE48A3FF4}" srcOrd="0" destOrd="0" presId="urn:microsoft.com/office/officeart/2005/8/layout/chevron1"/>
    <dgm:cxn modelId="{E3B9F1A4-0D6A-6A44-856A-402E1E759CA3}" type="presOf" srcId="{27A21D84-EEC3-AB4E-B4DE-7F6B5992C973}" destId="{E8C6DF36-B2D5-944B-BF83-26BC27AC9104}" srcOrd="0" destOrd="0" presId="urn:microsoft.com/office/officeart/2005/8/layout/chevron1"/>
    <dgm:cxn modelId="{69C35EAC-4B6D-5643-8353-CDAFD1A2B9C8}" type="presOf" srcId="{DBFA6706-70BD-CA4F-8200-37CDDCF3C464}" destId="{EC4D3C77-974C-8849-AC4F-0ABDC0FD3BB3}" srcOrd="0" destOrd="0" presId="urn:microsoft.com/office/officeart/2005/8/layout/chevron1"/>
    <dgm:cxn modelId="{35AAB0C3-9D10-8447-8D59-7710ACC0E5BF}" type="presOf" srcId="{4A584895-B70F-5045-94A4-3EA1D22FA42B}" destId="{33D538C9-4794-0547-8260-8BE0D1E909E6}" srcOrd="0" destOrd="0" presId="urn:microsoft.com/office/officeart/2005/8/layout/chevron1"/>
    <dgm:cxn modelId="{D5BB1EFB-BB8B-6644-8B6D-C51568195794}" type="presOf" srcId="{29016B58-0E7E-3345-B6CE-AF682FED78D8}" destId="{5D4A3405-702D-854D-BCAD-9BC68DB6596C}" srcOrd="0" destOrd="0" presId="urn:microsoft.com/office/officeart/2005/8/layout/chevron1"/>
    <dgm:cxn modelId="{1D79E4FD-96C4-7D46-8470-F31A10DCC6E2}" srcId="{79F8FDC5-AA3E-B547-9AB5-50C649CFC791}" destId="{27A21D84-EEC3-AB4E-B4DE-7F6B5992C973}" srcOrd="3" destOrd="0" parTransId="{01AEA811-5A65-A44D-9925-564232774D75}" sibTransId="{5D1E1FC4-BE58-3544-8BB6-BCEFF647BA75}"/>
    <dgm:cxn modelId="{BCA9D10A-548D-5148-BFC4-2615127BF1F7}" type="presParOf" srcId="{C58AD629-5553-E54A-94A2-D6C69799E4A5}" destId="{EC4D3C77-974C-8849-AC4F-0ABDC0FD3BB3}" srcOrd="0" destOrd="0" presId="urn:microsoft.com/office/officeart/2005/8/layout/chevron1"/>
    <dgm:cxn modelId="{69753B72-41FE-3544-A07A-4190CABC35D7}" type="presParOf" srcId="{C58AD629-5553-E54A-94A2-D6C69799E4A5}" destId="{BE494377-A1F4-694B-9D63-FDB12ACFE9B5}" srcOrd="1" destOrd="0" presId="urn:microsoft.com/office/officeart/2005/8/layout/chevron1"/>
    <dgm:cxn modelId="{0C018199-5EE8-394D-B115-F04712033868}" type="presParOf" srcId="{C58AD629-5553-E54A-94A2-D6C69799E4A5}" destId="{5D4A3405-702D-854D-BCAD-9BC68DB6596C}" srcOrd="2" destOrd="0" presId="urn:microsoft.com/office/officeart/2005/8/layout/chevron1"/>
    <dgm:cxn modelId="{A2558BDB-DD5C-C347-ADC0-85C122228CBF}" type="presParOf" srcId="{C58AD629-5553-E54A-94A2-D6C69799E4A5}" destId="{D2AD4A24-2035-944A-9D2A-8981493C724D}" srcOrd="3" destOrd="0" presId="urn:microsoft.com/office/officeart/2005/8/layout/chevron1"/>
    <dgm:cxn modelId="{E84CD08B-D5E6-D346-8C6D-72D081C341B7}" type="presParOf" srcId="{C58AD629-5553-E54A-94A2-D6C69799E4A5}" destId="{33D538C9-4794-0547-8260-8BE0D1E909E6}" srcOrd="4" destOrd="0" presId="urn:microsoft.com/office/officeart/2005/8/layout/chevron1"/>
    <dgm:cxn modelId="{04C3DB03-AFD4-F74B-B0AE-F72D2BE64701}" type="presParOf" srcId="{C58AD629-5553-E54A-94A2-D6C69799E4A5}" destId="{CCAF1DBC-FB34-6140-8B14-AE8FAD444EB5}" srcOrd="5" destOrd="0" presId="urn:microsoft.com/office/officeart/2005/8/layout/chevron1"/>
    <dgm:cxn modelId="{DED27BBD-7E14-044F-B6A1-34F2DD47E03C}" type="presParOf" srcId="{C58AD629-5553-E54A-94A2-D6C69799E4A5}" destId="{E8C6DF36-B2D5-944B-BF83-26BC27AC9104}" srcOrd="6" destOrd="0" presId="urn:microsoft.com/office/officeart/2005/8/layout/chevron1"/>
    <dgm:cxn modelId="{2B7FDC32-1DAF-B240-BC62-60A3C56DE42C}" type="presParOf" srcId="{C58AD629-5553-E54A-94A2-D6C69799E4A5}" destId="{262EBD8F-A4A4-344C-93DA-200ADF6D9F4C}" srcOrd="7" destOrd="0" presId="urn:microsoft.com/office/officeart/2005/8/layout/chevron1"/>
    <dgm:cxn modelId="{9BBCB094-BFC7-C543-9D22-08CB17F5F02F}" type="presParOf" srcId="{C58AD629-5553-E54A-94A2-D6C69799E4A5}" destId="{3326B2B2-0DBD-6F44-891E-B30CE48A3FF4}" srcOrd="8" destOrd="0" presId="urn:microsoft.com/office/officeart/2005/8/layout/chevron1"/>
    <dgm:cxn modelId="{FD583470-B9E2-B94D-9913-10D7B86A454F}" type="presParOf" srcId="{C58AD629-5553-E54A-94A2-D6C69799E4A5}" destId="{D31E8419-9385-5149-B7A6-43AA9DD3C1FB}" srcOrd="9" destOrd="0" presId="urn:microsoft.com/office/officeart/2005/8/layout/chevron1"/>
    <dgm:cxn modelId="{D41A8C33-BEFA-C241-BD6A-CFA9389E8B71}" type="presParOf" srcId="{C58AD629-5553-E54A-94A2-D6C69799E4A5}" destId="{9DE3E9A0-072E-FF47-9561-1470CAC4D05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F8FDC5-AA3E-B547-9AB5-50C649CFC791}" type="doc">
      <dgm:prSet loTypeId="urn:microsoft.com/office/officeart/2005/8/layout/chevron1" loCatId="" qsTypeId="urn:microsoft.com/office/officeart/2005/8/quickstyle/simple4" qsCatId="simple" csTypeId="urn:microsoft.com/office/officeart/2005/8/colors/colorful1" csCatId="colorful" phldr="1"/>
      <dgm:spPr/>
    </dgm:pt>
    <dgm:pt modelId="{4A584895-B70F-5045-94A4-3EA1D22FA42B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2"/>
        </a:solidFill>
      </dgm:spPr>
      <dgm:t>
        <a:bodyPr/>
        <a:lstStyle/>
        <a:p>
          <a:r>
            <a:rPr lang="en-US" sz="1200" dirty="0"/>
            <a:t>Stream events &amp; meta data</a:t>
          </a:r>
        </a:p>
      </dgm:t>
    </dgm:pt>
    <dgm:pt modelId="{76E7C571-1075-424D-8FE3-D14113B16FF7}" type="parTrans" cxnId="{AF49B971-7E77-E742-9964-EECC50E6DDA5}">
      <dgm:prSet/>
      <dgm:spPr/>
      <dgm:t>
        <a:bodyPr/>
        <a:lstStyle/>
        <a:p>
          <a:endParaRPr lang="en-US" sz="1200"/>
        </a:p>
      </dgm:t>
    </dgm:pt>
    <dgm:pt modelId="{03F80C85-A5BD-5C4C-BA36-720A42F56882}" type="sibTrans" cxnId="{AF49B971-7E77-E742-9964-EECC50E6DDA5}">
      <dgm:prSet/>
      <dgm:spPr/>
      <dgm:t>
        <a:bodyPr/>
        <a:lstStyle/>
        <a:p>
          <a:endParaRPr lang="en-US" sz="1200"/>
        </a:p>
      </dgm:t>
    </dgm:pt>
    <dgm:pt modelId="{27A21D84-EEC3-AB4E-B4DE-7F6B5992C973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chemeClr val="accent4"/>
        </a:solidFill>
      </dgm:spPr>
      <dgm:t>
        <a:bodyPr/>
        <a:lstStyle/>
        <a:p>
          <a:r>
            <a:rPr lang="en-US" sz="1200" dirty="0"/>
            <a:t>Data reduction &amp; visualization</a:t>
          </a:r>
        </a:p>
      </dgm:t>
    </dgm:pt>
    <dgm:pt modelId="{01AEA811-5A65-A44D-9925-564232774D75}" type="parTrans" cxnId="{1D79E4FD-96C4-7D46-8470-F31A10DCC6E2}">
      <dgm:prSet/>
      <dgm:spPr/>
      <dgm:t>
        <a:bodyPr/>
        <a:lstStyle/>
        <a:p>
          <a:endParaRPr lang="en-US" sz="1200"/>
        </a:p>
      </dgm:t>
    </dgm:pt>
    <dgm:pt modelId="{5D1E1FC4-BE58-3544-8BB6-BCEFF647BA75}" type="sibTrans" cxnId="{1D79E4FD-96C4-7D46-8470-F31A10DCC6E2}">
      <dgm:prSet/>
      <dgm:spPr/>
      <dgm:t>
        <a:bodyPr/>
        <a:lstStyle/>
        <a:p>
          <a:endParaRPr lang="en-US" sz="1200"/>
        </a:p>
      </dgm:t>
    </dgm:pt>
    <dgm:pt modelId="{95280BC6-EC0A-5C4E-94EB-4D79C05D8A6F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chemeClr val="accent4"/>
        </a:solidFill>
      </dgm:spPr>
      <dgm:t>
        <a:bodyPr/>
        <a:lstStyle/>
        <a:p>
          <a:r>
            <a:rPr lang="en-US" sz="1200" dirty="0"/>
            <a:t>Data analysis</a:t>
          </a:r>
        </a:p>
      </dgm:t>
    </dgm:pt>
    <dgm:pt modelId="{ED8927A6-F36B-ED45-94C1-F72CD318B696}" type="parTrans" cxnId="{7CD07249-A648-4746-9B00-E2E9F36C40C4}">
      <dgm:prSet/>
      <dgm:spPr/>
      <dgm:t>
        <a:bodyPr/>
        <a:lstStyle/>
        <a:p>
          <a:endParaRPr lang="en-US" sz="1200"/>
        </a:p>
      </dgm:t>
    </dgm:pt>
    <dgm:pt modelId="{E1938823-9372-A84E-842E-D2DC35786EF2}" type="sibTrans" cxnId="{7CD07249-A648-4746-9B00-E2E9F36C40C4}">
      <dgm:prSet/>
      <dgm:spPr/>
      <dgm:t>
        <a:bodyPr/>
        <a:lstStyle/>
        <a:p>
          <a:endParaRPr lang="en-US" sz="1200"/>
        </a:p>
      </dgm:t>
    </dgm:pt>
    <dgm:pt modelId="{546E991D-DFF7-654B-833E-9EF02AF04138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4"/>
        </a:solidFill>
      </dgm:spPr>
      <dgm:t>
        <a:bodyPr/>
        <a:lstStyle/>
        <a:p>
          <a:r>
            <a:rPr lang="en-US" sz="1200" u="sng" dirty="0"/>
            <a:t>FAIR</a:t>
          </a:r>
          <a:r>
            <a:rPr lang="en-US" sz="1200" dirty="0"/>
            <a:t> Data management</a:t>
          </a:r>
        </a:p>
      </dgm:t>
    </dgm:pt>
    <dgm:pt modelId="{13229D96-92EF-DD44-8E3B-CB563F36E10E}" type="parTrans" cxnId="{49349D2C-CFCF-8D43-A8DB-4FAFBEB95D32}">
      <dgm:prSet/>
      <dgm:spPr/>
      <dgm:t>
        <a:bodyPr/>
        <a:lstStyle/>
        <a:p>
          <a:endParaRPr lang="en-US" sz="1200"/>
        </a:p>
      </dgm:t>
    </dgm:pt>
    <dgm:pt modelId="{726720C4-5E89-594B-9177-C175614EB066}" type="sibTrans" cxnId="{49349D2C-CFCF-8D43-A8DB-4FAFBEB95D32}">
      <dgm:prSet/>
      <dgm:spPr/>
      <dgm:t>
        <a:bodyPr/>
        <a:lstStyle/>
        <a:p>
          <a:endParaRPr lang="en-US" sz="1200"/>
        </a:p>
      </dgm:t>
    </dgm:pt>
    <dgm:pt modelId="{29016B58-0E7E-3345-B6CE-AF682FED78D8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2"/>
        </a:solidFill>
      </dgm:spPr>
      <dgm:t>
        <a:bodyPr/>
        <a:lstStyle/>
        <a:p>
          <a:r>
            <a:rPr lang="en-US" sz="1200" dirty="0"/>
            <a:t>Experiment control</a:t>
          </a:r>
        </a:p>
      </dgm:t>
    </dgm:pt>
    <dgm:pt modelId="{3E15FD49-50ED-1747-A66B-269E42424823}" type="sibTrans" cxnId="{07ED0B55-9B6E-A140-B89E-B8E11C19CB97}">
      <dgm:prSet/>
      <dgm:spPr/>
      <dgm:t>
        <a:bodyPr/>
        <a:lstStyle/>
        <a:p>
          <a:endParaRPr lang="en-US" sz="1200"/>
        </a:p>
      </dgm:t>
    </dgm:pt>
    <dgm:pt modelId="{B7BC8A69-EC57-E842-90AD-65D44A58056F}" type="parTrans" cxnId="{07ED0B55-9B6E-A140-B89E-B8E11C19CB97}">
      <dgm:prSet/>
      <dgm:spPr/>
      <dgm:t>
        <a:bodyPr/>
        <a:lstStyle/>
        <a:p>
          <a:endParaRPr lang="en-US" sz="1200"/>
        </a:p>
      </dgm:t>
    </dgm:pt>
    <dgm:pt modelId="{DBFA6706-70BD-CA4F-8200-37CDDCF3C464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/>
            <a:t>User </a:t>
          </a:r>
          <a:r>
            <a:rPr lang="en-US" sz="1200"/>
            <a:t>office software</a:t>
          </a:r>
          <a:endParaRPr lang="en-US" sz="1200" dirty="0"/>
        </a:p>
      </dgm:t>
    </dgm:pt>
    <dgm:pt modelId="{68D58E81-60AE-A24E-AADF-17E7119AA38F}" type="parTrans" cxnId="{6235DF4C-6AEB-444D-9F0A-F8257F0C0564}">
      <dgm:prSet/>
      <dgm:spPr/>
      <dgm:t>
        <a:bodyPr/>
        <a:lstStyle/>
        <a:p>
          <a:endParaRPr lang="en-US"/>
        </a:p>
      </dgm:t>
    </dgm:pt>
    <dgm:pt modelId="{D973BB90-B079-4749-9CB7-9F1EC9E4C63E}" type="sibTrans" cxnId="{6235DF4C-6AEB-444D-9F0A-F8257F0C0564}">
      <dgm:prSet/>
      <dgm:spPr/>
      <dgm:t>
        <a:bodyPr/>
        <a:lstStyle/>
        <a:p>
          <a:endParaRPr lang="en-US"/>
        </a:p>
      </dgm:t>
    </dgm:pt>
    <dgm:pt modelId="{C58AD629-5553-E54A-94A2-D6C69799E4A5}" type="pres">
      <dgm:prSet presAssocID="{79F8FDC5-AA3E-B547-9AB5-50C649CFC791}" presName="Name0" presStyleCnt="0">
        <dgm:presLayoutVars>
          <dgm:dir/>
          <dgm:animLvl val="lvl"/>
          <dgm:resizeHandles val="exact"/>
        </dgm:presLayoutVars>
      </dgm:prSet>
      <dgm:spPr/>
    </dgm:pt>
    <dgm:pt modelId="{EC4D3C77-974C-8849-AC4F-0ABDC0FD3BB3}" type="pres">
      <dgm:prSet presAssocID="{DBFA6706-70BD-CA4F-8200-37CDDCF3C464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E494377-A1F4-694B-9D63-FDB12ACFE9B5}" type="pres">
      <dgm:prSet presAssocID="{D973BB90-B079-4749-9CB7-9F1EC9E4C63E}" presName="parTxOnlySpace" presStyleCnt="0"/>
      <dgm:spPr/>
    </dgm:pt>
    <dgm:pt modelId="{5D4A3405-702D-854D-BCAD-9BC68DB6596C}" type="pres">
      <dgm:prSet presAssocID="{29016B58-0E7E-3345-B6CE-AF682FED78D8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D2AD4A24-2035-944A-9D2A-8981493C724D}" type="pres">
      <dgm:prSet presAssocID="{3E15FD49-50ED-1747-A66B-269E42424823}" presName="parTxOnlySpace" presStyleCnt="0"/>
      <dgm:spPr/>
    </dgm:pt>
    <dgm:pt modelId="{33D538C9-4794-0547-8260-8BE0D1E909E6}" type="pres">
      <dgm:prSet presAssocID="{4A584895-B70F-5045-94A4-3EA1D22FA42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CCAF1DBC-FB34-6140-8B14-AE8FAD444EB5}" type="pres">
      <dgm:prSet presAssocID="{03F80C85-A5BD-5C4C-BA36-720A42F56882}" presName="parTxOnlySpace" presStyleCnt="0"/>
      <dgm:spPr/>
    </dgm:pt>
    <dgm:pt modelId="{E8C6DF36-B2D5-944B-BF83-26BC27AC9104}" type="pres">
      <dgm:prSet presAssocID="{27A21D84-EEC3-AB4E-B4DE-7F6B5992C973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262EBD8F-A4A4-344C-93DA-200ADF6D9F4C}" type="pres">
      <dgm:prSet presAssocID="{5D1E1FC4-BE58-3544-8BB6-BCEFF647BA75}" presName="parTxOnlySpace" presStyleCnt="0"/>
      <dgm:spPr/>
    </dgm:pt>
    <dgm:pt modelId="{3326B2B2-0DBD-6F44-891E-B30CE48A3FF4}" type="pres">
      <dgm:prSet presAssocID="{95280BC6-EC0A-5C4E-94EB-4D79C05D8A6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31E8419-9385-5149-B7A6-43AA9DD3C1FB}" type="pres">
      <dgm:prSet presAssocID="{E1938823-9372-A84E-842E-D2DC35786EF2}" presName="parTxOnlySpace" presStyleCnt="0"/>
      <dgm:spPr/>
    </dgm:pt>
    <dgm:pt modelId="{9DE3E9A0-072E-FF47-9561-1470CAC4D05C}" type="pres">
      <dgm:prSet presAssocID="{546E991D-DFF7-654B-833E-9EF02AF04138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9349D2C-CFCF-8D43-A8DB-4FAFBEB95D32}" srcId="{79F8FDC5-AA3E-B547-9AB5-50C649CFC791}" destId="{546E991D-DFF7-654B-833E-9EF02AF04138}" srcOrd="5" destOrd="0" parTransId="{13229D96-92EF-DD44-8E3B-CB563F36E10E}" sibTransId="{726720C4-5E89-594B-9177-C175614EB066}"/>
    <dgm:cxn modelId="{B168623E-C93E-974A-93B3-783045EFA2E5}" type="presOf" srcId="{546E991D-DFF7-654B-833E-9EF02AF04138}" destId="{9DE3E9A0-072E-FF47-9561-1470CAC4D05C}" srcOrd="0" destOrd="0" presId="urn:microsoft.com/office/officeart/2005/8/layout/chevron1"/>
    <dgm:cxn modelId="{7CD07249-A648-4746-9B00-E2E9F36C40C4}" srcId="{79F8FDC5-AA3E-B547-9AB5-50C649CFC791}" destId="{95280BC6-EC0A-5C4E-94EB-4D79C05D8A6F}" srcOrd="4" destOrd="0" parTransId="{ED8927A6-F36B-ED45-94C1-F72CD318B696}" sibTransId="{E1938823-9372-A84E-842E-D2DC35786EF2}"/>
    <dgm:cxn modelId="{6235DF4C-6AEB-444D-9F0A-F8257F0C0564}" srcId="{79F8FDC5-AA3E-B547-9AB5-50C649CFC791}" destId="{DBFA6706-70BD-CA4F-8200-37CDDCF3C464}" srcOrd="0" destOrd="0" parTransId="{68D58E81-60AE-A24E-AADF-17E7119AA38F}" sibTransId="{D973BB90-B079-4749-9CB7-9F1EC9E4C63E}"/>
    <dgm:cxn modelId="{07ED0B55-9B6E-A140-B89E-B8E11C19CB97}" srcId="{79F8FDC5-AA3E-B547-9AB5-50C649CFC791}" destId="{29016B58-0E7E-3345-B6CE-AF682FED78D8}" srcOrd="1" destOrd="0" parTransId="{B7BC8A69-EC57-E842-90AD-65D44A58056F}" sibTransId="{3E15FD49-50ED-1747-A66B-269E42424823}"/>
    <dgm:cxn modelId="{A2585D5A-D722-0D4D-9D04-4F67A7750738}" type="presOf" srcId="{79F8FDC5-AA3E-B547-9AB5-50C649CFC791}" destId="{C58AD629-5553-E54A-94A2-D6C69799E4A5}" srcOrd="0" destOrd="0" presId="urn:microsoft.com/office/officeart/2005/8/layout/chevron1"/>
    <dgm:cxn modelId="{AF49B971-7E77-E742-9964-EECC50E6DDA5}" srcId="{79F8FDC5-AA3E-B547-9AB5-50C649CFC791}" destId="{4A584895-B70F-5045-94A4-3EA1D22FA42B}" srcOrd="2" destOrd="0" parTransId="{76E7C571-1075-424D-8FE3-D14113B16FF7}" sibTransId="{03F80C85-A5BD-5C4C-BA36-720A42F56882}"/>
    <dgm:cxn modelId="{1573047D-48EC-F146-AFE8-823A678292DE}" type="presOf" srcId="{95280BC6-EC0A-5C4E-94EB-4D79C05D8A6F}" destId="{3326B2B2-0DBD-6F44-891E-B30CE48A3FF4}" srcOrd="0" destOrd="0" presId="urn:microsoft.com/office/officeart/2005/8/layout/chevron1"/>
    <dgm:cxn modelId="{E3B9F1A4-0D6A-6A44-856A-402E1E759CA3}" type="presOf" srcId="{27A21D84-EEC3-AB4E-B4DE-7F6B5992C973}" destId="{E8C6DF36-B2D5-944B-BF83-26BC27AC9104}" srcOrd="0" destOrd="0" presId="urn:microsoft.com/office/officeart/2005/8/layout/chevron1"/>
    <dgm:cxn modelId="{69C35EAC-4B6D-5643-8353-CDAFD1A2B9C8}" type="presOf" srcId="{DBFA6706-70BD-CA4F-8200-37CDDCF3C464}" destId="{EC4D3C77-974C-8849-AC4F-0ABDC0FD3BB3}" srcOrd="0" destOrd="0" presId="urn:microsoft.com/office/officeart/2005/8/layout/chevron1"/>
    <dgm:cxn modelId="{35AAB0C3-9D10-8447-8D59-7710ACC0E5BF}" type="presOf" srcId="{4A584895-B70F-5045-94A4-3EA1D22FA42B}" destId="{33D538C9-4794-0547-8260-8BE0D1E909E6}" srcOrd="0" destOrd="0" presId="urn:microsoft.com/office/officeart/2005/8/layout/chevron1"/>
    <dgm:cxn modelId="{D5BB1EFB-BB8B-6644-8B6D-C51568195794}" type="presOf" srcId="{29016B58-0E7E-3345-B6CE-AF682FED78D8}" destId="{5D4A3405-702D-854D-BCAD-9BC68DB6596C}" srcOrd="0" destOrd="0" presId="urn:microsoft.com/office/officeart/2005/8/layout/chevron1"/>
    <dgm:cxn modelId="{1D79E4FD-96C4-7D46-8470-F31A10DCC6E2}" srcId="{79F8FDC5-AA3E-B547-9AB5-50C649CFC791}" destId="{27A21D84-EEC3-AB4E-B4DE-7F6B5992C973}" srcOrd="3" destOrd="0" parTransId="{01AEA811-5A65-A44D-9925-564232774D75}" sibTransId="{5D1E1FC4-BE58-3544-8BB6-BCEFF647BA75}"/>
    <dgm:cxn modelId="{BCA9D10A-548D-5148-BFC4-2615127BF1F7}" type="presParOf" srcId="{C58AD629-5553-E54A-94A2-D6C69799E4A5}" destId="{EC4D3C77-974C-8849-AC4F-0ABDC0FD3BB3}" srcOrd="0" destOrd="0" presId="urn:microsoft.com/office/officeart/2005/8/layout/chevron1"/>
    <dgm:cxn modelId="{69753B72-41FE-3544-A07A-4190CABC35D7}" type="presParOf" srcId="{C58AD629-5553-E54A-94A2-D6C69799E4A5}" destId="{BE494377-A1F4-694B-9D63-FDB12ACFE9B5}" srcOrd="1" destOrd="0" presId="urn:microsoft.com/office/officeart/2005/8/layout/chevron1"/>
    <dgm:cxn modelId="{0C018199-5EE8-394D-B115-F04712033868}" type="presParOf" srcId="{C58AD629-5553-E54A-94A2-D6C69799E4A5}" destId="{5D4A3405-702D-854D-BCAD-9BC68DB6596C}" srcOrd="2" destOrd="0" presId="urn:microsoft.com/office/officeart/2005/8/layout/chevron1"/>
    <dgm:cxn modelId="{A2558BDB-DD5C-C347-ADC0-85C122228CBF}" type="presParOf" srcId="{C58AD629-5553-E54A-94A2-D6C69799E4A5}" destId="{D2AD4A24-2035-944A-9D2A-8981493C724D}" srcOrd="3" destOrd="0" presId="urn:microsoft.com/office/officeart/2005/8/layout/chevron1"/>
    <dgm:cxn modelId="{E84CD08B-D5E6-D346-8C6D-72D081C341B7}" type="presParOf" srcId="{C58AD629-5553-E54A-94A2-D6C69799E4A5}" destId="{33D538C9-4794-0547-8260-8BE0D1E909E6}" srcOrd="4" destOrd="0" presId="urn:microsoft.com/office/officeart/2005/8/layout/chevron1"/>
    <dgm:cxn modelId="{04C3DB03-AFD4-F74B-B0AE-F72D2BE64701}" type="presParOf" srcId="{C58AD629-5553-E54A-94A2-D6C69799E4A5}" destId="{CCAF1DBC-FB34-6140-8B14-AE8FAD444EB5}" srcOrd="5" destOrd="0" presId="urn:microsoft.com/office/officeart/2005/8/layout/chevron1"/>
    <dgm:cxn modelId="{DED27BBD-7E14-044F-B6A1-34F2DD47E03C}" type="presParOf" srcId="{C58AD629-5553-E54A-94A2-D6C69799E4A5}" destId="{E8C6DF36-B2D5-944B-BF83-26BC27AC9104}" srcOrd="6" destOrd="0" presId="urn:microsoft.com/office/officeart/2005/8/layout/chevron1"/>
    <dgm:cxn modelId="{2B7FDC32-1DAF-B240-BC62-60A3C56DE42C}" type="presParOf" srcId="{C58AD629-5553-E54A-94A2-D6C69799E4A5}" destId="{262EBD8F-A4A4-344C-93DA-200ADF6D9F4C}" srcOrd="7" destOrd="0" presId="urn:microsoft.com/office/officeart/2005/8/layout/chevron1"/>
    <dgm:cxn modelId="{9BBCB094-BFC7-C543-9D22-08CB17F5F02F}" type="presParOf" srcId="{C58AD629-5553-E54A-94A2-D6C69799E4A5}" destId="{3326B2B2-0DBD-6F44-891E-B30CE48A3FF4}" srcOrd="8" destOrd="0" presId="urn:microsoft.com/office/officeart/2005/8/layout/chevron1"/>
    <dgm:cxn modelId="{FD583470-B9E2-B94D-9913-10D7B86A454F}" type="presParOf" srcId="{C58AD629-5553-E54A-94A2-D6C69799E4A5}" destId="{D31E8419-9385-5149-B7A6-43AA9DD3C1FB}" srcOrd="9" destOrd="0" presId="urn:microsoft.com/office/officeart/2005/8/layout/chevron1"/>
    <dgm:cxn modelId="{D41A8C33-BEFA-C241-BD6A-CFA9389E8B71}" type="presParOf" srcId="{C58AD629-5553-E54A-94A2-D6C69799E4A5}" destId="{9DE3E9A0-072E-FF47-9561-1470CAC4D05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D3C77-974C-8849-AC4F-0ABDC0FD3BB3}">
      <dsp:nvSpPr>
        <dsp:cNvPr id="0" name=""/>
        <dsp:cNvSpPr/>
      </dsp:nvSpPr>
      <dsp:spPr>
        <a:xfrm>
          <a:off x="4392" y="21757"/>
          <a:ext cx="1633958" cy="653583"/>
        </a:xfrm>
        <a:prstGeom prst="chevron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User </a:t>
          </a:r>
          <a:r>
            <a:rPr lang="en-US" sz="1200" kern="1200"/>
            <a:t>office software</a:t>
          </a:r>
          <a:endParaRPr lang="en-US" sz="1200" kern="1200" dirty="0"/>
        </a:p>
      </dsp:txBody>
      <dsp:txXfrm>
        <a:off x="331184" y="21757"/>
        <a:ext cx="980375" cy="653583"/>
      </dsp:txXfrm>
    </dsp:sp>
    <dsp:sp modelId="{5D4A3405-702D-854D-BCAD-9BC68DB6596C}">
      <dsp:nvSpPr>
        <dsp:cNvPr id="0" name=""/>
        <dsp:cNvSpPr/>
      </dsp:nvSpPr>
      <dsp:spPr>
        <a:xfrm>
          <a:off x="1474954" y="21757"/>
          <a:ext cx="1633958" cy="653583"/>
        </a:xfrm>
        <a:prstGeom prst="chevron">
          <a:avLst/>
        </a:prstGeom>
        <a:solidFill>
          <a:schemeClr val="accent2"/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Experiment control</a:t>
          </a:r>
        </a:p>
      </dsp:txBody>
      <dsp:txXfrm>
        <a:off x="1801746" y="21757"/>
        <a:ext cx="980375" cy="653583"/>
      </dsp:txXfrm>
    </dsp:sp>
    <dsp:sp modelId="{33D538C9-4794-0547-8260-8BE0D1E909E6}">
      <dsp:nvSpPr>
        <dsp:cNvPr id="0" name=""/>
        <dsp:cNvSpPr/>
      </dsp:nvSpPr>
      <dsp:spPr>
        <a:xfrm>
          <a:off x="2945517" y="21757"/>
          <a:ext cx="1633958" cy="653583"/>
        </a:xfrm>
        <a:prstGeom prst="chevron">
          <a:avLst/>
        </a:prstGeom>
        <a:solidFill>
          <a:schemeClr val="accent2"/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Stream events &amp; meta data</a:t>
          </a:r>
        </a:p>
      </dsp:txBody>
      <dsp:txXfrm>
        <a:off x="3272309" y="21757"/>
        <a:ext cx="980375" cy="653583"/>
      </dsp:txXfrm>
    </dsp:sp>
    <dsp:sp modelId="{E8C6DF36-B2D5-944B-BF83-26BC27AC9104}">
      <dsp:nvSpPr>
        <dsp:cNvPr id="0" name=""/>
        <dsp:cNvSpPr/>
      </dsp:nvSpPr>
      <dsp:spPr>
        <a:xfrm>
          <a:off x="4416080" y="21757"/>
          <a:ext cx="1633958" cy="653583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reduction &amp; visualization</a:t>
          </a:r>
        </a:p>
      </dsp:txBody>
      <dsp:txXfrm>
        <a:off x="4742872" y="21757"/>
        <a:ext cx="980375" cy="653583"/>
      </dsp:txXfrm>
    </dsp:sp>
    <dsp:sp modelId="{3326B2B2-0DBD-6F44-891E-B30CE48A3FF4}">
      <dsp:nvSpPr>
        <dsp:cNvPr id="0" name=""/>
        <dsp:cNvSpPr/>
      </dsp:nvSpPr>
      <dsp:spPr>
        <a:xfrm>
          <a:off x="5886642" y="21757"/>
          <a:ext cx="1633958" cy="653583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analysis</a:t>
          </a:r>
        </a:p>
      </dsp:txBody>
      <dsp:txXfrm>
        <a:off x="6213434" y="21757"/>
        <a:ext cx="980375" cy="653583"/>
      </dsp:txXfrm>
    </dsp:sp>
    <dsp:sp modelId="{9DE3E9A0-072E-FF47-9561-1470CAC4D05C}">
      <dsp:nvSpPr>
        <dsp:cNvPr id="0" name=""/>
        <dsp:cNvSpPr/>
      </dsp:nvSpPr>
      <dsp:spPr>
        <a:xfrm>
          <a:off x="7357205" y="21757"/>
          <a:ext cx="1633958" cy="653583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 dirty="0"/>
            <a:t>FAIR</a:t>
          </a:r>
          <a:r>
            <a:rPr lang="en-US" sz="1200" kern="1200" dirty="0"/>
            <a:t> Data management</a:t>
          </a:r>
        </a:p>
      </dsp:txBody>
      <dsp:txXfrm>
        <a:off x="7683997" y="21757"/>
        <a:ext cx="980375" cy="6535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D3C77-974C-8849-AC4F-0ABDC0FD3BB3}">
      <dsp:nvSpPr>
        <dsp:cNvPr id="0" name=""/>
        <dsp:cNvSpPr/>
      </dsp:nvSpPr>
      <dsp:spPr>
        <a:xfrm>
          <a:off x="4392" y="21757"/>
          <a:ext cx="1633958" cy="653583"/>
        </a:xfrm>
        <a:prstGeom prst="chevron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User </a:t>
          </a:r>
          <a:r>
            <a:rPr lang="en-US" sz="1200" kern="1200"/>
            <a:t>office software</a:t>
          </a:r>
          <a:endParaRPr lang="en-US" sz="1200" kern="1200" dirty="0"/>
        </a:p>
      </dsp:txBody>
      <dsp:txXfrm>
        <a:off x="331184" y="21757"/>
        <a:ext cx="980375" cy="653583"/>
      </dsp:txXfrm>
    </dsp:sp>
    <dsp:sp modelId="{5D4A3405-702D-854D-BCAD-9BC68DB6596C}">
      <dsp:nvSpPr>
        <dsp:cNvPr id="0" name=""/>
        <dsp:cNvSpPr/>
      </dsp:nvSpPr>
      <dsp:spPr>
        <a:xfrm>
          <a:off x="1474954" y="21757"/>
          <a:ext cx="1633958" cy="653583"/>
        </a:xfrm>
        <a:prstGeom prst="chevron">
          <a:avLst/>
        </a:prstGeom>
        <a:solidFill>
          <a:schemeClr val="accent2"/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Experiment control</a:t>
          </a:r>
        </a:p>
      </dsp:txBody>
      <dsp:txXfrm>
        <a:off x="1801746" y="21757"/>
        <a:ext cx="980375" cy="653583"/>
      </dsp:txXfrm>
    </dsp:sp>
    <dsp:sp modelId="{33D538C9-4794-0547-8260-8BE0D1E909E6}">
      <dsp:nvSpPr>
        <dsp:cNvPr id="0" name=""/>
        <dsp:cNvSpPr/>
      </dsp:nvSpPr>
      <dsp:spPr>
        <a:xfrm>
          <a:off x="2945517" y="21757"/>
          <a:ext cx="1633958" cy="653583"/>
        </a:xfrm>
        <a:prstGeom prst="chevron">
          <a:avLst/>
        </a:prstGeom>
        <a:solidFill>
          <a:schemeClr val="accent2"/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Stream events &amp; meta data</a:t>
          </a:r>
        </a:p>
      </dsp:txBody>
      <dsp:txXfrm>
        <a:off x="3272309" y="21757"/>
        <a:ext cx="980375" cy="653583"/>
      </dsp:txXfrm>
    </dsp:sp>
    <dsp:sp modelId="{E8C6DF36-B2D5-944B-BF83-26BC27AC9104}">
      <dsp:nvSpPr>
        <dsp:cNvPr id="0" name=""/>
        <dsp:cNvSpPr/>
      </dsp:nvSpPr>
      <dsp:spPr>
        <a:xfrm>
          <a:off x="4416080" y="21757"/>
          <a:ext cx="1633958" cy="653583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reduction &amp; visualization</a:t>
          </a:r>
        </a:p>
      </dsp:txBody>
      <dsp:txXfrm>
        <a:off x="4742872" y="21757"/>
        <a:ext cx="980375" cy="653583"/>
      </dsp:txXfrm>
    </dsp:sp>
    <dsp:sp modelId="{3326B2B2-0DBD-6F44-891E-B30CE48A3FF4}">
      <dsp:nvSpPr>
        <dsp:cNvPr id="0" name=""/>
        <dsp:cNvSpPr/>
      </dsp:nvSpPr>
      <dsp:spPr>
        <a:xfrm>
          <a:off x="5886642" y="21757"/>
          <a:ext cx="1633958" cy="653583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analysis</a:t>
          </a:r>
        </a:p>
      </dsp:txBody>
      <dsp:txXfrm>
        <a:off x="6213434" y="21757"/>
        <a:ext cx="980375" cy="653583"/>
      </dsp:txXfrm>
    </dsp:sp>
    <dsp:sp modelId="{9DE3E9A0-072E-FF47-9561-1470CAC4D05C}">
      <dsp:nvSpPr>
        <dsp:cNvPr id="0" name=""/>
        <dsp:cNvSpPr/>
      </dsp:nvSpPr>
      <dsp:spPr>
        <a:xfrm>
          <a:off x="7357205" y="21757"/>
          <a:ext cx="1633958" cy="653583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 dirty="0"/>
            <a:t>FAIR</a:t>
          </a:r>
          <a:r>
            <a:rPr lang="en-US" sz="1200" kern="1200" dirty="0"/>
            <a:t> Data management</a:t>
          </a:r>
        </a:p>
      </dsp:txBody>
      <dsp:txXfrm>
        <a:off x="7683997" y="21757"/>
        <a:ext cx="980375" cy="653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2022-10-24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3661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Summary:</a:t>
            </a:r>
            <a:r>
              <a:rPr lang="en-GB" b="0" dirty="0"/>
              <a:t> Scientific computing group that should support </a:t>
            </a:r>
          </a:p>
          <a:p>
            <a:endParaRPr lang="en-GB" b="0" dirty="0"/>
          </a:p>
          <a:p>
            <a:r>
              <a:rPr lang="en-GB" b="0" dirty="0"/>
              <a:t>Objectives</a:t>
            </a:r>
          </a:p>
          <a:p>
            <a:endParaRPr lang="en-GB" b="0" dirty="0"/>
          </a:p>
          <a:p>
            <a:r>
              <a:rPr lang="en-GB" b="0"/>
              <a:t>Strategy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559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838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2022-10-24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2022-10-24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tiff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2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1.gif"/><Relationship Id="rId4" Type="http://schemas.openxmlformats.org/officeDocument/2006/relationships/diagramLayout" Target="../diagrams/layout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375311-DBEF-F839-8EAE-596524831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Also ICB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76629-A619-D02F-A44F-DADD469A8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2022-10-24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53255-A4D0-3D73-4297-A207982BD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945" y="265373"/>
            <a:ext cx="5688764" cy="59384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89D9AD-A641-ADB7-DB7D-D173635391AB}"/>
              </a:ext>
            </a:extLst>
          </p:cNvPr>
          <p:cNvSpPr txBox="1"/>
          <p:nvPr/>
        </p:nvSpPr>
        <p:spPr>
          <a:xfrm>
            <a:off x="1103709" y="1673157"/>
            <a:ext cx="32153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Instrument teams have assessed risks as part of the Instrument Collaboration Board (ICB)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Many of them related to DMSC!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Currently discussion between Science and NSS about how to align this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49F28B0-EB34-C121-0D4F-94FA10F96C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3546112" cy="507076"/>
          </a:xfrm>
        </p:spPr>
        <p:txBody>
          <a:bodyPr/>
          <a:lstStyle/>
          <a:p>
            <a:r>
              <a:rPr lang="en-GB" dirty="0"/>
              <a:t>Email from yesterday</a:t>
            </a:r>
          </a:p>
        </p:txBody>
      </p:sp>
    </p:spTree>
    <p:extLst>
      <p:ext uri="{BB962C8B-B14F-4D97-AF65-F5344CB8AC3E}">
        <p14:creationId xmlns:p14="http://schemas.microsoft.com/office/powerpoint/2010/main" val="176149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D558D-1AB1-82C5-359B-493AA4D3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risks from IDS workshop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4F49E-0B88-62E8-4C1D-8FF04E6A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33E551-3699-6A27-254D-D95588226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E90491E1-CF1C-7C63-820F-8B8A63A18D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2644335"/>
              </p:ext>
            </p:extLst>
          </p:nvPr>
        </p:nvGraphicFramePr>
        <p:xfrm>
          <a:off x="713508" y="1252737"/>
          <a:ext cx="11162935" cy="5222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348">
                  <a:extLst>
                    <a:ext uri="{9D8B030D-6E8A-4147-A177-3AD203B41FA5}">
                      <a16:colId xmlns:a16="http://schemas.microsoft.com/office/drawing/2014/main" val="3301798707"/>
                    </a:ext>
                  </a:extLst>
                </a:gridCol>
                <a:gridCol w="2628887">
                  <a:extLst>
                    <a:ext uri="{9D8B030D-6E8A-4147-A177-3AD203B41FA5}">
                      <a16:colId xmlns:a16="http://schemas.microsoft.com/office/drawing/2014/main" val="2058123045"/>
                    </a:ext>
                  </a:extLst>
                </a:gridCol>
                <a:gridCol w="2680900">
                  <a:extLst>
                    <a:ext uri="{9D8B030D-6E8A-4147-A177-3AD203B41FA5}">
                      <a16:colId xmlns:a16="http://schemas.microsoft.com/office/drawing/2014/main" val="1829686944"/>
                    </a:ext>
                  </a:extLst>
                </a:gridCol>
                <a:gridCol w="2680900">
                  <a:extLst>
                    <a:ext uri="{9D8B030D-6E8A-4147-A177-3AD203B41FA5}">
                      <a16:colId xmlns:a16="http://schemas.microsoft.com/office/drawing/2014/main" val="45063969"/>
                    </a:ext>
                  </a:extLst>
                </a:gridCol>
                <a:gridCol w="2680900">
                  <a:extLst>
                    <a:ext uri="{9D8B030D-6E8A-4147-A177-3AD203B41FA5}">
                      <a16:colId xmlns:a16="http://schemas.microsoft.com/office/drawing/2014/main" val="821868162"/>
                    </a:ext>
                  </a:extLst>
                </a:gridCol>
              </a:tblGrid>
              <a:tr h="417993">
                <a:tc>
                  <a:txBody>
                    <a:bodyPr/>
                    <a:lstStyle/>
                    <a:p>
                      <a:r>
                        <a:rPr lang="en-GB" dirty="0"/>
                        <a:t>#</a:t>
                      </a:r>
                    </a:p>
                  </a:txBody>
                  <a:tcPr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Cause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Event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Consequence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Mitigation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95611031"/>
                  </a:ext>
                </a:extLst>
              </a:tr>
              <a:tr h="721469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Key staff leaving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Failure to deliver full data processing pipeline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Degraded user experience and poor scientific output</a:t>
                      </a:r>
                      <a:r>
                        <a:rPr lang="en-DK" dirty="0">
                          <a:effectLst/>
                        </a:rPr>
                        <a:t> </a:t>
                      </a:r>
                      <a:endParaRPr lang="en-GB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Work environment / (avoid SPOF)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19555922"/>
                  </a:ext>
                </a:extLst>
              </a:tr>
              <a:tr h="721469"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</a:p>
                  </a:txBody>
                  <a:tcPr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Lack of IDS competences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Insufficient support for instrument commissioning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Delay in start of user programme</a:t>
                      </a:r>
                      <a:r>
                        <a:rPr lang="en-DK" dirty="0">
                          <a:effectLst/>
                        </a:rPr>
                        <a:t> </a:t>
                      </a:r>
                      <a:endParaRPr lang="en-GB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Training, hiring more people, make competence mapping.</a:t>
                      </a:r>
                      <a:r>
                        <a:rPr lang="en-DK" dirty="0">
                          <a:effectLst/>
                        </a:rPr>
                        <a:t> </a:t>
                      </a:r>
                      <a:endParaRPr lang="en-GB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57363623"/>
                  </a:ext>
                </a:extLst>
              </a:tr>
              <a:tr h="10306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Undefined requirements for remote control.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Inability to control the instruments outside the instrumental hutch.</a:t>
                      </a:r>
                      <a:endParaRPr lang="en-GB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Failure to meet obligations to regulatory stakeholders.</a:t>
                      </a:r>
                      <a:r>
                        <a:rPr lang="en-DK" dirty="0">
                          <a:effectLst/>
                        </a:rPr>
                        <a:t> </a:t>
                      </a:r>
                      <a:endParaRPr lang="en-GB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Have a policy in place and make sure to implement it.</a:t>
                      </a:r>
                      <a:r>
                        <a:rPr lang="en-DK" dirty="0">
                          <a:effectLst/>
                        </a:rPr>
                        <a:t> </a:t>
                      </a:r>
                      <a:endParaRPr lang="en-GB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01202920"/>
                  </a:ext>
                </a:extLst>
              </a:tr>
              <a:tr h="10306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Unmanaged change in an upstream software component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Failure of downstream component</a:t>
                      </a:r>
                      <a:endParaRPr lang="en-GB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 working data pipeline and failed user experiments</a:t>
                      </a:r>
                      <a:endParaRPr lang="en-GB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dirty="0"/>
                        <a:t>Improve ways of working. Policies and procedures. Configuration change management. Continuous integration.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6936679"/>
                  </a:ext>
                </a:extLst>
              </a:tr>
              <a:tr h="7214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Unmanaged change in infrastructure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 working instrument or associated infrastructure</a:t>
                      </a:r>
                      <a:r>
                        <a:rPr lang="en-DK" dirty="0">
                          <a:effectLst/>
                        </a:rPr>
                        <a:t> </a:t>
                      </a:r>
                      <a:endParaRPr lang="en-GB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Unhappy users </a:t>
                      </a:r>
                      <a:r>
                        <a:rPr lang="en-DK" dirty="0">
                          <a:effectLst/>
                        </a:rPr>
                        <a:t> </a:t>
                      </a:r>
                      <a:endParaRPr lang="en-GB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59185923"/>
                  </a:ext>
                </a:extLst>
              </a:tr>
            </a:tbl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927B13-1D77-E7A1-944B-0EA2B6919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8346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94007-5F6A-E940-BDC1-1C163EFA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Agile scientific computing house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7ACFFE-46C2-3943-8D45-771C4D74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C23D6-6A8C-0A4E-B6AB-C177CC8F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D3B9A-B518-0044-A077-161E59982E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Use different project management tools than P6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896C16-BA9F-DB42-A605-92B9A8E7A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2022-10-24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270BF-8654-7149-8DCB-B34A2CCF7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04" y="1446416"/>
            <a:ext cx="5285037" cy="3119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DF82D-DE5E-F74A-8CBE-4D7BC8C55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444" y="3221689"/>
            <a:ext cx="5060429" cy="3436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FF2914-CDB2-844F-B4CB-E29ED6449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462" y="5532152"/>
            <a:ext cx="1259973" cy="11376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3DC478-EF32-214D-9D48-930925273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064" y="1179712"/>
            <a:ext cx="4511649" cy="3652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95F448-92B1-9B44-8A6C-C7128CF00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5291" y="4456925"/>
            <a:ext cx="3231135" cy="1331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6D7B60-7F7A-A74B-863D-EAC51C68E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4473" y="5465948"/>
            <a:ext cx="1191884" cy="11918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77E8F6E-30D8-2142-BF42-E2FDFF8D64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8612" y="1729671"/>
            <a:ext cx="1003858" cy="10038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C5F9D03-EF8F-2145-B992-07DE4FD603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233" y="1695851"/>
            <a:ext cx="935663" cy="9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CF2A2-1D71-8F46-9B6B-93B2D9A99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Linking to ESS P6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64C45-8213-F840-A025-8B988FF43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25639-58AE-524A-83CD-BD5090F2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230F6A-C6A1-7843-9232-A8312D5CD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Work in progress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2DA0B1-8A44-E842-B215-A27D81CB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2022-10-24</a:t>
            </a:fld>
            <a:endParaRPr lang="sv-SE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E6F044-2D2C-5443-9516-3C52AB41D44C}"/>
              </a:ext>
            </a:extLst>
          </p:cNvPr>
          <p:cNvGrpSpPr/>
          <p:nvPr/>
        </p:nvGrpSpPr>
        <p:grpSpPr>
          <a:xfrm>
            <a:off x="2810417" y="1851949"/>
            <a:ext cx="8608203" cy="740780"/>
            <a:chOff x="2492012" y="1851949"/>
            <a:chExt cx="8608203" cy="74078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5C130CC-C088-F142-8319-0B785C63D5BC}"/>
                </a:ext>
              </a:extLst>
            </p:cNvPr>
            <p:cNvSpPr/>
            <p:nvPr/>
          </p:nvSpPr>
          <p:spPr>
            <a:xfrm>
              <a:off x="2492012" y="1851949"/>
              <a:ext cx="1909822" cy="7407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DST </a:t>
              </a:r>
            </a:p>
            <a:p>
              <a:pPr algn="ctr"/>
              <a:r>
                <a:rPr lang="en-GB" dirty="0"/>
                <a:t>(JIRA)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A3D97C0-CCD8-F548-95DD-9ACEB17B52DA}"/>
                </a:ext>
              </a:extLst>
            </p:cNvPr>
            <p:cNvSpPr/>
            <p:nvPr/>
          </p:nvSpPr>
          <p:spPr>
            <a:xfrm>
              <a:off x="4727855" y="1851949"/>
              <a:ext cx="1909822" cy="7407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SWAP </a:t>
              </a:r>
            </a:p>
            <a:p>
              <a:pPr algn="ctr"/>
              <a:r>
                <a:rPr lang="en-GB" dirty="0"/>
                <a:t>(GitHub/JIRA)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DC70280-CF4F-DD41-9258-D42DCF7153EB}"/>
                </a:ext>
              </a:extLst>
            </p:cNvPr>
            <p:cNvSpPr/>
            <p:nvPr/>
          </p:nvSpPr>
          <p:spPr>
            <a:xfrm>
              <a:off x="6963698" y="1851949"/>
              <a:ext cx="1909822" cy="7407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DRAM (GitHub/JIRA)</a:t>
              </a: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EC9F5DB3-D9A2-3946-BE24-450BAC5A958D}"/>
                </a:ext>
              </a:extLst>
            </p:cNvPr>
            <p:cNvSpPr/>
            <p:nvPr/>
          </p:nvSpPr>
          <p:spPr>
            <a:xfrm>
              <a:off x="9190393" y="1851949"/>
              <a:ext cx="1909822" cy="7407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ECDC (GitHub/JIRA)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332CDC3-B292-2149-BD6A-0F9F2B92DBC5}"/>
              </a:ext>
            </a:extLst>
          </p:cNvPr>
          <p:cNvSpPr/>
          <p:nvPr/>
        </p:nvSpPr>
        <p:spPr>
          <a:xfrm>
            <a:off x="3807769" y="3586296"/>
            <a:ext cx="4386805" cy="740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DMSC</a:t>
            </a:r>
          </a:p>
          <a:p>
            <a:pPr algn="ctr"/>
            <a:r>
              <a:rPr lang="en-GB" dirty="0"/>
              <a:t>(JIRA)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BB46D34-D330-5F4B-AE2F-D009F83B4C7C}"/>
              </a:ext>
            </a:extLst>
          </p:cNvPr>
          <p:cNvGrpSpPr/>
          <p:nvPr/>
        </p:nvGrpSpPr>
        <p:grpSpPr>
          <a:xfrm>
            <a:off x="2301456" y="5219100"/>
            <a:ext cx="7399430" cy="740780"/>
            <a:chOff x="2301456" y="5219100"/>
            <a:chExt cx="7399430" cy="740780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1301968-5583-AF4E-8054-FAE896574D92}"/>
                </a:ext>
              </a:extLst>
            </p:cNvPr>
            <p:cNvSpPr/>
            <p:nvPr/>
          </p:nvSpPr>
          <p:spPr>
            <a:xfrm>
              <a:off x="2301456" y="5219100"/>
              <a:ext cx="2878641" cy="7407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ESS/NSS/Science</a:t>
              </a:r>
            </a:p>
            <a:p>
              <a:pPr algn="ctr"/>
              <a:r>
                <a:rPr lang="en-GB" dirty="0"/>
                <a:t>(P6)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F9C47B-9F7C-8547-AA18-857B6EE7AB7E}"/>
                </a:ext>
              </a:extLst>
            </p:cNvPr>
            <p:cNvSpPr/>
            <p:nvPr/>
          </p:nvSpPr>
          <p:spPr>
            <a:xfrm>
              <a:off x="6822245" y="5219100"/>
              <a:ext cx="2878641" cy="7407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     Risk register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0368083-6627-CA44-9B14-07330735640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3765328" y="2592729"/>
            <a:ext cx="920087" cy="9935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3C3443-C1E2-EA48-A4EF-94B11B372AE1}"/>
              </a:ext>
            </a:extLst>
          </p:cNvPr>
          <p:cNvCxnSpPr>
            <a:cxnSpLocks/>
            <a:stCxn id="11" idx="2"/>
            <a:endCxn id="16" idx="0"/>
          </p:cNvCxnSpPr>
          <p:nvPr/>
        </p:nvCxnSpPr>
        <p:spPr>
          <a:xfrm>
            <a:off x="6001171" y="2592729"/>
            <a:ext cx="1" cy="9935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00586DC-DD0E-044A-ACEA-A7F474DE85F9}"/>
              </a:ext>
            </a:extLst>
          </p:cNvPr>
          <p:cNvCxnSpPr>
            <a:cxnSpLocks/>
          </p:cNvCxnSpPr>
          <p:nvPr/>
        </p:nvCxnSpPr>
        <p:spPr>
          <a:xfrm flipH="1">
            <a:off x="7316928" y="2592729"/>
            <a:ext cx="601681" cy="9935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72723CD-8A24-3945-A5D3-30C9726AF3B1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3740777" y="4327076"/>
            <a:ext cx="944638" cy="8920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76F99-DB48-E741-B6E0-6B8CFCD55B0E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7407797" y="4327076"/>
            <a:ext cx="853769" cy="8920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CD831D7-839A-574D-85D2-80AB61032F74}"/>
              </a:ext>
            </a:extLst>
          </p:cNvPr>
          <p:cNvCxnSpPr/>
          <p:nvPr/>
        </p:nvCxnSpPr>
        <p:spPr>
          <a:xfrm>
            <a:off x="682906" y="4707188"/>
            <a:ext cx="109612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8D3B2C7-AA7E-914C-A54C-ACCF1C0B5E02}"/>
              </a:ext>
            </a:extLst>
          </p:cNvPr>
          <p:cNvSpPr txBox="1"/>
          <p:nvPr/>
        </p:nvSpPr>
        <p:spPr>
          <a:xfrm>
            <a:off x="10037446" y="3206183"/>
            <a:ext cx="1676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DMSC internal project planning and tracking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725944-63B9-EA4D-98C4-EF0475D42540}"/>
              </a:ext>
            </a:extLst>
          </p:cNvPr>
          <p:cNvSpPr txBox="1"/>
          <p:nvPr/>
        </p:nvSpPr>
        <p:spPr>
          <a:xfrm>
            <a:off x="10037933" y="5087301"/>
            <a:ext cx="1423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Science project planning and tracking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E7774EC-4017-0142-BAB3-EF5B506D0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393" y="3180992"/>
            <a:ext cx="1191393" cy="119139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0E64EB1-C760-AF42-9153-7E68E800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58" y="3223113"/>
            <a:ext cx="1259973" cy="11376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A9BB31-60CB-D24D-9B75-721655B1E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06" y="5155759"/>
            <a:ext cx="1191884" cy="119188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4D3441A-1F4D-304D-BC15-853C6B3AD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082" y="5299903"/>
            <a:ext cx="1168400" cy="508000"/>
          </a:xfrm>
          <a:prstGeom prst="rect">
            <a:avLst/>
          </a:prstGeom>
        </p:spPr>
      </p:pic>
      <p:sp>
        <p:nvSpPr>
          <p:cNvPr id="55" name="Left Arrow 54">
            <a:extLst>
              <a:ext uri="{FF2B5EF4-FFF2-40B4-BE49-F238E27FC236}">
                <a16:creationId xmlns:a16="http://schemas.microsoft.com/office/drawing/2014/main" id="{1215B3D2-F26B-AC40-AD2C-BA9C5A46CCB7}"/>
              </a:ext>
            </a:extLst>
          </p:cNvPr>
          <p:cNvSpPr/>
          <p:nvPr/>
        </p:nvSpPr>
        <p:spPr>
          <a:xfrm rot="19314013">
            <a:off x="7979513" y="3037168"/>
            <a:ext cx="1726724" cy="98810"/>
          </a:xfrm>
          <a:prstGeom prst="lef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28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3C318-1545-6C2B-6909-F55BB3591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Philosophy applied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E32BD-E11D-06A5-3CD3-09C98699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CE74D-934D-47EB-C22D-B3EBEFBB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14FC05-1EB8-715C-7529-FD7A811A7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Top-down (P6) – empowering the IDS</a:t>
            </a:r>
          </a:p>
          <a:p>
            <a:pPr marL="0" indent="0">
              <a:buNone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DMSC delivers a data processing pipeline to each instruments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Instrument Data Scientist (IDS) for an instrument is the Product Owner of the associated data processing pipeline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IDS runs a project in JIRA with milestones / user stories that are replicated in P6 and link to development teams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Ideally, the IDS has a test suite running for the data processing pipeline and ‘unit testing’ for the interfaces.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84414B-1E8A-098B-6FD5-2890B09E2D7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b="1" dirty="0"/>
              <a:t>Bottom-up (JIRA/GitHub) – empowering the team</a:t>
            </a:r>
          </a:p>
          <a:p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 </a:t>
            </a:r>
            <a:r>
              <a:rPr lang="en-GB" dirty="0"/>
              <a:t>Each development team delivers in principle a component of the data processing pipeline for all instruments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 </a:t>
            </a:r>
            <a:r>
              <a:rPr lang="en-GB" dirty="0"/>
              <a:t>They run an issue tracker / PM tool for their project / deliverable(s)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 </a:t>
            </a:r>
            <a:r>
              <a:rPr lang="en-GB" dirty="0"/>
              <a:t>When informed by an IDS that a milestone is not met, they can create an issue linking to that milestone. </a:t>
            </a:r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106580-D39D-B1FA-5E47-06F0D97702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… still being developed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36AD413-71EE-8EEE-CFFA-EEE303B0E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639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F57E66B-566B-D89D-DD2E-B1F370449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Dashboard for DMSC activities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EDD1DC-E004-1B92-4EF3-CB207BB09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D8F5B-18AC-588D-B1BB-E3CBC0ED8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272644-8C87-CF29-42A7-35A176DD49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Eventually we(I) would like to have a nice overview of status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CEF626B3-BBB4-347D-2488-42FC233432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6080654"/>
              </p:ext>
            </p:extLst>
          </p:nvPr>
        </p:nvGraphicFramePr>
        <p:xfrm>
          <a:off x="1103709" y="1700749"/>
          <a:ext cx="785515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931">
                  <a:extLst>
                    <a:ext uri="{9D8B030D-6E8A-4147-A177-3AD203B41FA5}">
                      <a16:colId xmlns:a16="http://schemas.microsoft.com/office/drawing/2014/main" val="174066209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2064838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12364664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21711723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9235915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23146838"/>
                    </a:ext>
                  </a:extLst>
                </a:gridCol>
                <a:gridCol w="209223">
                  <a:extLst>
                    <a:ext uri="{9D8B030D-6E8A-4147-A177-3AD203B41FA5}">
                      <a16:colId xmlns:a16="http://schemas.microsoft.com/office/drawing/2014/main" val="3253696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46465594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4699036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8512191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804712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DAQ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MS3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MS4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687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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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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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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ym typeface="Wingdings" pitchFamily="2" charset="2"/>
                        </a:rPr>
                        <a:t>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ym typeface="Wingdings" pitchFamily="2" charset="2"/>
                        </a:rPr>
                        <a:t>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ym typeface="Wingdings" pitchFamily="2" charset="2"/>
                        </a:rPr>
                        <a:t>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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293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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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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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ym typeface="Wingdings" pitchFamily="2" charset="2"/>
                        </a:rPr>
                        <a:t>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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202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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ym typeface="Wingdings" pitchFamily="2" charset="2"/>
                        </a:rPr>
                        <a:t>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ym typeface="Wingdings" pitchFamily="2" charset="2"/>
                        </a:rPr>
                        <a:t>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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404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BIFROST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ym typeface="Wingdings" pitchFamily="2" charset="2"/>
                        </a:rPr>
                        <a:t>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ym typeface="Wingdings" pitchFamily="2" charset="2"/>
                        </a:rPr>
                        <a:t>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ym typeface="Wingdings" pitchFamily="2" charset="2"/>
                        </a:rPr>
                        <a:t>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Wingdings" pitchFamily="2" charset="2"/>
                        </a:rPr>
                        <a:t>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883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792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YMIR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217073"/>
                  </a:ext>
                </a:extLst>
              </a:tr>
            </a:tbl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9FF7FBB-ED53-97DD-3769-445866518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2022-10-25</a:t>
            </a:fld>
            <a:endParaRPr lang="sv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39251-0B42-53E2-A42E-57BB004D1A72}"/>
              </a:ext>
            </a:extLst>
          </p:cNvPr>
          <p:cNvSpPr txBox="1"/>
          <p:nvPr/>
        </p:nvSpPr>
        <p:spPr>
          <a:xfrm>
            <a:off x="1103709" y="6105938"/>
            <a:ext cx="9366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Repeat and update 2019 LOKI milestones with increased complexity (e.g. temperature scan)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8F4674-93C2-D79E-E42C-038E9991C839}"/>
              </a:ext>
            </a:extLst>
          </p:cNvPr>
          <p:cNvSpPr/>
          <p:nvPr/>
        </p:nvSpPr>
        <p:spPr>
          <a:xfrm>
            <a:off x="8062509" y="4119161"/>
            <a:ext cx="1317141" cy="423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ontent Placeholder 4">
            <a:extLst>
              <a:ext uri="{FF2B5EF4-FFF2-40B4-BE49-F238E27FC236}">
                <a16:creationId xmlns:a16="http://schemas.microsoft.com/office/drawing/2014/main" id="{2AFA7675-EEAB-8889-327D-2EA61807A6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1346400"/>
              </p:ext>
            </p:extLst>
          </p:nvPr>
        </p:nvGraphicFramePr>
        <p:xfrm>
          <a:off x="1111336" y="4945711"/>
          <a:ext cx="8995556" cy="697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956A2DCE-1814-C507-3311-F4A61B6E85D3}"/>
              </a:ext>
            </a:extLst>
          </p:cNvPr>
          <p:cNvSpPr txBox="1"/>
          <p:nvPr/>
        </p:nvSpPr>
        <p:spPr>
          <a:xfrm>
            <a:off x="1611976" y="4577852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UOS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BEE618-1776-0DEE-8162-CADA7DD1B7A6}"/>
              </a:ext>
            </a:extLst>
          </p:cNvPr>
          <p:cNvSpPr txBox="1"/>
          <p:nvPr/>
        </p:nvSpPr>
        <p:spPr>
          <a:xfrm>
            <a:off x="3571946" y="4571030"/>
            <a:ext cx="666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DAQ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33F523-E27F-1F08-1703-C43DA5DF7EDD}"/>
              </a:ext>
            </a:extLst>
          </p:cNvPr>
          <p:cNvSpPr txBox="1"/>
          <p:nvPr/>
        </p:nvSpPr>
        <p:spPr>
          <a:xfrm>
            <a:off x="5932525" y="4571030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DR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85B3A3-285A-7938-18D5-82053F2A2143}"/>
              </a:ext>
            </a:extLst>
          </p:cNvPr>
          <p:cNvSpPr txBox="1"/>
          <p:nvPr/>
        </p:nvSpPr>
        <p:spPr>
          <a:xfrm>
            <a:off x="7502795" y="4577852"/>
            <a:ext cx="491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DA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8C9CBE-FAAE-0E5F-631C-2D352BDC9316}"/>
              </a:ext>
            </a:extLst>
          </p:cNvPr>
          <p:cNvSpPr txBox="1"/>
          <p:nvPr/>
        </p:nvSpPr>
        <p:spPr>
          <a:xfrm>
            <a:off x="8886309" y="457785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DM</a:t>
            </a:r>
          </a:p>
        </p:txBody>
      </p:sp>
    </p:spTree>
    <p:extLst>
      <p:ext uri="{BB962C8B-B14F-4D97-AF65-F5344CB8AC3E}">
        <p14:creationId xmlns:p14="http://schemas.microsoft.com/office/powerpoint/2010/main" val="399080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0C28A754-D5BA-E041-9C6E-374E017884E9}"/>
              </a:ext>
            </a:extLst>
          </p:cNvPr>
          <p:cNvSpPr/>
          <p:nvPr/>
        </p:nvSpPr>
        <p:spPr>
          <a:xfrm>
            <a:off x="291831" y="5667508"/>
            <a:ext cx="11900170" cy="11904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D91B9-CD29-CF4D-A1AF-2E7A519F8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Scope</a:t>
            </a:r>
            <a:r>
              <a:rPr lang="da-DK" dirty="0"/>
              <a:t> for </a:t>
            </a:r>
            <a:r>
              <a:rPr lang="da-DK" dirty="0" err="1"/>
              <a:t>scientific</a:t>
            </a:r>
            <a:r>
              <a:rPr lang="da-DK" dirty="0"/>
              <a:t> </a:t>
            </a:r>
            <a:r>
              <a:rPr lang="da-DK" dirty="0" err="1"/>
              <a:t>computing</a:t>
            </a:r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D4E9BF-B592-BE4A-ADDF-9EADD4EF0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Scientific Computing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FD6F7-C556-614D-985C-51E1AC5B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E57C6D-3B02-914B-82AF-05FE55BFB4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5647" y="930419"/>
            <a:ext cx="9360000" cy="507076"/>
          </a:xfrm>
        </p:spPr>
        <p:txBody>
          <a:bodyPr/>
          <a:lstStyle/>
          <a:p>
            <a:r>
              <a:rPr lang="da-DK" dirty="0"/>
              <a:t>Support </a:t>
            </a:r>
            <a:r>
              <a:rPr lang="da-DK" dirty="0" err="1"/>
              <a:t>users</a:t>
            </a:r>
            <a:r>
              <a:rPr lang="da-DK" dirty="0"/>
              <a:t> with </a:t>
            </a:r>
            <a:r>
              <a:rPr lang="da-DK" dirty="0" err="1"/>
              <a:t>scientific</a:t>
            </a:r>
            <a:r>
              <a:rPr lang="da-DK" dirty="0"/>
              <a:t> </a:t>
            </a:r>
            <a:r>
              <a:rPr lang="da-DK" dirty="0" err="1"/>
              <a:t>computing</a:t>
            </a:r>
            <a:r>
              <a:rPr lang="da-DK" dirty="0"/>
              <a:t> at </a:t>
            </a:r>
            <a:r>
              <a:rPr lang="da-DK" dirty="0" err="1"/>
              <a:t>modern</a:t>
            </a:r>
            <a:r>
              <a:rPr lang="da-DK" dirty="0"/>
              <a:t> open science </a:t>
            </a:r>
            <a:r>
              <a:rPr lang="da-DK" dirty="0" err="1"/>
              <a:t>facility</a:t>
            </a:r>
            <a:endParaRPr lang="da-DK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1C1F73-3429-1F45-B123-A0F8654B2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2021-11-12</a:t>
            </a:r>
            <a:endParaRPr lang="sv-S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DFDA0F-8FB7-E646-BA0D-AC02BC41FFF6}"/>
              </a:ext>
            </a:extLst>
          </p:cNvPr>
          <p:cNvSpPr/>
          <p:nvPr/>
        </p:nvSpPr>
        <p:spPr>
          <a:xfrm>
            <a:off x="8062509" y="1444045"/>
            <a:ext cx="1317141" cy="423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4C50E91D-B13E-BF44-832A-F83939EE89B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85931" y="2051654"/>
          <a:ext cx="8995556" cy="697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AutoShape 6" descr="https://forge.frm2.tum.de/nicos/doc/nicos-master/_static/nicos-logo.svg">
            <a:extLst>
              <a:ext uri="{FF2B5EF4-FFF2-40B4-BE49-F238E27FC236}">
                <a16:creationId xmlns:a16="http://schemas.microsoft.com/office/drawing/2014/main" id="{8DB7A236-B39E-7F42-9703-006FF0464C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63552" y="118563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A46E6E-431B-1146-B39C-DD28D23A96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9949" y="1660813"/>
            <a:ext cx="1113891" cy="3306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3E5297-9209-0B48-AEB5-BAF51CFD546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66" y="1657693"/>
            <a:ext cx="784220" cy="320110"/>
          </a:xfrm>
          <a:prstGeom prst="rect">
            <a:avLst/>
          </a:prstGeom>
        </p:spPr>
      </p:pic>
      <p:pic>
        <p:nvPicPr>
          <p:cNvPr id="25" name="Picture 10" descr="PICS Home">
            <a:extLst>
              <a:ext uri="{FF2B5EF4-FFF2-40B4-BE49-F238E27FC236}">
                <a16:creationId xmlns:a16="http://schemas.microsoft.com/office/drawing/2014/main" id="{ACD2693A-E7D5-6047-A58B-2CE3E99EA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728" y="1591582"/>
            <a:ext cx="426151" cy="42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6EFCF3-694F-CA41-B184-27C56F8644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766" y="1704838"/>
            <a:ext cx="815349" cy="272965"/>
          </a:xfrm>
          <a:prstGeom prst="rect">
            <a:avLst/>
          </a:prstGeom>
        </p:spPr>
      </p:pic>
      <p:pic>
        <p:nvPicPr>
          <p:cNvPr id="28" name="Screen Shot 2017-10-30 at 14.07.55.png" descr="Screen Shot 2017-10-30 at 14.07.55.png">
            <a:extLst>
              <a:ext uri="{FF2B5EF4-FFF2-40B4-BE49-F238E27FC236}">
                <a16:creationId xmlns:a16="http://schemas.microsoft.com/office/drawing/2014/main" id="{E0A30994-FE4E-3341-85A5-7D261C8175F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AFBFC"/>
              </a:clrFrom>
              <a:clrTo>
                <a:srgbClr val="FAFBFC">
                  <a:alpha val="0"/>
                </a:srgbClr>
              </a:clrTo>
            </a:clrChange>
          </a:blip>
          <a:srcRect t="-1466" r="67449" b="-1"/>
          <a:stretch/>
        </p:blipFill>
        <p:spPr>
          <a:xfrm>
            <a:off x="8434852" y="1489481"/>
            <a:ext cx="608519" cy="575397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61816C-029E-C447-9480-6CF419751871}"/>
              </a:ext>
            </a:extLst>
          </p:cNvPr>
          <p:cNvSpPr txBox="1"/>
          <p:nvPr/>
        </p:nvSpPr>
        <p:spPr>
          <a:xfrm>
            <a:off x="7168513" y="1466878"/>
            <a:ext cx="1080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600" dirty="0" err="1">
                <a:solidFill>
                  <a:srgbClr val="666666"/>
                </a:solidFill>
              </a:rPr>
              <a:t>Technique</a:t>
            </a:r>
            <a:r>
              <a:rPr lang="sv-SE" sz="1600" dirty="0">
                <a:solidFill>
                  <a:srgbClr val="666666"/>
                </a:solidFill>
              </a:rPr>
              <a:t> </a:t>
            </a:r>
          </a:p>
          <a:p>
            <a:pPr algn="l"/>
            <a:r>
              <a:rPr lang="sv-SE" sz="1600" dirty="0" err="1">
                <a:solidFill>
                  <a:srgbClr val="666666"/>
                </a:solidFill>
              </a:rPr>
              <a:t>specific</a:t>
            </a:r>
            <a:endParaRPr lang="sv-SE" sz="1600" dirty="0">
              <a:solidFill>
                <a:srgbClr val="666666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EA33FE-6B00-974C-BE9C-1D3D6829A4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77647" y="1623477"/>
            <a:ext cx="1317903" cy="391252"/>
          </a:xfrm>
          <a:prstGeom prst="rect">
            <a:avLst/>
          </a:prstGeom>
        </p:spPr>
      </p:pic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5A62B3ED-5372-CA42-8CFE-6D15167A9DE0}"/>
              </a:ext>
            </a:extLst>
          </p:cNvPr>
          <p:cNvGraphicFramePr>
            <a:graphicFrameLocks noGrp="1"/>
          </p:cNvGraphicFramePr>
          <p:nvPr/>
        </p:nvGraphicFramePr>
        <p:xfrm>
          <a:off x="876327" y="5667509"/>
          <a:ext cx="10248470" cy="1010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24235">
                  <a:extLst>
                    <a:ext uri="{9D8B030D-6E8A-4147-A177-3AD203B41FA5}">
                      <a16:colId xmlns:a16="http://schemas.microsoft.com/office/drawing/2014/main" val="4216145412"/>
                    </a:ext>
                  </a:extLst>
                </a:gridCol>
                <a:gridCol w="5124235">
                  <a:extLst>
                    <a:ext uri="{9D8B030D-6E8A-4147-A177-3AD203B41FA5}">
                      <a16:colId xmlns:a16="http://schemas.microsoft.com/office/drawing/2014/main" val="81163747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b="1" u="sng" dirty="0">
                          <a:solidFill>
                            <a:srgbClr val="666666"/>
                          </a:solidFill>
                        </a:rPr>
                        <a:t>Not in scope</a:t>
                      </a:r>
                      <a:r>
                        <a:rPr lang="en-GB" b="1" u="none" dirty="0">
                          <a:solidFill>
                            <a:srgbClr val="666666"/>
                          </a:solidFill>
                        </a:rPr>
                        <a:t>:</a:t>
                      </a:r>
                      <a:endParaRPr lang="en-GB" b="1" u="sng" dirty="0">
                        <a:solidFill>
                          <a:srgbClr val="666666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286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Beam lines control &amp; integration (</a:t>
                      </a:r>
                      <a:r>
                        <a:rPr lang="en-GB" dirty="0">
                          <a:solidFill>
                            <a:srgbClr val="666666"/>
                          </a:solidFill>
                          <a:sym typeface="Wingdings" pitchFamily="2" charset="2"/>
                        </a:rPr>
                        <a:t></a:t>
                      </a: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 NSS Div.)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Business IT (</a:t>
                      </a:r>
                      <a:r>
                        <a:rPr lang="en-GB" dirty="0">
                          <a:solidFill>
                            <a:srgbClr val="666666"/>
                          </a:solidFill>
                          <a:sym typeface="Wingdings" pitchFamily="2" charset="2"/>
                        </a:rPr>
                        <a:t></a:t>
                      </a: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 IT Division)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Physical networking (</a:t>
                      </a:r>
                      <a:r>
                        <a:rPr lang="en-GB" dirty="0">
                          <a:solidFill>
                            <a:srgbClr val="666666"/>
                          </a:solidFill>
                          <a:sym typeface="Wingdings" pitchFamily="2" charset="2"/>
                        </a:rPr>
                        <a:t></a:t>
                      </a: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 ICS Division)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Integrated controls across ESS (</a:t>
                      </a:r>
                      <a:r>
                        <a:rPr lang="en-GB" dirty="0">
                          <a:solidFill>
                            <a:srgbClr val="666666"/>
                          </a:solidFill>
                          <a:sym typeface="Wingdings" pitchFamily="2" charset="2"/>
                        </a:rPr>
                        <a:t></a:t>
                      </a: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 ICS Div.)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345628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9E654D69-10AC-964B-B025-D100C3C485BE}"/>
              </a:ext>
            </a:extLst>
          </p:cNvPr>
          <p:cNvGraphicFramePr>
            <a:graphicFrameLocks noGrp="1"/>
          </p:cNvGraphicFramePr>
          <p:nvPr/>
        </p:nvGraphicFramePr>
        <p:xfrm>
          <a:off x="876327" y="3517082"/>
          <a:ext cx="10248470" cy="17520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92673">
                  <a:extLst>
                    <a:ext uri="{9D8B030D-6E8A-4147-A177-3AD203B41FA5}">
                      <a16:colId xmlns:a16="http://schemas.microsoft.com/office/drawing/2014/main" val="262385344"/>
                    </a:ext>
                  </a:extLst>
                </a:gridCol>
                <a:gridCol w="5155797">
                  <a:extLst>
                    <a:ext uri="{9D8B030D-6E8A-4147-A177-3AD203B41FA5}">
                      <a16:colId xmlns:a16="http://schemas.microsoft.com/office/drawing/2014/main" val="4226729023"/>
                    </a:ext>
                  </a:extLst>
                </a:gridCol>
              </a:tblGrid>
              <a:tr h="175200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b="1" dirty="0">
                          <a:solidFill>
                            <a:srgbClr val="666666"/>
                          </a:solidFill>
                        </a:rPr>
                        <a:t>Including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Compute infrastructure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Remote access to compute infrastructure &amp; services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Live data reduction and visualization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Live analysis for some techniques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666666"/>
                          </a:solidFill>
                        </a:rPr>
                        <a:t>Plus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Support for and with instrument simulations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User support for scientific computing (Instrument Data Scientists)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>
                          <a:solidFill>
                            <a:srgbClr val="666666"/>
                          </a:solidFill>
                        </a:rPr>
                        <a:t>Materials and molecular modelling and simulations (not prioritised so far)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203519"/>
                  </a:ext>
                </a:extLst>
              </a:tr>
            </a:tbl>
          </a:graphicData>
        </a:graphic>
      </p:graphicFrame>
      <p:sp>
        <p:nvSpPr>
          <p:cNvPr id="16" name="Right Brace 15">
            <a:extLst>
              <a:ext uri="{FF2B5EF4-FFF2-40B4-BE49-F238E27FC236}">
                <a16:creationId xmlns:a16="http://schemas.microsoft.com/office/drawing/2014/main" id="{A3E6FA36-9F04-484A-95A6-923DD8D97AD1}"/>
              </a:ext>
            </a:extLst>
          </p:cNvPr>
          <p:cNvSpPr/>
          <p:nvPr/>
        </p:nvSpPr>
        <p:spPr>
          <a:xfrm rot="5400000">
            <a:off x="4160932" y="1542345"/>
            <a:ext cx="185525" cy="2534856"/>
          </a:xfrm>
          <a:prstGeom prst="rightBrace">
            <a:avLst>
              <a:gd name="adj1" fmla="val 33046"/>
              <a:gd name="adj2" fmla="val 50000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84E2C6-61C1-C144-8415-CFEEA700E126}"/>
              </a:ext>
            </a:extLst>
          </p:cNvPr>
          <p:cNvSpPr txBox="1"/>
          <p:nvPr/>
        </p:nvSpPr>
        <p:spPr>
          <a:xfrm>
            <a:off x="3064764" y="2910024"/>
            <a:ext cx="239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666666"/>
                </a:solidFill>
              </a:rPr>
              <a:t>NSS scope </a:t>
            </a:r>
          </a:p>
          <a:p>
            <a:pPr algn="ctr"/>
            <a:r>
              <a:rPr lang="en-GB" sz="1400" dirty="0">
                <a:solidFill>
                  <a:srgbClr val="666666"/>
                </a:solidFill>
              </a:rPr>
              <a:t>(Tobias Richter’s presentation)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D27434-E3C5-264B-95AF-E18AAAFC99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15705" y="1568598"/>
            <a:ext cx="425199" cy="4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9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8591A-F7A1-084B-895B-91FDEF87C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80" y="169033"/>
            <a:ext cx="10364971" cy="657339"/>
          </a:xfrm>
        </p:spPr>
        <p:txBody>
          <a:bodyPr/>
          <a:lstStyle/>
          <a:p>
            <a:r>
              <a:rPr lang="en-GB" sz="3600" dirty="0"/>
              <a:t>DMSC-LOKI project on JIRA – 1</a:t>
            </a:r>
            <a:r>
              <a:rPr lang="en-GB" sz="3600" baseline="30000" dirty="0"/>
              <a:t>st</a:t>
            </a:r>
            <a:r>
              <a:rPr lang="en-GB" sz="3600" dirty="0"/>
              <a:t> take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E2EEF-AD77-F740-A8AE-4EA96439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149251A-0E8E-6543-8A23-155E992CC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4660" y="906482"/>
            <a:ext cx="9721091" cy="5488677"/>
          </a:xfrm>
        </p:spPr>
      </p:pic>
    </p:spTree>
    <p:extLst>
      <p:ext uri="{BB962C8B-B14F-4D97-AF65-F5344CB8AC3E}">
        <p14:creationId xmlns:p14="http://schemas.microsoft.com/office/powerpoint/2010/main" val="39815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0E6CA-EAA2-1046-A104-83DE06BBE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 Picture board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0E9B-3A46-D347-B163-35175BD8C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2022-10-25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6346B-5840-5045-9501-FFFC33BFE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91281-B91B-3944-B52F-728C5E1F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D046A1E-A40E-C64F-941E-1A98BB9E0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186" y="1546273"/>
            <a:ext cx="11501012" cy="5111559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D33811-74D8-B541-8684-663FBD23FF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0962AC-0039-9444-829B-A8EBE71C0405}"/>
              </a:ext>
            </a:extLst>
          </p:cNvPr>
          <p:cNvGrpSpPr/>
          <p:nvPr/>
        </p:nvGrpSpPr>
        <p:grpSpPr>
          <a:xfrm>
            <a:off x="3082711" y="3995225"/>
            <a:ext cx="6117560" cy="801858"/>
            <a:chOff x="3082711" y="3995225"/>
            <a:chExt cx="6117560" cy="8018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D3F9AE-E1ED-C74B-9803-2DF282E697A2}"/>
                </a:ext>
              </a:extLst>
            </p:cNvPr>
            <p:cNvSpPr/>
            <p:nvPr/>
          </p:nvSpPr>
          <p:spPr>
            <a:xfrm>
              <a:off x="4276578" y="3995225"/>
              <a:ext cx="4923693" cy="80185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D65F6A-9936-1041-A27E-49467C38BDDD}"/>
                </a:ext>
              </a:extLst>
            </p:cNvPr>
            <p:cNvSpPr txBox="1"/>
            <p:nvPr/>
          </p:nvSpPr>
          <p:spPr>
            <a:xfrm>
              <a:off x="3082711" y="4026822"/>
              <a:ext cx="1292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666666"/>
                  </a:solidFill>
                </a:rPr>
                <a:t>User stories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89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D16C-F364-8415-6309-EFC559A46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Concluding remarks for project &amp; risks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42466-5D39-7974-DD03-75A08622D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65EA4-341E-E2FE-DABA-E6DFA7072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A7AFD5-9FA3-DA5A-2367-5B88A8BAB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96E6650-F02B-9C4C-C44F-1E7A0870E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process has started for improving our risk and project management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Process is not completed yet. Next steps are:</a:t>
            </a:r>
          </a:p>
          <a:p>
            <a:pPr marL="457200" indent="-457200">
              <a:buAutoNum type="arabicParenR"/>
            </a:pPr>
            <a:r>
              <a:rPr lang="en-GB" dirty="0"/>
              <a:t>Consolidate risks and enter major ones into ESS risk register </a:t>
            </a:r>
          </a:p>
          <a:p>
            <a:pPr marL="457200" indent="-457200">
              <a:buAutoNum type="arabicParenR"/>
            </a:pPr>
            <a:r>
              <a:rPr lang="en-GB" dirty="0"/>
              <a:t>Get into the habit of regularly assessing risks</a:t>
            </a:r>
          </a:p>
          <a:p>
            <a:pPr marL="457200" indent="-457200">
              <a:buAutoNum type="arabicParenR"/>
            </a:pPr>
            <a:r>
              <a:rPr lang="en-GB" dirty="0"/>
              <a:t>Define milestones for all IDS instruments in P6 and JIRA, which will link the ESS wise project with that of the development teams</a:t>
            </a:r>
          </a:p>
          <a:p>
            <a:pPr marL="457200" indent="-457200">
              <a:buAutoNum type="arabicParenR"/>
            </a:pPr>
            <a:endParaRPr lang="en-GB" dirty="0"/>
          </a:p>
          <a:p>
            <a:pPr marL="0" indent="0">
              <a:buNone/>
            </a:pPr>
            <a:r>
              <a:rPr lang="en-GB" dirty="0"/>
              <a:t>ESS is generally still adapting to post-</a:t>
            </a:r>
            <a:r>
              <a:rPr lang="en-GB" dirty="0" err="1"/>
              <a:t>rebaseline</a:t>
            </a:r>
            <a:r>
              <a:rPr lang="en-GB" dirty="0"/>
              <a:t> project management, </a:t>
            </a:r>
            <a:r>
              <a:rPr lang="en-GB" dirty="0" err="1"/>
              <a:t>incl</a:t>
            </a:r>
            <a:r>
              <a:rPr lang="en-GB" dirty="0"/>
              <a:t> new project directorate</a:t>
            </a:r>
          </a:p>
          <a:p>
            <a:pPr marL="0" indent="0">
              <a:buNone/>
            </a:pPr>
            <a:r>
              <a:rPr lang="en-GB" dirty="0"/>
              <a:t>	also need to align across Science and NSS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06A3765-1D61-5ED0-8720-8D1E0373B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8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Report from acting Head of DMSC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DMSC STAP Fall 2022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Thomas Holm </a:t>
            </a:r>
            <a:r>
              <a:rPr lang="en-GB" dirty="0" err="1"/>
              <a:t>ROd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2022-10-24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0DBBC8-DF20-9483-38D6-A60C8089E4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65D193-B56A-22A7-1B57-18E4567B70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A92ADE-5E50-C65C-70FD-A9DDBEBD92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5E2F6DE-E7D8-5617-A3C6-49D51C130B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Some (potential) collaboration updates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E4EFB-4D87-7E71-4EA2-0D205D03433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096000"/>
            <a:ext cx="1241425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pPr/>
              <a:t>2022-10-25</a:t>
            </a:fld>
            <a:endParaRPr lang="sv-SE" dirty="0"/>
          </a:p>
        </p:txBody>
      </p:sp>
      <p:pic>
        <p:nvPicPr>
          <p:cNvPr id="3074" name="Picture 2" descr="Cooperation vs. Collaboration | SLWorkshop">
            <a:extLst>
              <a:ext uri="{FF2B5EF4-FFF2-40B4-BE49-F238E27FC236}">
                <a16:creationId xmlns:a16="http://schemas.microsoft.com/office/drawing/2014/main" id="{407C888A-7817-47D9-7EEC-DB821D87F5D6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t="-68656" r="571" b="-7029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1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A0659-B695-B9EE-76E5-9FB0AF96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updates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DBA711-CAC7-2585-12B8-9D8A7524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C5CFC-DCE2-4060-B973-B7B67562A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21</a:t>
            </a:fld>
            <a:endParaRPr lang="sv-SE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A7490A9-1B5A-20C2-03B1-096967C0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2022-10-25</a:t>
            </a:fld>
            <a:endParaRPr lang="sv-S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4CC082-2502-E4D9-E092-C7806AAEA6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Data reduction &amp; analysis</a:t>
            </a:r>
          </a:p>
        </p:txBody>
      </p:sp>
      <p:pic>
        <p:nvPicPr>
          <p:cNvPr id="4098" name="Picture 2" descr="ILL_logo | InnovaXN">
            <a:extLst>
              <a:ext uri="{FF2B5EF4-FFF2-40B4-BE49-F238E27FC236}">
                <a16:creationId xmlns:a16="http://schemas.microsoft.com/office/drawing/2014/main" id="{6E7695C0-76E4-7175-71D9-C2B84CEA72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064" y="1802792"/>
            <a:ext cx="1592636" cy="138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2E75ED-96BF-F5B7-C9BA-600876DDC475}"/>
              </a:ext>
            </a:extLst>
          </p:cNvPr>
          <p:cNvSpPr txBox="1"/>
          <p:nvPr/>
        </p:nvSpPr>
        <p:spPr>
          <a:xfrm>
            <a:off x="1195647" y="3711388"/>
            <a:ext cx="2881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Reaffirmed collaboration on analysis software for diffraction based on </a:t>
            </a:r>
            <a:r>
              <a:rPr lang="en-GB" dirty="0" err="1">
                <a:solidFill>
                  <a:srgbClr val="666666"/>
                </a:solidFill>
              </a:rPr>
              <a:t>CrysFML</a:t>
            </a:r>
            <a:endParaRPr lang="en-GB" dirty="0">
              <a:solidFill>
                <a:srgbClr val="666666"/>
              </a:solidFill>
            </a:endParaRPr>
          </a:p>
        </p:txBody>
      </p:sp>
      <p:pic>
        <p:nvPicPr>
          <p:cNvPr id="4100" name="Picture 4" descr="Founding Members Sign Charter Establishing Neutron Source Consortium ...">
            <a:extLst>
              <a:ext uri="{FF2B5EF4-FFF2-40B4-BE49-F238E27FC236}">
                <a16:creationId xmlns:a16="http://schemas.microsoft.com/office/drawing/2014/main" id="{7B20453A-E556-0F4C-8F59-2A392997A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17" y="1754184"/>
            <a:ext cx="2302827" cy="120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8755D5-741A-1A73-FC13-3FE3A1698DE8}"/>
              </a:ext>
            </a:extLst>
          </p:cNvPr>
          <p:cNvSpPr txBox="1"/>
          <p:nvPr/>
        </p:nvSpPr>
        <p:spPr>
          <a:xfrm>
            <a:off x="4364316" y="3434389"/>
            <a:ext cx="31687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 err="1">
                <a:solidFill>
                  <a:srgbClr val="666666"/>
                </a:solidFill>
              </a:rPr>
              <a:t>scipp</a:t>
            </a:r>
            <a:r>
              <a:rPr lang="en-GB" dirty="0">
                <a:solidFill>
                  <a:srgbClr val="666666"/>
                </a:solidFill>
              </a:rPr>
              <a:t> workshop @ ISIS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 err="1">
                <a:solidFill>
                  <a:srgbClr val="666666"/>
                </a:solidFill>
              </a:rPr>
              <a:t>easyScience</a:t>
            </a:r>
            <a:r>
              <a:rPr lang="en-GB" dirty="0">
                <a:solidFill>
                  <a:srgbClr val="666666"/>
                </a:solidFill>
              </a:rPr>
              <a:t> workshop @ ISIS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endParaRPr lang="en-GB" dirty="0">
              <a:solidFill>
                <a:srgbClr val="666666"/>
              </a:solidFill>
            </a:endParaRPr>
          </a:p>
        </p:txBody>
      </p:sp>
      <p:pic>
        <p:nvPicPr>
          <p:cNvPr id="4102" name="Picture 6" descr="Projekte">
            <a:extLst>
              <a:ext uri="{FF2B5EF4-FFF2-40B4-BE49-F238E27FC236}">
                <a16:creationId xmlns:a16="http://schemas.microsoft.com/office/drawing/2014/main" id="{8398CDD1-1DE1-EDF6-8763-DA3F710017FC}"/>
              </a:ext>
            </a:extLst>
          </p:cNvPr>
          <p:cNvPicPr>
            <a:picLocks noGrp="1" noChangeAspect="1" noChangeArrowheads="1"/>
          </p:cNvPicPr>
          <p:nvPr>
            <p:ph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505" y="1802792"/>
            <a:ext cx="2334840" cy="117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11162D-BB24-912E-A1F8-EBC2EE86D2CD}"/>
              </a:ext>
            </a:extLst>
          </p:cNvPr>
          <p:cNvSpPr txBox="1"/>
          <p:nvPr/>
        </p:nvSpPr>
        <p:spPr>
          <a:xfrm>
            <a:off x="8649505" y="3627304"/>
            <a:ext cx="24956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Data reduction software based on </a:t>
            </a:r>
            <a:r>
              <a:rPr lang="en-GB" dirty="0" err="1">
                <a:solidFill>
                  <a:srgbClr val="666666"/>
                </a:solidFill>
              </a:rPr>
              <a:t>scipp</a:t>
            </a:r>
            <a:r>
              <a:rPr lang="en-GB" dirty="0">
                <a:solidFill>
                  <a:srgbClr val="666666"/>
                </a:solidFill>
              </a:rPr>
              <a:t> and </a:t>
            </a:r>
            <a:r>
              <a:rPr lang="en-GB" dirty="0" err="1">
                <a:solidFill>
                  <a:srgbClr val="666666"/>
                </a:solidFill>
              </a:rPr>
              <a:t>easyApp</a:t>
            </a:r>
            <a:r>
              <a:rPr lang="en-GB" dirty="0">
                <a:solidFill>
                  <a:srgbClr val="666666"/>
                </a:solidFill>
              </a:rPr>
              <a:t> for POWTEX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(Marina </a:t>
            </a:r>
            <a:r>
              <a:rPr lang="en-GB" dirty="0" err="1">
                <a:solidFill>
                  <a:srgbClr val="666666"/>
                </a:solidFill>
              </a:rPr>
              <a:t>Ganeva</a:t>
            </a:r>
            <a:r>
              <a:rPr lang="en-GB" dirty="0">
                <a:solidFill>
                  <a:srgbClr val="66666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0336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755DB1-21E7-CF20-76F2-0601D222B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Potential in kind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53C426-D395-584E-9F1B-10E849D82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Proposal</a:t>
            </a:r>
          </a:p>
          <a:p>
            <a:pPr>
              <a:buFont typeface="Wingdings" pitchFamily="2" charset="2"/>
              <a:buChar char="§"/>
            </a:pPr>
            <a:r>
              <a:rPr lang="en-GB" b="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Continued strong engagement in the BIFROST instrument, including commissioning and software/simulation</a:t>
            </a:r>
          </a:p>
          <a:p>
            <a:pPr>
              <a:buFont typeface="Wingdings" pitchFamily="2" charset="2"/>
              <a:buChar char="§"/>
            </a:pPr>
            <a:r>
              <a:rPr lang="en-GB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GB" b="0" i="0" u="none" strike="noStrike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Engagement in the imaging instruments, including software/simulation</a:t>
            </a:r>
            <a:endParaRPr lang="en-GB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b="0" i="0" u="none" strike="noStrike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Data management and software activities coupling to our computer science environments</a:t>
            </a:r>
          </a:p>
          <a:p>
            <a:pPr>
              <a:buFont typeface="Wingdings" pitchFamily="2" charset="2"/>
              <a:buChar char="§"/>
            </a:pPr>
            <a:r>
              <a:rPr lang="en-GB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GB" b="0" i="0" u="none" strike="noStrike" dirty="0"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Neutronics simulations (also in relation to moderators).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68C5B1-BA62-982E-BB84-BF85F5FBC44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DMSC comment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There are risks and opportunities. </a:t>
            </a:r>
          </a:p>
          <a:p>
            <a:pPr>
              <a:buFontTx/>
              <a:buChar char="-"/>
            </a:pPr>
            <a:r>
              <a:rPr lang="en-GB" dirty="0"/>
              <a:t>In kind should strengthen DMSC and not weaken it </a:t>
            </a:r>
          </a:p>
          <a:p>
            <a:pPr>
              <a:buFontTx/>
              <a:buChar char="-"/>
            </a:pPr>
            <a:r>
              <a:rPr lang="en-GB" dirty="0"/>
              <a:t> Staff must be located at DMSC, managed by DMSC, and fit into our development structure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Affiliations for DMSC employed staff</a:t>
            </a:r>
          </a:p>
          <a:p>
            <a:pPr>
              <a:buFontTx/>
              <a:buChar char="-"/>
            </a:pPr>
            <a:r>
              <a:rPr lang="en-GB" dirty="0"/>
              <a:t>Fixed term secondments? </a:t>
            </a:r>
          </a:p>
          <a:p>
            <a:pPr>
              <a:buFontTx/>
              <a:buChar char="-"/>
            </a:pPr>
            <a:r>
              <a:rPr lang="en-GB" dirty="0"/>
              <a:t>Infrastructure?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566DB6-B5F8-22D0-74FB-7FDEE74F67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DTU has reached out with tentative proposal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359D17-49FC-009B-D22F-9257EF64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2022-10-25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361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71AF37-CF5E-E0B5-DEDE-4CFD76B604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9D09D2-7A55-56DD-ECF4-EEA7D19F18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35C8334-A1A2-2172-7222-7EEE60F46C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1AF9B8-6907-9218-C704-E5280891C7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Office situation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2A1B13-A29F-C832-983A-E8AA1BC01E0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096000"/>
            <a:ext cx="1241425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pPr/>
              <a:t>2022-10-25</a:t>
            </a:fld>
            <a:endParaRPr lang="sv-SE" dirty="0"/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A7AD55F6-9EC8-0075-18E5-5CAED9154CAA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06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0A727-2FAF-6ACA-6D66-5DE370999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Office situation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261B66-7879-557A-ADC8-D1FB97BE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5E55A-FC1D-F168-8094-A826D400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61DFC4-6714-B682-BA78-ADD70B028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GB" dirty="0"/>
              <a:t> COBIS lease ends Mar 31 2024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 BII has taken over lease from COBIS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 BII want us out asap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 BII will move us to a another area in COBIS building if we stay beyond Spring 2023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 Server room can stay incl. workstations for a few people, but still need to see an agreement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 In the meantime we are looking for a new office location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D519D6-8B2E-E27C-12E2-263868116A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Current status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CC4050D-DBDA-3028-4A2E-5D9ACB7FF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2022-10-25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F03EDF-C4B8-172F-E960-17617A781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692" y="2038546"/>
            <a:ext cx="4606776" cy="3815770"/>
          </a:xfrm>
          <a:prstGeom prst="rect">
            <a:avLst/>
          </a:prstGeom>
          <a:ln>
            <a:solidFill>
              <a:srgbClr val="666666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656A54-8B66-62FB-E950-DEAB94E8145F}"/>
              </a:ext>
            </a:extLst>
          </p:cNvPr>
          <p:cNvSpPr txBox="1"/>
          <p:nvPr/>
        </p:nvSpPr>
        <p:spPr>
          <a:xfrm>
            <a:off x="6258078" y="1669214"/>
            <a:ext cx="313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Place of living for DMSC staff</a:t>
            </a:r>
          </a:p>
        </p:txBody>
      </p:sp>
    </p:spTree>
    <p:extLst>
      <p:ext uri="{BB962C8B-B14F-4D97-AF65-F5344CB8AC3E}">
        <p14:creationId xmlns:p14="http://schemas.microsoft.com/office/powerpoint/2010/main" val="392559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0A727-2FAF-6ACA-6D66-5DE370999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Office situation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261B66-7879-557A-ADC8-D1FB97BE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5E55A-FC1D-F168-8094-A826D400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25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61DFC4-6714-B682-BA78-ADD70B028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Bef>
                <a:spcPts val="600"/>
              </a:spcBef>
              <a:buFont typeface="Symbol" pitchFamily="2" charset="2"/>
              <a:buChar char=""/>
            </a:pPr>
            <a:r>
              <a:rPr lang="en-US" sz="1800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nterruption and risks to staff retention and project</a:t>
            </a:r>
            <a:endParaRPr lang="en-DK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buFont typeface="Symbol" pitchFamily="2" charset="2"/>
              <a:buChar char=""/>
            </a:pPr>
            <a:r>
              <a:rPr lang="en-US" sz="1800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ccessibility </a:t>
            </a:r>
          </a:p>
          <a:p>
            <a:pPr marL="600075" lvl="1" indent="-342900">
              <a:spcBef>
                <a:spcPts val="600"/>
              </a:spcBef>
              <a:buFont typeface="Symbol" pitchFamily="2" charset="2"/>
              <a:buChar char=""/>
            </a:pP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For visitors (ESS Lund, airport, </a:t>
            </a:r>
            <a:r>
              <a:rPr lang="en-US" sz="1800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universities)</a:t>
            </a:r>
          </a:p>
          <a:p>
            <a:pPr marL="600075" lvl="1" indent="-342900">
              <a:spcBef>
                <a:spcPts val="600"/>
              </a:spcBef>
              <a:buFont typeface="Symbol" pitchFamily="2" charset="2"/>
              <a:buChar char=""/>
            </a:pP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To new or existing server room</a:t>
            </a:r>
          </a:p>
          <a:p>
            <a:pPr marL="342900" lvl="0" indent="-342900">
              <a:spcBef>
                <a:spcPts val="600"/>
              </a:spcBef>
              <a:buFont typeface="Symbol" pitchFamily="2" charset="2"/>
              <a:buChar char=""/>
            </a:pP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Attractiveness to staff and new recruits</a:t>
            </a:r>
            <a:endParaRPr lang="en-DK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buFont typeface="Symbol" pitchFamily="2" charset="2"/>
              <a:buChar char=""/>
            </a:pPr>
            <a:r>
              <a:rPr lang="en-US" sz="1800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ity environment, </a:t>
            </a:r>
            <a:r>
              <a:rPr lang="en-US" sz="1800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urban Copenhagen is an asset)</a:t>
            </a:r>
            <a:endParaRPr lang="en-DK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buFont typeface="Symbol" pitchFamily="2" charset="2"/>
              <a:buChar char=""/>
            </a:pPr>
            <a:r>
              <a:rPr lang="en-US" sz="1800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cademic environment</a:t>
            </a:r>
            <a:endParaRPr lang="en-DK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buFont typeface="Symbol" pitchFamily="2" charset="2"/>
              <a:buChar char=""/>
            </a:pPr>
            <a:r>
              <a:rPr lang="en-US" sz="1800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</a:t>
            </a: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ork environment </a:t>
            </a:r>
            <a:endParaRPr lang="en-DK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</a:t>
            </a: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uarantees for persistent non-interrupted lease</a:t>
            </a:r>
            <a:endParaRPr lang="en-DK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D519D6-8B2E-E27C-12E2-263868116A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Parameters to consider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CC4050D-DBDA-3028-4A2E-5D9ACB7FF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2022-10-25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F4DE59-D894-3728-C502-625B0C631D24}"/>
              </a:ext>
            </a:extLst>
          </p:cNvPr>
          <p:cNvSpPr txBox="1"/>
          <p:nvPr/>
        </p:nvSpPr>
        <p:spPr>
          <a:xfrm>
            <a:off x="6779173" y="1562400"/>
            <a:ext cx="41305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We have defined some metrics for some of these parameters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We do SWOT analyses for various places</a:t>
            </a:r>
          </a:p>
        </p:txBody>
      </p:sp>
      <p:pic>
        <p:nvPicPr>
          <p:cNvPr id="8194" name="Picture 2" descr="Henning Larsen | Ferring International Center">
            <a:extLst>
              <a:ext uri="{FF2B5EF4-FFF2-40B4-BE49-F238E27FC236}">
                <a16:creationId xmlns:a16="http://schemas.microsoft.com/office/drawing/2014/main" id="{1677E39B-E9E9-6518-DD60-B94BD06F7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705" y="3316076"/>
            <a:ext cx="5371500" cy="301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95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F7DA67-687D-EAD0-4297-794A6BB9DC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869AA2-F1C7-0CDE-7FD4-EE33C94948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4B20C3-3A51-6EEE-511B-21C79F87C7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5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CCC3913-4783-55DC-B6A2-15AE97D393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FAIR data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1793A-6B04-7845-A78A-08B9325D634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096000"/>
            <a:ext cx="1241425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pPr/>
              <a:t>2022-10-25</a:t>
            </a:fld>
            <a:endParaRPr lang="sv-SE" dirty="0"/>
          </a:p>
        </p:txBody>
      </p:sp>
      <p:pic>
        <p:nvPicPr>
          <p:cNvPr id="5122" name="Picture 2" descr="Online Short-Seminar: Let's Make Research Data FAIR - Science in Boston">
            <a:extLst>
              <a:ext uri="{FF2B5EF4-FFF2-40B4-BE49-F238E27FC236}">
                <a16:creationId xmlns:a16="http://schemas.microsoft.com/office/drawing/2014/main" id="{3510054A-A83E-59F9-6B36-2A5730EC5089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29" t="-28354" r="-9157" b="-13958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39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8955-3056-F54D-84F1-DD54A7A1D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Aligned data policy with FAIR guidelines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DB8BD2-7F40-F023-5137-1086665A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E4781-9F1A-8ABB-076B-BE703F030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27</a:t>
            </a:fld>
            <a:endParaRPr lang="sv-SE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C07068A-121F-97A3-D650-B5144D0173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2428" y="1034975"/>
          <a:ext cx="10876064" cy="5669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8951">
                  <a:extLst>
                    <a:ext uri="{9D8B030D-6E8A-4147-A177-3AD203B41FA5}">
                      <a16:colId xmlns:a16="http://schemas.microsoft.com/office/drawing/2014/main" val="3076508378"/>
                    </a:ext>
                  </a:extLst>
                </a:gridCol>
                <a:gridCol w="4130936">
                  <a:extLst>
                    <a:ext uri="{9D8B030D-6E8A-4147-A177-3AD203B41FA5}">
                      <a16:colId xmlns:a16="http://schemas.microsoft.com/office/drawing/2014/main" val="1603222617"/>
                    </a:ext>
                  </a:extLst>
                </a:gridCol>
                <a:gridCol w="5056177">
                  <a:extLst>
                    <a:ext uri="{9D8B030D-6E8A-4147-A177-3AD203B41FA5}">
                      <a16:colId xmlns:a16="http://schemas.microsoft.com/office/drawing/2014/main" val="3058667106"/>
                    </a:ext>
                  </a:extLst>
                </a:gridCol>
              </a:tblGrid>
              <a:tr h="30615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Definition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Updated policy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152903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GB" sz="4200" b="1" dirty="0">
                          <a:solidFill>
                            <a:srgbClr val="C00000"/>
                          </a:solidFill>
                        </a:rPr>
                        <a:t>F</a:t>
                      </a:r>
                      <a:r>
                        <a:rPr lang="en-GB" dirty="0"/>
                        <a:t>indable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to be FINDABLE, any data object should be uniquely and persistently identifiable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Persistent identifiers for any dataset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Moreover, metadata catalogue makes data searchable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72179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GB" sz="4200" b="1" dirty="0">
                          <a:solidFill>
                            <a:srgbClr val="C00000"/>
                          </a:solidFill>
                        </a:rPr>
                        <a:t>A</a:t>
                      </a:r>
                      <a:r>
                        <a:rPr lang="en-GB" dirty="0"/>
                        <a:t>ccessible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 data object is ACCESSIBLE by machines and humans under the conditions explained in this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Data (raw, processed, meta, auxiliary data) openly accessible for ten years after embargo period of three years after end of experiment. Metadata for the lifetime of ESS.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31784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GB" sz="4200" b="1" dirty="0">
                          <a:solidFill>
                            <a:srgbClr val="C00000"/>
                          </a:solidFill>
                        </a:rPr>
                        <a:t>I</a:t>
                      </a:r>
                      <a:r>
                        <a:rPr lang="en-GB" dirty="0"/>
                        <a:t>nteroperable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data use a formal, accessible, shared, and broadly applicable language for knowledge representation in order to be INTEROPERABLE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Documented data formats (</a:t>
                      </a:r>
                      <a:r>
                        <a:rPr lang="en-GB" dirty="0" err="1"/>
                        <a:t>NeXus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33297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GB" sz="4200" b="1" dirty="0">
                          <a:solidFill>
                            <a:srgbClr val="C00000"/>
                          </a:solidFill>
                        </a:rPr>
                        <a:t>R</a:t>
                      </a:r>
                      <a:r>
                        <a:rPr lang="en-GB" dirty="0"/>
                        <a:t>eusable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the data object has a plurality of accurate and relevant attributes (usage license, provenance, community standards) to be REUSABLE.”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Raw data now includes all data collected from neutron beamline (incl. data from sample </a:t>
                      </a:r>
                      <a:r>
                        <a:rPr lang="en-GB" dirty="0" err="1"/>
                        <a:t>environmet</a:t>
                      </a:r>
                      <a:r>
                        <a:rPr lang="en-GB" dirty="0"/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Metadata + auxiliary data are considered incl. notebooks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CC-BY 4.0 license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268487"/>
                  </a:ext>
                </a:extLst>
              </a:tr>
            </a:tbl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696B4D-9887-8F27-3BDD-A6CC56CE2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321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mage">
            <a:extLst>
              <a:ext uri="{FF2B5EF4-FFF2-40B4-BE49-F238E27FC236}">
                <a16:creationId xmlns:a16="http://schemas.microsoft.com/office/drawing/2014/main" id="{285D9348-4267-0C65-ACF0-B119BD8BF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 b="20056"/>
          <a:stretch/>
        </p:blipFill>
        <p:spPr bwMode="auto">
          <a:xfrm>
            <a:off x="6360398" y="3063412"/>
            <a:ext cx="5256690" cy="32744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C4E3EC3-397B-8119-5201-0E3BBAD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Teaching FAIR data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5D1483-72E1-5CAD-B8E9-16E00CD56A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187F0-655D-C902-3E31-394937EC8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2022-10-25</a:t>
            </a:fld>
            <a:endParaRPr lang="sv-SE" dirty="0"/>
          </a:p>
        </p:txBody>
      </p:sp>
      <p:pic>
        <p:nvPicPr>
          <p:cNvPr id="1026" name="Picture 2" descr="PaNOSC Summer School">
            <a:extLst>
              <a:ext uri="{FF2B5EF4-FFF2-40B4-BE49-F238E27FC236}">
                <a16:creationId xmlns:a16="http://schemas.microsoft.com/office/drawing/2014/main" id="{D49822E4-4532-267A-A344-4A8FA8DA3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08" y="1654466"/>
            <a:ext cx="9409602" cy="23144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CCAEF0-3BB3-4AF9-929F-5739652A27B1}"/>
              </a:ext>
            </a:extLst>
          </p:cNvPr>
          <p:cNvSpPr txBox="1"/>
          <p:nvPr/>
        </p:nvSpPr>
        <p:spPr>
          <a:xfrm>
            <a:off x="1103708" y="4185249"/>
            <a:ext cx="52566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Involvement from all groups at DMSC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Good feedback on e-learning platform and integration with </a:t>
            </a:r>
            <a:r>
              <a:rPr lang="en-GB" dirty="0" err="1">
                <a:solidFill>
                  <a:srgbClr val="666666"/>
                </a:solidFill>
              </a:rPr>
              <a:t>Jupyter</a:t>
            </a:r>
            <a:endParaRPr lang="en-GB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>
                <a:solidFill>
                  <a:srgbClr val="666666"/>
                </a:solidFill>
              </a:rPr>
              <a:t>The idea of a future ESS-DMSC summer school has been discussed and a proposal is being drafted.</a:t>
            </a:r>
          </a:p>
        </p:txBody>
      </p:sp>
    </p:spTree>
    <p:extLst>
      <p:ext uri="{BB962C8B-B14F-4D97-AF65-F5344CB8AC3E}">
        <p14:creationId xmlns:p14="http://schemas.microsoft.com/office/powerpoint/2010/main" val="78031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985DAB5-62CE-5430-7B90-03B62CCD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94D61-CF0F-FDEB-88E9-3D4995BB4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2022-10-25</a:t>
            </a:fld>
            <a:endParaRPr lang="sv-S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E514FD-5D74-50BE-E74F-669927A97223}"/>
              </a:ext>
            </a:extLst>
          </p:cNvPr>
          <p:cNvSpPr txBox="1"/>
          <p:nvPr/>
        </p:nvSpPr>
        <p:spPr>
          <a:xfrm>
            <a:off x="989351" y="1446416"/>
            <a:ext cx="475234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Process started for upgrading our risk and project management to the post-</a:t>
            </a:r>
            <a:r>
              <a:rPr lang="en-GB" dirty="0" err="1">
                <a:solidFill>
                  <a:srgbClr val="666666"/>
                </a:solidFill>
              </a:rPr>
              <a:t>rebaseline</a:t>
            </a:r>
            <a:r>
              <a:rPr lang="en-GB" dirty="0">
                <a:solidFill>
                  <a:srgbClr val="666666"/>
                </a:solidFill>
              </a:rPr>
              <a:t> situation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Involving all staff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CI for data processing pipeline?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Our office situation is currently a disturbance to admin &amp; management and concern for staff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Can we benefit from in kind?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Recruitment is a challenge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Data policy is in the process of being updated to FAIR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We / I can feel we lack one team assistant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6623CC7-AB48-3AB4-47DC-9B4ED2F03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08" y="2616740"/>
            <a:ext cx="4170673" cy="315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9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822EC-9B05-DA4F-C282-27680A736A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46EAD-E43A-9FC1-6F00-28D86EE1BC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98AF3C-0EA6-598F-862F-AE1ADCF2D2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4588D0-37CA-BA5D-19E9-800A4A6506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Charge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993103-5988-AF95-A1F3-142316A8F2ED}"/>
              </a:ext>
            </a:extLst>
          </p:cNvPr>
          <p:cNvSpPr txBox="1"/>
          <p:nvPr/>
        </p:nvSpPr>
        <p:spPr>
          <a:xfrm>
            <a:off x="6926318" y="1683067"/>
            <a:ext cx="463506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Project management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Potential in kind contributions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Office situation 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Data policy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Prioritization of data analysis software (DRAM presentation)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User Journey (SWAP presentation)</a:t>
            </a:r>
          </a:p>
          <a:p>
            <a:pPr algn="l">
              <a:spcAft>
                <a:spcPts val="1200"/>
              </a:spcAft>
            </a:pPr>
            <a:endParaRPr lang="en-GB" sz="2000" dirty="0">
              <a:solidFill>
                <a:srgbClr val="666666"/>
              </a:solidFill>
            </a:endParaRPr>
          </a:p>
          <a:p>
            <a:pPr algn="l">
              <a:spcAft>
                <a:spcPts val="1200"/>
              </a:spcAft>
            </a:pPr>
            <a:endParaRPr lang="en-GB" sz="20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9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 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4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999230"/>
              </p:ext>
            </p:extLst>
          </p:nvPr>
        </p:nvGraphicFramePr>
        <p:xfrm>
          <a:off x="1195647" y="1633448"/>
          <a:ext cx="10134600" cy="2746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Staff updates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Risk &amp; project management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Some potential collaboration updates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Office situation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5	FAIR data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6	Summary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2022-10-25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3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1B1F3FB-7290-DC06-105D-9C91037E00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E7A35-8EE5-1DD7-1B43-494B289B15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D058C-FD61-98E9-FB0F-D5CE2D8A11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FE851E-C4AF-1EDA-C294-1E02FB1CEC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6392B7-DC65-2A80-259F-1C27151E8C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Staff</a:t>
            </a:r>
          </a:p>
        </p:txBody>
      </p:sp>
    </p:spTree>
    <p:extLst>
      <p:ext uri="{BB962C8B-B14F-4D97-AF65-F5344CB8AC3E}">
        <p14:creationId xmlns:p14="http://schemas.microsoft.com/office/powerpoint/2010/main" val="41170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E3DC11E-FB98-784B-910A-51ADCFA39AE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3108" b="13108"/>
          <a:stretch>
            <a:fillRect/>
          </a:stretch>
        </p:blipFill>
        <p:spPr>
          <a:xfrm rot="5400000">
            <a:off x="6373813" y="1562100"/>
            <a:ext cx="4994275" cy="4768850"/>
          </a:xfr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Staff updates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762752E2-2F80-4819-B076-C4D61E38A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DMSC staff: </a:t>
            </a:r>
          </a:p>
          <a:p>
            <a:r>
              <a:rPr lang="en-GB" dirty="0">
                <a:solidFill>
                  <a:srgbClr val="FF0000"/>
                </a:solidFill>
              </a:rPr>
              <a:t>22 DK + 1 starting Jan 1 + 1 SE</a:t>
            </a:r>
          </a:p>
          <a:p>
            <a:r>
              <a:rPr lang="en-GB" dirty="0">
                <a:solidFill>
                  <a:srgbClr val="FF0000"/>
                </a:solidFill>
              </a:rPr>
              <a:t>1/3 of Peter W</a:t>
            </a:r>
          </a:p>
          <a:p>
            <a:r>
              <a:rPr lang="en-GB" dirty="0">
                <a:solidFill>
                  <a:srgbClr val="FF0000"/>
                </a:solidFill>
              </a:rPr>
              <a:t>8 DK + 3 SE for ECDC</a:t>
            </a:r>
          </a:p>
          <a:p>
            <a:r>
              <a:rPr lang="en-US" dirty="0"/>
              <a:t>Number of externally funded positions: </a:t>
            </a:r>
            <a:r>
              <a:rPr lang="en-GB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Number of new finalized recruitments since last STAP: </a:t>
            </a:r>
            <a:r>
              <a:rPr lang="en-US" dirty="0">
                <a:solidFill>
                  <a:srgbClr val="FF0000"/>
                </a:solidFill>
              </a:rPr>
              <a:t>2 ECDC, 1 externally funded</a:t>
            </a:r>
          </a:p>
          <a:p>
            <a:r>
              <a:rPr lang="en-US" dirty="0"/>
              <a:t>Number of </a:t>
            </a:r>
            <a:r>
              <a:rPr lang="en-US" dirty="0" err="1"/>
              <a:t>resignments</a:t>
            </a:r>
            <a:r>
              <a:rPr lang="en-US" dirty="0"/>
              <a:t> since last STAP: </a:t>
            </a:r>
            <a:r>
              <a:rPr lang="en-US" dirty="0">
                <a:solidFill>
                  <a:srgbClr val="FF0000"/>
                </a:solidFill>
              </a:rPr>
              <a:t>1 ECDC, 1 externally funded</a:t>
            </a:r>
          </a:p>
          <a:p>
            <a:r>
              <a:rPr lang="en-US" dirty="0"/>
              <a:t>Number of open positions: </a:t>
            </a:r>
            <a:r>
              <a:rPr lang="en-US" dirty="0">
                <a:solidFill>
                  <a:srgbClr val="FF0000"/>
                </a:solidFill>
              </a:rPr>
              <a:t>2 DST, 1 SWAP + 1 admin awaiting approval</a:t>
            </a:r>
          </a:p>
          <a:p>
            <a:pPr marL="0" indent="0"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295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552A0A-1C09-3AD5-4AB7-69B9886693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D5E4DA-791D-1158-DFFC-D653C53E0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74A98C3-3599-458A-68E1-F4673743B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1AC86C-C06A-445B-5860-55E34853BF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Risk &amp; project management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282A93-2964-3E72-C007-B39F2C01EBC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5413"/>
            <a:ext cx="4321175" cy="365125"/>
          </a:xfrm>
        </p:spPr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5BE93-EA8D-4450-3560-A2E4E46C0F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3F1427-637C-B79F-790D-6FC2F0D130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096000"/>
            <a:ext cx="1241425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2022-10-25</a:t>
            </a:fld>
            <a:endParaRPr lang="sv-SE" dirty="0"/>
          </a:p>
        </p:txBody>
      </p:sp>
      <p:pic>
        <p:nvPicPr>
          <p:cNvPr id="2052" name="Picture 4" descr="Risk Assessment - How Is It Important For Your Business Organization ...">
            <a:extLst>
              <a:ext uri="{FF2B5EF4-FFF2-40B4-BE49-F238E27FC236}">
                <a16:creationId xmlns:a16="http://schemas.microsoft.com/office/drawing/2014/main" id="{F274B22D-A846-FCBA-B451-EFF8799DC640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r="97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54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D1C9F-6DB8-7249-4967-17F6DE0EF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upgrading?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7397C-7C29-334A-9B54-3FC15E18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070A3-6CBD-3B7D-8A5B-B8CF23520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EF65C2-15B3-7AAA-9F5D-A54FDB9C6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ym typeface="Wingdings" pitchFamily="2" charset="2"/>
              </a:rPr>
              <a:t>What we want to achieve: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 Track record and arguments if we need to access contingency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 Engage staff in the ESS project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 Show we take staff’s concerns seriously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Current risks in ISIS risk register</a:t>
            </a:r>
            <a:r>
              <a:rPr lang="en-GB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We cannot process data when needed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We cannot transfer data between Lund &amp; </a:t>
            </a:r>
            <a:r>
              <a:rPr lang="en-GB" dirty="0" err="1"/>
              <a:t>Cph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484A8C0-EB11-ED1F-A458-DDDE26CD11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It’s simply the sensible thing to do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2FAB12-2A89-1C93-0EFC-E92B62D7A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2022-10-25</a:t>
            </a:fld>
            <a:endParaRPr lang="sv-SE" dirty="0"/>
          </a:p>
        </p:txBody>
      </p:sp>
      <p:pic>
        <p:nvPicPr>
          <p:cNvPr id="1026" name="Picture 2" descr="It all comes to risk - SogetiLabs">
            <a:extLst>
              <a:ext uri="{FF2B5EF4-FFF2-40B4-BE49-F238E27FC236}">
                <a16:creationId xmlns:a16="http://schemas.microsoft.com/office/drawing/2014/main" id="{19B3B43F-AD2D-5A84-7D02-14FC838CBBC8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562100"/>
            <a:ext cx="4768850" cy="47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41452B-A3E2-5288-14D9-6AB849B306E5}"/>
              </a:ext>
            </a:extLst>
          </p:cNvPr>
          <p:cNvSpPr txBox="1"/>
          <p:nvPr/>
        </p:nvSpPr>
        <p:spPr>
          <a:xfrm>
            <a:off x="6581124" y="5454127"/>
            <a:ext cx="4579652" cy="369332"/>
          </a:xfrm>
          <a:prstGeom prst="rect">
            <a:avLst/>
          </a:prstGeom>
          <a:solidFill>
            <a:srgbClr val="000000">
              <a:alpha val="10980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We need to balance overhead with benefits</a:t>
            </a:r>
          </a:p>
        </p:txBody>
      </p:sp>
    </p:spTree>
    <p:extLst>
      <p:ext uri="{BB962C8B-B14F-4D97-AF65-F5344CB8AC3E}">
        <p14:creationId xmlns:p14="http://schemas.microsoft.com/office/powerpoint/2010/main" val="15803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375311-DBEF-F839-8EAE-596524831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 management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BE6EE7-85EA-E8AC-4A88-D50C30FF64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Started to run risk workshops with staff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76629-A619-D02F-A44F-DADD469A8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2022-10-24</a:t>
            </a:fld>
            <a:endParaRPr lang="sv-SE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0CE35AB-3903-7857-8705-49F840801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89" t="25845" r="5548" b="11807"/>
          <a:stretch/>
        </p:blipFill>
        <p:spPr bwMode="auto">
          <a:xfrm>
            <a:off x="1278614" y="2234053"/>
            <a:ext cx="9366250" cy="413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91062-110E-8CF4-6D25-1161C500D29B}"/>
              </a:ext>
            </a:extLst>
          </p:cNvPr>
          <p:cNvCxnSpPr/>
          <p:nvPr/>
        </p:nvCxnSpPr>
        <p:spPr>
          <a:xfrm>
            <a:off x="1592132" y="2086984"/>
            <a:ext cx="7530353" cy="0"/>
          </a:xfrm>
          <a:prstGeom prst="straightConnector1">
            <a:avLst/>
          </a:prstGeom>
          <a:ln w="19050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7B25C96-FEFD-D07E-9D15-475DDE1732C7}"/>
              </a:ext>
            </a:extLst>
          </p:cNvPr>
          <p:cNvSpPr txBox="1"/>
          <p:nvPr/>
        </p:nvSpPr>
        <p:spPr>
          <a:xfrm>
            <a:off x="3589997" y="1864721"/>
            <a:ext cx="3534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Staff &amp; stakeholder involvements</a:t>
            </a:r>
          </a:p>
        </p:txBody>
      </p:sp>
    </p:spTree>
    <p:extLst>
      <p:ext uri="{BB962C8B-B14F-4D97-AF65-F5344CB8AC3E}">
        <p14:creationId xmlns:p14="http://schemas.microsoft.com/office/powerpoint/2010/main" val="156737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873</TotalTime>
  <Words>1679</Words>
  <Application>Microsoft Macintosh PowerPoint</Application>
  <PresentationFormat>Widescreen</PresentationFormat>
  <Paragraphs>361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Segoe UI</vt:lpstr>
      <vt:lpstr>Segoe UI Historic</vt:lpstr>
      <vt:lpstr>Segoe UI Light</vt:lpstr>
      <vt:lpstr>Segoe UI Semibold</vt:lpstr>
      <vt:lpstr>Symbol</vt:lpstr>
      <vt:lpstr>Wingdings</vt:lpstr>
      <vt:lpstr>Office-tema</vt:lpstr>
      <vt:lpstr>PowerPoint Presentation</vt:lpstr>
      <vt:lpstr>Report from acting Head of DMSC</vt:lpstr>
      <vt:lpstr>PowerPoint Presentation</vt:lpstr>
      <vt:lpstr>Agenda </vt:lpstr>
      <vt:lpstr>PowerPoint Presentation</vt:lpstr>
      <vt:lpstr>Staff updates</vt:lpstr>
      <vt:lpstr>PowerPoint Presentation</vt:lpstr>
      <vt:lpstr>Why upgrading?</vt:lpstr>
      <vt:lpstr>Risk management</vt:lpstr>
      <vt:lpstr>Also ICB</vt:lpstr>
      <vt:lpstr>Top risks from IDS workshop</vt:lpstr>
      <vt:lpstr>Agile scientific computing house</vt:lpstr>
      <vt:lpstr>Linking to ESS P6</vt:lpstr>
      <vt:lpstr>Philosophy applied</vt:lpstr>
      <vt:lpstr>Dashboard for DMSC activities</vt:lpstr>
      <vt:lpstr>Scope for scientific computing</vt:lpstr>
      <vt:lpstr>DMSC-LOKI project on JIRA – 1st take </vt:lpstr>
      <vt:lpstr>Big Picture board</vt:lpstr>
      <vt:lpstr>Concluding remarks for project &amp; risks</vt:lpstr>
      <vt:lpstr>PowerPoint Presentation</vt:lpstr>
      <vt:lpstr>Some updates</vt:lpstr>
      <vt:lpstr>Potential in kind</vt:lpstr>
      <vt:lpstr>PowerPoint Presentation</vt:lpstr>
      <vt:lpstr>Office situation</vt:lpstr>
      <vt:lpstr>Office situation</vt:lpstr>
      <vt:lpstr>PowerPoint Presentation</vt:lpstr>
      <vt:lpstr>Aligned data policy with FAIR guidelines</vt:lpstr>
      <vt:lpstr>Teaching FAIR data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H. Rod</dc:creator>
  <cp:lastModifiedBy>Thomas H. Rod</cp:lastModifiedBy>
  <cp:revision>420</cp:revision>
  <cp:lastPrinted>2019-03-08T10:27:30Z</cp:lastPrinted>
  <dcterms:created xsi:type="dcterms:W3CDTF">2022-10-24T21:16:22Z</dcterms:created>
  <dcterms:modified xsi:type="dcterms:W3CDTF">2022-10-25T11:50:02Z</dcterms:modified>
</cp:coreProperties>
</file>