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1436" r:id="rId3"/>
    <p:sldId id="1402" r:id="rId4"/>
    <p:sldId id="268" r:id="rId5"/>
    <p:sldId id="1185" r:id="rId6"/>
    <p:sldId id="1190" r:id="rId7"/>
    <p:sldId id="1192" r:id="rId8"/>
    <p:sldId id="1437" r:id="rId9"/>
    <p:sldId id="1439" r:id="rId10"/>
    <p:sldId id="1189" r:id="rId11"/>
    <p:sldId id="1441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003266"/>
    <a:srgbClr val="807F80"/>
    <a:srgbClr val="CCCCCC"/>
    <a:srgbClr val="FECC99"/>
    <a:srgbClr val="FEE6CC"/>
    <a:srgbClr val="CCDFDB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3" autoAdjust="0"/>
    <p:restoredTop sz="94681" autoAdjust="0"/>
  </p:normalViewPr>
  <p:slideViewPr>
    <p:cSldViewPr snapToGrid="0" snapToObjects="1">
      <p:cViewPr varScale="1">
        <p:scale>
          <a:sx n="115" d="100"/>
          <a:sy n="115" d="100"/>
        </p:scale>
        <p:origin x="2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2022-10-26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272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838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2022-10-26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2022-10-26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1219-7C3F-0F42-803F-5F97CFA23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Instrument Updates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65E08-34BE-F34B-A830-04925A8F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2022-10-26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06E6F-1F71-1146-AD82-640757F1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F963F-C9E3-0E49-AECA-0C838E3B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CEAE1-8904-9946-8F21-209F02B16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6656898" cy="4768062"/>
          </a:xfrm>
        </p:spPr>
        <p:txBody>
          <a:bodyPr/>
          <a:lstStyle/>
          <a:p>
            <a:r>
              <a:rPr lang="en-US" dirty="0"/>
              <a:t>ODIN: Established monthly meetings on polarized imaging with Hal (part of weekly ODIN-IDS meetings).</a:t>
            </a:r>
          </a:p>
          <a:p>
            <a:r>
              <a:rPr lang="en-US" dirty="0"/>
              <a:t>YMIR:  Planned next milestones for YMIR/Light-tomography (by ultimo Jan 2023).</a:t>
            </a:r>
          </a:p>
          <a:p>
            <a:r>
              <a:rPr lang="en-US" dirty="0"/>
              <a:t>ESTIA: Improving and interfacing to NICOS software on Selene guide alignment software with Artur </a:t>
            </a:r>
            <a:r>
              <a:rPr lang="en-US" dirty="0" err="1"/>
              <a:t>Glavic</a:t>
            </a:r>
            <a:r>
              <a:rPr lang="en-US" dirty="0"/>
              <a:t> &amp; ECDC (preparing for CC in Jan)</a:t>
            </a:r>
          </a:p>
          <a:p>
            <a:r>
              <a:rPr lang="en-US" dirty="0"/>
              <a:t>DREAM: demonstration of VISA for instrument team</a:t>
            </a:r>
          </a:p>
          <a:p>
            <a:r>
              <a:rPr lang="en-US" dirty="0"/>
              <a:t>BIFROST:  secondary flight-path model in STEP format for doing calibration </a:t>
            </a:r>
            <a:r>
              <a:rPr lang="en-US" dirty="0">
                <a:sym typeface="Wingdings" pitchFamily="2" charset="2"/>
              </a:rPr>
              <a:t> also developed </a:t>
            </a:r>
            <a:r>
              <a:rPr lang="en-US" dirty="0" err="1">
                <a:sym typeface="Wingdings" pitchFamily="2" charset="2"/>
              </a:rPr>
              <a:t>McStas</a:t>
            </a:r>
            <a:r>
              <a:rPr lang="en-US" dirty="0">
                <a:sym typeface="Wingdings" pitchFamily="2" charset="2"/>
              </a:rPr>
              <a:t> component for broadcasting simulated events to EFU (digital twin)</a:t>
            </a:r>
            <a:endParaRPr lang="en-US" dirty="0"/>
          </a:p>
          <a:p>
            <a:r>
              <a:rPr lang="en-US" dirty="0"/>
              <a:t>Easy science workshop at ISIS (diffraction, reflectometry, spectroscopy)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2DCC16-D00A-5446-93C7-4E415EB9CD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From: https://</a:t>
            </a:r>
            <a:r>
              <a:rPr lang="en-GB" dirty="0" err="1"/>
              <a:t>confluence.esss.lu.se</a:t>
            </a:r>
            <a:r>
              <a:rPr lang="en-GB" dirty="0"/>
              <a:t>/display/DMSC/09-2022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AC1C31-28A6-AB4D-BE65-4FD6F2C9F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449" y="1562400"/>
            <a:ext cx="3924886" cy="37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99C08-D3B5-C2A6-34B6-43A7557F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Concluding remarks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4821A-EE86-F617-42B7-17FFD1DB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86D80-F242-7CC2-C529-E7FF4BB0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372F22-922A-495D-D323-C4B08D594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five instrument data scientists play central roles in their instrument team and in DMSC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NMX post doc has sort of IDS role for NMX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9939B1F-B982-9726-CA75-BA2512518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29757F22-D433-C246-9435-31E3D944118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t="32918" b="26124"/>
          <a:stretch/>
        </p:blipFill>
        <p:spPr>
          <a:xfrm>
            <a:off x="6484217" y="1397742"/>
            <a:ext cx="4994275" cy="1534166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332C573-0885-9401-BF7F-B8E074E826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08" b="13108"/>
          <a:stretch>
            <a:fillRect/>
          </a:stretch>
        </p:blipFill>
        <p:spPr>
          <a:xfrm rot="5400000">
            <a:off x="6449593" y="3351456"/>
            <a:ext cx="1534166" cy="14649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4B8E3F-01CD-1FF0-0E6A-E363424458BB}"/>
              </a:ext>
            </a:extLst>
          </p:cNvPr>
          <p:cNvSpPr txBox="1"/>
          <p:nvPr/>
        </p:nvSpPr>
        <p:spPr>
          <a:xfrm>
            <a:off x="1195647" y="5751576"/>
            <a:ext cx="648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Proposal</a:t>
            </a:r>
            <a:r>
              <a:rPr lang="en-GB" dirty="0">
                <a:solidFill>
                  <a:srgbClr val="666666"/>
                </a:solidFill>
              </a:rPr>
              <a:t>: Do per instrument / IDS presentations at next STAP </a:t>
            </a:r>
          </a:p>
        </p:txBody>
      </p:sp>
    </p:spTree>
    <p:extLst>
      <p:ext uri="{BB962C8B-B14F-4D97-AF65-F5344CB8AC3E}">
        <p14:creationId xmlns:p14="http://schemas.microsoft.com/office/powerpoint/2010/main" val="13029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6">
            <a:extLst>
              <a:ext uri="{FF2B5EF4-FFF2-40B4-BE49-F238E27FC236}">
                <a16:creationId xmlns:a16="http://schemas.microsoft.com/office/drawing/2014/main" id="{492452F0-4A71-A34F-B759-A57DC9A9C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18" b="26124"/>
          <a:stretch/>
        </p:blipFill>
        <p:spPr>
          <a:xfrm>
            <a:off x="1161584" y="4861620"/>
            <a:ext cx="5123294" cy="1573787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Staffing for Analysis and Instrument Data Scientists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781B780-D864-F44C-9EED-E90B5788DF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61584" y="1324717"/>
          <a:ext cx="5132083" cy="34248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93592">
                  <a:extLst>
                    <a:ext uri="{9D8B030D-6E8A-4147-A177-3AD203B41FA5}">
                      <a16:colId xmlns:a16="http://schemas.microsoft.com/office/drawing/2014/main" val="1409080931"/>
                    </a:ext>
                  </a:extLst>
                </a:gridCol>
                <a:gridCol w="2118381">
                  <a:extLst>
                    <a:ext uri="{9D8B030D-6E8A-4147-A177-3AD203B41FA5}">
                      <a16:colId xmlns:a16="http://schemas.microsoft.com/office/drawing/2014/main" val="1857579553"/>
                    </a:ext>
                  </a:extLst>
                </a:gridCol>
                <a:gridCol w="1420110">
                  <a:extLst>
                    <a:ext uri="{9D8B030D-6E8A-4147-A177-3AD203B41FA5}">
                      <a16:colId xmlns:a16="http://schemas.microsoft.com/office/drawing/2014/main" val="2024195366"/>
                    </a:ext>
                  </a:extLst>
                </a:gridCol>
              </a:tblGrid>
              <a:tr h="677440">
                <a:tc>
                  <a:txBody>
                    <a:bodyPr/>
                    <a:lstStyle/>
                    <a:p>
                      <a:r>
                        <a:rPr lang="en-GB" dirty="0"/>
                        <a:t>Technique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Instruments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Who or When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383681"/>
                  </a:ext>
                </a:extLst>
              </a:tr>
              <a:tr h="392485">
                <a:tc>
                  <a:txBody>
                    <a:bodyPr/>
                    <a:lstStyle/>
                    <a:p>
                      <a:r>
                        <a:rPr lang="en-GB" sz="1600" dirty="0" err="1"/>
                        <a:t>Imag</a:t>
                      </a:r>
                      <a:r>
                        <a:rPr lang="en-GB" sz="1600" dirty="0"/>
                        <a:t>. &amp; Eng.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ODIN &amp; BEER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Søren</a:t>
                      </a:r>
                      <a:r>
                        <a:rPr lang="en-GB" sz="1600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435990"/>
                  </a:ext>
                </a:extLst>
              </a:tr>
              <a:tr h="392485">
                <a:tc>
                  <a:txBody>
                    <a:bodyPr/>
                    <a:lstStyle/>
                    <a:p>
                      <a:r>
                        <a:rPr lang="en-GB" sz="1600" dirty="0"/>
                        <a:t>Reflectometry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ESTIA &amp; FREIA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Andrew M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76659"/>
                  </a:ext>
                </a:extLst>
              </a:tr>
              <a:tr h="392485">
                <a:tc>
                  <a:txBody>
                    <a:bodyPr/>
                    <a:lstStyle/>
                    <a:p>
                      <a:r>
                        <a:rPr lang="en-GB" sz="1600" dirty="0"/>
                        <a:t>SANS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LoKI</a:t>
                      </a:r>
                      <a:r>
                        <a:rPr lang="en-GB" sz="1600" dirty="0"/>
                        <a:t> &amp; SKADI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Wojtek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441387"/>
                  </a:ext>
                </a:extLst>
              </a:tr>
              <a:tr h="392485">
                <a:tc>
                  <a:txBody>
                    <a:bodyPr/>
                    <a:lstStyle/>
                    <a:p>
                      <a:r>
                        <a:rPr lang="en-GB" sz="1600" dirty="0"/>
                        <a:t>Diffraction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DREAM &amp; MAGIC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Céline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672589"/>
                  </a:ext>
                </a:extLst>
              </a:tr>
              <a:tr h="392485">
                <a:tc>
                  <a:txBody>
                    <a:bodyPr/>
                    <a:lstStyle/>
                    <a:p>
                      <a:r>
                        <a:rPr lang="en-GB" sz="1600" dirty="0"/>
                        <a:t>Spectroscopy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BIFROST &amp; CSPEC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Greg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402973"/>
                  </a:ext>
                </a:extLst>
              </a:tr>
              <a:tr h="392485">
                <a:tc>
                  <a:txBody>
                    <a:bodyPr/>
                    <a:lstStyle/>
                    <a:p>
                      <a:r>
                        <a:rPr lang="en-GB" sz="1600" dirty="0"/>
                        <a:t>Diffraction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NMX &amp; HEIMDAL</a:t>
                      </a:r>
                    </a:p>
                  </a:txBody>
                  <a:tcPr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Jan 2024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67885"/>
                  </a:ext>
                </a:extLst>
              </a:tr>
              <a:tr h="392485">
                <a:tc>
                  <a:txBody>
                    <a:bodyPr/>
                    <a:lstStyle/>
                    <a:p>
                      <a:r>
                        <a:rPr lang="en-GB" sz="1600" dirty="0"/>
                        <a:t>Spectroscopy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TREX &amp; MIRACLES</a:t>
                      </a:r>
                    </a:p>
                  </a:txBody>
                  <a:tcPr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Jul 2026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06269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FF24474-25C5-2549-9332-83CD818B2CA4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295797513"/>
              </p:ext>
            </p:extLst>
          </p:nvPr>
        </p:nvGraphicFramePr>
        <p:xfrm>
          <a:off x="6786541" y="1311022"/>
          <a:ext cx="4582497" cy="19932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21058">
                  <a:extLst>
                    <a:ext uri="{9D8B030D-6E8A-4147-A177-3AD203B41FA5}">
                      <a16:colId xmlns:a16="http://schemas.microsoft.com/office/drawing/2014/main" val="164113926"/>
                    </a:ext>
                  </a:extLst>
                </a:gridCol>
                <a:gridCol w="2061439">
                  <a:extLst>
                    <a:ext uri="{9D8B030D-6E8A-4147-A177-3AD203B41FA5}">
                      <a16:colId xmlns:a16="http://schemas.microsoft.com/office/drawing/2014/main" val="1088266511"/>
                    </a:ext>
                  </a:extLst>
                </a:gridCol>
              </a:tblGrid>
              <a:tr h="427129">
                <a:tc>
                  <a:txBody>
                    <a:bodyPr/>
                    <a:lstStyle/>
                    <a:p>
                      <a:r>
                        <a:rPr lang="en-GB" dirty="0"/>
                        <a:t>Technique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Who or When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650821"/>
                  </a:ext>
                </a:extLst>
              </a:tr>
              <a:tr h="391535">
                <a:tc>
                  <a:txBody>
                    <a:bodyPr/>
                    <a:lstStyle/>
                    <a:p>
                      <a:r>
                        <a:rPr lang="en-GB" sz="1600" dirty="0"/>
                        <a:t>Manager (Atomic sim)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Piotr 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010544"/>
                  </a:ext>
                </a:extLst>
              </a:tr>
              <a:tr h="391535">
                <a:tc>
                  <a:txBody>
                    <a:bodyPr/>
                    <a:lstStyle/>
                    <a:p>
                      <a:r>
                        <a:rPr lang="en-GB" sz="1600" dirty="0"/>
                        <a:t>Diffraction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Andrew S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092743"/>
                  </a:ext>
                </a:extLst>
              </a:tr>
              <a:tr h="391535">
                <a:tc>
                  <a:txBody>
                    <a:bodyPr/>
                    <a:lstStyle/>
                    <a:p>
                      <a:r>
                        <a:rPr lang="en-GB" sz="1600" dirty="0"/>
                        <a:t>Spectroscopy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Simon W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780541"/>
                  </a:ext>
                </a:extLst>
              </a:tr>
              <a:tr h="391535">
                <a:tc>
                  <a:txBody>
                    <a:bodyPr/>
                    <a:lstStyle/>
                    <a:p>
                      <a:r>
                        <a:rPr lang="en-GB" sz="1600" dirty="0"/>
                        <a:t>Imaging (&amp; </a:t>
                      </a:r>
                      <a:r>
                        <a:rPr lang="en-GB" sz="1600" dirty="0" err="1"/>
                        <a:t>Eng</a:t>
                      </a:r>
                      <a:r>
                        <a:rPr lang="en-GB" sz="16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strike="noStrike" dirty="0"/>
                        <a:t>Nov 2023</a:t>
                      </a:r>
                      <a:endParaRPr lang="en-GB" sz="1600" strike="sngStrike" dirty="0"/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062770"/>
                  </a:ext>
                </a:extLst>
              </a:tr>
            </a:tbl>
          </a:graphicData>
        </a:graphic>
      </p:graphicFrame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6B59A-D559-134C-A312-64452E163E1A}"/>
              </a:ext>
            </a:extLst>
          </p:cNvPr>
          <p:cNvSpPr txBox="1"/>
          <p:nvPr/>
        </p:nvSpPr>
        <p:spPr>
          <a:xfrm>
            <a:off x="1116584" y="926998"/>
            <a:ext cx="442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Instrument Data Scientists (½ IDS instrument)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B64CF-8CCA-B34E-BFA3-29967E76CE32}"/>
              </a:ext>
            </a:extLst>
          </p:cNvPr>
          <p:cNvSpPr txBox="1"/>
          <p:nvPr/>
        </p:nvSpPr>
        <p:spPr>
          <a:xfrm>
            <a:off x="6722442" y="959026"/>
            <a:ext cx="316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Data analysis core development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3FFD97-8927-86BD-F77D-48798BA43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42" y="3344154"/>
            <a:ext cx="4592782" cy="872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162E65-9564-DFD0-1DD0-31EAE7838027}"/>
              </a:ext>
            </a:extLst>
          </p:cNvPr>
          <p:cNvSpPr txBox="1"/>
          <p:nvPr/>
        </p:nvSpPr>
        <p:spPr>
          <a:xfrm>
            <a:off x="6737900" y="4414464"/>
            <a:ext cx="465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Simulation competences located at DMSC</a:t>
            </a:r>
          </a:p>
        </p:txBody>
      </p: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8467D5B8-55A7-C1DE-BBF9-B60DAC20E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086326"/>
              </p:ext>
            </p:extLst>
          </p:nvPr>
        </p:nvGraphicFramePr>
        <p:xfrm>
          <a:off x="6786540" y="4754612"/>
          <a:ext cx="4594822" cy="18542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153179">
                  <a:extLst>
                    <a:ext uri="{9D8B030D-6E8A-4147-A177-3AD203B41FA5}">
                      <a16:colId xmlns:a16="http://schemas.microsoft.com/office/drawing/2014/main" val="1955728185"/>
                    </a:ext>
                  </a:extLst>
                </a:gridCol>
                <a:gridCol w="2441643">
                  <a:extLst>
                    <a:ext uri="{9D8B030D-6E8A-4147-A177-3AD203B41FA5}">
                      <a16:colId xmlns:a16="http://schemas.microsoft.com/office/drawing/2014/main" val="2541049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240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Mads </a:t>
                      </a:r>
                      <a:r>
                        <a:rPr lang="en-GB" dirty="0" err="1">
                          <a:solidFill>
                            <a:srgbClr val="666666"/>
                          </a:solidFill>
                        </a:rPr>
                        <a:t>Bertelsen</a:t>
                      </a:r>
                      <a:endParaRPr lang="en-GB" dirty="0">
                        <a:solidFill>
                          <a:srgbClr val="6666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Post Doc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31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Peter K. </a:t>
                      </a:r>
                      <a:r>
                        <a:rPr lang="en-GB" dirty="0" err="1">
                          <a:solidFill>
                            <a:srgbClr val="666666"/>
                          </a:solidFill>
                        </a:rPr>
                        <a:t>Willendrup</a:t>
                      </a:r>
                      <a:endParaRPr lang="en-GB" dirty="0">
                        <a:solidFill>
                          <a:srgbClr val="6666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Part time seconded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585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Torben R. Nielsen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Acting GL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954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Thomas </a:t>
                      </a:r>
                      <a:r>
                        <a:rPr lang="en-GB" dirty="0" err="1">
                          <a:solidFill>
                            <a:srgbClr val="666666"/>
                          </a:solidFill>
                        </a:rPr>
                        <a:t>Kittelmann</a:t>
                      </a:r>
                      <a:endParaRPr lang="en-GB" dirty="0">
                        <a:solidFill>
                          <a:srgbClr val="6666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Detector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238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68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E3DC11E-FB98-784B-910A-51ADCFA39AE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3108" b="13108"/>
          <a:stretch>
            <a:fillRect/>
          </a:stretch>
        </p:blipFill>
        <p:spPr>
          <a:xfrm rot="5400000">
            <a:off x="6373813" y="1562100"/>
            <a:ext cx="4994275" cy="4768850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NMX “IDS”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403DD-1619-5C19-8A42-6A5DAB42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Justin Bergmann recruited as post doc to work on NMX data processing pipeline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GB" dirty="0"/>
              <a:t> funded by Swedish Research Council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GB" dirty="0"/>
              <a:t> Collaboration with Professor Ulf Ryde @ Lund University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GB" dirty="0"/>
              <a:t>Looking into DIALS among other things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endParaRPr lang="en-GB" dirty="0"/>
          </a:p>
          <a:p>
            <a:pPr marL="0" indent="0">
              <a:spcAft>
                <a:spcPts val="1200"/>
              </a:spcAft>
              <a:buNone/>
            </a:pPr>
            <a:r>
              <a:rPr lang="en-GB" dirty="0"/>
              <a:t>Will be invited to future IDS meetings </a:t>
            </a:r>
          </a:p>
          <a:p>
            <a:pPr marL="0" indent="0">
              <a:spcAft>
                <a:spcPts val="12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5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IDS activities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etectors tests </a:t>
            </a: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ata reduction workflows </a:t>
            </a: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Test data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Commissioning plans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Participants in proposals and externally funded research projects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Playing an active role in the YMIR and test beamline projects</a:t>
            </a: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GB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Product own / manage data processing pipeline</a:t>
            </a: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endParaRPr lang="en-GB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013AAD-DCA8-43EE-A6AD-BC89849E6BF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Collaborating with development teams and instrument scientists on defining data formats 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Participating in or submit their own beamline proposals 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Contributing to training activities at schools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Co-developing analysis software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Apprising instrument teams and class coordinators DMSC developments</a:t>
            </a: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Attending and contributing to instrument STAP meetings</a:t>
            </a:r>
            <a:endParaRPr lang="en-US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itchFamily="2" charset="2"/>
              <a:buChar char=""/>
            </a:pPr>
            <a:endParaRPr lang="en-GB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591A-F7A1-084B-895B-91FDEF87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80" y="169033"/>
            <a:ext cx="10364971" cy="657339"/>
          </a:xfrm>
        </p:spPr>
        <p:txBody>
          <a:bodyPr/>
          <a:lstStyle/>
          <a:p>
            <a:r>
              <a:rPr lang="en-GB" sz="3600" dirty="0"/>
              <a:t>DMSC-LOKI project on JIRA – 1</a:t>
            </a:r>
            <a:r>
              <a:rPr lang="en-GB" sz="3600" baseline="30000" dirty="0"/>
              <a:t>st</a:t>
            </a:r>
            <a:r>
              <a:rPr lang="en-GB" sz="3600" dirty="0"/>
              <a:t> take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E2EEF-AD77-F740-A8AE-4EA96439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149251A-0E8E-6543-8A23-155E992CC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660" y="906482"/>
            <a:ext cx="9721091" cy="5488677"/>
          </a:xfrm>
        </p:spPr>
      </p:pic>
    </p:spTree>
    <p:extLst>
      <p:ext uri="{BB962C8B-B14F-4D97-AF65-F5344CB8AC3E}">
        <p14:creationId xmlns:p14="http://schemas.microsoft.com/office/powerpoint/2010/main" val="39815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E6CA-EAA2-1046-A104-83DE06BB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Picture board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0E9B-3A46-D347-B163-35175BD8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2022-10-26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6346B-5840-5045-9501-FFFC33BF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91281-B91B-3944-B52F-728C5E1F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046A1E-A40E-C64F-941E-1A98BB9E0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186" y="1546273"/>
            <a:ext cx="11501012" cy="5111559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D33811-74D8-B541-8684-663FBD23FF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0962AC-0039-9444-829B-A8EBE71C0405}"/>
              </a:ext>
            </a:extLst>
          </p:cNvPr>
          <p:cNvGrpSpPr/>
          <p:nvPr/>
        </p:nvGrpSpPr>
        <p:grpSpPr>
          <a:xfrm>
            <a:off x="3082711" y="3995225"/>
            <a:ext cx="6117560" cy="801858"/>
            <a:chOff x="3082711" y="3995225"/>
            <a:chExt cx="6117560" cy="8018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D3F9AE-E1ED-C74B-9803-2DF282E697A2}"/>
                </a:ext>
              </a:extLst>
            </p:cNvPr>
            <p:cNvSpPr/>
            <p:nvPr/>
          </p:nvSpPr>
          <p:spPr>
            <a:xfrm>
              <a:off x="4276578" y="3995225"/>
              <a:ext cx="4923693" cy="8018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D65F6A-9936-1041-A27E-49467C38BDDD}"/>
                </a:ext>
              </a:extLst>
            </p:cNvPr>
            <p:cNvSpPr txBox="1"/>
            <p:nvPr/>
          </p:nvSpPr>
          <p:spPr>
            <a:xfrm>
              <a:off x="3082711" y="4026822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666666"/>
                  </a:solidFill>
                </a:rPr>
                <a:t>User stories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30563E-BAEE-AB49-9705-1B919CBE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2022-10-26</a:t>
            </a:fld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01965-4B55-C84D-8714-6B0775030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24C691-A686-754A-B177-39418D09F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74" y="379827"/>
            <a:ext cx="9153426" cy="623002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79B22F5-A035-651A-88E8-DFBF35E9AC63}"/>
              </a:ext>
            </a:extLst>
          </p:cNvPr>
          <p:cNvSpPr/>
          <p:nvPr/>
        </p:nvSpPr>
        <p:spPr>
          <a:xfrm rot="2373043">
            <a:off x="8306884" y="1634246"/>
            <a:ext cx="3600013" cy="106031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Risk #17 &amp; #18</a:t>
            </a:r>
            <a:r>
              <a:rPr lang="en-GB" dirty="0"/>
              <a:t>: </a:t>
            </a:r>
          </a:p>
          <a:p>
            <a:pPr algn="ctr"/>
            <a:r>
              <a:rPr lang="en-GB" dirty="0"/>
              <a:t>Unmanaged change upstream or in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0721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7FA5-05C7-9A05-6A65-ABA0BC81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 and other equipment tests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9D015-A7B7-F594-6ECA-2A52EE92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7E37F-A2FC-5A5A-64E4-4A3D039B8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EDA9BA7-E8B6-5D68-C299-271B8AB401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270938"/>
              </p:ext>
            </p:extLst>
          </p:nvPr>
        </p:nvGraphicFramePr>
        <p:xfrm>
          <a:off x="1101726" y="1582910"/>
          <a:ext cx="4180394" cy="25958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78827">
                  <a:extLst>
                    <a:ext uri="{9D8B030D-6E8A-4147-A177-3AD203B41FA5}">
                      <a16:colId xmlns:a16="http://schemas.microsoft.com/office/drawing/2014/main" val="1746043573"/>
                    </a:ext>
                  </a:extLst>
                </a:gridCol>
                <a:gridCol w="972766">
                  <a:extLst>
                    <a:ext uri="{9D8B030D-6E8A-4147-A177-3AD203B41FA5}">
                      <a16:colId xmlns:a16="http://schemas.microsoft.com/office/drawing/2014/main" val="698062235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val="19876093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436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LOKI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Wojtek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ISIS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21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CSPEC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Greg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ISIS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06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DREAM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Céline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ISIS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63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003266"/>
                          </a:solidFill>
                        </a:rPr>
                        <a:t>Søren</a:t>
                      </a:r>
                      <a:endParaRPr lang="en-GB" dirty="0">
                        <a:solidFill>
                          <a:srgbClr val="0032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LANL &amp; JPARC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173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ESTIA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Andrew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AMOR@PSI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976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NMX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Justin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3266"/>
                          </a:solidFill>
                        </a:rPr>
                        <a:t>CERN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781201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60AF16-4C78-FAC7-0EF9-1A2FA0E20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IDS are involved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D695EA3-B6EA-D116-36F0-E465DB5D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48F61-D477-23BC-0592-CCEA906EC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919" y="4323598"/>
            <a:ext cx="2743201" cy="2057401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B4EEBE-2F0A-D914-60F1-699ECBFA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27" y="2110471"/>
            <a:ext cx="5670384" cy="4270528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BA8170-9F2D-4303-1643-9DEB1224221A}"/>
              </a:ext>
            </a:extLst>
          </p:cNvPr>
          <p:cNvSpPr txBox="1"/>
          <p:nvPr/>
        </p:nvSpPr>
        <p:spPr>
          <a:xfrm>
            <a:off x="6655883" y="1741139"/>
            <a:ext cx="381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>
                <a:solidFill>
                  <a:srgbClr val="666666"/>
                </a:solidFill>
              </a:rPr>
              <a:t>LoKI</a:t>
            </a:r>
            <a:r>
              <a:rPr lang="en-GB" dirty="0">
                <a:solidFill>
                  <a:srgbClr val="666666"/>
                </a:solidFill>
              </a:rPr>
              <a:t> detector test at ISIS using VISA</a:t>
            </a:r>
          </a:p>
        </p:txBody>
      </p:sp>
    </p:spTree>
    <p:extLst>
      <p:ext uri="{BB962C8B-B14F-4D97-AF65-F5344CB8AC3E}">
        <p14:creationId xmlns:p14="http://schemas.microsoft.com/office/powerpoint/2010/main" val="41879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4841-12BD-1D5D-D36B-7192F052E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DREAM data reduction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7AEF6D-5A8D-5CBD-C93E-7E52E97E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E677E-5859-664C-4394-6915866E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1D34C4-9CE2-C950-0D07-34BD2324D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Piece of poster to be presented at </a:t>
            </a:r>
            <a:r>
              <a:rPr lang="en-GB" dirty="0" err="1"/>
              <a:t>Journées</a:t>
            </a:r>
            <a:r>
              <a:rPr lang="en-GB" dirty="0"/>
              <a:t> de la Diffusion </a:t>
            </a:r>
            <a:r>
              <a:rPr lang="en-GB" dirty="0" err="1"/>
              <a:t>Neutronique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31F3B52-6375-02D1-EF85-C54EEB5AF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788" y="1585195"/>
            <a:ext cx="9366250" cy="4722660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58ADC2B-C9E7-543D-8393-CDA30D90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2022-10-26</a:t>
            </a:fld>
            <a:endParaRPr lang="sv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16F0E-1592-452E-DEEA-3D9A6D5AE00E}"/>
              </a:ext>
            </a:extLst>
          </p:cNvPr>
          <p:cNvSpPr txBox="1"/>
          <p:nvPr/>
        </p:nvSpPr>
        <p:spPr>
          <a:xfrm>
            <a:off x="7100257" y="6223295"/>
            <a:ext cx="345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Mantle: #wires=32, #strips=256</a:t>
            </a:r>
          </a:p>
        </p:txBody>
      </p:sp>
    </p:spTree>
    <p:extLst>
      <p:ext uri="{BB962C8B-B14F-4D97-AF65-F5344CB8AC3E}">
        <p14:creationId xmlns:p14="http://schemas.microsoft.com/office/powerpoint/2010/main" val="12018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1053</TotalTime>
  <Words>545</Words>
  <Application>Microsoft Macintosh PowerPoint</Application>
  <PresentationFormat>Widescreen</PresentationFormat>
  <Paragraphs>145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Segoe UI</vt:lpstr>
      <vt:lpstr>Segoe UI Historic</vt:lpstr>
      <vt:lpstr>Segoe UI Light</vt:lpstr>
      <vt:lpstr>Segoe UI Semibold</vt:lpstr>
      <vt:lpstr>Symbol</vt:lpstr>
      <vt:lpstr>Wingdings</vt:lpstr>
      <vt:lpstr>Office-tema</vt:lpstr>
      <vt:lpstr>PowerPoint Presentation</vt:lpstr>
      <vt:lpstr>Staffing for Analysis and Instrument Data Scientists</vt:lpstr>
      <vt:lpstr>NMX “IDS”</vt:lpstr>
      <vt:lpstr>IDS activities</vt:lpstr>
      <vt:lpstr>DMSC-LOKI project on JIRA – 1st take </vt:lpstr>
      <vt:lpstr>Big Picture board</vt:lpstr>
      <vt:lpstr>PowerPoint Presentation</vt:lpstr>
      <vt:lpstr>Detector and other equipment tests</vt:lpstr>
      <vt:lpstr>DREAM data reduction</vt:lpstr>
      <vt:lpstr>Other Instrument Updates</vt:lpstr>
      <vt:lpstr>Concluding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H. Rod</dc:creator>
  <cp:lastModifiedBy>Thomas H. Rod</cp:lastModifiedBy>
  <cp:revision>156</cp:revision>
  <cp:lastPrinted>2019-03-08T10:27:30Z</cp:lastPrinted>
  <dcterms:created xsi:type="dcterms:W3CDTF">2022-10-25T14:34:07Z</dcterms:created>
  <dcterms:modified xsi:type="dcterms:W3CDTF">2022-10-26T17:56:09Z</dcterms:modified>
</cp:coreProperties>
</file>