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62" r:id="rId2"/>
    <p:sldId id="275" r:id="rId3"/>
    <p:sldId id="277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9442D56-F4B4-2241-A5D9-9EBA4B72C53E}">
          <p14:sldIdLst>
            <p14:sldId id="262"/>
          </p14:sldIdLst>
        </p14:section>
        <p14:section name="Untitled Section" id="{204DFCFE-94F0-6C49-BD3D-DEB05C9D2D98}">
          <p14:sldIdLst>
            <p14:sldId id="275"/>
            <p14:sldId id="277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4" d="100"/>
          <a:sy n="164" d="100"/>
        </p:scale>
        <p:origin x="-32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DB93F-CB6C-CE4A-B7BB-F4B2C0B9A295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4D26-B109-8042-BA8C-A9A536FC9A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367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05328-8B67-4149-9951-E31760185061}" type="datetimeFigureOut">
              <a:rPr lang="en-US" smtClean="0"/>
              <a:t>22/04/2015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397FD5-559A-9448-AF77-7D74F22D64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25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D8643-3192-1348-BC62-D4DAD8B1AAA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68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DD8643-3192-1348-BC62-D4DAD8B1AA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6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4170"/>
            <a:ext cx="7772400" cy="1470025"/>
          </a:xfrm>
        </p:spPr>
        <p:txBody>
          <a:bodyPr>
            <a:normAutofit/>
          </a:bodyPr>
          <a:lstStyle>
            <a:lvl1pPr>
              <a:defRPr sz="3600">
                <a:latin typeface="Lantinghei SC Extralight"/>
                <a:cs typeface="Lantinghei SC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26925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  <a:latin typeface="Lantinghei SC Extralight"/>
                <a:cs typeface="Lantinghei SC Extra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8" name="Picture 7" descr="ess_logo_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42" y="223064"/>
            <a:ext cx="3499043" cy="1876349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7707"/>
            <a:ext cx="2895600" cy="253768"/>
          </a:xfrm>
        </p:spPr>
        <p:txBody>
          <a:bodyPr/>
          <a:lstStyle>
            <a:lvl1pPr>
              <a:defRPr>
                <a:latin typeface="Lantinghei SC Extralight"/>
                <a:cs typeface="Lantinghei SC Extralight"/>
              </a:defRPr>
            </a:lvl1pPr>
          </a:lstStyle>
          <a:p>
            <a:r>
              <a:rPr lang="en-US" smtClean="0"/>
              <a:t>NCFE Interface Workshop, 23-24 April 2015, ESS, Lund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73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9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82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3216"/>
          </a:xfrm>
        </p:spPr>
        <p:txBody>
          <a:bodyPr>
            <a:normAutofit/>
          </a:bodyPr>
          <a:lstStyle>
            <a:lvl1pPr>
              <a:defRPr sz="3200">
                <a:latin typeface="Lantinghei SC Extralight"/>
                <a:cs typeface="Lantinghei SC Extraligh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8779"/>
            <a:ext cx="8229600" cy="4751660"/>
          </a:xfrm>
        </p:spPr>
        <p:txBody>
          <a:bodyPr/>
          <a:lstStyle>
            <a:lvl1pPr>
              <a:defRPr sz="2000">
                <a:latin typeface="Lantinghei SC Extralight"/>
                <a:cs typeface="Lantinghei SC Extralight"/>
              </a:defRPr>
            </a:lvl1pPr>
            <a:lvl2pPr>
              <a:defRPr sz="1800">
                <a:latin typeface="Lantinghei SC Extralight"/>
                <a:cs typeface="Lantinghei SC Extralight"/>
              </a:defRPr>
            </a:lvl2pPr>
            <a:lvl3pPr>
              <a:defRPr sz="1600">
                <a:latin typeface="Lantinghei SC Extralight"/>
                <a:cs typeface="Lantinghei SC Extralight"/>
              </a:defRPr>
            </a:lvl3pPr>
            <a:lvl4pPr>
              <a:defRPr sz="1400">
                <a:latin typeface="Lantinghei SC Extralight"/>
                <a:cs typeface="Lantinghei SC Extralight"/>
              </a:defRPr>
            </a:lvl4pPr>
            <a:lvl5pPr>
              <a:defRPr sz="1200">
                <a:latin typeface="Lantinghei SC Extralight"/>
                <a:cs typeface="Lantinghei SC Extraligh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7707"/>
            <a:ext cx="2133600" cy="253768"/>
          </a:xfrm>
        </p:spPr>
        <p:txBody>
          <a:bodyPr/>
          <a:lstStyle>
            <a:lvl1pPr>
              <a:defRPr>
                <a:latin typeface="Lantinghei SC Extralight"/>
                <a:cs typeface="Lantinghei SC Extraligh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7707"/>
            <a:ext cx="2895600" cy="253768"/>
          </a:xfrm>
        </p:spPr>
        <p:txBody>
          <a:bodyPr/>
          <a:lstStyle>
            <a:lvl1pPr>
              <a:defRPr>
                <a:latin typeface="Lantinghei SC Extralight"/>
                <a:cs typeface="Lantinghei SC Extralight"/>
              </a:defRPr>
            </a:lvl1pPr>
          </a:lstStyle>
          <a:p>
            <a:r>
              <a:rPr lang="en-US" smtClean="0"/>
              <a:t>NCFE Interface Workshop, 23-24 April 2015, ESS, Lund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7707"/>
            <a:ext cx="2133600" cy="253768"/>
          </a:xfrm>
        </p:spPr>
        <p:txBody>
          <a:bodyPr/>
          <a:lstStyle>
            <a:lvl1pPr>
              <a:defRPr>
                <a:latin typeface="Lantinghei SC Extralight"/>
                <a:cs typeface="Lantinghei SC Extralight"/>
              </a:defRPr>
            </a:lvl1pPr>
          </a:lstStyle>
          <a:p>
            <a:fld id="{DC6F1023-AA4E-2B45-B51C-4CCBD6A47FA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ss_logo_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1103376" cy="1093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91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8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71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64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0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2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22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6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NCFE Interface Workshop, 23-24 April 2015, ESS, Lund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F1023-AA4E-2B45-B51C-4CCBD6A47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36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Requirements Structure and </a:t>
            </a:r>
            <a:r>
              <a:rPr lang="en-US" dirty="0"/>
              <a:t>Status for NCFE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Aurelien</a:t>
            </a:r>
            <a:r>
              <a:rPr lang="en-US" dirty="0" smtClean="0"/>
              <a:t> </a:t>
            </a:r>
            <a:r>
              <a:rPr lang="en-US" dirty="0" err="1" smtClean="0"/>
              <a:t>Ponton</a:t>
            </a:r>
            <a:endParaRPr lang="en-US" dirty="0" smtClean="0"/>
          </a:p>
          <a:p>
            <a:r>
              <a:rPr lang="en-US" dirty="0" smtClean="0"/>
              <a:t>Edgar </a:t>
            </a:r>
            <a:r>
              <a:rPr lang="en-US" dirty="0" smtClean="0"/>
              <a:t>Sargsyan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0304" y="6467707"/>
            <a:ext cx="4663393" cy="253768"/>
          </a:xfrm>
        </p:spPr>
        <p:txBody>
          <a:bodyPr/>
          <a:lstStyle/>
          <a:p>
            <a:r>
              <a:rPr lang="en-US" dirty="0" smtClean="0"/>
              <a:t>NCFE Interface Workshop, 23-24 April 2015, ESS, Lund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430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643" y="19069"/>
            <a:ext cx="8942502" cy="6843134"/>
            <a:chOff x="14779" y="19069"/>
            <a:chExt cx="9687711" cy="6843134"/>
          </a:xfrm>
        </p:grpSpPr>
        <p:sp>
          <p:nvSpPr>
            <p:cNvPr id="5" name="TextBox 4"/>
            <p:cNvSpPr txBox="1"/>
            <p:nvPr/>
          </p:nvSpPr>
          <p:spPr>
            <a:xfrm>
              <a:off x="2532868" y="19069"/>
              <a:ext cx="5410266" cy="253750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200" b="1" dirty="0" smtClean="0"/>
                <a:t> </a:t>
              </a:r>
              <a:r>
                <a:rPr lang="en-US" sz="1200" b="1" dirty="0"/>
                <a:t>Product Breakdown structure (PBS) Levels L1 – L4 for the ESS Accelerator 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455910" y="777358"/>
              <a:ext cx="325120" cy="177332"/>
            </a:xfrm>
            <a:prstGeom prst="ellipse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3986" y="750975"/>
              <a:ext cx="421178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/>
                <a:t>L1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455910" y="1902879"/>
              <a:ext cx="325120" cy="177332"/>
            </a:xfrm>
            <a:prstGeom prst="ellipse">
              <a:avLst/>
            </a:prstGeom>
            <a:solidFill>
              <a:srgbClr val="80008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0291" y="1864740"/>
              <a:ext cx="421178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L2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55910" y="3102661"/>
              <a:ext cx="325120" cy="177332"/>
            </a:xfrm>
            <a:prstGeom prst="ellipse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3985" y="3068357"/>
              <a:ext cx="421178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L3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55910" y="4634500"/>
              <a:ext cx="325120" cy="177332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76596" y="4604280"/>
              <a:ext cx="421178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/>
                <a:t>L4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4728" y="2133346"/>
              <a:ext cx="896294" cy="346083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ESS SYSTEMS ‘PROJECTS’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9698" y="3365532"/>
              <a:ext cx="993040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LINAC SECTIONS 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4779" y="4852713"/>
              <a:ext cx="1278312" cy="62308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DISCIPLINE SYSTEMS (Mapping to WBS Work Packages shown) </a:t>
              </a: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304972" y="520215"/>
              <a:ext cx="8060525" cy="678401"/>
            </a:xfrm>
            <a:prstGeom prst="roundRect">
              <a:avLst/>
            </a:prstGeom>
            <a:solidFill>
              <a:srgbClr val="00FF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21655" y="734849"/>
              <a:ext cx="978648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/>
                <a:t>ESS FACILITY</a:t>
              </a: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1304973" y="1428589"/>
              <a:ext cx="2492222" cy="494044"/>
            </a:xfrm>
            <a:prstGeom prst="roundRect">
              <a:avLst/>
            </a:prstGeom>
            <a:solidFill>
              <a:srgbClr val="80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86511" y="1456359"/>
              <a:ext cx="229271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ICS – INTEGRATED CONTROL SYSTEMS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‘CONTROLS’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3859545" y="1428948"/>
              <a:ext cx="1823388" cy="494044"/>
            </a:xfrm>
            <a:prstGeom prst="roundRect">
              <a:avLst/>
            </a:prstGeom>
            <a:solidFill>
              <a:srgbClr val="80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923052" y="1456718"/>
              <a:ext cx="229271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SI – SITE INFRASTRUCTURE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‘CONVENTIONAL FACILITIES’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746318" y="1430524"/>
              <a:ext cx="1164487" cy="494044"/>
            </a:xfrm>
            <a:prstGeom prst="roundRect">
              <a:avLst/>
            </a:prstGeom>
            <a:solidFill>
              <a:srgbClr val="80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774530" y="1458293"/>
              <a:ext cx="1220327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NSS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‘INSTRUMENTS’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1301011" y="2015632"/>
              <a:ext cx="6457440" cy="494044"/>
            </a:xfrm>
            <a:prstGeom prst="roundRect">
              <a:avLst/>
            </a:prstGeom>
            <a:solidFill>
              <a:srgbClr val="80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82549" y="2043402"/>
              <a:ext cx="229271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ACC – LINEAR ACCELERATOR (LINAC)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‘ACCSYS’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7852055" y="2017567"/>
              <a:ext cx="1536606" cy="494044"/>
            </a:xfrm>
            <a:prstGeom prst="roundRect">
              <a:avLst/>
            </a:prstGeom>
            <a:solidFill>
              <a:srgbClr val="80008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33594" y="2045336"/>
              <a:ext cx="1455068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TS – TARGET STATION</a:t>
              </a:r>
            </a:p>
            <a:p>
              <a:r>
                <a:rPr lang="en-US" sz="1000" dirty="0">
                  <a:solidFill>
                    <a:schemeClr val="bg1"/>
                  </a:solidFill>
                </a:rPr>
                <a:t>‘TARGET’</a:t>
              </a:r>
            </a:p>
          </p:txBody>
        </p:sp>
        <p:sp>
          <p:nvSpPr>
            <p:cNvPr id="34" name="Terminator 33"/>
            <p:cNvSpPr/>
            <p:nvPr/>
          </p:nvSpPr>
          <p:spPr>
            <a:xfrm>
              <a:off x="1304241" y="2935245"/>
              <a:ext cx="7065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489203" y="3041965"/>
              <a:ext cx="491080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 err="1">
                  <a:solidFill>
                    <a:schemeClr val="bg1"/>
                  </a:solidFill>
                </a:rPr>
                <a:t>ISrc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sp>
          <p:nvSpPr>
            <p:cNvPr id="36" name="Terminator 35"/>
            <p:cNvSpPr/>
            <p:nvPr/>
          </p:nvSpPr>
          <p:spPr>
            <a:xfrm>
              <a:off x="2067485" y="2938620"/>
              <a:ext cx="7065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214356" y="3045340"/>
              <a:ext cx="491080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LEBT</a:t>
              </a:r>
            </a:p>
          </p:txBody>
        </p:sp>
        <p:sp>
          <p:nvSpPr>
            <p:cNvPr id="38" name="Terminator 37"/>
            <p:cNvSpPr/>
            <p:nvPr/>
          </p:nvSpPr>
          <p:spPr>
            <a:xfrm>
              <a:off x="2830728" y="2941995"/>
              <a:ext cx="7065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992835" y="3048715"/>
              <a:ext cx="491080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RFQ</a:t>
              </a:r>
            </a:p>
          </p:txBody>
        </p:sp>
        <p:sp>
          <p:nvSpPr>
            <p:cNvPr id="40" name="Terminator 39"/>
            <p:cNvSpPr/>
            <p:nvPr/>
          </p:nvSpPr>
          <p:spPr>
            <a:xfrm>
              <a:off x="3585610" y="2938338"/>
              <a:ext cx="7065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702008" y="3045058"/>
              <a:ext cx="491080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MEBT</a:t>
              </a:r>
            </a:p>
          </p:txBody>
        </p:sp>
        <p:sp>
          <p:nvSpPr>
            <p:cNvPr id="42" name="Terminator 41"/>
            <p:cNvSpPr/>
            <p:nvPr/>
          </p:nvSpPr>
          <p:spPr>
            <a:xfrm>
              <a:off x="4336994" y="2938620"/>
              <a:ext cx="7065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291982" y="2906840"/>
              <a:ext cx="801060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DTL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(DTL tanks)</a:t>
              </a:r>
            </a:p>
          </p:txBody>
        </p:sp>
        <p:sp>
          <p:nvSpPr>
            <p:cNvPr id="44" name="Terminator 43"/>
            <p:cNvSpPr/>
            <p:nvPr/>
          </p:nvSpPr>
          <p:spPr>
            <a:xfrm>
              <a:off x="5093711" y="2941995"/>
              <a:ext cx="766071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008569" y="2910215"/>
              <a:ext cx="92680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SPK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(LWUs, CMs)</a:t>
              </a:r>
            </a:p>
          </p:txBody>
        </p:sp>
        <p:sp>
          <p:nvSpPr>
            <p:cNvPr id="52" name="Terminator 51"/>
            <p:cNvSpPr/>
            <p:nvPr/>
          </p:nvSpPr>
          <p:spPr>
            <a:xfrm>
              <a:off x="7488755" y="3511035"/>
              <a:ext cx="7382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455256" y="3472949"/>
              <a:ext cx="816896" cy="52761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 err="1">
                  <a:solidFill>
                    <a:schemeClr val="bg1"/>
                  </a:solidFill>
                </a:rPr>
                <a:t>DmpL</a:t>
              </a:r>
              <a:endParaRPr lang="en-US" sz="10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(</a:t>
              </a:r>
              <a:r>
                <a:rPr lang="en-US" sz="1000" dirty="0" err="1">
                  <a:solidFill>
                    <a:schemeClr val="bg1"/>
                  </a:solidFill>
                </a:rPr>
                <a:t>inc.</a:t>
              </a:r>
              <a:r>
                <a:rPr lang="en-US" sz="1000" dirty="0">
                  <a:solidFill>
                    <a:schemeClr val="bg1"/>
                  </a:solidFill>
                </a:rPr>
                <a:t> beam dump)</a:t>
              </a:r>
            </a:p>
          </p:txBody>
        </p:sp>
        <p:sp>
          <p:nvSpPr>
            <p:cNvPr id="54" name="Rounded Rectangle 53"/>
            <p:cNvSpPr/>
            <p:nvPr/>
          </p:nvSpPr>
          <p:spPr>
            <a:xfrm>
              <a:off x="4133017" y="4183777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015575" y="4143274"/>
              <a:ext cx="1455068" cy="52761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BMD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Beam Magnets &amp;, Deflectors (</a:t>
              </a:r>
              <a:r>
                <a:rPr lang="en-US" sz="1000" dirty="0"/>
                <a:t>BM*</a:t>
              </a:r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)</a:t>
              </a:r>
              <a:endParaRPr lang="en-US" sz="1000" dirty="0"/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1319307" y="4935492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187538" y="4914037"/>
              <a:ext cx="1455068" cy="53074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RFS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Radio </a:t>
              </a:r>
              <a:r>
                <a:rPr lang="en-US" sz="1000" dirty="0" smtClean="0">
                  <a:solidFill>
                    <a:schemeClr val="accent4">
                      <a:lumMod val="75000"/>
                    </a:schemeClr>
                  </a:solidFill>
                </a:rPr>
                <a:t>Frequency</a:t>
              </a:r>
            </a:p>
            <a:p>
              <a:pPr algn="ctr"/>
              <a:r>
                <a:rPr lang="en-US" sz="1000" dirty="0" smtClean="0">
                  <a:solidFill>
                    <a:schemeClr val="accent4">
                      <a:lumMod val="75000"/>
                    </a:schemeClr>
                  </a:solidFill>
                </a:rPr>
                <a:t> </a:t>
              </a:r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Systems</a:t>
              </a:r>
            </a:p>
          </p:txBody>
        </p:sp>
        <p:sp>
          <p:nvSpPr>
            <p:cNvPr id="58" name="Rounded Rectangle 57"/>
            <p:cNvSpPr/>
            <p:nvPr/>
          </p:nvSpPr>
          <p:spPr>
            <a:xfrm>
              <a:off x="5550507" y="4184336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481335" y="4121758"/>
              <a:ext cx="1455068" cy="59356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EMR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EM Resonators</a:t>
              </a:r>
            </a:p>
            <a:p>
              <a:pPr algn="ctr"/>
              <a:r>
                <a:rPr lang="en-US" sz="700" dirty="0">
                  <a:solidFill>
                    <a:schemeClr val="accent4">
                      <a:lumMod val="75000"/>
                    </a:schemeClr>
                  </a:solidFill>
                </a:rPr>
                <a:t>(</a:t>
              </a:r>
              <a:r>
                <a:rPr lang="en-US" sz="700" dirty="0" err="1">
                  <a:solidFill>
                    <a:schemeClr val="accent4">
                      <a:lumMod val="75000"/>
                    </a:schemeClr>
                  </a:solidFill>
                </a:rPr>
                <a:t>Bunchers</a:t>
              </a:r>
              <a:r>
                <a:rPr lang="en-US" sz="700" dirty="0">
                  <a:solidFill>
                    <a:schemeClr val="accent4">
                      <a:lumMod val="75000"/>
                    </a:schemeClr>
                  </a:solidFill>
                </a:rPr>
                <a:t>, RFQ, DTL tanks,</a:t>
              </a:r>
            </a:p>
            <a:p>
              <a:pPr algn="ctr"/>
              <a:r>
                <a:rPr lang="en-US" sz="700" dirty="0">
                  <a:solidFill>
                    <a:schemeClr val="accent4">
                      <a:lumMod val="75000"/>
                    </a:schemeClr>
                  </a:solidFill>
                </a:rPr>
                <a:t> CMs)</a:t>
              </a:r>
            </a:p>
          </p:txBody>
        </p:sp>
        <p:sp>
          <p:nvSpPr>
            <p:cNvPr id="61" name="Rounded Rectangle 60"/>
            <p:cNvSpPr/>
            <p:nvPr/>
          </p:nvSpPr>
          <p:spPr>
            <a:xfrm>
              <a:off x="6958794" y="4182393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827024" y="4160938"/>
              <a:ext cx="1455068" cy="52761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PBI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Proton Beam Instrumentation</a:t>
              </a:r>
            </a:p>
          </p:txBody>
        </p:sp>
        <p:sp>
          <p:nvSpPr>
            <p:cNvPr id="63" name="Rounded Rectangle 62"/>
            <p:cNvSpPr/>
            <p:nvPr/>
          </p:nvSpPr>
          <p:spPr>
            <a:xfrm>
              <a:off x="4139377" y="4932514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4026267" y="4904134"/>
              <a:ext cx="1455068" cy="52761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CRYO</a:t>
              </a:r>
            </a:p>
            <a:p>
              <a:pPr algn="ctr"/>
              <a:r>
                <a:rPr lang="en-US" sz="1000" dirty="0" err="1">
                  <a:solidFill>
                    <a:schemeClr val="accent4">
                      <a:lumMod val="75000"/>
                    </a:schemeClr>
                  </a:solidFill>
                </a:rPr>
                <a:t>Cryo</a:t>
              </a:r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 Plant (</a:t>
              </a:r>
              <a:r>
                <a:rPr lang="en-US" sz="1000" dirty="0" smtClean="0"/>
                <a:t>ACCP</a:t>
              </a:r>
              <a:r>
                <a:rPr lang="en-US" sz="1000" dirty="0" smtClean="0">
                  <a:solidFill>
                    <a:schemeClr val="accent4">
                      <a:lumMod val="75000"/>
                    </a:schemeClr>
                  </a:solidFill>
                </a:rPr>
                <a:t>) </a:t>
              </a:r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&amp; Distribution (</a:t>
              </a:r>
              <a:r>
                <a:rPr lang="en-US" sz="1000" dirty="0">
                  <a:solidFill>
                    <a:srgbClr val="000000"/>
                  </a:solidFill>
                </a:rPr>
                <a:t>CDS*</a:t>
              </a:r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)</a:t>
              </a: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2745123" y="4936460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830373" y="4912949"/>
              <a:ext cx="104500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VAC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Vacuum</a:t>
              </a:r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5557050" y="4929568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419675" y="4901188"/>
              <a:ext cx="1455068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WTRC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Water Cooling</a:t>
              </a:r>
            </a:p>
          </p:txBody>
        </p:sp>
        <p:sp>
          <p:nvSpPr>
            <p:cNvPr id="71" name="Rounded Rectangle 70"/>
            <p:cNvSpPr/>
            <p:nvPr/>
          </p:nvSpPr>
          <p:spPr>
            <a:xfrm>
              <a:off x="6942830" y="4927625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805455" y="4899245"/>
              <a:ext cx="1455068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CNPW*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Conventional Power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87355" y="4637028"/>
              <a:ext cx="1493980" cy="346083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</a:t>
              </a:r>
              <a:r>
                <a:rPr lang="en-US" sz="900" dirty="0" smtClean="0"/>
                <a:t>WP 2, 3, </a:t>
              </a:r>
              <a:r>
                <a:rPr lang="en-US" sz="900" dirty="0"/>
                <a:t>6, 17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489130" y="4641468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3,4,5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947124" y="4640114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7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316724" y="5416518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8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709043" y="5420959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12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099518" y="5419605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11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507764" y="5413524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16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900083" y="5417965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15</a:t>
              </a:r>
            </a:p>
          </p:txBody>
        </p:sp>
        <p:sp>
          <p:nvSpPr>
            <p:cNvPr id="92" name="Rounded Rectangle 91"/>
            <p:cNvSpPr/>
            <p:nvPr/>
          </p:nvSpPr>
          <p:spPr>
            <a:xfrm>
              <a:off x="8305651" y="4919097"/>
              <a:ext cx="1222385" cy="494044"/>
            </a:xfrm>
            <a:prstGeom prst="roundRect">
              <a:avLst/>
            </a:prstGeom>
            <a:pattFill prst="divot">
              <a:fgClr>
                <a:schemeClr val="tx1"/>
              </a:fgClr>
              <a:bgClr>
                <a:srgbClr val="FFFF00"/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8262903" y="5424187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13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99303" y="4721556"/>
              <a:ext cx="1008699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endParaRPr lang="en-US" sz="1000" dirty="0"/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Safety</a:t>
              </a:r>
            </a:p>
          </p:txBody>
        </p:sp>
        <p:sp>
          <p:nvSpPr>
            <p:cNvPr id="95" name="Terminator 94"/>
            <p:cNvSpPr/>
            <p:nvPr/>
          </p:nvSpPr>
          <p:spPr>
            <a:xfrm>
              <a:off x="5897124" y="2940098"/>
              <a:ext cx="766071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5811982" y="2908318"/>
              <a:ext cx="92680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MBL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(LWUs, CMs)</a:t>
              </a:r>
            </a:p>
          </p:txBody>
        </p:sp>
        <p:sp>
          <p:nvSpPr>
            <p:cNvPr id="97" name="Terminator 96"/>
            <p:cNvSpPr/>
            <p:nvPr/>
          </p:nvSpPr>
          <p:spPr>
            <a:xfrm>
              <a:off x="6691364" y="2939325"/>
              <a:ext cx="766071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614212" y="2907545"/>
              <a:ext cx="926803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HBL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(LWUs, CMs)</a:t>
              </a: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487586" y="6356570"/>
              <a:ext cx="1600350" cy="505633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700" b="1" dirty="0"/>
                <a:t>*PBS definition</a:t>
              </a:r>
            </a:p>
            <a:p>
              <a:r>
                <a:rPr lang="en-US" sz="700" b="1" dirty="0"/>
                <a:t>CM  =</a:t>
              </a:r>
              <a:r>
                <a:rPr lang="en-US" sz="700" b="1" dirty="0" err="1"/>
                <a:t>CryoModule</a:t>
              </a:r>
              <a:endParaRPr lang="en-US" sz="700" b="1" dirty="0"/>
            </a:p>
            <a:p>
              <a:r>
                <a:rPr lang="en-US" sz="700" b="1" dirty="0"/>
                <a:t>HEBT=High Energy Beam Transport</a:t>
              </a:r>
            </a:p>
            <a:p>
              <a:r>
                <a:rPr lang="en-US" sz="700" b="1" dirty="0"/>
                <a:t>LWU=</a:t>
              </a:r>
              <a:r>
                <a:rPr lang="en-US" sz="700" b="1" dirty="0" err="1"/>
                <a:t>Linac</a:t>
              </a:r>
              <a:r>
                <a:rPr lang="en-US" sz="700" b="1" dirty="0"/>
                <a:t> Warm Unit</a:t>
              </a:r>
            </a:p>
          </p:txBody>
        </p:sp>
        <p:sp>
          <p:nvSpPr>
            <p:cNvPr id="99" name="Terminator 98"/>
            <p:cNvSpPr/>
            <p:nvPr/>
          </p:nvSpPr>
          <p:spPr>
            <a:xfrm>
              <a:off x="7485033" y="2944104"/>
              <a:ext cx="7382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385236" y="3046154"/>
              <a:ext cx="990188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HEBT*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505859" y="3500030"/>
              <a:ext cx="1841976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CRYOGENICS DISTRIBUTION</a:t>
              </a:r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9037534" y="3162282"/>
              <a:ext cx="161571" cy="221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TextBox 104"/>
            <p:cNvSpPr txBox="1"/>
            <p:nvPr/>
          </p:nvSpPr>
          <p:spPr>
            <a:xfrm>
              <a:off x="9149889" y="3013380"/>
              <a:ext cx="552601" cy="285793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700" b="1" dirty="0"/>
                <a:t>Beam to Target</a:t>
              </a:r>
            </a:p>
          </p:txBody>
        </p:sp>
        <p:sp>
          <p:nvSpPr>
            <p:cNvPr id="107" name="Rounded Rectangle 106"/>
            <p:cNvSpPr/>
            <p:nvPr/>
          </p:nvSpPr>
          <p:spPr>
            <a:xfrm>
              <a:off x="2740914" y="4182009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2609144" y="4160554"/>
              <a:ext cx="1455068" cy="52761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 smtClean="0"/>
                <a:t>ISS*</a:t>
              </a:r>
              <a:endParaRPr lang="en-US" sz="1000" dirty="0"/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Ion Source 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Specialties</a:t>
              </a: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704709" y="4635260"/>
              <a:ext cx="1278312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3</a:t>
              </a:r>
            </a:p>
          </p:txBody>
        </p:sp>
        <p:sp>
          <p:nvSpPr>
            <p:cNvPr id="110" name="Terminator 109"/>
            <p:cNvSpPr/>
            <p:nvPr/>
          </p:nvSpPr>
          <p:spPr>
            <a:xfrm>
              <a:off x="8266097" y="2942336"/>
              <a:ext cx="738214" cy="479511"/>
            </a:xfrm>
            <a:prstGeom prst="flowChartTerminator">
              <a:avLst/>
            </a:prstGeom>
            <a:solidFill>
              <a:srgbClr val="FF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8348586" y="3045058"/>
              <a:ext cx="557230" cy="222972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A2T</a:t>
              </a:r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6964157" y="1431184"/>
              <a:ext cx="2401341" cy="494044"/>
            </a:xfrm>
            <a:prstGeom prst="roundRect">
              <a:avLst/>
            </a:prstGeom>
            <a:pattFill prst="divot">
              <a:fgClr>
                <a:schemeClr val="tx1"/>
              </a:fgClr>
              <a:bgClr>
                <a:srgbClr val="800080"/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992369" y="1458953"/>
              <a:ext cx="2373128" cy="373729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r>
                <a:rPr lang="en-US" sz="1000" dirty="0">
                  <a:solidFill>
                    <a:schemeClr val="bg1"/>
                  </a:solidFill>
                </a:rPr>
                <a:t>RMHF – RADIOACTIVE MATERIALS HANDLING FACILITY</a:t>
              </a:r>
            </a:p>
          </p:txBody>
        </p:sp>
        <p:sp>
          <p:nvSpPr>
            <p:cNvPr id="113" name="Rounded Rectangle 112"/>
            <p:cNvSpPr/>
            <p:nvPr/>
          </p:nvSpPr>
          <p:spPr>
            <a:xfrm>
              <a:off x="8365177" y="5942932"/>
              <a:ext cx="1222385" cy="494044"/>
            </a:xfrm>
            <a:prstGeom prst="roundRect">
              <a:avLst/>
            </a:prstGeom>
            <a:pattFill prst="divot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8336089" y="5780783"/>
              <a:ext cx="1270433" cy="68463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endParaRPr lang="en-US" sz="1000" dirty="0"/>
            </a:p>
            <a:p>
              <a:pPr algn="ctr"/>
              <a:r>
                <a:rPr lang="en-US" sz="1000" dirty="0"/>
                <a:t>To Be Determined or </a:t>
              </a:r>
            </a:p>
            <a:p>
              <a:pPr algn="ctr"/>
              <a:r>
                <a:rPr lang="en-US" sz="1000" dirty="0"/>
                <a:t>To Be Agreed Upon</a:t>
              </a:r>
            </a:p>
          </p:txBody>
        </p:sp>
        <p:sp>
          <p:nvSpPr>
            <p:cNvPr id="117" name="Rounded Rectangle 116"/>
            <p:cNvSpPr/>
            <p:nvPr/>
          </p:nvSpPr>
          <p:spPr>
            <a:xfrm>
              <a:off x="1329624" y="4184336"/>
              <a:ext cx="1222385" cy="49404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68415" tIns="34208" rIns="68415" bIns="34208" rtlCol="0" anchor="ctr"/>
            <a:lstStyle/>
            <a:p>
              <a:pPr algn="ctr"/>
              <a:endParaRPr lang="en-US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1230405" y="4642671"/>
              <a:ext cx="1372891" cy="207584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900" dirty="0"/>
                <a:t>SUPPLIED BY WP </a:t>
              </a:r>
              <a:r>
                <a:rPr lang="en-US" sz="900" dirty="0" smtClean="0"/>
                <a:t>6, </a:t>
              </a:r>
              <a:r>
                <a:rPr lang="en-US" sz="900" dirty="0"/>
                <a:t>17</a:t>
              </a:r>
              <a:endParaRPr 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189090" y="4153888"/>
              <a:ext cx="1455068" cy="527617"/>
            </a:xfrm>
            <a:prstGeom prst="rect">
              <a:avLst/>
            </a:prstGeom>
            <a:noFill/>
          </p:spPr>
          <p:txBody>
            <a:bodyPr wrap="square" lIns="68415" tIns="34208" rIns="68415" bIns="34208" rtlCol="0">
              <a:spAutoFit/>
            </a:bodyPr>
            <a:lstStyle/>
            <a:p>
              <a:pPr algn="ctr"/>
              <a:r>
                <a:rPr lang="en-US" sz="1000" dirty="0"/>
                <a:t>PWRC*</a:t>
              </a:r>
            </a:p>
            <a:p>
              <a:pPr algn="ctr"/>
              <a:r>
                <a:rPr lang="en-US" sz="1000" dirty="0">
                  <a:solidFill>
                    <a:schemeClr val="accent4">
                      <a:lumMod val="75000"/>
                    </a:schemeClr>
                  </a:solidFill>
                </a:rPr>
                <a:t>PS*, HV Power Convertors*</a:t>
              </a:r>
            </a:p>
          </p:txBody>
        </p:sp>
      </p:grpSp>
      <p:sp>
        <p:nvSpPr>
          <p:cNvPr id="101" name="TextBox 100"/>
          <p:cNvSpPr txBox="1"/>
          <p:nvPr/>
        </p:nvSpPr>
        <p:spPr>
          <a:xfrm>
            <a:off x="7645009" y="6462287"/>
            <a:ext cx="14994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Date:               </a:t>
            </a:r>
            <a:r>
              <a:rPr lang="en-US" sz="700" b="1" dirty="0" smtClean="0"/>
              <a:t>27-Feb-2015</a:t>
            </a:r>
            <a:endParaRPr lang="en-US" sz="700" b="1" dirty="0"/>
          </a:p>
          <a:p>
            <a:r>
              <a:rPr lang="en-US" sz="700" b="1" dirty="0"/>
              <a:t>Prepared by: </a:t>
            </a:r>
            <a:r>
              <a:rPr lang="en-US" sz="700" b="1" dirty="0" err="1"/>
              <a:t>E.Tanke</a:t>
            </a:r>
            <a:r>
              <a:rPr lang="en-US" sz="700" b="1" dirty="0"/>
              <a:t>, ESS-ACCSYS</a:t>
            </a:r>
          </a:p>
          <a:p>
            <a:r>
              <a:rPr lang="en-US" sz="700" b="1" dirty="0"/>
              <a:t>CHESS#:          </a:t>
            </a:r>
            <a:r>
              <a:rPr lang="en-US" sz="700" b="1" dirty="0">
                <a:solidFill>
                  <a:srgbClr val="FF0000"/>
                </a:solidFill>
              </a:rPr>
              <a:t>ESS-</a:t>
            </a:r>
            <a:r>
              <a:rPr lang="en-US" sz="700" b="1" dirty="0" smtClean="0">
                <a:solidFill>
                  <a:srgbClr val="FF0000"/>
                </a:solidFill>
              </a:rPr>
              <a:t>0008904 R4</a:t>
            </a:r>
            <a:endParaRPr lang="en-US" sz="7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48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38031" y="19070"/>
            <a:ext cx="49940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Product </a:t>
            </a:r>
            <a:r>
              <a:rPr lang="en-US" sz="1200" b="1" dirty="0"/>
              <a:t>Breakdown structure (PBS) Levels L4 - L5 for the ESS Accelerator</a:t>
            </a:r>
          </a:p>
        </p:txBody>
      </p:sp>
      <p:sp>
        <p:nvSpPr>
          <p:cNvPr id="12" name="Oval 11"/>
          <p:cNvSpPr/>
          <p:nvPr/>
        </p:nvSpPr>
        <p:spPr>
          <a:xfrm>
            <a:off x="420840" y="497929"/>
            <a:ext cx="300111" cy="1773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39934" y="467709"/>
            <a:ext cx="388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L4</a:t>
            </a:r>
          </a:p>
        </p:txBody>
      </p:sp>
      <p:sp>
        <p:nvSpPr>
          <p:cNvPr id="14" name="Oval 13"/>
          <p:cNvSpPr/>
          <p:nvPr/>
        </p:nvSpPr>
        <p:spPr>
          <a:xfrm>
            <a:off x="420840" y="5131000"/>
            <a:ext cx="300111" cy="1773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46755" y="5097047"/>
            <a:ext cx="388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0" y="716143"/>
            <a:ext cx="128156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DISCIPLINE SYSTEMS (Mapping to WBS Work Packages shown)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1" y="5320640"/>
            <a:ext cx="1295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‘COMPONENTS’</a:t>
            </a:r>
          </a:p>
          <a:p>
            <a:pPr algn="ctr"/>
            <a:r>
              <a:rPr lang="en-US" sz="900" dirty="0"/>
              <a:t>(includes WP contracted products &amp; services)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3815092" y="355634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706684" y="315131"/>
            <a:ext cx="13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BMD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Beam Magnets &amp;, Deflectors (</a:t>
            </a:r>
            <a:r>
              <a:rPr lang="en-US" sz="1000" dirty="0"/>
              <a:t>BM*</a:t>
            </a:r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 sz="1000" dirty="0"/>
          </a:p>
        </p:txBody>
      </p:sp>
      <p:sp>
        <p:nvSpPr>
          <p:cNvPr id="58" name="Rounded Rectangle 57"/>
          <p:cNvSpPr/>
          <p:nvPr/>
        </p:nvSpPr>
        <p:spPr>
          <a:xfrm>
            <a:off x="5123546" y="356193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5059694" y="293616"/>
            <a:ext cx="13431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EMR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EM Resonators</a:t>
            </a:r>
          </a:p>
          <a:p>
            <a:pPr algn="ctr"/>
            <a:r>
              <a:rPr lang="en-US" sz="700" dirty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700" dirty="0" err="1">
                <a:solidFill>
                  <a:schemeClr val="accent4">
                    <a:lumMod val="75000"/>
                  </a:schemeClr>
                </a:solidFill>
              </a:rPr>
              <a:t>Bunchers</a:t>
            </a:r>
            <a:r>
              <a:rPr lang="en-US" sz="700" dirty="0">
                <a:solidFill>
                  <a:schemeClr val="accent4">
                    <a:lumMod val="75000"/>
                  </a:schemeClr>
                </a:solidFill>
              </a:rPr>
              <a:t>, RFQ, DTL tanks,</a:t>
            </a:r>
          </a:p>
          <a:p>
            <a:pPr algn="ctr"/>
            <a:r>
              <a:rPr lang="en-US" sz="700" dirty="0">
                <a:solidFill>
                  <a:schemeClr val="accent4">
                    <a:lumMod val="75000"/>
                  </a:schemeClr>
                </a:solidFill>
              </a:rPr>
              <a:t> CMs)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6423503" y="354250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301868" y="332795"/>
            <a:ext cx="13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PBI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Proton Beam Instrumentation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3607123" y="808885"/>
            <a:ext cx="1529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</a:t>
            </a:r>
            <a:r>
              <a:rPr lang="en-US" sz="900" dirty="0" smtClean="0"/>
              <a:t>2, 3, 6</a:t>
            </a:r>
            <a:r>
              <a:rPr lang="en-US" sz="900" dirty="0"/>
              <a:t>, 17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007889" y="813325"/>
            <a:ext cx="12979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3,4,5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12729" y="811971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7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256957" y="4997269"/>
            <a:ext cx="454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LLRF</a:t>
            </a:r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WP8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222363" y="5037168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TextBox 85"/>
          <p:cNvSpPr txBox="1"/>
          <p:nvPr/>
        </p:nvSpPr>
        <p:spPr>
          <a:xfrm>
            <a:off x="1826205" y="4998162"/>
            <a:ext cx="48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RFRL</a:t>
            </a:r>
          </a:p>
          <a:p>
            <a:pPr algn="ctr"/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WP8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800252" y="5038062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extBox 87"/>
          <p:cNvSpPr txBox="1"/>
          <p:nvPr/>
        </p:nvSpPr>
        <p:spPr>
          <a:xfrm>
            <a:off x="1150947" y="5397298"/>
            <a:ext cx="65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CIC</a:t>
            </a:r>
            <a:endParaRPr lang="en-US" sz="900" dirty="0"/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WP8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227346" y="5437197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ounded Rectangle 106"/>
          <p:cNvSpPr/>
          <p:nvPr/>
        </p:nvSpPr>
        <p:spPr>
          <a:xfrm>
            <a:off x="2530075" y="353866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TextBox 107"/>
          <p:cNvSpPr txBox="1"/>
          <p:nvPr/>
        </p:nvSpPr>
        <p:spPr>
          <a:xfrm>
            <a:off x="2408440" y="332411"/>
            <a:ext cx="13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ISS*</a:t>
            </a:r>
            <a:endParaRPr lang="en-US" sz="1000" dirty="0"/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Ion Source 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Specialties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496654" y="807117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3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1227346" y="356193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1162972" y="823599"/>
            <a:ext cx="12363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6, </a:t>
            </a:r>
            <a:r>
              <a:rPr lang="en-US" sz="900" dirty="0" smtClean="0"/>
              <a:t>17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97621" y="325745"/>
            <a:ext cx="13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PWRC*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Power Convertors*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829576" y="5402379"/>
            <a:ext cx="484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RFMO</a:t>
            </a:r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WP8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803624" y="5442279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1150947" y="5777046"/>
            <a:ext cx="65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AMPL</a:t>
            </a:r>
            <a:endParaRPr lang="en-US" sz="900" dirty="0"/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WP8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1227346" y="5816946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/>
          <p:cNvSpPr txBox="1"/>
          <p:nvPr/>
        </p:nvSpPr>
        <p:spPr>
          <a:xfrm>
            <a:off x="1755735" y="5782128"/>
            <a:ext cx="56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AMPH</a:t>
            </a:r>
            <a:endParaRPr lang="en-US" sz="900" dirty="0"/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WP8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803624" y="5822027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TextBox 124"/>
          <p:cNvSpPr txBox="1"/>
          <p:nvPr/>
        </p:nvSpPr>
        <p:spPr>
          <a:xfrm>
            <a:off x="1191540" y="6100154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1233281" y="6156988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2527218" y="5048914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2414666" y="5016060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Mechanical Supports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420840" y="4298857"/>
            <a:ext cx="300111" cy="177332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439934" y="4268638"/>
            <a:ext cx="388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L4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13641" y="4508000"/>
            <a:ext cx="117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DISCIPLINE SYSTEMS (Mapping to WBS Work Packages shown) 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217822" y="4209778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TextBox 133"/>
          <p:cNvSpPr txBox="1"/>
          <p:nvPr/>
        </p:nvSpPr>
        <p:spPr>
          <a:xfrm>
            <a:off x="1096189" y="4188323"/>
            <a:ext cx="13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RFS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Radio Frequency Systems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3820964" y="4206799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TextBox 139"/>
          <p:cNvSpPr txBox="1"/>
          <p:nvPr/>
        </p:nvSpPr>
        <p:spPr>
          <a:xfrm>
            <a:off x="3716554" y="4178419"/>
            <a:ext cx="13431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CRYO</a:t>
            </a:r>
          </a:p>
          <a:p>
            <a:pPr algn="ctr"/>
            <a:r>
              <a:rPr lang="en-US" sz="1000" dirty="0" err="1">
                <a:solidFill>
                  <a:schemeClr val="accent4">
                    <a:lumMod val="75000"/>
                  </a:schemeClr>
                </a:solidFill>
              </a:rPr>
              <a:t>Cryo</a:t>
            </a:r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 Plant (</a:t>
            </a:r>
            <a:r>
              <a:rPr lang="en-US" sz="1000" dirty="0"/>
              <a:t>ACCP</a:t>
            </a:r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) &amp; Distribution (</a:t>
            </a:r>
            <a:r>
              <a:rPr lang="en-US" sz="1000" dirty="0">
                <a:solidFill>
                  <a:srgbClr val="000000"/>
                </a:solidFill>
              </a:rPr>
              <a:t>CDS*</a:t>
            </a:r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2533960" y="4210746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/>
          <p:cNvSpPr txBox="1"/>
          <p:nvPr/>
        </p:nvSpPr>
        <p:spPr>
          <a:xfrm>
            <a:off x="2612653" y="4187235"/>
            <a:ext cx="964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VAC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Vacuum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5129585" y="4203854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TextBox 143"/>
          <p:cNvSpPr txBox="1"/>
          <p:nvPr/>
        </p:nvSpPr>
        <p:spPr>
          <a:xfrm>
            <a:off x="5002776" y="4175474"/>
            <a:ext cx="13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WTRC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Water Cooling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6408767" y="4201911"/>
            <a:ext cx="1128355" cy="494044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6281958" y="4173531"/>
            <a:ext cx="13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/>
              <a:t>CNPW*</a:t>
            </a:r>
          </a:p>
          <a:p>
            <a:pPr algn="ctr"/>
            <a:r>
              <a:rPr lang="en-US" sz="1000" dirty="0">
                <a:solidFill>
                  <a:schemeClr val="accent4">
                    <a:lumMod val="75000"/>
                  </a:schemeClr>
                </a:solidFill>
              </a:rPr>
              <a:t>Conventional Power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215438" y="4690804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8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500654" y="4695244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12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84170" y="4693890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11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5084089" y="4687809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16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6369307" y="4692250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15</a:t>
            </a:r>
          </a:p>
        </p:txBody>
      </p:sp>
      <p:sp>
        <p:nvSpPr>
          <p:cNvPr id="164" name="Oval 163"/>
          <p:cNvSpPr/>
          <p:nvPr/>
        </p:nvSpPr>
        <p:spPr>
          <a:xfrm>
            <a:off x="433799" y="1239357"/>
            <a:ext cx="300111" cy="1773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5" name="TextBox 164"/>
          <p:cNvSpPr txBox="1"/>
          <p:nvPr/>
        </p:nvSpPr>
        <p:spPr>
          <a:xfrm>
            <a:off x="459715" y="1205404"/>
            <a:ext cx="3887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L5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12959" y="1438068"/>
            <a:ext cx="13793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‘COMPONENTS’</a:t>
            </a:r>
          </a:p>
          <a:p>
            <a:pPr algn="ctr"/>
            <a:r>
              <a:rPr lang="en-US" sz="900" dirty="0"/>
              <a:t>(includes WP contracted products &amp; services)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1167195" y="1139494"/>
            <a:ext cx="6355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PS</a:t>
            </a:r>
          </a:p>
          <a:p>
            <a:pPr algn="ctr"/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WP 6, 17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1235323" y="1150593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TextBox 168"/>
          <p:cNvSpPr txBox="1"/>
          <p:nvPr/>
        </p:nvSpPr>
        <p:spPr>
          <a:xfrm>
            <a:off x="1756480" y="1138015"/>
            <a:ext cx="624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HVPC</a:t>
            </a:r>
          </a:p>
          <a:p>
            <a:pPr algn="ctr"/>
            <a:r>
              <a:rPr lang="en-US" sz="900" dirty="0" smtClean="0">
                <a:solidFill>
                  <a:schemeClr val="accent4">
                    <a:lumMod val="75000"/>
                  </a:schemeClr>
                </a:solidFill>
              </a:rPr>
              <a:t>WP17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1813211" y="1150593"/>
            <a:ext cx="514286" cy="457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Rectangle 191"/>
          <p:cNvSpPr/>
          <p:nvPr/>
        </p:nvSpPr>
        <p:spPr>
          <a:xfrm>
            <a:off x="2530775" y="1150593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TextBox 192"/>
          <p:cNvSpPr txBox="1"/>
          <p:nvPr/>
        </p:nvSpPr>
        <p:spPr>
          <a:xfrm>
            <a:off x="2414666" y="1123760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Mechanical Supports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4" name="Rectangle 193"/>
          <p:cNvSpPr/>
          <p:nvPr/>
        </p:nvSpPr>
        <p:spPr>
          <a:xfrm>
            <a:off x="3093203" y="1150593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TextBox 194"/>
          <p:cNvSpPr txBox="1"/>
          <p:nvPr/>
        </p:nvSpPr>
        <p:spPr>
          <a:xfrm>
            <a:off x="3056059" y="1128148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3819150" y="1130588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TextBox 196"/>
          <p:cNvSpPr txBox="1"/>
          <p:nvPr/>
        </p:nvSpPr>
        <p:spPr>
          <a:xfrm>
            <a:off x="3703040" y="1103756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Mechanical Supports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381578" y="1130588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TextBox 198"/>
          <p:cNvSpPr txBox="1"/>
          <p:nvPr/>
        </p:nvSpPr>
        <p:spPr>
          <a:xfrm>
            <a:off x="4344433" y="1108143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0" name="Rectangle 199"/>
          <p:cNvSpPr/>
          <p:nvPr/>
        </p:nvSpPr>
        <p:spPr>
          <a:xfrm>
            <a:off x="5096876" y="1131635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TextBox 200"/>
          <p:cNvSpPr txBox="1"/>
          <p:nvPr/>
        </p:nvSpPr>
        <p:spPr>
          <a:xfrm>
            <a:off x="4980766" y="1104803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Mechanical Supports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2" name="Rectangle 201"/>
          <p:cNvSpPr/>
          <p:nvPr/>
        </p:nvSpPr>
        <p:spPr>
          <a:xfrm>
            <a:off x="5659304" y="1131635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TextBox 202"/>
          <p:cNvSpPr txBox="1"/>
          <p:nvPr/>
        </p:nvSpPr>
        <p:spPr>
          <a:xfrm>
            <a:off x="5622159" y="1109190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457350" y="1123378"/>
            <a:ext cx="514286" cy="3018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TextBox 204"/>
          <p:cNvSpPr txBox="1"/>
          <p:nvPr/>
        </p:nvSpPr>
        <p:spPr>
          <a:xfrm>
            <a:off x="6341241" y="1169117"/>
            <a:ext cx="736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BCM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6" name="Rectangle 205"/>
          <p:cNvSpPr/>
          <p:nvPr/>
        </p:nvSpPr>
        <p:spPr>
          <a:xfrm>
            <a:off x="7019779" y="1123379"/>
            <a:ext cx="514286" cy="2933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" name="TextBox 206"/>
          <p:cNvSpPr txBox="1"/>
          <p:nvPr/>
        </p:nvSpPr>
        <p:spPr>
          <a:xfrm>
            <a:off x="6982634" y="1164433"/>
            <a:ext cx="580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BLM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08" name="Rectangle 207"/>
          <p:cNvSpPr/>
          <p:nvPr/>
        </p:nvSpPr>
        <p:spPr>
          <a:xfrm>
            <a:off x="5105947" y="1648706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TextBox 208"/>
          <p:cNvSpPr txBox="1"/>
          <p:nvPr/>
        </p:nvSpPr>
        <p:spPr>
          <a:xfrm>
            <a:off x="4989837" y="1618891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SC Cavities</a:t>
            </a:r>
          </a:p>
          <a:p>
            <a:pPr algn="ctr"/>
            <a:r>
              <a:rPr lang="en-US" sz="900" dirty="0"/>
              <a:t>SPK</a:t>
            </a:r>
          </a:p>
        </p:txBody>
      </p:sp>
      <p:sp>
        <p:nvSpPr>
          <p:cNvPr id="212" name="TextBox 211"/>
          <p:cNvSpPr txBox="1"/>
          <p:nvPr/>
        </p:nvSpPr>
        <p:spPr>
          <a:xfrm>
            <a:off x="3073410" y="5010274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13" name="Rectangle 212"/>
          <p:cNvSpPr/>
          <p:nvPr/>
        </p:nvSpPr>
        <p:spPr>
          <a:xfrm>
            <a:off x="3115151" y="5050173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TextBox 213"/>
          <p:cNvSpPr txBox="1"/>
          <p:nvPr/>
        </p:nvSpPr>
        <p:spPr>
          <a:xfrm>
            <a:off x="1713032" y="6117088"/>
            <a:ext cx="65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RFDS</a:t>
            </a:r>
            <a:endParaRPr lang="en-US" sz="900" dirty="0"/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WP8</a:t>
            </a:r>
          </a:p>
        </p:txBody>
      </p:sp>
      <p:sp>
        <p:nvSpPr>
          <p:cNvPr id="215" name="Rectangle 214"/>
          <p:cNvSpPr/>
          <p:nvPr/>
        </p:nvSpPr>
        <p:spPr>
          <a:xfrm>
            <a:off x="1789431" y="6156988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/>
          <p:cNvSpPr txBox="1"/>
          <p:nvPr/>
        </p:nvSpPr>
        <p:spPr>
          <a:xfrm>
            <a:off x="3790053" y="5019345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831794" y="5059244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8031090" y="5810742"/>
            <a:ext cx="681207" cy="5276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7871660" y="5749355"/>
            <a:ext cx="99073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FF0000"/>
                </a:solidFill>
              </a:rPr>
              <a:t>FE Collimators</a:t>
            </a:r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WP3</a:t>
            </a:r>
          </a:p>
          <a:p>
            <a:pPr algn="ctr"/>
            <a:r>
              <a:rPr lang="en-US" sz="900" dirty="0" err="1">
                <a:solidFill>
                  <a:srgbClr val="FF0000"/>
                </a:solidFill>
              </a:rPr>
              <a:t>Linac</a:t>
            </a:r>
            <a:r>
              <a:rPr lang="en-US" sz="900" dirty="0">
                <a:solidFill>
                  <a:srgbClr val="FF0000"/>
                </a:solidFill>
              </a:rPr>
              <a:t> Dump</a:t>
            </a:r>
          </a:p>
          <a:p>
            <a:pPr algn="ctr"/>
            <a:r>
              <a:rPr lang="en-US" sz="900" dirty="0">
                <a:solidFill>
                  <a:schemeClr val="accent4">
                    <a:lumMod val="75000"/>
                  </a:schemeClr>
                </a:solidFill>
              </a:rPr>
              <a:t>WP??</a:t>
            </a:r>
          </a:p>
          <a:p>
            <a:pPr algn="ctr"/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457350" y="1477165"/>
            <a:ext cx="514286" cy="300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6341241" y="1513832"/>
            <a:ext cx="736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EM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7019779" y="1477165"/>
            <a:ext cx="514286" cy="300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6982634" y="1509147"/>
            <a:ext cx="580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BPM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19779" y="2167816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6982634" y="2254233"/>
            <a:ext cx="5802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BSM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6457350" y="2666745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6907366" y="2643337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NPM</a:t>
            </a:r>
          </a:p>
          <a:p>
            <a:pPr algn="ctr"/>
            <a:r>
              <a:rPr lang="en-US" sz="900" dirty="0" smtClean="0"/>
              <a:t>(non</a:t>
            </a:r>
            <a:r>
              <a:rPr lang="en-US" sz="900" dirty="0"/>
              <a:t>-</a:t>
            </a:r>
            <a:r>
              <a:rPr lang="en-US" sz="900" dirty="0" err="1"/>
              <a:t>invas</a:t>
            </a:r>
            <a:r>
              <a:rPr lang="en-US" sz="900" dirty="0"/>
              <a:t>.)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7019779" y="2666745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TextBox 129"/>
          <p:cNvSpPr txBox="1"/>
          <p:nvPr/>
        </p:nvSpPr>
        <p:spPr>
          <a:xfrm>
            <a:off x="6417061" y="2635228"/>
            <a:ext cx="5802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PM </a:t>
            </a:r>
            <a:r>
              <a:rPr lang="en-US" sz="900" dirty="0"/>
              <a:t>(invasive)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457350" y="1821879"/>
            <a:ext cx="514286" cy="3008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TextBox 131"/>
          <p:cNvSpPr txBox="1"/>
          <p:nvPr/>
        </p:nvSpPr>
        <p:spPr>
          <a:xfrm>
            <a:off x="6341241" y="1858546"/>
            <a:ext cx="7367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FC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7019779" y="3172706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TextBox 137"/>
          <p:cNvSpPr txBox="1"/>
          <p:nvPr/>
        </p:nvSpPr>
        <p:spPr>
          <a:xfrm>
            <a:off x="6982634" y="3150261"/>
            <a:ext cx="5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Technical Labs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6462368" y="3174714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/>
          <p:cNvSpPr txBox="1"/>
          <p:nvPr/>
        </p:nvSpPr>
        <p:spPr>
          <a:xfrm>
            <a:off x="6425223" y="3152270"/>
            <a:ext cx="5802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TD</a:t>
            </a:r>
          </a:p>
          <a:p>
            <a:pPr algn="ctr"/>
            <a:r>
              <a:rPr lang="en-US" sz="900" dirty="0"/>
              <a:t>(</a:t>
            </a:r>
            <a:r>
              <a:rPr lang="en-US" sz="900" dirty="0" smtClean="0"/>
              <a:t>Target </a:t>
            </a:r>
            <a:r>
              <a:rPr lang="en-US" sz="900" dirty="0" err="1"/>
              <a:t>Diagn</a:t>
            </a:r>
            <a:r>
              <a:rPr lang="en-US" sz="900" dirty="0" smtClean="0"/>
              <a:t>.)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466712" y="2164450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TextBox 155"/>
          <p:cNvSpPr txBox="1"/>
          <p:nvPr/>
        </p:nvSpPr>
        <p:spPr>
          <a:xfrm>
            <a:off x="6390488" y="2111764"/>
            <a:ext cx="6484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ID</a:t>
            </a:r>
          </a:p>
          <a:p>
            <a:pPr algn="ctr"/>
            <a:r>
              <a:rPr lang="en-US" sz="900" dirty="0"/>
              <a:t>(</a:t>
            </a:r>
            <a:r>
              <a:rPr lang="en-US" sz="900" dirty="0" err="1" smtClean="0"/>
              <a:t>Insertable</a:t>
            </a:r>
            <a:r>
              <a:rPr lang="en-US" sz="900" dirty="0" smtClean="0"/>
              <a:t> Dump)</a:t>
            </a:r>
            <a:endParaRPr lang="en-US" sz="900" dirty="0"/>
          </a:p>
        </p:txBody>
      </p:sp>
      <p:sp>
        <p:nvSpPr>
          <p:cNvPr id="159" name="TextBox 158"/>
          <p:cNvSpPr txBox="1"/>
          <p:nvPr/>
        </p:nvSpPr>
        <p:spPr>
          <a:xfrm>
            <a:off x="5988541" y="6356570"/>
            <a:ext cx="1477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*PBS definition</a:t>
            </a:r>
          </a:p>
          <a:p>
            <a:r>
              <a:rPr lang="en-US" sz="700" b="1" dirty="0"/>
              <a:t>CM  =</a:t>
            </a:r>
            <a:r>
              <a:rPr lang="en-US" sz="700" b="1" dirty="0" err="1"/>
              <a:t>CryoModule</a:t>
            </a:r>
            <a:endParaRPr lang="en-US" sz="700" b="1" dirty="0"/>
          </a:p>
          <a:p>
            <a:r>
              <a:rPr lang="en-US" sz="700" b="1" dirty="0"/>
              <a:t>HEBT=High Energy Beam Transport</a:t>
            </a:r>
          </a:p>
          <a:p>
            <a:r>
              <a:rPr lang="en-US" sz="700" b="1" dirty="0"/>
              <a:t>LWU=</a:t>
            </a:r>
            <a:r>
              <a:rPr lang="en-US" sz="700" b="1" dirty="0" err="1"/>
              <a:t>Linac</a:t>
            </a:r>
            <a:r>
              <a:rPr lang="en-US" sz="700" b="1" dirty="0"/>
              <a:t> Warm Unit</a:t>
            </a:r>
          </a:p>
        </p:txBody>
      </p:sp>
      <p:sp>
        <p:nvSpPr>
          <p:cNvPr id="160" name="Rectangle 159"/>
          <p:cNvSpPr/>
          <p:nvPr/>
        </p:nvSpPr>
        <p:spPr>
          <a:xfrm>
            <a:off x="2527218" y="5438986"/>
            <a:ext cx="514286" cy="2980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/>
          <p:cNvSpPr txBox="1"/>
          <p:nvPr/>
        </p:nvSpPr>
        <p:spPr>
          <a:xfrm>
            <a:off x="2414666" y="5406132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Beam </a:t>
            </a:r>
          </a:p>
          <a:p>
            <a:pPr algn="ctr"/>
            <a:r>
              <a:rPr lang="en-US" sz="900" dirty="0"/>
              <a:t>Pipes</a:t>
            </a:r>
            <a:endParaRPr lang="en-US" sz="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8001877" y="4948815"/>
            <a:ext cx="681206" cy="501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/>
          <p:cNvSpPr txBox="1"/>
          <p:nvPr/>
        </p:nvSpPr>
        <p:spPr>
          <a:xfrm>
            <a:off x="7916170" y="4969502"/>
            <a:ext cx="83058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rgbClr val="000000"/>
                </a:solidFill>
              </a:rPr>
              <a:t>Collimators &amp; Gamma Blockers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7748817" y="5431152"/>
            <a:ext cx="11799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SUPPLIED BY WP 6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5659304" y="1648706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TextBox 156"/>
          <p:cNvSpPr txBox="1"/>
          <p:nvPr/>
        </p:nvSpPr>
        <p:spPr>
          <a:xfrm>
            <a:off x="5543194" y="1618891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SC Cavities</a:t>
            </a:r>
          </a:p>
          <a:p>
            <a:pPr algn="ctr"/>
            <a:r>
              <a:rPr lang="en-US" sz="900" dirty="0"/>
              <a:t>MBL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5105947" y="2147635"/>
            <a:ext cx="514286" cy="4562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TextBox 171"/>
          <p:cNvSpPr txBox="1"/>
          <p:nvPr/>
        </p:nvSpPr>
        <p:spPr>
          <a:xfrm>
            <a:off x="4989837" y="2117820"/>
            <a:ext cx="736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SC Cavities</a:t>
            </a:r>
          </a:p>
          <a:p>
            <a:pPr algn="ctr"/>
            <a:r>
              <a:rPr lang="en-US" sz="900" dirty="0"/>
              <a:t>HBL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645009" y="6462287"/>
            <a:ext cx="14994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/>
              <a:t>Date:               </a:t>
            </a:r>
            <a:r>
              <a:rPr lang="en-US" sz="700" b="1" dirty="0" smtClean="0"/>
              <a:t>27-Feb-2015</a:t>
            </a:r>
            <a:endParaRPr lang="en-US" sz="700" b="1" dirty="0"/>
          </a:p>
          <a:p>
            <a:r>
              <a:rPr lang="en-US" sz="700" b="1" dirty="0"/>
              <a:t>Prepared by: </a:t>
            </a:r>
            <a:r>
              <a:rPr lang="en-US" sz="700" b="1" dirty="0" err="1"/>
              <a:t>E.Tanke</a:t>
            </a:r>
            <a:r>
              <a:rPr lang="en-US" sz="700" b="1" dirty="0"/>
              <a:t>, ESS-ACCSYS</a:t>
            </a:r>
          </a:p>
          <a:p>
            <a:r>
              <a:rPr lang="en-US" sz="700" b="1" dirty="0"/>
              <a:t>CHESS#:          </a:t>
            </a:r>
            <a:r>
              <a:rPr lang="en-US" sz="700" b="1" dirty="0">
                <a:solidFill>
                  <a:srgbClr val="FF0000"/>
                </a:solidFill>
              </a:rPr>
              <a:t>ESS-</a:t>
            </a:r>
            <a:r>
              <a:rPr lang="en-US" sz="700" b="1" dirty="0" smtClean="0">
                <a:solidFill>
                  <a:srgbClr val="FF0000"/>
                </a:solidFill>
              </a:rPr>
              <a:t>0008904 R4</a:t>
            </a:r>
            <a:endParaRPr lang="en-US" sz="700" b="1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92982" y="5596395"/>
            <a:ext cx="3844716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Lantinghei SC Extralight"/>
                <a:cs typeface="Lantinghei SC Extralight"/>
              </a:rPr>
              <a:t>L5 requirements are specification documents and are not stored in DOORS</a:t>
            </a:r>
          </a:p>
        </p:txBody>
      </p:sp>
    </p:spTree>
    <p:extLst>
      <p:ext uri="{BB962C8B-B14F-4D97-AF65-F5344CB8AC3E}">
        <p14:creationId xmlns:p14="http://schemas.microsoft.com/office/powerpoint/2010/main" val="268311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for </a:t>
            </a:r>
            <a:r>
              <a:rPr lang="en-US" dirty="0" smtClean="0"/>
              <a:t>Authoring </a:t>
            </a:r>
            <a:r>
              <a:rPr lang="en-US" dirty="0"/>
              <a:t>of </a:t>
            </a:r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Top-down:</a:t>
            </a:r>
          </a:p>
          <a:p>
            <a:pPr lvl="1"/>
            <a:r>
              <a:rPr lang="en-US" dirty="0"/>
              <a:t>Accelerator Integration Group (AIG)</a:t>
            </a:r>
          </a:p>
          <a:p>
            <a:pPr lvl="2"/>
            <a:r>
              <a:rPr lang="en-US" dirty="0"/>
              <a:t>i.e., the Lead Engineers</a:t>
            </a:r>
          </a:p>
          <a:p>
            <a:r>
              <a:rPr lang="en-US" dirty="0"/>
              <a:t>Interface:</a:t>
            </a:r>
          </a:p>
          <a:p>
            <a:pPr lvl="1"/>
            <a:r>
              <a:rPr lang="en-US" dirty="0"/>
              <a:t>The interfacing Work Packages</a:t>
            </a:r>
          </a:p>
          <a:p>
            <a:pPr lvl="1"/>
            <a:r>
              <a:rPr lang="en-US" dirty="0"/>
              <a:t>In the case of </a:t>
            </a:r>
            <a:r>
              <a:rPr lang="en-US" dirty="0" smtClean="0"/>
              <a:t>IKC, </a:t>
            </a:r>
            <a:r>
              <a:rPr lang="en-US" dirty="0"/>
              <a:t>this means the contracted institution</a:t>
            </a:r>
          </a:p>
          <a:p>
            <a:r>
              <a:rPr lang="en-US" dirty="0"/>
              <a:t>Thus:</a:t>
            </a:r>
          </a:p>
          <a:p>
            <a:pPr lvl="1"/>
            <a:r>
              <a:rPr lang="en-US" dirty="0"/>
              <a:t>Top-down requirements will be authored </a:t>
            </a:r>
            <a:r>
              <a:rPr lang="en-US" dirty="0" smtClean="0"/>
              <a:t>by ESS</a:t>
            </a:r>
            <a:endParaRPr lang="en-US" dirty="0"/>
          </a:p>
          <a:p>
            <a:pPr lvl="2"/>
            <a:r>
              <a:rPr lang="en-US" dirty="0"/>
              <a:t>For delivery to </a:t>
            </a:r>
            <a:r>
              <a:rPr lang="en-US" dirty="0" smtClean="0"/>
              <a:t>WP3</a:t>
            </a:r>
            <a:endParaRPr lang="en-US" dirty="0"/>
          </a:p>
          <a:p>
            <a:pPr lvl="1"/>
            <a:r>
              <a:rPr lang="en-US" dirty="0"/>
              <a:t>Interface requirements will be authored by </a:t>
            </a:r>
            <a:r>
              <a:rPr lang="en-US" dirty="0" smtClean="0"/>
              <a:t>WP3 and respective WPs</a:t>
            </a:r>
            <a:endParaRPr lang="en-US" dirty="0"/>
          </a:p>
          <a:p>
            <a:pPr lvl="2"/>
            <a:r>
              <a:rPr lang="en-US" dirty="0"/>
              <a:t>For delivery to </a:t>
            </a:r>
            <a:r>
              <a:rPr lang="en-US" dirty="0" smtClean="0"/>
              <a:t>ESS AIG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0304" y="6467707"/>
            <a:ext cx="4663393" cy="253768"/>
          </a:xfrm>
        </p:spPr>
        <p:txBody>
          <a:bodyPr/>
          <a:lstStyle/>
          <a:p>
            <a:r>
              <a:rPr lang="en-US" dirty="0" smtClean="0"/>
              <a:t>NCFE Interface Workshop, 23-24 April 2015, ESS, Lund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52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in DOORS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40304" y="6467707"/>
            <a:ext cx="4663393" cy="253768"/>
          </a:xfrm>
        </p:spPr>
        <p:txBody>
          <a:bodyPr/>
          <a:lstStyle/>
          <a:p>
            <a:r>
              <a:rPr lang="en-US" dirty="0" smtClean="0"/>
              <a:t>NCFE Interface Workshop, 23-24 April 2015, ESS, Lund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F1023-AA4E-2B45-B51C-4CCBD6A47FA9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49826" y="1392759"/>
            <a:ext cx="2481072" cy="4967732"/>
            <a:chOff x="417576" y="1392759"/>
            <a:chExt cx="2481072" cy="496773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7576" y="1392759"/>
              <a:ext cx="2481072" cy="4967732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417576" y="2157530"/>
              <a:ext cx="2481072" cy="612065"/>
            </a:xfrm>
            <a:prstGeom prst="rect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17576" y="2769596"/>
              <a:ext cx="2481072" cy="489652"/>
            </a:xfrm>
            <a:prstGeom prst="rect">
              <a:avLst/>
            </a:prstGeom>
            <a:noFill/>
            <a:ln w="28575" cmpd="sng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17576" y="3259248"/>
              <a:ext cx="2481072" cy="626750"/>
            </a:xfrm>
            <a:prstGeom prst="rect">
              <a:avLst/>
            </a:prstGeom>
            <a:noFill/>
            <a:ln w="28575" cmpd="sng">
              <a:solidFill>
                <a:srgbClr val="3366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7576" y="3878346"/>
              <a:ext cx="2481072" cy="742130"/>
            </a:xfrm>
            <a:prstGeom prst="rect">
              <a:avLst/>
            </a:prstGeom>
            <a:noFill/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17576" y="4612825"/>
              <a:ext cx="2481072" cy="856892"/>
            </a:xfrm>
            <a:prstGeom prst="rect">
              <a:avLst/>
            </a:prstGeom>
            <a:noFill/>
            <a:ln w="28575" cmpd="sng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7576" y="5469717"/>
              <a:ext cx="2481072" cy="867821"/>
            </a:xfrm>
            <a:prstGeom prst="rect">
              <a:avLst/>
            </a:prstGeom>
            <a:noFill/>
            <a:ln w="28575" cmpd="sng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0396"/>
              </p:ext>
            </p:extLst>
          </p:nvPr>
        </p:nvGraphicFramePr>
        <p:xfrm>
          <a:off x="3386721" y="3243957"/>
          <a:ext cx="5295052" cy="265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8334"/>
                <a:gridCol w="729453"/>
                <a:gridCol w="729453"/>
                <a:gridCol w="729453"/>
                <a:gridCol w="729453"/>
                <a:gridCol w="729453"/>
                <a:gridCol w="729453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Top-down requirements written by Lead Engineers</a:t>
                      </a:r>
                      <a:endParaRPr lang="en-US" sz="14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latin typeface="Lantinghei SC Extralight"/>
                          <a:cs typeface="Lantinghei SC Extralight"/>
                        </a:rPr>
                        <a:t>Linac</a:t>
                      </a:r>
                      <a:r>
                        <a:rPr lang="en-US" sz="1100" b="1" dirty="0" smtClean="0">
                          <a:latin typeface="Lantinghei SC Extralight"/>
                          <a:cs typeface="Lantinghei SC Extralight"/>
                        </a:rPr>
                        <a:t> section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L3-System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L4-</a:t>
                      </a:r>
                    </a:p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ISS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L4-</a:t>
                      </a:r>
                    </a:p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PBI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L4-BMD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L4-EMR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L4-RFS</a:t>
                      </a:r>
                      <a:endParaRPr lang="en-US" sz="1100" b="1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Ion Source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LEBT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ea typeface="Zapf Dingbats"/>
                          <a:cs typeface="Lantinghei SC Extralight"/>
                          <a:sym typeface="Zapf Dingbats"/>
                        </a:rPr>
                        <a:t>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Lantinghei SC Extralight"/>
                          <a:ea typeface="Zapf Dingbats"/>
                          <a:cs typeface="Lantinghei SC Extralight"/>
                          <a:sym typeface="Zapf Dingbats"/>
                        </a:rPr>
                        <a:t> do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rgbClr val="3366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RFQ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MEBT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ea typeface="Zapf Dingbats"/>
                          <a:cs typeface="Lantinghei SC Extralight"/>
                          <a:sym typeface="Zapf Dingbats"/>
                        </a:rPr>
                        <a:t>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Lantinghei SC Extralight"/>
                          <a:ea typeface="Zapf Dingbats"/>
                          <a:cs typeface="Lantinghei SC Extralight"/>
                          <a:sym typeface="Zapf Dingbats"/>
                        </a:rPr>
                        <a:t> do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DTL</a:t>
                      </a:r>
                      <a:endParaRPr lang="en-US" sz="1100" dirty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cs typeface="Lantinghei SC Extralight"/>
                        </a:rPr>
                        <a:t>n/a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Lantinghei SC Extralight"/>
                          <a:ea typeface="Zapf Dingbats"/>
                          <a:cs typeface="Lantinghei SC Extralight"/>
                          <a:sym typeface="Zapf Dingbats"/>
                        </a:rPr>
                        <a:t>to do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Zapf Dingbats"/>
                          <a:ea typeface="Zapf Dingbats"/>
                          <a:cs typeface="Zapf Dingbats"/>
                          <a:sym typeface="Zapf Dingbats"/>
                        </a:rPr>
                        <a:t>✔</a:t>
                      </a:r>
                      <a:endParaRPr lang="en-US" sz="1100" dirty="0" smtClean="0">
                        <a:solidFill>
                          <a:srgbClr val="000000"/>
                        </a:solidFill>
                        <a:latin typeface="Lantinghei SC Extralight"/>
                        <a:cs typeface="Lantinghei SC Extralight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763949" y="1583719"/>
            <a:ext cx="4574869" cy="1384995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Lantinghei SC Extralight"/>
                <a:cs typeface="Lantinghei SC Extralight"/>
              </a:rPr>
              <a:t>Interface requirements written by interfacing WPs (Interface A – Interface B) in a common agreement</a:t>
            </a:r>
          </a:p>
          <a:p>
            <a:endParaRPr lang="en-US" sz="1400" dirty="0" smtClean="0">
              <a:latin typeface="Lantinghei SC Extralight"/>
              <a:cs typeface="Lantinghei SC Extralight"/>
            </a:endParaRPr>
          </a:p>
          <a:p>
            <a:pPr algn="ctr"/>
            <a:r>
              <a:rPr lang="en-US" sz="1400" u="sng" dirty="0" smtClean="0">
                <a:latin typeface="Lantinghei SC Extralight"/>
                <a:cs typeface="Lantinghei SC Extralight"/>
              </a:rPr>
              <a:t>Examples: </a:t>
            </a:r>
          </a:p>
          <a:p>
            <a:pPr algn="ctr"/>
            <a:r>
              <a:rPr lang="en-US" sz="1400" dirty="0" smtClean="0">
                <a:latin typeface="Lantinghei SC Extralight"/>
                <a:cs typeface="Lantinghei SC Extralight"/>
              </a:rPr>
              <a:t>EMR (WP3) – WTRC (WP16)</a:t>
            </a:r>
          </a:p>
          <a:p>
            <a:pPr algn="ctr"/>
            <a:r>
              <a:rPr lang="en-US" sz="1400" dirty="0" smtClean="0">
                <a:latin typeface="Lantinghei SC Extralight"/>
                <a:cs typeface="Lantinghei SC Extralight"/>
              </a:rPr>
              <a:t>BMD (WP3) – PWRC (WP17)</a:t>
            </a:r>
            <a:endParaRPr lang="en-US" sz="1400" dirty="0">
              <a:latin typeface="Lantinghei SC Extralight"/>
              <a:cs typeface="Lantinghei SC Extralight"/>
            </a:endParaRPr>
          </a:p>
        </p:txBody>
      </p:sp>
      <p:cxnSp>
        <p:nvCxnSpPr>
          <p:cNvPr id="25" name="Straight Connector 24"/>
          <p:cNvCxnSpPr>
            <a:stCxn id="10" idx="3"/>
            <a:endCxn id="23" idx="1"/>
          </p:cNvCxnSpPr>
          <p:nvPr/>
        </p:nvCxnSpPr>
        <p:spPr>
          <a:xfrm flipV="1">
            <a:off x="2630898" y="2276217"/>
            <a:ext cx="1133051" cy="1873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ight Brace 25"/>
          <p:cNvSpPr/>
          <p:nvPr/>
        </p:nvSpPr>
        <p:spPr>
          <a:xfrm>
            <a:off x="2685248" y="2769595"/>
            <a:ext cx="489885" cy="3590895"/>
          </a:xfrm>
          <a:prstGeom prst="rightBrace">
            <a:avLst>
              <a:gd name="adj1" fmla="val 10707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yPresentationE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MyPresentationESS.potx</Template>
  <TotalTime>7912</TotalTime>
  <Words>857</Words>
  <Application>Microsoft Macintosh PowerPoint</Application>
  <PresentationFormat>On-screen Show (4:3)</PresentationFormat>
  <Paragraphs>265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MyPresentationESS</vt:lpstr>
      <vt:lpstr>Requirements Structure and Status for NCFE</vt:lpstr>
      <vt:lpstr>PowerPoint Presentation</vt:lpstr>
      <vt:lpstr>PowerPoint Presentation</vt:lpstr>
      <vt:lpstr>Responsibility for Authoring of Requirements</vt:lpstr>
      <vt:lpstr>Requirements in DOORS</vt:lpstr>
    </vt:vector>
  </TitlesOfParts>
  <Manager/>
  <Company>European Spallation Source ESS AB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Edgar Sargsyan</dc:creator>
  <cp:keywords/>
  <dc:description/>
  <cp:lastModifiedBy>Edgar Sargsyan</cp:lastModifiedBy>
  <cp:revision>466</cp:revision>
  <dcterms:created xsi:type="dcterms:W3CDTF">2014-06-04T10:55:20Z</dcterms:created>
  <dcterms:modified xsi:type="dcterms:W3CDTF">2015-04-22T13:02:51Z</dcterms:modified>
  <cp:category/>
</cp:coreProperties>
</file>