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6" r:id="rId4"/>
    <p:sldId id="257" r:id="rId5"/>
    <p:sldId id="268" r:id="rId6"/>
    <p:sldId id="258" r:id="rId7"/>
    <p:sldId id="259" r:id="rId8"/>
    <p:sldId id="265" r:id="rId9"/>
    <p:sldId id="26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3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2F4F16A-0C39-41EB-A16C-CD9B411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6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2F4F16A-0C39-41EB-A16C-CD9B411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0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2F4F16A-0C39-41EB-A16C-CD9B411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99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656594" y="1412776"/>
            <a:ext cx="7839084" cy="4752528"/>
          </a:xfrm>
          <a:prstGeom prst="rect">
            <a:avLst/>
          </a:prstGeom>
        </p:spPr>
        <p:txBody>
          <a:bodyPr/>
          <a:lstStyle>
            <a:lvl1pPr marL="457200" indent="-457200" algn="just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05400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259632" y="116632"/>
            <a:ext cx="6624736" cy="93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 smtClean="0"/>
              <a:t>Titolo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096344" cy="3651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F4F16A-0C39-41EB-A16C-CD9B411A48C0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INFN\Desktop\weblogo5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37195"/>
            <a:ext cx="7905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NFN\Desktop\ESS_Logo_sociala_med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5" y="44624"/>
            <a:ext cx="1062059" cy="10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656594" y="1196752"/>
            <a:ext cx="7839085" cy="0"/>
          </a:xfrm>
          <a:prstGeom prst="line">
            <a:avLst/>
          </a:prstGeom>
          <a:ln w="38100" cap="rnd">
            <a:gradFill flip="none" rotWithShape="1">
              <a:gsLst>
                <a:gs pos="100000">
                  <a:srgbClr val="002060"/>
                </a:gs>
                <a:gs pos="0">
                  <a:srgbClr val="4DB3EA">
                    <a:lumMod val="82000"/>
                    <a:lumOff val="18000"/>
                  </a:srgbClr>
                </a:gs>
              </a:gsLst>
              <a:lin ang="0" scaled="1"/>
              <a:tileRect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656594" y="1412776"/>
            <a:ext cx="7839084" cy="4752528"/>
          </a:xfrm>
          <a:prstGeom prst="rect">
            <a:avLst/>
          </a:prstGeom>
        </p:spPr>
        <p:txBody>
          <a:bodyPr/>
          <a:lstStyle>
            <a:lvl1pPr marL="457200" indent="-457200" algn="just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53268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16632"/>
            <a:ext cx="6166468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2F4F16A-0C39-41EB-A16C-CD9B411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40" y="155888"/>
            <a:ext cx="611878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2F4F16A-0C39-41EB-A16C-CD9B411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0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2F4F16A-0C39-41EB-A16C-CD9B411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7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04656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2F4F16A-0C39-41EB-A16C-CD9B411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8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976664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2F4F16A-0C39-41EB-A16C-CD9B411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6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832648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2F4F16A-0C39-41EB-A16C-CD9B411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2F4F16A-0C39-41EB-A16C-CD9B411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7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2F4F16A-0C39-41EB-A16C-CD9B411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1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Line 5"/>
          <p:cNvSpPr>
            <a:spLocks noChangeShapeType="1"/>
          </p:cNvSpPr>
          <p:nvPr/>
        </p:nvSpPr>
        <p:spPr bwMode="auto">
          <a:xfrm>
            <a:off x="274638" y="1341438"/>
            <a:ext cx="868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it-IT"/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" y="247206"/>
            <a:ext cx="1356836" cy="101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A092AB24-1341-4DA8-9919-BCADFFDDB7FF}" type="datetimeFigureOut">
              <a:rPr lang="en-US" smtClean="0"/>
              <a:t>23-04-15</a:t>
            </a:fld>
            <a:endParaRPr lang="en-US"/>
          </a:p>
        </p:txBody>
      </p:sp>
      <p:pic>
        <p:nvPicPr>
          <p:cNvPr id="1026" name="Picture 2" descr="http://ess-scandinavia.eu/templates/theme285/images/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364839"/>
            <a:ext cx="147637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133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Warm </a:t>
            </a:r>
            <a:r>
              <a:rPr lang="en-US" sz="2400" dirty="0" err="1" smtClean="0"/>
              <a:t>Linac</a:t>
            </a:r>
            <a:r>
              <a:rPr lang="en-US" sz="2400" dirty="0" smtClean="0"/>
              <a:t> interface meeting – Drift Tube </a:t>
            </a:r>
            <a:r>
              <a:rPr lang="en-US" sz="2400" dirty="0" err="1" smtClean="0"/>
              <a:t>Linac</a:t>
            </a:r>
            <a:endParaRPr lang="it-IT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4876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Francesco </a:t>
            </a:r>
            <a:r>
              <a:rPr lang="en-US" dirty="0" err="1" smtClean="0"/>
              <a:t>Grespan</a:t>
            </a:r>
            <a:r>
              <a:rPr lang="en-US" dirty="0" smtClean="0"/>
              <a:t> – Paolo </a:t>
            </a:r>
            <a:r>
              <a:rPr lang="en-US" dirty="0" err="1" smtClean="0"/>
              <a:t>Mereu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87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Proton Beam Instrumentation interfaces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22970" r="2173"/>
          <a:stretch/>
        </p:blipFill>
        <p:spPr bwMode="auto">
          <a:xfrm>
            <a:off x="304800" y="1447800"/>
            <a:ext cx="8601307" cy="11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180101"/>
              </p:ext>
            </p:extLst>
          </p:nvPr>
        </p:nvGraphicFramePr>
        <p:xfrm>
          <a:off x="1905000" y="2557160"/>
          <a:ext cx="5714998" cy="766540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1311508"/>
                <a:gridCol w="293566"/>
                <a:gridCol w="293566"/>
                <a:gridCol w="293566"/>
                <a:gridCol w="293566"/>
                <a:gridCol w="293566"/>
                <a:gridCol w="293566"/>
                <a:gridCol w="293566"/>
                <a:gridCol w="293566"/>
                <a:gridCol w="293566"/>
                <a:gridCol w="293566"/>
                <a:gridCol w="293566"/>
                <a:gridCol w="293566"/>
                <a:gridCol w="293566"/>
                <a:gridCol w="293566"/>
                <a:gridCol w="293566"/>
              </a:tblGrid>
              <a:tr h="166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Element/Tank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T3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T5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</a:tr>
              <a:tr h="1732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Steerer X </a:t>
                      </a:r>
                      <a:r>
                        <a:rPr lang="it-IT" sz="1200" u="none" strike="noStrike" dirty="0" smtClean="0">
                          <a:effectLst/>
                        </a:rPr>
                        <a:t>[DT]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41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</a:tr>
              <a:tr h="1732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Steerer Y </a:t>
                      </a:r>
                      <a:r>
                        <a:rPr lang="it-IT" sz="1200" u="none" strike="noStrike" dirty="0" smtClean="0">
                          <a:effectLst/>
                        </a:rPr>
                        <a:t>[DT]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43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</a:tr>
              <a:tr h="1732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BPM </a:t>
                      </a:r>
                      <a:r>
                        <a:rPr lang="it-IT" sz="1200" u="none" strike="noStrike" dirty="0" smtClean="0">
                          <a:effectLst/>
                        </a:rPr>
                        <a:t>[DT]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37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59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33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</a:tr>
            </a:tbl>
          </a:graphicData>
        </a:graphic>
      </p:graphicFrame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622159" y="4728662"/>
            <a:ext cx="2107379" cy="138929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22" y="3505200"/>
            <a:ext cx="3075878" cy="3267124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0" r="15300" b="3044"/>
          <a:stretch/>
        </p:blipFill>
        <p:spPr>
          <a:xfrm flipH="1">
            <a:off x="457200" y="3511219"/>
            <a:ext cx="826125" cy="3255440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6884572" y="3462763"/>
            <a:ext cx="1649828" cy="3276600"/>
            <a:chOff x="6884572" y="3462763"/>
            <a:chExt cx="1649828" cy="3276600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6071186" y="4276149"/>
              <a:ext cx="3276600" cy="1649828"/>
            </a:xfrm>
            <a:prstGeom prst="rect">
              <a:avLst/>
            </a:prstGeom>
          </p:spPr>
        </p:pic>
        <p:sp>
          <p:nvSpPr>
            <p:cNvPr id="5" name="Ovale 4"/>
            <p:cNvSpPr/>
            <p:nvPr/>
          </p:nvSpPr>
          <p:spPr bwMode="auto">
            <a:xfrm>
              <a:off x="7772400" y="4980296"/>
              <a:ext cx="381000" cy="69013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8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Radio Frequency (RFDS) interfaces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" y="1423994"/>
            <a:ext cx="9028087" cy="246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3571875"/>
            <a:ext cx="39433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77148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windows at ¼ L and ¾ L of each tank (Mega Industries design)</a:t>
            </a:r>
          </a:p>
        </p:txBody>
      </p:sp>
    </p:spTree>
    <p:extLst>
      <p:ext uri="{BB962C8B-B14F-4D97-AF65-F5344CB8AC3E}">
        <p14:creationId xmlns:p14="http://schemas.microsoft.com/office/powerpoint/2010/main" val="20583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Radio Frequency (LLRF) interfaces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0407"/>
            <a:ext cx="3995737" cy="22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371600"/>
            <a:ext cx="361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RF Pick-ups per tank (N-connector)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336830"/>
            <a:ext cx="376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movable tuners per tank (up to the motor controller)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0718" y="1983161"/>
            <a:ext cx="4378326" cy="4308369"/>
            <a:chOff x="260718" y="1983161"/>
            <a:chExt cx="4378326" cy="43083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18" y="1983161"/>
              <a:ext cx="4378326" cy="2406211"/>
            </a:xfrm>
            <a:prstGeom prst="rect">
              <a:avLst/>
            </a:prstGeom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742765"/>
              <a:ext cx="2165985" cy="1548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2667000" y="3468469"/>
              <a:ext cx="213486" cy="1560732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interfaces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" b="5234"/>
          <a:stretch/>
        </p:blipFill>
        <p:spPr bwMode="auto">
          <a:xfrm>
            <a:off x="1524000" y="1471961"/>
            <a:ext cx="6300788" cy="30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12"/>
          <p:cNvGrpSpPr/>
          <p:nvPr/>
        </p:nvGrpSpPr>
        <p:grpSpPr>
          <a:xfrm>
            <a:off x="1447800" y="4744838"/>
            <a:ext cx="4520773" cy="1902818"/>
            <a:chOff x="-2117535" y="4550518"/>
            <a:chExt cx="4520773" cy="190281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465" y="4550518"/>
              <a:ext cx="2234773" cy="1902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10"/>
            <p:cNvSpPr txBox="1"/>
            <p:nvPr/>
          </p:nvSpPr>
          <p:spPr>
            <a:xfrm>
              <a:off x="-2117535" y="5215880"/>
              <a:ext cx="2084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3 Vacuum manifolds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2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Cooling interfaces</a:t>
            </a: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5381"/>
            <a:ext cx="3505200" cy="23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comunian\Desktop\grespan\Linac4\DTL_Linac4\Linac4_DTL1_Tunn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7" t="15285" r="8360" b="25529"/>
          <a:stretch/>
        </p:blipFill>
        <p:spPr bwMode="auto">
          <a:xfrm>
            <a:off x="6403888" y="4343400"/>
            <a:ext cx="1788752" cy="22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Content Placeholder 5"/>
          <p:cNvSpPr txBox="1">
            <a:spLocks/>
          </p:cNvSpPr>
          <p:nvPr/>
        </p:nvSpPr>
        <p:spPr>
          <a:xfrm>
            <a:off x="228600" y="3962400"/>
            <a:ext cx="3124200" cy="24793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Cooling system data</a:t>
            </a:r>
          </a:p>
          <a:p>
            <a:r>
              <a:rPr lang="en-US" sz="1400" dirty="0" smtClean="0"/>
              <a:t>Power dissipation: 70kW = 950kW × 1.25(margin) × 4ms × 14Hz</a:t>
            </a:r>
          </a:p>
          <a:p>
            <a:r>
              <a:rPr lang="en-US" sz="1400" dirty="0" smtClean="0"/>
              <a:t>Cavity water temperature (inlet: 30°C, </a:t>
            </a:r>
            <a:r>
              <a:rPr lang="en-US" sz="1400" dirty="0" err="1" smtClean="0"/>
              <a:t>dT</a:t>
            </a:r>
            <a:r>
              <a:rPr lang="en-US" sz="1400" dirty="0" smtClean="0"/>
              <a:t>: 0.5°C)</a:t>
            </a:r>
          </a:p>
          <a:p>
            <a:r>
              <a:rPr lang="en-US" sz="1400" dirty="0" smtClean="0"/>
              <a:t>Water distribution</a:t>
            </a:r>
          </a:p>
          <a:p>
            <a:r>
              <a:rPr lang="en-US" sz="1400" dirty="0" smtClean="0"/>
              <a:t>Water Flow (≈100 mc/h)</a:t>
            </a:r>
          </a:p>
          <a:p>
            <a:r>
              <a:rPr lang="en-US" sz="1400" dirty="0"/>
              <a:t>1</a:t>
            </a:r>
            <a:r>
              <a:rPr lang="en-US" sz="1400" dirty="0" smtClean="0"/>
              <a:t> water skids provided by LNL, with 5 three-way valves, 5 pumps. </a:t>
            </a:r>
          </a:p>
          <a:p>
            <a:r>
              <a:rPr lang="en-US" sz="1400" dirty="0" smtClean="0"/>
              <a:t>2 pipes per tank (DN150)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429000" y="4003386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DTL distribution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Modules</a:t>
            </a:r>
            <a:r>
              <a:rPr lang="en-US" sz="1400" dirty="0">
                <a:latin typeface="Calibri" panose="020F0502020204030204" pitchFamily="34" charset="0"/>
              </a:rPr>
              <a:t>: 2 series of 2 modules 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Tuners: 2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Post couplers: 2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DTs: all in </a:t>
            </a:r>
            <a:r>
              <a:rPr lang="en-US" sz="1400" dirty="0" smtClean="0">
                <a:latin typeface="Calibri" panose="020F0502020204030204" pitchFamily="34" charset="0"/>
              </a:rPr>
              <a:t>parallel (?)</a:t>
            </a:r>
            <a:endParaRPr lang="en-US" sz="14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alibri" panose="020F0502020204030204" pitchFamily="34" charset="0"/>
              </a:rPr>
              <a:t>Steerer</a:t>
            </a:r>
            <a:r>
              <a:rPr lang="en-US" sz="1400" dirty="0">
                <a:latin typeface="Calibri" panose="020F0502020204030204" pitchFamily="34" charset="0"/>
              </a:rPr>
              <a:t>: all in parallel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End walls: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RF couplers: </a:t>
            </a:r>
            <a:r>
              <a:rPr lang="en-US" sz="1400" dirty="0" smtClean="0">
                <a:latin typeface="Calibri" panose="020F0502020204030204" pitchFamily="34" charset="0"/>
              </a:rPr>
              <a:t>2</a:t>
            </a:r>
            <a:endParaRPr lang="en-US" sz="2000" dirty="0"/>
          </a:p>
        </p:txBody>
      </p:sp>
      <p:grpSp>
        <p:nvGrpSpPr>
          <p:cNvPr id="7178" name="Group 7177"/>
          <p:cNvGrpSpPr/>
          <p:nvPr/>
        </p:nvGrpSpPr>
        <p:grpSpPr>
          <a:xfrm>
            <a:off x="5105400" y="1413079"/>
            <a:ext cx="3138819" cy="2549321"/>
            <a:chOff x="5105400" y="1320627"/>
            <a:chExt cx="3138819" cy="2549321"/>
          </a:xfrm>
        </p:grpSpPr>
        <p:grpSp>
          <p:nvGrpSpPr>
            <p:cNvPr id="7169" name="Group 7168"/>
            <p:cNvGrpSpPr/>
            <p:nvPr/>
          </p:nvGrpSpPr>
          <p:grpSpPr>
            <a:xfrm>
              <a:off x="5105400" y="1320627"/>
              <a:ext cx="3138819" cy="2549321"/>
              <a:chOff x="5105400" y="1320627"/>
              <a:chExt cx="3138819" cy="2549321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2141" y="1320627"/>
                <a:ext cx="2912078" cy="2184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168" name="TextBox 7167"/>
              <p:cNvSpPr txBox="1"/>
              <p:nvPr/>
            </p:nvSpPr>
            <p:spPr>
              <a:xfrm>
                <a:off x="5105400" y="3592949"/>
                <a:ext cx="29090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Redundancy pump (Valves not represented)</a:t>
                </a:r>
                <a:endParaRPr lang="en-US" sz="1200" dirty="0"/>
              </a:p>
            </p:txBody>
          </p:sp>
        </p:grpSp>
        <p:cxnSp>
          <p:nvCxnSpPr>
            <p:cNvPr id="7176" name="Straight Arrow Connector 7175"/>
            <p:cNvCxnSpPr/>
            <p:nvPr/>
          </p:nvCxnSpPr>
          <p:spPr>
            <a:xfrm flipV="1">
              <a:off x="5791200" y="3352800"/>
              <a:ext cx="533400" cy="2401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90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8" y="1981200"/>
            <a:ext cx="9028087" cy="246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046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DTL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5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Buildings </a:t>
            </a:r>
            <a:r>
              <a:rPr lang="en-US" dirty="0"/>
              <a:t>and Site Infrastructure interfaces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67000" cy="4525963"/>
          </a:xfrm>
        </p:spPr>
        <p:txBody>
          <a:bodyPr/>
          <a:lstStyle/>
          <a:p>
            <a:r>
              <a:rPr lang="en-US" sz="2400" dirty="0" smtClean="0"/>
              <a:t>DTL workshop requirements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Transport and installation in the tunnel TO BE DEFINED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5605561" cy="496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2 2"/>
          <p:cNvCxnSpPr/>
          <p:nvPr/>
        </p:nvCxnSpPr>
        <p:spPr bwMode="auto">
          <a:xfrm flipV="1">
            <a:off x="2819400" y="1981200"/>
            <a:ext cx="6858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490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Survey &amp; Alignment interfaces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Alignment 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Drift Tubes inside module (workshop)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Module to Module (workshop)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Tank to Tank (tunnel)</a:t>
            </a:r>
            <a:endParaRPr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Module support or table and </a:t>
            </a:r>
            <a:r>
              <a:rPr lang="en-US" dirty="0" smtClean="0"/>
              <a:t>stable laser </a:t>
            </a:r>
            <a:r>
              <a:rPr lang="en-US" dirty="0" smtClean="0"/>
              <a:t>network in the workshop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aser </a:t>
            </a:r>
            <a:r>
              <a:rPr lang="en-US" dirty="0" smtClean="0"/>
              <a:t>network and Alignment support (isostatic fine regulation to couple the modules)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Laser network in the </a:t>
            </a:r>
            <a:r>
              <a:rPr lang="en-US" dirty="0" smtClean="0"/>
              <a:t>tuner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&amp; Alignment interfaces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955293" cy="491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Conventional Power, Cables, Racks interfaces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Rack for </a:t>
            </a:r>
            <a:r>
              <a:rPr lang="en-US" dirty="0" err="1" smtClean="0"/>
              <a:t>Steerer</a:t>
            </a:r>
            <a:r>
              <a:rPr lang="en-US" dirty="0" smtClean="0"/>
              <a:t> power supply: 3Hor + 3Vert per tank</a:t>
            </a:r>
          </a:p>
          <a:p>
            <a:r>
              <a:rPr lang="en-US" dirty="0" smtClean="0"/>
              <a:t>Rack for Movable tuners motor controller</a:t>
            </a:r>
          </a:p>
          <a:p>
            <a:r>
              <a:rPr lang="en-US" dirty="0" smtClean="0"/>
              <a:t>Power for water skid</a:t>
            </a:r>
            <a:r>
              <a:rPr lang="en-US" dirty="0"/>
              <a:t>: 5 pumps + 1 redundancy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WP2 - Beam Physics interfaces</a:t>
            </a:r>
            <a:endParaRPr lang="en-US" dirty="0"/>
          </a:p>
        </p:txBody>
      </p:sp>
      <p:pic>
        <p:nvPicPr>
          <p:cNvPr id="2051" name="Picture 3" descr="C:\Users\comunian\Desktop\grespan\ESS-DTL\Diagnostic\interface_MEBT-DT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681623" cy="24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33505" y="2491095"/>
            <a:ext cx="5193190" cy="34114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9" y="3778914"/>
            <a:ext cx="310432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519" t="2328" r="1598"/>
          <a:stretch/>
        </p:blipFill>
        <p:spPr>
          <a:xfrm>
            <a:off x="5105400" y="1574652"/>
            <a:ext cx="3237708" cy="226325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WP2 -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 </a:t>
            </a:r>
            <a:r>
              <a:rPr lang="it-IT" dirty="0" err="1"/>
              <a:t>interfaces</a:t>
            </a:r>
            <a:endParaRPr lang="it-IT" dirty="0"/>
          </a:p>
        </p:txBody>
      </p:sp>
      <p:pic>
        <p:nvPicPr>
          <p:cNvPr id="4" name="Picture 2" descr="C:\Users\comunian\Desktop\grespan\ESS-DTL\Diagnostic\interface_DTL-LED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962400" cy="23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33400" y="4953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In-air BERGOZ ACCT 55x91x22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76137"/>
            <a:ext cx="3733800" cy="26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5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WP2 -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 </a:t>
            </a:r>
            <a:r>
              <a:rPr lang="it-IT" dirty="0" err="1"/>
              <a:t>interfaces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4300427" cy="2895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0"/>
            <a:ext cx="3706855" cy="2667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26030" y="5845546"/>
            <a:ext cx="433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In-</a:t>
            </a:r>
            <a:r>
              <a:rPr lang="it-IT" dirty="0" err="1" smtClean="0"/>
              <a:t>vacuum</a:t>
            </a:r>
            <a:r>
              <a:rPr lang="it-IT" dirty="0" smtClean="0"/>
              <a:t> BERGOZ ACCT 55x91x22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2447278"/>
      </p:ext>
    </p:extLst>
  </p:cSld>
  <p:clrMapOvr>
    <a:masterClrMapping/>
  </p:clrMapOvr>
</p:sld>
</file>

<file path=ppt/theme/theme1.xml><?xml version="1.0" encoding="utf-8"?>
<a:theme xmlns:a="http://schemas.openxmlformats.org/drawingml/2006/main" name="INFN-ESS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ESS_DTL_visit_2015_03_16</Template>
  <TotalTime>1698</TotalTime>
  <Words>388</Words>
  <Application>Microsoft Office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INFN-ESS</vt:lpstr>
      <vt:lpstr>PowerPoint Presentation</vt:lpstr>
      <vt:lpstr>DTL layout</vt:lpstr>
      <vt:lpstr>Buildings and Site Infrastructure interfaces</vt:lpstr>
      <vt:lpstr>Survey &amp; Alignment interfaces</vt:lpstr>
      <vt:lpstr>Survey &amp; Alignment interfaces</vt:lpstr>
      <vt:lpstr>Conventional Power, Cables, Racks interfaces</vt:lpstr>
      <vt:lpstr>WP2 - Beam Physics interfaces</vt:lpstr>
      <vt:lpstr>WP2 - Beam Physics interfaces</vt:lpstr>
      <vt:lpstr>WP2 - Beam Physics interfaces</vt:lpstr>
      <vt:lpstr>Proton Beam Instrumentation interfaces</vt:lpstr>
      <vt:lpstr>Radio Frequency (RFDS) interfaces</vt:lpstr>
      <vt:lpstr>Radio Frequency (LLRF) interfaces</vt:lpstr>
      <vt:lpstr>Vacuum interfaces</vt:lpstr>
      <vt:lpstr>Water Cooling interfaces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Grespan</dc:creator>
  <cp:lastModifiedBy>Paolo</cp:lastModifiedBy>
  <cp:revision>35</cp:revision>
  <dcterms:created xsi:type="dcterms:W3CDTF">2015-04-21T10:34:25Z</dcterms:created>
  <dcterms:modified xsi:type="dcterms:W3CDTF">2015-04-23T14:16:10Z</dcterms:modified>
</cp:coreProperties>
</file>