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2" r:id="rId3"/>
    <p:sldId id="264" r:id="rId4"/>
    <p:sldId id="263" r:id="rId5"/>
    <p:sldId id="265" r:id="rId6"/>
    <p:sldId id="266" r:id="rId7"/>
    <p:sldId id="267" r:id="rId8"/>
    <p:sldId id="258" r:id="rId9"/>
    <p:sldId id="261"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61" autoAdjust="0"/>
    <p:restoredTop sz="95385" autoAdjust="0"/>
  </p:normalViewPr>
  <p:slideViewPr>
    <p:cSldViewPr>
      <p:cViewPr>
        <p:scale>
          <a:sx n="116" d="100"/>
          <a:sy n="116" d="100"/>
        </p:scale>
        <p:origin x="-736" y="-6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22/04/15 k</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22/04/15 k</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x-none" smtClean="0"/>
              <a:t>Click to edit Master title style</a:t>
            </a:r>
            <a:endParaRPr lang="sv-SE"/>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22/04/15 k</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x-non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22/04/15 k</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22/04/15 k</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x-none"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22/04/15 k</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noProof="0" dirty="0" smtClean="0"/>
              <a:t>WP 3 – WP15(electrical support) interfaces</a:t>
            </a:r>
            <a:endParaRPr lang="en-GB" sz="4000" noProof="0" dirty="0"/>
          </a:p>
        </p:txBody>
      </p:sp>
      <p:sp>
        <p:nvSpPr>
          <p:cNvPr id="3" name="Subtitle 2"/>
          <p:cNvSpPr>
            <a:spLocks noGrp="1"/>
          </p:cNvSpPr>
          <p:nvPr>
            <p:ph type="subTitle" idx="1"/>
          </p:nvPr>
        </p:nvSpPr>
        <p:spPr/>
        <p:txBody>
          <a:bodyPr>
            <a:noAutofit/>
          </a:bodyPr>
          <a:lstStyle/>
          <a:p>
            <a:r>
              <a:rPr lang="en-GB" sz="2000" noProof="0" dirty="0" smtClean="0">
                <a:solidFill>
                  <a:schemeClr val="bg1"/>
                </a:solidFill>
              </a:rPr>
              <a:t>Evangelia Vaena</a:t>
            </a:r>
            <a:endParaRPr lang="en-GB" sz="2000" noProof="0" dirty="0" smtClean="0">
              <a:solidFill>
                <a:schemeClr val="bg1"/>
              </a:solidFill>
            </a:endParaRPr>
          </a:p>
          <a:p>
            <a:r>
              <a:rPr lang="en-GB" sz="2000" noProof="0" dirty="0" smtClean="0">
                <a:solidFill>
                  <a:schemeClr val="bg1"/>
                </a:solidFill>
              </a:rPr>
              <a:t>Electrical Engineer</a:t>
            </a:r>
            <a:endParaRPr lang="en-GB" sz="2000" noProof="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err="1" smtClean="0">
                <a:solidFill>
                  <a:srgbClr val="FFFFFF"/>
                </a:solidFill>
              </a:rPr>
              <a:t>www.europeanspallationsource.se</a:t>
            </a:r>
            <a:endParaRPr lang="en-GB" sz="1600" dirty="0" smtClean="0">
              <a:solidFill>
                <a:srgbClr val="FFFFFF"/>
              </a:solidFill>
            </a:endParaRPr>
          </a:p>
          <a:p>
            <a:pPr algn="ctr"/>
            <a:r>
              <a:rPr lang="sv-SE" sz="1400" dirty="0" smtClean="0">
                <a:solidFill>
                  <a:srgbClr val="FFFFFF"/>
                </a:solidFill>
              </a:rPr>
              <a:t>23 April 2015</a:t>
            </a:r>
          </a:p>
        </p:txBody>
      </p:sp>
    </p:spTree>
    <p:extLst>
      <p:ext uri="{BB962C8B-B14F-4D97-AF65-F5344CB8AC3E}">
        <p14:creationId xmlns:p14="http://schemas.microsoft.com/office/powerpoint/2010/main" val="139461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251520" y="2780928"/>
            <a:ext cx="8784976" cy="3345235"/>
          </a:xfrm>
        </p:spPr>
        <p:txBody>
          <a:bodyPr>
            <a:normAutofit/>
          </a:bodyPr>
          <a:lstStyle/>
          <a:p>
            <a:r>
              <a:rPr lang="en-US" b="1" dirty="0" smtClean="0"/>
              <a:t>Cabling</a:t>
            </a:r>
            <a:r>
              <a:rPr lang="en-US" dirty="0" smtClean="0"/>
              <a:t> and connectors (design, procurement, installation) </a:t>
            </a:r>
          </a:p>
          <a:p>
            <a:r>
              <a:rPr lang="en-US" dirty="0" smtClean="0"/>
              <a:t>Electronic equipment integration (</a:t>
            </a:r>
            <a:r>
              <a:rPr lang="en-US" b="1" dirty="0" smtClean="0"/>
              <a:t>racks</a:t>
            </a:r>
            <a:r>
              <a:rPr lang="en-US" dirty="0" smtClean="0"/>
              <a:t>)</a:t>
            </a:r>
          </a:p>
          <a:p>
            <a:r>
              <a:rPr lang="en-US" dirty="0" smtClean="0"/>
              <a:t>Relevant documentation </a:t>
            </a:r>
          </a:p>
          <a:p>
            <a:r>
              <a:rPr lang="en-US" dirty="0" smtClean="0"/>
              <a:t>“Grey Zones”</a:t>
            </a:r>
          </a:p>
          <a:p>
            <a:pPr marL="0" indent="0">
              <a:buNone/>
            </a:pP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
        <p:nvSpPr>
          <p:cNvPr id="5" name="Content Placeholder 2"/>
          <p:cNvSpPr txBox="1">
            <a:spLocks/>
          </p:cNvSpPr>
          <p:nvPr/>
        </p:nvSpPr>
        <p:spPr>
          <a:xfrm>
            <a:off x="323528" y="1484785"/>
            <a:ext cx="8640960" cy="9361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400" dirty="0" smtClean="0"/>
              <a:t>Identification of </a:t>
            </a:r>
            <a:r>
              <a:rPr lang="en-US" sz="2400" b="1" dirty="0" smtClean="0"/>
              <a:t>interfaces</a:t>
            </a:r>
            <a:r>
              <a:rPr lang="en-US" sz="2400" dirty="0" smtClean="0"/>
              <a:t> (who </a:t>
            </a:r>
            <a:r>
              <a:rPr lang="en-US" sz="2400" dirty="0"/>
              <a:t>is providing what, who is installing </a:t>
            </a:r>
            <a:r>
              <a:rPr lang="en-US" sz="2400" dirty="0" smtClean="0"/>
              <a:t>what) concerning:</a:t>
            </a:r>
            <a:endParaRPr lang="en-US" sz="2400" dirty="0"/>
          </a:p>
        </p:txBody>
      </p:sp>
    </p:spTree>
    <p:extLst>
      <p:ext uri="{BB962C8B-B14F-4D97-AF65-F5344CB8AC3E}">
        <p14:creationId xmlns:p14="http://schemas.microsoft.com/office/powerpoint/2010/main" val="405563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Provided by WP3 collaborators                  – to be confirmed </a:t>
            </a:r>
            <a:endParaRPr lang="en-US" dirty="0"/>
          </a:p>
        </p:txBody>
      </p:sp>
      <p:sp>
        <p:nvSpPr>
          <p:cNvPr id="3" name="Content Placeholder 2"/>
          <p:cNvSpPr>
            <a:spLocks noGrp="1"/>
          </p:cNvSpPr>
          <p:nvPr>
            <p:ph idx="1"/>
          </p:nvPr>
        </p:nvSpPr>
        <p:spPr/>
        <p:txBody>
          <a:bodyPr>
            <a:noAutofit/>
          </a:bodyPr>
          <a:lstStyle/>
          <a:p>
            <a:r>
              <a:rPr lang="en-US" sz="2600" dirty="0" smtClean="0"/>
              <a:t>All cables (design, cables lists, procurement of materials) for Ion Source, LEBT, RFQ, MEBT, DTLs (with the exception of vacuum, BI and ICS cables) will be provided by WP3. (Are they included in the budget?)</a:t>
            </a:r>
          </a:p>
          <a:p>
            <a:r>
              <a:rPr lang="en-US" sz="2600" dirty="0" smtClean="0"/>
              <a:t>Crates/devices </a:t>
            </a:r>
            <a:r>
              <a:rPr lang="en-US" sz="2600" dirty="0" smtClean="0"/>
              <a:t>to be installed in the FEB and gallery racks</a:t>
            </a:r>
          </a:p>
          <a:p>
            <a:r>
              <a:rPr lang="en-US" sz="2600" dirty="0" smtClean="0"/>
              <a:t>Documentation for the above, including specifications, wiring diagrams, manuals, special requirements, inspection test plans, quality forms, etc. </a:t>
            </a:r>
          </a:p>
          <a:p>
            <a:r>
              <a:rPr lang="en-US" sz="2600" dirty="0" smtClean="0"/>
              <a:t>Spare parts/ list of spare parts, list of preferred vendors</a:t>
            </a:r>
            <a:endParaRPr lang="en-US" sz="2600" dirty="0"/>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spTree>
    <p:extLst>
      <p:ext uri="{BB962C8B-B14F-4D97-AF65-F5344CB8AC3E}">
        <p14:creationId xmlns:p14="http://schemas.microsoft.com/office/powerpoint/2010/main" val="418387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Provided by ESS                                              -To be confirmed </a:t>
            </a:r>
            <a:endParaRPr lang="en-US" dirty="0"/>
          </a:p>
        </p:txBody>
      </p:sp>
      <p:sp>
        <p:nvSpPr>
          <p:cNvPr id="3" name="Content Placeholder 2"/>
          <p:cNvSpPr>
            <a:spLocks noGrp="1"/>
          </p:cNvSpPr>
          <p:nvPr>
            <p:ph idx="1"/>
          </p:nvPr>
        </p:nvSpPr>
        <p:spPr>
          <a:xfrm>
            <a:off x="457200" y="1600200"/>
            <a:ext cx="8291264" cy="4421087"/>
          </a:xfrm>
        </p:spPr>
        <p:txBody>
          <a:bodyPr>
            <a:normAutofit lnSpcReduction="10000"/>
          </a:bodyPr>
          <a:lstStyle/>
          <a:p>
            <a:r>
              <a:rPr lang="en-US" sz="2400" dirty="0" smtClean="0"/>
              <a:t>All vacuum electronics/cabling designed by  WP12</a:t>
            </a:r>
          </a:p>
          <a:p>
            <a:r>
              <a:rPr lang="en-US" sz="2400" dirty="0"/>
              <a:t>All </a:t>
            </a:r>
            <a:r>
              <a:rPr lang="en-US" sz="2400" dirty="0" smtClean="0"/>
              <a:t>beam instrumentation electronics</a:t>
            </a:r>
            <a:r>
              <a:rPr lang="en-US" sz="2400" dirty="0"/>
              <a:t>/cabling designed by  </a:t>
            </a:r>
            <a:r>
              <a:rPr lang="en-US" sz="2400" dirty="0" smtClean="0"/>
              <a:t>WP7 </a:t>
            </a:r>
          </a:p>
          <a:p>
            <a:r>
              <a:rPr lang="en-US" sz="2400" dirty="0" smtClean="0"/>
              <a:t>All </a:t>
            </a:r>
            <a:r>
              <a:rPr lang="en-US" sz="2400" dirty="0" smtClean="0"/>
              <a:t>ICS cables</a:t>
            </a:r>
          </a:p>
          <a:p>
            <a:r>
              <a:rPr lang="en-US" sz="2400" dirty="0"/>
              <a:t>The cables for </a:t>
            </a:r>
            <a:r>
              <a:rPr lang="en-US" sz="2400" dirty="0" smtClean="0"/>
              <a:t>the above mentioned systems are not only provided, but also installed </a:t>
            </a:r>
            <a:r>
              <a:rPr lang="en-US" sz="2400" dirty="0"/>
              <a:t>by ESS and have already </a:t>
            </a:r>
            <a:r>
              <a:rPr lang="en-US" sz="2400" dirty="0" smtClean="0"/>
              <a:t>been included in ESS budget</a:t>
            </a:r>
            <a:endParaRPr lang="en-US" sz="2400" dirty="0"/>
          </a:p>
          <a:p>
            <a:r>
              <a:rPr lang="en-US" sz="2400" dirty="0" smtClean="0"/>
              <a:t>Cable trays/ conduits for all the cable plant</a:t>
            </a:r>
          </a:p>
          <a:p>
            <a:r>
              <a:rPr lang="en-US" sz="2400" dirty="0" smtClean="0"/>
              <a:t>Cable integration, segregation between power/signal cables, assistance in estimating the cable quantities </a:t>
            </a:r>
          </a:p>
          <a:p>
            <a:r>
              <a:rPr lang="en-US" sz="2400" dirty="0"/>
              <a:t>Numbering (name tags) for all the cables and devices</a:t>
            </a:r>
          </a:p>
          <a:p>
            <a:endParaRPr lang="en-US" sz="2400" dirty="0" smtClean="0"/>
          </a:p>
          <a:p>
            <a:pPr marL="0" indent="0">
              <a:buNone/>
            </a:pPr>
            <a:endParaRPr lang="en-US" dirty="0" smtClean="0"/>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29031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Provided by ESS                                              -To be confirmed </a:t>
            </a:r>
          </a:p>
        </p:txBody>
      </p:sp>
      <p:sp>
        <p:nvSpPr>
          <p:cNvPr id="3" name="Content Placeholder 2"/>
          <p:cNvSpPr>
            <a:spLocks noGrp="1"/>
          </p:cNvSpPr>
          <p:nvPr>
            <p:ph idx="1"/>
          </p:nvPr>
        </p:nvSpPr>
        <p:spPr>
          <a:xfrm>
            <a:off x="457200" y="1600201"/>
            <a:ext cx="8363272" cy="1396751"/>
          </a:xfrm>
        </p:spPr>
        <p:txBody>
          <a:bodyPr/>
          <a:lstStyle/>
          <a:p>
            <a:r>
              <a:rPr lang="en-US" dirty="0"/>
              <a:t>Racks (2200H-800D-600W) provided and installed by ESS (the electrical works contractor?), with the exception of the Ion Source racks (picture</a:t>
            </a:r>
            <a:r>
              <a:rPr lang="en-US" dirty="0" smtClean="0"/>
              <a:t>)</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pic>
        <p:nvPicPr>
          <p:cNvPr id="5" name="Picture 4" descr="ISRC-LEBT_update2_150319.jpg"/>
          <p:cNvPicPr>
            <a:picLocks noChangeAspect="1"/>
          </p:cNvPicPr>
          <p:nvPr/>
        </p:nvPicPr>
        <p:blipFill rotWithShape="1">
          <a:blip r:embed="rId2" cstate="print">
            <a:extLst>
              <a:ext uri="{28A0092B-C50C-407E-A947-70E740481C1C}">
                <a14:useLocalDpi xmlns:a14="http://schemas.microsoft.com/office/drawing/2010/main" val="0"/>
              </a:ext>
            </a:extLst>
          </a:blip>
          <a:srcRect l="4744" t="49771"/>
          <a:stretch/>
        </p:blipFill>
        <p:spPr>
          <a:xfrm>
            <a:off x="683568" y="2996952"/>
            <a:ext cx="7992888" cy="2429211"/>
          </a:xfrm>
          <a:prstGeom prst="rect">
            <a:avLst/>
          </a:prstGeom>
        </p:spPr>
      </p:pic>
      <p:sp>
        <p:nvSpPr>
          <p:cNvPr id="6" name="Content Placeholder 2"/>
          <p:cNvSpPr txBox="1">
            <a:spLocks/>
          </p:cNvSpPr>
          <p:nvPr/>
        </p:nvSpPr>
        <p:spPr>
          <a:xfrm>
            <a:off x="539552" y="5445224"/>
            <a:ext cx="8280920" cy="10801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Storage area for electrical equipment</a:t>
            </a:r>
          </a:p>
          <a:p>
            <a:r>
              <a:rPr lang="en-US" dirty="0" smtClean="0"/>
              <a:t>Integration/coordination with conventional facilities</a:t>
            </a:r>
          </a:p>
          <a:p>
            <a:endParaRPr lang="en-US" dirty="0" smtClean="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157711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Overlaps- Unidentified borders</a:t>
            </a:r>
            <a:endParaRPr lang="en-US" dirty="0"/>
          </a:p>
        </p:txBody>
      </p:sp>
      <p:sp>
        <p:nvSpPr>
          <p:cNvPr id="3" name="Content Placeholder 2"/>
          <p:cNvSpPr>
            <a:spLocks noGrp="1"/>
          </p:cNvSpPr>
          <p:nvPr>
            <p:ph idx="1"/>
          </p:nvPr>
        </p:nvSpPr>
        <p:spPr/>
        <p:txBody>
          <a:bodyPr/>
          <a:lstStyle/>
          <a:p>
            <a:r>
              <a:rPr lang="en-US" dirty="0" smtClean="0"/>
              <a:t>Installation: Cables pulled by ESS contractor, but tested and terminated by WP3?</a:t>
            </a:r>
          </a:p>
          <a:p>
            <a:r>
              <a:rPr lang="en-US" dirty="0" smtClean="0"/>
              <a:t>Overlaps: LEBT </a:t>
            </a:r>
            <a:r>
              <a:rPr lang="en-US" dirty="0" err="1" smtClean="0"/>
              <a:t>steerers</a:t>
            </a:r>
            <a:r>
              <a:rPr lang="en-US" dirty="0" smtClean="0"/>
              <a:t> and solenoids, MEBT </a:t>
            </a:r>
            <a:r>
              <a:rPr lang="en-US" dirty="0" err="1" smtClean="0"/>
              <a:t>quadrupoles</a:t>
            </a:r>
            <a:r>
              <a:rPr lang="en-US" dirty="0" smtClean="0"/>
              <a:t> power supplies and cables, scope of WP17 or WP3?</a:t>
            </a:r>
          </a:p>
          <a:p>
            <a:r>
              <a:rPr lang="en-US" dirty="0" smtClean="0"/>
              <a:t>RF cables: Scope of WP8 or WP3? </a:t>
            </a:r>
          </a:p>
          <a:p>
            <a:r>
              <a:rPr lang="en-US" dirty="0" smtClean="0"/>
              <a:t>Installation of equipment in racks: scope of ESS or collaborators?</a:t>
            </a:r>
          </a:p>
          <a:p>
            <a:r>
              <a:rPr lang="en-US" dirty="0" smtClean="0"/>
              <a:t>Who will perform the grounding connections?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Tree>
    <p:extLst>
      <p:ext uri="{BB962C8B-B14F-4D97-AF65-F5344CB8AC3E}">
        <p14:creationId xmlns:p14="http://schemas.microsoft.com/office/powerpoint/2010/main" val="229877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a:xfrm>
            <a:off x="539552" y="3356992"/>
            <a:ext cx="8229600" cy="892696"/>
          </a:xfrm>
        </p:spPr>
        <p:txBody>
          <a:bodyPr>
            <a:normAutofit/>
          </a:bodyPr>
          <a:lstStyle/>
          <a:p>
            <a:pPr marL="0" indent="0" algn="ctr">
              <a:buNone/>
            </a:pPr>
            <a:r>
              <a:rPr lang="en-US" sz="3600" dirty="0" smtClean="0"/>
              <a:t>THANK YOU FOR YOUR ATTENTION!</a:t>
            </a:r>
            <a:endParaRPr lang="en-US" sz="3600" dirty="0"/>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Tree>
    <p:extLst>
      <p:ext uri="{BB962C8B-B14F-4D97-AF65-F5344CB8AC3E}">
        <p14:creationId xmlns:p14="http://schemas.microsoft.com/office/powerpoint/2010/main" val="3939925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Back up slide-List of Source &amp;LEBT deliverables</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t>8</a:t>
            </a:fld>
            <a:endParaRPr lang="en-GB"/>
          </a:p>
        </p:txBody>
      </p:sp>
      <p:pic>
        <p:nvPicPr>
          <p:cNvPr id="5" name="Immagine 4"/>
          <p:cNvPicPr>
            <a:picLocks noChangeAspect="1"/>
          </p:cNvPicPr>
          <p:nvPr/>
        </p:nvPicPr>
        <p:blipFill rotWithShape="1">
          <a:blip r:embed="rId2"/>
          <a:srcRect l="158" t="19614" r="2420" b="20158"/>
          <a:stretch/>
        </p:blipFill>
        <p:spPr>
          <a:xfrm>
            <a:off x="-108520" y="1772816"/>
            <a:ext cx="4854742" cy="4541918"/>
          </a:xfrm>
          <a:prstGeom prst="rect">
            <a:avLst/>
          </a:prstGeom>
        </p:spPr>
      </p:pic>
      <p:pic>
        <p:nvPicPr>
          <p:cNvPr id="7" name="Immagine 9"/>
          <p:cNvPicPr>
            <a:picLocks noChangeAspect="1"/>
          </p:cNvPicPr>
          <p:nvPr/>
        </p:nvPicPr>
        <p:blipFill>
          <a:blip r:embed="rId3"/>
          <a:stretch>
            <a:fillRect/>
          </a:stretch>
        </p:blipFill>
        <p:spPr>
          <a:xfrm>
            <a:off x="4788024" y="980728"/>
            <a:ext cx="4104456" cy="5780378"/>
          </a:xfrm>
          <a:prstGeom prst="rect">
            <a:avLst/>
          </a:prstGeom>
        </p:spPr>
      </p:pic>
    </p:spTree>
    <p:extLst>
      <p:ext uri="{BB962C8B-B14F-4D97-AF65-F5344CB8AC3E}">
        <p14:creationId xmlns:p14="http://schemas.microsoft.com/office/powerpoint/2010/main" val="2024815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slide</a:t>
            </a:r>
            <a:endParaRPr lang="en-US" dirty="0"/>
          </a:p>
        </p:txBody>
      </p:sp>
      <p:sp>
        <p:nvSpPr>
          <p:cNvPr id="3" name="Content Placeholder 2"/>
          <p:cNvSpPr>
            <a:spLocks noGrp="1"/>
          </p:cNvSpPr>
          <p:nvPr>
            <p:ph idx="1"/>
          </p:nvPr>
        </p:nvSpPr>
        <p:spPr/>
        <p:txBody>
          <a:bodyPr/>
          <a:lstStyle/>
          <a:p>
            <a:r>
              <a:rPr lang="it-IT" sz="1800" dirty="0"/>
              <a:t>Some </a:t>
            </a:r>
            <a:r>
              <a:rPr lang="it-IT" sz="1800" dirty="0" err="1"/>
              <a:t>elements</a:t>
            </a:r>
            <a:r>
              <a:rPr lang="it-IT" sz="1800" dirty="0"/>
              <a:t> are </a:t>
            </a:r>
            <a:r>
              <a:rPr lang="it-IT" sz="1800" dirty="0" err="1"/>
              <a:t>still</a:t>
            </a:r>
            <a:r>
              <a:rPr lang="it-IT" sz="1800" dirty="0"/>
              <a:t> to be </a:t>
            </a:r>
            <a:r>
              <a:rPr lang="it-IT" sz="1800" dirty="0" err="1"/>
              <a:t>confirmed</a:t>
            </a:r>
            <a:r>
              <a:rPr lang="it-IT" sz="1800" dirty="0"/>
              <a:t> in the </a:t>
            </a:r>
            <a:r>
              <a:rPr lang="it-IT" sz="1800" dirty="0" err="1"/>
              <a:t>Spare</a:t>
            </a:r>
            <a:r>
              <a:rPr lang="it-IT" sz="1800" dirty="0"/>
              <a:t> </a:t>
            </a:r>
            <a:r>
              <a:rPr lang="it-IT" sz="1800" dirty="0" err="1"/>
              <a:t>Parts</a:t>
            </a:r>
            <a:r>
              <a:rPr lang="it-IT" sz="1800" dirty="0"/>
              <a:t> list and the </a:t>
            </a:r>
            <a:r>
              <a:rPr lang="it-IT" sz="1800" dirty="0" err="1"/>
              <a:t>same</a:t>
            </a:r>
            <a:r>
              <a:rPr lang="it-IT" sz="1800" dirty="0"/>
              <a:t> </a:t>
            </a:r>
            <a:r>
              <a:rPr lang="it-IT" sz="1800" dirty="0" err="1"/>
              <a:t>holds</a:t>
            </a:r>
            <a:r>
              <a:rPr lang="it-IT" sz="1800" dirty="0"/>
              <a:t> for the </a:t>
            </a:r>
            <a:r>
              <a:rPr lang="it-IT" sz="1800" dirty="0" err="1"/>
              <a:t>excluded</a:t>
            </a:r>
            <a:r>
              <a:rPr lang="it-IT" sz="1800" dirty="0"/>
              <a:t> </a:t>
            </a:r>
            <a:r>
              <a:rPr lang="it-IT" sz="1800" dirty="0" err="1"/>
              <a:t>items</a:t>
            </a:r>
            <a:r>
              <a:rPr lang="it-IT" sz="1800" dirty="0"/>
              <a:t>, </a:t>
            </a:r>
            <a:r>
              <a:rPr lang="it-IT" sz="1800" dirty="0" err="1"/>
              <a:t>but</a:t>
            </a:r>
            <a:r>
              <a:rPr lang="it-IT" sz="1800" dirty="0"/>
              <a:t> the </a:t>
            </a:r>
            <a:r>
              <a:rPr lang="it-IT" sz="1800" dirty="0" err="1"/>
              <a:t>main</a:t>
            </a:r>
            <a:r>
              <a:rPr lang="it-IT" sz="1800" dirty="0"/>
              <a:t> </a:t>
            </a:r>
            <a:r>
              <a:rPr lang="it-IT" sz="1800" dirty="0" err="1"/>
              <a:t>terms</a:t>
            </a:r>
            <a:r>
              <a:rPr lang="it-IT" sz="1800" dirty="0"/>
              <a:t> of the </a:t>
            </a:r>
            <a:r>
              <a:rPr lang="it-IT" sz="1800" dirty="0" err="1"/>
              <a:t>agreement</a:t>
            </a:r>
            <a:r>
              <a:rPr lang="it-IT" sz="1800" dirty="0"/>
              <a:t> </a:t>
            </a:r>
            <a:r>
              <a:rPr lang="it-IT" sz="1800" dirty="0" err="1"/>
              <a:t>have</a:t>
            </a:r>
            <a:r>
              <a:rPr lang="it-IT" sz="1800" dirty="0"/>
              <a:t> </a:t>
            </a:r>
            <a:r>
              <a:rPr lang="it-IT" sz="1800" dirty="0" err="1"/>
              <a:t>been</a:t>
            </a:r>
            <a:r>
              <a:rPr lang="it-IT" sz="1800" dirty="0"/>
              <a:t> </a:t>
            </a:r>
            <a:r>
              <a:rPr lang="it-IT" sz="1800" dirty="0" err="1"/>
              <a:t>forwarded</a:t>
            </a:r>
            <a:r>
              <a:rPr lang="it-IT" sz="1800" dirty="0"/>
              <a:t> to the INFN Executive Board </a:t>
            </a:r>
            <a:r>
              <a:rPr lang="it-IT" sz="1800" dirty="0" err="1"/>
              <a:t>which</a:t>
            </a:r>
            <a:r>
              <a:rPr lang="it-IT" sz="1800" dirty="0"/>
              <a:t> </a:t>
            </a:r>
            <a:r>
              <a:rPr lang="it-IT" sz="1800" dirty="0" err="1"/>
              <a:t>should</a:t>
            </a:r>
            <a:r>
              <a:rPr lang="it-IT" sz="1800" dirty="0"/>
              <a:t> </a:t>
            </a:r>
            <a:r>
              <a:rPr lang="it-IT" sz="1800" dirty="0" err="1"/>
              <a:t>discuss</a:t>
            </a:r>
            <a:r>
              <a:rPr lang="it-IT" sz="1800" dirty="0"/>
              <a:t> </a:t>
            </a:r>
            <a:r>
              <a:rPr lang="it-IT" sz="1800" dirty="0" err="1"/>
              <a:t>them</a:t>
            </a:r>
            <a:r>
              <a:rPr lang="it-IT" sz="1800" dirty="0"/>
              <a:t> in the meeting of </a:t>
            </a:r>
            <a:r>
              <a:rPr lang="it-IT" sz="1800" dirty="0" err="1"/>
              <a:t>Feb</a:t>
            </a:r>
            <a:r>
              <a:rPr lang="it-IT" sz="1800" dirty="0"/>
              <a:t>. 11. </a:t>
            </a:r>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pic>
        <p:nvPicPr>
          <p:cNvPr id="5" name="Immagine 1"/>
          <p:cNvPicPr>
            <a:picLocks noChangeAspect="1"/>
          </p:cNvPicPr>
          <p:nvPr/>
        </p:nvPicPr>
        <p:blipFill>
          <a:blip r:embed="rId2"/>
          <a:stretch>
            <a:fillRect/>
          </a:stretch>
        </p:blipFill>
        <p:spPr>
          <a:xfrm>
            <a:off x="899592" y="2780928"/>
            <a:ext cx="7357716" cy="3045612"/>
          </a:xfrm>
          <a:prstGeom prst="rect">
            <a:avLst/>
          </a:prstGeom>
        </p:spPr>
      </p:pic>
    </p:spTree>
    <p:extLst>
      <p:ext uri="{BB962C8B-B14F-4D97-AF65-F5344CB8AC3E}">
        <p14:creationId xmlns:p14="http://schemas.microsoft.com/office/powerpoint/2010/main" val="1525252581"/>
      </p:ext>
    </p:extLst>
  </p:cSld>
  <p:clrMapOvr>
    <a:masterClrMapping/>
  </p:clrMapOvr>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Powerpoint.pptx</Template>
  <TotalTime>3077</TotalTime>
  <Words>444</Words>
  <Application>Microsoft Macintosh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ESS Core Powerpoint</vt:lpstr>
      <vt:lpstr>WP 3 – WP15(electrical support) interfaces</vt:lpstr>
      <vt:lpstr>Outline</vt:lpstr>
      <vt:lpstr>Provided by WP3 collaborators                  – to be confirmed </vt:lpstr>
      <vt:lpstr>Provided by ESS                                              -To be confirmed </vt:lpstr>
      <vt:lpstr>Provided by ESS                                              -To be confirmed </vt:lpstr>
      <vt:lpstr>Overlaps- Unidentified borders</vt:lpstr>
      <vt:lpstr>THE END</vt:lpstr>
      <vt:lpstr>Back up slide-List of Source &amp;LEBT deliverables</vt:lpstr>
      <vt:lpstr>Back up slide</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Evangelia Vaena</cp:lastModifiedBy>
  <cp:revision>38</cp:revision>
  <dcterms:created xsi:type="dcterms:W3CDTF">2013-10-29T16:05:10Z</dcterms:created>
  <dcterms:modified xsi:type="dcterms:W3CDTF">2015-04-23T10:52:22Z</dcterms:modified>
</cp:coreProperties>
</file>