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84" d="100"/>
          <a:sy n="184" d="100"/>
        </p:scale>
        <p:origin x="-1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4/23/15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4/23/15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4/23/15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4/23/15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4/23/15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4/23/15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Interface Workshops for ESS Warm-</a:t>
            </a:r>
            <a:r>
              <a:rPr lang="en-GB" sz="4000" dirty="0" err="1"/>
              <a:t>Linac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Benjamin </a:t>
            </a:r>
            <a:r>
              <a:rPr lang="en-GB" sz="2000" dirty="0" err="1" smtClean="0">
                <a:solidFill>
                  <a:schemeClr val="bg1"/>
                </a:solidFill>
              </a:rPr>
              <a:t>Cheymol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24 April 2015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 layout in warm </a:t>
            </a:r>
            <a:r>
              <a:rPr lang="en-GB" dirty="0" err="1" smtClean="0"/>
              <a:t>linac</a:t>
            </a:r>
            <a:r>
              <a:rPr lang="en-GB" dirty="0" smtClean="0"/>
              <a:t> (proposal)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Full suit of diagnostic to measure the 6d phase space of the bea</a:t>
            </a:r>
            <a:r>
              <a:rPr lang="en-GB" dirty="0"/>
              <a:t>m</a:t>
            </a:r>
            <a:endParaRPr lang="en-GB" dirty="0" smtClean="0"/>
          </a:p>
          <a:p>
            <a:r>
              <a:rPr lang="en-GB" dirty="0" smtClean="0"/>
              <a:t>Mechanical integration of diagnostic is challenging due to lack of space in low energy part of accelerator</a:t>
            </a:r>
          </a:p>
          <a:p>
            <a:r>
              <a:rPr lang="en-GB" dirty="0" smtClean="0"/>
              <a:t>Fortunately labs involve in warm </a:t>
            </a:r>
            <a:r>
              <a:rPr lang="en-GB" dirty="0" err="1" smtClean="0"/>
              <a:t>linac</a:t>
            </a:r>
            <a:r>
              <a:rPr lang="en-GB" dirty="0" smtClean="0"/>
              <a:t> provide a lot of help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5" name="Picture 4" descr="WARM_LINAC_LAYOUT_02_12_20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0226"/>
            <a:ext cx="9049235" cy="32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Interfaces WP7-WP3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Difficult to </a:t>
            </a:r>
            <a:r>
              <a:rPr lang="en-GB" dirty="0" smtClean="0"/>
              <a:t>clearly separated </a:t>
            </a:r>
            <a:r>
              <a:rPr lang="en-GB" dirty="0" smtClean="0"/>
              <a:t>the work </a:t>
            </a:r>
            <a:r>
              <a:rPr lang="en-GB" dirty="0" smtClean="0"/>
              <a:t>as WPs are </a:t>
            </a:r>
            <a:r>
              <a:rPr lang="en-GB" dirty="0" smtClean="0"/>
              <a:t>defined</a:t>
            </a:r>
          </a:p>
          <a:p>
            <a:r>
              <a:rPr lang="en-GB" dirty="0" smtClean="0"/>
              <a:t>Easier and simpler  </a:t>
            </a:r>
            <a:r>
              <a:rPr lang="en-GB" dirty="0" smtClean="0"/>
              <a:t>to separate deliverables from partner labs and from ESS rather than WP3-WP7 deliverables</a:t>
            </a:r>
          </a:p>
          <a:p>
            <a:endParaRPr lang="en-GB" dirty="0" smtClean="0"/>
          </a:p>
          <a:p>
            <a:r>
              <a:rPr lang="en-GB" dirty="0" smtClean="0"/>
              <a:t>In this case the interfaces can be defined as</a:t>
            </a:r>
          </a:p>
          <a:p>
            <a:pPr lvl="1"/>
            <a:r>
              <a:rPr lang="en-GB" dirty="0" smtClean="0"/>
              <a:t>Mechanical interfaces (i.e. flanges)</a:t>
            </a:r>
          </a:p>
          <a:p>
            <a:pPr lvl="1"/>
            <a:r>
              <a:rPr lang="en-GB" dirty="0" smtClean="0"/>
              <a:t>Signal connector</a:t>
            </a:r>
          </a:p>
          <a:p>
            <a:endParaRPr lang="en-GB" dirty="0"/>
          </a:p>
          <a:p>
            <a:r>
              <a:rPr lang="en-GB" dirty="0" smtClean="0"/>
              <a:t>Note: MEBT not covered in the presentation, Bilbao to deliver a full integrated MEBT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LEBT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085184"/>
            <a:ext cx="8229600" cy="161704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Diagnostic box between the 2 solenoids (EMU, FC, NPM, Doppler) including chopper</a:t>
            </a:r>
          </a:p>
          <a:p>
            <a:r>
              <a:rPr lang="en-GB" dirty="0" smtClean="0"/>
              <a:t>Design done at ESS with input from INFN Catania</a:t>
            </a:r>
          </a:p>
          <a:p>
            <a:r>
              <a:rPr lang="en-GB" dirty="0" smtClean="0"/>
              <a:t>Interfaces: flanges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" y="1412776"/>
            <a:ext cx="4932040" cy="36964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339752" y="1772816"/>
            <a:ext cx="324036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19672" y="1772816"/>
            <a:ext cx="3960440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87824" y="1772816"/>
            <a:ext cx="2592288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71800" y="3789040"/>
            <a:ext cx="3816424" cy="14401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483768" y="3284984"/>
            <a:ext cx="4032448" cy="14401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43808" y="4221088"/>
            <a:ext cx="3240360" cy="36004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195736" y="4365104"/>
            <a:ext cx="3888432" cy="21602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8144" y="1700808"/>
            <a:ext cx="249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Diagnostic (EMU and FC)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516216" y="3212976"/>
            <a:ext cx="234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Interface tank-chopper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588224" y="3789040"/>
            <a:ext cx="184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Interface tank-iris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228184" y="42930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pumps (defined by WP12)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89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LEBT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Second BCT integrated in RFQ flange, 3 Labs involve:</a:t>
            </a:r>
          </a:p>
          <a:p>
            <a:pPr lvl="1"/>
            <a:r>
              <a:rPr lang="en-GB" dirty="0" smtClean="0"/>
              <a:t>INFN Catania to design the full flange with accessories based on CEA input</a:t>
            </a:r>
          </a:p>
          <a:p>
            <a:pPr lvl="1"/>
            <a:r>
              <a:rPr lang="en-GB" dirty="0" smtClean="0"/>
              <a:t>ESS to provide parameter for the BCT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 descr="Ensemble 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3566514" cy="252028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906443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5661248"/>
            <a:ext cx="5322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Preliminary design of the RFQ entrance flange (courtesy of CEA </a:t>
            </a:r>
            <a:r>
              <a:rPr lang="en-GB" sz="1400" dirty="0" err="1" smtClean="0"/>
              <a:t>Saclay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9813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DTL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BPM and BCT:</a:t>
            </a:r>
          </a:p>
          <a:p>
            <a:pPr lvl="2"/>
            <a:r>
              <a:rPr lang="en-GB" dirty="0" smtClean="0"/>
              <a:t>Integrated in empty drift tube</a:t>
            </a:r>
          </a:p>
          <a:p>
            <a:pPr lvl="2"/>
            <a:r>
              <a:rPr lang="en-GB" dirty="0" smtClean="0"/>
              <a:t>INFN </a:t>
            </a:r>
            <a:r>
              <a:rPr lang="en-GB" dirty="0" err="1" smtClean="0"/>
              <a:t>Legnaro</a:t>
            </a:r>
            <a:r>
              <a:rPr lang="en-GB" dirty="0" smtClean="0"/>
              <a:t> agreed to design </a:t>
            </a:r>
            <a:r>
              <a:rPr lang="en-GB" dirty="0" smtClean="0"/>
              <a:t>and built as </a:t>
            </a:r>
            <a:r>
              <a:rPr lang="en-GB" dirty="0" smtClean="0"/>
              <a:t>IKC the BPMs and integrated the BCT in the drift </a:t>
            </a:r>
            <a:r>
              <a:rPr lang="en-GB" dirty="0" smtClean="0"/>
              <a:t>tube (as well as the cabling outside the DTL tanks)</a:t>
            </a:r>
            <a:endParaRPr lang="en-GB" dirty="0" smtClean="0"/>
          </a:p>
          <a:p>
            <a:pPr lvl="2"/>
            <a:r>
              <a:rPr lang="en-GB" dirty="0" smtClean="0"/>
              <a:t>Electronic provided by ESS based on common design for all accelerator</a:t>
            </a:r>
          </a:p>
          <a:p>
            <a:pPr lvl="2"/>
            <a:r>
              <a:rPr lang="en-GB" dirty="0" smtClean="0"/>
              <a:t>In </a:t>
            </a:r>
            <a:r>
              <a:rPr lang="en-GB" dirty="0" smtClean="0"/>
              <a:t>these cases </a:t>
            </a:r>
            <a:r>
              <a:rPr lang="en-GB" dirty="0" smtClean="0"/>
              <a:t>interfaces are the connector outside the DTL tanks.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13586" r="2612" b="22344"/>
          <a:stretch/>
        </p:blipFill>
        <p:spPr bwMode="auto">
          <a:xfrm>
            <a:off x="179512" y="3717032"/>
            <a:ext cx="37795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5171" y="3874021"/>
            <a:ext cx="2189388" cy="1443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5805264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BPM EM simulations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98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DT &amp; BPM </a:t>
            </a:r>
            <a:r>
              <a:rPr lang="en-US" dirty="0" err="1"/>
              <a:t>machining@assembly</a:t>
            </a:r>
            <a:r>
              <a:rPr lang="en-US" dirty="0"/>
              <a:t> (INFN TO-LNL)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6381328"/>
            <a:ext cx="545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Slides and work from M. </a:t>
            </a:r>
            <a:r>
              <a:rPr lang="en-GB" dirty="0" err="1" smtClean="0"/>
              <a:t>Poggi</a:t>
            </a:r>
            <a:r>
              <a:rPr lang="en-GB" dirty="0" smtClean="0"/>
              <a:t>, F. </a:t>
            </a:r>
            <a:r>
              <a:rPr lang="en-GB" dirty="0" err="1" smtClean="0"/>
              <a:t>Grespan</a:t>
            </a:r>
            <a:r>
              <a:rPr lang="en-GB" dirty="0" smtClean="0"/>
              <a:t> and P. </a:t>
            </a:r>
            <a:r>
              <a:rPr lang="en-US" dirty="0" err="1"/>
              <a:t>Mereu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67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DTL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205064"/>
          </a:xfrm>
        </p:spPr>
        <p:txBody>
          <a:bodyPr>
            <a:normAutofit/>
          </a:bodyPr>
          <a:lstStyle/>
          <a:p>
            <a:r>
              <a:rPr lang="en-GB" dirty="0" smtClean="0"/>
              <a:t>WS and FC:</a:t>
            </a:r>
          </a:p>
          <a:p>
            <a:pPr lvl="1"/>
            <a:r>
              <a:rPr lang="en-GB" sz="2200" dirty="0" smtClean="0"/>
              <a:t>To be installed between the DTL </a:t>
            </a:r>
            <a:r>
              <a:rPr lang="en-GB" sz="2200" dirty="0" smtClean="0"/>
              <a:t>tanks</a:t>
            </a:r>
            <a:endParaRPr lang="en-GB" sz="2200" dirty="0" smtClean="0"/>
          </a:p>
          <a:p>
            <a:pPr lvl="1"/>
            <a:r>
              <a:rPr lang="en-GB" sz="2200" dirty="0" smtClean="0"/>
              <a:t>Design of the </a:t>
            </a:r>
            <a:r>
              <a:rPr lang="en-GB" sz="2200" dirty="0" err="1" smtClean="0"/>
              <a:t>intertank</a:t>
            </a:r>
            <a:r>
              <a:rPr lang="en-GB" sz="2200" dirty="0" smtClean="0"/>
              <a:t> done by INFN </a:t>
            </a:r>
            <a:r>
              <a:rPr lang="en-GB" sz="2200" dirty="0" err="1" smtClean="0"/>
              <a:t>Legnaro</a:t>
            </a:r>
            <a:endParaRPr lang="en-GB" sz="2200" dirty="0" smtClean="0"/>
          </a:p>
          <a:p>
            <a:pPr lvl="1"/>
            <a:r>
              <a:rPr lang="en-GB" sz="2200" dirty="0" smtClean="0"/>
              <a:t>Agreement on flange sizes and position with ESS</a:t>
            </a:r>
          </a:p>
          <a:p>
            <a:pPr lvl="1"/>
            <a:r>
              <a:rPr lang="en-GB" sz="2200" dirty="0" smtClean="0"/>
              <a:t>Instrument delivered by Bilbao.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icture 4" descr="dtl_t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17" y="2204864"/>
            <a:ext cx="4598082" cy="3025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5373216"/>
            <a:ext cx="429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ESS </a:t>
            </a:r>
            <a:r>
              <a:rPr lang="en-GB" dirty="0" err="1" smtClean="0"/>
              <a:t>i</a:t>
            </a:r>
            <a:r>
              <a:rPr lang="en-GB" dirty="0" err="1" smtClean="0"/>
              <a:t>ntertank</a:t>
            </a:r>
            <a:r>
              <a:rPr lang="en-GB" dirty="0" smtClean="0"/>
              <a:t> </a:t>
            </a:r>
            <a:r>
              <a:rPr lang="en-GB" dirty="0" smtClean="0"/>
              <a:t>design (courtesy of P. </a:t>
            </a:r>
            <a:r>
              <a:rPr lang="en-GB" dirty="0" err="1" smtClean="0"/>
              <a:t>Mereu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60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LEBT and DTL, interfaces have been identified</a:t>
            </a:r>
          </a:p>
          <a:p>
            <a:r>
              <a:rPr lang="en-GB" dirty="0" smtClean="0"/>
              <a:t>Some need to be documented in more details</a:t>
            </a:r>
          </a:p>
          <a:p>
            <a:endParaRPr lang="en-GB" dirty="0" smtClean="0"/>
          </a:p>
          <a:p>
            <a:r>
              <a:rPr lang="en-GB" dirty="0" smtClean="0"/>
              <a:t>For MEBT interfaces has to be defined within the IKC agreement similar solutions as DTL interfaces might be a </a:t>
            </a:r>
            <a:r>
              <a:rPr lang="en-GB" smtClean="0"/>
              <a:t>good option.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1292140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160</TotalTime>
  <Words>407</Words>
  <Application>Microsoft Macintosh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 Core Powerpoint template</vt:lpstr>
      <vt:lpstr>Interface Workshops for ESS Warm-Linac</vt:lpstr>
      <vt:lpstr>BI layout in warm linac (proposal)</vt:lpstr>
      <vt:lpstr>Interfaces WP7-WP3</vt:lpstr>
      <vt:lpstr>LEBT</vt:lpstr>
      <vt:lpstr>LEBT </vt:lpstr>
      <vt:lpstr>DTL</vt:lpstr>
      <vt:lpstr>DTL</vt:lpstr>
      <vt:lpstr>Conclusion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Benjamin  Cheymol</cp:lastModifiedBy>
  <cp:revision>21</cp:revision>
  <dcterms:created xsi:type="dcterms:W3CDTF">2013-10-29T16:05:10Z</dcterms:created>
  <dcterms:modified xsi:type="dcterms:W3CDTF">2015-04-23T10:18:07Z</dcterms:modified>
</cp:coreProperties>
</file>