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  <p:sldId id="267" r:id="rId13"/>
    <p:sldId id="268" r:id="rId14"/>
    <p:sldId id="270" r:id="rId15"/>
    <p:sldId id="271" r:id="rId16"/>
    <p:sldId id="269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1" autoAdjust="0"/>
    <p:restoredTop sz="94656" autoAdjust="0"/>
  </p:normalViewPr>
  <p:slideViewPr>
    <p:cSldViewPr>
      <p:cViewPr>
        <p:scale>
          <a:sx n="147" d="100"/>
          <a:sy n="147" d="100"/>
        </p:scale>
        <p:origin x="-1672" y="-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23/04/15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23/04/15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23/04/15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23/04/15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23/04/15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23/04/15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Interface Workshop </a:t>
            </a:r>
            <a:br>
              <a:rPr lang="en-GB" sz="4000" dirty="0" smtClean="0"/>
            </a:br>
            <a:r>
              <a:rPr lang="en-GB" sz="4000" dirty="0" smtClean="0"/>
              <a:t>ESS Warm-</a:t>
            </a:r>
            <a:r>
              <a:rPr lang="en-GB" sz="4000" dirty="0" err="1" smtClean="0"/>
              <a:t>Linac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bg1"/>
                </a:solidFill>
              </a:rPr>
              <a:t>Marcelo </a:t>
            </a:r>
            <a:r>
              <a:rPr lang="en-GB" sz="2000" noProof="0" dirty="0" err="1" smtClean="0">
                <a:solidFill>
                  <a:schemeClr val="bg1"/>
                </a:solidFill>
              </a:rPr>
              <a:t>Juni</a:t>
            </a:r>
            <a:r>
              <a:rPr lang="en-GB" sz="2000" noProof="0" dirty="0" smtClean="0">
                <a:solidFill>
                  <a:schemeClr val="bg1"/>
                </a:solidFill>
              </a:rPr>
              <a:t> Ferreira</a:t>
            </a:r>
          </a:p>
          <a:p>
            <a:r>
              <a:rPr lang="en-GB" sz="2000" noProof="0" dirty="0" smtClean="0">
                <a:solidFill>
                  <a:schemeClr val="bg1"/>
                </a:solidFill>
              </a:rPr>
              <a:t>Specialized Technical Service - Vacuum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23 April 2015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561259"/>
          </a:xfrm>
        </p:spPr>
        <p:txBody>
          <a:bodyPr/>
          <a:lstStyle/>
          <a:p>
            <a:r>
              <a:rPr lang="en-US" dirty="0" smtClean="0"/>
              <a:t>From ESS: vacuum diagram, wiring and control signals, list of equipment (following the ESS Vacuum Handbook and standardization model),</a:t>
            </a:r>
          </a:p>
          <a:p>
            <a:r>
              <a:rPr lang="en-US" dirty="0" smtClean="0"/>
              <a:t>Written by the in kind: description and auxiliary documents (manuals , maintenance, procedures and certificates, leak test certificate and vacuum reports),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5536" y="1484784"/>
            <a:ext cx="1200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Level </a:t>
            </a:r>
            <a:r>
              <a:rPr lang="en-US" sz="2800" dirty="0" smtClean="0"/>
              <a:t>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7172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04696"/>
            <a:ext cx="7956376" cy="545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23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84422"/>
              </p:ext>
            </p:extLst>
          </p:nvPr>
        </p:nvGraphicFramePr>
        <p:xfrm>
          <a:off x="251520" y="1628800"/>
          <a:ext cx="8640960" cy="1953944"/>
        </p:xfrm>
        <a:graphic>
          <a:graphicData uri="http://schemas.openxmlformats.org/drawingml/2006/table">
            <a:tbl>
              <a:tblPr/>
              <a:tblGrid>
                <a:gridCol w="166853"/>
                <a:gridCol w="581457"/>
                <a:gridCol w="1648305"/>
                <a:gridCol w="561233"/>
                <a:gridCol w="116291"/>
                <a:gridCol w="192134"/>
                <a:gridCol w="556176"/>
                <a:gridCol w="930331"/>
                <a:gridCol w="561233"/>
                <a:gridCol w="116291"/>
                <a:gridCol w="1147746"/>
                <a:gridCol w="495503"/>
                <a:gridCol w="273032"/>
                <a:gridCol w="1294375"/>
              </a:tblGrid>
              <a:tr h="13196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 A</a:t>
                      </a:r>
                    </a:p>
                  </a:txBody>
                  <a:tcPr marL="4815" marR="4815" marT="4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 B</a:t>
                      </a:r>
                    </a:p>
                  </a:txBody>
                  <a:tcPr marL="4815" marR="4815" marT="4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9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Interface A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Discipline A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Contact A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Interface B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Discipline B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Contact B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Interfaces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Representation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Baselines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Requirements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L3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ACC.RFQ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L3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ACC.MEBT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 rate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Doc/spec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 simulations for the integrated Warm Linac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L3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ACC.MEBT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L3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ACC.DTL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 rate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Doc/spec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 simulations for the integrated Warm Linac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L4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ACC.MEBT.PBI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BPM, BCT, WS (H+V), Scraper, NPM (H+V), Slit, BSM, Grid, FC, FCT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Benjamin/ESS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L4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ACC.MEBT.VAC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 instrumentation, gate valve position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Doc/spec, drawing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9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L4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ACC.MEBT.VAC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L4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ACC.MEBT.CNPW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Cables + power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 + Frithoff/ESS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Connector, cable types + routing 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Doc/spec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9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L4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ACC.MEBT.VAC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 Infrastructure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Dave/ESS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Instrument air for valve actuators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Doc/spec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Air pressure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37890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3 top-down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777376"/>
              </p:ext>
            </p:extLst>
          </p:nvPr>
        </p:nvGraphicFramePr>
        <p:xfrm>
          <a:off x="251520" y="4293096"/>
          <a:ext cx="8640960" cy="2141473"/>
        </p:xfrm>
        <a:graphic>
          <a:graphicData uri="http://schemas.openxmlformats.org/drawingml/2006/table">
            <a:tbl>
              <a:tblPr/>
              <a:tblGrid>
                <a:gridCol w="922250"/>
                <a:gridCol w="1646820"/>
                <a:gridCol w="1646820"/>
                <a:gridCol w="1646820"/>
                <a:gridCol w="842969"/>
                <a:gridCol w="345519"/>
                <a:gridCol w="450658"/>
                <a:gridCol w="1139104"/>
              </a:tblGrid>
              <a:tr h="839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User Defined 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Clarification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Verify Method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Development Phase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27340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MEBT-VAC-L3-1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RFQ-MEBT Vacuum mechanical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non-magnetic  stainless steel hydroformed type bellows shall be provide (upstream and downstream sides) having a minimum stroke of  +/- 5 mm, a minimum anular rotation of +/- 0.5 degree in all directions and a minimum offset of +/-2 mm and a fatigue life of at least 2,000 cycles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Bellows shall be installed after the  gated valve at RFQ-MEBT-1 interface requirement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inspection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30908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MEBT-VAC-L3-200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pressure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maximum operating pressure* of the MEBT shall not exceed 5e-7 mbar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*Operating pressure is the true pressure and not a gas specific equivalent pressure. The gauge used to measure this pressure shalll be calibrated.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Measurement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mbar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5,E-07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814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518646"/>
              </p:ext>
            </p:extLst>
          </p:nvPr>
        </p:nvGraphicFramePr>
        <p:xfrm>
          <a:off x="251520" y="2492896"/>
          <a:ext cx="8568951" cy="2320247"/>
        </p:xfrm>
        <a:graphic>
          <a:graphicData uri="http://schemas.openxmlformats.org/drawingml/2006/table">
            <a:tbl>
              <a:tblPr/>
              <a:tblGrid>
                <a:gridCol w="1357137"/>
                <a:gridCol w="1357137"/>
                <a:gridCol w="1574280"/>
                <a:gridCol w="1357137"/>
                <a:gridCol w="863163"/>
                <a:gridCol w="358585"/>
                <a:gridCol w="344375"/>
                <a:gridCol w="1357137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User Defined 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Clarification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Verify Method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Development Phase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085807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RFQ-MEBT-1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RFQ-MEBT vacuum and mechanical interface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downstream flange between MEBT and RFQ shall be a DN40CF with a pnumatically operated gate valve in accordance with the requirements of the Vacuum Handbook. This valve is a part of the RFQ.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ISO/TS 3669-2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Inspection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85807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MEBT-DTL1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MEBT-DTL-1 vacuum and mechanical interface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downstream flange between MEBT and DTL-1 shall be a DN40CF flange with a pnumatically operated gate valve in accordance with the requirements of the Vacuum Handbook. This valve is a part of the MEBT.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ISO/TS 3669-2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inspection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23528" y="1772816"/>
            <a:ext cx="173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Level 3 </a:t>
            </a:r>
            <a:r>
              <a:rPr lang="en-US" dirty="0" smtClean="0"/>
              <a:t>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21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561259"/>
          </a:xfrm>
        </p:spPr>
        <p:txBody>
          <a:bodyPr/>
          <a:lstStyle/>
          <a:p>
            <a:r>
              <a:rPr lang="en-US" dirty="0" smtClean="0"/>
              <a:t>From ESS: vacuum diagram, wiring and control signals, list of equipment (following the ESS Vacuum Handbook and standardization model),</a:t>
            </a:r>
          </a:p>
          <a:p>
            <a:r>
              <a:rPr lang="en-US" dirty="0" smtClean="0"/>
              <a:t>Written by the in kind: description and auxiliary documents (manuals , maintenance, procedures and certificates, leak test certificate and vacuum reports),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5536" y="1484784"/>
            <a:ext cx="1200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Level </a:t>
            </a:r>
            <a:r>
              <a:rPr lang="en-US" sz="2800" dirty="0" smtClean="0"/>
              <a:t>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1928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46" y="1772816"/>
            <a:ext cx="9144000" cy="4602039"/>
          </a:xfrm>
          <a:prstGeom prst="rect">
            <a:avLst/>
          </a:prstGeom>
        </p:spPr>
      </p:pic>
      <p:sp useBgFill="1">
        <p:nvSpPr>
          <p:cNvPr id="7" name="TextBox 6"/>
          <p:cNvSpPr txBox="1"/>
          <p:nvPr/>
        </p:nvSpPr>
        <p:spPr>
          <a:xfrm>
            <a:off x="827584" y="2852936"/>
            <a:ext cx="64807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RFQ</a:t>
            </a:r>
            <a:endParaRPr lang="en-US" dirty="0"/>
          </a:p>
        </p:txBody>
      </p:sp>
      <p:sp useBgFill="1">
        <p:nvSpPr>
          <p:cNvPr id="8" name="TextBox 7"/>
          <p:cNvSpPr txBox="1"/>
          <p:nvPr/>
        </p:nvSpPr>
        <p:spPr>
          <a:xfrm>
            <a:off x="8028384" y="2852936"/>
            <a:ext cx="64807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DTL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5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4624" y="1844824"/>
            <a:ext cx="9505056" cy="652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39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580311"/>
              </p:ext>
            </p:extLst>
          </p:nvPr>
        </p:nvGraphicFramePr>
        <p:xfrm>
          <a:off x="323528" y="1700808"/>
          <a:ext cx="8496946" cy="2169628"/>
        </p:xfrm>
        <a:graphic>
          <a:graphicData uri="http://schemas.openxmlformats.org/drawingml/2006/table">
            <a:tbl>
              <a:tblPr/>
              <a:tblGrid>
                <a:gridCol w="160137"/>
                <a:gridCol w="558051"/>
                <a:gridCol w="1237419"/>
                <a:gridCol w="645399"/>
                <a:gridCol w="111611"/>
                <a:gridCol w="184400"/>
                <a:gridCol w="562904"/>
                <a:gridCol w="1237419"/>
                <a:gridCol w="645399"/>
                <a:gridCol w="111611"/>
                <a:gridCol w="994788"/>
                <a:gridCol w="543494"/>
                <a:gridCol w="262042"/>
                <a:gridCol w="1242272"/>
              </a:tblGrid>
              <a:tr h="18130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 A</a:t>
                      </a:r>
                    </a:p>
                  </a:txBody>
                  <a:tcPr marL="4700" marR="4700" marT="4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0" marR="4700" marT="4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 B</a:t>
                      </a:r>
                    </a:p>
                  </a:txBody>
                  <a:tcPr marL="4700" marR="4700" marT="4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0" marR="4700" marT="4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0" marR="4700" marT="4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0" marR="4700" marT="4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0" marR="4700" marT="4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0" marR="4700" marT="4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</a:t>
                      </a: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Interface A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Discipline A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Contact A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</a:t>
                      </a: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Interface B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Discipline B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Contact B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Interfaces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Representation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Baselines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Requirements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L3</a:t>
                      </a: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ACC.DTL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L3</a:t>
                      </a: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ACC.MEBT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 rate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DOORS, ref. doc/spec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 simulations for the integrated Warm Linac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L3</a:t>
                      </a: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ACC.DTL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L3</a:t>
                      </a: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ACC.SPK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 rate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DOORS, ref. doc/spec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 simulations for the integrated Warm Linac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L4</a:t>
                      </a: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ACC.DTL.EMR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DTL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Andra/INFN LNG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L4</a:t>
                      </a: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ACC.DTL.VAC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Flanges for vacuum instrumentation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Doc/spec, drawing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+ type of pumps &amp; isolation valves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745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L4</a:t>
                      </a: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ACC.DTL.VAC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L4</a:t>
                      </a: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ACC.DTL.WTRC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 Cooling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Anton/ESS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Cooling of pumps?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Doc/spec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L4</a:t>
                      </a: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ACC.DTL.VAC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L4</a:t>
                      </a: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ACC.DTL.CNPW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Cables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Lea/ESS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Connector, cable types + routing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Doc/spec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L4</a:t>
                      </a: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ACC.DTL.VAC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</a:t>
                      </a: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 Infrastructure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Dave/ESS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Instrument air for valve actuators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Doc/spec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Air pressure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L4</a:t>
                      </a: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ACC.DTL.VAC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</a:t>
                      </a: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ICS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Integrated control system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Eugene/ESS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0" marR="4700" marT="4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 parameters + physical interfaces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Doc/spec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00" marR="4700" marT="4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41490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3 top-down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826034"/>
              </p:ext>
            </p:extLst>
          </p:nvPr>
        </p:nvGraphicFramePr>
        <p:xfrm>
          <a:off x="323528" y="4653136"/>
          <a:ext cx="8568950" cy="1996439"/>
        </p:xfrm>
        <a:graphic>
          <a:graphicData uri="http://schemas.openxmlformats.org/drawingml/2006/table">
            <a:tbl>
              <a:tblPr/>
              <a:tblGrid>
                <a:gridCol w="1303659"/>
                <a:gridCol w="1303659"/>
                <a:gridCol w="1303659"/>
                <a:gridCol w="1303659"/>
                <a:gridCol w="1303659"/>
                <a:gridCol w="381049"/>
                <a:gridCol w="365947"/>
                <a:gridCol w="1303659"/>
              </a:tblGrid>
              <a:tr h="151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User Defined 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Clarification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Verify Method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Development Phase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41876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MEBT-DTL1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MEBT-DTL-1 vacuum and mechanical interface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downstream flange between MEBT and DTL-1 shall be a DN40CF flange with 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pnumatically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operated gate valve in accordance with the requirements of the Vacuum Handbook. This valve is a part of the MEBT.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ISO/TS 3669-2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inspection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630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561259"/>
          </a:xfrm>
        </p:spPr>
        <p:txBody>
          <a:bodyPr/>
          <a:lstStyle/>
          <a:p>
            <a:r>
              <a:rPr lang="en-US" dirty="0" smtClean="0"/>
              <a:t>From ESS: vacuum diagram, wiring and control signals, list of equipment (following the ESS Vacuum Handbook and standardization model),</a:t>
            </a:r>
          </a:p>
          <a:p>
            <a:r>
              <a:rPr lang="en-US" dirty="0" smtClean="0"/>
              <a:t>Written by the in kind: description and auxiliary documents (manuals , maintenance, procedures and certificates, leak test certificate and vacuum reports),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5536" y="1484784"/>
            <a:ext cx="1200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Level </a:t>
            </a:r>
            <a:r>
              <a:rPr lang="en-US" sz="2800" dirty="0" smtClean="0"/>
              <a:t>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1566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84784"/>
            <a:ext cx="7776864" cy="531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3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Ion Source + LEBT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696251"/>
              </p:ext>
            </p:extLst>
          </p:nvPr>
        </p:nvGraphicFramePr>
        <p:xfrm>
          <a:off x="323528" y="1484784"/>
          <a:ext cx="8496944" cy="1080120"/>
        </p:xfrm>
        <a:graphic>
          <a:graphicData uri="http://schemas.openxmlformats.org/drawingml/2006/table">
            <a:tbl>
              <a:tblPr/>
              <a:tblGrid>
                <a:gridCol w="341534"/>
                <a:gridCol w="869358"/>
                <a:gridCol w="1904309"/>
                <a:gridCol w="972853"/>
                <a:gridCol w="238039"/>
                <a:gridCol w="393281"/>
                <a:gridCol w="910757"/>
                <a:gridCol w="1904309"/>
                <a:gridCol w="962504"/>
              </a:tblGrid>
              <a:tr h="18463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 A</a:t>
                      </a:r>
                    </a:p>
                  </a:txBody>
                  <a:tcPr marL="10024" marR="10024" marT="10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024" marR="10024" marT="10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 B</a:t>
                      </a:r>
                    </a:p>
                  </a:txBody>
                  <a:tcPr marL="10024" marR="10024" marT="10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</a:t>
                      </a:r>
                    </a:p>
                  </a:txBody>
                  <a:tcPr marL="10024" marR="10024" marT="100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Interface A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Discipline A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Contact A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024" marR="10024" marT="100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</a:t>
                      </a:r>
                    </a:p>
                  </a:txBody>
                  <a:tcPr marL="10024" marR="10024" marT="100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Interface B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Discipline B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Contact B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L3</a:t>
                      </a:r>
                    </a:p>
                  </a:txBody>
                  <a:tcPr marL="10024" marR="10024" marT="100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ACC.IS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024" marR="10024" marT="100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L3</a:t>
                      </a:r>
                    </a:p>
                  </a:txBody>
                  <a:tcPr marL="10024" marR="10024" marT="100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ACC.LEBT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L4</a:t>
                      </a:r>
                    </a:p>
                  </a:txBody>
                  <a:tcPr marL="10024" marR="10024" marT="100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ACC.IS.ISS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Ion Source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Luigi/INFN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024" marR="10024" marT="100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L4</a:t>
                      </a:r>
                    </a:p>
                  </a:txBody>
                  <a:tcPr marL="10024" marR="10024" marT="100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ACC.IS.VAC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77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L4</a:t>
                      </a:r>
                    </a:p>
                  </a:txBody>
                  <a:tcPr marL="10024" marR="10024" marT="100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ACC.IS.VAC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024" marR="10024" marT="100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L4</a:t>
                      </a:r>
                    </a:p>
                  </a:txBody>
                  <a:tcPr marL="10024" marR="10024" marT="100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ACC.IS.CNPW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Cables + power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 + Frithoff/ESS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L4</a:t>
                      </a:r>
                    </a:p>
                  </a:txBody>
                  <a:tcPr marL="10024" marR="10024" marT="100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ACC.IS.VAC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024" marR="10024" marT="100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</a:t>
                      </a:r>
                    </a:p>
                  </a:txBody>
                  <a:tcPr marL="10024" marR="10024" marT="100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 Infrastructure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Dave/ESS</a:t>
                      </a:r>
                    </a:p>
                  </a:txBody>
                  <a:tcPr marL="10024" marR="10024" marT="10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25649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3 top-down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692087"/>
              </p:ext>
            </p:extLst>
          </p:nvPr>
        </p:nvGraphicFramePr>
        <p:xfrm>
          <a:off x="323528" y="2924944"/>
          <a:ext cx="8568952" cy="3809831"/>
        </p:xfrm>
        <a:graphic>
          <a:graphicData uri="http://schemas.openxmlformats.org/drawingml/2006/table">
            <a:tbl>
              <a:tblPr/>
              <a:tblGrid>
                <a:gridCol w="752998"/>
                <a:gridCol w="1623266"/>
                <a:gridCol w="2633040"/>
                <a:gridCol w="1976288"/>
                <a:gridCol w="766992"/>
                <a:gridCol w="395731"/>
                <a:gridCol w="420637"/>
              </a:tblGrid>
              <a:tr h="4966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User Defined 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Clarification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Verify Method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550105"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ISRC-VAC-L3-1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pressure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maximum operating pressure* measured in the ISrc shall not exceed 1e-3 mbar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*With nominal proton beam current. Operating pressure is the true pressure and not a gas specific equivalent pressure. The gauge used to measure pressure shalll be calibrated 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measurement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mbar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1,E-03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3717"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ISRC-VAC-L3-2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Mass of Ionising gas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mass of the ionising gas in the ISrc shall not exceed 28 g/mol.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inspection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g/mol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728"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LEBT-VAC-L3-3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LEBT-ISRC-VAC Vacuum mechanical requirement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non-magnetic stainless steel hydroformed type bellows shall be provide having a minimum stroke of  +/- 5 mm, a minimum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annular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rotation of +/- 0.5 degree in all directions and a minimum offset of +/-2 mm and a fatigue life of at least 2,000 cycles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Bellows shall be installed after the  gated valve at ISRC-LEBT-2 interface requirement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inspection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9058"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LEBT-VAC-L3-1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pressure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maximum operating pressure* measured in the LEBT shall not exceed 6e-5 mbar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*With nominal proton beam current. Operating pressure is the true pressure and not a gas specific equivalent pressure. The gauge used to measure this pressure shalll be calibrated.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Measurement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mbar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6,E-05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17"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LEBT-VAC-L3-2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Mass of Ionising gas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mass of the ionising gas in the LEBT shall not exceed 28 g/mol.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inspection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g/mol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728"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LEBT-VAC-L3-3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LEBT-RFQ Vacuum mechanical requirement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non-magnetic stainless steel hydroformed type bellows shall be provide having a minimum stroke of  +/- 5 mm, a minimum anular rotation of +/- 0.5 degree in all directions and a minimum offset of +/-2 mm and a fatigue life of at least 2,000 cycles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Bellows shall be installed after the  gated valve at LEBT-RFQ-2 interface requirement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inspection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Vacuum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Thank you!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272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Ion Source + LEBT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95536" y="1484784"/>
            <a:ext cx="173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Level 3 </a:t>
            </a:r>
            <a:r>
              <a:rPr lang="en-US" dirty="0" smtClean="0"/>
              <a:t>interface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5964"/>
              </p:ext>
            </p:extLst>
          </p:nvPr>
        </p:nvGraphicFramePr>
        <p:xfrm>
          <a:off x="395536" y="1916833"/>
          <a:ext cx="8525218" cy="2839379"/>
        </p:xfrm>
        <a:graphic>
          <a:graphicData uri="http://schemas.openxmlformats.org/drawingml/2006/table">
            <a:tbl>
              <a:tblPr/>
              <a:tblGrid>
                <a:gridCol w="884616"/>
                <a:gridCol w="2740520"/>
                <a:gridCol w="2780799"/>
                <a:gridCol w="837593"/>
                <a:gridCol w="482818"/>
                <a:gridCol w="389892"/>
                <a:gridCol w="408980"/>
              </a:tblGrid>
              <a:tr h="23339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User Defined 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Clarification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Verify Method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471332"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ISRC-LEBT-1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ISRC-LEBT vacuum mechanical interface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downstream flange set in between the ISRC and LEBT shall not exceed DN160CF with one flange rotatable.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ISO/TS 3669-2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Inspection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3845"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ISRC-LEBT-2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ISCR-LEBT vacuum interface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pneumatically operated gate valve DN160CF in the ISCR upstream side shall installed in accordance with the requirements of the Vacuum Handbook.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Inspection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564"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LEBT-RFQ-1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LEBT-RFQ vacuum mechanical interface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upstream flange of the RFQ shall be the mechancial interface between the LEBT and RFQ.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Inspection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7323"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LEBT-RFQ-2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LEBT-RFQ vacuum interface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pneumatically operated gate valve DN160CF in the LEBT upstream side shall installed in accordance with the requirements of the Vacuum Handbook.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ISO/TS 3669-2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Inspection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564"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LEBT-RFQ-3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LEBT-RFQ vacuum gas throughtput interface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ionisation gas throuhgthput downstream the LEBT shall not exceed 2e-3 mbar.l/s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inspection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mbar.l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Ion Source + LEBT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561259"/>
          </a:xfrm>
        </p:spPr>
        <p:txBody>
          <a:bodyPr/>
          <a:lstStyle/>
          <a:p>
            <a:r>
              <a:rPr lang="en-US" dirty="0" smtClean="0"/>
              <a:t>From ESS: vacuum diagram, wiring and control signals, list of equipment (following the ESS Vacuum Handbook and standardization model),</a:t>
            </a:r>
          </a:p>
          <a:p>
            <a:r>
              <a:rPr lang="en-US" dirty="0" smtClean="0"/>
              <a:t>Written by the in kind: description and auxiliary documents (manuals , maintenance, procedures and certificates, leak test certificate and vacuum reports),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395536" y="1484784"/>
            <a:ext cx="1200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Level </a:t>
            </a:r>
            <a:r>
              <a:rPr lang="en-US" sz="2800" dirty="0" smtClean="0"/>
              <a:t>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000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Ion Source + LEBT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07819"/>
            <a:ext cx="7704856" cy="53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25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Ion Source + LEBT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75835"/>
            <a:ext cx="7848872" cy="53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21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Ion Source + LEBT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7859216" cy="1756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Points to be worked:</a:t>
            </a:r>
          </a:p>
          <a:p>
            <a:r>
              <a:rPr lang="en-US" sz="2000" dirty="0" smtClean="0"/>
              <a:t>Mechanical interface MEBT – RFQ,</a:t>
            </a:r>
          </a:p>
          <a:p>
            <a:r>
              <a:rPr lang="en-US" sz="2000" dirty="0" smtClean="0"/>
              <a:t>Iris in vacuum water cooling connections,</a:t>
            </a:r>
          </a:p>
          <a:p>
            <a:r>
              <a:rPr lang="en-US" sz="2000" dirty="0" smtClean="0"/>
              <a:t>Cables length equipment – rack,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5" name="Picture 4" descr="fig.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59358"/>
            <a:ext cx="7344816" cy="3905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4797152"/>
            <a:ext cx="3240360" cy="187676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923928" y="3645024"/>
            <a:ext cx="792088" cy="1224136"/>
          </a:xfrm>
          <a:prstGeom prst="ellipse">
            <a:avLst/>
          </a:prstGeom>
          <a:solidFill>
            <a:schemeClr val="accent2">
              <a:alpha val="17000"/>
            </a:schemeClr>
          </a:solidFill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83968" y="2420888"/>
            <a:ext cx="0" cy="122413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948264" y="3573016"/>
            <a:ext cx="1008112" cy="1224136"/>
          </a:xfrm>
          <a:prstGeom prst="ellipse">
            <a:avLst/>
          </a:prstGeom>
          <a:solidFill>
            <a:schemeClr val="accent6">
              <a:alpha val="17000"/>
            </a:schemeClr>
          </a:solidFill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427984" y="1916832"/>
            <a:ext cx="2664296" cy="1728192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85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8086"/>
              </p:ext>
            </p:extLst>
          </p:nvPr>
        </p:nvGraphicFramePr>
        <p:xfrm>
          <a:off x="395536" y="1700808"/>
          <a:ext cx="8424936" cy="2468909"/>
        </p:xfrm>
        <a:graphic>
          <a:graphicData uri="http://schemas.openxmlformats.org/drawingml/2006/table">
            <a:tbl>
              <a:tblPr/>
              <a:tblGrid>
                <a:gridCol w="183392"/>
                <a:gridCol w="639095"/>
                <a:gridCol w="794700"/>
                <a:gridCol w="739127"/>
                <a:gridCol w="127819"/>
                <a:gridCol w="211179"/>
                <a:gridCol w="644652"/>
                <a:gridCol w="533506"/>
                <a:gridCol w="739127"/>
                <a:gridCol w="1467139"/>
                <a:gridCol w="622423"/>
                <a:gridCol w="300097"/>
                <a:gridCol w="1422680"/>
              </a:tblGrid>
              <a:tr h="23635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 A</a:t>
                      </a:r>
                    </a:p>
                  </a:txBody>
                  <a:tcPr marL="5428" marR="5428" marT="5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28" marR="5428" marT="5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 B</a:t>
                      </a:r>
                    </a:p>
                  </a:txBody>
                  <a:tcPr marL="5428" marR="5428" marT="5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28" marR="5428" marT="5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28" marR="5428" marT="5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28" marR="5428" marT="5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28" marR="5428" marT="5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</a:t>
                      </a:r>
                    </a:p>
                  </a:txBody>
                  <a:tcPr marL="5428" marR="5428" marT="5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Interface A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Discipline A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Contact A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28" marR="5428" marT="5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</a:t>
                      </a:r>
                    </a:p>
                  </a:txBody>
                  <a:tcPr marL="5428" marR="5428" marT="5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Interface B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Discipline B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Contact B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Interfaces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Representation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Baselines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Requirements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L3</a:t>
                      </a:r>
                    </a:p>
                  </a:txBody>
                  <a:tcPr marL="5428" marR="5428" marT="5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ACC.RFQ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28" marR="5428" marT="5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L3</a:t>
                      </a:r>
                    </a:p>
                  </a:txBody>
                  <a:tcPr marL="5428" marR="5428" marT="5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ACC.LEBT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 rate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DOORS, ref. doc/spec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 simulations for the integrated Warm Linac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L3</a:t>
                      </a:r>
                    </a:p>
                  </a:txBody>
                  <a:tcPr marL="5428" marR="5428" marT="5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ACC.RFQ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28" marR="5428" marT="5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L3</a:t>
                      </a:r>
                    </a:p>
                  </a:txBody>
                  <a:tcPr marL="5428" marR="5428" marT="5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ACC.MEBT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 rate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DOORS, ref. doc/spec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 simulations for the integrated Warm Linac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L4</a:t>
                      </a:r>
                    </a:p>
                  </a:txBody>
                  <a:tcPr marL="5428" marR="5428" marT="5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ACC.RFQ.EMR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RFQ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Bruno/CEA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28" marR="5428" marT="5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L4</a:t>
                      </a:r>
                    </a:p>
                  </a:txBody>
                  <a:tcPr marL="5428" marR="5428" marT="5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ACC.RFQ.VAC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Flanges for vacuum instrumentation, isolation valves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Doc/spec, drawing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+ type of pumps &amp; isolation valves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L4</a:t>
                      </a:r>
                    </a:p>
                  </a:txBody>
                  <a:tcPr marL="5428" marR="5428" marT="5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ACC.RFQ.VAC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28" marR="5428" marT="5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L4</a:t>
                      </a:r>
                    </a:p>
                  </a:txBody>
                  <a:tcPr marL="5428" marR="5428" marT="5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ACC.RFQ.WTRC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 Cooling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Anton/ESS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Cooling of pumps?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Doc/spec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L4</a:t>
                      </a:r>
                    </a:p>
                  </a:txBody>
                  <a:tcPr marL="5428" marR="5428" marT="5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ACC.RFQ.VAC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28" marR="5428" marT="5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L4</a:t>
                      </a:r>
                    </a:p>
                  </a:txBody>
                  <a:tcPr marL="5428" marR="5428" marT="5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ACC.RFQ.CNPW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Cables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Lea/ESS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Connector, cable types + routing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Doc/spec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L4</a:t>
                      </a:r>
                    </a:p>
                  </a:txBody>
                  <a:tcPr marL="5428" marR="5428" marT="5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ACC.RFQ.VAC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Marcelo/ESS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28" marR="5428" marT="5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</a:t>
                      </a:r>
                    </a:p>
                  </a:txBody>
                  <a:tcPr marL="5428" marR="5428" marT="5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 Infrastructure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Dave/ESS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Instrument air for valve actuators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Doc/spec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Air pressure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43651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3 top-down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006364"/>
              </p:ext>
            </p:extLst>
          </p:nvPr>
        </p:nvGraphicFramePr>
        <p:xfrm>
          <a:off x="395536" y="4869160"/>
          <a:ext cx="8424935" cy="1325879"/>
        </p:xfrm>
        <a:graphic>
          <a:graphicData uri="http://schemas.openxmlformats.org/drawingml/2006/table">
            <a:tbl>
              <a:tblPr/>
              <a:tblGrid>
                <a:gridCol w="1034590"/>
                <a:gridCol w="1032171"/>
                <a:gridCol w="1032171"/>
                <a:gridCol w="1032171"/>
                <a:gridCol w="1197319"/>
                <a:gridCol w="1032171"/>
                <a:gridCol w="1032171"/>
                <a:gridCol w="1032171"/>
              </a:tblGrid>
              <a:tr h="1006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User Defined 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Clarification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Verify Method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Development Phase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7671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RFQ-VAC-L3-1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pressure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maximum operating pressure over 75% of the length of the RFQ shall not exceed 5e-7 mbar.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pressure is the true pressure and not a gas speciific equivalent pressure. The gauge used  to measure this pressure shalll be  calibrated.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measurement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mbar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5,0E-07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682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395536" y="1484784"/>
            <a:ext cx="173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Level 3 </a:t>
            </a:r>
            <a:r>
              <a:rPr lang="en-US" dirty="0" smtClean="0"/>
              <a:t>interface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72618"/>
              </p:ext>
            </p:extLst>
          </p:nvPr>
        </p:nvGraphicFramePr>
        <p:xfrm>
          <a:off x="395536" y="1916832"/>
          <a:ext cx="8136907" cy="4530384"/>
        </p:xfrm>
        <a:graphic>
          <a:graphicData uri="http://schemas.openxmlformats.org/drawingml/2006/table">
            <a:tbl>
              <a:tblPr/>
              <a:tblGrid>
                <a:gridCol w="997170"/>
                <a:gridCol w="997170"/>
                <a:gridCol w="997170"/>
                <a:gridCol w="1156717"/>
                <a:gridCol w="997170"/>
                <a:gridCol w="997170"/>
                <a:gridCol w="997170"/>
                <a:gridCol w="997170"/>
              </a:tblGrid>
              <a:tr h="132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User Defined 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Clarification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Verify Method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Development Phase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7074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LEBT-RFQ-1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LEBT-RFQ vacuum mechanical interface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upstream flange of the RFQ shall be the mechancial interface between the LEBT and RFQ.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Inspection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5611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LEBT-RFQ-2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LEBT-RFQ vacuum interface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pneumatically operated gate valve DN160CF in the LEBT upstream side shall installed in accordance with the requirements of the Vacuum Handbook.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ISO/TS 3669-2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Inspection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074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LEBT-RFQ-3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LEBT-RFQ vacuum gas throughtput interface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ionisation gas throuhgthput downstream the LEBT shall not exceed 2e-3 mbar.l/s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inspection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mbar.l/s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2,00E-03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563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RFQ-MEBT-1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RFQ-MEBT vacuum and mechanical interface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downstream flange between MEBT and RFQ shall be a DN40CF with a pnumatically operated gate valve in accordance with the requirements of the Vacuum Handbook. This valve is a part of the RFQ.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ISO/TS 3669-2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Inspection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852238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522</TotalTime>
  <Words>2144</Words>
  <Application>Microsoft Macintosh PowerPoint</Application>
  <PresentationFormat>On-screen Show (4:3)</PresentationFormat>
  <Paragraphs>563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ESS Core Powerpoint</vt:lpstr>
      <vt:lpstr>Interface Workshop  ESS Warm-Linac</vt:lpstr>
      <vt:lpstr>Ion Source + LEBT</vt:lpstr>
      <vt:lpstr>Ion Source + LEBT</vt:lpstr>
      <vt:lpstr>Ion Source + LEBT</vt:lpstr>
      <vt:lpstr>Ion Source + LEBT</vt:lpstr>
      <vt:lpstr>Ion Source + LEBT</vt:lpstr>
      <vt:lpstr>Ion Source + LEBT</vt:lpstr>
      <vt:lpstr>RFQ</vt:lpstr>
      <vt:lpstr>RFQ</vt:lpstr>
      <vt:lpstr>RFQ</vt:lpstr>
      <vt:lpstr>RFQ</vt:lpstr>
      <vt:lpstr>MEBT</vt:lpstr>
      <vt:lpstr>MEBT</vt:lpstr>
      <vt:lpstr>MEBT</vt:lpstr>
      <vt:lpstr>MEBT</vt:lpstr>
      <vt:lpstr>MEBT</vt:lpstr>
      <vt:lpstr>DTL</vt:lpstr>
      <vt:lpstr>DTL</vt:lpstr>
      <vt:lpstr>DTL</vt:lpstr>
      <vt:lpstr>ESS Vacuum 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ESS User</cp:lastModifiedBy>
  <cp:revision>28</cp:revision>
  <dcterms:created xsi:type="dcterms:W3CDTF">2013-10-29T16:05:10Z</dcterms:created>
  <dcterms:modified xsi:type="dcterms:W3CDTF">2015-04-23T15:31:23Z</dcterms:modified>
</cp:coreProperties>
</file>