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7" r:id="rId3"/>
    <p:sldId id="317" r:id="rId4"/>
    <p:sldId id="367" r:id="rId5"/>
    <p:sldId id="369" r:id="rId6"/>
    <p:sldId id="388" r:id="rId7"/>
    <p:sldId id="370" r:id="rId8"/>
    <p:sldId id="387" r:id="rId9"/>
    <p:sldId id="371" r:id="rId10"/>
    <p:sldId id="379" r:id="rId11"/>
    <p:sldId id="380" r:id="rId12"/>
    <p:sldId id="375" r:id="rId13"/>
    <p:sldId id="390" r:id="rId14"/>
    <p:sldId id="372" r:id="rId15"/>
    <p:sldId id="374" r:id="rId16"/>
    <p:sldId id="373" r:id="rId17"/>
    <p:sldId id="376" r:id="rId18"/>
    <p:sldId id="377" r:id="rId19"/>
    <p:sldId id="378" r:id="rId20"/>
    <p:sldId id="389" r:id="rId21"/>
    <p:sldId id="382" r:id="rId22"/>
    <p:sldId id="381" r:id="rId23"/>
    <p:sldId id="383" r:id="rId24"/>
    <p:sldId id="384" r:id="rId25"/>
    <p:sldId id="385" r:id="rId26"/>
    <p:sldId id="386" r:id="rId2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768" autoAdjust="0"/>
  </p:normalViewPr>
  <p:slideViewPr>
    <p:cSldViewPr>
      <p:cViewPr>
        <p:scale>
          <a:sx n="100" d="100"/>
          <a:sy n="100" d="100"/>
        </p:scale>
        <p:origin x="-992" y="-3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24/04/15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dirty="0"/>
          </a:p>
        </p:txBody>
      </p:sp>
    </p:spTree>
    <p:extLst>
      <p:ext uri="{BB962C8B-B14F-4D97-AF65-F5344CB8AC3E}">
        <p14:creationId xmlns:p14="http://schemas.microsoft.com/office/powerpoint/2010/main" val="166132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dirty="0"/>
          </a:p>
        </p:txBody>
      </p:sp>
    </p:spTree>
    <p:extLst>
      <p:ext uri="{BB962C8B-B14F-4D97-AF65-F5344CB8AC3E}">
        <p14:creationId xmlns:p14="http://schemas.microsoft.com/office/powerpoint/2010/main" val="1302438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20</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16613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24/04/15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24/04/15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24/04/15</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24/04/15</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24/04/15</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mailto:Linda.Coney@esss.se" TargetMode="External"/><Relationship Id="rId4" Type="http://schemas.openxmlformats.org/officeDocument/2006/relationships/hyperlink" Target="mailto:Annika.Nordt@esss.se" TargetMode="External"/><Relationship Id="rId5" Type="http://schemas.openxmlformats.org/officeDocument/2006/relationships/hyperlink" Target="mailto:Angel.MoneraMartinez@esss.se" TargetMode="External"/><Relationship Id="rId1" Type="http://schemas.openxmlformats.org/officeDocument/2006/relationships/slideLayout" Target="../slideLayouts/slideLayout2.xml"/><Relationship Id="rId2" Type="http://schemas.openxmlformats.org/officeDocument/2006/relationships/hyperlink" Target="mailto:Stuart.Birch@esss.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6"/>
            <a:ext cx="7772400" cy="2160240"/>
          </a:xfrm>
        </p:spPr>
        <p:txBody>
          <a:bodyPr>
            <a:normAutofit fontScale="90000"/>
          </a:bodyPr>
          <a:lstStyle/>
          <a:p>
            <a:pPr algn="ctr"/>
            <a:r>
              <a:rPr lang="en-US" sz="4000" dirty="0" smtClean="0"/>
              <a:t>Interface Workshop Warm LINAC</a:t>
            </a:r>
            <a:br>
              <a:rPr lang="en-US" sz="4000" dirty="0" smtClean="0"/>
            </a:br>
            <a:r>
              <a:rPr lang="en-US" sz="4000" dirty="0" smtClean="0"/>
              <a:t>MPS/PSS/TSS Interfaces </a:t>
            </a:r>
            <a:br>
              <a:rPr lang="en-US" sz="4000" dirty="0" smtClean="0"/>
            </a:br>
            <a:r>
              <a:rPr lang="en-US" sz="4000" dirty="0" smtClean="0"/>
              <a:t>24</a:t>
            </a:r>
            <a:r>
              <a:rPr lang="en-US" sz="4000" baseline="30000" dirty="0" smtClean="0"/>
              <a:t>th</a:t>
            </a:r>
            <a:r>
              <a:rPr lang="en-US" sz="4000" dirty="0" smtClean="0"/>
              <a:t> of April 2015</a:t>
            </a:r>
            <a:r>
              <a:rPr lang="en-US" sz="4000" dirty="0"/>
              <a:t/>
            </a:r>
            <a:br>
              <a:rPr lang="en-US" sz="4000" dirty="0"/>
            </a:br>
            <a:endParaRPr lang="en-US" sz="4000" dirty="0" smtClean="0"/>
          </a:p>
        </p:txBody>
      </p:sp>
      <p:sp>
        <p:nvSpPr>
          <p:cNvPr id="3" name="Subtitle 2"/>
          <p:cNvSpPr>
            <a:spLocks noGrp="1"/>
          </p:cNvSpPr>
          <p:nvPr>
            <p:ph type="subTitle" idx="1"/>
          </p:nvPr>
        </p:nvSpPr>
        <p:spPr/>
        <p:txBody>
          <a:bodyPr>
            <a:noAutofit/>
          </a:bodyPr>
          <a:lstStyle/>
          <a:p>
            <a:r>
              <a:rPr lang="en-US" sz="2000" dirty="0" smtClean="0">
                <a:solidFill>
                  <a:schemeClr val="bg1"/>
                </a:solidFill>
              </a:rPr>
              <a:t>Annika Nordt</a:t>
            </a:r>
          </a:p>
          <a:p>
            <a:r>
              <a:rPr lang="en-US" sz="2000" dirty="0" smtClean="0">
                <a:solidFill>
                  <a:schemeClr val="bg1"/>
                </a:solidFill>
              </a:rPr>
              <a:t>ICS/Protection Systems/Group Leader</a:t>
            </a:r>
            <a:endParaRPr lang="en-US" sz="20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smtClean="0">
                <a:solidFill>
                  <a:srgbClr val="FFFFFF"/>
                </a:solidFill>
              </a:rPr>
              <a:t>www.europeanspallationsource.se</a:t>
            </a:r>
          </a:p>
          <a:p>
            <a:pPr algn="ctr"/>
            <a:fld id="{BBFA6683-B7D4-2048-84A5-DC897BFBCAED}" type="datetime3">
              <a:rPr lang="sv-SE" sz="1400" smtClean="0">
                <a:solidFill>
                  <a:srgbClr val="FFFFFF"/>
                </a:solidFill>
              </a:rPr>
              <a:t>24 April 2015</a:t>
            </a:fld>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MPS Interfaces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sp>
        <p:nvSpPr>
          <p:cNvPr id="5" name="TextBox 4"/>
          <p:cNvSpPr txBox="1"/>
          <p:nvPr/>
        </p:nvSpPr>
        <p:spPr>
          <a:xfrm>
            <a:off x="683568" y="3068960"/>
            <a:ext cx="7921028" cy="830997"/>
          </a:xfrm>
          <a:prstGeom prst="rect">
            <a:avLst/>
          </a:prstGeom>
        </p:spPr>
        <p:txBody>
          <a:bodyPr vert="horz" wrap="square" rtlCol="0">
            <a:spAutoFit/>
          </a:bodyPr>
          <a:lstStyle/>
          <a:p>
            <a:r>
              <a:rPr lang="en-US" sz="2400" dirty="0" smtClean="0"/>
              <a:t>Switch now to MPS and its interfaces</a:t>
            </a:r>
            <a:endParaRPr lang="en-US" sz="2400" dirty="0"/>
          </a:p>
          <a:p>
            <a:endParaRPr lang="en-US" sz="2400" dirty="0"/>
          </a:p>
        </p:txBody>
      </p:sp>
    </p:spTree>
    <p:extLst>
      <p:ext uri="{BB962C8B-B14F-4D97-AF65-F5344CB8AC3E}">
        <p14:creationId xmlns:p14="http://schemas.microsoft.com/office/powerpoint/2010/main" val="22863359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 y="274638"/>
            <a:ext cx="7427168" cy="1143000"/>
          </a:xfrm>
        </p:spPr>
        <p:txBody>
          <a:bodyPr/>
          <a:lstStyle/>
          <a:p>
            <a:r>
              <a:rPr lang="en-US" dirty="0" smtClean="0"/>
              <a:t>Damage Potential and Timescales for LINAC</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a:p>
        </p:txBody>
      </p:sp>
      <p:sp>
        <p:nvSpPr>
          <p:cNvPr id="6" name="TextBox 5"/>
          <p:cNvSpPr txBox="1"/>
          <p:nvPr/>
        </p:nvSpPr>
        <p:spPr>
          <a:xfrm>
            <a:off x="107504" y="3325048"/>
            <a:ext cx="4212468" cy="3416320"/>
          </a:xfrm>
          <a:prstGeom prst="rect">
            <a:avLst/>
          </a:prstGeom>
          <a:noFill/>
        </p:spPr>
        <p:txBody>
          <a:bodyPr wrap="square" rtlCol="0">
            <a:spAutoFit/>
          </a:bodyPr>
          <a:lstStyle/>
          <a:p>
            <a:r>
              <a:rPr lang="en-US" dirty="0"/>
              <a:t>After the DTL, the energy </a:t>
            </a:r>
            <a:r>
              <a:rPr lang="en-US" dirty="0" smtClean="0"/>
              <a:t>of </a:t>
            </a:r>
            <a:r>
              <a:rPr lang="en-US" dirty="0"/>
              <a:t>the proton beam is </a:t>
            </a:r>
            <a:r>
              <a:rPr lang="en-US" dirty="0" smtClean="0"/>
              <a:t>90 MeV. In </a:t>
            </a:r>
            <a:r>
              <a:rPr lang="en-US" dirty="0"/>
              <a:t>case of a beam size of </a:t>
            </a:r>
          </a:p>
          <a:p>
            <a:r>
              <a:rPr lang="en-US" dirty="0"/>
              <a:t>2 mm </a:t>
            </a:r>
            <a:r>
              <a:rPr lang="en-US" dirty="0" smtClean="0"/>
              <a:t>radius/and direct impact, </a:t>
            </a:r>
            <a:r>
              <a:rPr lang="en-US" dirty="0"/>
              <a:t>melting would </a:t>
            </a:r>
            <a:r>
              <a:rPr lang="en-US" dirty="0" smtClean="0"/>
              <a:t>start </a:t>
            </a:r>
            <a:r>
              <a:rPr lang="en-US" dirty="0"/>
              <a:t>after about 200 </a:t>
            </a:r>
            <a:r>
              <a:rPr lang="en-US" dirty="0" err="1"/>
              <a:t>μs</a:t>
            </a:r>
            <a:r>
              <a:rPr lang="en-US" dirty="0"/>
              <a:t>. </a:t>
            </a:r>
            <a:r>
              <a:rPr lang="en-US" dirty="0" smtClean="0"/>
              <a:t>Inhibiting </a:t>
            </a:r>
            <a:r>
              <a:rPr lang="en-US" dirty="0"/>
              <a:t>beam should be </a:t>
            </a:r>
            <a:r>
              <a:rPr lang="en-US" dirty="0" smtClean="0"/>
              <a:t>in about </a:t>
            </a:r>
            <a:r>
              <a:rPr lang="en-US" dirty="0"/>
              <a:t>10% of this time</a:t>
            </a:r>
            <a:r>
              <a:rPr lang="en-US" dirty="0" smtClean="0"/>
              <a:t>.</a:t>
            </a:r>
          </a:p>
          <a:p>
            <a:r>
              <a:rPr lang="en-US" dirty="0" smtClean="0"/>
              <a:t> </a:t>
            </a:r>
          </a:p>
          <a:p>
            <a:r>
              <a:rPr lang="en-US" dirty="0" smtClean="0"/>
              <a:t>Examples for required response times to avoid melting of equipment (2mm/10%):</a:t>
            </a:r>
          </a:p>
          <a:p>
            <a:r>
              <a:rPr lang="en-US" dirty="0" smtClean="0"/>
              <a:t>@ 1       MeV: 1 </a:t>
            </a:r>
            <a:r>
              <a:rPr lang="en-US" dirty="0" err="1"/>
              <a:t>μs</a:t>
            </a:r>
            <a:endParaRPr lang="en-US" dirty="0" smtClean="0"/>
          </a:p>
          <a:p>
            <a:r>
              <a:rPr lang="en-US" dirty="0" smtClean="0"/>
              <a:t>@ 3.6    MeV: 2 </a:t>
            </a:r>
            <a:r>
              <a:rPr lang="en-US" dirty="0" err="1" smtClean="0"/>
              <a:t>μs</a:t>
            </a:r>
            <a:endParaRPr lang="en-US" dirty="0" smtClean="0"/>
          </a:p>
          <a:p>
            <a:r>
              <a:rPr lang="en-US" dirty="0" smtClean="0"/>
              <a:t>@ 90     MeV</a:t>
            </a:r>
            <a:r>
              <a:rPr lang="en-US" dirty="0"/>
              <a:t>: 20 </a:t>
            </a:r>
            <a:r>
              <a:rPr lang="en-US" dirty="0" err="1"/>
              <a:t>μs</a:t>
            </a:r>
            <a:endParaRPr lang="en-US" dirty="0" smtClean="0"/>
          </a:p>
          <a:p>
            <a:r>
              <a:rPr lang="en-US" dirty="0" smtClean="0"/>
              <a:t>@ 216   MeV: 40 </a:t>
            </a:r>
            <a:r>
              <a:rPr lang="en-US" dirty="0" err="1" smtClean="0"/>
              <a:t>μs</a:t>
            </a:r>
            <a:r>
              <a:rPr lang="en-US" dirty="0"/>
              <a:t> </a:t>
            </a:r>
            <a:r>
              <a:rPr lang="en-US" dirty="0" smtClean="0"/>
              <a:t>….</a:t>
            </a:r>
          </a:p>
        </p:txBody>
      </p:sp>
      <p:pic>
        <p:nvPicPr>
          <p:cNvPr id="7" name="Picture 6" descr="op_linac_c_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1551445"/>
            <a:ext cx="9144000" cy="1517515"/>
          </a:xfrm>
          <a:prstGeom prst="rect">
            <a:avLst/>
          </a:prstGeom>
        </p:spPr>
      </p:pic>
      <p:pic>
        <p:nvPicPr>
          <p:cNvPr id="8" name="Picture 2" descr="\\fileserver01.esss.lu.se\Share\Machines Directorate\Accelerator division\Division Specific\Controls\RudigerSchmidt\Screen Shot 2013-07-23 at 5.38.17 P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8994" y="3380335"/>
            <a:ext cx="4599490" cy="336103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9" name="Donut 8"/>
          <p:cNvSpPr/>
          <p:nvPr/>
        </p:nvSpPr>
        <p:spPr>
          <a:xfrm>
            <a:off x="8532440" y="3897052"/>
            <a:ext cx="504056" cy="396044"/>
          </a:xfrm>
          <a:prstGeom prst="donut">
            <a:avLst>
              <a:gd name="adj" fmla="val 0"/>
            </a:avLst>
          </a:prstGeom>
          <a:solidFill>
            <a:srgbClr val="FF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4788024" y="4856499"/>
            <a:ext cx="504056" cy="396044"/>
          </a:xfrm>
          <a:prstGeom prst="donut">
            <a:avLst>
              <a:gd name="adj" fmla="val 0"/>
            </a:avLst>
          </a:prstGeom>
          <a:solidFill>
            <a:srgbClr val="FF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746604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a:t>
            </a:r>
            <a:r>
              <a:rPr lang="en-US" dirty="0" smtClean="0"/>
              <a:t>Protection</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150225"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3868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Actuators for Machine Protection</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a:p>
        </p:txBody>
      </p:sp>
      <p:sp>
        <p:nvSpPr>
          <p:cNvPr id="22" name="TextBox 21"/>
          <p:cNvSpPr txBox="1"/>
          <p:nvPr/>
        </p:nvSpPr>
        <p:spPr>
          <a:xfrm>
            <a:off x="107504" y="1484784"/>
            <a:ext cx="8928992" cy="5355313"/>
          </a:xfrm>
          <a:prstGeom prst="rect">
            <a:avLst/>
          </a:prstGeom>
          <a:noFill/>
        </p:spPr>
        <p:txBody>
          <a:bodyPr wrap="square" rtlCol="0">
            <a:spAutoFit/>
          </a:bodyPr>
          <a:lstStyle/>
          <a:p>
            <a:pPr marL="342900" indent="-342900">
              <a:buAutoNum type="arabicParenR"/>
            </a:pPr>
            <a:r>
              <a:rPr lang="en-US" dirty="0" smtClean="0"/>
              <a:t>Remove RF signal from the </a:t>
            </a:r>
            <a:r>
              <a:rPr lang="en-US" b="1" dirty="0" smtClean="0"/>
              <a:t>magnetron of proton source</a:t>
            </a:r>
            <a:r>
              <a:rPr lang="en-US" dirty="0" smtClean="0"/>
              <a:t>:</a:t>
            </a:r>
          </a:p>
          <a:p>
            <a:pPr marL="742950" lvl="1" indent="-285750">
              <a:buFont typeface="Arial"/>
              <a:buChar char="•"/>
            </a:pPr>
            <a:r>
              <a:rPr lang="en-US" dirty="0" smtClean="0"/>
              <a:t>100 </a:t>
            </a:r>
            <a:r>
              <a:rPr lang="en-US" dirty="0" err="1" smtClean="0"/>
              <a:t>μs</a:t>
            </a:r>
            <a:r>
              <a:rPr lang="en-US" dirty="0" smtClean="0"/>
              <a:t> until there is no plasma being created anymore</a:t>
            </a:r>
          </a:p>
          <a:p>
            <a:pPr marL="342900" indent="-342900">
              <a:buFont typeface="+mj-lt"/>
              <a:buAutoNum type="arabicParenR"/>
            </a:pPr>
            <a:r>
              <a:rPr lang="en-US" dirty="0" smtClean="0"/>
              <a:t>Energize electrodes of </a:t>
            </a:r>
            <a:r>
              <a:rPr lang="en-US" b="1" dirty="0" smtClean="0"/>
              <a:t>LEBT chopper </a:t>
            </a:r>
            <a:r>
              <a:rPr lang="en-US" dirty="0" smtClean="0"/>
              <a:t>and deflect beam into LEBT absorber:</a:t>
            </a:r>
          </a:p>
          <a:p>
            <a:pPr marL="742950" lvl="1" indent="-285750">
              <a:buFont typeface="Arial"/>
              <a:buChar char="•"/>
            </a:pPr>
            <a:r>
              <a:rPr lang="en-US" dirty="0" smtClean="0"/>
              <a:t>300 ns until beam is fully deflected. </a:t>
            </a:r>
          </a:p>
          <a:p>
            <a:pPr marL="742950" lvl="1" indent="-285750">
              <a:buFont typeface="Arial"/>
              <a:buChar char="•"/>
            </a:pPr>
            <a:r>
              <a:rPr lang="en-US" b="1" dirty="0" smtClean="0"/>
              <a:t>BUT: The absorber can </a:t>
            </a:r>
            <a:r>
              <a:rPr lang="en-US" b="1" i="1" dirty="0" smtClean="0"/>
              <a:t>only</a:t>
            </a:r>
            <a:r>
              <a:rPr lang="en-US" b="1" dirty="0" smtClean="0"/>
              <a:t> withstand 2 full pulses before being damaged!!!</a:t>
            </a:r>
          </a:p>
          <a:p>
            <a:pPr marL="342900" indent="-342900">
              <a:buFont typeface="+mj-lt"/>
              <a:buAutoNum type="arabicParenR"/>
            </a:pPr>
            <a:r>
              <a:rPr lang="en-US" dirty="0" smtClean="0"/>
              <a:t>Energize electrodes of </a:t>
            </a:r>
            <a:r>
              <a:rPr lang="en-US" b="1" dirty="0" smtClean="0"/>
              <a:t>MEBT chopper </a:t>
            </a:r>
            <a:r>
              <a:rPr lang="en-US" dirty="0" smtClean="0"/>
              <a:t>and deflect beam into MEBT absorber:</a:t>
            </a:r>
          </a:p>
          <a:p>
            <a:pPr marL="742950" lvl="1" indent="-285750">
              <a:buFont typeface="Arial"/>
              <a:buChar char="•"/>
            </a:pPr>
            <a:r>
              <a:rPr lang="en-US" dirty="0" smtClean="0"/>
              <a:t>10 </a:t>
            </a:r>
            <a:r>
              <a:rPr lang="en-US" dirty="0"/>
              <a:t>ns until beam is fully </a:t>
            </a:r>
            <a:r>
              <a:rPr lang="en-US" dirty="0" smtClean="0"/>
              <a:t>deflected</a:t>
            </a:r>
          </a:p>
          <a:p>
            <a:pPr marL="742950" lvl="1" indent="-285750">
              <a:buFont typeface="Arial"/>
              <a:buChar char="•"/>
            </a:pPr>
            <a:r>
              <a:rPr lang="en-US" b="1" dirty="0"/>
              <a:t>BUT: The </a:t>
            </a:r>
            <a:r>
              <a:rPr lang="en-US" b="1" dirty="0" smtClean="0"/>
              <a:t>absorber can </a:t>
            </a:r>
            <a:r>
              <a:rPr lang="en-US" b="1" i="1" dirty="0" smtClean="0"/>
              <a:t>only</a:t>
            </a:r>
            <a:r>
              <a:rPr lang="en-US" b="1" dirty="0" smtClean="0"/>
              <a:t> withstand 100-200 </a:t>
            </a:r>
            <a:r>
              <a:rPr lang="en-US" b="1" dirty="0" err="1" smtClean="0"/>
              <a:t>μs</a:t>
            </a:r>
            <a:r>
              <a:rPr lang="en-US" b="1" dirty="0" smtClean="0"/>
              <a:t> of beam before being damaged!!!</a:t>
            </a:r>
          </a:p>
          <a:p>
            <a:pPr lvl="1"/>
            <a:endParaRPr lang="en-US" dirty="0" smtClean="0"/>
          </a:p>
          <a:p>
            <a:pPr marL="342900" indent="-342900">
              <a:buFont typeface="+mj-lt"/>
              <a:buAutoNum type="arabicParenR"/>
            </a:pPr>
            <a:r>
              <a:rPr lang="en-US" dirty="0" smtClean="0"/>
              <a:t>Decrease electrical field of the </a:t>
            </a:r>
            <a:r>
              <a:rPr lang="en-US" b="1" dirty="0" smtClean="0"/>
              <a:t>RFQ</a:t>
            </a:r>
            <a:r>
              <a:rPr lang="en-US" dirty="0" smtClean="0"/>
              <a:t>:</a:t>
            </a:r>
          </a:p>
          <a:p>
            <a:pPr marL="742950" lvl="1" indent="-285750">
              <a:buFont typeface="Arial"/>
              <a:buChar char="•"/>
            </a:pPr>
            <a:r>
              <a:rPr lang="en-US" dirty="0" smtClean="0"/>
              <a:t>20 </a:t>
            </a:r>
            <a:r>
              <a:rPr lang="en-US" dirty="0" err="1" smtClean="0"/>
              <a:t>μs</a:t>
            </a:r>
            <a:r>
              <a:rPr lang="en-US" dirty="0" smtClean="0"/>
              <a:t> until field is decreased (</a:t>
            </a:r>
            <a:r>
              <a:rPr lang="en-US" dirty="0" err="1" smtClean="0"/>
              <a:t>i.e</a:t>
            </a:r>
            <a:r>
              <a:rPr lang="en-US" dirty="0" smtClean="0"/>
              <a:t> no beam transmitted &amp; accelerated through the RFQ)</a:t>
            </a:r>
          </a:p>
          <a:p>
            <a:pPr marL="342900" indent="-342900">
              <a:buFont typeface="+mj-lt"/>
              <a:buAutoNum type="arabicParenR"/>
            </a:pPr>
            <a:r>
              <a:rPr lang="en-US" dirty="0" smtClean="0"/>
              <a:t>Other options (not investigated yet): </a:t>
            </a:r>
          </a:p>
          <a:p>
            <a:pPr marL="742950" lvl="1" indent="-285750">
              <a:buFont typeface="Arial"/>
              <a:buChar char="•"/>
            </a:pPr>
            <a:r>
              <a:rPr lang="en-US" dirty="0" smtClean="0"/>
              <a:t>Remove field from </a:t>
            </a:r>
            <a:r>
              <a:rPr lang="en-US" b="1" dirty="0" smtClean="0"/>
              <a:t>Solenoids in the LEBT</a:t>
            </a:r>
          </a:p>
          <a:p>
            <a:pPr marL="742950" lvl="1" indent="-285750">
              <a:buFont typeface="Arial"/>
              <a:buChar char="•"/>
            </a:pPr>
            <a:r>
              <a:rPr lang="en-US" dirty="0" smtClean="0"/>
              <a:t>Cut </a:t>
            </a:r>
            <a:r>
              <a:rPr lang="en-US" b="1" dirty="0" smtClean="0"/>
              <a:t>400 V line of Proton source </a:t>
            </a:r>
            <a:r>
              <a:rPr lang="en-US" dirty="0" smtClean="0"/>
              <a:t>using a contactor like TSS and PSS</a:t>
            </a:r>
          </a:p>
          <a:p>
            <a:pPr lvl="1"/>
            <a:endParaRPr lang="en-US" dirty="0" smtClean="0"/>
          </a:p>
          <a:p>
            <a:r>
              <a:rPr lang="en-US" b="1" dirty="0" smtClean="0"/>
              <a:t>None of these mitigation techniques can be used by itself, we have to use a combination</a:t>
            </a:r>
          </a:p>
          <a:p>
            <a:r>
              <a:rPr lang="en-US" b="1" dirty="0" smtClean="0">
                <a:sym typeface="Wingdings"/>
              </a:rPr>
              <a:t>		 </a:t>
            </a:r>
            <a:r>
              <a:rPr lang="en-US" b="1" dirty="0" smtClean="0"/>
              <a:t>trigger 1) + 2) + 3) simultaneously </a:t>
            </a:r>
            <a:endParaRPr lang="en-US" b="1" dirty="0"/>
          </a:p>
          <a:p>
            <a:endParaRPr lang="en-US" b="1" dirty="0" smtClean="0"/>
          </a:p>
          <a:p>
            <a:r>
              <a:rPr lang="en-US" b="1" dirty="0" smtClean="0"/>
              <a:t>ICS/WP5 is proposing, but MPC will have to approve.</a:t>
            </a:r>
          </a:p>
        </p:txBody>
      </p:sp>
    </p:spTree>
    <p:extLst>
      <p:ext uri="{BB962C8B-B14F-4D97-AF65-F5344CB8AC3E}">
        <p14:creationId xmlns:p14="http://schemas.microsoft.com/office/powerpoint/2010/main" val="1280008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1" end="1"/>
                                            </p:txEl>
                                          </p:spTgt>
                                        </p:tgtEl>
                                        <p:attrNameLst>
                                          <p:attrName>style.visibility</p:attrName>
                                        </p:attrNameLst>
                                      </p:cBhvr>
                                      <p:to>
                                        <p:strVal val="visible"/>
                                      </p:to>
                                    </p:set>
                                    <p:animEffect transition="in" filter="fade">
                                      <p:cBhvr>
                                        <p:cTn id="10" dur="500"/>
                                        <p:tgtEl>
                                          <p:spTgt spid="2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Effect transition="in" filter="fade">
                                      <p:cBhvr>
                                        <p:cTn id="15" dur="500"/>
                                        <p:tgtEl>
                                          <p:spTgt spid="2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xEl>
                                              <p:pRg st="3" end="3"/>
                                            </p:txEl>
                                          </p:spTgt>
                                        </p:tgtEl>
                                        <p:attrNameLst>
                                          <p:attrName>style.visibility</p:attrName>
                                        </p:attrNameLst>
                                      </p:cBhvr>
                                      <p:to>
                                        <p:strVal val="visible"/>
                                      </p:to>
                                    </p:set>
                                    <p:animEffect transition="in" filter="fade">
                                      <p:cBhvr>
                                        <p:cTn id="18" dur="500"/>
                                        <p:tgtEl>
                                          <p:spTgt spid="2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xEl>
                                              <p:pRg st="4" end="4"/>
                                            </p:txEl>
                                          </p:spTgt>
                                        </p:tgtEl>
                                        <p:attrNameLst>
                                          <p:attrName>style.visibility</p:attrName>
                                        </p:attrNameLst>
                                      </p:cBhvr>
                                      <p:to>
                                        <p:strVal val="visible"/>
                                      </p:to>
                                    </p:set>
                                    <p:animEffect transition="in" filter="fade">
                                      <p:cBhvr>
                                        <p:cTn id="21" dur="500"/>
                                        <p:tgtEl>
                                          <p:spTgt spid="2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xEl>
                                              <p:pRg st="5" end="5"/>
                                            </p:txEl>
                                          </p:spTgt>
                                        </p:tgtEl>
                                        <p:attrNameLst>
                                          <p:attrName>style.visibility</p:attrName>
                                        </p:attrNameLst>
                                      </p:cBhvr>
                                      <p:to>
                                        <p:strVal val="visible"/>
                                      </p:to>
                                    </p:set>
                                    <p:animEffect transition="in" filter="fade">
                                      <p:cBhvr>
                                        <p:cTn id="26" dur="500"/>
                                        <p:tgtEl>
                                          <p:spTgt spid="2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xEl>
                                              <p:pRg st="6" end="6"/>
                                            </p:txEl>
                                          </p:spTgt>
                                        </p:tgtEl>
                                        <p:attrNameLst>
                                          <p:attrName>style.visibility</p:attrName>
                                        </p:attrNameLst>
                                      </p:cBhvr>
                                      <p:to>
                                        <p:strVal val="visible"/>
                                      </p:to>
                                    </p:set>
                                    <p:animEffect transition="in" filter="fade">
                                      <p:cBhvr>
                                        <p:cTn id="29" dur="500"/>
                                        <p:tgtEl>
                                          <p:spTgt spid="22">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xEl>
                                              <p:pRg st="7" end="7"/>
                                            </p:txEl>
                                          </p:spTgt>
                                        </p:tgtEl>
                                        <p:attrNameLst>
                                          <p:attrName>style.visibility</p:attrName>
                                        </p:attrNameLst>
                                      </p:cBhvr>
                                      <p:to>
                                        <p:strVal val="visible"/>
                                      </p:to>
                                    </p:set>
                                    <p:animEffect transition="in" filter="fade">
                                      <p:cBhvr>
                                        <p:cTn id="32" dur="500"/>
                                        <p:tgtEl>
                                          <p:spTgt spid="2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9" end="9"/>
                                            </p:txEl>
                                          </p:spTgt>
                                        </p:tgtEl>
                                        <p:attrNameLst>
                                          <p:attrName>style.visibility</p:attrName>
                                        </p:attrNameLst>
                                      </p:cBhvr>
                                      <p:to>
                                        <p:strVal val="visible"/>
                                      </p:to>
                                    </p:set>
                                    <p:animEffect transition="in" filter="fade">
                                      <p:cBhvr>
                                        <p:cTn id="37" dur="500"/>
                                        <p:tgtEl>
                                          <p:spTgt spid="22">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xEl>
                                              <p:pRg st="10" end="10"/>
                                            </p:txEl>
                                          </p:spTgt>
                                        </p:tgtEl>
                                        <p:attrNameLst>
                                          <p:attrName>style.visibility</p:attrName>
                                        </p:attrNameLst>
                                      </p:cBhvr>
                                      <p:to>
                                        <p:strVal val="visible"/>
                                      </p:to>
                                    </p:set>
                                    <p:animEffect transition="in" filter="fade">
                                      <p:cBhvr>
                                        <p:cTn id="40" dur="500"/>
                                        <p:tgtEl>
                                          <p:spTgt spid="22">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xEl>
                                              <p:pRg st="11" end="11"/>
                                            </p:txEl>
                                          </p:spTgt>
                                        </p:tgtEl>
                                        <p:attrNameLst>
                                          <p:attrName>style.visibility</p:attrName>
                                        </p:attrNameLst>
                                      </p:cBhvr>
                                      <p:to>
                                        <p:strVal val="visible"/>
                                      </p:to>
                                    </p:set>
                                    <p:animEffect transition="in" filter="fade">
                                      <p:cBhvr>
                                        <p:cTn id="45" dur="500"/>
                                        <p:tgtEl>
                                          <p:spTgt spid="22">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xEl>
                                              <p:pRg st="12" end="12"/>
                                            </p:txEl>
                                          </p:spTgt>
                                        </p:tgtEl>
                                        <p:attrNameLst>
                                          <p:attrName>style.visibility</p:attrName>
                                        </p:attrNameLst>
                                      </p:cBhvr>
                                      <p:to>
                                        <p:strVal val="visible"/>
                                      </p:to>
                                    </p:set>
                                    <p:animEffect transition="in" filter="fade">
                                      <p:cBhvr>
                                        <p:cTn id="48" dur="500"/>
                                        <p:tgtEl>
                                          <p:spTgt spid="22">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xEl>
                                              <p:pRg st="13" end="13"/>
                                            </p:txEl>
                                          </p:spTgt>
                                        </p:tgtEl>
                                        <p:attrNameLst>
                                          <p:attrName>style.visibility</p:attrName>
                                        </p:attrNameLst>
                                      </p:cBhvr>
                                      <p:to>
                                        <p:strVal val="visible"/>
                                      </p:to>
                                    </p:set>
                                    <p:animEffect transition="in" filter="fade">
                                      <p:cBhvr>
                                        <p:cTn id="51" dur="500"/>
                                        <p:tgtEl>
                                          <p:spTgt spid="22">
                                            <p:txEl>
                                              <p:pRg st="13" end="1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2">
                                            <p:txEl>
                                              <p:pRg st="15" end="15"/>
                                            </p:txEl>
                                          </p:spTgt>
                                        </p:tgtEl>
                                        <p:attrNameLst>
                                          <p:attrName>style.visibility</p:attrName>
                                        </p:attrNameLst>
                                      </p:cBhvr>
                                      <p:to>
                                        <p:strVal val="visible"/>
                                      </p:to>
                                    </p:set>
                                    <p:animEffect transition="in" filter="fade">
                                      <p:cBhvr>
                                        <p:cTn id="56" dur="500"/>
                                        <p:tgtEl>
                                          <p:spTgt spid="22">
                                            <p:txEl>
                                              <p:pRg st="15" end="1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2">
                                            <p:txEl>
                                              <p:pRg st="16" end="16"/>
                                            </p:txEl>
                                          </p:spTgt>
                                        </p:tgtEl>
                                        <p:attrNameLst>
                                          <p:attrName>style.visibility</p:attrName>
                                        </p:attrNameLst>
                                      </p:cBhvr>
                                      <p:to>
                                        <p:strVal val="visible"/>
                                      </p:to>
                                    </p:set>
                                    <p:animEffect transition="in" filter="fade">
                                      <p:cBhvr>
                                        <p:cTn id="59" dur="500"/>
                                        <p:tgtEl>
                                          <p:spTgt spid="22">
                                            <p:txEl>
                                              <p:pRg st="16" end="1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xEl>
                                              <p:pRg st="18" end="18"/>
                                            </p:txEl>
                                          </p:spTgt>
                                        </p:tgtEl>
                                        <p:attrNameLst>
                                          <p:attrName>style.visibility</p:attrName>
                                        </p:attrNameLst>
                                      </p:cBhvr>
                                      <p:to>
                                        <p:strVal val="visible"/>
                                      </p:to>
                                    </p:set>
                                    <p:animEffect transition="in" filter="fade">
                                      <p:cBhvr>
                                        <p:cTn id="64" dur="500"/>
                                        <p:tgtEl>
                                          <p:spTgt spid="2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 MPS/Warm LINAC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pic>
        <p:nvPicPr>
          <p:cNvPr id="5" name="Picture 4"/>
          <p:cNvPicPr>
            <a:picLocks noChangeAspect="1"/>
          </p:cNvPicPr>
          <p:nvPr/>
        </p:nvPicPr>
        <p:blipFill>
          <a:blip r:embed="rId2"/>
          <a:stretch>
            <a:fillRect/>
          </a:stretch>
        </p:blipFill>
        <p:spPr>
          <a:xfrm>
            <a:off x="395536" y="1484784"/>
            <a:ext cx="4104456" cy="2699926"/>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365104"/>
            <a:ext cx="5688632" cy="2307387"/>
          </a:xfrm>
          <a:prstGeom prst="rect">
            <a:avLst/>
          </a:prstGeom>
          <a:noFill/>
          <a:ln>
            <a:noFill/>
          </a:ln>
        </p:spPr>
      </p:pic>
    </p:spTree>
    <p:extLst>
      <p:ext uri="{BB962C8B-B14F-4D97-AF65-F5344CB8AC3E}">
        <p14:creationId xmlns:p14="http://schemas.microsoft.com/office/powerpoint/2010/main" val="16791479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Interfaces MPS/Warm LINAC </a:t>
            </a:r>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
        <p:nvSpPr>
          <p:cNvPr id="5" name="TextBox 4"/>
          <p:cNvSpPr txBox="1"/>
          <p:nvPr/>
        </p:nvSpPr>
        <p:spPr>
          <a:xfrm>
            <a:off x="107504" y="1700808"/>
            <a:ext cx="8892480" cy="5016759"/>
          </a:xfrm>
          <a:prstGeom prst="rect">
            <a:avLst/>
          </a:prstGeom>
        </p:spPr>
        <p:txBody>
          <a:bodyPr vert="horz" wrap="square" rtlCol="0">
            <a:spAutoFit/>
          </a:bodyPr>
          <a:lstStyle/>
          <a:p>
            <a:pPr marL="342900" lvl="0" indent="-342900">
              <a:buFont typeface="+mj-lt"/>
              <a:buAutoNum type="arabicPeriod"/>
            </a:pPr>
            <a:r>
              <a:rPr lang="en-GB" sz="1600" b="1" dirty="0" smtClean="0"/>
              <a:t>Proton </a:t>
            </a:r>
            <a:r>
              <a:rPr lang="en-GB" sz="1600" b="1" dirty="0"/>
              <a:t>Source Status</a:t>
            </a:r>
            <a:r>
              <a:rPr lang="en-GB" sz="1600" dirty="0"/>
              <a:t>: it is expected to have one signal for the internal status of the proton </a:t>
            </a:r>
            <a:r>
              <a:rPr lang="en-GB" sz="1600" dirty="0" smtClean="0"/>
              <a:t>source.</a:t>
            </a:r>
            <a:endParaRPr lang="en-US" sz="1600" dirty="0"/>
          </a:p>
          <a:p>
            <a:pPr marL="342900" lvl="0" indent="-342900">
              <a:buFont typeface="+mj-lt"/>
              <a:buAutoNum type="arabicPeriod"/>
            </a:pPr>
            <a:r>
              <a:rPr lang="en-GB" sz="1600" b="1" dirty="0" smtClean="0"/>
              <a:t>Iris </a:t>
            </a:r>
            <a:r>
              <a:rPr lang="en-GB" sz="1600" b="1" dirty="0"/>
              <a:t>Status</a:t>
            </a:r>
            <a:r>
              <a:rPr lang="en-GB" sz="1600" dirty="0"/>
              <a:t>: the local control system of the Iris should provide an input to the BIS; e.g. water-cooling will be interlocked. The final logic should be defined as the design </a:t>
            </a:r>
            <a:r>
              <a:rPr lang="en-GB" sz="1600" dirty="0" smtClean="0"/>
              <a:t>proceeds.</a:t>
            </a:r>
            <a:endParaRPr lang="en-US" sz="1600" dirty="0"/>
          </a:p>
          <a:p>
            <a:pPr marL="342900" lvl="0" indent="-342900">
              <a:buFont typeface="+mj-lt"/>
              <a:buAutoNum type="arabicPeriod"/>
            </a:pPr>
            <a:r>
              <a:rPr lang="en-GB" sz="1600" b="1" dirty="0" smtClean="0"/>
              <a:t>Solenoid </a:t>
            </a:r>
            <a:r>
              <a:rPr lang="en-GB" sz="1600" b="1" dirty="0"/>
              <a:t>1(2) + steering magnets 1(2)</a:t>
            </a:r>
            <a:r>
              <a:rPr lang="en-GB" sz="1600" dirty="0"/>
              <a:t>: interlock for the status of power supplies and water cooling of solenoids and steering </a:t>
            </a:r>
            <a:r>
              <a:rPr lang="en-GB" sz="1600" dirty="0" smtClean="0"/>
              <a:t>magnets.</a:t>
            </a:r>
            <a:endParaRPr lang="en-US" sz="1600" dirty="0"/>
          </a:p>
          <a:p>
            <a:pPr marL="342900" lvl="0" indent="-342900">
              <a:buFont typeface="+mj-lt"/>
              <a:buAutoNum type="arabicPeriod"/>
            </a:pPr>
            <a:r>
              <a:rPr lang="en-GB" sz="1600" b="1" dirty="0" smtClean="0"/>
              <a:t>LEBT </a:t>
            </a:r>
            <a:r>
              <a:rPr lang="en-GB" sz="1600" b="1" dirty="0"/>
              <a:t>chopper status</a:t>
            </a:r>
            <a:r>
              <a:rPr lang="en-GB" sz="1600" dirty="0"/>
              <a:t>: the LEBT chopper is one of the actuators to stop the beam, and its powering must be verified; in case of a failure, redundancy is guaranteed by switching OFF the RF magnetron of the proton source and applying high voltage to the MEBT </a:t>
            </a:r>
            <a:r>
              <a:rPr lang="en-GB" sz="1600" dirty="0" smtClean="0"/>
              <a:t>chopper.</a:t>
            </a:r>
            <a:endParaRPr lang="en-US" sz="1600" dirty="0"/>
          </a:p>
          <a:p>
            <a:pPr marL="342900" lvl="0" indent="-342900">
              <a:buFont typeface="+mj-lt"/>
              <a:buAutoNum type="arabicPeriod"/>
            </a:pPr>
            <a:r>
              <a:rPr lang="en-GB" sz="1600" b="1" dirty="0" smtClean="0"/>
              <a:t>LEBT </a:t>
            </a:r>
            <a:r>
              <a:rPr lang="en-GB" sz="1600" b="1" dirty="0"/>
              <a:t>Faraday Cup IN/OUT</a:t>
            </a:r>
            <a:r>
              <a:rPr lang="en-GB" sz="1600" dirty="0"/>
              <a:t>: the position of the cup in the LEBT is interlocked; if the cup is IN, the status of the elements downstream is not relevant to give the beam </a:t>
            </a:r>
            <a:r>
              <a:rPr lang="en-GB" sz="1600" dirty="0" smtClean="0"/>
              <a:t>permit.</a:t>
            </a:r>
            <a:endParaRPr lang="en-US" sz="1600" dirty="0"/>
          </a:p>
          <a:p>
            <a:pPr marL="342900" lvl="0" indent="-342900">
              <a:buFont typeface="+mj-lt"/>
              <a:buAutoNum type="arabicPeriod"/>
            </a:pPr>
            <a:r>
              <a:rPr lang="en-GB" sz="1600" b="1" dirty="0" smtClean="0"/>
              <a:t>EMU </a:t>
            </a:r>
            <a:r>
              <a:rPr lang="en-GB" sz="1600" b="1" dirty="0"/>
              <a:t>(</a:t>
            </a:r>
            <a:r>
              <a:rPr lang="en-GB" sz="1600" b="1" dirty="0" err="1"/>
              <a:t>Emittance</a:t>
            </a:r>
            <a:r>
              <a:rPr lang="en-GB" sz="1600" b="1" dirty="0"/>
              <a:t> Measurement Unit) position</a:t>
            </a:r>
            <a:r>
              <a:rPr lang="en-GB" sz="1600" dirty="0"/>
              <a:t>: it has to be clarified if the position of Allison Scanners has to be interlocked. Note: The LEBT EMU will be designed for a duty cycle at least 2 greater than the nominal. There is little risk to damage them. The position of the 2 EMUs has to be interlocked to avoid insertion at the same time but this could be implemented locally as well in the electronics of the </a:t>
            </a:r>
            <a:r>
              <a:rPr lang="en-GB" sz="1600" dirty="0" smtClean="0"/>
              <a:t>EMU.</a:t>
            </a:r>
            <a:r>
              <a:rPr lang="en-GB" sz="1600" dirty="0"/>
              <a:t> </a:t>
            </a:r>
            <a:endParaRPr lang="en-GB" sz="1600" dirty="0" smtClean="0"/>
          </a:p>
          <a:p>
            <a:pPr marL="342900" lvl="0" indent="-342900">
              <a:buFont typeface="+mj-lt"/>
              <a:buAutoNum type="arabicPeriod"/>
            </a:pPr>
            <a:r>
              <a:rPr lang="en-GB" sz="1600" b="1" dirty="0" smtClean="0"/>
              <a:t>LEBT </a:t>
            </a:r>
            <a:r>
              <a:rPr lang="en-GB" sz="1600" b="1" dirty="0"/>
              <a:t>Vacuum</a:t>
            </a:r>
            <a:r>
              <a:rPr lang="en-GB" sz="1600" dirty="0"/>
              <a:t>: a signal related to the status of the vacuum in the LEBT is </a:t>
            </a:r>
            <a:r>
              <a:rPr lang="en-GB" sz="1600" dirty="0" smtClean="0"/>
              <a:t>needed.</a:t>
            </a:r>
            <a:endParaRPr lang="en-US" sz="1600" dirty="0"/>
          </a:p>
          <a:p>
            <a:pPr marL="342900" lvl="0" indent="-342900">
              <a:buFont typeface="+mj-lt"/>
              <a:buAutoNum type="arabicPeriod"/>
            </a:pPr>
            <a:r>
              <a:rPr lang="en-GB" sz="1600" b="1" dirty="0" smtClean="0"/>
              <a:t>BCM</a:t>
            </a:r>
            <a:r>
              <a:rPr lang="en-GB" sz="1600" b="1" dirty="0"/>
              <a:t>#2 + Chopper status</a:t>
            </a:r>
            <a:r>
              <a:rPr lang="en-GB" sz="1600" dirty="0"/>
              <a:t>: an interlock signal that relates the status of the LEBT chopper (voltage H/L) and the presence of beam detected by a BCM can be exploited as an option to monitor beam losses in the LEBT: if the HV of the LEBT chopper is OFF and the BCT #2 measures no beam current, the beam must have been lost somewhere in between</a:t>
            </a:r>
            <a:r>
              <a:rPr lang="en-GB" sz="1600" dirty="0" smtClean="0"/>
              <a:t>.</a:t>
            </a:r>
            <a:endParaRPr lang="en-US" sz="1600" dirty="0"/>
          </a:p>
        </p:txBody>
      </p:sp>
    </p:spTree>
    <p:extLst>
      <p:ext uri="{BB962C8B-B14F-4D97-AF65-F5344CB8AC3E}">
        <p14:creationId xmlns:p14="http://schemas.microsoft.com/office/powerpoint/2010/main" val="4365378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Interfaces MPS/Warm </a:t>
            </a:r>
            <a:r>
              <a:rPr lang="en-US" dirty="0" smtClean="0"/>
              <a:t>LINAC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pic>
        <p:nvPicPr>
          <p:cNvPr id="5" name="Picture 4"/>
          <p:cNvPicPr>
            <a:picLocks noChangeAspect="1"/>
          </p:cNvPicPr>
          <p:nvPr/>
        </p:nvPicPr>
        <p:blipFill>
          <a:blip r:embed="rId3"/>
          <a:stretch>
            <a:fillRect/>
          </a:stretch>
        </p:blipFill>
        <p:spPr>
          <a:xfrm>
            <a:off x="161668" y="1484784"/>
            <a:ext cx="4050292" cy="2664296"/>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700808"/>
            <a:ext cx="4919065" cy="2304256"/>
          </a:xfrm>
          <a:prstGeom prst="rect">
            <a:avLst/>
          </a:prstGeom>
          <a:noFill/>
          <a:ln>
            <a:noFill/>
          </a:ln>
        </p:spPr>
      </p:pic>
      <p:sp>
        <p:nvSpPr>
          <p:cNvPr id="8" name="Rectangle 7"/>
          <p:cNvSpPr/>
          <p:nvPr/>
        </p:nvSpPr>
        <p:spPr>
          <a:xfrm>
            <a:off x="179512" y="4493438"/>
            <a:ext cx="8856984" cy="1815882"/>
          </a:xfrm>
          <a:prstGeom prst="rect">
            <a:avLst/>
          </a:prstGeom>
        </p:spPr>
        <p:txBody>
          <a:bodyPr wrap="square">
            <a:spAutoFit/>
          </a:bodyPr>
          <a:lstStyle/>
          <a:p>
            <a:pPr marL="342900" lvl="0" indent="-342900">
              <a:buFont typeface="+mj-lt"/>
              <a:buAutoNum type="arabicPeriod"/>
            </a:pPr>
            <a:r>
              <a:rPr lang="en-GB" sz="1600" b="1" dirty="0"/>
              <a:t>MEBT OK</a:t>
            </a:r>
            <a:r>
              <a:rPr lang="en-GB" sz="1600" dirty="0"/>
              <a:t>: input from the slave MEBT for the status of the MEBT </a:t>
            </a:r>
            <a:r>
              <a:rPr lang="en-GB" sz="1600" dirty="0" smtClean="0"/>
              <a:t>elements (explained later).</a:t>
            </a:r>
            <a:endParaRPr lang="en-US" sz="1600" dirty="0"/>
          </a:p>
          <a:p>
            <a:pPr marL="342900" lvl="0" indent="-342900">
              <a:buFont typeface="+mj-lt"/>
              <a:buAutoNum type="arabicPeriod"/>
            </a:pPr>
            <a:r>
              <a:rPr lang="en-GB" sz="1600" b="1" dirty="0"/>
              <a:t>Faraday Cup MEBT IN/OUT</a:t>
            </a:r>
            <a:r>
              <a:rPr lang="en-GB" sz="1600" dirty="0"/>
              <a:t>: the position of the cup in the MEBT is interlocked.</a:t>
            </a:r>
            <a:endParaRPr lang="en-US" sz="1600" dirty="0"/>
          </a:p>
          <a:p>
            <a:pPr marL="342900" lvl="0" indent="-342900">
              <a:buFont typeface="+mj-lt"/>
              <a:buAutoNum type="arabicPeriod"/>
            </a:pPr>
            <a:r>
              <a:rPr lang="en-GB" sz="1600" b="1" dirty="0"/>
              <a:t>DTL OK</a:t>
            </a:r>
            <a:r>
              <a:rPr lang="en-GB" sz="1600" dirty="0"/>
              <a:t>: input from the slave DTL for the status of the DTL </a:t>
            </a:r>
            <a:r>
              <a:rPr lang="en-GB" sz="1600" dirty="0" smtClean="0"/>
              <a:t>elements (explained later).</a:t>
            </a:r>
            <a:endParaRPr lang="en-US" sz="1600" dirty="0"/>
          </a:p>
          <a:p>
            <a:pPr marL="342900" lvl="0" indent="-342900">
              <a:buFont typeface="+mj-lt"/>
              <a:buAutoNum type="arabicPeriod"/>
            </a:pPr>
            <a:r>
              <a:rPr lang="en-GB" sz="1600" b="1" dirty="0"/>
              <a:t>Faraday Cup DTL IN/OUT: </a:t>
            </a:r>
            <a:r>
              <a:rPr lang="en-GB" sz="1600" dirty="0"/>
              <a:t>the position of the last cup in the DTL is interlocked. We have to know if there are more FCs in the DTL and whether these need interlocking. If there are more FCs in the DTL they can be used only with a pulse length of 5-10 </a:t>
            </a:r>
            <a:r>
              <a:rPr lang="en-GB" sz="1600" dirty="0" err="1"/>
              <a:t>μs</a:t>
            </a:r>
            <a:r>
              <a:rPr lang="en-GB" sz="1600" dirty="0"/>
              <a:t> pulse length up to 14 Hz (thermal analysis has been done).</a:t>
            </a:r>
            <a:endParaRPr lang="en-US" sz="1600" dirty="0"/>
          </a:p>
        </p:txBody>
      </p:sp>
    </p:spTree>
    <p:extLst>
      <p:ext uri="{BB962C8B-B14F-4D97-AF65-F5344CB8AC3E}">
        <p14:creationId xmlns:p14="http://schemas.microsoft.com/office/powerpoint/2010/main" val="3968077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Interfaces MPS/Warm LINAC </a:t>
            </a:r>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
        <p:nvSpPr>
          <p:cNvPr id="5" name="TextBox 4"/>
          <p:cNvSpPr txBox="1"/>
          <p:nvPr/>
        </p:nvSpPr>
        <p:spPr>
          <a:xfrm>
            <a:off x="360040" y="4869160"/>
            <a:ext cx="8892480" cy="1815882"/>
          </a:xfrm>
          <a:prstGeom prst="rect">
            <a:avLst/>
          </a:prstGeom>
        </p:spPr>
        <p:txBody>
          <a:bodyPr vert="horz" wrap="square" rtlCol="0">
            <a:spAutoFit/>
          </a:bodyPr>
          <a:lstStyle/>
          <a:p>
            <a:pPr lvl="0"/>
            <a:r>
              <a:rPr lang="en-GB" sz="1600" b="1" dirty="0" smtClean="0"/>
              <a:t>MEBT Slave module/inputs:</a:t>
            </a:r>
          </a:p>
          <a:p>
            <a:pPr marL="342900" lvl="0" indent="-342900">
              <a:buFont typeface="+mj-lt"/>
              <a:buAutoNum type="arabicPeriod"/>
            </a:pPr>
            <a:r>
              <a:rPr lang="en-GB" sz="1600" b="1" dirty="0" smtClean="0"/>
              <a:t>RFQ </a:t>
            </a:r>
            <a:r>
              <a:rPr lang="en-GB" sz="1600" b="1" dirty="0"/>
              <a:t>Absorber</a:t>
            </a:r>
            <a:r>
              <a:rPr lang="en-GB" sz="1600" dirty="0"/>
              <a:t>: the status of the RFQ absorber must be interlocked. Temperature, cooling and secondary emission measurements are under discussion (‘secondary emission time window interlock</a:t>
            </a:r>
            <a:r>
              <a:rPr lang="en-GB" sz="1600" dirty="0" smtClean="0"/>
              <a:t>’).</a:t>
            </a:r>
            <a:endParaRPr lang="en-US" sz="1600" dirty="0"/>
          </a:p>
          <a:p>
            <a:pPr marL="342900" lvl="0" indent="-342900">
              <a:buFont typeface="+mj-lt"/>
              <a:buAutoNum type="arabicPeriod"/>
            </a:pPr>
            <a:r>
              <a:rPr lang="en-GB" sz="1600" b="1" dirty="0" smtClean="0"/>
              <a:t>RFQ </a:t>
            </a:r>
            <a:r>
              <a:rPr lang="en-GB" sz="1600" b="1" dirty="0"/>
              <a:t>RF</a:t>
            </a:r>
            <a:r>
              <a:rPr lang="en-GB" sz="1600" dirty="0"/>
              <a:t>: the status of the RF of the RFQ must be </a:t>
            </a:r>
            <a:r>
              <a:rPr lang="en-GB" sz="1600" dirty="0" smtClean="0"/>
              <a:t>interlocked.</a:t>
            </a:r>
            <a:endParaRPr lang="en-US" sz="1600" dirty="0"/>
          </a:p>
          <a:p>
            <a:pPr marL="342900" lvl="0" indent="-342900">
              <a:buFont typeface="+mj-lt"/>
              <a:buAutoNum type="arabicPeriod"/>
            </a:pPr>
            <a:r>
              <a:rPr lang="en-GB" sz="1600" b="1" dirty="0" smtClean="0"/>
              <a:t>RFQ </a:t>
            </a:r>
            <a:r>
              <a:rPr lang="en-GB" sz="1600" b="1" dirty="0"/>
              <a:t>transmission</a:t>
            </a:r>
            <a:r>
              <a:rPr lang="en-GB" sz="1600" dirty="0"/>
              <a:t>: the transmission of the RFQ will be measured by using the comparison of the two related BCMs</a:t>
            </a:r>
            <a:r>
              <a:rPr lang="en-GB" sz="1600" dirty="0" smtClean="0"/>
              <a:t>.</a:t>
            </a:r>
            <a:endParaRPr lang="en-US" sz="160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7272808" cy="3152719"/>
          </a:xfrm>
          <a:prstGeom prst="rect">
            <a:avLst/>
          </a:prstGeom>
          <a:noFill/>
          <a:ln>
            <a:noFill/>
          </a:ln>
        </p:spPr>
      </p:pic>
    </p:spTree>
    <p:extLst>
      <p:ext uri="{BB962C8B-B14F-4D97-AF65-F5344CB8AC3E}">
        <p14:creationId xmlns:p14="http://schemas.microsoft.com/office/powerpoint/2010/main" val="29685798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Interfaces MPS/Warm LINAC </a:t>
            </a:r>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
        <p:nvSpPr>
          <p:cNvPr id="5" name="TextBox 4"/>
          <p:cNvSpPr txBox="1"/>
          <p:nvPr/>
        </p:nvSpPr>
        <p:spPr>
          <a:xfrm>
            <a:off x="179512" y="1628800"/>
            <a:ext cx="8892480" cy="4708981"/>
          </a:xfrm>
          <a:prstGeom prst="rect">
            <a:avLst/>
          </a:prstGeom>
        </p:spPr>
        <p:txBody>
          <a:bodyPr vert="horz" wrap="square" rtlCol="0">
            <a:spAutoFit/>
          </a:bodyPr>
          <a:lstStyle/>
          <a:p>
            <a:r>
              <a:rPr lang="en-GB" sz="2000" b="1" dirty="0"/>
              <a:t>MEBT Slave module/</a:t>
            </a:r>
            <a:r>
              <a:rPr lang="en-GB" sz="2000" b="1" dirty="0" smtClean="0"/>
              <a:t>inputs/</a:t>
            </a:r>
            <a:r>
              <a:rPr lang="en-GB" sz="2000" b="1" dirty="0" err="1" smtClean="0"/>
              <a:t>cont</a:t>
            </a:r>
            <a:r>
              <a:rPr lang="en-GB" sz="2000" b="1" dirty="0" smtClean="0"/>
              <a:t>:</a:t>
            </a:r>
          </a:p>
          <a:p>
            <a:pPr marL="342900" lvl="0" indent="-342900">
              <a:buFont typeface="+mj-lt"/>
              <a:buAutoNum type="arabicPeriod"/>
            </a:pPr>
            <a:r>
              <a:rPr lang="en-GB" sz="2000" b="1" dirty="0" smtClean="0"/>
              <a:t>Wire </a:t>
            </a:r>
            <a:r>
              <a:rPr lang="en-GB" sz="2000" b="1" dirty="0"/>
              <a:t>scanners etc. BI equipment </a:t>
            </a:r>
            <a:r>
              <a:rPr lang="en-GB" sz="2000" b="1" dirty="0" smtClean="0"/>
              <a:t>okay</a:t>
            </a:r>
          </a:p>
          <a:p>
            <a:pPr marL="342900" lvl="0" indent="-342900">
              <a:buFont typeface="+mj-lt"/>
              <a:buAutoNum type="arabicPeriod"/>
            </a:pPr>
            <a:r>
              <a:rPr lang="en-GB" sz="2000" b="1" dirty="0" smtClean="0"/>
              <a:t>MEBT </a:t>
            </a:r>
            <a:r>
              <a:rPr lang="en-GB" sz="2000" b="1" dirty="0"/>
              <a:t>Chopper</a:t>
            </a:r>
            <a:r>
              <a:rPr lang="en-GB" sz="2000" dirty="0"/>
              <a:t>: The MEBT chopper is one of the actuators of the BIS; therefore, its powering has to be monitored. In case of a failure, redundancy on the BIS action is guaranteed by the triggering of the magnetron RF and of the LEBT </a:t>
            </a:r>
            <a:r>
              <a:rPr lang="en-GB" sz="2000" dirty="0" smtClean="0"/>
              <a:t>chopper.</a:t>
            </a:r>
          </a:p>
          <a:p>
            <a:pPr marL="342900" lvl="0" indent="-342900">
              <a:buFont typeface="+mj-lt"/>
              <a:buAutoNum type="arabicPeriod"/>
            </a:pPr>
            <a:r>
              <a:rPr lang="en-GB" sz="2000" b="1" dirty="0" smtClean="0"/>
              <a:t>MEBT </a:t>
            </a:r>
            <a:r>
              <a:rPr lang="en-GB" sz="2000" b="1" dirty="0"/>
              <a:t>collimators</a:t>
            </a:r>
            <a:r>
              <a:rPr lang="en-GB" sz="2000" dirty="0"/>
              <a:t>: the status of the MEBT collimators has to be interlocked. Temperature, cooling and secondary emission measurements are under discussion (‘secondary emission time window interlock’)</a:t>
            </a:r>
            <a:r>
              <a:rPr lang="en-GB" sz="2000" dirty="0" smtClean="0"/>
              <a:t>.</a:t>
            </a:r>
            <a:endParaRPr lang="en-US" sz="2000" dirty="0"/>
          </a:p>
          <a:p>
            <a:pPr marL="342900" lvl="0" indent="-342900">
              <a:buFont typeface="+mj-lt"/>
              <a:buAutoNum type="arabicPeriod"/>
            </a:pPr>
            <a:r>
              <a:rPr lang="en-GB" sz="2000" b="1" dirty="0" smtClean="0"/>
              <a:t>MEBT </a:t>
            </a:r>
            <a:r>
              <a:rPr lang="en-GB" sz="2000" b="1" dirty="0"/>
              <a:t>Chopper Dump</a:t>
            </a:r>
            <a:r>
              <a:rPr lang="en-GB" sz="2000" dirty="0"/>
              <a:t>: the status of the MEBT chopper dump has to be interlocked (temperature, cooling)</a:t>
            </a:r>
            <a:r>
              <a:rPr lang="en-GB" sz="2000" dirty="0" smtClean="0"/>
              <a:t>.</a:t>
            </a:r>
            <a:endParaRPr lang="en-US" sz="2000" dirty="0"/>
          </a:p>
          <a:p>
            <a:pPr marL="342900" lvl="0" indent="-342900">
              <a:buFont typeface="+mj-lt"/>
              <a:buAutoNum type="arabicPeriod"/>
            </a:pPr>
            <a:r>
              <a:rPr lang="en-GB" sz="2000" b="1" dirty="0" smtClean="0"/>
              <a:t>MEBT </a:t>
            </a:r>
            <a:r>
              <a:rPr lang="en-GB" sz="2000" b="1" dirty="0"/>
              <a:t>Vacuum</a:t>
            </a:r>
            <a:r>
              <a:rPr lang="en-GB" sz="2000" dirty="0"/>
              <a:t>: a signal related to the status of the vacuum in the LEBT is </a:t>
            </a:r>
            <a:r>
              <a:rPr lang="en-GB" sz="2000" dirty="0" smtClean="0"/>
              <a:t>needed.</a:t>
            </a:r>
            <a:endParaRPr lang="en-US" sz="2000" dirty="0"/>
          </a:p>
          <a:p>
            <a:pPr marL="342900" lvl="0" indent="-342900">
              <a:buFont typeface="+mj-lt"/>
              <a:buAutoNum type="arabicPeriod"/>
            </a:pPr>
            <a:r>
              <a:rPr lang="en-GB" sz="2000" b="1" dirty="0" smtClean="0"/>
              <a:t>Differential </a:t>
            </a:r>
            <a:r>
              <a:rPr lang="en-GB" sz="2000" b="1" dirty="0"/>
              <a:t>BCMs</a:t>
            </a:r>
            <a:r>
              <a:rPr lang="en-GB" sz="2000" dirty="0"/>
              <a:t>: the transmission between BCM#3 and BCM#4 has to be measured and interlocked in case it’s lower than a given </a:t>
            </a:r>
            <a:r>
              <a:rPr lang="en-GB" sz="2000" dirty="0" smtClean="0"/>
              <a:t>threshold.</a:t>
            </a:r>
            <a:endParaRPr lang="en-US" sz="2000" dirty="0"/>
          </a:p>
        </p:txBody>
      </p:sp>
    </p:spTree>
    <p:extLst>
      <p:ext uri="{BB962C8B-B14F-4D97-AF65-F5344CB8AC3E}">
        <p14:creationId xmlns:p14="http://schemas.microsoft.com/office/powerpoint/2010/main" val="15184016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Interfaces MPS/Warm LINAC </a:t>
            </a:r>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
        <p:nvSpPr>
          <p:cNvPr id="5" name="TextBox 4"/>
          <p:cNvSpPr txBox="1"/>
          <p:nvPr/>
        </p:nvSpPr>
        <p:spPr>
          <a:xfrm>
            <a:off x="107504" y="4005064"/>
            <a:ext cx="8892480" cy="2800766"/>
          </a:xfrm>
          <a:prstGeom prst="rect">
            <a:avLst/>
          </a:prstGeom>
        </p:spPr>
        <p:txBody>
          <a:bodyPr vert="horz" wrap="square" rtlCol="0">
            <a:spAutoFit/>
          </a:bodyPr>
          <a:lstStyle/>
          <a:p>
            <a:r>
              <a:rPr lang="en-GB" sz="1600" b="1" dirty="0" smtClean="0"/>
              <a:t>DTL </a:t>
            </a:r>
            <a:r>
              <a:rPr lang="en-GB" sz="1600" b="1" dirty="0"/>
              <a:t>Slave module/inputs</a:t>
            </a:r>
            <a:r>
              <a:rPr lang="en-GB" sz="1600" b="1" dirty="0" smtClean="0"/>
              <a:t>:</a:t>
            </a:r>
            <a:endParaRPr lang="en-GB" sz="1600" dirty="0" smtClean="0"/>
          </a:p>
          <a:p>
            <a:pPr marL="342900" lvl="0" indent="-342900">
              <a:buFont typeface="+mj-lt"/>
              <a:buAutoNum type="arabicPeriod"/>
            </a:pPr>
            <a:r>
              <a:rPr lang="en-GB" sz="1600" b="1" dirty="0" smtClean="0"/>
              <a:t>RF </a:t>
            </a:r>
            <a:r>
              <a:rPr lang="en-GB" sz="1600" b="1" dirty="0"/>
              <a:t>OK</a:t>
            </a:r>
            <a:r>
              <a:rPr lang="en-GB" sz="1600" dirty="0"/>
              <a:t>: the RF systems should provide the status of each RF cell to the </a:t>
            </a:r>
            <a:r>
              <a:rPr lang="en-GB" sz="1600" dirty="0" smtClean="0"/>
              <a:t>BIS.</a:t>
            </a:r>
            <a:endParaRPr lang="en-US" sz="1600" dirty="0"/>
          </a:p>
          <a:p>
            <a:pPr marL="342900" lvl="0" indent="-342900">
              <a:buFont typeface="+mj-lt"/>
              <a:buAutoNum type="arabicPeriod"/>
            </a:pPr>
            <a:r>
              <a:rPr lang="en-GB" sz="1600" b="1" dirty="0" smtClean="0"/>
              <a:t>DTL </a:t>
            </a:r>
            <a:r>
              <a:rPr lang="en-GB" sz="1600" b="1" dirty="0"/>
              <a:t>Vacuum</a:t>
            </a:r>
            <a:r>
              <a:rPr lang="en-GB" sz="1600" dirty="0"/>
              <a:t>: a signal related to the status of the vacuum in the DTL is </a:t>
            </a:r>
            <a:r>
              <a:rPr lang="en-GB" sz="1600" dirty="0" smtClean="0"/>
              <a:t>needed.</a:t>
            </a:r>
            <a:endParaRPr lang="en-US" sz="1600" dirty="0"/>
          </a:p>
          <a:p>
            <a:pPr marL="342900" lvl="0" indent="-342900">
              <a:buFont typeface="+mj-lt"/>
              <a:buAutoNum type="arabicPeriod"/>
            </a:pPr>
            <a:r>
              <a:rPr lang="en-GB" sz="1600" b="1" dirty="0" smtClean="0"/>
              <a:t>Steering </a:t>
            </a:r>
            <a:r>
              <a:rPr lang="en-GB" sz="1600" b="1" dirty="0"/>
              <a:t>magnets</a:t>
            </a:r>
            <a:r>
              <a:rPr lang="en-GB" sz="1600" dirty="0"/>
              <a:t>: an interlock monitoring the power supply of the steering magnets should be </a:t>
            </a:r>
            <a:r>
              <a:rPr lang="en-GB" sz="1600" dirty="0" smtClean="0"/>
              <a:t>present.</a:t>
            </a:r>
            <a:endParaRPr lang="en-US" sz="1600" dirty="0"/>
          </a:p>
          <a:p>
            <a:pPr marL="342900" lvl="0" indent="-342900">
              <a:buFont typeface="+mj-lt"/>
              <a:buAutoNum type="arabicPeriod"/>
            </a:pPr>
            <a:r>
              <a:rPr lang="en-GB" sz="1600" b="1" dirty="0" smtClean="0"/>
              <a:t>Diamond </a:t>
            </a:r>
            <a:r>
              <a:rPr lang="en-GB" sz="1600" b="1" dirty="0"/>
              <a:t>BLMs</a:t>
            </a:r>
            <a:r>
              <a:rPr lang="en-GB" sz="1600" dirty="0"/>
              <a:t>: the possibility of having diamond BLMs in the drift tube of the DTL is under </a:t>
            </a:r>
            <a:r>
              <a:rPr lang="en-GB" sz="1600" dirty="0" smtClean="0"/>
              <a:t>discussion.</a:t>
            </a:r>
            <a:endParaRPr lang="en-US" sz="1600" dirty="0"/>
          </a:p>
          <a:p>
            <a:pPr marL="342900" lvl="0" indent="-342900">
              <a:buFont typeface="+mj-lt"/>
              <a:buAutoNum type="arabicPeriod"/>
            </a:pPr>
            <a:r>
              <a:rPr lang="en-GB" sz="1600" b="1" dirty="0" smtClean="0"/>
              <a:t>Differential </a:t>
            </a:r>
            <a:r>
              <a:rPr lang="en-GB" sz="1600" b="1" dirty="0"/>
              <a:t>BCMs</a:t>
            </a:r>
            <a:r>
              <a:rPr lang="en-GB" sz="1600" dirty="0"/>
              <a:t>: the transmission between BCM4 and BCM9 has to be measured and interlocked in case it exceeds a given </a:t>
            </a:r>
            <a:r>
              <a:rPr lang="en-GB" sz="1600" dirty="0" smtClean="0"/>
              <a:t>threshold.</a:t>
            </a:r>
          </a:p>
          <a:p>
            <a:pPr marL="342900" lvl="0" indent="-342900">
              <a:buFont typeface="+mj-lt"/>
              <a:buAutoNum type="arabicPeriod"/>
            </a:pPr>
            <a:r>
              <a:rPr lang="en-GB" sz="1600" b="1" dirty="0" smtClean="0"/>
              <a:t>Standalone </a:t>
            </a:r>
            <a:r>
              <a:rPr lang="en-GB" sz="1600" b="1" dirty="0"/>
              <a:t>BCM?: </a:t>
            </a:r>
            <a:r>
              <a:rPr lang="en-GB" sz="1600" dirty="0"/>
              <a:t>the possibility of having an interlock on a standalone measurement of the current from a BCM is under discussion</a:t>
            </a:r>
            <a:r>
              <a:rPr lang="en-GB" sz="1600" dirty="0" smtClean="0"/>
              <a:t>.</a:t>
            </a:r>
            <a:endParaRPr lang="en-US" sz="16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5688632" cy="2450224"/>
          </a:xfrm>
          <a:prstGeom prst="rect">
            <a:avLst/>
          </a:prstGeom>
          <a:noFill/>
          <a:ln>
            <a:noFill/>
          </a:ln>
        </p:spPr>
      </p:pic>
    </p:spTree>
    <p:extLst>
      <p:ext uri="{BB962C8B-B14F-4D97-AF65-F5344CB8AC3E}">
        <p14:creationId xmlns:p14="http://schemas.microsoft.com/office/powerpoint/2010/main" val="26259167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Overview</a:t>
            </a:r>
            <a:endParaRPr lang="sv-SE" dirty="0"/>
          </a:p>
        </p:txBody>
      </p:sp>
      <p:sp>
        <p:nvSpPr>
          <p:cNvPr id="3" name="Content Placeholder 2"/>
          <p:cNvSpPr>
            <a:spLocks noGrp="1"/>
          </p:cNvSpPr>
          <p:nvPr>
            <p:ph idx="1"/>
          </p:nvPr>
        </p:nvSpPr>
        <p:spPr>
          <a:xfrm>
            <a:off x="467544" y="1772816"/>
            <a:ext cx="8229600" cy="4752528"/>
          </a:xfrm>
        </p:spPr>
        <p:txBody>
          <a:bodyPr>
            <a:noAutofit/>
          </a:bodyPr>
          <a:lstStyle/>
          <a:p>
            <a:pPr marL="514350" indent="-514350">
              <a:buFont typeface="+mj-lt"/>
              <a:buAutoNum type="arabicPeriod"/>
            </a:pPr>
            <a:r>
              <a:rPr lang="en-US" sz="2300" dirty="0" smtClean="0">
                <a:solidFill>
                  <a:schemeClr val="tx1"/>
                </a:solidFill>
              </a:rPr>
              <a:t>Overview on TSS/PSS/MPS</a:t>
            </a:r>
          </a:p>
          <a:p>
            <a:pPr marL="514350" indent="-514350">
              <a:buFont typeface="+mj-lt"/>
              <a:buAutoNum type="arabicPeriod"/>
            </a:pPr>
            <a:endParaRPr lang="en-US" sz="2300" dirty="0" smtClean="0">
              <a:solidFill>
                <a:schemeClr val="tx1"/>
              </a:solidFill>
            </a:endParaRPr>
          </a:p>
          <a:p>
            <a:pPr marL="514350" indent="-514350">
              <a:buFont typeface="+mj-lt"/>
              <a:buAutoNum type="arabicPeriod"/>
            </a:pPr>
            <a:r>
              <a:rPr lang="en-US" sz="2300" dirty="0" smtClean="0">
                <a:solidFill>
                  <a:schemeClr val="tx1"/>
                </a:solidFill>
              </a:rPr>
              <a:t>Scope of </a:t>
            </a:r>
            <a:r>
              <a:rPr lang="en-US" sz="2300" dirty="0">
                <a:solidFill>
                  <a:schemeClr val="tx1"/>
                </a:solidFill>
              </a:rPr>
              <a:t>TSS/PSS/</a:t>
            </a:r>
            <a:r>
              <a:rPr lang="en-US" sz="2300" dirty="0" smtClean="0">
                <a:solidFill>
                  <a:schemeClr val="tx1"/>
                </a:solidFill>
              </a:rPr>
              <a:t>MPS</a:t>
            </a:r>
          </a:p>
          <a:p>
            <a:pPr marL="514350" indent="-514350">
              <a:buFont typeface="+mj-lt"/>
              <a:buAutoNum type="arabicPeriod"/>
            </a:pPr>
            <a:endParaRPr lang="en-US" sz="2300" dirty="0" smtClean="0">
              <a:solidFill>
                <a:schemeClr val="tx1"/>
              </a:solidFill>
            </a:endParaRPr>
          </a:p>
          <a:p>
            <a:pPr marL="514350" indent="-514350">
              <a:buFont typeface="+mj-lt"/>
              <a:buAutoNum type="arabicPeriod"/>
            </a:pPr>
            <a:r>
              <a:rPr lang="en-US" sz="2300" dirty="0" smtClean="0">
                <a:solidFill>
                  <a:schemeClr val="tx1"/>
                </a:solidFill>
              </a:rPr>
              <a:t>Interfaces of TSS/PSS with Proton Source/ RFQ</a:t>
            </a:r>
          </a:p>
          <a:p>
            <a:pPr marL="514350" indent="-514350">
              <a:buFont typeface="+mj-lt"/>
              <a:buAutoNum type="arabicPeriod"/>
            </a:pPr>
            <a:endParaRPr lang="en-US" sz="2300" dirty="0" smtClean="0">
              <a:solidFill>
                <a:schemeClr val="tx1"/>
              </a:solidFill>
            </a:endParaRPr>
          </a:p>
          <a:p>
            <a:pPr marL="514350" indent="-514350">
              <a:buFont typeface="+mj-lt"/>
              <a:buAutoNum type="arabicPeriod"/>
            </a:pPr>
            <a:r>
              <a:rPr lang="en-US" sz="2300" dirty="0" smtClean="0">
                <a:solidFill>
                  <a:schemeClr val="tx1"/>
                </a:solidFill>
              </a:rPr>
              <a:t>Interface of MPS with Proton Source, LEBT + MEBT chopper</a:t>
            </a:r>
          </a:p>
          <a:p>
            <a:pPr marL="514350" indent="-514350">
              <a:buFont typeface="+mj-lt"/>
              <a:buAutoNum type="arabicPeriod"/>
            </a:pPr>
            <a:endParaRPr lang="en-US" sz="2300" dirty="0" smtClean="0">
              <a:solidFill>
                <a:schemeClr val="tx1"/>
              </a:solidFill>
            </a:endParaRPr>
          </a:p>
          <a:p>
            <a:pPr marL="514350" indent="-514350">
              <a:buFont typeface="+mj-lt"/>
              <a:buAutoNum type="arabicPeriod"/>
            </a:pPr>
            <a:r>
              <a:rPr lang="en-US" sz="2300" dirty="0" smtClean="0">
                <a:solidFill>
                  <a:schemeClr val="tx1"/>
                </a:solidFill>
              </a:rPr>
              <a:t>Other interfaces of MPS with warm LINAC systems</a:t>
            </a:r>
          </a:p>
          <a:p>
            <a:pPr marL="514350" indent="-514350">
              <a:buFont typeface="+mj-lt"/>
              <a:buAutoNum type="arabicPeriod"/>
            </a:pPr>
            <a:endParaRPr lang="en-US" sz="2300" dirty="0" smtClean="0">
              <a:solidFill>
                <a:schemeClr val="tx1"/>
              </a:solidFill>
            </a:endParaRPr>
          </a:p>
          <a:p>
            <a:pPr marL="514350" indent="-514350">
              <a:buFont typeface="+mj-lt"/>
              <a:buAutoNum type="arabicPeriod"/>
            </a:pPr>
            <a:r>
              <a:rPr lang="en-US" sz="2300" dirty="0" smtClean="0">
                <a:solidFill>
                  <a:schemeClr val="tx1"/>
                </a:solidFill>
              </a:rPr>
              <a:t>Summary </a:t>
            </a:r>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Tree>
    <p:extLst>
      <p:ext uri="{BB962C8B-B14F-4D97-AF65-F5344CB8AC3E}">
        <p14:creationId xmlns:p14="http://schemas.microsoft.com/office/powerpoint/2010/main" val="14890285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Interfaces </a:t>
            </a:r>
            <a:r>
              <a:rPr lang="en-US" dirty="0"/>
              <a:t>MPS/Warm LINAC </a:t>
            </a:r>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sp>
        <p:nvSpPr>
          <p:cNvPr id="5" name="TextBox 4"/>
          <p:cNvSpPr txBox="1"/>
          <p:nvPr/>
        </p:nvSpPr>
        <p:spPr>
          <a:xfrm>
            <a:off x="107504" y="1556792"/>
            <a:ext cx="8892480" cy="5262979"/>
          </a:xfrm>
          <a:prstGeom prst="rect">
            <a:avLst/>
          </a:prstGeom>
        </p:spPr>
        <p:txBody>
          <a:bodyPr vert="horz" wrap="square" rtlCol="0">
            <a:spAutoFit/>
          </a:bodyPr>
          <a:lstStyle/>
          <a:p>
            <a:r>
              <a:rPr lang="en-US" sz="2400" b="1" dirty="0" smtClean="0"/>
              <a:t>Besides the </a:t>
            </a:r>
            <a:r>
              <a:rPr lang="en-US" sz="2400" b="1" dirty="0" smtClean="0"/>
              <a:t>signals presented</a:t>
            </a:r>
            <a:r>
              <a:rPr lang="en-US" sz="2400" b="1" dirty="0" smtClean="0"/>
              <a:t>, we will have to interlock </a:t>
            </a:r>
          </a:p>
          <a:p>
            <a:pPr marL="342900" indent="-342900">
              <a:buFont typeface="Arial"/>
              <a:buChar char="•"/>
            </a:pPr>
            <a:r>
              <a:rPr lang="en-US" sz="2400" dirty="0"/>
              <a:t>A</a:t>
            </a:r>
            <a:r>
              <a:rPr lang="en-US" sz="2400" dirty="0" smtClean="0"/>
              <a:t>ll insert able </a:t>
            </a:r>
            <a:r>
              <a:rPr lang="en-US" sz="2400" dirty="0" smtClean="0"/>
              <a:t>devices/positions!</a:t>
            </a:r>
          </a:p>
          <a:p>
            <a:pPr marL="342900" indent="-342900">
              <a:buFont typeface="Arial"/>
              <a:buChar char="•"/>
            </a:pPr>
            <a:r>
              <a:rPr lang="en-US" sz="2400" dirty="0" smtClean="0"/>
              <a:t>All </a:t>
            </a:r>
            <a:r>
              <a:rPr lang="en-US" sz="2400" dirty="0" smtClean="0"/>
              <a:t>vacuum valves (in the beam pipe)/positions!</a:t>
            </a:r>
            <a:endParaRPr lang="en-US" sz="2400" dirty="0" smtClean="0"/>
          </a:p>
          <a:p>
            <a:pPr marL="342900" indent="-342900">
              <a:buFont typeface="Arial"/>
              <a:buChar char="•"/>
            </a:pPr>
            <a:r>
              <a:rPr lang="en-US" sz="2400" dirty="0" smtClean="0"/>
              <a:t>All magnet power </a:t>
            </a:r>
            <a:r>
              <a:rPr lang="en-US" sz="2400" dirty="0" smtClean="0"/>
              <a:t>supplies/status!</a:t>
            </a:r>
          </a:p>
          <a:p>
            <a:endParaRPr lang="en-US" sz="2400" dirty="0"/>
          </a:p>
          <a:p>
            <a:r>
              <a:rPr lang="en-US" sz="2400" dirty="0" smtClean="0"/>
              <a:t>It is </a:t>
            </a:r>
            <a:r>
              <a:rPr lang="en-US" sz="2400" dirty="0"/>
              <a:t>i</a:t>
            </a:r>
            <a:r>
              <a:rPr lang="en-US" sz="2400" dirty="0" smtClean="0"/>
              <a:t>mportant to start thinking about </a:t>
            </a:r>
            <a:r>
              <a:rPr lang="en-US" sz="2400" b="1" dirty="0" smtClean="0"/>
              <a:t>post mortem data </a:t>
            </a:r>
            <a:r>
              <a:rPr lang="en-US" sz="2400" dirty="0" smtClean="0"/>
              <a:t>(what signals are relevant, how to get data after beam stop, how to understand data/correlate)</a:t>
            </a:r>
          </a:p>
          <a:p>
            <a:endParaRPr lang="en-US" sz="2400" dirty="0"/>
          </a:p>
          <a:p>
            <a:r>
              <a:rPr lang="en-US" sz="2400" dirty="0" smtClean="0"/>
              <a:t>It is important to understand that we will have different </a:t>
            </a:r>
            <a:r>
              <a:rPr lang="en-US" sz="2400" b="1" dirty="0" smtClean="0"/>
              <a:t>beam modes </a:t>
            </a:r>
            <a:r>
              <a:rPr lang="en-US" sz="2400" dirty="0" smtClean="0"/>
              <a:t>(</a:t>
            </a:r>
            <a:r>
              <a:rPr lang="en-US" sz="2400" dirty="0" err="1" smtClean="0"/>
              <a:t>eg</a:t>
            </a:r>
            <a:r>
              <a:rPr lang="en-US" sz="2400" dirty="0" smtClean="0"/>
              <a:t> short pulses, low beam current, </a:t>
            </a:r>
            <a:r>
              <a:rPr lang="en-US" sz="2400" dirty="0" err="1" smtClean="0"/>
              <a:t>etc</a:t>
            </a:r>
            <a:r>
              <a:rPr lang="en-US" sz="2400" dirty="0" smtClean="0"/>
              <a:t>) and thus equipment needs to be configurable accordingly!</a:t>
            </a:r>
          </a:p>
          <a:p>
            <a:endParaRPr lang="en-US" sz="2400" dirty="0"/>
          </a:p>
          <a:p>
            <a:r>
              <a:rPr lang="en-US" sz="2400" dirty="0" smtClean="0"/>
              <a:t>Remember: we need </a:t>
            </a:r>
            <a:r>
              <a:rPr lang="en-US" sz="2400" b="1" dirty="0" smtClean="0"/>
              <a:t>rich diagnostics </a:t>
            </a:r>
            <a:r>
              <a:rPr lang="en-US" sz="2400" dirty="0" smtClean="0"/>
              <a:t>for optimization (signal list!)</a:t>
            </a:r>
            <a:endParaRPr lang="en-US" sz="2400" dirty="0" smtClean="0"/>
          </a:p>
        </p:txBody>
      </p:sp>
    </p:spTree>
    <p:extLst>
      <p:ext uri="{BB962C8B-B14F-4D97-AF65-F5344CB8AC3E}">
        <p14:creationId xmlns:p14="http://schemas.microsoft.com/office/powerpoint/2010/main" val="11877249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Interlock System (BIS) Hardware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pic>
        <p:nvPicPr>
          <p:cNvPr id="3" name="Picture 2" descr="Screen Shot 2015-03-26 at 21.40.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564904"/>
            <a:ext cx="5930053" cy="3888432"/>
          </a:xfrm>
          <a:prstGeom prst="rect">
            <a:avLst/>
          </a:prstGeom>
        </p:spPr>
      </p:pic>
      <p:cxnSp>
        <p:nvCxnSpPr>
          <p:cNvPr id="7" name="Straight Connector 6"/>
          <p:cNvCxnSpPr/>
          <p:nvPr/>
        </p:nvCxnSpPr>
        <p:spPr>
          <a:xfrm>
            <a:off x="2267744" y="1700808"/>
            <a:ext cx="0" cy="50405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716016" y="1700808"/>
            <a:ext cx="0" cy="50405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99792" y="1556792"/>
            <a:ext cx="1728192" cy="923330"/>
          </a:xfrm>
          <a:prstGeom prst="rect">
            <a:avLst/>
          </a:prstGeom>
          <a:noFill/>
        </p:spPr>
        <p:txBody>
          <a:bodyPr wrap="square" rtlCol="0">
            <a:spAutoFit/>
          </a:bodyPr>
          <a:lstStyle/>
          <a:p>
            <a:r>
              <a:rPr lang="en-US" dirty="0" smtClean="0"/>
              <a:t>Responsibility of ICS/Protection Group</a:t>
            </a:r>
            <a:endParaRPr lang="en-US" dirty="0"/>
          </a:p>
        </p:txBody>
      </p:sp>
      <p:sp>
        <p:nvSpPr>
          <p:cNvPr id="10" name="TextBox 9"/>
          <p:cNvSpPr txBox="1"/>
          <p:nvPr/>
        </p:nvSpPr>
        <p:spPr>
          <a:xfrm>
            <a:off x="251520" y="1628800"/>
            <a:ext cx="1728192" cy="646331"/>
          </a:xfrm>
          <a:prstGeom prst="rect">
            <a:avLst/>
          </a:prstGeom>
          <a:noFill/>
        </p:spPr>
        <p:txBody>
          <a:bodyPr wrap="square" rtlCol="0">
            <a:spAutoFit/>
          </a:bodyPr>
          <a:lstStyle/>
          <a:p>
            <a:r>
              <a:rPr lang="en-US" dirty="0" smtClean="0"/>
              <a:t>Responsibility of Systems experts</a:t>
            </a:r>
            <a:endParaRPr lang="en-US" dirty="0"/>
          </a:p>
        </p:txBody>
      </p:sp>
      <p:sp>
        <p:nvSpPr>
          <p:cNvPr id="11" name="TextBox 10"/>
          <p:cNvSpPr txBox="1"/>
          <p:nvPr/>
        </p:nvSpPr>
        <p:spPr>
          <a:xfrm>
            <a:off x="4932040" y="1628800"/>
            <a:ext cx="1728192" cy="646331"/>
          </a:xfrm>
          <a:prstGeom prst="rect">
            <a:avLst/>
          </a:prstGeom>
          <a:noFill/>
        </p:spPr>
        <p:txBody>
          <a:bodyPr wrap="square" rtlCol="0">
            <a:spAutoFit/>
          </a:bodyPr>
          <a:lstStyle/>
          <a:p>
            <a:r>
              <a:rPr lang="en-US" dirty="0" smtClean="0"/>
              <a:t>Responsibility of Systems experts</a:t>
            </a:r>
            <a:endParaRPr lang="en-US" dirty="0"/>
          </a:p>
        </p:txBody>
      </p:sp>
      <p:sp>
        <p:nvSpPr>
          <p:cNvPr id="12" name="Rectangle 11"/>
          <p:cNvSpPr/>
          <p:nvPr/>
        </p:nvSpPr>
        <p:spPr>
          <a:xfrm>
            <a:off x="6300192" y="2420888"/>
            <a:ext cx="2736304" cy="2308324"/>
          </a:xfrm>
          <a:prstGeom prst="rect">
            <a:avLst/>
          </a:prstGeom>
        </p:spPr>
        <p:txBody>
          <a:bodyPr wrap="square">
            <a:spAutoFit/>
          </a:bodyPr>
          <a:lstStyle/>
          <a:p>
            <a:r>
              <a:rPr lang="en-US" sz="1600" b="1" dirty="0" smtClean="0"/>
              <a:t>Only 1 </a:t>
            </a:r>
            <a:r>
              <a:rPr lang="en-US" sz="1600" b="1" dirty="0"/>
              <a:t>r</a:t>
            </a:r>
            <a:r>
              <a:rPr lang="en-US" sz="1600" b="1" dirty="0" smtClean="0"/>
              <a:t>equirement </a:t>
            </a:r>
            <a:r>
              <a:rPr lang="en-US" sz="1600" b="1" dirty="0"/>
              <a:t>for systems that </a:t>
            </a:r>
            <a:r>
              <a:rPr lang="en-US" sz="1600" b="1" dirty="0" smtClean="0"/>
              <a:t>connect: </a:t>
            </a:r>
          </a:p>
          <a:p>
            <a:pPr marL="285750" indent="-285750">
              <a:buFont typeface="Arial"/>
              <a:buChar char="•"/>
            </a:pPr>
            <a:r>
              <a:rPr lang="en-US" sz="1600" b="1" dirty="0" smtClean="0"/>
              <a:t>implement </a:t>
            </a:r>
            <a:r>
              <a:rPr lang="en-US" sz="1600" b="1" dirty="0"/>
              <a:t>driver </a:t>
            </a:r>
            <a:r>
              <a:rPr lang="en-US" sz="1600" b="1" dirty="0" smtClean="0"/>
              <a:t>which is defined </a:t>
            </a:r>
            <a:r>
              <a:rPr lang="en-US" sz="1600" b="1" dirty="0"/>
              <a:t>by </a:t>
            </a:r>
            <a:r>
              <a:rPr lang="en-US" sz="1600" b="1" dirty="0" smtClean="0"/>
              <a:t>MP</a:t>
            </a:r>
          </a:p>
          <a:p>
            <a:r>
              <a:rPr lang="en-US" sz="1600" b="1" dirty="0" smtClean="0"/>
              <a:t>It </a:t>
            </a:r>
            <a:r>
              <a:rPr lang="en-US" sz="1600" b="1" dirty="0"/>
              <a:t>is very easy to implement the </a:t>
            </a:r>
            <a:r>
              <a:rPr lang="en-US" sz="1600" b="1" dirty="0" smtClean="0"/>
              <a:t>driver</a:t>
            </a:r>
          </a:p>
          <a:p>
            <a:r>
              <a:rPr lang="en-US" sz="1600" b="1" dirty="0" smtClean="0"/>
              <a:t>Contact Angel </a:t>
            </a:r>
            <a:r>
              <a:rPr lang="en-US" sz="1600" b="1" dirty="0" err="1" smtClean="0"/>
              <a:t>Monera</a:t>
            </a:r>
            <a:r>
              <a:rPr lang="en-US" sz="1600" b="1" dirty="0" smtClean="0"/>
              <a:t> @ ESS</a:t>
            </a:r>
          </a:p>
          <a:p>
            <a:r>
              <a:rPr lang="en-US" sz="1600" b="1" dirty="0" smtClean="0"/>
              <a:t>He will provide the driver details to you!</a:t>
            </a:r>
            <a:endParaRPr lang="en-US" sz="1600" b="1" dirty="0"/>
          </a:p>
        </p:txBody>
      </p:sp>
      <p:sp>
        <p:nvSpPr>
          <p:cNvPr id="5" name="TextBox 4"/>
          <p:cNvSpPr txBox="1"/>
          <p:nvPr/>
        </p:nvSpPr>
        <p:spPr>
          <a:xfrm>
            <a:off x="6372200" y="5013176"/>
            <a:ext cx="2592288" cy="1169551"/>
          </a:xfrm>
          <a:prstGeom prst="rect">
            <a:avLst/>
          </a:prstGeom>
          <a:noFill/>
        </p:spPr>
        <p:txBody>
          <a:bodyPr wrap="square" rtlCol="0">
            <a:spAutoFit/>
          </a:bodyPr>
          <a:lstStyle/>
          <a:p>
            <a:r>
              <a:rPr lang="en-US" sz="1400" b="1" dirty="0" smtClean="0"/>
              <a:t>FBI</a:t>
            </a:r>
            <a:r>
              <a:rPr lang="en-US" sz="1400" dirty="0" smtClean="0"/>
              <a:t>:         Fast Beam Interlock</a:t>
            </a:r>
          </a:p>
          <a:p>
            <a:r>
              <a:rPr lang="en-US" sz="1400" b="1" dirty="0" smtClean="0"/>
              <a:t>FBI_D</a:t>
            </a:r>
            <a:r>
              <a:rPr lang="en-US" sz="1400" dirty="0" smtClean="0"/>
              <a:t>:    Driver </a:t>
            </a:r>
          </a:p>
          <a:p>
            <a:r>
              <a:rPr lang="en-US" sz="1400" b="1" dirty="0" smtClean="0"/>
              <a:t>FBI_DIF</a:t>
            </a:r>
            <a:r>
              <a:rPr lang="en-US" sz="1400" dirty="0" smtClean="0"/>
              <a:t>: Device interface</a:t>
            </a:r>
          </a:p>
          <a:p>
            <a:r>
              <a:rPr lang="en-US" sz="1400" b="1" dirty="0" smtClean="0"/>
              <a:t>FBI_M</a:t>
            </a:r>
            <a:r>
              <a:rPr lang="en-US" sz="1400" dirty="0" smtClean="0"/>
              <a:t>:   Master</a:t>
            </a:r>
          </a:p>
          <a:p>
            <a:r>
              <a:rPr lang="en-US" sz="1400" b="1" dirty="0" smtClean="0"/>
              <a:t>FBI_A</a:t>
            </a:r>
            <a:r>
              <a:rPr lang="en-US" sz="1400" dirty="0" smtClean="0"/>
              <a:t>:    Interface to actuators</a:t>
            </a:r>
            <a:endParaRPr lang="en-US" sz="1400" dirty="0"/>
          </a:p>
        </p:txBody>
      </p:sp>
    </p:spTree>
    <p:extLst>
      <p:ext uri="{BB962C8B-B14F-4D97-AF65-F5344CB8AC3E}">
        <p14:creationId xmlns:p14="http://schemas.microsoft.com/office/powerpoint/2010/main" val="5182348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idif side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412776"/>
            <a:ext cx="4896544" cy="2452137"/>
          </a:xfrm>
          <a:prstGeom prst="rect">
            <a:avLst/>
          </a:prstGeom>
        </p:spPr>
      </p:pic>
      <p:sp>
        <p:nvSpPr>
          <p:cNvPr id="2" name="Title 1"/>
          <p:cNvSpPr>
            <a:spLocks noGrp="1"/>
          </p:cNvSpPr>
          <p:nvPr>
            <p:ph type="title"/>
          </p:nvPr>
        </p:nvSpPr>
        <p:spPr>
          <a:xfrm>
            <a:off x="395536" y="197768"/>
            <a:ext cx="7139136" cy="1143000"/>
          </a:xfrm>
        </p:spPr>
        <p:txBody>
          <a:bodyPr/>
          <a:lstStyle/>
          <a:p>
            <a:r>
              <a:rPr lang="en-US" dirty="0" smtClean="0"/>
              <a:t>How to connect?</a:t>
            </a:r>
            <a:br>
              <a:rPr lang="en-US" dirty="0" smtClean="0"/>
            </a:br>
            <a:r>
              <a:rPr lang="en-US" dirty="0" smtClean="0">
                <a:sym typeface="Wingdings"/>
              </a:rPr>
              <a:t> Via </a:t>
            </a:r>
            <a:r>
              <a:rPr lang="en-US" dirty="0" smtClean="0"/>
              <a:t>Interface Module </a:t>
            </a:r>
            <a:r>
              <a:rPr lang="en-US" dirty="0"/>
              <a:t>(FBI_DIF</a:t>
            </a:r>
            <a:r>
              <a:rPr lang="en-US" dirty="0" smtClean="0"/>
              <a:t>) - Box</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pic>
        <p:nvPicPr>
          <p:cNvPr id="7" name="Picture 6" descr="fbidif-modul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1" y="3068960"/>
            <a:ext cx="5256584" cy="2632440"/>
          </a:xfrm>
          <a:prstGeom prst="rect">
            <a:avLst/>
          </a:prstGeom>
        </p:spPr>
      </p:pic>
      <p:pic>
        <p:nvPicPr>
          <p:cNvPr id="5" name="Picture 4" descr="fbidif sid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 y="1412777"/>
            <a:ext cx="4888827" cy="2448272"/>
          </a:xfrm>
          <a:prstGeom prst="rect">
            <a:avLst/>
          </a:prstGeom>
        </p:spPr>
      </p:pic>
      <p:sp>
        <p:nvSpPr>
          <p:cNvPr id="3" name="TextBox 2"/>
          <p:cNvSpPr txBox="1"/>
          <p:nvPr/>
        </p:nvSpPr>
        <p:spPr>
          <a:xfrm>
            <a:off x="5220072" y="3856980"/>
            <a:ext cx="3923928" cy="2031325"/>
          </a:xfrm>
          <a:prstGeom prst="rect">
            <a:avLst/>
          </a:prstGeom>
          <a:noFill/>
        </p:spPr>
        <p:txBody>
          <a:bodyPr wrap="square" rtlCol="0">
            <a:spAutoFit/>
          </a:bodyPr>
          <a:lstStyle/>
          <a:p>
            <a:pPr marL="285750" indent="-285750">
              <a:buFont typeface="Arial"/>
              <a:buChar char="•"/>
            </a:pPr>
            <a:r>
              <a:rPr lang="en-US" dirty="0" smtClean="0"/>
              <a:t>One module per MP connection</a:t>
            </a:r>
          </a:p>
          <a:p>
            <a:pPr marL="285750" indent="-285750">
              <a:buFont typeface="Arial"/>
              <a:buChar char="•"/>
            </a:pPr>
            <a:r>
              <a:rPr lang="en-US" dirty="0" smtClean="0"/>
              <a:t>Wide </a:t>
            </a:r>
            <a:r>
              <a:rPr lang="en-US" dirty="0"/>
              <a:t>input range </a:t>
            </a:r>
            <a:r>
              <a:rPr lang="en-US" dirty="0" smtClean="0"/>
              <a:t>allowed:</a:t>
            </a:r>
            <a:r>
              <a:rPr lang="en-US" dirty="0"/>
              <a:t> </a:t>
            </a:r>
            <a:r>
              <a:rPr lang="en-US" dirty="0" smtClean="0"/>
              <a:t>at least           3.3V – 36V</a:t>
            </a:r>
            <a:r>
              <a:rPr lang="en-US" dirty="0"/>
              <a:t> </a:t>
            </a:r>
            <a:r>
              <a:rPr lang="en-US" dirty="0" smtClean="0"/>
              <a:t>(</a:t>
            </a:r>
            <a:r>
              <a:rPr lang="en-US" dirty="0" err="1" smtClean="0"/>
              <a:t>ie</a:t>
            </a:r>
            <a:r>
              <a:rPr lang="en-US" dirty="0" smtClean="0"/>
              <a:t> almost any type of signal can be connected)</a:t>
            </a:r>
          </a:p>
          <a:p>
            <a:pPr marL="285750" indent="-285750">
              <a:buFont typeface="Arial"/>
              <a:buChar char="•"/>
            </a:pPr>
            <a:r>
              <a:rPr lang="en-US" dirty="0" smtClean="0"/>
              <a:t>Full link test capabilities: thus redundancy required</a:t>
            </a:r>
          </a:p>
          <a:p>
            <a:pPr marL="285750" indent="-285750">
              <a:buFont typeface="Arial"/>
              <a:buChar char="•"/>
            </a:pPr>
            <a:r>
              <a:rPr lang="en-US" dirty="0" smtClean="0"/>
              <a:t>Redundant </a:t>
            </a:r>
            <a:r>
              <a:rPr lang="en-US" dirty="0"/>
              <a:t>power supply per </a:t>
            </a:r>
            <a:r>
              <a:rPr lang="en-US" dirty="0" smtClean="0"/>
              <a:t>module</a:t>
            </a:r>
            <a:endParaRPr lang="en-US" dirty="0"/>
          </a:p>
        </p:txBody>
      </p:sp>
      <p:sp>
        <p:nvSpPr>
          <p:cNvPr id="8" name="TextBox 7"/>
          <p:cNvSpPr txBox="1"/>
          <p:nvPr/>
        </p:nvSpPr>
        <p:spPr>
          <a:xfrm>
            <a:off x="251520" y="5746030"/>
            <a:ext cx="6533504" cy="923330"/>
          </a:xfrm>
          <a:prstGeom prst="rect">
            <a:avLst/>
          </a:prstGeom>
          <a:noFill/>
        </p:spPr>
        <p:txBody>
          <a:bodyPr wrap="square" rtlCol="0">
            <a:spAutoFit/>
          </a:bodyPr>
          <a:lstStyle/>
          <a:p>
            <a:pPr marL="285750" indent="-285750">
              <a:buFont typeface="Arial"/>
              <a:buChar char="•"/>
            </a:pPr>
            <a:r>
              <a:rPr lang="en-US" dirty="0" smtClean="0"/>
              <a:t>Unique </a:t>
            </a:r>
            <a:r>
              <a:rPr lang="en-US" dirty="0"/>
              <a:t>serial number and remote </a:t>
            </a:r>
            <a:r>
              <a:rPr lang="en-US" dirty="0" smtClean="0"/>
              <a:t>monitoring</a:t>
            </a:r>
          </a:p>
          <a:p>
            <a:pPr marL="285750" indent="-285750">
              <a:buFont typeface="Arial"/>
              <a:buChar char="•"/>
            </a:pPr>
            <a:r>
              <a:rPr lang="en-US" dirty="0" smtClean="0"/>
              <a:t>Multiple modules per box</a:t>
            </a:r>
          </a:p>
          <a:p>
            <a:pPr marL="285750" indent="-285750">
              <a:buFont typeface="Arial"/>
              <a:buChar char="•"/>
            </a:pPr>
            <a:r>
              <a:rPr lang="en-US" dirty="0" smtClean="0"/>
              <a:t>Box 19” standard width but low profile (1U)</a:t>
            </a:r>
          </a:p>
        </p:txBody>
      </p:sp>
    </p:spTree>
    <p:extLst>
      <p:ext uri="{BB962C8B-B14F-4D97-AF65-F5344CB8AC3E}">
        <p14:creationId xmlns:p14="http://schemas.microsoft.com/office/powerpoint/2010/main" val="17358845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 y="260648"/>
            <a:ext cx="7499176" cy="1143000"/>
          </a:xfrm>
        </p:spPr>
        <p:txBody>
          <a:bodyPr/>
          <a:lstStyle/>
          <a:p>
            <a:r>
              <a:rPr lang="en-US" dirty="0" smtClean="0"/>
              <a:t>Testing the Links (fast interlocks)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dirty="0"/>
          </a:p>
        </p:txBody>
      </p:sp>
      <p:pic>
        <p:nvPicPr>
          <p:cNvPr id="3" name="Picture 2" descr="Screen Shot 2015-03-26 at 21.40.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 y="1556792"/>
            <a:ext cx="5647680" cy="3519049"/>
          </a:xfrm>
          <a:prstGeom prst="rect">
            <a:avLst/>
          </a:prstGeom>
        </p:spPr>
      </p:pic>
      <p:sp>
        <p:nvSpPr>
          <p:cNvPr id="5" name="TextBox 4"/>
          <p:cNvSpPr txBox="1"/>
          <p:nvPr/>
        </p:nvSpPr>
        <p:spPr>
          <a:xfrm>
            <a:off x="6012160" y="1484784"/>
            <a:ext cx="3007940" cy="1169551"/>
          </a:xfrm>
          <a:prstGeom prst="rect">
            <a:avLst/>
          </a:prstGeom>
          <a:noFill/>
        </p:spPr>
        <p:txBody>
          <a:bodyPr wrap="square" rtlCol="0">
            <a:spAutoFit/>
          </a:bodyPr>
          <a:lstStyle/>
          <a:p>
            <a:r>
              <a:rPr lang="en-US" sz="1400" b="1" dirty="0" smtClean="0"/>
              <a:t>FBI</a:t>
            </a:r>
            <a:r>
              <a:rPr lang="en-US" sz="1400" dirty="0" smtClean="0"/>
              <a:t>:         Fast Beam Interlock System</a:t>
            </a:r>
          </a:p>
          <a:p>
            <a:r>
              <a:rPr lang="en-US" sz="1400" b="1" dirty="0" smtClean="0"/>
              <a:t>FBI_D</a:t>
            </a:r>
            <a:r>
              <a:rPr lang="en-US" sz="1400" dirty="0" smtClean="0"/>
              <a:t>:    Driver </a:t>
            </a:r>
          </a:p>
          <a:p>
            <a:r>
              <a:rPr lang="en-US" sz="1400" b="1" dirty="0" smtClean="0"/>
              <a:t>FBI_DIF</a:t>
            </a:r>
            <a:r>
              <a:rPr lang="en-US" sz="1400" dirty="0" smtClean="0"/>
              <a:t>: Device interface module</a:t>
            </a:r>
          </a:p>
          <a:p>
            <a:r>
              <a:rPr lang="en-US" sz="1400" b="1" dirty="0" smtClean="0"/>
              <a:t>FBI_M</a:t>
            </a:r>
            <a:r>
              <a:rPr lang="en-US" sz="1400" dirty="0" smtClean="0"/>
              <a:t>:   Master</a:t>
            </a:r>
          </a:p>
          <a:p>
            <a:r>
              <a:rPr lang="en-US" sz="1400" b="1" dirty="0" smtClean="0"/>
              <a:t>FBI_A</a:t>
            </a:r>
            <a:r>
              <a:rPr lang="en-US" sz="1400" dirty="0" smtClean="0"/>
              <a:t>:    Interface module to actuators</a:t>
            </a:r>
            <a:endParaRPr lang="en-US" sz="1400" dirty="0"/>
          </a:p>
        </p:txBody>
      </p:sp>
      <p:sp>
        <p:nvSpPr>
          <p:cNvPr id="6" name="TextBox 5"/>
          <p:cNvSpPr txBox="1"/>
          <p:nvPr/>
        </p:nvSpPr>
        <p:spPr>
          <a:xfrm>
            <a:off x="144016" y="4869160"/>
            <a:ext cx="8964488" cy="1754327"/>
          </a:xfrm>
          <a:prstGeom prst="rect">
            <a:avLst/>
          </a:prstGeom>
          <a:noFill/>
        </p:spPr>
        <p:txBody>
          <a:bodyPr wrap="square" rtlCol="0">
            <a:spAutoFit/>
          </a:bodyPr>
          <a:lstStyle/>
          <a:p>
            <a:r>
              <a:rPr lang="en-US" dirty="0" smtClean="0"/>
              <a:t>4% duty cycle machine: use long (68ms) time in between pulses efficiently! Always test links between master and interface module (takes less than 20μs), assuring that everything is up and functioning on BIS level. This increases availability, reliability and the protection integrity level. Links between fast devices (such as from BI) and the related interface module can be tested too in between pulses. Links between slower devices (PLC based) and the interface module cannot be tested in between pulses but will be tested (on different time scales/</a:t>
            </a:r>
            <a:r>
              <a:rPr lang="en-US" dirty="0" err="1" smtClean="0"/>
              <a:t>tbd</a:t>
            </a:r>
            <a:r>
              <a:rPr lang="en-US" dirty="0" smtClean="0"/>
              <a:t>).</a:t>
            </a:r>
            <a:endParaRPr lang="en-US" dirty="0"/>
          </a:p>
        </p:txBody>
      </p:sp>
    </p:spTree>
    <p:extLst>
      <p:ext uri="{BB962C8B-B14F-4D97-AF65-F5344CB8AC3E}">
        <p14:creationId xmlns:p14="http://schemas.microsoft.com/office/powerpoint/2010/main" val="32547473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Connections </a:t>
            </a:r>
            <a:r>
              <a:rPr lang="sv-SE" dirty="0" err="1" smtClean="0"/>
              <a:t>of</a:t>
            </a:r>
            <a:r>
              <a:rPr lang="sv-SE" dirty="0" smtClean="0"/>
              <a:t> PLC </a:t>
            </a:r>
            <a:r>
              <a:rPr lang="sv-SE" dirty="0" err="1" smtClean="0"/>
              <a:t>based</a:t>
            </a:r>
            <a:r>
              <a:rPr lang="sv-SE" dirty="0" smtClean="0"/>
              <a:t> systems </a:t>
            </a:r>
            <a:r>
              <a:rPr lang="sv-SE" dirty="0" err="1" smtClean="0"/>
              <a:t>to</a:t>
            </a:r>
            <a:r>
              <a:rPr lang="sv-SE" dirty="0" smtClean="0"/>
              <a:t> BIS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a:p>
        </p:txBody>
      </p:sp>
      <p:sp>
        <p:nvSpPr>
          <p:cNvPr id="7" name="AutoShape 6" descr="image2015-4-13 16:4:1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395536" y="1752600"/>
            <a:ext cx="6234113" cy="4143375"/>
          </a:xfrm>
          <a:prstGeom prst="rect">
            <a:avLst/>
          </a:prstGeom>
        </p:spPr>
      </p:pic>
      <p:sp>
        <p:nvSpPr>
          <p:cNvPr id="10" name="TextBox 9"/>
          <p:cNvSpPr txBox="1"/>
          <p:nvPr/>
        </p:nvSpPr>
        <p:spPr>
          <a:xfrm>
            <a:off x="6553200" y="1828800"/>
            <a:ext cx="2411288" cy="4524316"/>
          </a:xfrm>
          <a:prstGeom prst="rect">
            <a:avLst/>
          </a:prstGeom>
          <a:noFill/>
        </p:spPr>
        <p:txBody>
          <a:bodyPr wrap="square" rtlCol="0">
            <a:spAutoFit/>
          </a:bodyPr>
          <a:lstStyle/>
          <a:p>
            <a:r>
              <a:rPr lang="en-US" b="1" dirty="0" smtClean="0"/>
              <a:t>Beam Permit:</a:t>
            </a:r>
          </a:p>
          <a:p>
            <a:endParaRPr lang="en-US" dirty="0" smtClean="0"/>
          </a:p>
          <a:p>
            <a:pPr marL="285750" indent="-285750">
              <a:buFont typeface="Arial" panose="020B0604020202020204" pitchFamily="34" charset="0"/>
              <a:buChar char="•"/>
            </a:pPr>
            <a:r>
              <a:rPr lang="en-US" dirty="0" smtClean="0"/>
              <a:t>Sourcing switch</a:t>
            </a:r>
          </a:p>
          <a:p>
            <a:pPr marL="285750" indent="-285750">
              <a:buFont typeface="Arial" panose="020B0604020202020204" pitchFamily="34" charset="0"/>
              <a:buChar char="•"/>
            </a:pPr>
            <a:r>
              <a:rPr lang="en-US" dirty="0" smtClean="0"/>
              <a:t>Ground</a:t>
            </a:r>
          </a:p>
          <a:p>
            <a:endParaRPr lang="en-US" dirty="0"/>
          </a:p>
          <a:p>
            <a:endParaRPr lang="en-US" dirty="0" smtClean="0"/>
          </a:p>
          <a:p>
            <a:endParaRPr lang="en-US" dirty="0"/>
          </a:p>
          <a:p>
            <a:endParaRPr lang="en-US" dirty="0" smtClean="0"/>
          </a:p>
          <a:p>
            <a:r>
              <a:rPr lang="en-US" b="1" dirty="0" smtClean="0"/>
              <a:t>Test Permit: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Pull up</a:t>
            </a:r>
          </a:p>
          <a:p>
            <a:pPr marL="285750" indent="-285750">
              <a:buFont typeface="Arial" panose="020B0604020202020204" pitchFamily="34" charset="0"/>
              <a:buChar char="•"/>
            </a:pPr>
            <a:r>
              <a:rPr lang="en-US" dirty="0" smtClean="0"/>
              <a:t>Digital Input</a:t>
            </a:r>
          </a:p>
          <a:p>
            <a:pPr marL="285750" indent="-285750">
              <a:buFont typeface="Arial" panose="020B0604020202020204" pitchFamily="34" charset="0"/>
              <a:buChar char="•"/>
            </a:pPr>
            <a:r>
              <a:rPr lang="en-US" dirty="0" smtClean="0"/>
              <a:t>Ground</a:t>
            </a:r>
          </a:p>
          <a:p>
            <a:pPr marL="285750" indent="-285750">
              <a:buFont typeface="Arial" panose="020B0604020202020204" pitchFamily="34" charset="0"/>
              <a:buChar char="•"/>
            </a:pPr>
            <a:endParaRPr lang="en-US" dirty="0"/>
          </a:p>
          <a:p>
            <a:r>
              <a:rPr lang="en-US" b="1" dirty="0" smtClean="0"/>
              <a:t>Contact Angel </a:t>
            </a:r>
            <a:r>
              <a:rPr lang="en-US" b="1" dirty="0" err="1" smtClean="0"/>
              <a:t>Monera</a:t>
            </a:r>
            <a:r>
              <a:rPr lang="en-US" b="1" dirty="0" smtClean="0"/>
              <a:t> @ ESS</a:t>
            </a:r>
          </a:p>
        </p:txBody>
      </p:sp>
    </p:spTree>
    <p:extLst>
      <p:ext uri="{BB962C8B-B14F-4D97-AF65-F5344CB8AC3E}">
        <p14:creationId xmlns:p14="http://schemas.microsoft.com/office/powerpoint/2010/main" val="31742427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Interface from BIS </a:t>
            </a:r>
            <a:r>
              <a:rPr lang="sv-SE" dirty="0" err="1" smtClean="0"/>
              <a:t>to</a:t>
            </a:r>
            <a:r>
              <a:rPr lang="sv-SE" dirty="0" smtClean="0"/>
              <a:t> Source/magnetron</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a:p>
        </p:txBody>
      </p:sp>
      <p:sp>
        <p:nvSpPr>
          <p:cNvPr id="7" name="AutoShape 6" descr="image2015-4-13 16:4:1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79512" y="1484784"/>
            <a:ext cx="3024336" cy="5324535"/>
          </a:xfrm>
          <a:prstGeom prst="rect">
            <a:avLst/>
          </a:prstGeom>
        </p:spPr>
        <p:txBody>
          <a:bodyPr wrap="square">
            <a:spAutoFit/>
          </a:bodyPr>
          <a:lstStyle/>
          <a:p>
            <a:r>
              <a:rPr lang="en-US" sz="2000" b="1" dirty="0" smtClean="0"/>
              <a:t>HFBR-2522 at source</a:t>
            </a:r>
          </a:p>
          <a:p>
            <a:r>
              <a:rPr lang="en-US" sz="2000" b="1" dirty="0" smtClean="0"/>
              <a:t>Format</a:t>
            </a:r>
            <a:r>
              <a:rPr lang="en-US" sz="2000" dirty="0"/>
              <a:t>: Optical </a:t>
            </a:r>
            <a:r>
              <a:rPr lang="en-US" sz="2000" dirty="0" smtClean="0"/>
              <a:t>Fiber</a:t>
            </a:r>
            <a:endParaRPr lang="en-US" sz="2000" dirty="0"/>
          </a:p>
          <a:p>
            <a:endParaRPr lang="en-US" sz="2000" dirty="0" smtClean="0"/>
          </a:p>
          <a:p>
            <a:r>
              <a:rPr lang="en-US" sz="2000" b="1" dirty="0" smtClean="0"/>
              <a:t>Connector </a:t>
            </a:r>
            <a:r>
              <a:rPr lang="en-US" sz="2000" b="1" dirty="0"/>
              <a:t>type</a:t>
            </a:r>
            <a:r>
              <a:rPr lang="en-US" sz="2000" dirty="0"/>
              <a:t>: </a:t>
            </a:r>
            <a:r>
              <a:rPr lang="en-US" sz="2000" dirty="0" smtClean="0"/>
              <a:t>Simplex</a:t>
            </a:r>
            <a:endParaRPr lang="en-US" sz="2000" dirty="0"/>
          </a:p>
          <a:p>
            <a:endParaRPr lang="en-US" sz="2000" dirty="0" smtClean="0"/>
          </a:p>
          <a:p>
            <a:r>
              <a:rPr lang="en-US" sz="2000" b="1" dirty="0" smtClean="0"/>
              <a:t>Optical </a:t>
            </a:r>
            <a:r>
              <a:rPr lang="en-US" sz="2000" b="1" dirty="0"/>
              <a:t>Control Signal to output (0)</a:t>
            </a:r>
            <a:r>
              <a:rPr lang="en-US" sz="2000" dirty="0"/>
              <a:t>:  -</a:t>
            </a:r>
            <a:r>
              <a:rPr lang="en-US" sz="2000" dirty="0" smtClean="0"/>
              <a:t>24dBm</a:t>
            </a:r>
          </a:p>
          <a:p>
            <a:endParaRPr lang="en-US" sz="2000" dirty="0"/>
          </a:p>
          <a:p>
            <a:r>
              <a:rPr lang="en-US" sz="2000" b="1" dirty="0"/>
              <a:t>Optical Control Signal to output(1)</a:t>
            </a:r>
            <a:r>
              <a:rPr lang="en-US" sz="2000" dirty="0"/>
              <a:t>:  -</a:t>
            </a:r>
            <a:r>
              <a:rPr lang="en-US" sz="2000" dirty="0" smtClean="0"/>
              <a:t>43dBm</a:t>
            </a:r>
            <a:endParaRPr lang="en-US" sz="2000" dirty="0"/>
          </a:p>
          <a:p>
            <a:endParaRPr lang="en-US" sz="2000" dirty="0" smtClean="0"/>
          </a:p>
          <a:p>
            <a:r>
              <a:rPr lang="en-US" sz="2000" b="1" dirty="0" smtClean="0"/>
              <a:t>Light </a:t>
            </a:r>
            <a:r>
              <a:rPr lang="en-US" sz="2000" b="1" dirty="0"/>
              <a:t>wavelength</a:t>
            </a:r>
            <a:r>
              <a:rPr lang="en-US" sz="2000" dirty="0"/>
              <a:t>:   </a:t>
            </a:r>
            <a:r>
              <a:rPr lang="en-US" sz="2000" dirty="0" smtClean="0"/>
              <a:t>660nm</a:t>
            </a:r>
          </a:p>
          <a:p>
            <a:endParaRPr lang="en-US" sz="2000" dirty="0"/>
          </a:p>
          <a:p>
            <a:r>
              <a:rPr lang="en-US" sz="2000" b="1" dirty="0" smtClean="0"/>
              <a:t>Maximum </a:t>
            </a:r>
            <a:r>
              <a:rPr lang="en-US" sz="2000" b="1" dirty="0"/>
              <a:t>Length</a:t>
            </a:r>
            <a:r>
              <a:rPr lang="en-US" sz="2000" dirty="0"/>
              <a:t>: </a:t>
            </a:r>
            <a:r>
              <a:rPr lang="en-US" sz="2000" dirty="0" smtClean="0"/>
              <a:t>45m</a:t>
            </a:r>
          </a:p>
          <a:p>
            <a:r>
              <a:rPr lang="en-US" sz="2000" b="1" dirty="0" smtClean="0"/>
              <a:t>Note</a:t>
            </a:r>
            <a:r>
              <a:rPr lang="en-US" sz="2000" dirty="0"/>
              <a:t>: </a:t>
            </a:r>
            <a:endParaRPr lang="en-US" sz="2000" dirty="0" smtClean="0"/>
          </a:p>
          <a:p>
            <a:r>
              <a:rPr lang="en-US" sz="2000" dirty="0" smtClean="0"/>
              <a:t>Light </a:t>
            </a:r>
            <a:r>
              <a:rPr lang="en-US" sz="2000" dirty="0"/>
              <a:t>= Source On</a:t>
            </a:r>
            <a:r>
              <a:rPr lang="en-US" sz="2000" dirty="0" smtClean="0"/>
              <a:t>,</a:t>
            </a:r>
            <a:endParaRPr lang="en-US" sz="2000" dirty="0"/>
          </a:p>
          <a:p>
            <a:r>
              <a:rPr lang="en-US" sz="2000" dirty="0" smtClean="0"/>
              <a:t>No </a:t>
            </a:r>
            <a:r>
              <a:rPr lang="en-US" sz="2000" dirty="0"/>
              <a:t>light = Source OFF.</a:t>
            </a:r>
          </a:p>
        </p:txBody>
      </p:sp>
      <p:pic>
        <p:nvPicPr>
          <p:cNvPr id="5" name="Picture 4" descr="Screen Shot 2015-04-23 at 23.16.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687934"/>
            <a:ext cx="5487413" cy="3973314"/>
          </a:xfrm>
          <a:prstGeom prst="rect">
            <a:avLst/>
          </a:prstGeom>
        </p:spPr>
      </p:pic>
      <p:sp>
        <p:nvSpPr>
          <p:cNvPr id="8" name="Rectangle 7"/>
          <p:cNvSpPr/>
          <p:nvPr/>
        </p:nvSpPr>
        <p:spPr>
          <a:xfrm>
            <a:off x="5220072" y="4073004"/>
            <a:ext cx="3672408" cy="2308324"/>
          </a:xfrm>
          <a:prstGeom prst="rect">
            <a:avLst/>
          </a:prstGeom>
        </p:spPr>
        <p:txBody>
          <a:bodyPr wrap="square">
            <a:spAutoFit/>
          </a:bodyPr>
          <a:lstStyle/>
          <a:p>
            <a:r>
              <a:rPr lang="en-US" b="1" dirty="0"/>
              <a:t>Feedback Circuit (source on or </a:t>
            </a:r>
            <a:r>
              <a:rPr lang="en-US" b="1" dirty="0" smtClean="0"/>
              <a:t>off information</a:t>
            </a:r>
            <a:r>
              <a:rPr lang="en-US" b="1" dirty="0"/>
              <a:t>):</a:t>
            </a:r>
          </a:p>
          <a:p>
            <a:endParaRPr lang="en-US" dirty="0"/>
          </a:p>
          <a:p>
            <a:r>
              <a:rPr lang="en-US" dirty="0"/>
              <a:t>Dry Contacts : =&gt; can it be changed by a transistor/</a:t>
            </a:r>
            <a:r>
              <a:rPr lang="en-US" dirty="0" err="1"/>
              <a:t>optocoupler</a:t>
            </a:r>
            <a:r>
              <a:rPr lang="en-US" dirty="0"/>
              <a:t> so we can get this information as fast as possible??  Desired response time: ~</a:t>
            </a:r>
            <a:r>
              <a:rPr lang="en-US" dirty="0" smtClean="0"/>
              <a:t>10us</a:t>
            </a:r>
            <a:endParaRPr lang="en-US" dirty="0"/>
          </a:p>
        </p:txBody>
      </p:sp>
    </p:spTree>
    <p:extLst>
      <p:ext uri="{BB962C8B-B14F-4D97-AF65-F5344CB8AC3E}">
        <p14:creationId xmlns:p14="http://schemas.microsoft.com/office/powerpoint/2010/main" val="23204023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Summary</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26</a:t>
            </a:fld>
            <a:endParaRPr lang="sv-SE"/>
          </a:p>
        </p:txBody>
      </p:sp>
      <p:sp>
        <p:nvSpPr>
          <p:cNvPr id="7" name="AutoShape 6" descr="image2015-4-13 16:4:1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23528" y="1772816"/>
            <a:ext cx="7920880" cy="4401205"/>
          </a:xfrm>
          <a:prstGeom prst="rect">
            <a:avLst/>
          </a:prstGeom>
        </p:spPr>
        <p:txBody>
          <a:bodyPr wrap="square">
            <a:spAutoFit/>
          </a:bodyPr>
          <a:lstStyle/>
          <a:p>
            <a:r>
              <a:rPr lang="en-US" sz="2000" dirty="0" smtClean="0"/>
              <a:t>Interfaces between Proton Source/RFQ and TSS/PSS were presented (safety contactors on the 400V line</a:t>
            </a:r>
            <a:r>
              <a:rPr lang="en-US" sz="2000" dirty="0" smtClean="0"/>
              <a:t>)</a:t>
            </a:r>
          </a:p>
          <a:p>
            <a:endParaRPr lang="en-US" sz="2000" dirty="0" smtClean="0"/>
          </a:p>
          <a:p>
            <a:r>
              <a:rPr lang="en-US" sz="2000" dirty="0" smtClean="0"/>
              <a:t>Interfaces for machine protection were presented</a:t>
            </a:r>
          </a:p>
          <a:p>
            <a:endParaRPr lang="en-US" sz="2000" dirty="0" smtClean="0"/>
          </a:p>
          <a:p>
            <a:r>
              <a:rPr lang="en-US" sz="2000" dirty="0" smtClean="0"/>
              <a:t>Contact PSS: </a:t>
            </a:r>
            <a:r>
              <a:rPr lang="en-US" sz="2000" dirty="0" smtClean="0">
                <a:hlinkClick r:id="rId2"/>
              </a:rPr>
              <a:t>Stuart.Birch@esss.se</a:t>
            </a:r>
            <a:endParaRPr lang="en-US" sz="2000" dirty="0" smtClean="0"/>
          </a:p>
          <a:p>
            <a:endParaRPr lang="en-US" sz="2000" dirty="0" smtClean="0"/>
          </a:p>
          <a:p>
            <a:r>
              <a:rPr lang="en-US" sz="2000" dirty="0" smtClean="0"/>
              <a:t>Contact </a:t>
            </a:r>
            <a:r>
              <a:rPr lang="en-US" sz="2000" dirty="0" smtClean="0"/>
              <a:t>TSS: </a:t>
            </a:r>
            <a:r>
              <a:rPr lang="en-US" sz="2000" dirty="0" smtClean="0">
                <a:hlinkClick r:id="rId3"/>
              </a:rPr>
              <a:t>Linda.Coney@esss.se</a:t>
            </a:r>
            <a:endParaRPr lang="en-US" sz="2000" dirty="0" smtClean="0"/>
          </a:p>
          <a:p>
            <a:endParaRPr lang="en-US" sz="2000" dirty="0" smtClean="0"/>
          </a:p>
          <a:p>
            <a:r>
              <a:rPr lang="en-US" sz="2000" dirty="0" smtClean="0"/>
              <a:t>Contact </a:t>
            </a:r>
            <a:r>
              <a:rPr lang="en-US" sz="2000" dirty="0" smtClean="0"/>
              <a:t>MPS: </a:t>
            </a:r>
            <a:r>
              <a:rPr lang="en-US" sz="2000" dirty="0" smtClean="0">
                <a:hlinkClick r:id="rId4"/>
              </a:rPr>
              <a:t>Annika.Nordt@esss.se</a:t>
            </a:r>
            <a:endParaRPr lang="en-US" sz="2000" dirty="0" smtClean="0"/>
          </a:p>
          <a:p>
            <a:endParaRPr lang="en-US" sz="2000" dirty="0" smtClean="0"/>
          </a:p>
          <a:p>
            <a:r>
              <a:rPr lang="en-US" sz="2000" dirty="0" smtClean="0"/>
              <a:t>Contact </a:t>
            </a:r>
            <a:r>
              <a:rPr lang="en-US" sz="2000" dirty="0" smtClean="0"/>
              <a:t>MPS technical details on interfaces</a:t>
            </a:r>
            <a:r>
              <a:rPr lang="en-US" sz="2000" dirty="0"/>
              <a:t>: </a:t>
            </a:r>
            <a:r>
              <a:rPr lang="en-US" sz="2000" dirty="0" smtClean="0">
                <a:hlinkClick r:id="rId5"/>
              </a:rPr>
              <a:t>Angel.MoneraMartinez@esss.se</a:t>
            </a:r>
            <a:endParaRPr lang="en-US" sz="2000" dirty="0" smtClean="0"/>
          </a:p>
          <a:p>
            <a:endParaRPr lang="en-US" sz="2000" dirty="0"/>
          </a:p>
        </p:txBody>
      </p:sp>
    </p:spTree>
    <p:extLst>
      <p:ext uri="{BB962C8B-B14F-4D97-AF65-F5344CB8AC3E}">
        <p14:creationId xmlns:p14="http://schemas.microsoft.com/office/powerpoint/2010/main" val="41551026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on TSS/PSS/MPS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pic>
        <p:nvPicPr>
          <p:cNvPr id="6" name="Picture 5"/>
          <p:cNvPicPr>
            <a:picLocks noChangeAspect="1"/>
          </p:cNvPicPr>
          <p:nvPr/>
        </p:nvPicPr>
        <p:blipFill>
          <a:blip r:embed="rId3"/>
          <a:stretch>
            <a:fillRect/>
          </a:stretch>
        </p:blipFill>
        <p:spPr>
          <a:xfrm>
            <a:off x="544548" y="1831539"/>
            <a:ext cx="8010496" cy="4405773"/>
          </a:xfrm>
          <a:prstGeom prst="rect">
            <a:avLst/>
          </a:prstGeom>
        </p:spPr>
      </p:pic>
    </p:spTree>
    <p:extLst>
      <p:ext uri="{BB962C8B-B14F-4D97-AF65-F5344CB8AC3E}">
        <p14:creationId xmlns:p14="http://schemas.microsoft.com/office/powerpoint/2010/main" val="4666020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TSS/PSS/MPS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
        <p:nvSpPr>
          <p:cNvPr id="5" name="TextBox 4"/>
          <p:cNvSpPr txBox="1"/>
          <p:nvPr/>
        </p:nvSpPr>
        <p:spPr>
          <a:xfrm>
            <a:off x="107504" y="1628800"/>
            <a:ext cx="8928992" cy="5324535"/>
          </a:xfrm>
          <a:prstGeom prst="rect">
            <a:avLst/>
          </a:prstGeom>
        </p:spPr>
        <p:txBody>
          <a:bodyPr vert="horz" wrap="square" rtlCol="0">
            <a:spAutoFit/>
          </a:bodyPr>
          <a:lstStyle/>
          <a:p>
            <a:r>
              <a:rPr lang="en-US" sz="2000" b="1" dirty="0" smtClean="0"/>
              <a:t>The Target </a:t>
            </a:r>
            <a:r>
              <a:rPr lang="en-US" sz="2000" b="1" dirty="0"/>
              <a:t>Safety </a:t>
            </a:r>
            <a:r>
              <a:rPr lang="en-US" sz="2000" b="1" dirty="0" smtClean="0"/>
              <a:t>System</a:t>
            </a:r>
            <a:r>
              <a:rPr lang="en-US" sz="2000" dirty="0" smtClean="0"/>
              <a:t> is a safety classified active controls system that is dedicated to the nuclear safety functions of </a:t>
            </a:r>
            <a:r>
              <a:rPr lang="en-US" sz="2000" b="1" dirty="0" smtClean="0"/>
              <a:t>protecting the public and workers </a:t>
            </a:r>
            <a:r>
              <a:rPr lang="en-US" sz="2000" dirty="0" smtClean="0"/>
              <a:t>from exposure to unsafe levels of radiation and preventing the release of radioactive material beyond permissible limits. In an abnormal event-TSS brings the target station into a safe. TSS is an independent safety-critical system subject to highest reliability demands for ESS safety systems/essential for licensing process for ESS.</a:t>
            </a:r>
          </a:p>
          <a:p>
            <a:endParaRPr lang="en-US" sz="2000" dirty="0"/>
          </a:p>
          <a:p>
            <a:r>
              <a:rPr lang="en-US" sz="2000" b="1" dirty="0" smtClean="0"/>
              <a:t>The Personnel Safety Systems </a:t>
            </a:r>
            <a:r>
              <a:rPr lang="en-US" sz="2000" dirty="0" smtClean="0"/>
              <a:t>will</a:t>
            </a:r>
            <a:r>
              <a:rPr lang="en-US" sz="2000" b="1" dirty="0" smtClean="0"/>
              <a:t> </a:t>
            </a:r>
            <a:r>
              <a:rPr lang="en-US" sz="2000" dirty="0" smtClean="0"/>
              <a:t>prevent </a:t>
            </a:r>
            <a:r>
              <a:rPr lang="en-US" sz="2000" b="1" dirty="0"/>
              <a:t>personnel</a:t>
            </a:r>
            <a:r>
              <a:rPr lang="en-US" sz="2000" dirty="0"/>
              <a:t> from being harmed by exposure to ionizing radiation </a:t>
            </a:r>
            <a:r>
              <a:rPr lang="en-US" sz="2000" dirty="0" smtClean="0"/>
              <a:t>and other </a:t>
            </a:r>
            <a:r>
              <a:rPr lang="en-US" sz="2000" dirty="0"/>
              <a:t>hazards, such </a:t>
            </a:r>
            <a:r>
              <a:rPr lang="en-US" sz="2000" dirty="0" smtClean="0"/>
              <a:t>as </a:t>
            </a:r>
            <a:r>
              <a:rPr lang="en-US" sz="2000" dirty="0"/>
              <a:t>Radio </a:t>
            </a:r>
            <a:r>
              <a:rPr lang="en-US" sz="2000" dirty="0" smtClean="0"/>
              <a:t>frequency, High voltage and Asphyxiation. All these systems and related interfaces have to be compliant with </a:t>
            </a:r>
            <a:r>
              <a:rPr lang="en-US" sz="2000" b="1" dirty="0" smtClean="0"/>
              <a:t>IEC61508</a:t>
            </a:r>
            <a:r>
              <a:rPr lang="en-US" sz="2000" dirty="0"/>
              <a:t> </a:t>
            </a:r>
            <a:r>
              <a:rPr lang="en-US" sz="2000" dirty="0" smtClean="0"/>
              <a:t>and are safety classified.</a:t>
            </a:r>
            <a:endParaRPr lang="en-US" sz="2000" dirty="0"/>
          </a:p>
          <a:p>
            <a:endParaRPr lang="en-US" sz="2000" b="1" dirty="0"/>
          </a:p>
          <a:p>
            <a:r>
              <a:rPr lang="en-US" sz="2000" b="1" dirty="0" smtClean="0"/>
              <a:t>The Machine Protection System </a:t>
            </a:r>
            <a:r>
              <a:rPr lang="en-US" sz="2000" dirty="0" smtClean="0"/>
              <a:t>will prevent/mitigate </a:t>
            </a:r>
            <a:r>
              <a:rPr lang="en-US" sz="2000" b="1" dirty="0" smtClean="0"/>
              <a:t>damage </a:t>
            </a:r>
            <a:r>
              <a:rPr lang="en-US" sz="2000" dirty="0" smtClean="0"/>
              <a:t>to the machine’s </a:t>
            </a:r>
            <a:r>
              <a:rPr lang="en-US" sz="2000" b="1" dirty="0" smtClean="0"/>
              <a:t>equipment</a:t>
            </a:r>
            <a:r>
              <a:rPr lang="en-US" sz="2000" dirty="0" smtClean="0"/>
              <a:t> (accelerator, target, neutron instruments) mainly by stopping beam operation upon the detection of a dangerous condition. It is a mission critical system.</a:t>
            </a:r>
            <a:endParaRPr lang="en-US" sz="2000" dirty="0"/>
          </a:p>
          <a:p>
            <a:r>
              <a:rPr lang="en-US" sz="2000" b="1" dirty="0" smtClean="0"/>
              <a:t> </a:t>
            </a:r>
            <a:endParaRPr lang="en-US" sz="2000" b="1" i="1" dirty="0"/>
          </a:p>
        </p:txBody>
      </p:sp>
    </p:spTree>
    <p:extLst>
      <p:ext uri="{BB962C8B-B14F-4D97-AF65-F5344CB8AC3E}">
        <p14:creationId xmlns:p14="http://schemas.microsoft.com/office/powerpoint/2010/main" val="41777749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643192" cy="1143000"/>
          </a:xfrm>
        </p:spPr>
        <p:txBody>
          <a:bodyPr/>
          <a:lstStyle/>
          <a:p>
            <a:r>
              <a:rPr lang="en-US" dirty="0" smtClean="0"/>
              <a:t>PSS Interfaces with Proton Source and RFQ</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cxnSp>
        <p:nvCxnSpPr>
          <p:cNvPr id="46" name="Straight Connector 45"/>
          <p:cNvCxnSpPr/>
          <p:nvPr/>
        </p:nvCxnSpPr>
        <p:spPr>
          <a:xfrm>
            <a:off x="4349532" y="1988840"/>
            <a:ext cx="10801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293748" y="1988840"/>
            <a:ext cx="1080120" cy="0"/>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445876" y="1772816"/>
            <a:ext cx="1677412" cy="369332"/>
          </a:xfrm>
          <a:prstGeom prst="rect">
            <a:avLst/>
          </a:prstGeom>
          <a:noFill/>
        </p:spPr>
        <p:txBody>
          <a:bodyPr wrap="none" rtlCol="0">
            <a:spAutoFit/>
          </a:bodyPr>
          <a:lstStyle/>
          <a:p>
            <a:r>
              <a:rPr lang="en-GB" dirty="0" smtClean="0"/>
              <a:t>Emergency Exit.</a:t>
            </a:r>
            <a:endParaRPr lang="en-GB" dirty="0"/>
          </a:p>
        </p:txBody>
      </p:sp>
      <p:cxnSp>
        <p:nvCxnSpPr>
          <p:cNvPr id="49" name="Straight Connector 48"/>
          <p:cNvCxnSpPr/>
          <p:nvPr/>
        </p:nvCxnSpPr>
        <p:spPr>
          <a:xfrm>
            <a:off x="5429652" y="1871992"/>
            <a:ext cx="864096" cy="0"/>
          </a:xfrm>
          <a:prstGeom prst="line">
            <a:avLst/>
          </a:prstGeom>
          <a:scene3d>
            <a:camera prst="orthographicFront">
              <a:rot lat="0" lon="0" rev="900000"/>
            </a:camera>
            <a:lightRig rig="threePt" dir="t"/>
          </a:scene3d>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6012160" y="1988840"/>
            <a:ext cx="144016" cy="144016"/>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Rectangle 50"/>
          <p:cNvSpPr/>
          <p:nvPr/>
        </p:nvSpPr>
        <p:spPr>
          <a:xfrm>
            <a:off x="6156176" y="1988840"/>
            <a:ext cx="144016" cy="144016"/>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sp>
        <p:nvSpPr>
          <p:cNvPr id="52" name="Rectangle 51"/>
          <p:cNvSpPr/>
          <p:nvPr/>
        </p:nvSpPr>
        <p:spPr>
          <a:xfrm>
            <a:off x="6444208" y="1988840"/>
            <a:ext cx="144016" cy="144016"/>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Rectangle 52"/>
          <p:cNvSpPr/>
          <p:nvPr/>
        </p:nvSpPr>
        <p:spPr>
          <a:xfrm>
            <a:off x="6588224" y="1988840"/>
            <a:ext cx="144016" cy="144016"/>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cxnSp>
        <p:nvCxnSpPr>
          <p:cNvPr id="54" name="Straight Connector 53"/>
          <p:cNvCxnSpPr>
            <a:stCxn id="50" idx="2"/>
          </p:cNvCxnSpPr>
          <p:nvPr/>
        </p:nvCxnSpPr>
        <p:spPr>
          <a:xfrm>
            <a:off x="6084168" y="2132856"/>
            <a:ext cx="0" cy="2376264"/>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1" idx="2"/>
          </p:cNvCxnSpPr>
          <p:nvPr/>
        </p:nvCxnSpPr>
        <p:spPr>
          <a:xfrm>
            <a:off x="6228184" y="2132856"/>
            <a:ext cx="0" cy="36724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2483768" y="4221088"/>
            <a:ext cx="792088" cy="72008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Hardwired Safety Relay</a:t>
            </a:r>
            <a:endParaRPr lang="en-GB" sz="1000" dirty="0"/>
          </a:p>
        </p:txBody>
      </p:sp>
      <p:cxnSp>
        <p:nvCxnSpPr>
          <p:cNvPr id="57" name="Straight Connector 56"/>
          <p:cNvCxnSpPr/>
          <p:nvPr/>
        </p:nvCxnSpPr>
        <p:spPr>
          <a:xfrm>
            <a:off x="6516216" y="2132856"/>
            <a:ext cx="0" cy="252028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660232" y="2132856"/>
            <a:ext cx="0" cy="381642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67544" y="4221088"/>
            <a:ext cx="792088" cy="72008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Contactor</a:t>
            </a:r>
            <a:endParaRPr lang="en-GB" sz="1000" dirty="0"/>
          </a:p>
        </p:txBody>
      </p:sp>
      <p:sp>
        <p:nvSpPr>
          <p:cNvPr id="60" name="Rectangle 59"/>
          <p:cNvSpPr/>
          <p:nvPr/>
        </p:nvSpPr>
        <p:spPr>
          <a:xfrm>
            <a:off x="467544" y="5517232"/>
            <a:ext cx="792088" cy="720080"/>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Contactor</a:t>
            </a:r>
            <a:endParaRPr lang="en-GB" sz="1000" dirty="0"/>
          </a:p>
        </p:txBody>
      </p:sp>
      <p:sp>
        <p:nvSpPr>
          <p:cNvPr id="61" name="Rectangle 60"/>
          <p:cNvSpPr/>
          <p:nvPr/>
        </p:nvSpPr>
        <p:spPr>
          <a:xfrm>
            <a:off x="2483768" y="5517232"/>
            <a:ext cx="792088" cy="720080"/>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PLC</a:t>
            </a:r>
            <a:endParaRPr lang="en-GB" sz="1000" dirty="0"/>
          </a:p>
        </p:txBody>
      </p:sp>
      <p:sp>
        <p:nvSpPr>
          <p:cNvPr id="62" name="Rectangle 61"/>
          <p:cNvSpPr/>
          <p:nvPr/>
        </p:nvSpPr>
        <p:spPr>
          <a:xfrm>
            <a:off x="467544" y="1988840"/>
            <a:ext cx="792088" cy="72008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Proton Source</a:t>
            </a:r>
            <a:endParaRPr lang="en-GB" sz="1000" dirty="0"/>
          </a:p>
        </p:txBody>
      </p:sp>
      <p:cxnSp>
        <p:nvCxnSpPr>
          <p:cNvPr id="63" name="Straight Connector 62"/>
          <p:cNvCxnSpPr/>
          <p:nvPr/>
        </p:nvCxnSpPr>
        <p:spPr>
          <a:xfrm>
            <a:off x="827584" y="2708920"/>
            <a:ext cx="0" cy="1512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827584" y="4941168"/>
            <a:ext cx="0" cy="5760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827584" y="6237312"/>
            <a:ext cx="0" cy="2880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971600" y="6237312"/>
            <a:ext cx="0" cy="2880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83568" y="6237312"/>
            <a:ext cx="0" cy="2880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971600" y="2708920"/>
            <a:ext cx="0" cy="1512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971600" y="4941168"/>
            <a:ext cx="0" cy="5760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683568" y="2708920"/>
            <a:ext cx="0" cy="1512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83568" y="4941168"/>
            <a:ext cx="0" cy="5760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395536" y="6581001"/>
            <a:ext cx="794133" cy="276999"/>
          </a:xfrm>
          <a:prstGeom prst="rect">
            <a:avLst/>
          </a:prstGeom>
          <a:noFill/>
        </p:spPr>
        <p:txBody>
          <a:bodyPr wrap="none" rtlCol="0">
            <a:spAutoFit/>
          </a:bodyPr>
          <a:lstStyle/>
          <a:p>
            <a:r>
              <a:rPr lang="en-GB" sz="1200" dirty="0" smtClean="0"/>
              <a:t>400V 3PH</a:t>
            </a:r>
            <a:endParaRPr lang="en-GB" sz="1200" dirty="0"/>
          </a:p>
        </p:txBody>
      </p:sp>
      <p:cxnSp>
        <p:nvCxnSpPr>
          <p:cNvPr id="73" name="Straight Connector 72"/>
          <p:cNvCxnSpPr>
            <a:stCxn id="56" idx="1"/>
            <a:endCxn id="59" idx="3"/>
          </p:cNvCxnSpPr>
          <p:nvPr/>
        </p:nvCxnSpPr>
        <p:spPr>
          <a:xfrm flipH="1">
            <a:off x="1259632" y="4581128"/>
            <a:ext cx="1224136"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61" idx="1"/>
            <a:endCxn id="60" idx="3"/>
          </p:cNvCxnSpPr>
          <p:nvPr/>
        </p:nvCxnSpPr>
        <p:spPr>
          <a:xfrm flipH="1">
            <a:off x="1259632" y="5877272"/>
            <a:ext cx="122413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3275856" y="5805264"/>
            <a:ext cx="295232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3275856" y="4653136"/>
            <a:ext cx="324036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a:off x="3275856" y="4509120"/>
            <a:ext cx="2808312"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3275856" y="5949280"/>
            <a:ext cx="338437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2483768" y="1988840"/>
            <a:ext cx="792088" cy="72008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RFQ</a:t>
            </a:r>
            <a:endParaRPr lang="en-GB" sz="1000" dirty="0"/>
          </a:p>
        </p:txBody>
      </p:sp>
      <p:cxnSp>
        <p:nvCxnSpPr>
          <p:cNvPr id="80" name="Straight Connector 79"/>
          <p:cNvCxnSpPr>
            <a:stCxn id="79" idx="2"/>
            <a:endCxn id="56" idx="0"/>
          </p:cNvCxnSpPr>
          <p:nvPr/>
        </p:nvCxnSpPr>
        <p:spPr>
          <a:xfrm>
            <a:off x="2879812" y="2708920"/>
            <a:ext cx="0" cy="151216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051720" y="2348880"/>
            <a:ext cx="0" cy="331236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2051720" y="2348880"/>
            <a:ext cx="43204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2051720" y="5661248"/>
            <a:ext cx="43204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011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643192" cy="1143000"/>
          </a:xfrm>
        </p:spPr>
        <p:txBody>
          <a:bodyPr/>
          <a:lstStyle/>
          <a:p>
            <a:r>
              <a:rPr lang="en-US" dirty="0" smtClean="0"/>
              <a:t>PSS Interfaces with Proton Source and RFQ</a:t>
            </a:r>
            <a:endParaRPr lang="en-US" dirty="0"/>
          </a:p>
        </p:txBody>
      </p:sp>
      <p:pic>
        <p:nvPicPr>
          <p:cNvPr id="3" name="Picture 2" descr="4A142EF9-3490-4C1D-909B-2186C8FAE66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700808"/>
            <a:ext cx="6393904" cy="4541311"/>
          </a:xfrm>
          <a:prstGeom prst="rect">
            <a:avLst/>
          </a:prstGeom>
        </p:spPr>
      </p:pic>
    </p:spTree>
    <p:extLst>
      <p:ext uri="{BB962C8B-B14F-4D97-AF65-F5344CB8AC3E}">
        <p14:creationId xmlns:p14="http://schemas.microsoft.com/office/powerpoint/2010/main" val="30910062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859216" cy="1143000"/>
          </a:xfrm>
        </p:spPr>
        <p:txBody>
          <a:bodyPr/>
          <a:lstStyle/>
          <a:p>
            <a:r>
              <a:rPr lang="en-US" dirty="0"/>
              <a:t>T</a:t>
            </a:r>
            <a:r>
              <a:rPr lang="en-US" dirty="0" smtClean="0"/>
              <a:t>SS Interfaces with Proton Source and RFQ</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48" name="TextBox 47"/>
          <p:cNvSpPr txBox="1"/>
          <p:nvPr/>
        </p:nvSpPr>
        <p:spPr>
          <a:xfrm>
            <a:off x="6449929" y="3784972"/>
            <a:ext cx="1722471" cy="2308324"/>
          </a:xfrm>
          <a:prstGeom prst="rect">
            <a:avLst/>
          </a:prstGeom>
          <a:noFill/>
          <a:ln>
            <a:solidFill>
              <a:schemeClr val="tx1"/>
            </a:solidFill>
          </a:ln>
        </p:spPr>
        <p:txBody>
          <a:bodyPr wrap="square" rtlCol="0">
            <a:spAutoFit/>
          </a:bodyPr>
          <a:lstStyle/>
          <a:p>
            <a:pPr algn="ctr"/>
            <a:endParaRPr lang="en-GB" sz="2400" dirty="0"/>
          </a:p>
          <a:p>
            <a:pPr algn="ctr"/>
            <a:r>
              <a:rPr lang="en-GB" sz="2400" dirty="0" smtClean="0"/>
              <a:t>Sensors for </a:t>
            </a:r>
            <a:endParaRPr lang="en-GB" sz="2400" dirty="0"/>
          </a:p>
          <a:p>
            <a:pPr algn="ctr"/>
            <a:r>
              <a:rPr lang="en-GB" sz="2400" dirty="0" smtClean="0"/>
              <a:t>Target </a:t>
            </a:r>
          </a:p>
          <a:p>
            <a:pPr algn="ctr"/>
            <a:r>
              <a:rPr lang="en-GB" sz="2400" dirty="0" smtClean="0"/>
              <a:t>Safety </a:t>
            </a:r>
          </a:p>
          <a:p>
            <a:pPr algn="ctr"/>
            <a:r>
              <a:rPr lang="en-GB" sz="2400" dirty="0" smtClean="0"/>
              <a:t>System</a:t>
            </a:r>
          </a:p>
          <a:p>
            <a:endParaRPr lang="en-GB" sz="2400" dirty="0" smtClean="0"/>
          </a:p>
        </p:txBody>
      </p:sp>
      <p:sp>
        <p:nvSpPr>
          <p:cNvPr id="56" name="Rectangle 55"/>
          <p:cNvSpPr/>
          <p:nvPr/>
        </p:nvSpPr>
        <p:spPr>
          <a:xfrm>
            <a:off x="3425593" y="3861048"/>
            <a:ext cx="792088" cy="72008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PLC or Safety Relay</a:t>
            </a:r>
            <a:endParaRPr lang="en-GB" sz="1000" dirty="0"/>
          </a:p>
        </p:txBody>
      </p:sp>
      <p:sp>
        <p:nvSpPr>
          <p:cNvPr id="59" name="Rectangle 58"/>
          <p:cNvSpPr/>
          <p:nvPr/>
        </p:nvSpPr>
        <p:spPr>
          <a:xfrm>
            <a:off x="1409369" y="3861048"/>
            <a:ext cx="792088" cy="72008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Contactor</a:t>
            </a:r>
            <a:endParaRPr lang="en-GB" sz="1000" dirty="0"/>
          </a:p>
        </p:txBody>
      </p:sp>
      <p:sp>
        <p:nvSpPr>
          <p:cNvPr id="60" name="Rectangle 59"/>
          <p:cNvSpPr/>
          <p:nvPr/>
        </p:nvSpPr>
        <p:spPr>
          <a:xfrm>
            <a:off x="1409369" y="5157192"/>
            <a:ext cx="792088" cy="720080"/>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Contactor</a:t>
            </a:r>
            <a:endParaRPr lang="en-GB" sz="1000" dirty="0"/>
          </a:p>
        </p:txBody>
      </p:sp>
      <p:sp>
        <p:nvSpPr>
          <p:cNvPr id="61" name="Rectangle 60"/>
          <p:cNvSpPr/>
          <p:nvPr/>
        </p:nvSpPr>
        <p:spPr>
          <a:xfrm>
            <a:off x="3425593" y="5157192"/>
            <a:ext cx="792088" cy="720080"/>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PLC</a:t>
            </a:r>
            <a:endParaRPr lang="en-GB" sz="1000" dirty="0"/>
          </a:p>
        </p:txBody>
      </p:sp>
      <p:sp>
        <p:nvSpPr>
          <p:cNvPr id="62" name="Rectangle 61"/>
          <p:cNvSpPr/>
          <p:nvPr/>
        </p:nvSpPr>
        <p:spPr>
          <a:xfrm>
            <a:off x="1409369" y="1628800"/>
            <a:ext cx="792088" cy="72008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Proton Source</a:t>
            </a:r>
            <a:endParaRPr lang="en-GB" sz="1000" dirty="0"/>
          </a:p>
        </p:txBody>
      </p:sp>
      <p:cxnSp>
        <p:nvCxnSpPr>
          <p:cNvPr id="63" name="Straight Connector 62"/>
          <p:cNvCxnSpPr/>
          <p:nvPr/>
        </p:nvCxnSpPr>
        <p:spPr>
          <a:xfrm>
            <a:off x="1769409" y="2348880"/>
            <a:ext cx="0" cy="1512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769409" y="4581128"/>
            <a:ext cx="0" cy="5760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1769409" y="5877272"/>
            <a:ext cx="0" cy="2880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913425" y="5877272"/>
            <a:ext cx="0" cy="2880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625393" y="5877272"/>
            <a:ext cx="0" cy="2880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913425" y="2348880"/>
            <a:ext cx="0" cy="1512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913425" y="4581128"/>
            <a:ext cx="0" cy="5760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625393" y="2348880"/>
            <a:ext cx="0" cy="1512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1625393" y="4581128"/>
            <a:ext cx="0" cy="5760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1337361" y="6220961"/>
            <a:ext cx="794133" cy="276999"/>
          </a:xfrm>
          <a:prstGeom prst="rect">
            <a:avLst/>
          </a:prstGeom>
          <a:noFill/>
        </p:spPr>
        <p:txBody>
          <a:bodyPr wrap="none" rtlCol="0">
            <a:spAutoFit/>
          </a:bodyPr>
          <a:lstStyle/>
          <a:p>
            <a:r>
              <a:rPr lang="en-GB" sz="1200" dirty="0" smtClean="0"/>
              <a:t>400V 3PH</a:t>
            </a:r>
            <a:endParaRPr lang="en-GB" sz="1200" dirty="0"/>
          </a:p>
        </p:txBody>
      </p:sp>
      <p:cxnSp>
        <p:nvCxnSpPr>
          <p:cNvPr id="73" name="Straight Connector 72"/>
          <p:cNvCxnSpPr>
            <a:stCxn id="56" idx="1"/>
            <a:endCxn id="59" idx="3"/>
          </p:cNvCxnSpPr>
          <p:nvPr/>
        </p:nvCxnSpPr>
        <p:spPr>
          <a:xfrm flipH="1">
            <a:off x="2201457" y="4221088"/>
            <a:ext cx="1224136"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61" idx="1"/>
            <a:endCxn id="60" idx="3"/>
          </p:cNvCxnSpPr>
          <p:nvPr/>
        </p:nvCxnSpPr>
        <p:spPr>
          <a:xfrm flipH="1">
            <a:off x="2201457" y="5517232"/>
            <a:ext cx="122413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3497601" y="5445224"/>
            <a:ext cx="295232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4217681" y="4293096"/>
            <a:ext cx="2232248"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a:off x="4217681" y="4149080"/>
            <a:ext cx="2232248"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4217681" y="5589240"/>
            <a:ext cx="223224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3425593" y="1628800"/>
            <a:ext cx="792088" cy="72008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RFQ</a:t>
            </a:r>
            <a:endParaRPr lang="en-GB" sz="1000" dirty="0"/>
          </a:p>
        </p:txBody>
      </p:sp>
      <p:cxnSp>
        <p:nvCxnSpPr>
          <p:cNvPr id="80" name="Straight Connector 79"/>
          <p:cNvCxnSpPr>
            <a:stCxn id="79" idx="2"/>
            <a:endCxn id="56" idx="0"/>
          </p:cNvCxnSpPr>
          <p:nvPr/>
        </p:nvCxnSpPr>
        <p:spPr>
          <a:xfrm>
            <a:off x="3821637" y="2348880"/>
            <a:ext cx="0" cy="151216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993545" y="1988840"/>
            <a:ext cx="0" cy="331236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2993545" y="1988840"/>
            <a:ext cx="43204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2993545" y="5301208"/>
            <a:ext cx="43204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4217681" y="4437112"/>
            <a:ext cx="2232248"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3641617" y="5301208"/>
            <a:ext cx="2808312"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217681" y="4581128"/>
            <a:ext cx="2232248"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4217681" y="4005064"/>
            <a:ext cx="2232248"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3713625" y="5733256"/>
            <a:ext cx="273630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217681" y="5868888"/>
            <a:ext cx="2232248" cy="838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8942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352928" cy="1143000"/>
          </a:xfrm>
        </p:spPr>
        <p:txBody>
          <a:bodyPr/>
          <a:lstStyle/>
          <a:p>
            <a:r>
              <a:rPr lang="en-US" dirty="0" smtClean="0"/>
              <a:t>TSS/PSS/MPS Interfaces with PS and RFQ</a:t>
            </a:r>
            <a:endParaRPr lang="en-US" dirty="0"/>
          </a:p>
        </p:txBody>
      </p:sp>
      <p:sp>
        <p:nvSpPr>
          <p:cNvPr id="4" name="Slide Number Placeholder 3"/>
          <p:cNvSpPr>
            <a:spLocks noGrp="1"/>
          </p:cNvSpPr>
          <p:nvPr>
            <p:ph type="sldNum" sz="quarter" idx="12"/>
          </p:nvPr>
        </p:nvSpPr>
        <p:spPr>
          <a:xfrm>
            <a:off x="6876256" y="6356350"/>
            <a:ext cx="2133600" cy="365125"/>
          </a:xfrm>
        </p:spPr>
        <p:txBody>
          <a:bodyPr/>
          <a:lstStyle/>
          <a:p>
            <a:fld id="{551115BC-487E-4422-894C-CB7CD3E79223}" type="slidenum">
              <a:rPr lang="sv-SE" smtClean="0"/>
              <a:t>8</a:t>
            </a:fld>
            <a:endParaRPr lang="sv-SE" dirty="0"/>
          </a:p>
        </p:txBody>
      </p:sp>
      <p:sp>
        <p:nvSpPr>
          <p:cNvPr id="48" name="TextBox 47"/>
          <p:cNvSpPr txBox="1"/>
          <p:nvPr/>
        </p:nvSpPr>
        <p:spPr>
          <a:xfrm>
            <a:off x="6079545" y="4797152"/>
            <a:ext cx="1722471" cy="1569660"/>
          </a:xfrm>
          <a:prstGeom prst="rect">
            <a:avLst/>
          </a:prstGeom>
          <a:noFill/>
          <a:ln>
            <a:solidFill>
              <a:schemeClr val="tx1"/>
            </a:solidFill>
          </a:ln>
        </p:spPr>
        <p:txBody>
          <a:bodyPr wrap="square" rtlCol="0">
            <a:spAutoFit/>
          </a:bodyPr>
          <a:lstStyle/>
          <a:p>
            <a:pPr algn="ctr"/>
            <a:r>
              <a:rPr lang="en-GB" sz="2400" dirty="0" smtClean="0"/>
              <a:t>Sensors for </a:t>
            </a:r>
            <a:endParaRPr lang="en-GB" sz="2400" dirty="0"/>
          </a:p>
          <a:p>
            <a:pPr algn="ctr"/>
            <a:r>
              <a:rPr lang="en-GB" sz="2400" dirty="0" smtClean="0"/>
              <a:t>Target </a:t>
            </a:r>
          </a:p>
          <a:p>
            <a:pPr algn="ctr"/>
            <a:r>
              <a:rPr lang="en-GB" sz="2400" dirty="0" smtClean="0"/>
              <a:t>Safety </a:t>
            </a:r>
          </a:p>
          <a:p>
            <a:pPr algn="ctr"/>
            <a:r>
              <a:rPr lang="en-GB" sz="2400" dirty="0" smtClean="0"/>
              <a:t>System</a:t>
            </a:r>
          </a:p>
        </p:txBody>
      </p:sp>
      <p:sp>
        <p:nvSpPr>
          <p:cNvPr id="61" name="Rectangle 60"/>
          <p:cNvSpPr/>
          <p:nvPr/>
        </p:nvSpPr>
        <p:spPr>
          <a:xfrm>
            <a:off x="3055209" y="5661248"/>
            <a:ext cx="792088" cy="720080"/>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PLC</a:t>
            </a:r>
            <a:endParaRPr lang="en-GB" sz="1000" dirty="0"/>
          </a:p>
        </p:txBody>
      </p:sp>
      <p:sp>
        <p:nvSpPr>
          <p:cNvPr id="62" name="Rectangle 61"/>
          <p:cNvSpPr/>
          <p:nvPr/>
        </p:nvSpPr>
        <p:spPr>
          <a:xfrm>
            <a:off x="1038985" y="1844824"/>
            <a:ext cx="792088" cy="72008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Proton Source</a:t>
            </a:r>
            <a:endParaRPr lang="en-GB" sz="1000" dirty="0"/>
          </a:p>
        </p:txBody>
      </p:sp>
      <p:cxnSp>
        <p:nvCxnSpPr>
          <p:cNvPr id="63" name="Straight Connector 62"/>
          <p:cNvCxnSpPr/>
          <p:nvPr/>
        </p:nvCxnSpPr>
        <p:spPr>
          <a:xfrm>
            <a:off x="1399025" y="2348880"/>
            <a:ext cx="0" cy="1512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399025" y="5085184"/>
            <a:ext cx="0" cy="5760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1399025" y="6237312"/>
            <a:ext cx="0" cy="2880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543041" y="6237312"/>
            <a:ext cx="0" cy="2880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255009" y="6237312"/>
            <a:ext cx="0" cy="2880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543041" y="2348880"/>
            <a:ext cx="0" cy="1512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543041" y="5085184"/>
            <a:ext cx="0" cy="5760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255009" y="2348880"/>
            <a:ext cx="0" cy="1512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1255009" y="5085184"/>
            <a:ext cx="0" cy="5760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966977" y="6536377"/>
            <a:ext cx="1542234" cy="276999"/>
          </a:xfrm>
          <a:prstGeom prst="rect">
            <a:avLst/>
          </a:prstGeom>
          <a:noFill/>
        </p:spPr>
        <p:txBody>
          <a:bodyPr wrap="none" rtlCol="0">
            <a:spAutoFit/>
          </a:bodyPr>
          <a:lstStyle/>
          <a:p>
            <a:r>
              <a:rPr lang="en-GB" sz="1200" dirty="0" smtClean="0"/>
              <a:t>400V 3PH for PSS/TSS</a:t>
            </a:r>
            <a:endParaRPr lang="en-GB" sz="1200" dirty="0"/>
          </a:p>
        </p:txBody>
      </p:sp>
      <p:cxnSp>
        <p:nvCxnSpPr>
          <p:cNvPr id="73" name="Straight Connector 72"/>
          <p:cNvCxnSpPr>
            <a:stCxn id="56" idx="1"/>
            <a:endCxn id="59" idx="3"/>
          </p:cNvCxnSpPr>
          <p:nvPr/>
        </p:nvCxnSpPr>
        <p:spPr>
          <a:xfrm flipH="1">
            <a:off x="1831073" y="5157192"/>
            <a:ext cx="1224136"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61" idx="1"/>
            <a:endCxn id="60" idx="3"/>
          </p:cNvCxnSpPr>
          <p:nvPr/>
        </p:nvCxnSpPr>
        <p:spPr>
          <a:xfrm flipH="1">
            <a:off x="1831073" y="6021288"/>
            <a:ext cx="1224136"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3127217" y="5805264"/>
            <a:ext cx="295232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a:off x="3847297" y="5013176"/>
            <a:ext cx="2232248"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3847297" y="5949280"/>
            <a:ext cx="223224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2761456" y="2348880"/>
            <a:ext cx="0" cy="2664296"/>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617440" y="2204864"/>
            <a:ext cx="1" cy="36724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2623161" y="2204864"/>
            <a:ext cx="43204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2617440" y="5877272"/>
            <a:ext cx="43204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3847297" y="5157192"/>
            <a:ext cx="2232248"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3847297" y="5301208"/>
            <a:ext cx="2232248"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3343241" y="6093296"/>
            <a:ext cx="273630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1033264" y="2780928"/>
            <a:ext cx="792088" cy="720080"/>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Contactor</a:t>
            </a:r>
            <a:endParaRPr lang="en-GB" sz="1000" dirty="0"/>
          </a:p>
        </p:txBody>
      </p:sp>
      <p:sp>
        <p:nvSpPr>
          <p:cNvPr id="60" name="Rectangle 59"/>
          <p:cNvSpPr/>
          <p:nvPr/>
        </p:nvSpPr>
        <p:spPr>
          <a:xfrm>
            <a:off x="1038985" y="5661248"/>
            <a:ext cx="792088" cy="720080"/>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Contactor</a:t>
            </a:r>
            <a:endParaRPr lang="en-GB" sz="1000" dirty="0"/>
          </a:p>
        </p:txBody>
      </p:sp>
      <p:sp>
        <p:nvSpPr>
          <p:cNvPr id="59" name="Rectangle 58"/>
          <p:cNvSpPr/>
          <p:nvPr/>
        </p:nvSpPr>
        <p:spPr>
          <a:xfrm>
            <a:off x="1038985" y="4797152"/>
            <a:ext cx="792088" cy="72008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Contactor</a:t>
            </a:r>
            <a:endParaRPr lang="en-GB" sz="1000" dirty="0"/>
          </a:p>
        </p:txBody>
      </p:sp>
      <p:cxnSp>
        <p:nvCxnSpPr>
          <p:cNvPr id="40" name="Straight Connector 39"/>
          <p:cNvCxnSpPr/>
          <p:nvPr/>
        </p:nvCxnSpPr>
        <p:spPr>
          <a:xfrm>
            <a:off x="1537320" y="3861048"/>
            <a:ext cx="0" cy="9361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393304" y="3861048"/>
            <a:ext cx="0" cy="9361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249288" y="3861048"/>
            <a:ext cx="0" cy="9361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1033264" y="3645024"/>
            <a:ext cx="792088" cy="720080"/>
          </a:xfrm>
          <a:prstGeom prst="rect">
            <a:avLst/>
          </a:prstGeom>
          <a:solidFill>
            <a:schemeClr val="accent4">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Contactor</a:t>
            </a:r>
            <a:endParaRPr lang="en-GB" sz="1000" dirty="0"/>
          </a:p>
        </p:txBody>
      </p:sp>
      <p:cxnSp>
        <p:nvCxnSpPr>
          <p:cNvPr id="49" name="Straight Connector 48"/>
          <p:cNvCxnSpPr/>
          <p:nvPr/>
        </p:nvCxnSpPr>
        <p:spPr>
          <a:xfrm flipH="1">
            <a:off x="2739556" y="2348880"/>
            <a:ext cx="453948"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3049488" y="1844824"/>
            <a:ext cx="792088" cy="72008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RFQ</a:t>
            </a:r>
            <a:endParaRPr lang="en-GB" sz="1000" dirty="0"/>
          </a:p>
        </p:txBody>
      </p:sp>
      <p:cxnSp>
        <p:nvCxnSpPr>
          <p:cNvPr id="53" name="Straight Connector 52"/>
          <p:cNvCxnSpPr/>
          <p:nvPr/>
        </p:nvCxnSpPr>
        <p:spPr>
          <a:xfrm flipH="1">
            <a:off x="2761456" y="5013176"/>
            <a:ext cx="453948"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3055209" y="4797152"/>
            <a:ext cx="792088" cy="72008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PLC or Safety Relay</a:t>
            </a:r>
            <a:endParaRPr lang="en-GB" sz="1000" dirty="0"/>
          </a:p>
        </p:txBody>
      </p:sp>
      <p:sp>
        <p:nvSpPr>
          <p:cNvPr id="54" name="Rectangle 53"/>
          <p:cNvSpPr/>
          <p:nvPr/>
        </p:nvSpPr>
        <p:spPr>
          <a:xfrm>
            <a:off x="3049488" y="2780928"/>
            <a:ext cx="792088" cy="720080"/>
          </a:xfrm>
          <a:prstGeom prst="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Relay</a:t>
            </a:r>
            <a:endParaRPr lang="en-GB" sz="1000" dirty="0"/>
          </a:p>
        </p:txBody>
      </p:sp>
      <p:sp>
        <p:nvSpPr>
          <p:cNvPr id="55" name="Rectangle 54"/>
          <p:cNvSpPr/>
          <p:nvPr/>
        </p:nvSpPr>
        <p:spPr>
          <a:xfrm>
            <a:off x="3049488" y="3645024"/>
            <a:ext cx="792088" cy="720080"/>
          </a:xfrm>
          <a:prstGeom prst="rect">
            <a:avLst/>
          </a:prstGeom>
          <a:solidFill>
            <a:schemeClr val="accent4">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t>Safety PLC</a:t>
            </a:r>
            <a:endParaRPr lang="en-GB" sz="1000" dirty="0"/>
          </a:p>
        </p:txBody>
      </p:sp>
      <p:sp>
        <p:nvSpPr>
          <p:cNvPr id="57" name="TextBox 56"/>
          <p:cNvSpPr txBox="1"/>
          <p:nvPr/>
        </p:nvSpPr>
        <p:spPr>
          <a:xfrm>
            <a:off x="6073824" y="2780928"/>
            <a:ext cx="1722471" cy="1569660"/>
          </a:xfrm>
          <a:prstGeom prst="rect">
            <a:avLst/>
          </a:prstGeom>
          <a:noFill/>
          <a:ln>
            <a:solidFill>
              <a:schemeClr val="tx1"/>
            </a:solidFill>
          </a:ln>
        </p:spPr>
        <p:txBody>
          <a:bodyPr wrap="square" rtlCol="0">
            <a:spAutoFit/>
          </a:bodyPr>
          <a:lstStyle/>
          <a:p>
            <a:pPr algn="ctr"/>
            <a:r>
              <a:rPr lang="en-GB" sz="2400" dirty="0" smtClean="0"/>
              <a:t>Sensors for </a:t>
            </a:r>
            <a:endParaRPr lang="en-GB" sz="2400" dirty="0"/>
          </a:p>
          <a:p>
            <a:pPr algn="ctr"/>
            <a:r>
              <a:rPr lang="en-GB" sz="2400" dirty="0" smtClean="0"/>
              <a:t>Personnel</a:t>
            </a:r>
          </a:p>
          <a:p>
            <a:pPr algn="ctr"/>
            <a:r>
              <a:rPr lang="en-GB" sz="2400" dirty="0" smtClean="0"/>
              <a:t>Safety </a:t>
            </a:r>
          </a:p>
          <a:p>
            <a:pPr algn="ctr"/>
            <a:r>
              <a:rPr lang="en-GB" sz="2400" dirty="0" smtClean="0"/>
              <a:t>Systems</a:t>
            </a:r>
          </a:p>
        </p:txBody>
      </p:sp>
      <p:cxnSp>
        <p:nvCxnSpPr>
          <p:cNvPr id="58" name="Straight Connector 57"/>
          <p:cNvCxnSpPr/>
          <p:nvPr/>
        </p:nvCxnSpPr>
        <p:spPr>
          <a:xfrm flipH="1">
            <a:off x="3841576" y="2996952"/>
            <a:ext cx="2232248"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3841576" y="3861048"/>
            <a:ext cx="2232250" cy="0"/>
          </a:xfrm>
          <a:prstGeom prst="line">
            <a:avLst/>
          </a:prstGeom>
          <a:ln>
            <a:solidFill>
              <a:srgbClr val="B3A2C7"/>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a:endCxn id="55" idx="3"/>
          </p:cNvCxnSpPr>
          <p:nvPr/>
        </p:nvCxnSpPr>
        <p:spPr>
          <a:xfrm flipH="1" flipV="1">
            <a:off x="3841576" y="4005064"/>
            <a:ext cx="2232250" cy="8384"/>
          </a:xfrm>
          <a:prstGeom prst="line">
            <a:avLst/>
          </a:prstGeom>
          <a:ln>
            <a:solidFill>
              <a:srgbClr val="B3A2C7"/>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flipV="1">
            <a:off x="3841576" y="4149080"/>
            <a:ext cx="2232250" cy="8384"/>
          </a:xfrm>
          <a:prstGeom prst="line">
            <a:avLst/>
          </a:prstGeom>
          <a:ln>
            <a:solidFill>
              <a:srgbClr val="B3A2C7"/>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1825352" y="3140968"/>
            <a:ext cx="1224136"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1825352" y="4005064"/>
            <a:ext cx="1224136" cy="0"/>
          </a:xfrm>
          <a:prstGeom prst="line">
            <a:avLst/>
          </a:prstGeom>
          <a:ln>
            <a:solidFill>
              <a:srgbClr val="B3A2C7"/>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79" idx="2"/>
            <a:endCxn id="54" idx="0"/>
          </p:cNvCxnSpPr>
          <p:nvPr/>
        </p:nvCxnSpPr>
        <p:spPr>
          <a:xfrm>
            <a:off x="3445532" y="2564904"/>
            <a:ext cx="0" cy="216024"/>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2833464" y="2708920"/>
            <a:ext cx="0" cy="1152128"/>
          </a:xfrm>
          <a:prstGeom prst="line">
            <a:avLst/>
          </a:prstGeom>
          <a:ln>
            <a:solidFill>
              <a:srgbClr val="B3A2C7"/>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2833464" y="3861048"/>
            <a:ext cx="216024" cy="0"/>
          </a:xfrm>
          <a:prstGeom prst="line">
            <a:avLst/>
          </a:prstGeom>
          <a:ln>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2833464" y="2708920"/>
            <a:ext cx="504056" cy="0"/>
          </a:xfrm>
          <a:prstGeom prst="line">
            <a:avLst/>
          </a:prstGeom>
          <a:ln>
            <a:solidFill>
              <a:srgbClr val="B3A2C7"/>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337520" y="2564904"/>
            <a:ext cx="0" cy="144016"/>
          </a:xfrm>
          <a:prstGeom prst="line">
            <a:avLst/>
          </a:prstGeom>
          <a:ln>
            <a:solidFill>
              <a:srgbClr val="B3A2C7"/>
            </a:solidFill>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6079545" y="1589891"/>
            <a:ext cx="1722471" cy="830997"/>
          </a:xfrm>
          <a:prstGeom prst="rect">
            <a:avLst/>
          </a:prstGeom>
          <a:noFill/>
          <a:ln>
            <a:solidFill>
              <a:schemeClr val="tx1"/>
            </a:solidFill>
          </a:ln>
        </p:spPr>
        <p:txBody>
          <a:bodyPr wrap="square" rtlCol="0">
            <a:spAutoFit/>
          </a:bodyPr>
          <a:lstStyle/>
          <a:p>
            <a:pPr algn="ctr"/>
            <a:r>
              <a:rPr lang="en-GB" sz="2400" dirty="0" smtClean="0"/>
              <a:t>Sensors for </a:t>
            </a:r>
            <a:endParaRPr lang="en-GB" sz="2400" dirty="0"/>
          </a:p>
          <a:p>
            <a:pPr algn="ctr"/>
            <a:r>
              <a:rPr lang="en-GB" sz="2400" dirty="0" smtClean="0"/>
              <a:t>MPS</a:t>
            </a:r>
          </a:p>
        </p:txBody>
      </p:sp>
      <p:cxnSp>
        <p:nvCxnSpPr>
          <p:cNvPr id="97" name="Straight Connector 96"/>
          <p:cNvCxnSpPr/>
          <p:nvPr/>
        </p:nvCxnSpPr>
        <p:spPr>
          <a:xfrm flipH="1">
            <a:off x="3841576" y="2204864"/>
            <a:ext cx="223224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1465312" y="1700808"/>
            <a:ext cx="460851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1465312" y="1700808"/>
            <a:ext cx="0" cy="21602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3841576" y="3149352"/>
            <a:ext cx="2232248"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a:off x="3841576" y="3284984"/>
            <a:ext cx="2232248"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1452745" y="1412776"/>
            <a:ext cx="1420130" cy="276999"/>
          </a:xfrm>
          <a:prstGeom prst="rect">
            <a:avLst/>
          </a:prstGeom>
          <a:noFill/>
        </p:spPr>
        <p:txBody>
          <a:bodyPr wrap="none" rtlCol="0">
            <a:spAutoFit/>
          </a:bodyPr>
          <a:lstStyle/>
          <a:p>
            <a:r>
              <a:rPr lang="en-GB" sz="1200" dirty="0" smtClean="0"/>
              <a:t>Magnetron for MPS</a:t>
            </a:r>
            <a:endParaRPr lang="en-GB" sz="1200" dirty="0"/>
          </a:p>
        </p:txBody>
      </p:sp>
    </p:spTree>
    <p:extLst>
      <p:ext uri="{BB962C8B-B14F-4D97-AF65-F5344CB8AC3E}">
        <p14:creationId xmlns:p14="http://schemas.microsoft.com/office/powerpoint/2010/main" val="31389336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TSS/PSS Interface with Proton Source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sp>
        <p:nvSpPr>
          <p:cNvPr id="5" name="TextBox 4"/>
          <p:cNvSpPr txBox="1"/>
          <p:nvPr/>
        </p:nvSpPr>
        <p:spPr>
          <a:xfrm>
            <a:off x="827584" y="1700808"/>
            <a:ext cx="7921028" cy="4893647"/>
          </a:xfrm>
          <a:prstGeom prst="rect">
            <a:avLst/>
          </a:prstGeom>
        </p:spPr>
        <p:txBody>
          <a:bodyPr vert="horz" wrap="square" rtlCol="0">
            <a:spAutoFit/>
          </a:bodyPr>
          <a:lstStyle/>
          <a:p>
            <a:r>
              <a:rPr lang="en-US" sz="2400" dirty="0" smtClean="0"/>
              <a:t>At least independent </a:t>
            </a:r>
            <a:r>
              <a:rPr lang="en-US" sz="2400" b="1" dirty="0" smtClean="0"/>
              <a:t>4 safety contactors </a:t>
            </a:r>
            <a:r>
              <a:rPr lang="en-US" sz="2400" dirty="0" smtClean="0"/>
              <a:t>are required for stopping beam operation via </a:t>
            </a:r>
            <a:r>
              <a:rPr lang="en-US" sz="2400" b="1" dirty="0" smtClean="0"/>
              <a:t>interrupting the 400 V </a:t>
            </a:r>
            <a:r>
              <a:rPr lang="en-US" sz="2400" dirty="0" smtClean="0"/>
              <a:t>line which is powering the </a:t>
            </a:r>
            <a:r>
              <a:rPr lang="en-US" sz="2400" b="1" dirty="0" smtClean="0"/>
              <a:t>proton source</a:t>
            </a:r>
            <a:r>
              <a:rPr lang="en-US" sz="2400" dirty="0" smtClean="0"/>
              <a:t>.</a:t>
            </a:r>
          </a:p>
          <a:p>
            <a:endParaRPr lang="en-US" sz="2400" dirty="0"/>
          </a:p>
          <a:p>
            <a:r>
              <a:rPr lang="en-US" sz="2400" dirty="0" smtClean="0"/>
              <a:t>2 out of 4 contactors will have to be compliant with IEC61508/PSS/.</a:t>
            </a:r>
          </a:p>
          <a:p>
            <a:r>
              <a:rPr lang="en-US" sz="2400" dirty="0" smtClean="0"/>
              <a:t>Contact Person: Stuart Birch @ ESS</a:t>
            </a:r>
            <a:endParaRPr lang="en-US" sz="2400" dirty="0"/>
          </a:p>
          <a:p>
            <a:endParaRPr lang="en-US" sz="2400" dirty="0" smtClean="0"/>
          </a:p>
          <a:p>
            <a:endParaRPr lang="en-US" sz="2400" dirty="0"/>
          </a:p>
          <a:p>
            <a:r>
              <a:rPr lang="en-US" sz="2400" dirty="0"/>
              <a:t>2 out of 4 contactors will have to be compliant </a:t>
            </a:r>
            <a:r>
              <a:rPr lang="en-US" sz="2400" dirty="0" smtClean="0"/>
              <a:t>with TSS standards.</a:t>
            </a:r>
          </a:p>
          <a:p>
            <a:r>
              <a:rPr lang="en-US" sz="2400" dirty="0" smtClean="0"/>
              <a:t>Contact Person: Linda Coney @ ESS</a:t>
            </a:r>
            <a:endParaRPr lang="en-US" sz="2400" dirty="0"/>
          </a:p>
          <a:p>
            <a:endParaRPr lang="en-US" sz="2400" dirty="0"/>
          </a:p>
        </p:txBody>
      </p:sp>
    </p:spTree>
    <p:extLst>
      <p:ext uri="{BB962C8B-B14F-4D97-AF65-F5344CB8AC3E}">
        <p14:creationId xmlns:p14="http://schemas.microsoft.com/office/powerpoint/2010/main" val="11155125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 template.potx</Template>
  <TotalTime>5650</TotalTime>
  <Words>2279</Words>
  <Application>Microsoft Macintosh PowerPoint</Application>
  <PresentationFormat>On-screen Show (4:3)</PresentationFormat>
  <Paragraphs>290</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ESS Core Powerpoint template</vt:lpstr>
      <vt:lpstr>Interface Workshop Warm LINAC MPS/PSS/TSS Interfaces  24th of April 2015 </vt:lpstr>
      <vt:lpstr>Overview</vt:lpstr>
      <vt:lpstr>Overview on TSS/PSS/MPS</vt:lpstr>
      <vt:lpstr>Scope of TSS/PSS/MPS</vt:lpstr>
      <vt:lpstr>PSS Interfaces with Proton Source and RFQ</vt:lpstr>
      <vt:lpstr>PSS Interfaces with Proton Source and RFQ</vt:lpstr>
      <vt:lpstr>TSS Interfaces with Proton Source and RFQ</vt:lpstr>
      <vt:lpstr>TSS/PSS/MPS Interfaces with PS and RFQ</vt:lpstr>
      <vt:lpstr>TSS/PSS Interface with Proton Source</vt:lpstr>
      <vt:lpstr>MPS Interfaces</vt:lpstr>
      <vt:lpstr>Damage Potential and Timescales for LINAC</vt:lpstr>
      <vt:lpstr>Machine Protection</vt:lpstr>
      <vt:lpstr>Actuators for Machine Protection</vt:lpstr>
      <vt:lpstr>Interfaces MPS/Warm LINAC </vt:lpstr>
      <vt:lpstr>Interfaces MPS/Warm LINAC </vt:lpstr>
      <vt:lpstr>Interfaces MPS/Warm LINAC </vt:lpstr>
      <vt:lpstr>Interfaces MPS/Warm LINAC </vt:lpstr>
      <vt:lpstr>Interfaces MPS/Warm LINAC </vt:lpstr>
      <vt:lpstr>Interfaces MPS/Warm LINAC </vt:lpstr>
      <vt:lpstr>More Interfaces MPS/Warm LINAC </vt:lpstr>
      <vt:lpstr>Beam Interlock System (BIS) Hardware</vt:lpstr>
      <vt:lpstr>How to connect?  Via Interface Module (FBI_DIF) - Box</vt:lpstr>
      <vt:lpstr>Testing the Links (fast interlocks)</vt:lpstr>
      <vt:lpstr>Connections of PLC based systems to BIS</vt:lpstr>
      <vt:lpstr>Interface from BIS to Source/magnetron</vt:lpstr>
      <vt:lpstr>Summary</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Annika Nordt</cp:lastModifiedBy>
  <cp:revision>803</cp:revision>
  <dcterms:created xsi:type="dcterms:W3CDTF">2013-10-29T16:05:10Z</dcterms:created>
  <dcterms:modified xsi:type="dcterms:W3CDTF">2015-04-24T06:17:08Z</dcterms:modified>
</cp:coreProperties>
</file>