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8"/>
  </p:notesMasterIdLst>
  <p:sldIdLst>
    <p:sldId id="256" r:id="rId2"/>
    <p:sldId id="279" r:id="rId3"/>
    <p:sldId id="262" r:id="rId4"/>
    <p:sldId id="265" r:id="rId5"/>
    <p:sldId id="266" r:id="rId6"/>
    <p:sldId id="270" r:id="rId7"/>
    <p:sldId id="291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32" autoAdjust="0"/>
    <p:restoredTop sz="86431" autoAdjust="0"/>
  </p:normalViewPr>
  <p:slideViewPr>
    <p:cSldViewPr>
      <p:cViewPr>
        <p:scale>
          <a:sx n="136" d="100"/>
          <a:sy n="136" d="100"/>
        </p:scale>
        <p:origin x="-1136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23/04/15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23/04/15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23/04/15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23/04/15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23/04/15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23/04/15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G"/><Relationship Id="rId8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6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9.png"/><Relationship Id="rId4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6.png"/><Relationship Id="rId7" Type="http://schemas.openxmlformats.org/officeDocument/2006/relationships/image" Target="../media/image7.jp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png"/><Relationship Id="rId5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342584" cy="1470025"/>
          </a:xfrm>
        </p:spPr>
        <p:txBody>
          <a:bodyPr>
            <a:normAutofit/>
          </a:bodyPr>
          <a:lstStyle/>
          <a:p>
            <a:pPr algn="ctr"/>
            <a:r>
              <a:rPr lang="en-GB" sz="4000" noProof="0" dirty="0" smtClean="0"/>
              <a:t> Survey, Alignment and Metrology </a:t>
            </a:r>
            <a:endParaRPr lang="en-GB" sz="4000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3933056"/>
            <a:ext cx="6400800" cy="1752600"/>
          </a:xfrm>
        </p:spPr>
        <p:txBody>
          <a:bodyPr>
            <a:noAutofit/>
          </a:bodyPr>
          <a:lstStyle/>
          <a:p>
            <a:r>
              <a:rPr lang="en-GB" sz="2000" noProof="0" dirty="0" smtClean="0">
                <a:solidFill>
                  <a:schemeClr val="bg1"/>
                </a:solidFill>
              </a:rPr>
              <a:t>Fabien Rey</a:t>
            </a: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Pawel </a:t>
            </a:r>
            <a:r>
              <a:rPr lang="en-GB" sz="2000" noProof="0" dirty="0" err="1" smtClean="0">
                <a:solidFill>
                  <a:schemeClr val="bg1"/>
                </a:solidFill>
              </a:rPr>
              <a:t>Garsztka</a:t>
            </a:r>
            <a:endParaRPr lang="en-GB" sz="2000" noProof="0" dirty="0" smtClean="0">
              <a:solidFill>
                <a:schemeClr val="bg1"/>
              </a:solidFill>
            </a:endParaRPr>
          </a:p>
          <a:p>
            <a:endParaRPr lang="en-GB" sz="2000" noProof="0" dirty="0" smtClean="0">
              <a:solidFill>
                <a:schemeClr val="bg1"/>
              </a:solidFill>
            </a:endParaRPr>
          </a:p>
          <a:p>
            <a:r>
              <a:rPr lang="en-GB" sz="2000" noProof="0" dirty="0" smtClean="0">
                <a:solidFill>
                  <a:schemeClr val="bg1"/>
                </a:solidFill>
              </a:rPr>
              <a:t>ESS Survey, Alignment and Metrology Group</a:t>
            </a:r>
            <a:endParaRPr lang="en-GB" sz="2000" noProof="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99592" y="5949280"/>
            <a:ext cx="7416824" cy="123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600" b="1" dirty="0">
                <a:solidFill>
                  <a:schemeClr val="bg1"/>
                </a:solidFill>
              </a:rPr>
              <a:t>Interface Workshops for ESS Warm-</a:t>
            </a:r>
            <a:r>
              <a:rPr lang="en-US" sz="1600" b="1" dirty="0" err="1">
                <a:solidFill>
                  <a:schemeClr val="bg1"/>
                </a:solidFill>
              </a:rPr>
              <a:t>Linac</a:t>
            </a:r>
            <a:r>
              <a:rPr lang="en-US" sz="1600" b="1" dirty="0">
                <a:solidFill>
                  <a:schemeClr val="bg1"/>
                </a:solidFill>
              </a:rPr>
              <a:t>: </a:t>
            </a:r>
            <a:r>
              <a:rPr lang="en-US" sz="1600" b="1" dirty="0" err="1">
                <a:solidFill>
                  <a:schemeClr val="bg1"/>
                </a:solidFill>
              </a:rPr>
              <a:t>ISrc</a:t>
            </a:r>
            <a:r>
              <a:rPr lang="en-US" sz="1600" b="1" dirty="0">
                <a:solidFill>
                  <a:schemeClr val="bg1"/>
                </a:solidFill>
              </a:rPr>
              <a:t> - LEBT - RFQ - MEBT </a:t>
            </a:r>
            <a:r>
              <a:rPr lang="en-US" sz="1600" b="1" dirty="0" smtClean="0">
                <a:solidFill>
                  <a:schemeClr val="bg1"/>
                </a:solidFill>
              </a:rPr>
              <a:t>– </a:t>
            </a:r>
            <a:r>
              <a:rPr lang="en-US" sz="1600" b="1" dirty="0">
                <a:solidFill>
                  <a:schemeClr val="bg1"/>
                </a:solidFill>
              </a:rPr>
              <a:t>DTL</a:t>
            </a:r>
          </a:p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April 23</a:t>
            </a:r>
            <a:r>
              <a:rPr lang="en-GB" sz="1600" baseline="30000" dirty="0" smtClean="0">
                <a:solidFill>
                  <a:srgbClr val="FFFFFF"/>
                </a:solidFill>
              </a:rPr>
              <a:t>rd</a:t>
            </a:r>
            <a:r>
              <a:rPr lang="en-GB" sz="1600" dirty="0" smtClean="0">
                <a:solidFill>
                  <a:srgbClr val="FFFFFF"/>
                </a:solidFill>
              </a:rPr>
              <a:t> , 2015</a:t>
            </a:r>
          </a:p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ESS- LUND</a:t>
            </a:r>
          </a:p>
          <a:p>
            <a:pPr algn="ctr">
              <a:lnSpc>
                <a:spcPct val="120000"/>
              </a:lnSpc>
            </a:pPr>
            <a:endParaRPr lang="en-GB" sz="14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Capture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5" t="12898" r="33214" b="10884"/>
          <a:stretch/>
        </p:blipFill>
        <p:spPr>
          <a:xfrm>
            <a:off x="107504" y="1556792"/>
            <a:ext cx="2255254" cy="2708920"/>
          </a:xfrm>
          <a:prstGeom prst="rect">
            <a:avLst/>
          </a:prstGeom>
        </p:spPr>
      </p:pic>
      <p:pic>
        <p:nvPicPr>
          <p:cNvPr id="2" name="Picture 1" descr="Capture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0" t="27412" r="2988" b="27763"/>
          <a:stretch/>
        </p:blipFill>
        <p:spPr>
          <a:xfrm>
            <a:off x="2483768" y="2060848"/>
            <a:ext cx="4176645" cy="1584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Capture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5" t="21537" r="23309" b="11144"/>
          <a:stretch/>
        </p:blipFill>
        <p:spPr>
          <a:xfrm>
            <a:off x="6804248" y="1556792"/>
            <a:ext cx="2277841" cy="24622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4" y="436510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3 vertical adjustments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987824" y="4365104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2 x horizontal adjustments</a:t>
            </a:r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6228184" y="4365104"/>
            <a:ext cx="2664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/>
              <a:t>3 vertical clamping/deformation control </a:t>
            </a:r>
          </a:p>
          <a:p>
            <a:endParaRPr lang="en-GB" dirty="0"/>
          </a:p>
        </p:txBody>
      </p:sp>
      <p:pic>
        <p:nvPicPr>
          <p:cNvPr id="11" name="Picture 10" descr="Screen Shot 2015-04-22 at 16.29.54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7192"/>
            <a:ext cx="1198997" cy="1296144"/>
          </a:xfrm>
          <a:prstGeom prst="rect">
            <a:avLst/>
          </a:prstGeom>
        </p:spPr>
      </p:pic>
      <p:pic>
        <p:nvPicPr>
          <p:cNvPr id="12" name="Picture 11" descr="Screen Shot 2015-04-22 at 16.30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97152"/>
            <a:ext cx="1238421" cy="1916832"/>
          </a:xfrm>
          <a:prstGeom prst="rect">
            <a:avLst/>
          </a:prstGeom>
        </p:spPr>
      </p:pic>
      <p:pic>
        <p:nvPicPr>
          <p:cNvPr id="13" name="Picture 12" descr="Capture10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62" t="43025" r="25249" b="20376"/>
          <a:stretch/>
        </p:blipFill>
        <p:spPr>
          <a:xfrm>
            <a:off x="3491880" y="4941168"/>
            <a:ext cx="2136803" cy="1675765"/>
          </a:xfrm>
          <a:prstGeom prst="rect">
            <a:avLst/>
          </a:prstGeom>
        </p:spPr>
      </p:pic>
      <p:pic>
        <p:nvPicPr>
          <p:cNvPr id="14" name="Picture 13" descr="Screen Shot 2015-04-22 at 16.36.5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5028001"/>
            <a:ext cx="576064" cy="1828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Capture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8" t="26069" r="4315" b="32296"/>
          <a:stretch/>
        </p:blipFill>
        <p:spPr>
          <a:xfrm>
            <a:off x="395536" y="2132856"/>
            <a:ext cx="8328408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8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Capture7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94" t="29091" r="4825" b="23063"/>
          <a:stretch/>
        </p:blipFill>
        <p:spPr>
          <a:xfrm>
            <a:off x="-3842" y="1556792"/>
            <a:ext cx="9147842" cy="468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39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Capture8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90" t="27168" r="4213" b="22300"/>
          <a:stretch/>
        </p:blipFill>
        <p:spPr>
          <a:xfrm>
            <a:off x="0" y="1484784"/>
            <a:ext cx="9144000" cy="487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8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Capture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0" t="23887" r="4417" b="23230"/>
          <a:stretch/>
        </p:blipFill>
        <p:spPr>
          <a:xfrm>
            <a:off x="133878" y="1484784"/>
            <a:ext cx="8974626" cy="5112568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39552" y="2492896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5-Point Star 5"/>
          <p:cNvSpPr/>
          <p:nvPr/>
        </p:nvSpPr>
        <p:spPr>
          <a:xfrm>
            <a:off x="1763688" y="2996952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7236296" y="1484784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8388424" y="1988840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5-Point Star 10"/>
          <p:cNvSpPr/>
          <p:nvPr/>
        </p:nvSpPr>
        <p:spPr>
          <a:xfrm>
            <a:off x="6228184" y="5949280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6516216" y="5877272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4x fiducials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375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1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5" name="Picture 4" descr="Capture9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0" t="23887" r="4417" b="51094"/>
          <a:stretch/>
        </p:blipFill>
        <p:spPr>
          <a:xfrm>
            <a:off x="107504" y="4439269"/>
            <a:ext cx="8974626" cy="2418731"/>
          </a:xfrm>
          <a:prstGeom prst="rect">
            <a:avLst/>
          </a:prstGeom>
        </p:spPr>
      </p:pic>
      <p:sp>
        <p:nvSpPr>
          <p:cNvPr id="6" name="5-Point Star 5"/>
          <p:cNvSpPr/>
          <p:nvPr/>
        </p:nvSpPr>
        <p:spPr>
          <a:xfrm>
            <a:off x="467544" y="5445224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1763688" y="5949280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5-Point Star 7"/>
          <p:cNvSpPr/>
          <p:nvPr/>
        </p:nvSpPr>
        <p:spPr>
          <a:xfrm>
            <a:off x="7164288" y="4437112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5-Point Star 8"/>
          <p:cNvSpPr/>
          <p:nvPr/>
        </p:nvSpPr>
        <p:spPr>
          <a:xfrm>
            <a:off x="8388424" y="4941168"/>
            <a:ext cx="216024" cy="216024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5723" y="1484784"/>
            <a:ext cx="8683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On the top of this common support:     you are free to select the most appropriate solution</a:t>
            </a:r>
            <a:endParaRPr lang="en-GB" dirty="0"/>
          </a:p>
        </p:txBody>
      </p:sp>
      <p:pic>
        <p:nvPicPr>
          <p:cNvPr id="10" name="Picture 9" descr="Screen Shot 2015-04-22 at 16.53.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44"/>
          <a:stretch/>
        </p:blipFill>
        <p:spPr>
          <a:xfrm>
            <a:off x="5868144" y="2310080"/>
            <a:ext cx="3279331" cy="1766992"/>
          </a:xfrm>
          <a:prstGeom prst="rect">
            <a:avLst/>
          </a:prstGeom>
        </p:spPr>
      </p:pic>
      <p:pic>
        <p:nvPicPr>
          <p:cNvPr id="11" name="Picture 10" descr="Screen Shot 2015-04-22 at 16.51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347412"/>
            <a:ext cx="1950544" cy="1990308"/>
          </a:xfrm>
          <a:prstGeom prst="rect">
            <a:avLst/>
          </a:prstGeom>
        </p:spPr>
      </p:pic>
      <p:pic>
        <p:nvPicPr>
          <p:cNvPr id="12" name="Picture 11" descr="Screen Shot 2015-04-22 at 16.50.2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348880"/>
            <a:ext cx="2342129" cy="200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5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539552" y="548680"/>
            <a:ext cx="52200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</a:rPr>
              <a:t>Next Steps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504" y="1916832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Provide a 3D model of complete assembly: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1916832"/>
            <a:ext cx="3801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can then validate: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Position/ Type/ Number of fiducials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Adjustment System approach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7504" y="3297758"/>
            <a:ext cx="7738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Define and describe the </a:t>
            </a:r>
            <a:r>
              <a:rPr lang="en-GB" dirty="0" err="1" smtClean="0">
                <a:solidFill>
                  <a:srgbClr val="FF0000"/>
                </a:solidFill>
              </a:rPr>
              <a:t>fiducialization</a:t>
            </a:r>
            <a:r>
              <a:rPr lang="en-GB" dirty="0" smtClean="0">
                <a:solidFill>
                  <a:srgbClr val="FF0000"/>
                </a:solidFill>
              </a:rPr>
              <a:t> process for each component/assembly: 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3933056"/>
            <a:ext cx="87895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dirty="0" smtClean="0"/>
              <a:t>Type of instrument : Laser tracker, 3D arm, CMM, optical tools…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Where and how ?: on magnetic measurement bench, relying on mechanical tolerances….</a:t>
            </a:r>
          </a:p>
          <a:p>
            <a:pPr marL="285750" indent="-285750">
              <a:buFontTx/>
              <a:buChar char="-"/>
            </a:pPr>
            <a:r>
              <a:rPr lang="en-GB" dirty="0" smtClean="0"/>
              <a:t>Coordinates expressed in a well define coordinate system. (TBD)</a:t>
            </a:r>
          </a:p>
          <a:p>
            <a:pPr marL="285750" indent="-285750">
              <a:buFontTx/>
              <a:buChar char="-"/>
            </a:pP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2411760" y="5229200"/>
            <a:ext cx="4571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Please use our support and expertise for this !!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835696" y="5661248"/>
            <a:ext cx="6151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We can provide you with instruments, definition of processes …</a:t>
            </a:r>
          </a:p>
          <a:p>
            <a:r>
              <a:rPr lang="en-GB" dirty="0" smtClean="0"/>
              <a:t>We can visit you when convenient 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4067944" y="6381328"/>
            <a:ext cx="426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But all this need to be planned in advance!!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7707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95536" y="404664"/>
            <a:ext cx="5332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Survey &amp; Alignment Strategy at ESS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1772816"/>
            <a:ext cx="4788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 smtClean="0"/>
              <a:t>Based on 3D </a:t>
            </a:r>
            <a:r>
              <a:rPr lang="en-GB" b="1" dirty="0"/>
              <a:t>f</a:t>
            </a:r>
            <a:r>
              <a:rPr lang="en-GB" b="1" dirty="0" smtClean="0"/>
              <a:t>ree </a:t>
            </a:r>
            <a:r>
              <a:rPr lang="en-GB" b="1" dirty="0"/>
              <a:t>s</a:t>
            </a:r>
            <a:r>
              <a:rPr lang="en-GB" b="1" dirty="0" smtClean="0"/>
              <a:t>tationing technique with least squares adjustment calculus</a:t>
            </a:r>
            <a:endParaRPr lang="en-GB" b="1" dirty="0"/>
          </a:p>
        </p:txBody>
      </p:sp>
      <p:pic>
        <p:nvPicPr>
          <p:cNvPr id="7" name="Picture 6" descr="Screen Shot 2015-04-07 at 14.53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84784"/>
            <a:ext cx="2232248" cy="167203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20272" y="2060848"/>
            <a:ext cx="211536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i="1" dirty="0" smtClean="0"/>
              <a:t>Instrumentation: laser tracker, total station, digital and optical levels, 3D Arm, GPS, metrology software.</a:t>
            </a:r>
            <a:endParaRPr lang="en-GB" sz="1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2996952"/>
            <a:ext cx="608870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b="1" dirty="0"/>
              <a:t> Two reference networks connected:</a:t>
            </a:r>
          </a:p>
          <a:p>
            <a:pPr marL="285750" indent="-285750">
              <a:buFont typeface="Arial"/>
              <a:buChar char="•"/>
            </a:pPr>
            <a:endParaRPr lang="en-GB" dirty="0"/>
          </a:p>
          <a:p>
            <a:r>
              <a:rPr lang="en-GB" dirty="0"/>
              <a:t>	- </a:t>
            </a:r>
            <a:r>
              <a:rPr lang="en-GB" u="sng" dirty="0"/>
              <a:t>One outside Geodetic Pillar Network </a:t>
            </a:r>
            <a:r>
              <a:rPr lang="en-GB" dirty="0"/>
              <a:t>(mm accuracy)</a:t>
            </a:r>
          </a:p>
          <a:p>
            <a:r>
              <a:rPr lang="en-GB" dirty="0"/>
              <a:t>Measurements: GPS, Total Stations, Digital Levels.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/>
              <a:t>	- </a:t>
            </a:r>
            <a:r>
              <a:rPr lang="en-GB" u="sng" dirty="0"/>
              <a:t>One internal reference network </a:t>
            </a:r>
            <a:r>
              <a:rPr lang="en-GB" dirty="0"/>
              <a:t>(0.1 mm accuracy)</a:t>
            </a:r>
          </a:p>
          <a:p>
            <a:r>
              <a:rPr lang="en-GB" dirty="0"/>
              <a:t>Measurements: Laser Trackers , Total Stations, Digital Levels</a:t>
            </a:r>
          </a:p>
          <a:p>
            <a:endParaRPr lang="en-GB" dirty="0"/>
          </a:p>
        </p:txBody>
      </p:sp>
      <p:pic>
        <p:nvPicPr>
          <p:cNvPr id="10" name="Picture 9" descr="Screen Shot 2015-04-22 at 08.57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284984"/>
            <a:ext cx="2915816" cy="1774305"/>
          </a:xfrm>
          <a:prstGeom prst="rect">
            <a:avLst/>
          </a:prstGeom>
        </p:spPr>
      </p:pic>
      <p:pic>
        <p:nvPicPr>
          <p:cNvPr id="11" name="Picture 10" descr="Screen Shot 2015-04-22 at 08.58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301208"/>
            <a:ext cx="2654362" cy="1484784"/>
          </a:xfrm>
          <a:prstGeom prst="rect">
            <a:avLst/>
          </a:prstGeom>
        </p:spPr>
      </p:pic>
      <p:pic>
        <p:nvPicPr>
          <p:cNvPr id="16" name="Picture 15" descr="Screen Shot 2015-04-22 at 10.49.3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5184096"/>
            <a:ext cx="2195736" cy="166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5332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Survey &amp; Alignment Strategy at ESS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9807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3D Free Stationing Technique</a:t>
            </a:r>
            <a:endParaRPr lang="en-GB" dirty="0">
              <a:solidFill>
                <a:schemeClr val="bg1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15616" y="1988840"/>
            <a:ext cx="6480720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43608" y="4941168"/>
            <a:ext cx="6480720" cy="0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7-Point Star 7"/>
          <p:cNvSpPr/>
          <p:nvPr/>
        </p:nvSpPr>
        <p:spPr>
          <a:xfrm>
            <a:off x="1979712" y="1916832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7-Point Star 8"/>
          <p:cNvSpPr/>
          <p:nvPr/>
        </p:nvSpPr>
        <p:spPr>
          <a:xfrm>
            <a:off x="3131840" y="1916832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7-Point Star 9"/>
          <p:cNvSpPr/>
          <p:nvPr/>
        </p:nvSpPr>
        <p:spPr>
          <a:xfrm>
            <a:off x="4211960" y="1916832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7-Point Star 10"/>
          <p:cNvSpPr/>
          <p:nvPr/>
        </p:nvSpPr>
        <p:spPr>
          <a:xfrm>
            <a:off x="5436096" y="1916832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7-Point Star 11"/>
          <p:cNvSpPr/>
          <p:nvPr/>
        </p:nvSpPr>
        <p:spPr>
          <a:xfrm>
            <a:off x="6588224" y="1916832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7-Point Star 12"/>
          <p:cNvSpPr/>
          <p:nvPr/>
        </p:nvSpPr>
        <p:spPr>
          <a:xfrm>
            <a:off x="1979712" y="48691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7-Point Star 13"/>
          <p:cNvSpPr/>
          <p:nvPr/>
        </p:nvSpPr>
        <p:spPr>
          <a:xfrm>
            <a:off x="5436096" y="48691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7-Point Star 14"/>
          <p:cNvSpPr/>
          <p:nvPr/>
        </p:nvSpPr>
        <p:spPr>
          <a:xfrm>
            <a:off x="4211960" y="48691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7-Point Star 15"/>
          <p:cNvSpPr/>
          <p:nvPr/>
        </p:nvSpPr>
        <p:spPr>
          <a:xfrm>
            <a:off x="6588224" y="48691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7-Point Star 16"/>
          <p:cNvSpPr/>
          <p:nvPr/>
        </p:nvSpPr>
        <p:spPr>
          <a:xfrm>
            <a:off x="3131840" y="48691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7-Point Star 17"/>
          <p:cNvSpPr/>
          <p:nvPr/>
        </p:nvSpPr>
        <p:spPr>
          <a:xfrm>
            <a:off x="1979712" y="4077072"/>
            <a:ext cx="144016" cy="144016"/>
          </a:xfrm>
          <a:prstGeom prst="star7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7-Point Star 18"/>
          <p:cNvSpPr/>
          <p:nvPr/>
        </p:nvSpPr>
        <p:spPr>
          <a:xfrm>
            <a:off x="3131840" y="4077072"/>
            <a:ext cx="144016" cy="144016"/>
          </a:xfrm>
          <a:prstGeom prst="star7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7-Point Star 19"/>
          <p:cNvSpPr/>
          <p:nvPr/>
        </p:nvSpPr>
        <p:spPr>
          <a:xfrm>
            <a:off x="5436096" y="4077072"/>
            <a:ext cx="144016" cy="144016"/>
          </a:xfrm>
          <a:prstGeom prst="star7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7-Point Star 20"/>
          <p:cNvSpPr/>
          <p:nvPr/>
        </p:nvSpPr>
        <p:spPr>
          <a:xfrm>
            <a:off x="6588224" y="4077072"/>
            <a:ext cx="144016" cy="144016"/>
          </a:xfrm>
          <a:prstGeom prst="star7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2" name="Group 21"/>
          <p:cNvGrpSpPr/>
          <p:nvPr/>
        </p:nvGrpSpPr>
        <p:grpSpPr>
          <a:xfrm>
            <a:off x="4307616" y="3573016"/>
            <a:ext cx="696432" cy="759074"/>
            <a:chOff x="4156135" y="3429002"/>
            <a:chExt cx="696432" cy="759074"/>
          </a:xfrm>
        </p:grpSpPr>
        <p:sp>
          <p:nvSpPr>
            <p:cNvPr id="23" name="Rounded Rectangle 22"/>
            <p:cNvSpPr/>
            <p:nvPr/>
          </p:nvSpPr>
          <p:spPr>
            <a:xfrm rot="2360317">
              <a:off x="4563467" y="4033028"/>
              <a:ext cx="289100" cy="146984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23"/>
            <p:cNvSpPr/>
            <p:nvPr/>
          </p:nvSpPr>
          <p:spPr>
            <a:xfrm rot="18902860">
              <a:off x="4156135" y="4035366"/>
              <a:ext cx="258380" cy="152710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ed Rectangle 24"/>
            <p:cNvSpPr/>
            <p:nvPr/>
          </p:nvSpPr>
          <p:spPr>
            <a:xfrm rot="5400000">
              <a:off x="4355977" y="3501009"/>
              <a:ext cx="288030" cy="144016"/>
            </a:xfrm>
            <a:prstGeom prst="roundRect">
              <a:avLst/>
            </a:prstGeom>
            <a:solidFill>
              <a:srgbClr val="008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Donut 25"/>
            <p:cNvSpPr/>
            <p:nvPr/>
          </p:nvSpPr>
          <p:spPr>
            <a:xfrm>
              <a:off x="4283968" y="3645024"/>
              <a:ext cx="432048" cy="432048"/>
            </a:xfrm>
            <a:prstGeom prst="donut">
              <a:avLst/>
            </a:prstGeom>
            <a:solidFill>
              <a:srgbClr val="0000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27" name="7-Point Star 26"/>
          <p:cNvSpPr/>
          <p:nvPr/>
        </p:nvSpPr>
        <p:spPr>
          <a:xfrm>
            <a:off x="4211960" y="4077072"/>
            <a:ext cx="144016" cy="144016"/>
          </a:xfrm>
          <a:prstGeom prst="star7">
            <a:avLst/>
          </a:prstGeom>
          <a:solidFill>
            <a:srgbClr val="008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8" name="Straight Connector 27"/>
          <p:cNvCxnSpPr/>
          <p:nvPr/>
        </p:nvCxnSpPr>
        <p:spPr>
          <a:xfrm>
            <a:off x="683568" y="3140968"/>
            <a:ext cx="7488832" cy="0"/>
          </a:xfrm>
          <a:prstGeom prst="line">
            <a:avLst/>
          </a:prstGeom>
          <a:ln w="12700" cmpd="sng"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109466" y="2060849"/>
            <a:ext cx="4550766" cy="2836835"/>
            <a:chOff x="2109466" y="2204865"/>
            <a:chExt cx="4550766" cy="2836835"/>
          </a:xfrm>
        </p:grpSpPr>
        <p:cxnSp>
          <p:nvCxnSpPr>
            <p:cNvPr id="30" name="Straight Connector 29"/>
            <p:cNvCxnSpPr>
              <a:endCxn id="14" idx="6"/>
            </p:cNvCxnSpPr>
            <p:nvPr/>
          </p:nvCxnSpPr>
          <p:spPr>
            <a:xfrm>
              <a:off x="4644008" y="4149080"/>
              <a:ext cx="864096" cy="86409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6" idx="6"/>
            </p:cNvCxnSpPr>
            <p:nvPr/>
          </p:nvCxnSpPr>
          <p:spPr>
            <a:xfrm>
              <a:off x="4644008" y="4149080"/>
              <a:ext cx="2016224" cy="86409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2" idx="3"/>
            </p:cNvCxnSpPr>
            <p:nvPr/>
          </p:nvCxnSpPr>
          <p:spPr>
            <a:xfrm flipH="1">
              <a:off x="4644008" y="2204865"/>
              <a:ext cx="1984178" cy="194421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1" idx="3"/>
            </p:cNvCxnSpPr>
            <p:nvPr/>
          </p:nvCxnSpPr>
          <p:spPr>
            <a:xfrm flipH="1">
              <a:off x="4644008" y="2204865"/>
              <a:ext cx="832050" cy="194421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0" idx="2"/>
            </p:cNvCxnSpPr>
            <p:nvPr/>
          </p:nvCxnSpPr>
          <p:spPr>
            <a:xfrm>
              <a:off x="4316014" y="2204865"/>
              <a:ext cx="327994" cy="194421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9" idx="2"/>
            </p:cNvCxnSpPr>
            <p:nvPr/>
          </p:nvCxnSpPr>
          <p:spPr>
            <a:xfrm>
              <a:off x="3235894" y="2204865"/>
              <a:ext cx="1408114" cy="1944215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stCxn id="15" idx="0"/>
            </p:cNvCxnSpPr>
            <p:nvPr/>
          </p:nvCxnSpPr>
          <p:spPr>
            <a:xfrm flipV="1">
              <a:off x="4341714" y="4149080"/>
              <a:ext cx="302294" cy="892620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17" idx="6"/>
            </p:cNvCxnSpPr>
            <p:nvPr/>
          </p:nvCxnSpPr>
          <p:spPr>
            <a:xfrm flipV="1">
              <a:off x="3203848" y="4149080"/>
              <a:ext cx="1440160" cy="864096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18" idx="0"/>
            </p:cNvCxnSpPr>
            <p:nvPr/>
          </p:nvCxnSpPr>
          <p:spPr>
            <a:xfrm flipV="1">
              <a:off x="2109466" y="4149080"/>
              <a:ext cx="2534542" cy="10053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21" idx="5"/>
            </p:cNvCxnSpPr>
            <p:nvPr/>
          </p:nvCxnSpPr>
          <p:spPr>
            <a:xfrm>
              <a:off x="4644008" y="4149080"/>
              <a:ext cx="1958478" cy="100532"/>
            </a:xfrm>
            <a:prstGeom prst="line">
              <a:avLst/>
            </a:prstGeom>
            <a:ln w="12700" cmpd="sng">
              <a:solidFill>
                <a:srgbClr val="000000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211960" y="2636912"/>
            <a:ext cx="512440" cy="512440"/>
            <a:chOff x="2267744" y="2348880"/>
            <a:chExt cx="512440" cy="512440"/>
          </a:xfrm>
        </p:grpSpPr>
        <p:cxnSp>
          <p:nvCxnSpPr>
            <p:cNvPr id="41" name="Straight Arrow Connector 40"/>
            <p:cNvCxnSpPr/>
            <p:nvPr/>
          </p:nvCxnSpPr>
          <p:spPr>
            <a:xfrm flipV="1">
              <a:off x="2771800" y="2348880"/>
              <a:ext cx="0" cy="5040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H="1" flipV="1">
              <a:off x="2267744" y="2852936"/>
              <a:ext cx="512440" cy="838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/>
          <p:nvPr/>
        </p:nvSpPr>
        <p:spPr>
          <a:xfrm>
            <a:off x="323528" y="1844824"/>
            <a:ext cx="82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Tunnel</a:t>
            </a:r>
            <a:endParaRPr lang="en-GB" dirty="0"/>
          </a:p>
        </p:txBody>
      </p:sp>
      <p:sp>
        <p:nvSpPr>
          <p:cNvPr id="53" name="TextBox 52"/>
          <p:cNvSpPr txBox="1"/>
          <p:nvPr/>
        </p:nvSpPr>
        <p:spPr>
          <a:xfrm>
            <a:off x="323528" y="2780928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Nominal beam axis</a:t>
            </a: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2915816" y="5733256"/>
            <a:ext cx="574132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smtClean="0"/>
              <a:t>No Forced Centering for instruments</a:t>
            </a:r>
          </a:p>
          <a:p>
            <a:r>
              <a:rPr lang="en-GB" sz="2400" dirty="0" smtClean="0"/>
              <a:t>We place the instruments where convenient</a:t>
            </a:r>
          </a:p>
          <a:p>
            <a:endParaRPr lang="en-GB" dirty="0"/>
          </a:p>
        </p:txBody>
      </p:sp>
      <p:sp>
        <p:nvSpPr>
          <p:cNvPr id="45" name="Rounded Rectangle 44"/>
          <p:cNvSpPr/>
          <p:nvPr/>
        </p:nvSpPr>
        <p:spPr>
          <a:xfrm>
            <a:off x="6948264" y="2708920"/>
            <a:ext cx="1619672" cy="108012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56000"/>
                </a:schemeClr>
              </a:gs>
              <a:gs pos="80000">
                <a:schemeClr val="accent1">
                  <a:shade val="93000"/>
                  <a:satMod val="130000"/>
                  <a:alpha val="56000"/>
                </a:schemeClr>
              </a:gs>
              <a:gs pos="100000">
                <a:schemeClr val="accent1">
                  <a:shade val="94000"/>
                  <a:satMod val="135000"/>
                  <a:alpha val="5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6" name="7-Point Star 45"/>
          <p:cNvSpPr/>
          <p:nvPr/>
        </p:nvSpPr>
        <p:spPr>
          <a:xfrm>
            <a:off x="8388424" y="2780928"/>
            <a:ext cx="87550" cy="98193"/>
          </a:xfrm>
          <a:prstGeom prst="star7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7-Point Star 46"/>
          <p:cNvSpPr/>
          <p:nvPr/>
        </p:nvSpPr>
        <p:spPr>
          <a:xfrm>
            <a:off x="7092280" y="3645024"/>
            <a:ext cx="87550" cy="98193"/>
          </a:xfrm>
          <a:prstGeom prst="star7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7-Point Star 47"/>
          <p:cNvSpPr/>
          <p:nvPr/>
        </p:nvSpPr>
        <p:spPr>
          <a:xfrm>
            <a:off x="8408377" y="3618838"/>
            <a:ext cx="87550" cy="98193"/>
          </a:xfrm>
          <a:prstGeom prst="star7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7-Point Star 48"/>
          <p:cNvSpPr/>
          <p:nvPr/>
        </p:nvSpPr>
        <p:spPr>
          <a:xfrm>
            <a:off x="7092280" y="2780928"/>
            <a:ext cx="87550" cy="98193"/>
          </a:xfrm>
          <a:prstGeom prst="star7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7524328" y="2996952"/>
            <a:ext cx="288032" cy="296416"/>
            <a:chOff x="2267744" y="2348880"/>
            <a:chExt cx="512440" cy="512440"/>
          </a:xfrm>
        </p:grpSpPr>
        <p:cxnSp>
          <p:nvCxnSpPr>
            <p:cNvPr id="51" name="Straight Arrow Connector 50"/>
            <p:cNvCxnSpPr/>
            <p:nvPr/>
          </p:nvCxnSpPr>
          <p:spPr>
            <a:xfrm flipV="1">
              <a:off x="2771800" y="2348880"/>
              <a:ext cx="0" cy="5040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H="1" flipV="1">
              <a:off x="2267744" y="2852936"/>
              <a:ext cx="512440" cy="8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802243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95536" y="404664"/>
            <a:ext cx="227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Fiducialization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691680" y="2852936"/>
            <a:ext cx="4968552" cy="1872208"/>
          </a:xfrm>
          <a:prstGeom prst="roundRect">
            <a:avLst/>
          </a:prstGeom>
          <a:solidFill>
            <a:schemeClr val="bg2">
              <a:lumMod val="90000"/>
              <a:alpha val="18000"/>
            </a:schemeClr>
          </a:solidFill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4</a:t>
            </a:fld>
            <a:endParaRPr lang="sv-SE" dirty="0"/>
          </a:p>
        </p:txBody>
      </p:sp>
      <p:sp>
        <p:nvSpPr>
          <p:cNvPr id="8" name="TextBox 7"/>
          <p:cNvSpPr txBox="1"/>
          <p:nvPr/>
        </p:nvSpPr>
        <p:spPr>
          <a:xfrm>
            <a:off x="107504" y="1556792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Fiducialization</a:t>
            </a:r>
            <a:r>
              <a:rPr lang="en-GB" dirty="0" smtClean="0"/>
              <a:t> : report the sensitive part or axis of a component to external 			references used to align the component.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2699792" y="2996952"/>
            <a:ext cx="2664296" cy="15841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51000"/>
                  <a:satMod val="130000"/>
                  <a:alpha val="56000"/>
                </a:schemeClr>
              </a:gs>
              <a:gs pos="80000">
                <a:schemeClr val="accent1">
                  <a:shade val="93000"/>
                  <a:satMod val="130000"/>
                  <a:alpha val="56000"/>
                </a:schemeClr>
              </a:gs>
              <a:gs pos="100000">
                <a:schemeClr val="accent1">
                  <a:shade val="94000"/>
                  <a:satMod val="135000"/>
                  <a:alpha val="56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763688" y="3717032"/>
            <a:ext cx="4824536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20272" y="350100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Mechanical axis used for construction / assembly</a:t>
            </a:r>
            <a:endParaRPr lang="en-GB" sz="1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691680" y="3429000"/>
            <a:ext cx="5184576" cy="648072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07504" y="2996952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 smtClean="0">
                <a:solidFill>
                  <a:srgbClr val="FF0000"/>
                </a:solidFill>
              </a:rPr>
              <a:t>Sensitive Axis: magnetic axis, accelerating axis…</a:t>
            </a:r>
            <a:endParaRPr lang="en-GB" sz="1200" b="1" dirty="0">
              <a:solidFill>
                <a:srgbClr val="FF0000"/>
              </a:solidFill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5148064" y="30689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7-Point Star 14"/>
          <p:cNvSpPr/>
          <p:nvPr/>
        </p:nvSpPr>
        <p:spPr>
          <a:xfrm>
            <a:off x="2771800" y="4365104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7-Point Star 15"/>
          <p:cNvSpPr/>
          <p:nvPr/>
        </p:nvSpPr>
        <p:spPr>
          <a:xfrm>
            <a:off x="5148064" y="4365104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7-Point Star 16"/>
          <p:cNvSpPr/>
          <p:nvPr/>
        </p:nvSpPr>
        <p:spPr>
          <a:xfrm>
            <a:off x="2771800" y="3068960"/>
            <a:ext cx="144016" cy="144016"/>
          </a:xfrm>
          <a:prstGeom prst="star7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8" name="Group 17"/>
          <p:cNvGrpSpPr/>
          <p:nvPr/>
        </p:nvGrpSpPr>
        <p:grpSpPr>
          <a:xfrm rot="499779">
            <a:off x="3590005" y="3175384"/>
            <a:ext cx="512440" cy="512440"/>
            <a:chOff x="3411488" y="5229200"/>
            <a:chExt cx="512440" cy="512440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3923928" y="5229200"/>
              <a:ext cx="0" cy="50405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scene3d>
              <a:camera prst="orthographicFront">
                <a:rot lat="0" lon="0" rev="2159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3411488" y="5733256"/>
              <a:ext cx="512440" cy="838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scene3d>
              <a:camera prst="orthographicFront">
                <a:rot lat="0" lon="0" rev="21594000"/>
              </a:camera>
              <a:lightRig rig="threePt" dir="t"/>
            </a:scene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H="1">
            <a:off x="5364088" y="2636912"/>
            <a:ext cx="288032" cy="432048"/>
          </a:xfrm>
          <a:prstGeom prst="straightConnector1">
            <a:avLst/>
          </a:prstGeom>
          <a:ln w="127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24128" y="2348880"/>
            <a:ext cx="1368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Fiducials to receive prism</a:t>
            </a:r>
            <a:endParaRPr lang="en-GB" sz="1200" dirty="0"/>
          </a:p>
        </p:txBody>
      </p:sp>
      <p:pic>
        <p:nvPicPr>
          <p:cNvPr id="23" name="Picture 2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20776" r="6042" b="29633"/>
          <a:stretch/>
        </p:blipFill>
        <p:spPr bwMode="auto">
          <a:xfrm>
            <a:off x="7092280" y="2276872"/>
            <a:ext cx="1830700" cy="8180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24" name="Rounded Rectangle 23"/>
          <p:cNvSpPr/>
          <p:nvPr/>
        </p:nvSpPr>
        <p:spPr>
          <a:xfrm rot="2360317">
            <a:off x="4104018" y="6161193"/>
            <a:ext cx="720080" cy="144016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ounded Rectangle 24"/>
          <p:cNvSpPr/>
          <p:nvPr/>
        </p:nvSpPr>
        <p:spPr>
          <a:xfrm rot="18902860">
            <a:off x="3293497" y="6182606"/>
            <a:ext cx="720080" cy="144016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 rot="5400000">
            <a:off x="3707904" y="5301207"/>
            <a:ext cx="720080" cy="144016"/>
          </a:xfrm>
          <a:prstGeom prst="roundRect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Donut 26"/>
          <p:cNvSpPr/>
          <p:nvPr/>
        </p:nvSpPr>
        <p:spPr>
          <a:xfrm>
            <a:off x="3779912" y="5661248"/>
            <a:ext cx="576064" cy="576064"/>
          </a:xfrm>
          <a:prstGeom prst="donut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4067944" y="4005064"/>
            <a:ext cx="2304256" cy="1944216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763688" y="3429000"/>
            <a:ext cx="2304256" cy="2520280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16" idx="3"/>
          </p:cNvCxnSpPr>
          <p:nvPr/>
        </p:nvCxnSpPr>
        <p:spPr>
          <a:xfrm flipV="1">
            <a:off x="4067944" y="4509121"/>
            <a:ext cx="1120082" cy="1440159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endCxn id="14" idx="3"/>
          </p:cNvCxnSpPr>
          <p:nvPr/>
        </p:nvCxnSpPr>
        <p:spPr>
          <a:xfrm flipV="1">
            <a:off x="4067944" y="3212977"/>
            <a:ext cx="1120082" cy="2736303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endCxn id="17" idx="2"/>
          </p:cNvCxnSpPr>
          <p:nvPr/>
        </p:nvCxnSpPr>
        <p:spPr>
          <a:xfrm flipH="1" flipV="1">
            <a:off x="2875854" y="3212977"/>
            <a:ext cx="1192090" cy="2736303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endCxn id="15" idx="1"/>
          </p:cNvCxnSpPr>
          <p:nvPr/>
        </p:nvCxnSpPr>
        <p:spPr>
          <a:xfrm flipH="1" flipV="1">
            <a:off x="2915816" y="4457722"/>
            <a:ext cx="1152128" cy="1491558"/>
          </a:xfrm>
          <a:prstGeom prst="line">
            <a:avLst/>
          </a:prstGeom>
          <a:ln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35896" y="6396335"/>
            <a:ext cx="13681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Laser tracker</a:t>
            </a:r>
            <a:endParaRPr lang="en-GB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827584" y="4797152"/>
            <a:ext cx="1720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Fiducialization Bench</a:t>
            </a:r>
            <a:endParaRPr lang="en-GB" sz="1400" dirty="0"/>
          </a:p>
        </p:txBody>
      </p:sp>
      <p:pic>
        <p:nvPicPr>
          <p:cNvPr id="36" name="Picture 35" descr="Screen Shot 2013-12-09 at 15.54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532" y="4437112"/>
            <a:ext cx="2034468" cy="2420888"/>
          </a:xfrm>
          <a:prstGeom prst="rect">
            <a:avLst/>
          </a:prstGeom>
        </p:spPr>
      </p:pic>
      <p:graphicFrame>
        <p:nvGraphicFramePr>
          <p:cNvPr id="37" name="Object 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0538676"/>
              </p:ext>
            </p:extLst>
          </p:nvPr>
        </p:nvGraphicFramePr>
        <p:xfrm>
          <a:off x="5508104" y="5396227"/>
          <a:ext cx="1501698" cy="1161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r:id="rId5" imgW="7542857" imgH="5830114" progId="">
                  <p:embed/>
                </p:oleObj>
              </mc:Choice>
              <mc:Fallback>
                <p:oleObj r:id="rId5" imgW="7542857" imgH="58301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084" t="13402" r="18277" b="12289"/>
                      <a:stretch>
                        <a:fillRect/>
                      </a:stretch>
                    </p:blipFill>
                    <p:spPr bwMode="auto">
                      <a:xfrm>
                        <a:off x="5508104" y="5396227"/>
                        <a:ext cx="1501698" cy="11610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1475656" y="9807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Process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8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 animBg="1"/>
      <p:bldP spid="25" grpId="0" animBg="1"/>
      <p:bldP spid="26" grpId="0" animBg="1"/>
      <p:bldP spid="27" grpId="0" animBg="1"/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395536" y="404664"/>
            <a:ext cx="2272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err="1" smtClean="0">
                <a:solidFill>
                  <a:schemeClr val="bg1"/>
                </a:solidFill>
              </a:rPr>
              <a:t>Fiducialization</a:t>
            </a:r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75656" y="980728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Fiducials  ESS-0012977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" name="Picture 1" descr="Screen Shot 2014-05-05 at 22.50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63420" y="2204864"/>
            <a:ext cx="1832716" cy="256490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987824" y="1484784"/>
            <a:ext cx="0" cy="53732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940152" y="1484784"/>
            <a:ext cx="0" cy="53732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3-12-09 at 15.54.2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916832"/>
            <a:ext cx="1863839" cy="2217850"/>
          </a:xfrm>
          <a:prstGeom prst="rect">
            <a:avLst/>
          </a:prstGeom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0087549"/>
              </p:ext>
            </p:extLst>
          </p:nvPr>
        </p:nvGraphicFramePr>
        <p:xfrm>
          <a:off x="1187624" y="4077072"/>
          <a:ext cx="1715706" cy="13265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r:id="rId5" imgW="7542857" imgH="5830114" progId="">
                  <p:embed/>
                </p:oleObj>
              </mc:Choice>
              <mc:Fallback>
                <p:oleObj r:id="rId5" imgW="7542857" imgH="5830114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084" t="13402" r="18277" b="12289"/>
                      <a:stretch>
                        <a:fillRect/>
                      </a:stretch>
                    </p:blipFill>
                    <p:spPr bwMode="auto">
                      <a:xfrm>
                        <a:off x="1187624" y="4077072"/>
                        <a:ext cx="1715706" cy="132655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95536" y="155679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6H7 Machined Hole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228184" y="1484784"/>
            <a:ext cx="24396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Cone directly machined</a:t>
            </a:r>
          </a:p>
          <a:p>
            <a:pPr algn="ctr"/>
            <a:r>
              <a:rPr lang="en-GB" b="1" dirty="0"/>
              <a:t>o</a:t>
            </a:r>
            <a:r>
              <a:rPr lang="en-GB" b="1" dirty="0" smtClean="0"/>
              <a:t>n the component</a:t>
            </a:r>
            <a:endParaRPr lang="en-GB" b="1" dirty="0"/>
          </a:p>
        </p:txBody>
      </p:sp>
      <p:pic>
        <p:nvPicPr>
          <p:cNvPr id="13" name="Picture 12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" t="20776" r="6042" b="29633"/>
          <a:stretch/>
        </p:blipFill>
        <p:spPr bwMode="auto">
          <a:xfrm>
            <a:off x="6084168" y="2276872"/>
            <a:ext cx="2736304" cy="1296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824" y="1556792"/>
            <a:ext cx="3035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Assembly glued with M6 Hole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171332" y="2204864"/>
            <a:ext cx="937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1,5” Prism</a:t>
            </a:r>
            <a:endParaRPr lang="en-GB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3099324" y="3284984"/>
            <a:ext cx="9007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Cone Part</a:t>
            </a:r>
            <a:endParaRPr lang="en-GB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3099324" y="4221088"/>
            <a:ext cx="771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M6 Part</a:t>
            </a:r>
            <a:endParaRPr lang="en-GB" sz="1400" dirty="0"/>
          </a:p>
        </p:txBody>
      </p:sp>
      <p:pic>
        <p:nvPicPr>
          <p:cNvPr id="21" name="Picture 20" descr="Macintosh HD:Users:fabienrey:Desktop:Screen Shot 2014-06-26 at 09.28.18.pn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645024"/>
            <a:ext cx="3024336" cy="2099503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22" name="Picture 21" descr="Macintosh HD:Users:fabienrey:Desktop:Screen Shot 2014-06-26 at 10.30.36.png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5805264"/>
            <a:ext cx="1368152" cy="1034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Screen Shot 2015-04-22 at 12.25.36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517232"/>
            <a:ext cx="1300179" cy="1113327"/>
          </a:xfrm>
          <a:prstGeom prst="rect">
            <a:avLst/>
          </a:prstGeom>
        </p:spPr>
      </p:pic>
      <p:pic>
        <p:nvPicPr>
          <p:cNvPr id="24" name="Picture 23" descr="Screen Shot 2015-04-22 at 12.25.25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301208"/>
            <a:ext cx="1273324" cy="1268760"/>
          </a:xfrm>
          <a:prstGeom prst="rect">
            <a:avLst/>
          </a:prstGeom>
        </p:spPr>
      </p:pic>
      <p:pic>
        <p:nvPicPr>
          <p:cNvPr id="25" name="Picture 24" descr="Screen Shot 2015-04-22 at 14.32.43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797152"/>
            <a:ext cx="2171098" cy="196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990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395536" y="404664"/>
            <a:ext cx="2236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schemeClr val="bg1"/>
                </a:solidFill>
              </a:rPr>
              <a:t>Requirements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6" name="Picture 5" descr="Screen Shot 2015-04-22 at 14.52.5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6832"/>
            <a:ext cx="9144000" cy="362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1285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pic>
        <p:nvPicPr>
          <p:cNvPr id="2" name="Picture 1" descr="ISRC + LEB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4531703" cy="2232248"/>
          </a:xfrm>
          <a:prstGeom prst="rect">
            <a:avLst/>
          </a:prstGeom>
        </p:spPr>
      </p:pic>
      <p:pic>
        <p:nvPicPr>
          <p:cNvPr id="3" name="Picture 2" descr="RFQ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945" y="1484784"/>
            <a:ext cx="4218421" cy="2232248"/>
          </a:xfrm>
          <a:prstGeom prst="rect">
            <a:avLst/>
          </a:prstGeom>
        </p:spPr>
      </p:pic>
      <p:pic>
        <p:nvPicPr>
          <p:cNvPr id="5" name="Picture 4" descr="67236723MEBT 7.3 V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365104"/>
            <a:ext cx="3558447" cy="1193074"/>
          </a:xfrm>
          <a:prstGeom prst="rect">
            <a:avLst/>
          </a:prstGeom>
        </p:spPr>
      </p:pic>
      <p:pic>
        <p:nvPicPr>
          <p:cNvPr id="6" name="Picture 5" descr="DTL_140326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708" y="4293096"/>
            <a:ext cx="4238497" cy="23762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52" y="404664"/>
            <a:ext cx="219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smtClean="0">
                <a:solidFill>
                  <a:srgbClr val="FFFFFF"/>
                </a:solidFill>
              </a:rPr>
              <a:t>Status</a:t>
            </a:r>
            <a:endParaRPr lang="en-GB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398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2" name="TextBox 1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1556792"/>
            <a:ext cx="2877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400" dirty="0" smtClean="0"/>
              <a:t>Some assumptions:</a:t>
            </a:r>
            <a:endParaRPr lang="en-GB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2420888"/>
            <a:ext cx="823815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GB" sz="2400" dirty="0" smtClean="0"/>
              <a:t>Beam high is 1500 mm from ground level.</a:t>
            </a:r>
          </a:p>
          <a:p>
            <a:endParaRPr lang="en-GB" sz="2400" dirty="0" smtClean="0"/>
          </a:p>
          <a:p>
            <a:pPr marL="285750" indent="-285750">
              <a:buFont typeface="Wingdings" charset="2"/>
              <a:buChar char="ü"/>
            </a:pPr>
            <a:r>
              <a:rPr lang="en-GB" sz="2400" dirty="0" smtClean="0"/>
              <a:t>Floor horizontality along 600m should be within ±15mm.</a:t>
            </a:r>
          </a:p>
          <a:p>
            <a:pPr marL="285750" indent="-285750">
              <a:buFont typeface="Wingdings" charset="2"/>
              <a:buChar char="ü"/>
            </a:pPr>
            <a:endParaRPr lang="en-GB" sz="2400" dirty="0"/>
          </a:p>
          <a:p>
            <a:pPr marL="285750" indent="-285750">
              <a:buFont typeface="Wingdings" charset="2"/>
              <a:buChar char="ü"/>
            </a:pPr>
            <a:r>
              <a:rPr lang="en-GB" sz="2400" dirty="0" smtClean="0"/>
              <a:t> Grouting plates are excluded.</a:t>
            </a:r>
          </a:p>
          <a:p>
            <a:pPr marL="285750" indent="-285750">
              <a:buFont typeface="Wingdings" charset="2"/>
              <a:buChar char="ü"/>
            </a:pPr>
            <a:endParaRPr lang="en-GB" sz="2400" dirty="0"/>
          </a:p>
          <a:p>
            <a:pPr marL="285750" indent="-285750">
              <a:buFont typeface="Wingdings" charset="2"/>
              <a:buChar char="ü"/>
            </a:pPr>
            <a:r>
              <a:rPr lang="en-GB" sz="2400" dirty="0" smtClean="0"/>
              <a:t> Supports shall be directly fixed into the floor.</a:t>
            </a:r>
          </a:p>
          <a:p>
            <a:pPr marL="285750" indent="-285750">
              <a:buFont typeface="Wingdings" charset="2"/>
              <a:buChar char="ü"/>
            </a:pPr>
            <a:endParaRPr lang="en-GB" sz="2400" dirty="0"/>
          </a:p>
          <a:p>
            <a:pPr marL="285750" indent="-285750">
              <a:buFont typeface="Wingdings" charset="2"/>
              <a:buChar char="ü"/>
            </a:pPr>
            <a:r>
              <a:rPr lang="en-GB" sz="2400" dirty="0" smtClean="0"/>
              <a:t> Reinforcement bars very close to ground surface  (3 to 5 cm). </a:t>
            </a:r>
          </a:p>
          <a:p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3790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3" name="TextBox 2"/>
          <p:cNvSpPr txBox="1"/>
          <p:nvPr/>
        </p:nvSpPr>
        <p:spPr>
          <a:xfrm>
            <a:off x="0" y="404664"/>
            <a:ext cx="52200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 smtClean="0">
                <a:solidFill>
                  <a:srgbClr val="FFFFFF"/>
                </a:solidFill>
              </a:rPr>
              <a:t>Recommendations on Supports and </a:t>
            </a:r>
            <a:r>
              <a:rPr lang="en-GB" sz="2800" dirty="0">
                <a:solidFill>
                  <a:srgbClr val="FFFFFF"/>
                </a:solidFill>
              </a:rPr>
              <a:t>A</a:t>
            </a:r>
            <a:r>
              <a:rPr lang="en-GB" sz="2800" dirty="0" smtClean="0">
                <a:solidFill>
                  <a:srgbClr val="FFFFFF"/>
                </a:solidFill>
              </a:rPr>
              <a:t>djustment </a:t>
            </a:r>
            <a:r>
              <a:rPr lang="en-GB" sz="2800" dirty="0">
                <a:solidFill>
                  <a:srgbClr val="FFFFFF"/>
                </a:solidFill>
              </a:rPr>
              <a:t>S</a:t>
            </a:r>
            <a:r>
              <a:rPr lang="en-GB" sz="2800" dirty="0" smtClean="0">
                <a:solidFill>
                  <a:srgbClr val="FFFFFF"/>
                </a:solidFill>
              </a:rPr>
              <a:t>ystems</a:t>
            </a:r>
            <a:endParaRPr lang="en-GB" sz="2800" dirty="0">
              <a:solidFill>
                <a:srgbClr val="FFFFFF"/>
              </a:solidFill>
            </a:endParaRPr>
          </a:p>
        </p:txBody>
      </p:sp>
      <p:pic>
        <p:nvPicPr>
          <p:cNvPr id="2" name="Picture 1" descr="Captur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9" t="23811" r="2987" b="27839"/>
          <a:stretch/>
        </p:blipFill>
        <p:spPr>
          <a:xfrm>
            <a:off x="1403648" y="2276872"/>
            <a:ext cx="6629809" cy="2689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1640" y="5301208"/>
            <a:ext cx="7481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Supports directly attached to the floor. </a:t>
            </a:r>
          </a:p>
          <a:p>
            <a:r>
              <a:rPr lang="en-GB" dirty="0" smtClean="0"/>
              <a:t>No hole on the support leg.</a:t>
            </a:r>
          </a:p>
          <a:p>
            <a:r>
              <a:rPr lang="en-GB" dirty="0" smtClean="0"/>
              <a:t>Legs will be clamped on the side to have more flexibility in the drilling process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903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855</TotalTime>
  <Words>473</Words>
  <Application>Microsoft Macintosh PowerPoint</Application>
  <PresentationFormat>On-screen Show (4:3)</PresentationFormat>
  <Paragraphs>99</Paragraphs>
  <Slides>16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ESS Core Powerpoint template</vt:lpstr>
      <vt:lpstr> Survey, Alignment and Metrology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Fabien Rey</cp:lastModifiedBy>
  <cp:revision>36</cp:revision>
  <dcterms:created xsi:type="dcterms:W3CDTF">2013-10-29T16:05:10Z</dcterms:created>
  <dcterms:modified xsi:type="dcterms:W3CDTF">2015-04-23T08:16:30Z</dcterms:modified>
</cp:coreProperties>
</file>