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93" r:id="rId3"/>
    <p:sldId id="279" r:id="rId4"/>
    <p:sldId id="299" r:id="rId5"/>
    <p:sldId id="300" r:id="rId6"/>
    <p:sldId id="295" r:id="rId7"/>
    <p:sldId id="298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>
        <p:scale>
          <a:sx n="125" d="100"/>
          <a:sy n="125" d="100"/>
        </p:scale>
        <p:origin x="-149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2015-04-23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2015-04-23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2015-04-23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2015-04-23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2015-04-23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2015-04-23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gazis@esss.se" TargetMode="External"/><Relationship Id="rId2" Type="http://schemas.openxmlformats.org/officeDocument/2006/relationships/hyperlink" Target="http://www.europeanspallationsource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nick.gazis@esss.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gazis@esss.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ig.esss.lu.se:8443/LinacLegoWebApp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Accelerator Integration </a:t>
            </a:r>
            <a:br>
              <a:rPr lang="en-US" sz="4000" b="1" dirty="0" smtClean="0"/>
            </a:br>
            <a:r>
              <a:rPr lang="en-US" sz="4000" dirty="0" smtClean="0"/>
              <a:t>Design </a:t>
            </a:r>
            <a:r>
              <a:rPr lang="en-US" sz="4000" dirty="0" smtClean="0"/>
              <a:t>Integration Group </a:t>
            </a:r>
            <a:br>
              <a:rPr lang="en-US" sz="4000" dirty="0" smtClean="0"/>
            </a:br>
            <a:r>
              <a:rPr lang="en-US" sz="4000" dirty="0" smtClean="0"/>
              <a:t>[DIG]</a:t>
            </a:r>
            <a:endParaRPr lang="sv-SE" sz="4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 Apr. 2015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512168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hlinkClick r:id="rId3"/>
              </a:rPr>
              <a:t/>
            </a:r>
            <a:br>
              <a:rPr lang="en-US" sz="2000" dirty="0" smtClean="0">
                <a:solidFill>
                  <a:srgbClr val="FFFFFF"/>
                </a:solidFill>
                <a:hlinkClick r:id="rId3"/>
              </a:rPr>
            </a:br>
            <a:r>
              <a:rPr lang="en-US" sz="2000" dirty="0" smtClean="0">
                <a:solidFill>
                  <a:srgbClr val="FFFFFF"/>
                </a:solidFill>
                <a:hlinkClick r:id="rId3"/>
              </a:rPr>
              <a:t>Nick.Gazis@esss.se</a:t>
            </a:r>
            <a:endParaRPr lang="en-US" sz="20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Design Integration Group (DIG) is part of the Physical Plant Working Group (PPWG)</a:t>
            </a:r>
          </a:p>
          <a:p>
            <a:endParaRPr lang="en-US" dirty="0" smtClean="0"/>
          </a:p>
          <a:p>
            <a:r>
              <a:rPr lang="en-US" dirty="0" smtClean="0"/>
              <a:t>DIG focuses on the integration of the related 3D-models in a </a:t>
            </a:r>
            <a:r>
              <a:rPr lang="en-US" dirty="0" err="1" smtClean="0"/>
              <a:t>Catia</a:t>
            </a:r>
            <a:r>
              <a:rPr lang="en-US" dirty="0" smtClean="0"/>
              <a:t> v6 master-assembly in ESS, </a:t>
            </a:r>
            <a:br>
              <a:rPr lang="en-US" dirty="0" smtClean="0"/>
            </a:br>
            <a:r>
              <a:rPr lang="en-US" dirty="0" smtClean="0"/>
              <a:t>either contributed by IKCs or designed in ESS</a:t>
            </a:r>
          </a:p>
          <a:p>
            <a:pPr lvl="1"/>
            <a:r>
              <a:rPr lang="en-US" dirty="0" smtClean="0"/>
              <a:t>ESS needs to assimilate all the different design packages into one design</a:t>
            </a:r>
          </a:p>
          <a:p>
            <a:pPr lvl="1"/>
            <a:r>
              <a:rPr lang="en-US" dirty="0" smtClean="0"/>
              <a:t>The ESS design is constituted out of released contributions:</a:t>
            </a:r>
          </a:p>
          <a:p>
            <a:pPr lvl="2"/>
            <a:r>
              <a:rPr lang="en-US" dirty="0" smtClean="0"/>
              <a:t>A released contribution is defined as the currently agreed upon state of design between ESS &amp; IKC</a:t>
            </a:r>
          </a:p>
          <a:p>
            <a:pPr lvl="1"/>
            <a:r>
              <a:rPr lang="en-US" u="sng" dirty="0" smtClean="0"/>
              <a:t>Without requiring </a:t>
            </a:r>
            <a:r>
              <a:rPr lang="en-US" dirty="0" smtClean="0"/>
              <a:t>in-kind partners to use a specific CAD software</a:t>
            </a:r>
          </a:p>
          <a:p>
            <a:endParaRPr lang="en-US" dirty="0" smtClean="0"/>
          </a:p>
          <a:p>
            <a:r>
              <a:rPr lang="en-US" dirty="0" smtClean="0"/>
              <a:t>ESS needs current status and rapid feedback on the progress of in-kind partner designs</a:t>
            </a:r>
          </a:p>
          <a:p>
            <a:pPr lvl="1"/>
            <a:r>
              <a:rPr lang="en-US" dirty="0" smtClean="0"/>
              <a:t>Civil construction of the ESS facility is well underway</a:t>
            </a:r>
          </a:p>
          <a:p>
            <a:pPr lvl="1"/>
            <a:r>
              <a:rPr lang="en-US" dirty="0" smtClean="0"/>
              <a:t>ESS needs to keep up with changes in designs as soon as they are available to assess impact </a:t>
            </a:r>
            <a:r>
              <a:rPr lang="en-US" dirty="0"/>
              <a:t>on </a:t>
            </a:r>
            <a:r>
              <a:rPr lang="en-US" dirty="0" smtClean="0"/>
              <a:t>civil </a:t>
            </a:r>
            <a:r>
              <a:rPr lang="en-US" dirty="0"/>
              <a:t>construction </a:t>
            </a:r>
            <a:endParaRPr lang="en-US" dirty="0" smtClean="0"/>
          </a:p>
          <a:p>
            <a:pPr lvl="1"/>
            <a:r>
              <a:rPr lang="en-US" dirty="0" smtClean="0"/>
              <a:t>To keep track of changes, ESS uses file versioning and released revisions.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0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50" y="1484784"/>
            <a:ext cx="7239450" cy="4166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/>
          <a:lstStyle/>
          <a:p>
            <a:r>
              <a:rPr lang="en-GB" dirty="0" smtClean="0"/>
              <a:t>Contributing your designs to ESS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5757486" y="2127955"/>
            <a:ext cx="1065132" cy="15381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4113747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107504" y="5661248"/>
            <a:ext cx="8928992" cy="1080120"/>
          </a:xfrm>
        </p:spPr>
        <p:txBody>
          <a:bodyPr anchor="ctr">
            <a:normAutofit fontScale="85000" lnSpcReduction="10000"/>
          </a:bodyPr>
          <a:lstStyle/>
          <a:p>
            <a:r>
              <a:rPr lang="en-US" dirty="0" smtClean="0"/>
              <a:t>You can go to </a:t>
            </a:r>
            <a:r>
              <a:rPr lang="en-US" dirty="0" err="1" smtClean="0"/>
              <a:t>LinacLego</a:t>
            </a:r>
            <a:r>
              <a:rPr lang="en-US" dirty="0" smtClean="0"/>
              <a:t> and upload your designs, models, documents </a:t>
            </a:r>
            <a:br>
              <a:rPr lang="en-US" dirty="0" smtClean="0"/>
            </a:br>
            <a:r>
              <a:rPr lang="en-US" sz="2100" dirty="0" smtClean="0"/>
              <a:t>(for further information or CHESS account creation please contact </a:t>
            </a:r>
            <a:r>
              <a:rPr lang="en-US" sz="2100" dirty="0" smtClean="0">
                <a:hlinkClick r:id="rId4"/>
              </a:rPr>
              <a:t>Nick.Gazis@esss.se</a:t>
            </a:r>
            <a:r>
              <a:rPr lang="en-US" sz="2100" dirty="0" smtClean="0"/>
              <a:t>) </a:t>
            </a:r>
            <a:endParaRPr lang="sv-SE" sz="2100" dirty="0" smtClean="0"/>
          </a:p>
        </p:txBody>
      </p:sp>
      <p:cxnSp>
        <p:nvCxnSpPr>
          <p:cNvPr id="30" name="Straight Arrow Connector 29"/>
          <p:cNvCxnSpPr>
            <a:endCxn id="14" idx="3"/>
          </p:cNvCxnSpPr>
          <p:nvPr/>
        </p:nvCxnSpPr>
        <p:spPr>
          <a:xfrm flipV="1">
            <a:off x="2411760" y="2259246"/>
            <a:ext cx="3501711" cy="35460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69" y="1628800"/>
            <a:ext cx="7030411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139136" cy="1143000"/>
          </a:xfrm>
        </p:spPr>
        <p:txBody>
          <a:bodyPr/>
          <a:lstStyle/>
          <a:p>
            <a:r>
              <a:rPr lang="en-GB" dirty="0" smtClean="0"/>
              <a:t>Monitoring the design integration of ESS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827584" y="2682917"/>
            <a:ext cx="1296144" cy="197021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107504" y="5661248"/>
            <a:ext cx="8928992" cy="1080120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 smtClean="0"/>
              <a:t>You can go to DIG home and check the latest status of the design integration</a:t>
            </a:r>
            <a:br>
              <a:rPr lang="en-US" dirty="0" smtClean="0"/>
            </a:br>
            <a:r>
              <a:rPr lang="en-US" sz="2300" dirty="0" smtClean="0"/>
              <a:t>(for further information or JIRA account creation please contact </a:t>
            </a:r>
            <a:r>
              <a:rPr lang="en-US" sz="2300" dirty="0" smtClean="0">
                <a:hlinkClick r:id="rId3"/>
              </a:rPr>
              <a:t>Nick.Gazis@esss.se</a:t>
            </a:r>
            <a:r>
              <a:rPr lang="en-US" sz="2300" dirty="0" smtClean="0"/>
              <a:t>) </a:t>
            </a:r>
            <a:endParaRPr lang="sv-SE" sz="2300" dirty="0" smtClean="0"/>
          </a:p>
        </p:txBody>
      </p:sp>
      <p:cxnSp>
        <p:nvCxnSpPr>
          <p:cNvPr id="30" name="Straight Arrow Connector 29"/>
          <p:cNvCxnSpPr>
            <a:endCxn id="14" idx="4"/>
          </p:cNvCxnSpPr>
          <p:nvPr/>
        </p:nvCxnSpPr>
        <p:spPr>
          <a:xfrm flipH="1" flipV="1">
            <a:off x="1475656" y="4653136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2755"/>
            <a:ext cx="4905375" cy="31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8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525963"/>
          </a:xfr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en-US" dirty="0" smtClean="0"/>
              <a:t>Currently we have a </a:t>
            </a:r>
            <a:r>
              <a:rPr lang="en-US" dirty="0"/>
              <a:t>preliminary integrated version </a:t>
            </a:r>
            <a:r>
              <a:rPr lang="en-US" dirty="0" smtClean="0"/>
              <a:t>of our </a:t>
            </a:r>
            <a:r>
              <a:rPr lang="en-US" dirty="0" err="1" smtClean="0"/>
              <a:t>linac</a:t>
            </a:r>
            <a:r>
              <a:rPr lang="en-US" dirty="0"/>
              <a:t> in our </a:t>
            </a:r>
            <a:r>
              <a:rPr lang="en-US" dirty="0" smtClean="0"/>
              <a:t>master-assembly 3D-model 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Still however we are missing several parts such as: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Supporting systems 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Interfaces 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Valves, flanges 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etc. 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 smtClean="0"/>
              <a:t>We need IKC input so as to proceed to a detailed level of the integrated 3D-model of the ESS accelerator, so as to provide back to the IKCs with proposals for: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Assembly processes 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Transportation processes 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Installation processes </a:t>
            </a:r>
          </a:p>
          <a:p>
            <a:pPr algn="ctr">
              <a:buFontTx/>
              <a:buChar char="-"/>
            </a:pPr>
            <a:r>
              <a:rPr lang="en-US" sz="2300" dirty="0" smtClean="0"/>
              <a:t>Commissioning 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19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SPARE SLIDE – </a:t>
            </a:r>
            <a:r>
              <a:rPr lang="en-US" dirty="0" err="1" smtClean="0"/>
              <a:t>LinacLego</a:t>
            </a:r>
            <a:r>
              <a:rPr lang="en-US" dirty="0" smtClean="0"/>
              <a:t> Organization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LinacLego</a:t>
            </a:r>
            <a:r>
              <a:rPr lang="en-US" dirty="0" smtClean="0"/>
              <a:t> is used to describe the ESS lattice</a:t>
            </a:r>
          </a:p>
          <a:p>
            <a:pPr lvl="1"/>
            <a:r>
              <a:rPr lang="en-US" dirty="0" smtClean="0"/>
              <a:t>It is the </a:t>
            </a:r>
            <a:r>
              <a:rPr lang="en-US" b="1" dirty="0" smtClean="0"/>
              <a:t>single-point-of-truth</a:t>
            </a:r>
            <a:r>
              <a:rPr lang="en-US" dirty="0" smtClean="0"/>
              <a:t> for tunnel components</a:t>
            </a:r>
          </a:p>
          <a:p>
            <a:pPr lvl="1"/>
            <a:r>
              <a:rPr lang="en-US" dirty="0" smtClean="0"/>
              <a:t>Available on the Web</a:t>
            </a:r>
          </a:p>
          <a:p>
            <a:pPr lvl="2"/>
            <a:r>
              <a:rPr lang="en-GB" dirty="0">
                <a:hlinkClick r:id="rId2"/>
              </a:rPr>
              <a:t>https://aig.esss.lu.se:8443/LinacLegoWebApp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US" dirty="0" smtClean="0"/>
              <a:t>The lattice is described in the following hierarchy:</a:t>
            </a:r>
          </a:p>
          <a:p>
            <a:pPr lvl="1"/>
            <a:r>
              <a:rPr lang="en-US" dirty="0" smtClean="0"/>
              <a:t>Section (ISRC, LEBT, RFQ, DTL, SPK, etc…)</a:t>
            </a:r>
          </a:p>
          <a:p>
            <a:pPr lvl="2"/>
            <a:r>
              <a:rPr lang="en-US" dirty="0" smtClean="0"/>
              <a:t>Cell (SPK-01, SPK-02,…</a:t>
            </a:r>
            <a:r>
              <a:rPr lang="en-US" dirty="0"/>
              <a:t> </a:t>
            </a:r>
            <a:r>
              <a:rPr lang="en-US" dirty="0" smtClean="0"/>
              <a:t>SPK-13)</a:t>
            </a:r>
          </a:p>
          <a:p>
            <a:pPr lvl="3"/>
            <a:r>
              <a:rPr lang="en-US" dirty="0" smtClean="0"/>
              <a:t>Slot  (SPK-02-LWU, SPK-02-CRM)</a:t>
            </a:r>
          </a:p>
          <a:p>
            <a:pPr lvl="4"/>
            <a:r>
              <a:rPr lang="en-US" sz="1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Beamline</a:t>
            </a:r>
            <a:r>
              <a:rPr lang="en-US" sz="1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Element (SPK-02-LWU-QH01, SPK-02-LWU-QH02)</a:t>
            </a:r>
          </a:p>
          <a:p>
            <a:r>
              <a:rPr lang="en-US" dirty="0" smtClean="0"/>
              <a:t>The ESS 3-D integration model will be based on slots</a:t>
            </a:r>
          </a:p>
          <a:p>
            <a:pPr lvl="1"/>
            <a:r>
              <a:rPr lang="en-US" dirty="0" smtClean="0"/>
              <a:t>Slots are considered installation sub-assemblies</a:t>
            </a:r>
          </a:p>
          <a:p>
            <a:pPr lvl="1"/>
            <a:r>
              <a:rPr lang="en-US" dirty="0" smtClean="0"/>
              <a:t>Definition of a Slot is flexible</a:t>
            </a:r>
          </a:p>
          <a:p>
            <a:pPr lvl="1"/>
            <a:r>
              <a:rPr lang="en-US" dirty="0" smtClean="0"/>
              <a:t>There will be one CHESS document to contain the 3-D model of each Slot design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23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SPARE SLIDE – </a:t>
            </a:r>
            <a:r>
              <a:rPr lang="en-US" dirty="0" smtClean="0"/>
              <a:t>Lattice </a:t>
            </a:r>
            <a:r>
              <a:rPr lang="en-US" dirty="0"/>
              <a:t>hierarchy in </a:t>
            </a:r>
            <a:r>
              <a:rPr lang="en-US" dirty="0" err="1"/>
              <a:t>LinacLego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grpSp>
        <p:nvGrpSpPr>
          <p:cNvPr id="51" name="Group 50"/>
          <p:cNvGrpSpPr/>
          <p:nvPr/>
        </p:nvGrpSpPr>
        <p:grpSpPr>
          <a:xfrm>
            <a:off x="1965678" y="1603852"/>
            <a:ext cx="1295028" cy="1295028"/>
            <a:chOff x="1821662" y="1603852"/>
            <a:chExt cx="1295028" cy="1295028"/>
          </a:xfrm>
        </p:grpSpPr>
        <p:pic>
          <p:nvPicPr>
            <p:cNvPr id="22" name="Picture 2" descr="C:\Users\nikolaosgazis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662" y="1603852"/>
              <a:ext cx="1295028" cy="129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>
              <a:off x="2252594" y="1844824"/>
              <a:ext cx="5790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LEBT</a:t>
              </a:r>
              <a:endParaRPr lang="sv-SE" sz="16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69534" y="1606550"/>
            <a:ext cx="1295028" cy="1295028"/>
            <a:chOff x="525518" y="1606550"/>
            <a:chExt cx="1295028" cy="1295028"/>
          </a:xfrm>
        </p:grpSpPr>
        <p:pic>
          <p:nvPicPr>
            <p:cNvPr id="4098" name="Picture 2" descr="C:\Users\nikolaosgazis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518" y="1606550"/>
              <a:ext cx="1295028" cy="129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956450" y="1847522"/>
              <a:ext cx="5499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ISRC</a:t>
              </a:r>
              <a:endParaRPr lang="sv-SE" sz="16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61822" y="1629916"/>
            <a:ext cx="1295028" cy="1295028"/>
            <a:chOff x="3117806" y="1629916"/>
            <a:chExt cx="1295028" cy="1295028"/>
          </a:xfrm>
        </p:grpSpPr>
        <p:pic>
          <p:nvPicPr>
            <p:cNvPr id="34" name="Picture 2" descr="C:\Users\nikolaosgazis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806" y="1629916"/>
              <a:ext cx="1295028" cy="129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3540427" y="1847522"/>
              <a:ext cx="52751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RFQ</a:t>
              </a:r>
              <a:endParaRPr lang="sv-SE" sz="16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557966" y="1629916"/>
            <a:ext cx="1295028" cy="1295028"/>
            <a:chOff x="4413950" y="1629916"/>
            <a:chExt cx="1295028" cy="1295028"/>
          </a:xfrm>
        </p:grpSpPr>
        <p:pic>
          <p:nvPicPr>
            <p:cNvPr id="35" name="Picture 2" descr="C:\Users\nikolaosgazis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950" y="1629916"/>
              <a:ext cx="1295028" cy="129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4852008" y="1847522"/>
              <a:ext cx="49494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DTL</a:t>
              </a:r>
              <a:endParaRPr lang="sv-SE" sz="16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855226" y="1628800"/>
            <a:ext cx="1295028" cy="1295028"/>
            <a:chOff x="5711210" y="1628800"/>
            <a:chExt cx="1295028" cy="1295028"/>
          </a:xfrm>
        </p:grpSpPr>
        <p:pic>
          <p:nvPicPr>
            <p:cNvPr id="38" name="Picture 2" descr="C:\Users\nikolaosgazis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1210" y="1628800"/>
              <a:ext cx="1295028" cy="129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Rectangle 38"/>
            <p:cNvSpPr/>
            <p:nvPr/>
          </p:nvSpPr>
          <p:spPr>
            <a:xfrm>
              <a:off x="6149268" y="1846406"/>
              <a:ext cx="4924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SPK</a:t>
              </a:r>
              <a:endParaRPr lang="sv-SE" sz="16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151370" y="1629916"/>
            <a:ext cx="1295028" cy="1295028"/>
            <a:chOff x="7007354" y="1629916"/>
            <a:chExt cx="1295028" cy="1295028"/>
          </a:xfrm>
        </p:grpSpPr>
        <p:pic>
          <p:nvPicPr>
            <p:cNvPr id="40" name="Picture 2" descr="C:\Users\nikolaosgazis\Desktop\images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7354" y="1629916"/>
              <a:ext cx="1295028" cy="12950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Rectangle 40"/>
            <p:cNvSpPr/>
            <p:nvPr/>
          </p:nvSpPr>
          <p:spPr>
            <a:xfrm>
              <a:off x="7445412" y="1847522"/>
              <a:ext cx="5581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/>
                <a:t>MBL</a:t>
              </a:r>
              <a:endParaRPr lang="sv-SE" sz="1600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8302382" y="2082334"/>
            <a:ext cx="590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etc…</a:t>
            </a:r>
            <a:endParaRPr lang="sv-SE" sz="1600" dirty="0"/>
          </a:p>
        </p:txBody>
      </p:sp>
      <p:sp>
        <p:nvSpPr>
          <p:cNvPr id="43" name="Hexagon 42"/>
          <p:cNvSpPr/>
          <p:nvPr/>
        </p:nvSpPr>
        <p:spPr>
          <a:xfrm>
            <a:off x="3261822" y="3284984"/>
            <a:ext cx="957046" cy="576064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SPK-01</a:t>
            </a:r>
            <a:endParaRPr lang="sv-SE" sz="1400" dirty="0"/>
          </a:p>
        </p:txBody>
      </p:sp>
      <p:sp>
        <p:nvSpPr>
          <p:cNvPr id="48" name="Rectangle 47"/>
          <p:cNvSpPr/>
          <p:nvPr/>
        </p:nvSpPr>
        <p:spPr>
          <a:xfrm>
            <a:off x="6228184" y="3212976"/>
            <a:ext cx="3429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…</a:t>
            </a:r>
            <a:endParaRPr lang="sv-SE" sz="3000" b="1" dirty="0"/>
          </a:p>
        </p:txBody>
      </p:sp>
      <p:sp>
        <p:nvSpPr>
          <p:cNvPr id="44" name="Right Brace 43"/>
          <p:cNvSpPr/>
          <p:nvPr/>
        </p:nvSpPr>
        <p:spPr>
          <a:xfrm rot="16200000">
            <a:off x="5281634" y="970282"/>
            <a:ext cx="366898" cy="4406522"/>
          </a:xfrm>
          <a:prstGeom prst="rightBrace">
            <a:avLst>
              <a:gd name="adj1" fmla="val 8333"/>
              <a:gd name="adj2" fmla="val 7027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4" name="Hexagon 53"/>
          <p:cNvSpPr/>
          <p:nvPr/>
        </p:nvSpPr>
        <p:spPr>
          <a:xfrm>
            <a:off x="4283968" y="3284984"/>
            <a:ext cx="957046" cy="576064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SPK-02</a:t>
            </a:r>
            <a:endParaRPr lang="sv-SE" sz="1400" dirty="0"/>
          </a:p>
        </p:txBody>
      </p:sp>
      <p:sp>
        <p:nvSpPr>
          <p:cNvPr id="55" name="Hexagon 54"/>
          <p:cNvSpPr/>
          <p:nvPr/>
        </p:nvSpPr>
        <p:spPr>
          <a:xfrm>
            <a:off x="5333650" y="3284984"/>
            <a:ext cx="957046" cy="576064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SPK-03</a:t>
            </a:r>
            <a:endParaRPr lang="sv-SE" sz="1400" dirty="0"/>
          </a:p>
        </p:txBody>
      </p:sp>
      <p:sp>
        <p:nvSpPr>
          <p:cNvPr id="57" name="Hexagon 56"/>
          <p:cNvSpPr/>
          <p:nvPr/>
        </p:nvSpPr>
        <p:spPr>
          <a:xfrm>
            <a:off x="6653324" y="3284984"/>
            <a:ext cx="957046" cy="576064"/>
          </a:xfrm>
          <a:prstGeom prst="hexagon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SPK-13</a:t>
            </a:r>
            <a:endParaRPr lang="sv-SE" sz="1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4997063" y="4037921"/>
            <a:ext cx="1084849" cy="967097"/>
            <a:chOff x="3345499" y="5013175"/>
            <a:chExt cx="1084849" cy="967097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5013175"/>
              <a:ext cx="648072" cy="75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Rectangle 63"/>
            <p:cNvSpPr/>
            <p:nvPr/>
          </p:nvSpPr>
          <p:spPr>
            <a:xfrm>
              <a:off x="3345499" y="5672495"/>
              <a:ext cx="108484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SPK-02-LWU</a:t>
              </a:r>
              <a:endParaRPr lang="sv-SE" sz="1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997062" y="4929845"/>
            <a:ext cx="994183" cy="967097"/>
            <a:chOff x="3345499" y="5013175"/>
            <a:chExt cx="994183" cy="967097"/>
          </a:xfrm>
        </p:grpSpPr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5013175"/>
              <a:ext cx="648072" cy="752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Rectangle 67"/>
            <p:cNvSpPr/>
            <p:nvPr/>
          </p:nvSpPr>
          <p:spPr>
            <a:xfrm>
              <a:off x="3345499" y="5672495"/>
              <a:ext cx="99418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SPK-02-CM</a:t>
              </a:r>
              <a:endParaRPr lang="sv-SE" sz="1400" dirty="0"/>
            </a:p>
          </p:txBody>
        </p:sp>
      </p:grpSp>
      <p:grpSp>
        <p:nvGrpSpPr>
          <p:cNvPr id="4104" name="Group 4103"/>
          <p:cNvGrpSpPr/>
          <p:nvPr/>
        </p:nvGrpSpPr>
        <p:grpSpPr>
          <a:xfrm>
            <a:off x="4762491" y="3851175"/>
            <a:ext cx="452961" cy="1454834"/>
            <a:chOff x="4618475" y="4121212"/>
            <a:chExt cx="452961" cy="1454834"/>
          </a:xfrm>
        </p:grpSpPr>
        <p:cxnSp>
          <p:nvCxnSpPr>
            <p:cNvPr id="4096" name="Straight Arrow Connector 4095"/>
            <p:cNvCxnSpPr/>
            <p:nvPr/>
          </p:nvCxnSpPr>
          <p:spPr>
            <a:xfrm>
              <a:off x="4618475" y="4707149"/>
              <a:ext cx="4529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618475" y="5570450"/>
              <a:ext cx="452960" cy="7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3" name="Straight Connector 4102"/>
            <p:cNvCxnSpPr/>
            <p:nvPr/>
          </p:nvCxnSpPr>
          <p:spPr>
            <a:xfrm flipV="1">
              <a:off x="4618475" y="4121212"/>
              <a:ext cx="0" cy="14548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5" name="Rectangle 4104"/>
          <p:cNvSpPr/>
          <p:nvPr/>
        </p:nvSpPr>
        <p:spPr>
          <a:xfrm rot="16200000">
            <a:off x="-230053" y="1918119"/>
            <a:ext cx="133248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/>
              <a:t>SECTION</a:t>
            </a:r>
            <a:endParaRPr lang="sv-SE" sz="2500" b="1" dirty="0"/>
          </a:p>
        </p:txBody>
      </p:sp>
      <p:sp>
        <p:nvSpPr>
          <p:cNvPr id="83" name="Rectangle 82"/>
          <p:cNvSpPr/>
          <p:nvPr/>
        </p:nvSpPr>
        <p:spPr>
          <a:xfrm rot="16200000">
            <a:off x="25945" y="3222528"/>
            <a:ext cx="7841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/>
              <a:t>CELL</a:t>
            </a:r>
            <a:endParaRPr lang="sv-SE" sz="2500" b="1" dirty="0"/>
          </a:p>
        </p:txBody>
      </p:sp>
      <p:sp>
        <p:nvSpPr>
          <p:cNvPr id="84" name="Rectangle 83"/>
          <p:cNvSpPr/>
          <p:nvPr/>
        </p:nvSpPr>
        <p:spPr>
          <a:xfrm rot="16200000">
            <a:off x="233" y="4328360"/>
            <a:ext cx="83561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/>
              <a:t>SLOT</a:t>
            </a:r>
            <a:endParaRPr lang="sv-SE" sz="2500" b="1" dirty="0"/>
          </a:p>
        </p:txBody>
      </p:sp>
      <p:grpSp>
        <p:nvGrpSpPr>
          <p:cNvPr id="4112" name="Group 4111"/>
          <p:cNvGrpSpPr/>
          <p:nvPr/>
        </p:nvGrpSpPr>
        <p:grpSpPr>
          <a:xfrm>
            <a:off x="5940152" y="4902259"/>
            <a:ext cx="2609424" cy="830997"/>
            <a:chOff x="6211048" y="4974267"/>
            <a:chExt cx="2609424" cy="830997"/>
          </a:xfrm>
        </p:grpSpPr>
        <p:sp>
          <p:nvSpPr>
            <p:cNvPr id="4110" name="Rectangle 4109"/>
            <p:cNvSpPr/>
            <p:nvPr/>
          </p:nvSpPr>
          <p:spPr>
            <a:xfrm>
              <a:off x="6211048" y="4974267"/>
              <a:ext cx="260942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u="sng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BEAMLINE ELEMENTS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/>
              </a:r>
              <a:b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SPK-02-LWU-QH01, </a:t>
              </a:r>
              <a:b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SPK-02-LWU-QH02, …</a:t>
              </a:r>
              <a:endParaRPr lang="sv-SE" sz="1600" dirty="0"/>
            </a:p>
          </p:txBody>
        </p:sp>
        <p:sp>
          <p:nvSpPr>
            <p:cNvPr id="4111" name="Double Brace 4110"/>
            <p:cNvSpPr/>
            <p:nvPr/>
          </p:nvSpPr>
          <p:spPr>
            <a:xfrm>
              <a:off x="6509308" y="5085184"/>
              <a:ext cx="2023132" cy="596988"/>
            </a:xfrm>
            <a:prstGeom prst="brace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45" name="Oval 44"/>
          <p:cNvSpPr/>
          <p:nvPr/>
        </p:nvSpPr>
        <p:spPr>
          <a:xfrm>
            <a:off x="58399" y="4073456"/>
            <a:ext cx="755576" cy="98686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ctangle 45"/>
          <p:cNvSpPr/>
          <p:nvPr/>
        </p:nvSpPr>
        <p:spPr>
          <a:xfrm>
            <a:off x="197660" y="5157192"/>
            <a:ext cx="43023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accent2"/>
                </a:solidFill>
              </a:rPr>
              <a:t>Level of exchange for the CAD files between IKC-ESS</a:t>
            </a:r>
            <a:endParaRPr lang="sv-SE" sz="2500" b="1" dirty="0">
              <a:solidFill>
                <a:schemeClr val="accent2"/>
              </a:solidFill>
            </a:endParaRPr>
          </a:p>
        </p:txBody>
      </p:sp>
      <p:cxnSp>
        <p:nvCxnSpPr>
          <p:cNvPr id="47" name="Straight Arrow Connector 46"/>
          <p:cNvCxnSpPr>
            <a:stCxn id="46" idx="0"/>
            <a:endCxn id="45" idx="6"/>
          </p:cNvCxnSpPr>
          <p:nvPr/>
        </p:nvCxnSpPr>
        <p:spPr>
          <a:xfrm flipH="1" flipV="1">
            <a:off x="813975" y="4566887"/>
            <a:ext cx="1534851" cy="5903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997064" y="3915396"/>
            <a:ext cx="1084848" cy="2177899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3" name="Straight Arrow Connector 52"/>
          <p:cNvCxnSpPr>
            <a:stCxn id="46" idx="0"/>
            <a:endCxn id="52" idx="2"/>
          </p:cNvCxnSpPr>
          <p:nvPr/>
        </p:nvCxnSpPr>
        <p:spPr>
          <a:xfrm flipV="1">
            <a:off x="2348826" y="5004346"/>
            <a:ext cx="2648238" cy="152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0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KC Integration in CH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IKC Integration in CHESS</Template>
  <TotalTime>2440</TotalTime>
  <Words>305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IKC Integration in CHESS</vt:lpstr>
      <vt:lpstr>Accelerator Integration  Design Integration Group  [DIG]</vt:lpstr>
      <vt:lpstr>Purpose</vt:lpstr>
      <vt:lpstr>Contributing your designs to ESS</vt:lpstr>
      <vt:lpstr>Monitoring the design integration of ESS</vt:lpstr>
      <vt:lpstr>End</vt:lpstr>
      <vt:lpstr>SPARE SLIDE – LinacLego Organization</vt:lpstr>
      <vt:lpstr>SPARE SLIDE – Lattice hierarchy in LinacLego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IKC Integration in CHESS</dc:title>
  <dc:creator>Carl-Johan Hårdh</dc:creator>
  <cp:lastModifiedBy>Nick Gazis</cp:lastModifiedBy>
  <cp:revision>179</cp:revision>
  <dcterms:created xsi:type="dcterms:W3CDTF">2015-01-12T11:51:50Z</dcterms:created>
  <dcterms:modified xsi:type="dcterms:W3CDTF">2015-04-23T08:25:20Z</dcterms:modified>
</cp:coreProperties>
</file>