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2" r:id="rId2"/>
    <p:sldMasterId id="2147483660" r:id="rId3"/>
  </p:sldMasterIdLst>
  <p:notesMasterIdLst>
    <p:notesMasterId r:id="rId25"/>
  </p:notesMasterIdLst>
  <p:handoutMasterIdLst>
    <p:handoutMasterId r:id="rId26"/>
  </p:handoutMasterIdLst>
  <p:sldIdLst>
    <p:sldId id="457" r:id="rId4"/>
    <p:sldId id="460" r:id="rId5"/>
    <p:sldId id="470" r:id="rId6"/>
    <p:sldId id="476" r:id="rId7"/>
    <p:sldId id="526" r:id="rId8"/>
    <p:sldId id="553" r:id="rId9"/>
    <p:sldId id="555" r:id="rId10"/>
    <p:sldId id="550" r:id="rId11"/>
    <p:sldId id="573" r:id="rId12"/>
    <p:sldId id="574" r:id="rId13"/>
    <p:sldId id="575" r:id="rId14"/>
    <p:sldId id="576" r:id="rId15"/>
    <p:sldId id="560" r:id="rId16"/>
    <p:sldId id="561" r:id="rId17"/>
    <p:sldId id="562" r:id="rId18"/>
    <p:sldId id="564" r:id="rId19"/>
    <p:sldId id="563" r:id="rId20"/>
    <p:sldId id="554" r:id="rId21"/>
    <p:sldId id="552" r:id="rId22"/>
    <p:sldId id="492" r:id="rId23"/>
    <p:sldId id="499" r:id="rId24"/>
  </p:sldIdLst>
  <p:sldSz cx="9144000" cy="6858000" type="screen4x3"/>
  <p:notesSz cx="6781800" cy="9918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FF93"/>
    <a:srgbClr val="00FF00"/>
    <a:srgbClr val="800000"/>
    <a:srgbClr val="000000"/>
    <a:srgbClr val="408000"/>
    <a:srgbClr val="008040"/>
    <a:srgbClr val="800040"/>
    <a:srgbClr val="400080"/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681" autoAdjust="0"/>
  </p:normalViewPr>
  <p:slideViewPr>
    <p:cSldViewPr snapToGrid="0" snapToObjects="1">
      <p:cViewPr>
        <p:scale>
          <a:sx n="100" d="100"/>
          <a:sy n="100" d="100"/>
        </p:scale>
        <p:origin x="-10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9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1451" y="0"/>
            <a:ext cx="293878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2A830-38A4-8944-BCBF-85BD8116FDA5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93878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1451" y="9421044"/>
            <a:ext cx="293878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E1298-E1C2-F040-879E-8FA32C3DB0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730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1451" y="0"/>
            <a:ext cx="293878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9BCA9-1CE0-DA44-BE7F-3DBE22FAA1A4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180" y="4711383"/>
            <a:ext cx="5425440" cy="44634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3878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1451" y="9421044"/>
            <a:ext cx="293878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DA8EA-CDBC-5146-BD43-804A34D388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603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F048CE-65EB-D64E-BF1C-463CB7A0EAE9}" type="datetime1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97551-655E-4243-AF44-754CE67D42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5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943921-9CC9-6C44-9487-C32E7E731793}" type="datetime1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97551-655E-4243-AF44-754CE67D42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46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C66D03-DB9B-5148-9DAC-6333496AB59E}" type="datetime1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97551-655E-4243-AF44-754CE67D42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3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19B4-D7DA-5244-96AC-0205B422648E}" type="datetime1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95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EBB4-C761-164D-A322-94E4D2C33C18}" type="datetime1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081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DE91-5CDE-1D42-959C-42546DB015E4}" type="datetime1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16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E5254-84D7-BF44-B249-C759FCF94D7F}" type="datetime1">
              <a:rPr lang="en-US" smtClean="0"/>
              <a:pPr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53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91D8-4E85-3446-9579-FC5604A30FFC}" type="datetime1">
              <a:rPr lang="en-US" smtClean="0"/>
              <a:pPr/>
              <a:t>4/23/2015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43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8973-470E-F848-9CF6-4074418D3A2B}" type="datetime1">
              <a:rPr lang="en-US" smtClean="0"/>
              <a:pPr/>
              <a:t>4/23/2015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23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D631-DB08-B340-B818-BC29C033F32D}" type="datetime1">
              <a:rPr lang="en-US" smtClean="0"/>
              <a:pPr/>
              <a:t>4/23/2015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9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C217-31A8-CD42-B6DF-7825FD84F035}" type="datetime1">
              <a:rPr lang="en-US" smtClean="0"/>
              <a:pPr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32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A5D206-CE15-9742-AE9F-BFBF59B095DE}" type="datetime1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97551-655E-4243-AF44-754CE67D42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40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7FE2E-9FD9-B14F-9135-1ED637A512B3}" type="datetime1">
              <a:rPr lang="en-US" smtClean="0"/>
              <a:pPr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63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B464-2A89-7741-8DBB-728312A8D5CF}" type="datetime1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27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DF991-DEF1-CD4F-9E1E-C0D4FCDDEEF8}" type="datetime1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994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4410-24FD-7846-8E3D-9C065BEDA10D}" type="datetime1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954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7B9-DB9A-9741-B917-6E92E7242D35}" type="datetime1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0811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0227-506B-294F-B54E-A4E47EF0BB15}" type="datetime1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167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5C65-FE01-9C41-B48F-BE130023BE5B}" type="datetime1">
              <a:rPr lang="en-US" smtClean="0"/>
              <a:pPr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539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DF6C-E318-5C44-9F40-9602DCCFD655}" type="datetime1">
              <a:rPr lang="en-US" smtClean="0"/>
              <a:pPr/>
              <a:t>4/23/2015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435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949A-5A49-CD43-B5A8-BA1BCF73C56F}" type="datetime1">
              <a:rPr lang="en-US" smtClean="0"/>
              <a:pPr/>
              <a:t>4/23/2015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236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46305-0EF8-8C40-992A-48E8F58964E5}" type="datetime1">
              <a:rPr lang="en-US" smtClean="0"/>
              <a:pPr/>
              <a:t>4/23/2015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9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8673B5-0080-3E48-8D76-89CA3EE75578}" type="datetime1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97551-655E-4243-AF44-754CE67D42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240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37EB7-41F7-C246-A013-B1180536DEB2}" type="datetime1">
              <a:rPr lang="en-US" smtClean="0"/>
              <a:pPr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320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729D-65C7-794C-882F-34D352567CFF}" type="datetime1">
              <a:rPr lang="en-US" smtClean="0"/>
              <a:pPr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634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79173-A1DB-7C40-A2DA-662E4E878297}" type="datetime1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275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752C7-1A67-E749-9EA9-2BF89B758612}" type="datetime1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99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97F45B-8533-4B49-BC25-262A269D9FCC}" type="datetime1">
              <a:rPr lang="en-US" smtClean="0"/>
              <a:pPr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97551-655E-4243-AF44-754CE67D42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97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312736-B908-A745-85B4-B8CF32630921}" type="datetime1">
              <a:rPr lang="en-US" smtClean="0"/>
              <a:pPr/>
              <a:t>4/23/2015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97551-655E-4243-AF44-754CE67D42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34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E3231F-C428-F744-8DE4-30A6599AD153}" type="datetime1">
              <a:rPr lang="en-US" smtClean="0"/>
              <a:pPr/>
              <a:t>4/23/2015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97551-655E-4243-AF44-754CE67D42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55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B2555C-3C29-C04A-973C-00B085FAA90C}" type="datetime1">
              <a:rPr lang="en-US" smtClean="0"/>
              <a:pPr/>
              <a:t>4/23/2015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97551-655E-4243-AF44-754CE67D42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02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1318A5-EF2E-AF4C-BA1B-9272316B9B4B}" type="datetime1">
              <a:rPr lang="en-US" smtClean="0"/>
              <a:pPr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97551-655E-4243-AF44-754CE67D42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16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ECEF32-237C-0C49-85C5-78DC62BAFB05}" type="datetime1">
              <a:rPr lang="en-US" smtClean="0"/>
              <a:pPr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97551-655E-4243-AF44-754CE67D42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1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90744" y="61920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50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3817B-19E8-EC44-98A8-153649C29826}" type="datetime1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97551-655E-4243-AF44-754CE67D42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2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48A71-2076-5E48-B742-564BA3597213}" type="datetime1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97551-655E-4243-AF44-754CE67D42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2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emf"/><Relationship Id="rId18" Type="http://schemas.openxmlformats.org/officeDocument/2006/relationships/image" Target="../media/image18.emf"/><Relationship Id="rId26" Type="http://schemas.openxmlformats.org/officeDocument/2006/relationships/image" Target="../media/image26.png"/><Relationship Id="rId21" Type="http://schemas.openxmlformats.org/officeDocument/2006/relationships/image" Target="../media/image21.png"/><Relationship Id="rId34" Type="http://schemas.openxmlformats.org/officeDocument/2006/relationships/image" Target="../media/image34.emf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17" Type="http://schemas.openxmlformats.org/officeDocument/2006/relationships/image" Target="../media/image17.emf"/><Relationship Id="rId25" Type="http://schemas.openxmlformats.org/officeDocument/2006/relationships/image" Target="../media/image25.png"/><Relationship Id="rId33" Type="http://schemas.openxmlformats.org/officeDocument/2006/relationships/image" Target="../media/image33.emf"/><Relationship Id="rId2" Type="http://schemas.openxmlformats.org/officeDocument/2006/relationships/image" Target="../media/image2.png"/><Relationship Id="rId16" Type="http://schemas.openxmlformats.org/officeDocument/2006/relationships/image" Target="../media/image16.emf"/><Relationship Id="rId20" Type="http://schemas.openxmlformats.org/officeDocument/2006/relationships/image" Target="../media/image20.emf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24" Type="http://schemas.openxmlformats.org/officeDocument/2006/relationships/image" Target="../media/image24.png"/><Relationship Id="rId32" Type="http://schemas.openxmlformats.org/officeDocument/2006/relationships/image" Target="../media/image32.emf"/><Relationship Id="rId37" Type="http://schemas.openxmlformats.org/officeDocument/2006/relationships/image" Target="../media/image37.png"/><Relationship Id="rId5" Type="http://schemas.openxmlformats.org/officeDocument/2006/relationships/image" Target="../media/image5.emf"/><Relationship Id="rId15" Type="http://schemas.openxmlformats.org/officeDocument/2006/relationships/image" Target="../media/image15.emf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10" Type="http://schemas.openxmlformats.org/officeDocument/2006/relationships/image" Target="../media/image10.emf"/><Relationship Id="rId19" Type="http://schemas.openxmlformats.org/officeDocument/2006/relationships/image" Target="../media/image19.emf"/><Relationship Id="rId31" Type="http://schemas.openxmlformats.org/officeDocument/2006/relationships/image" Target="../media/image31.emf"/><Relationship Id="rId4" Type="http://schemas.openxmlformats.org/officeDocument/2006/relationships/image" Target="../media/image4.emf"/><Relationship Id="rId9" Type="http://schemas.openxmlformats.org/officeDocument/2006/relationships/image" Target="../media/image9.emf"/><Relationship Id="rId14" Type="http://schemas.openxmlformats.org/officeDocument/2006/relationships/image" Target="../media/image14.emf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emf"/><Relationship Id="rId8" Type="http://schemas.openxmlformats.org/officeDocument/2006/relationships/image" Target="../media/image8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ESS LLRF System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2015-04-23</a:t>
            </a:r>
          </a:p>
          <a:p>
            <a:r>
              <a:rPr lang="sv-SE" dirty="0" smtClean="0"/>
              <a:t>Anders J Johansson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8757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LLRF </a:t>
            </a:r>
            <a:r>
              <a:rPr lang="sv-SE" dirty="0" smtClean="0"/>
              <a:t>RF </a:t>
            </a:r>
            <a:r>
              <a:rPr lang="sv-SE" dirty="0"/>
              <a:t>inputs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err="1" smtClean="0"/>
              <a:t>Two</a:t>
            </a:r>
            <a:r>
              <a:rPr lang="sv-SE" dirty="0" smtClean="0"/>
              <a:t> couplers</a:t>
            </a:r>
            <a:br>
              <a:rPr lang="sv-SE" dirty="0" smtClean="0"/>
            </a:b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v-SE" sz="2400" dirty="0" err="1" smtClean="0"/>
              <a:t>Cavity</a:t>
            </a:r>
            <a:r>
              <a:rPr lang="sv-SE" sz="2400" dirty="0" smtClean="0"/>
              <a:t> pickup (</a:t>
            </a:r>
            <a:r>
              <a:rPr lang="sv-SE" sz="2400" dirty="0" err="1" smtClean="0"/>
              <a:t>Cavity</a:t>
            </a:r>
            <a:r>
              <a:rPr lang="sv-SE" sz="24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2400" dirty="0" smtClean="0"/>
              <a:t>LLRF </a:t>
            </a:r>
            <a:r>
              <a:rPr lang="sv-SE" sz="2400" dirty="0" err="1" smtClean="0"/>
              <a:t>out</a:t>
            </a:r>
            <a:r>
              <a:rPr lang="sv-SE" sz="2400" dirty="0" smtClean="0"/>
              <a:t> (LLRF </a:t>
            </a:r>
            <a:r>
              <a:rPr lang="sv-SE" sz="2400" dirty="0" err="1" smtClean="0"/>
              <a:t>Internal</a:t>
            </a:r>
            <a:r>
              <a:rPr lang="sv-SE" sz="24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2400" dirty="0" smtClean="0"/>
              <a:t>Pre-</a:t>
            </a:r>
            <a:r>
              <a:rPr lang="sv-SE" sz="2400" dirty="0" err="1" smtClean="0"/>
              <a:t>amp</a:t>
            </a:r>
            <a:r>
              <a:rPr lang="sv-SE" sz="2400" dirty="0" smtClean="0"/>
              <a:t> </a:t>
            </a:r>
            <a:r>
              <a:rPr lang="sv-SE" sz="2400" dirty="0" err="1" smtClean="0"/>
              <a:t>out</a:t>
            </a:r>
            <a:r>
              <a:rPr lang="sv-SE" sz="2400" dirty="0" smtClean="0"/>
              <a:t> (RFS)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2400" dirty="0" smtClean="0"/>
              <a:t>Main </a:t>
            </a:r>
            <a:r>
              <a:rPr lang="sv-SE" sz="2400" dirty="0" err="1" smtClean="0"/>
              <a:t>Amplifier</a:t>
            </a:r>
            <a:r>
              <a:rPr lang="sv-SE" sz="2400" dirty="0" smtClean="0"/>
              <a:t> </a:t>
            </a:r>
            <a:r>
              <a:rPr lang="sv-SE" sz="2400" dirty="0" err="1" smtClean="0"/>
              <a:t>out</a:t>
            </a:r>
            <a:r>
              <a:rPr lang="sv-SE" sz="2400" dirty="0" smtClean="0"/>
              <a:t> (RFS)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2400" dirty="0" smtClean="0"/>
              <a:t>Main </a:t>
            </a:r>
            <a:r>
              <a:rPr lang="sv-SE" sz="2400" dirty="0" err="1" smtClean="0"/>
              <a:t>Amplifier</a:t>
            </a:r>
            <a:r>
              <a:rPr lang="sv-SE" sz="2400" dirty="0" smtClean="0"/>
              <a:t> </a:t>
            </a:r>
            <a:r>
              <a:rPr lang="sv-SE" sz="2400" dirty="0" err="1" smtClean="0"/>
              <a:t>reflected</a:t>
            </a:r>
            <a:r>
              <a:rPr lang="sv-SE" sz="2400" dirty="0" smtClean="0"/>
              <a:t> (RFS)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2400" dirty="0" smtClean="0"/>
              <a:t>Splitter forward (RFS)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2400" dirty="0" smtClean="0"/>
              <a:t>Splitter </a:t>
            </a:r>
            <a:r>
              <a:rPr lang="sv-SE" sz="2400" dirty="0" err="1" smtClean="0"/>
              <a:t>reflected</a:t>
            </a:r>
            <a:r>
              <a:rPr lang="sv-SE" sz="2400" dirty="0" smtClean="0"/>
              <a:t> (RFS)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2400" dirty="0" err="1" smtClean="0"/>
              <a:t>Phase</a:t>
            </a:r>
            <a:r>
              <a:rPr lang="sv-SE" sz="2400" dirty="0" smtClean="0"/>
              <a:t> </a:t>
            </a:r>
            <a:r>
              <a:rPr lang="sv-SE" sz="2400" dirty="0" err="1" smtClean="0"/>
              <a:t>reference</a:t>
            </a:r>
            <a:r>
              <a:rPr lang="sv-SE" sz="2400" dirty="0" smtClean="0"/>
              <a:t> in (</a:t>
            </a:r>
            <a:r>
              <a:rPr lang="sv-SE" sz="2400" dirty="0" err="1" smtClean="0"/>
              <a:t>Phase</a:t>
            </a:r>
            <a:r>
              <a:rPr lang="sv-SE" sz="2400" dirty="0" smtClean="0"/>
              <a:t> </a:t>
            </a:r>
            <a:r>
              <a:rPr lang="sv-SE" sz="2400" dirty="0" err="1" smtClean="0"/>
              <a:t>reference</a:t>
            </a:r>
            <a:r>
              <a:rPr lang="sv-SE" sz="24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sv-SE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v-SE" sz="2400" dirty="0" err="1" smtClean="0"/>
              <a:t>Cavity</a:t>
            </a:r>
            <a:r>
              <a:rPr lang="sv-SE" sz="2400" dirty="0" smtClean="0"/>
              <a:t> forward 1 (RFS)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2400" dirty="0" err="1" smtClean="0"/>
              <a:t>Cavity</a:t>
            </a:r>
            <a:r>
              <a:rPr lang="sv-SE" sz="2400" dirty="0" smtClean="0"/>
              <a:t> </a:t>
            </a:r>
            <a:r>
              <a:rPr lang="sv-SE" sz="2400" dirty="0" err="1" smtClean="0"/>
              <a:t>reflected</a:t>
            </a:r>
            <a:r>
              <a:rPr lang="sv-SE" sz="2400" dirty="0" smtClean="0"/>
              <a:t> 1 (RFS)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2400" dirty="0" err="1" smtClean="0"/>
              <a:t>Cavity</a:t>
            </a:r>
            <a:r>
              <a:rPr lang="sv-SE" sz="2400" dirty="0" smtClean="0"/>
              <a:t> forward 2 (RFS)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2400" dirty="0" err="1" smtClean="0"/>
              <a:t>Cavity</a:t>
            </a:r>
            <a:r>
              <a:rPr lang="sv-SE" sz="2400" dirty="0" smtClean="0"/>
              <a:t> </a:t>
            </a:r>
            <a:r>
              <a:rPr lang="sv-SE" sz="2400" dirty="0" err="1" smtClean="0"/>
              <a:t>reflected</a:t>
            </a:r>
            <a:r>
              <a:rPr lang="sv-SE" sz="2400" dirty="0" smtClean="0"/>
              <a:t> 2 (RFS)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2400" dirty="0" err="1" smtClean="0"/>
              <a:t>Spare</a:t>
            </a:r>
            <a:endParaRPr lang="sv-SE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sv-SE" sz="2400" dirty="0" err="1" smtClean="0"/>
              <a:t>Spare</a:t>
            </a:r>
            <a:endParaRPr lang="sv-SE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sv-SE" sz="2400" dirty="0" err="1" smtClean="0"/>
              <a:t>Spare</a:t>
            </a:r>
            <a:endParaRPr lang="sv-SE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sv-SE" sz="2400" dirty="0" err="1" smtClean="0"/>
              <a:t>Spare</a:t>
            </a:r>
            <a:endParaRPr lang="sv-SE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20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LLRF inputs</a:t>
            </a:r>
            <a:br>
              <a:rPr lang="sv-SE" dirty="0" smtClean="0"/>
            </a:br>
            <a:r>
              <a:rPr lang="sv-SE" dirty="0" err="1" smtClean="0"/>
              <a:t>Other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EPICS (ICS)</a:t>
            </a:r>
          </a:p>
          <a:p>
            <a:r>
              <a:rPr lang="sv-SE" dirty="0" smtClean="0"/>
              <a:t>Ethernet for </a:t>
            </a:r>
            <a:r>
              <a:rPr lang="sv-SE" dirty="0" err="1" smtClean="0"/>
              <a:t>crate</a:t>
            </a:r>
            <a:r>
              <a:rPr lang="sv-SE" dirty="0" smtClean="0"/>
              <a:t> supervision (ICS)</a:t>
            </a:r>
          </a:p>
          <a:p>
            <a:r>
              <a:rPr lang="sv-SE" dirty="0" smtClean="0"/>
              <a:t>Timing (ICS)</a:t>
            </a:r>
          </a:p>
          <a:p>
            <a:endParaRPr lang="sv-SE" dirty="0" smtClean="0"/>
          </a:p>
          <a:p>
            <a:r>
              <a:rPr lang="sv-SE" dirty="0" err="1" smtClean="0"/>
              <a:t>Beam</a:t>
            </a:r>
            <a:r>
              <a:rPr lang="sv-SE" dirty="0" smtClean="0"/>
              <a:t> </a:t>
            </a:r>
            <a:r>
              <a:rPr lang="sv-SE" dirty="0" err="1" smtClean="0"/>
              <a:t>current</a:t>
            </a:r>
            <a:r>
              <a:rPr lang="sv-SE" dirty="0" smtClean="0"/>
              <a:t> </a:t>
            </a:r>
            <a:r>
              <a:rPr lang="sv-SE" dirty="0" err="1" smtClean="0"/>
              <a:t>measurement</a:t>
            </a:r>
            <a:r>
              <a:rPr lang="sv-SE" dirty="0" smtClean="0"/>
              <a:t> (BI)</a:t>
            </a:r>
          </a:p>
          <a:p>
            <a:r>
              <a:rPr lang="sv-SE" dirty="0" smtClean="0"/>
              <a:t>Modulator </a:t>
            </a:r>
            <a:r>
              <a:rPr lang="sv-SE" dirty="0" err="1" smtClean="0"/>
              <a:t>voltage</a:t>
            </a:r>
            <a:r>
              <a:rPr lang="sv-SE" dirty="0" smtClean="0"/>
              <a:t> (RFS)</a:t>
            </a:r>
          </a:p>
          <a:p>
            <a:r>
              <a:rPr lang="sv-SE" dirty="0" smtClean="0"/>
              <a:t>Interlock (LPS in RFS)</a:t>
            </a:r>
          </a:p>
          <a:p>
            <a:r>
              <a:rPr lang="sv-SE" dirty="0" smtClean="0"/>
              <a:t>230 V mains (?)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13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LLRF output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LLRF output (RFS)</a:t>
            </a:r>
          </a:p>
          <a:p>
            <a:endParaRPr lang="sv-SE" dirty="0" smtClean="0"/>
          </a:p>
          <a:p>
            <a:r>
              <a:rPr lang="sv-SE" dirty="0" smtClean="0"/>
              <a:t>EPICS </a:t>
            </a:r>
            <a:r>
              <a:rPr lang="sv-SE" dirty="0"/>
              <a:t>(ICS)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 err="1" smtClean="0"/>
              <a:t>Tuning</a:t>
            </a:r>
            <a:r>
              <a:rPr lang="sv-SE" dirty="0" smtClean="0"/>
              <a:t> </a:t>
            </a:r>
            <a:r>
              <a:rPr lang="sv-SE" dirty="0" err="1" smtClean="0"/>
              <a:t>command</a:t>
            </a:r>
            <a:r>
              <a:rPr lang="sv-SE" dirty="0" smtClean="0"/>
              <a:t> (</a:t>
            </a:r>
            <a:r>
              <a:rPr lang="sv-SE" dirty="0" err="1" smtClean="0"/>
              <a:t>tune</a:t>
            </a:r>
            <a:r>
              <a:rPr lang="sv-SE" dirty="0" smtClean="0"/>
              <a:t> x Hz </a:t>
            </a:r>
            <a:r>
              <a:rPr lang="sv-SE" dirty="0" err="1" smtClean="0"/>
              <a:t>up</a:t>
            </a:r>
            <a:r>
              <a:rPr lang="sv-SE" dirty="0" smtClean="0"/>
              <a:t>/down) over EPICS.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34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Motion Control</a:t>
            </a:r>
            <a:br>
              <a:rPr lang="sv-SE" dirty="0" smtClean="0"/>
            </a:br>
            <a:r>
              <a:rPr lang="sv-SE" dirty="0" err="1" smtClean="0"/>
              <a:t>Baseline</a:t>
            </a:r>
            <a:r>
              <a:rPr lang="sv-SE" dirty="0" smtClean="0"/>
              <a:t> interface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 smtClean="0"/>
          </a:p>
          <a:p>
            <a:r>
              <a:rPr lang="sv-SE" dirty="0" err="1" smtClean="0"/>
              <a:t>Cavity</a:t>
            </a:r>
            <a:r>
              <a:rPr lang="sv-SE" dirty="0" smtClean="0"/>
              <a:t> WPs </a:t>
            </a:r>
            <a:r>
              <a:rPr lang="sv-SE" dirty="0" err="1" smtClean="0"/>
              <a:t>are</a:t>
            </a:r>
            <a:r>
              <a:rPr lang="sv-SE" dirty="0" smtClean="0"/>
              <a:t> </a:t>
            </a:r>
            <a:r>
              <a:rPr lang="sv-SE" dirty="0" err="1" smtClean="0"/>
              <a:t>responsible</a:t>
            </a:r>
            <a:r>
              <a:rPr lang="sv-SE" dirty="0" smtClean="0"/>
              <a:t> for </a:t>
            </a:r>
            <a:r>
              <a:rPr lang="sv-SE" dirty="0" err="1" smtClean="0"/>
              <a:t>protecting</a:t>
            </a:r>
            <a:r>
              <a:rPr lang="sv-SE" dirty="0" smtClean="0"/>
              <a:t> the </a:t>
            </a:r>
            <a:r>
              <a:rPr lang="sv-SE" dirty="0" err="1" smtClean="0"/>
              <a:t>cavities</a:t>
            </a:r>
            <a:r>
              <a:rPr lang="sv-SE" dirty="0" smtClean="0"/>
              <a:t> </a:t>
            </a:r>
            <a:r>
              <a:rPr lang="sv-SE" dirty="0" err="1" smtClean="0"/>
              <a:t>against</a:t>
            </a:r>
            <a:r>
              <a:rPr lang="sv-SE" dirty="0" smtClean="0"/>
              <a:t> </a:t>
            </a:r>
            <a:r>
              <a:rPr lang="sv-SE" dirty="0" err="1" smtClean="0"/>
              <a:t>harmful</a:t>
            </a:r>
            <a:r>
              <a:rPr lang="sv-SE" dirty="0" smtClean="0"/>
              <a:t> </a:t>
            </a:r>
            <a:r>
              <a:rPr lang="sv-SE" dirty="0" err="1" smtClean="0"/>
              <a:t>commands</a:t>
            </a:r>
            <a:endParaRPr lang="sv-SE" dirty="0" smtClean="0"/>
          </a:p>
          <a:p>
            <a:endParaRPr lang="sv-SE" dirty="0" smtClean="0"/>
          </a:p>
          <a:p>
            <a:r>
              <a:rPr lang="sv-SE" dirty="0" smtClean="0"/>
              <a:t>LLRF </a:t>
            </a:r>
            <a:r>
              <a:rPr lang="sv-SE" dirty="0" err="1" smtClean="0"/>
              <a:t>calculates</a:t>
            </a:r>
            <a:r>
              <a:rPr lang="sv-SE" dirty="0" smtClean="0"/>
              <a:t> </a:t>
            </a:r>
            <a:r>
              <a:rPr lang="sv-SE" dirty="0" err="1" smtClean="0"/>
              <a:t>necessary</a:t>
            </a:r>
            <a:r>
              <a:rPr lang="sv-SE" dirty="0" smtClean="0"/>
              <a:t> </a:t>
            </a:r>
            <a:r>
              <a:rPr lang="sv-SE" dirty="0" err="1" smtClean="0"/>
              <a:t>tuning</a:t>
            </a:r>
            <a:r>
              <a:rPr lang="sv-SE" dirty="0" smtClean="0"/>
              <a:t> </a:t>
            </a:r>
            <a:r>
              <a:rPr lang="sv-SE" dirty="0" err="1" smtClean="0"/>
              <a:t>adjustments</a:t>
            </a:r>
            <a:endParaRPr lang="sv-SE" dirty="0" smtClean="0"/>
          </a:p>
          <a:p>
            <a:endParaRPr lang="sv-SE" dirty="0" smtClean="0"/>
          </a:p>
          <a:p>
            <a:r>
              <a:rPr lang="sv-SE" dirty="0" err="1" smtClean="0"/>
              <a:t>Adjustments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 smtClean="0"/>
              <a:t> sent over EPICS </a:t>
            </a:r>
            <a:r>
              <a:rPr lang="sv-SE" dirty="0" err="1" smtClean="0"/>
              <a:t>to</a:t>
            </a:r>
            <a:r>
              <a:rPr lang="sv-SE" dirty="0" smtClean="0"/>
              <a:t> be </a:t>
            </a:r>
            <a:r>
              <a:rPr lang="sv-SE" dirty="0" err="1" smtClean="0"/>
              <a:t>executed</a:t>
            </a:r>
            <a:r>
              <a:rPr lang="sv-SE" dirty="0" smtClean="0"/>
              <a:t>.</a:t>
            </a:r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60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75656" y="548680"/>
            <a:ext cx="4968552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RFQ</a:t>
            </a:r>
            <a:endParaRPr lang="sv-SE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2305759" y="1160748"/>
            <a:ext cx="0" cy="29163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815916" y="1628800"/>
            <a:ext cx="0" cy="2448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580112" y="1772816"/>
            <a:ext cx="0" cy="2304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699792" y="1412776"/>
            <a:ext cx="0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355976" y="1772816"/>
            <a:ext cx="0" cy="2304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940152" y="1772816"/>
            <a:ext cx="0" cy="2304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619672" y="4077072"/>
            <a:ext cx="47525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Motion Controller / PID </a:t>
            </a:r>
            <a:r>
              <a:rPr lang="sv-SE" dirty="0" err="1" smtClean="0"/>
              <a:t>temperature</a:t>
            </a:r>
            <a:r>
              <a:rPr lang="sv-SE" dirty="0" smtClean="0"/>
              <a:t> </a:t>
            </a:r>
            <a:r>
              <a:rPr lang="sv-SE" dirty="0" err="1" smtClean="0"/>
              <a:t>ctrl</a:t>
            </a:r>
            <a:endParaRPr lang="sv-SE" dirty="0"/>
          </a:p>
        </p:txBody>
      </p:sp>
      <p:sp>
        <p:nvSpPr>
          <p:cNvPr id="36" name="TextBox 35"/>
          <p:cNvSpPr txBox="1"/>
          <p:nvPr/>
        </p:nvSpPr>
        <p:spPr>
          <a:xfrm>
            <a:off x="7469088" y="4653136"/>
            <a:ext cx="753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Cavity</a:t>
            </a:r>
            <a:endParaRPr lang="sv-SE" dirty="0"/>
          </a:p>
        </p:txBody>
      </p:sp>
      <p:cxnSp>
        <p:nvCxnSpPr>
          <p:cNvPr id="38" name="Straight Connector 37"/>
          <p:cNvCxnSpPr>
            <a:stCxn id="26" idx="2"/>
          </p:cNvCxnSpPr>
          <p:nvPr/>
        </p:nvCxnSpPr>
        <p:spPr>
          <a:xfrm>
            <a:off x="3995936" y="4581128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130447" y="4653136"/>
            <a:ext cx="788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TCP/IP</a:t>
            </a:r>
            <a:endParaRPr lang="sv-SE" dirty="0"/>
          </a:p>
        </p:txBody>
      </p:sp>
      <p:sp>
        <p:nvSpPr>
          <p:cNvPr id="40" name="Rectangle 39"/>
          <p:cNvSpPr/>
          <p:nvPr/>
        </p:nvSpPr>
        <p:spPr>
          <a:xfrm>
            <a:off x="2502240" y="5301208"/>
            <a:ext cx="2999413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Control Box</a:t>
            </a:r>
            <a:endParaRPr lang="sv-SE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539552" y="5053826"/>
            <a:ext cx="818534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278588" y="521990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ICS</a:t>
            </a:r>
            <a:endParaRPr lang="sv-SE" dirty="0"/>
          </a:p>
        </p:txBody>
      </p:sp>
      <p:cxnSp>
        <p:nvCxnSpPr>
          <p:cNvPr id="44" name="Straight Connector 43"/>
          <p:cNvCxnSpPr>
            <a:stCxn id="40" idx="2"/>
          </p:cNvCxnSpPr>
          <p:nvPr/>
        </p:nvCxnSpPr>
        <p:spPr>
          <a:xfrm>
            <a:off x="4001947" y="5877272"/>
            <a:ext cx="2285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193784" y="5985287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EPICS</a:t>
            </a:r>
            <a:endParaRPr lang="sv-SE" dirty="0"/>
          </a:p>
        </p:txBody>
      </p:sp>
      <p:sp>
        <p:nvSpPr>
          <p:cNvPr id="43" name="Rectangle 42"/>
          <p:cNvSpPr/>
          <p:nvPr/>
        </p:nvSpPr>
        <p:spPr>
          <a:xfrm>
            <a:off x="1583668" y="3140968"/>
            <a:ext cx="47525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 smtClean="0"/>
              <a:t>Water</a:t>
            </a:r>
            <a:r>
              <a:rPr lang="sv-SE" dirty="0" smtClean="0"/>
              <a:t> </a:t>
            </a:r>
            <a:r>
              <a:rPr lang="sv-SE" dirty="0" err="1" smtClean="0"/>
              <a:t>skid</a:t>
            </a:r>
            <a:endParaRPr lang="sv-SE" dirty="0"/>
          </a:p>
        </p:txBody>
      </p:sp>
      <p:cxnSp>
        <p:nvCxnSpPr>
          <p:cNvPr id="55" name="Straight Connector 54"/>
          <p:cNvCxnSpPr/>
          <p:nvPr/>
        </p:nvCxnSpPr>
        <p:spPr>
          <a:xfrm>
            <a:off x="2267744" y="1313148"/>
            <a:ext cx="0" cy="182782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2699792" y="1465548"/>
            <a:ext cx="0" cy="182782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851920" y="1465548"/>
            <a:ext cx="0" cy="182782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355976" y="1465548"/>
            <a:ext cx="0" cy="182782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580112" y="1465548"/>
            <a:ext cx="0" cy="182782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940152" y="1465548"/>
            <a:ext cx="0" cy="182782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389936" y="6406634"/>
            <a:ext cx="1139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RFS </a:t>
            </a:r>
            <a:r>
              <a:rPr lang="sv-SE" dirty="0"/>
              <a:t>/ </a:t>
            </a:r>
            <a:r>
              <a:rPr lang="sv-SE" dirty="0" smtClean="0"/>
              <a:t>LLRF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7897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75656" y="548680"/>
            <a:ext cx="4968552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DTL</a:t>
            </a:r>
            <a:endParaRPr lang="sv-SE" dirty="0"/>
          </a:p>
        </p:txBody>
      </p:sp>
      <p:sp>
        <p:nvSpPr>
          <p:cNvPr id="5" name="Oval 4"/>
          <p:cNvSpPr/>
          <p:nvPr/>
        </p:nvSpPr>
        <p:spPr>
          <a:xfrm>
            <a:off x="2089735" y="2132856"/>
            <a:ext cx="432048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M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766325" y="2132856"/>
            <a:ext cx="432048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M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364088" y="2132856"/>
            <a:ext cx="432048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M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46582" y="1628800"/>
            <a:ext cx="130924" cy="50405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ounded Rectangle 8"/>
          <p:cNvSpPr/>
          <p:nvPr/>
        </p:nvSpPr>
        <p:spPr>
          <a:xfrm>
            <a:off x="3918548" y="1607197"/>
            <a:ext cx="130924" cy="50405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ounded Rectangle 9"/>
          <p:cNvSpPr/>
          <p:nvPr/>
        </p:nvSpPr>
        <p:spPr>
          <a:xfrm>
            <a:off x="5521196" y="1628800"/>
            <a:ext cx="130924" cy="50405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2" name="Straight Arrow Connector 11"/>
          <p:cNvCxnSpPr>
            <a:endCxn id="8" idx="3"/>
          </p:cNvCxnSpPr>
          <p:nvPr/>
        </p:nvCxnSpPr>
        <p:spPr>
          <a:xfrm flipH="1">
            <a:off x="2377506" y="1880828"/>
            <a:ext cx="32228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377506" y="2060848"/>
            <a:ext cx="32228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051352" y="1844824"/>
            <a:ext cx="32228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033690" y="2033228"/>
            <a:ext cx="32228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652120" y="2033228"/>
            <a:ext cx="32228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652120" y="1844824"/>
            <a:ext cx="32228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5" idx="4"/>
          </p:cNvCxnSpPr>
          <p:nvPr/>
        </p:nvCxnSpPr>
        <p:spPr>
          <a:xfrm>
            <a:off x="2305759" y="2492896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995936" y="2492896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580112" y="2492896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699792" y="1859225"/>
            <a:ext cx="0" cy="19298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355976" y="1844824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940152" y="1844824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619672" y="3717032"/>
            <a:ext cx="475252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Motion Controller</a:t>
            </a:r>
            <a:endParaRPr lang="sv-SE" dirty="0"/>
          </a:p>
        </p:txBody>
      </p:sp>
      <p:sp>
        <p:nvSpPr>
          <p:cNvPr id="27" name="Rectangle 26"/>
          <p:cNvSpPr/>
          <p:nvPr/>
        </p:nvSpPr>
        <p:spPr>
          <a:xfrm>
            <a:off x="2195736" y="2636912"/>
            <a:ext cx="21602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TextBox 27"/>
          <p:cNvSpPr txBox="1"/>
          <p:nvPr/>
        </p:nvSpPr>
        <p:spPr>
          <a:xfrm>
            <a:off x="664217" y="2642428"/>
            <a:ext cx="14838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err="1" smtClean="0"/>
              <a:t>Connectors</a:t>
            </a:r>
            <a:r>
              <a:rPr lang="sv-SE" sz="1200" dirty="0" smtClean="0"/>
              <a:t> in tunnel</a:t>
            </a:r>
            <a:endParaRPr lang="sv-SE" sz="1200" dirty="0"/>
          </a:p>
        </p:txBody>
      </p:sp>
      <p:sp>
        <p:nvSpPr>
          <p:cNvPr id="29" name="Rectangle 28"/>
          <p:cNvSpPr/>
          <p:nvPr/>
        </p:nvSpPr>
        <p:spPr>
          <a:xfrm>
            <a:off x="2555776" y="2636912"/>
            <a:ext cx="21602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Rectangle 29"/>
          <p:cNvSpPr/>
          <p:nvPr/>
        </p:nvSpPr>
        <p:spPr>
          <a:xfrm>
            <a:off x="3896220" y="2636912"/>
            <a:ext cx="21602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Rectangle 30"/>
          <p:cNvSpPr/>
          <p:nvPr/>
        </p:nvSpPr>
        <p:spPr>
          <a:xfrm>
            <a:off x="4256260" y="2636912"/>
            <a:ext cx="21602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Rectangle 31"/>
          <p:cNvSpPr/>
          <p:nvPr/>
        </p:nvSpPr>
        <p:spPr>
          <a:xfrm>
            <a:off x="5473040" y="2636912"/>
            <a:ext cx="21602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ctangle 32"/>
          <p:cNvSpPr/>
          <p:nvPr/>
        </p:nvSpPr>
        <p:spPr>
          <a:xfrm>
            <a:off x="5840436" y="2636912"/>
            <a:ext cx="21602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5" name="Straight Connector 34"/>
          <p:cNvCxnSpPr/>
          <p:nvPr/>
        </p:nvCxnSpPr>
        <p:spPr>
          <a:xfrm>
            <a:off x="539552" y="2852936"/>
            <a:ext cx="655272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600785" y="4582373"/>
            <a:ext cx="753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Cavity</a:t>
            </a:r>
            <a:endParaRPr lang="sv-SE" dirty="0"/>
          </a:p>
        </p:txBody>
      </p:sp>
      <p:cxnSp>
        <p:nvCxnSpPr>
          <p:cNvPr id="38" name="Straight Connector 37"/>
          <p:cNvCxnSpPr>
            <a:stCxn id="26" idx="2"/>
          </p:cNvCxnSpPr>
          <p:nvPr/>
        </p:nvCxnSpPr>
        <p:spPr>
          <a:xfrm>
            <a:off x="3995936" y="4581128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130447" y="4653136"/>
            <a:ext cx="788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TCP/IP</a:t>
            </a:r>
            <a:endParaRPr lang="sv-SE" dirty="0"/>
          </a:p>
        </p:txBody>
      </p:sp>
      <p:sp>
        <p:nvSpPr>
          <p:cNvPr id="40" name="Rectangle 39"/>
          <p:cNvSpPr/>
          <p:nvPr/>
        </p:nvSpPr>
        <p:spPr>
          <a:xfrm>
            <a:off x="2502240" y="5301208"/>
            <a:ext cx="2999413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Control Box</a:t>
            </a:r>
            <a:endParaRPr lang="sv-SE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539552" y="5053826"/>
            <a:ext cx="814724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685840" y="5116542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ICS</a:t>
            </a:r>
            <a:endParaRPr lang="sv-SE" dirty="0"/>
          </a:p>
        </p:txBody>
      </p:sp>
      <p:cxnSp>
        <p:nvCxnSpPr>
          <p:cNvPr id="44" name="Straight Connector 43"/>
          <p:cNvCxnSpPr>
            <a:stCxn id="40" idx="2"/>
          </p:cNvCxnSpPr>
          <p:nvPr/>
        </p:nvCxnSpPr>
        <p:spPr>
          <a:xfrm>
            <a:off x="4001947" y="5877272"/>
            <a:ext cx="2285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193784" y="5985287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EPICS</a:t>
            </a:r>
            <a:endParaRPr lang="sv-SE" dirty="0"/>
          </a:p>
        </p:txBody>
      </p:sp>
      <p:sp>
        <p:nvSpPr>
          <p:cNvPr id="46" name="TextBox 45"/>
          <p:cNvSpPr txBox="1"/>
          <p:nvPr/>
        </p:nvSpPr>
        <p:spPr>
          <a:xfrm>
            <a:off x="319827" y="1834254"/>
            <a:ext cx="1769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Limit </a:t>
            </a:r>
            <a:r>
              <a:rPr lang="sv-SE" sz="1200" dirty="0" err="1" smtClean="0"/>
              <a:t>switches</a:t>
            </a:r>
            <a:r>
              <a:rPr lang="sv-SE" sz="1200" dirty="0" smtClean="0"/>
              <a:t> / </a:t>
            </a:r>
            <a:r>
              <a:rPr lang="sv-SE" sz="1200" dirty="0" err="1" smtClean="0"/>
              <a:t>encoders</a:t>
            </a:r>
            <a:endParaRPr lang="sv-SE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3437561" y="6406634"/>
            <a:ext cx="1139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RFS </a:t>
            </a:r>
            <a:r>
              <a:rPr lang="sv-SE" dirty="0"/>
              <a:t>/ </a:t>
            </a:r>
            <a:r>
              <a:rPr lang="sv-SE" dirty="0" smtClean="0"/>
              <a:t>LLRF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902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26236" y="1033596"/>
            <a:ext cx="6420908" cy="4815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6172200" y="1304925"/>
            <a:ext cx="180975" cy="392430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448425" y="2666910"/>
            <a:ext cx="1909497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sv-SE" sz="7200" b="1" dirty="0" smtClean="0">
                <a:solidFill>
                  <a:srgbClr val="FF0000"/>
                </a:solidFill>
              </a:rPr>
              <a:t>LLRF</a:t>
            </a:r>
            <a:endParaRPr lang="sv-SE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172200" y="5457825"/>
            <a:ext cx="0" cy="1194066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353175" y="5731692"/>
            <a:ext cx="2127377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sv-SE" sz="3600" b="1" dirty="0" err="1" smtClean="0">
                <a:solidFill>
                  <a:srgbClr val="FF0000"/>
                </a:solidFill>
              </a:rPr>
              <a:t>Cavity</a:t>
            </a:r>
            <a:r>
              <a:rPr lang="sv-SE" sz="3600" b="1" dirty="0" smtClean="0">
                <a:solidFill>
                  <a:srgbClr val="FF0000"/>
                </a:solidFill>
              </a:rPr>
              <a:t> WP</a:t>
            </a:r>
            <a:endParaRPr lang="sv-SE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8550" y="2238375"/>
            <a:ext cx="419100" cy="14668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Box 10"/>
          <p:cNvSpPr txBox="1"/>
          <p:nvPr/>
        </p:nvSpPr>
        <p:spPr>
          <a:xfrm>
            <a:off x="1876425" y="2371635"/>
            <a:ext cx="1356462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sv-SE" sz="7200" b="1" dirty="0" smtClean="0">
                <a:solidFill>
                  <a:srgbClr val="FF0000"/>
                </a:solidFill>
              </a:rPr>
              <a:t>ICS</a:t>
            </a:r>
            <a:endParaRPr lang="sv-S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730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Motion </a:t>
            </a:r>
            <a:r>
              <a:rPr lang="sv-SE" dirty="0" err="1" smtClean="0"/>
              <a:t>control</a:t>
            </a:r>
            <a:r>
              <a:rPr lang="sv-SE" dirty="0" smtClean="0"/>
              <a:t> </a:t>
            </a:r>
            <a:br>
              <a:rPr lang="sv-SE" dirty="0" smtClean="0"/>
            </a:br>
            <a:r>
              <a:rPr lang="sv-SE" dirty="0" smtClean="0"/>
              <a:t>LLRF </a:t>
            </a:r>
            <a:r>
              <a:rPr lang="sv-SE" dirty="0" err="1" smtClean="0"/>
              <a:t>comments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800" dirty="0" smtClean="0"/>
              <a:t>As the </a:t>
            </a:r>
            <a:r>
              <a:rPr lang="sv-SE" sz="2800" dirty="0" err="1" smtClean="0"/>
              <a:t>time</a:t>
            </a:r>
            <a:r>
              <a:rPr lang="sv-SE" sz="2800" dirty="0" smtClean="0"/>
              <a:t> </a:t>
            </a:r>
            <a:r>
              <a:rPr lang="sv-SE" sz="2800" dirty="0" err="1" smtClean="0"/>
              <a:t>constants</a:t>
            </a:r>
            <a:r>
              <a:rPr lang="sv-SE" sz="2800" dirty="0" smtClean="0"/>
              <a:t> </a:t>
            </a:r>
            <a:r>
              <a:rPr lang="sv-SE" sz="2800" dirty="0" err="1" smtClean="0"/>
              <a:t>are</a:t>
            </a:r>
            <a:r>
              <a:rPr lang="sv-SE" sz="2800" dirty="0" smtClean="0"/>
              <a:t> </a:t>
            </a:r>
            <a:r>
              <a:rPr lang="sv-SE" sz="2800" dirty="0" err="1" smtClean="0"/>
              <a:t>slow</a:t>
            </a:r>
            <a:r>
              <a:rPr lang="sv-SE" sz="2800" dirty="0" smtClean="0"/>
              <a:t> on the </a:t>
            </a:r>
            <a:r>
              <a:rPr lang="sv-SE" sz="2800" dirty="0" err="1" smtClean="0"/>
              <a:t>temperature</a:t>
            </a:r>
            <a:r>
              <a:rPr lang="sv-SE" sz="2800" dirty="0" smtClean="0"/>
              <a:t> </a:t>
            </a:r>
            <a:r>
              <a:rPr lang="sv-SE" sz="2800" dirty="0" err="1" smtClean="0"/>
              <a:t>tuning</a:t>
            </a:r>
            <a:r>
              <a:rPr lang="sv-SE" sz="2800" dirty="0" smtClean="0"/>
              <a:t> </a:t>
            </a:r>
            <a:r>
              <a:rPr lang="sv-SE" sz="2800" dirty="0" err="1" smtClean="0"/>
              <a:t>of</a:t>
            </a:r>
            <a:r>
              <a:rPr lang="sv-SE" sz="2800" dirty="0" smtClean="0"/>
              <a:t> RFQ and DTL, LLRF is </a:t>
            </a:r>
            <a:r>
              <a:rPr lang="sv-SE" sz="2800" dirty="0" err="1" smtClean="0"/>
              <a:t>helped</a:t>
            </a:r>
            <a:r>
              <a:rPr lang="sv-SE" sz="2800" dirty="0" smtClean="0"/>
              <a:t> by </a:t>
            </a:r>
            <a:r>
              <a:rPr lang="sv-SE" sz="2800" dirty="0" err="1" smtClean="0"/>
              <a:t>having</a:t>
            </a:r>
            <a:r>
              <a:rPr lang="sv-SE" sz="2800" dirty="0" smtClean="0"/>
              <a:t> </a:t>
            </a:r>
            <a:r>
              <a:rPr lang="sv-SE" sz="2800" dirty="0" err="1" smtClean="0"/>
              <a:t>detailed</a:t>
            </a:r>
            <a:r>
              <a:rPr lang="sv-SE" sz="2800" dirty="0" smtClean="0"/>
              <a:t> </a:t>
            </a:r>
            <a:r>
              <a:rPr lang="sv-SE" sz="2800" dirty="0" err="1" smtClean="0"/>
              <a:t>knowledge</a:t>
            </a:r>
            <a:r>
              <a:rPr lang="sv-SE" sz="2800" dirty="0" smtClean="0"/>
              <a:t> </a:t>
            </a:r>
            <a:r>
              <a:rPr lang="sv-SE" sz="2800" dirty="0" err="1" smtClean="0"/>
              <a:t>of</a:t>
            </a:r>
            <a:r>
              <a:rPr lang="sv-SE" sz="2800" dirty="0" smtClean="0"/>
              <a:t> the </a:t>
            </a:r>
            <a:r>
              <a:rPr lang="sv-SE" sz="2800" dirty="0" err="1" smtClean="0"/>
              <a:t>tuning</a:t>
            </a:r>
            <a:r>
              <a:rPr lang="sv-SE" sz="2800" dirty="0" smtClean="0"/>
              <a:t> process.</a:t>
            </a:r>
          </a:p>
          <a:p>
            <a:endParaRPr lang="sv-SE" sz="2800" dirty="0" smtClean="0"/>
          </a:p>
          <a:p>
            <a:r>
              <a:rPr lang="sv-SE" sz="2800" dirty="0" smtClean="0"/>
              <a:t>The LLRF </a:t>
            </a:r>
            <a:r>
              <a:rPr lang="sv-SE" sz="2800" dirty="0" err="1" smtClean="0"/>
              <a:t>architecture</a:t>
            </a:r>
            <a:r>
              <a:rPr lang="sv-SE" sz="2800" dirty="0" smtClean="0"/>
              <a:t> support extension </a:t>
            </a:r>
            <a:r>
              <a:rPr lang="sv-SE" sz="2800" dirty="0" err="1" smtClean="0"/>
              <a:t>to</a:t>
            </a:r>
            <a:r>
              <a:rPr lang="sv-SE" sz="2800" dirty="0" smtClean="0"/>
              <a:t> </a:t>
            </a:r>
            <a:r>
              <a:rPr lang="sv-SE" sz="2800" dirty="0" err="1" smtClean="0"/>
              <a:t>more</a:t>
            </a:r>
            <a:r>
              <a:rPr lang="sv-SE" sz="2800" dirty="0" smtClean="0"/>
              <a:t> RF-inputs </a:t>
            </a:r>
            <a:r>
              <a:rPr lang="sv-SE" sz="2800" dirty="0" err="1" smtClean="0"/>
              <a:t>if</a:t>
            </a:r>
            <a:r>
              <a:rPr lang="sv-SE" sz="2800" dirty="0" smtClean="0"/>
              <a:t> </a:t>
            </a:r>
            <a:r>
              <a:rPr lang="sv-SE" sz="2800" dirty="0" err="1" smtClean="0"/>
              <a:t>needed</a:t>
            </a:r>
            <a:r>
              <a:rPr lang="sv-SE" sz="2800" dirty="0" smtClean="0"/>
              <a:t> for </a:t>
            </a:r>
            <a:r>
              <a:rPr lang="sv-SE" sz="2800" dirty="0" err="1" smtClean="0"/>
              <a:t>tuning</a:t>
            </a:r>
            <a:r>
              <a:rPr lang="sv-SE" sz="2800" dirty="0" smtClean="0"/>
              <a:t>. </a:t>
            </a:r>
            <a:br>
              <a:rPr lang="sv-SE" sz="2800" dirty="0" smtClean="0"/>
            </a:br>
            <a:r>
              <a:rPr lang="sv-SE" sz="2800" dirty="0" smtClean="0"/>
              <a:t>(</a:t>
            </a:r>
            <a:r>
              <a:rPr lang="sv-SE" sz="2800" dirty="0" err="1" smtClean="0"/>
              <a:t>Multiple</a:t>
            </a:r>
            <a:r>
              <a:rPr lang="sv-SE" sz="2800" dirty="0" smtClean="0"/>
              <a:t> sensors in RFQ/DTL?)</a:t>
            </a:r>
          </a:p>
          <a:p>
            <a:r>
              <a:rPr lang="sv-SE" sz="2800" dirty="0" smtClean="0"/>
              <a:t>Stepper motor controller standardisation handled by E2H2C.</a:t>
            </a:r>
          </a:p>
          <a:p>
            <a:endParaRPr lang="sv-SE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75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Components and Layout</a:t>
            </a:r>
            <a:endParaRPr lang="sv-S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55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Baseline Layout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Crate</a:t>
            </a:r>
            <a:r>
              <a:rPr lang="sv-SE" dirty="0" smtClean="0"/>
              <a:t> for 1 </a:t>
            </a:r>
            <a:r>
              <a:rPr lang="sv-SE" dirty="0" err="1" smtClean="0"/>
              <a:t>buncher</a:t>
            </a:r>
            <a:r>
              <a:rPr lang="sv-SE" dirty="0" smtClean="0"/>
              <a:t> </a:t>
            </a:r>
            <a:r>
              <a:rPr lang="sv-SE" dirty="0" err="1" smtClean="0"/>
              <a:t>cavity</a:t>
            </a:r>
            <a:endParaRPr lang="sv-SE" dirty="0"/>
          </a:p>
        </p:txBody>
      </p:sp>
      <p:sp>
        <p:nvSpPr>
          <p:cNvPr id="4" name="Rectangle 3"/>
          <p:cNvSpPr/>
          <p:nvPr/>
        </p:nvSpPr>
        <p:spPr>
          <a:xfrm>
            <a:off x="899592" y="2348880"/>
            <a:ext cx="7632848" cy="3960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ctangle 4"/>
          <p:cNvSpPr/>
          <p:nvPr/>
        </p:nvSpPr>
        <p:spPr>
          <a:xfrm>
            <a:off x="899592" y="4329100"/>
            <a:ext cx="792088" cy="19802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PSU</a:t>
            </a:r>
            <a:endParaRPr lang="sv-SE" dirty="0"/>
          </a:p>
        </p:txBody>
      </p:sp>
      <p:sp>
        <p:nvSpPr>
          <p:cNvPr id="6" name="Rectangle 5"/>
          <p:cNvSpPr/>
          <p:nvPr/>
        </p:nvSpPr>
        <p:spPr>
          <a:xfrm>
            <a:off x="7740352" y="4329100"/>
            <a:ext cx="792088" cy="19802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PSU</a:t>
            </a:r>
            <a:endParaRPr lang="sv-SE" dirty="0"/>
          </a:p>
        </p:txBody>
      </p:sp>
      <p:sp>
        <p:nvSpPr>
          <p:cNvPr id="7" name="Rectangle 6"/>
          <p:cNvSpPr/>
          <p:nvPr/>
        </p:nvSpPr>
        <p:spPr>
          <a:xfrm>
            <a:off x="1691680" y="2348880"/>
            <a:ext cx="453263" cy="39604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 smtClean="0"/>
              <a:t>MCH</a:t>
            </a:r>
            <a:endParaRPr lang="sv-SE" sz="1000" dirty="0"/>
          </a:p>
        </p:txBody>
      </p:sp>
      <p:sp>
        <p:nvSpPr>
          <p:cNvPr id="9" name="Rectangle 8"/>
          <p:cNvSpPr/>
          <p:nvPr/>
        </p:nvSpPr>
        <p:spPr>
          <a:xfrm>
            <a:off x="2123728" y="2348880"/>
            <a:ext cx="453263" cy="39604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 smtClean="0"/>
              <a:t>CPU</a:t>
            </a:r>
            <a:endParaRPr lang="sv-SE" sz="1050" dirty="0"/>
          </a:p>
        </p:txBody>
      </p:sp>
      <p:sp>
        <p:nvSpPr>
          <p:cNvPr id="10" name="Rectangle 9"/>
          <p:cNvSpPr/>
          <p:nvPr/>
        </p:nvSpPr>
        <p:spPr>
          <a:xfrm>
            <a:off x="2555776" y="2355535"/>
            <a:ext cx="453263" cy="39604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00" dirty="0"/>
              <a:t>Timing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87824" y="2348880"/>
            <a:ext cx="453263" cy="39604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 smtClean="0"/>
              <a:t>LLRF</a:t>
            </a:r>
          </a:p>
          <a:p>
            <a:pPr algn="ctr"/>
            <a:endParaRPr lang="sv-SE" sz="800" dirty="0" smtClean="0"/>
          </a:p>
          <a:p>
            <a:pPr algn="ctr"/>
            <a:r>
              <a:rPr lang="sv-SE" sz="800" dirty="0" smtClean="0"/>
              <a:t>ADC</a:t>
            </a:r>
          </a:p>
          <a:p>
            <a:pPr algn="ctr"/>
            <a:r>
              <a:rPr lang="sv-SE" sz="800" dirty="0" smtClean="0"/>
              <a:t>FPGA</a:t>
            </a:r>
          </a:p>
          <a:p>
            <a:pPr algn="ctr"/>
            <a:r>
              <a:rPr lang="sv-SE" sz="800" dirty="0" smtClean="0"/>
              <a:t>+RTM</a:t>
            </a:r>
            <a:endParaRPr lang="sv-SE" sz="800" dirty="0"/>
          </a:p>
        </p:txBody>
      </p:sp>
      <p:sp>
        <p:nvSpPr>
          <p:cNvPr id="13" name="Rectangle 12"/>
          <p:cNvSpPr/>
          <p:nvPr/>
        </p:nvSpPr>
        <p:spPr>
          <a:xfrm>
            <a:off x="3851920" y="2348880"/>
            <a:ext cx="453263" cy="396044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 dirty="0"/>
          </a:p>
        </p:txBody>
      </p:sp>
      <p:sp>
        <p:nvSpPr>
          <p:cNvPr id="14" name="Rectangle 13"/>
          <p:cNvSpPr/>
          <p:nvPr/>
        </p:nvSpPr>
        <p:spPr>
          <a:xfrm>
            <a:off x="4283968" y="2348880"/>
            <a:ext cx="453263" cy="396044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5" name="Rectangle 14"/>
          <p:cNvSpPr/>
          <p:nvPr/>
        </p:nvSpPr>
        <p:spPr>
          <a:xfrm>
            <a:off x="4716016" y="2348880"/>
            <a:ext cx="453263" cy="396044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6" name="Rectangle 15"/>
          <p:cNvSpPr/>
          <p:nvPr/>
        </p:nvSpPr>
        <p:spPr>
          <a:xfrm>
            <a:off x="5148064" y="2355535"/>
            <a:ext cx="453263" cy="396044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 dirty="0"/>
          </a:p>
        </p:txBody>
      </p:sp>
      <p:sp>
        <p:nvSpPr>
          <p:cNvPr id="17" name="Rectangle 16"/>
          <p:cNvSpPr/>
          <p:nvPr/>
        </p:nvSpPr>
        <p:spPr>
          <a:xfrm>
            <a:off x="5580112" y="2348880"/>
            <a:ext cx="453263" cy="396044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 dirty="0"/>
          </a:p>
        </p:txBody>
      </p:sp>
      <p:sp>
        <p:nvSpPr>
          <p:cNvPr id="18" name="Rectangle 17"/>
          <p:cNvSpPr/>
          <p:nvPr/>
        </p:nvSpPr>
        <p:spPr>
          <a:xfrm>
            <a:off x="6012160" y="2355535"/>
            <a:ext cx="453263" cy="396044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 dirty="0"/>
          </a:p>
        </p:txBody>
      </p:sp>
      <p:sp>
        <p:nvSpPr>
          <p:cNvPr id="20" name="Rectangle 19"/>
          <p:cNvSpPr/>
          <p:nvPr/>
        </p:nvSpPr>
        <p:spPr>
          <a:xfrm>
            <a:off x="6444208" y="2342225"/>
            <a:ext cx="453263" cy="396044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 dirty="0"/>
          </a:p>
        </p:txBody>
      </p:sp>
      <p:sp>
        <p:nvSpPr>
          <p:cNvPr id="21" name="Rectangle 20"/>
          <p:cNvSpPr/>
          <p:nvPr/>
        </p:nvSpPr>
        <p:spPr>
          <a:xfrm>
            <a:off x="6876256" y="2348880"/>
            <a:ext cx="453263" cy="396044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2144943" y="6237312"/>
            <a:ext cx="5219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1      2      3      4      5      6      7      8      9      10    11    12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091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LLRF at ESS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800" dirty="0" smtClean="0"/>
              <a:t>LLRF: </a:t>
            </a:r>
            <a:r>
              <a:rPr lang="sv-SE" sz="2800" dirty="0" err="1" smtClean="0"/>
              <a:t>Low-Level</a:t>
            </a:r>
            <a:r>
              <a:rPr lang="sv-SE" sz="2800" dirty="0" smtClean="0"/>
              <a:t> Radio </a:t>
            </a:r>
            <a:r>
              <a:rPr lang="sv-SE" sz="2800" dirty="0" err="1" smtClean="0"/>
              <a:t>Frequency</a:t>
            </a:r>
            <a:endParaRPr lang="sv-SE" sz="2800" dirty="0" smtClean="0"/>
          </a:p>
          <a:p>
            <a:r>
              <a:rPr lang="sv-SE" sz="2800" dirty="0" smtClean="0"/>
              <a:t>Controls the </a:t>
            </a:r>
            <a:r>
              <a:rPr lang="sv-SE" sz="2800" dirty="0" err="1" smtClean="0"/>
              <a:t>phase</a:t>
            </a:r>
            <a:r>
              <a:rPr lang="sv-SE" sz="2800" dirty="0" smtClean="0"/>
              <a:t> and </a:t>
            </a:r>
            <a:r>
              <a:rPr lang="sv-SE" sz="2800" dirty="0" err="1" smtClean="0"/>
              <a:t>amplitude</a:t>
            </a:r>
            <a:r>
              <a:rPr lang="sv-SE" sz="2800" dirty="0" smtClean="0"/>
              <a:t> </a:t>
            </a:r>
            <a:r>
              <a:rPr lang="sv-SE" sz="2800" dirty="0" err="1" smtClean="0"/>
              <a:t>of</a:t>
            </a:r>
            <a:r>
              <a:rPr lang="sv-SE" sz="2800" dirty="0" smtClean="0"/>
              <a:t> the </a:t>
            </a:r>
            <a:r>
              <a:rPr lang="sv-SE" sz="2800" dirty="0" err="1" smtClean="0"/>
              <a:t>field</a:t>
            </a:r>
            <a:r>
              <a:rPr lang="sv-SE" sz="2800" dirty="0" smtClean="0"/>
              <a:t> in the </a:t>
            </a:r>
            <a:r>
              <a:rPr lang="sv-SE" sz="2800" dirty="0" err="1" smtClean="0"/>
              <a:t>cavities</a:t>
            </a:r>
            <a:r>
              <a:rPr lang="sv-SE" sz="2800" dirty="0" smtClean="0"/>
              <a:t> </a:t>
            </a:r>
            <a:r>
              <a:rPr lang="sv-SE" sz="2800" dirty="0" err="1" smtClean="0"/>
              <a:t>to</a:t>
            </a:r>
            <a:r>
              <a:rPr lang="sv-SE" sz="2800" dirty="0" smtClean="0"/>
              <a:t> </a:t>
            </a:r>
            <a:r>
              <a:rPr lang="sv-SE" sz="2800" dirty="0" err="1" smtClean="0"/>
              <a:t>within</a:t>
            </a:r>
            <a:r>
              <a:rPr lang="sv-SE" sz="2800" dirty="0" smtClean="0"/>
              <a:t> x </a:t>
            </a:r>
            <a:r>
              <a:rPr lang="sv-SE" sz="2800" dirty="0" err="1" smtClean="0"/>
              <a:t>degree</a:t>
            </a:r>
            <a:r>
              <a:rPr lang="sv-SE" sz="2800" dirty="0" smtClean="0"/>
              <a:t> / </a:t>
            </a:r>
            <a:r>
              <a:rPr lang="sv-SE" sz="2800" dirty="0"/>
              <a:t>y</a:t>
            </a:r>
            <a:r>
              <a:rPr lang="sv-SE" sz="2800" dirty="0" smtClean="0"/>
              <a:t> %.</a:t>
            </a:r>
          </a:p>
          <a:p>
            <a:r>
              <a:rPr lang="sv-SE" sz="2800" dirty="0" smtClean="0"/>
              <a:t>Starts at </a:t>
            </a:r>
            <a:r>
              <a:rPr lang="sv-SE" sz="2800" dirty="0" err="1" smtClean="0"/>
              <a:t>cavity</a:t>
            </a:r>
            <a:r>
              <a:rPr lang="sv-SE" sz="2800" dirty="0" smtClean="0"/>
              <a:t> </a:t>
            </a:r>
            <a:r>
              <a:rPr lang="sv-SE" sz="2800" dirty="0" err="1" smtClean="0"/>
              <a:t>field</a:t>
            </a:r>
            <a:r>
              <a:rPr lang="sv-SE" sz="2800" dirty="0" smtClean="0"/>
              <a:t> pickup </a:t>
            </a:r>
            <a:r>
              <a:rPr lang="sv-SE" sz="2800" dirty="0" err="1" smtClean="0"/>
              <a:t>connector</a:t>
            </a:r>
            <a:r>
              <a:rPr lang="sv-SE" sz="2800" dirty="0" smtClean="0"/>
              <a:t> on </a:t>
            </a:r>
            <a:r>
              <a:rPr lang="sv-SE" sz="2800" dirty="0" err="1" smtClean="0"/>
              <a:t>cavity</a:t>
            </a:r>
            <a:r>
              <a:rPr lang="sv-SE" sz="2800" dirty="0" smtClean="0"/>
              <a:t>/</a:t>
            </a:r>
            <a:r>
              <a:rPr lang="sv-SE" sz="2800" dirty="0" err="1" smtClean="0"/>
              <a:t>cryomodule</a:t>
            </a:r>
            <a:r>
              <a:rPr lang="sv-SE" sz="2800" dirty="0" smtClean="0"/>
              <a:t>.</a:t>
            </a:r>
          </a:p>
          <a:p>
            <a:r>
              <a:rPr lang="sv-SE" sz="2800" dirty="0" smtClean="0"/>
              <a:t>Ends at input </a:t>
            </a:r>
            <a:r>
              <a:rPr lang="sv-SE" sz="2800" dirty="0" err="1" smtClean="0"/>
              <a:t>to</a:t>
            </a:r>
            <a:r>
              <a:rPr lang="sv-SE" sz="2800" dirty="0" smtClean="0"/>
              <a:t> the pre-</a:t>
            </a:r>
            <a:r>
              <a:rPr lang="sv-SE" sz="2800" dirty="0" err="1" smtClean="0"/>
              <a:t>amplifier</a:t>
            </a:r>
            <a:r>
              <a:rPr lang="sv-SE" sz="2800" dirty="0" smtClean="0"/>
              <a:t>.</a:t>
            </a:r>
          </a:p>
          <a:p>
            <a:r>
              <a:rPr lang="sv-SE" sz="2800" dirty="0" err="1" smtClean="0"/>
              <a:t>Commands</a:t>
            </a:r>
            <a:r>
              <a:rPr lang="sv-SE" sz="2800" dirty="0" smtClean="0"/>
              <a:t> the </a:t>
            </a:r>
            <a:r>
              <a:rPr lang="sv-SE" sz="2800" dirty="0" err="1" smtClean="0"/>
              <a:t>slow</a:t>
            </a:r>
            <a:r>
              <a:rPr lang="sv-SE" sz="2800" dirty="0" smtClean="0"/>
              <a:t> tuners.</a:t>
            </a:r>
          </a:p>
          <a:p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44297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Baseline Layout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Crate</a:t>
            </a:r>
            <a:r>
              <a:rPr lang="sv-SE" dirty="0" smtClean="0"/>
              <a:t> for 1 </a:t>
            </a:r>
            <a:r>
              <a:rPr lang="sv-SE" dirty="0"/>
              <a:t>352 MHz </a:t>
            </a:r>
            <a:r>
              <a:rPr lang="sv-SE" dirty="0" smtClean="0"/>
              <a:t>DTL </a:t>
            </a:r>
            <a:r>
              <a:rPr lang="sv-SE" dirty="0" err="1" smtClean="0"/>
              <a:t>cavity</a:t>
            </a:r>
            <a:endParaRPr lang="sv-SE" dirty="0"/>
          </a:p>
        </p:txBody>
      </p:sp>
      <p:sp>
        <p:nvSpPr>
          <p:cNvPr id="4" name="Rectangle 3"/>
          <p:cNvSpPr/>
          <p:nvPr/>
        </p:nvSpPr>
        <p:spPr>
          <a:xfrm>
            <a:off x="899592" y="2348880"/>
            <a:ext cx="7632848" cy="3960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ctangle 4"/>
          <p:cNvSpPr/>
          <p:nvPr/>
        </p:nvSpPr>
        <p:spPr>
          <a:xfrm>
            <a:off x="899592" y="4329100"/>
            <a:ext cx="792088" cy="19802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PSU</a:t>
            </a:r>
            <a:endParaRPr lang="sv-SE" dirty="0"/>
          </a:p>
        </p:txBody>
      </p:sp>
      <p:sp>
        <p:nvSpPr>
          <p:cNvPr id="6" name="Rectangle 5"/>
          <p:cNvSpPr/>
          <p:nvPr/>
        </p:nvSpPr>
        <p:spPr>
          <a:xfrm>
            <a:off x="7740352" y="4329100"/>
            <a:ext cx="792088" cy="19802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PSU</a:t>
            </a:r>
            <a:endParaRPr lang="sv-SE" dirty="0"/>
          </a:p>
        </p:txBody>
      </p:sp>
      <p:sp>
        <p:nvSpPr>
          <p:cNvPr id="7" name="Rectangle 6"/>
          <p:cNvSpPr/>
          <p:nvPr/>
        </p:nvSpPr>
        <p:spPr>
          <a:xfrm>
            <a:off x="1691680" y="2348880"/>
            <a:ext cx="453263" cy="39604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 smtClean="0"/>
              <a:t>MCH</a:t>
            </a:r>
            <a:endParaRPr lang="sv-SE" sz="1000" dirty="0"/>
          </a:p>
        </p:txBody>
      </p:sp>
      <p:sp>
        <p:nvSpPr>
          <p:cNvPr id="9" name="Rectangle 8"/>
          <p:cNvSpPr/>
          <p:nvPr/>
        </p:nvSpPr>
        <p:spPr>
          <a:xfrm>
            <a:off x="2123728" y="2348880"/>
            <a:ext cx="453263" cy="39604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 smtClean="0"/>
              <a:t>CPU</a:t>
            </a:r>
            <a:endParaRPr lang="sv-SE" sz="1050" dirty="0"/>
          </a:p>
        </p:txBody>
      </p:sp>
      <p:sp>
        <p:nvSpPr>
          <p:cNvPr id="10" name="Rectangle 9"/>
          <p:cNvSpPr/>
          <p:nvPr/>
        </p:nvSpPr>
        <p:spPr>
          <a:xfrm>
            <a:off x="2555776" y="2355535"/>
            <a:ext cx="453263" cy="39604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00" dirty="0"/>
              <a:t>Timing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87824" y="2348880"/>
            <a:ext cx="453263" cy="39604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 smtClean="0"/>
              <a:t>LLRF</a:t>
            </a:r>
          </a:p>
          <a:p>
            <a:pPr algn="ctr"/>
            <a:endParaRPr lang="sv-SE" sz="800" dirty="0" smtClean="0"/>
          </a:p>
          <a:p>
            <a:pPr algn="ctr"/>
            <a:r>
              <a:rPr lang="sv-SE" sz="800" dirty="0" smtClean="0"/>
              <a:t>ADC</a:t>
            </a:r>
          </a:p>
          <a:p>
            <a:pPr algn="ctr"/>
            <a:r>
              <a:rPr lang="sv-SE" sz="800" dirty="0" smtClean="0"/>
              <a:t>FPGA</a:t>
            </a:r>
          </a:p>
          <a:p>
            <a:pPr algn="ctr"/>
            <a:r>
              <a:rPr lang="sv-SE" sz="800" dirty="0" smtClean="0"/>
              <a:t>+RTM</a:t>
            </a:r>
            <a:endParaRPr lang="sv-SE" sz="800" dirty="0"/>
          </a:p>
        </p:txBody>
      </p:sp>
      <p:sp>
        <p:nvSpPr>
          <p:cNvPr id="13" name="Rectangle 12"/>
          <p:cNvSpPr/>
          <p:nvPr/>
        </p:nvSpPr>
        <p:spPr>
          <a:xfrm>
            <a:off x="3851920" y="2348880"/>
            <a:ext cx="453263" cy="396044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 dirty="0"/>
          </a:p>
        </p:txBody>
      </p:sp>
      <p:sp>
        <p:nvSpPr>
          <p:cNvPr id="14" name="Rectangle 13"/>
          <p:cNvSpPr/>
          <p:nvPr/>
        </p:nvSpPr>
        <p:spPr>
          <a:xfrm>
            <a:off x="4283968" y="2348880"/>
            <a:ext cx="453263" cy="396044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5" name="Rectangle 14"/>
          <p:cNvSpPr/>
          <p:nvPr/>
        </p:nvSpPr>
        <p:spPr>
          <a:xfrm>
            <a:off x="4716016" y="2348880"/>
            <a:ext cx="453263" cy="396044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6" name="Rectangle 15"/>
          <p:cNvSpPr/>
          <p:nvPr/>
        </p:nvSpPr>
        <p:spPr>
          <a:xfrm>
            <a:off x="5148064" y="2355535"/>
            <a:ext cx="453263" cy="396044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 dirty="0"/>
          </a:p>
        </p:txBody>
      </p:sp>
      <p:sp>
        <p:nvSpPr>
          <p:cNvPr id="17" name="Rectangle 16"/>
          <p:cNvSpPr/>
          <p:nvPr/>
        </p:nvSpPr>
        <p:spPr>
          <a:xfrm>
            <a:off x="5580112" y="2348880"/>
            <a:ext cx="453263" cy="396044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 dirty="0"/>
          </a:p>
        </p:txBody>
      </p:sp>
      <p:sp>
        <p:nvSpPr>
          <p:cNvPr id="18" name="Rectangle 17"/>
          <p:cNvSpPr/>
          <p:nvPr/>
        </p:nvSpPr>
        <p:spPr>
          <a:xfrm>
            <a:off x="6012160" y="2355535"/>
            <a:ext cx="453263" cy="396044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 dirty="0"/>
          </a:p>
        </p:txBody>
      </p:sp>
      <p:sp>
        <p:nvSpPr>
          <p:cNvPr id="20" name="Rectangle 19"/>
          <p:cNvSpPr/>
          <p:nvPr/>
        </p:nvSpPr>
        <p:spPr>
          <a:xfrm>
            <a:off x="6444208" y="2342225"/>
            <a:ext cx="453263" cy="396044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 dirty="0"/>
          </a:p>
        </p:txBody>
      </p:sp>
      <p:sp>
        <p:nvSpPr>
          <p:cNvPr id="21" name="Rectangle 20"/>
          <p:cNvSpPr/>
          <p:nvPr/>
        </p:nvSpPr>
        <p:spPr>
          <a:xfrm>
            <a:off x="6876256" y="2348880"/>
            <a:ext cx="453263" cy="396044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2144943" y="6237312"/>
            <a:ext cx="5219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1      2      3      4      5      6      7      8      9      10    11    12</a:t>
            </a:r>
            <a:endParaRPr lang="sv-SE" dirty="0"/>
          </a:p>
        </p:txBody>
      </p:sp>
      <p:sp>
        <p:nvSpPr>
          <p:cNvPr id="23" name="Rectangle 22"/>
          <p:cNvSpPr/>
          <p:nvPr/>
        </p:nvSpPr>
        <p:spPr>
          <a:xfrm>
            <a:off x="3406924" y="2336180"/>
            <a:ext cx="453263" cy="39604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 smtClean="0"/>
              <a:t>LLRF</a:t>
            </a:r>
          </a:p>
          <a:p>
            <a:pPr algn="ctr"/>
            <a:endParaRPr lang="sv-SE" sz="800" dirty="0" smtClean="0"/>
          </a:p>
          <a:p>
            <a:pPr algn="ctr"/>
            <a:r>
              <a:rPr lang="sv-SE" sz="800" dirty="0" smtClean="0"/>
              <a:t>ADC</a:t>
            </a:r>
          </a:p>
          <a:p>
            <a:pPr algn="ctr"/>
            <a:r>
              <a:rPr lang="sv-SE" sz="800" dirty="0" smtClean="0"/>
              <a:t>FPGA</a:t>
            </a:r>
          </a:p>
          <a:p>
            <a:pPr algn="ctr"/>
            <a:r>
              <a:rPr lang="sv-SE" sz="800" dirty="0" smtClean="0"/>
              <a:t>+RTM</a:t>
            </a:r>
            <a:endParaRPr lang="sv-SE" sz="800" dirty="0"/>
          </a:p>
        </p:txBody>
      </p:sp>
    </p:spTree>
    <p:extLst>
      <p:ext uri="{BB962C8B-B14F-4D97-AF65-F5344CB8AC3E}">
        <p14:creationId xmlns:p14="http://schemas.microsoft.com/office/powerpoint/2010/main" val="128108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AMC for LLRF: Struck ADC</a:t>
            </a:r>
            <a:endParaRPr lang="sv-S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50" y="2276872"/>
            <a:ext cx="8748464" cy="358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2025165"/>
            <a:ext cx="2985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AMC: 10 Channel ADC + FPGA</a:t>
            </a:r>
            <a:endParaRPr lang="sv-SE" dirty="0"/>
          </a:p>
        </p:txBody>
      </p:sp>
      <p:sp>
        <p:nvSpPr>
          <p:cNvPr id="5" name="TextBox 4"/>
          <p:cNvSpPr txBox="1"/>
          <p:nvPr/>
        </p:nvSpPr>
        <p:spPr>
          <a:xfrm>
            <a:off x="5076056" y="2025165"/>
            <a:ext cx="2775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AMC: </a:t>
            </a:r>
            <a:r>
              <a:rPr lang="sv-SE" dirty="0" err="1" smtClean="0"/>
              <a:t>Generic</a:t>
            </a:r>
            <a:r>
              <a:rPr lang="sv-SE" dirty="0" smtClean="0"/>
              <a:t> test interface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913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LLRF system</a:t>
            </a:r>
            <a:endParaRPr lang="sv-SE" dirty="0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471487" y="1624013"/>
            <a:ext cx="8223250" cy="4494212"/>
            <a:chOff x="297" y="1023"/>
            <a:chExt cx="5180" cy="2831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" y="2610"/>
              <a:ext cx="1411" cy="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699" y="2610"/>
              <a:ext cx="1411" cy="581"/>
            </a:xfrm>
            <a:prstGeom prst="rect">
              <a:avLst/>
            </a:prstGeom>
            <a:noFill/>
            <a:ln w="15875" cap="sq">
              <a:solidFill>
                <a:srgbClr val="703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1190" y="2801"/>
              <a:ext cx="485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LLRF system</a:t>
              </a:r>
              <a:endPara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1601" y="2801"/>
              <a:ext cx="7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:</a:t>
              </a:r>
              <a:endPara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1195" y="2899"/>
              <a:ext cx="11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PI</a:t>
              </a:r>
              <a:endPara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1260" y="2899"/>
              <a:ext cx="7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1285" y="2899"/>
              <a:ext cx="39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controller</a:t>
              </a:r>
              <a:endPara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" y="3521"/>
              <a:ext cx="956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" y="3521"/>
              <a:ext cx="956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962" y="3544"/>
              <a:ext cx="885" cy="261"/>
            </a:xfrm>
            <a:prstGeom prst="rect">
              <a:avLst/>
            </a:prstGeom>
            <a:noFill/>
            <a:ln w="15875" cap="sq">
              <a:solidFill>
                <a:srgbClr val="703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" y="3588"/>
              <a:ext cx="731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" y="3588"/>
              <a:ext cx="731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7"/>
            <p:cNvSpPr>
              <a:spLocks noChangeArrowheads="1"/>
            </p:cNvSpPr>
            <p:nvPr/>
          </p:nvSpPr>
          <p:spPr bwMode="auto">
            <a:xfrm>
              <a:off x="1114" y="3624"/>
              <a:ext cx="669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Master Oscillator</a:t>
              </a:r>
              <a:endPara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Line 18"/>
            <p:cNvSpPr>
              <a:spLocks noChangeShapeType="1"/>
            </p:cNvSpPr>
            <p:nvPr/>
          </p:nvSpPr>
          <p:spPr bwMode="auto">
            <a:xfrm flipV="1">
              <a:off x="1404" y="3233"/>
              <a:ext cx="0" cy="311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" name="Freeform 19"/>
            <p:cNvSpPr>
              <a:spLocks/>
            </p:cNvSpPr>
            <p:nvPr/>
          </p:nvSpPr>
          <p:spPr bwMode="auto">
            <a:xfrm>
              <a:off x="1380" y="3191"/>
              <a:ext cx="48" cy="48"/>
            </a:xfrm>
            <a:custGeom>
              <a:avLst/>
              <a:gdLst>
                <a:gd name="T0" fmla="*/ 0 w 48"/>
                <a:gd name="T1" fmla="*/ 48 h 48"/>
                <a:gd name="T2" fmla="*/ 24 w 48"/>
                <a:gd name="T3" fmla="*/ 0 h 48"/>
                <a:gd name="T4" fmla="*/ 48 w 48"/>
                <a:gd name="T5" fmla="*/ 48 h 48"/>
                <a:gd name="T6" fmla="*/ 0 w 48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8">
                  <a:moveTo>
                    <a:pt x="0" y="48"/>
                  </a:moveTo>
                  <a:lnTo>
                    <a:pt x="24" y="0"/>
                  </a:lnTo>
                  <a:lnTo>
                    <a:pt x="48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5" name="Rectangle 20"/>
            <p:cNvSpPr>
              <a:spLocks noChangeArrowheads="1"/>
            </p:cNvSpPr>
            <p:nvPr/>
          </p:nvSpPr>
          <p:spPr bwMode="auto">
            <a:xfrm>
              <a:off x="950" y="3326"/>
              <a:ext cx="909" cy="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6" name="Rectangle 21"/>
            <p:cNvSpPr>
              <a:spLocks noChangeArrowheads="1"/>
            </p:cNvSpPr>
            <p:nvPr/>
          </p:nvSpPr>
          <p:spPr bwMode="auto">
            <a:xfrm>
              <a:off x="952" y="3328"/>
              <a:ext cx="645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Phase Reference Clk </a:t>
              </a:r>
              <a:endPara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22"/>
            <p:cNvSpPr>
              <a:spLocks noChangeArrowheads="1"/>
            </p:cNvSpPr>
            <p:nvPr/>
          </p:nvSpPr>
          <p:spPr bwMode="auto">
            <a:xfrm>
              <a:off x="1528" y="3328"/>
              <a:ext cx="143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352</a:t>
              </a:r>
              <a:endPara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23"/>
            <p:cNvSpPr>
              <a:spLocks noChangeArrowheads="1"/>
            </p:cNvSpPr>
            <p:nvPr/>
          </p:nvSpPr>
          <p:spPr bwMode="auto">
            <a:xfrm>
              <a:off x="1631" y="3328"/>
              <a:ext cx="57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.</a:t>
              </a:r>
              <a:endPara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24"/>
            <p:cNvSpPr>
              <a:spLocks noChangeArrowheads="1"/>
            </p:cNvSpPr>
            <p:nvPr/>
          </p:nvSpPr>
          <p:spPr bwMode="auto">
            <a:xfrm>
              <a:off x="1649" y="3328"/>
              <a:ext cx="122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21 </a:t>
              </a:r>
              <a:endPara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25"/>
            <p:cNvSpPr>
              <a:spLocks noChangeArrowheads="1"/>
            </p:cNvSpPr>
            <p:nvPr/>
          </p:nvSpPr>
          <p:spPr bwMode="auto">
            <a:xfrm>
              <a:off x="1733" y="3328"/>
              <a:ext cx="169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MHz</a:t>
              </a:r>
              <a:endPara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Freeform 26"/>
            <p:cNvSpPr>
              <a:spLocks/>
            </p:cNvSpPr>
            <p:nvPr/>
          </p:nvSpPr>
          <p:spPr bwMode="auto">
            <a:xfrm>
              <a:off x="297" y="1857"/>
              <a:ext cx="444" cy="1043"/>
            </a:xfrm>
            <a:custGeom>
              <a:avLst/>
              <a:gdLst>
                <a:gd name="T0" fmla="*/ 402 w 444"/>
                <a:gd name="T1" fmla="*/ 1043 h 1043"/>
                <a:gd name="T2" fmla="*/ 0 w 444"/>
                <a:gd name="T3" fmla="*/ 1043 h 1043"/>
                <a:gd name="T4" fmla="*/ 0 w 444"/>
                <a:gd name="T5" fmla="*/ 0 h 1043"/>
                <a:gd name="T6" fmla="*/ 444 w 444"/>
                <a:gd name="T7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4" h="1043">
                  <a:moveTo>
                    <a:pt x="402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444" y="0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2" name="Freeform 27"/>
            <p:cNvSpPr>
              <a:spLocks/>
            </p:cNvSpPr>
            <p:nvPr/>
          </p:nvSpPr>
          <p:spPr bwMode="auto">
            <a:xfrm>
              <a:off x="735" y="1833"/>
              <a:ext cx="48" cy="48"/>
            </a:xfrm>
            <a:custGeom>
              <a:avLst/>
              <a:gdLst>
                <a:gd name="T0" fmla="*/ 0 w 48"/>
                <a:gd name="T1" fmla="*/ 0 h 48"/>
                <a:gd name="T2" fmla="*/ 48 w 48"/>
                <a:gd name="T3" fmla="*/ 24 h 48"/>
                <a:gd name="T4" fmla="*/ 0 w 48"/>
                <a:gd name="T5" fmla="*/ 48 h 48"/>
                <a:gd name="T6" fmla="*/ 0 w 48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lnTo>
                    <a:pt x="48" y="24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pic>
          <p:nvPicPr>
            <p:cNvPr id="1052" name="Picture 2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5" y="1453"/>
              <a:ext cx="838" cy="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3" name="Picture 2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5" y="1453"/>
              <a:ext cx="838" cy="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Freeform 30"/>
            <p:cNvSpPr>
              <a:spLocks/>
            </p:cNvSpPr>
            <p:nvPr/>
          </p:nvSpPr>
          <p:spPr bwMode="auto">
            <a:xfrm>
              <a:off x="1762" y="1473"/>
              <a:ext cx="773" cy="774"/>
            </a:xfrm>
            <a:custGeom>
              <a:avLst/>
              <a:gdLst>
                <a:gd name="T0" fmla="*/ 0 w 773"/>
                <a:gd name="T1" fmla="*/ 774 h 774"/>
                <a:gd name="T2" fmla="*/ 773 w 773"/>
                <a:gd name="T3" fmla="*/ 387 h 774"/>
                <a:gd name="T4" fmla="*/ 0 w 773"/>
                <a:gd name="T5" fmla="*/ 0 h 774"/>
                <a:gd name="T6" fmla="*/ 0 w 773"/>
                <a:gd name="T7" fmla="*/ 774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3" h="774">
                  <a:moveTo>
                    <a:pt x="0" y="774"/>
                  </a:moveTo>
                  <a:lnTo>
                    <a:pt x="773" y="387"/>
                  </a:lnTo>
                  <a:lnTo>
                    <a:pt x="0" y="0"/>
                  </a:lnTo>
                  <a:lnTo>
                    <a:pt x="0" y="774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" name="Freeform 31"/>
            <p:cNvSpPr>
              <a:spLocks/>
            </p:cNvSpPr>
            <p:nvPr/>
          </p:nvSpPr>
          <p:spPr bwMode="auto">
            <a:xfrm>
              <a:off x="1762" y="1473"/>
              <a:ext cx="773" cy="774"/>
            </a:xfrm>
            <a:custGeom>
              <a:avLst/>
              <a:gdLst>
                <a:gd name="T0" fmla="*/ 0 w 773"/>
                <a:gd name="T1" fmla="*/ 774 h 774"/>
                <a:gd name="T2" fmla="*/ 773 w 773"/>
                <a:gd name="T3" fmla="*/ 387 h 774"/>
                <a:gd name="T4" fmla="*/ 0 w 773"/>
                <a:gd name="T5" fmla="*/ 0 h 774"/>
                <a:gd name="T6" fmla="*/ 0 w 773"/>
                <a:gd name="T7" fmla="*/ 774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3" h="774">
                  <a:moveTo>
                    <a:pt x="0" y="774"/>
                  </a:moveTo>
                  <a:lnTo>
                    <a:pt x="773" y="387"/>
                  </a:lnTo>
                  <a:lnTo>
                    <a:pt x="0" y="0"/>
                  </a:lnTo>
                  <a:lnTo>
                    <a:pt x="0" y="774"/>
                  </a:lnTo>
                  <a:close/>
                </a:path>
              </a:pathLst>
            </a:custGeom>
            <a:noFill/>
            <a:ln w="7938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5" name="Rectangle 32"/>
            <p:cNvSpPr>
              <a:spLocks noChangeArrowheads="1"/>
            </p:cNvSpPr>
            <p:nvPr/>
          </p:nvSpPr>
          <p:spPr bwMode="auto">
            <a:xfrm>
              <a:off x="1818" y="1773"/>
              <a:ext cx="49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v-SE" altLang="sv-SE" sz="800" dirty="0" err="1" smtClean="0">
                  <a:solidFill>
                    <a:srgbClr val="FEFFFF"/>
                  </a:solidFill>
                  <a:latin typeface="Calibri" pitchFamily="34" charset="0"/>
                </a:rPr>
                <a:t>Amplifier</a:t>
              </a:r>
              <a:endParaRPr lang="sv-SE" altLang="sv-SE" sz="800" dirty="0" smtClean="0">
                <a:solidFill>
                  <a:srgbClr val="FEFFFF"/>
                </a:solidFill>
                <a:latin typeface="Calibri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800" b="0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itchFamily="34" charset="0"/>
                  <a:cs typeface="Arial" pitchFamily="34" charset="0"/>
                </a:rPr>
                <a:t>(Klystron, </a:t>
              </a:r>
              <a:r>
                <a:rPr kumimoji="0" lang="sv-SE" altLang="sv-SE" sz="800" b="0" i="0" u="none" strike="noStrike" cap="none" normalizeH="0" baseline="0" dirty="0" err="1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itchFamily="34" charset="0"/>
                  <a:cs typeface="Arial" pitchFamily="34" charset="0"/>
                </a:rPr>
                <a:t>Tetrode</a:t>
              </a:r>
              <a:r>
                <a:rPr kumimoji="0" lang="sv-SE" altLang="sv-SE" sz="800" b="0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itchFamily="34" charset="0"/>
                  <a:cs typeface="Arial" pitchFamily="34" charset="0"/>
                </a:rPr>
                <a:t>)</a:t>
              </a:r>
              <a:endParaRPr kumimoji="0" lang="sv-SE" altLang="sv-S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57" name="Picture 3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" y="1643"/>
              <a:ext cx="455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8" name="Picture 3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" y="1643"/>
              <a:ext cx="455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Freeform 35"/>
            <p:cNvSpPr>
              <a:spLocks/>
            </p:cNvSpPr>
            <p:nvPr/>
          </p:nvSpPr>
          <p:spPr bwMode="auto">
            <a:xfrm>
              <a:off x="795" y="1663"/>
              <a:ext cx="386" cy="387"/>
            </a:xfrm>
            <a:custGeom>
              <a:avLst/>
              <a:gdLst>
                <a:gd name="T0" fmla="*/ 0 w 386"/>
                <a:gd name="T1" fmla="*/ 387 h 387"/>
                <a:gd name="T2" fmla="*/ 386 w 386"/>
                <a:gd name="T3" fmla="*/ 194 h 387"/>
                <a:gd name="T4" fmla="*/ 0 w 386"/>
                <a:gd name="T5" fmla="*/ 0 h 387"/>
                <a:gd name="T6" fmla="*/ 0 w 386"/>
                <a:gd name="T7" fmla="*/ 387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6" h="387">
                  <a:moveTo>
                    <a:pt x="0" y="387"/>
                  </a:moveTo>
                  <a:lnTo>
                    <a:pt x="386" y="194"/>
                  </a:lnTo>
                  <a:lnTo>
                    <a:pt x="0" y="0"/>
                  </a:lnTo>
                  <a:lnTo>
                    <a:pt x="0" y="387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7" name="Freeform 36"/>
            <p:cNvSpPr>
              <a:spLocks/>
            </p:cNvSpPr>
            <p:nvPr/>
          </p:nvSpPr>
          <p:spPr bwMode="auto">
            <a:xfrm>
              <a:off x="795" y="1663"/>
              <a:ext cx="386" cy="387"/>
            </a:xfrm>
            <a:custGeom>
              <a:avLst/>
              <a:gdLst>
                <a:gd name="T0" fmla="*/ 0 w 386"/>
                <a:gd name="T1" fmla="*/ 387 h 387"/>
                <a:gd name="T2" fmla="*/ 386 w 386"/>
                <a:gd name="T3" fmla="*/ 194 h 387"/>
                <a:gd name="T4" fmla="*/ 0 w 386"/>
                <a:gd name="T5" fmla="*/ 0 h 387"/>
                <a:gd name="T6" fmla="*/ 0 w 386"/>
                <a:gd name="T7" fmla="*/ 387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6" h="387">
                  <a:moveTo>
                    <a:pt x="0" y="387"/>
                  </a:moveTo>
                  <a:lnTo>
                    <a:pt x="386" y="194"/>
                  </a:lnTo>
                  <a:lnTo>
                    <a:pt x="0" y="0"/>
                  </a:lnTo>
                  <a:lnTo>
                    <a:pt x="0" y="387"/>
                  </a:lnTo>
                  <a:close/>
                </a:path>
              </a:pathLst>
            </a:custGeom>
            <a:noFill/>
            <a:ln w="7938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8" name="Rectangle 37"/>
            <p:cNvSpPr>
              <a:spLocks noChangeArrowheads="1"/>
            </p:cNvSpPr>
            <p:nvPr/>
          </p:nvSpPr>
          <p:spPr bwMode="auto">
            <a:xfrm>
              <a:off x="869" y="1778"/>
              <a:ext cx="13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800" b="0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itchFamily="34" charset="0"/>
                  <a:cs typeface="Arial" pitchFamily="34" charset="0"/>
                </a:rPr>
                <a:t>Pre</a:t>
              </a:r>
              <a:endPara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38"/>
            <p:cNvSpPr>
              <a:spLocks noChangeArrowheads="1"/>
            </p:cNvSpPr>
            <p:nvPr/>
          </p:nvSpPr>
          <p:spPr bwMode="auto">
            <a:xfrm>
              <a:off x="962" y="1778"/>
              <a:ext cx="5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800" b="0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39"/>
            <p:cNvSpPr>
              <a:spLocks noChangeArrowheads="1"/>
            </p:cNvSpPr>
            <p:nvPr/>
          </p:nvSpPr>
          <p:spPr bwMode="auto">
            <a:xfrm>
              <a:off x="861" y="1858"/>
              <a:ext cx="174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800" b="0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itchFamily="34" charset="0"/>
                  <a:cs typeface="Arial" pitchFamily="34" charset="0"/>
                </a:rPr>
                <a:t>Amp</a:t>
              </a:r>
              <a:endPara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Line 40"/>
            <p:cNvSpPr>
              <a:spLocks noChangeShapeType="1"/>
            </p:cNvSpPr>
            <p:nvPr/>
          </p:nvSpPr>
          <p:spPr bwMode="auto">
            <a:xfrm>
              <a:off x="1181" y="1857"/>
              <a:ext cx="539" cy="3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2" name="Freeform 41"/>
            <p:cNvSpPr>
              <a:spLocks/>
            </p:cNvSpPr>
            <p:nvPr/>
          </p:nvSpPr>
          <p:spPr bwMode="auto">
            <a:xfrm>
              <a:off x="1714" y="1836"/>
              <a:ext cx="48" cy="48"/>
            </a:xfrm>
            <a:custGeom>
              <a:avLst/>
              <a:gdLst>
                <a:gd name="T0" fmla="*/ 0 w 48"/>
                <a:gd name="T1" fmla="*/ 0 h 48"/>
                <a:gd name="T2" fmla="*/ 48 w 48"/>
                <a:gd name="T3" fmla="*/ 24 h 48"/>
                <a:gd name="T4" fmla="*/ 0 w 48"/>
                <a:gd name="T5" fmla="*/ 48 h 48"/>
                <a:gd name="T6" fmla="*/ 0 w 48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lnTo>
                    <a:pt x="48" y="24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pic>
          <p:nvPicPr>
            <p:cNvPr id="1066" name="Picture 4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4" y="2323"/>
              <a:ext cx="292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7" name="Picture 4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4" y="2323"/>
              <a:ext cx="292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Rectangle 44"/>
            <p:cNvSpPr>
              <a:spLocks noChangeArrowheads="1"/>
            </p:cNvSpPr>
            <p:nvPr/>
          </p:nvSpPr>
          <p:spPr bwMode="auto">
            <a:xfrm>
              <a:off x="3100" y="2339"/>
              <a:ext cx="227" cy="321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4" name="Rectangle 45"/>
            <p:cNvSpPr>
              <a:spLocks noChangeArrowheads="1"/>
            </p:cNvSpPr>
            <p:nvPr/>
          </p:nvSpPr>
          <p:spPr bwMode="auto">
            <a:xfrm>
              <a:off x="3100" y="2339"/>
              <a:ext cx="227" cy="321"/>
            </a:xfrm>
            <a:prstGeom prst="rect">
              <a:avLst/>
            </a:prstGeom>
            <a:noFill/>
            <a:ln w="7938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5" name="Rectangle 46"/>
            <p:cNvSpPr>
              <a:spLocks noChangeArrowheads="1"/>
            </p:cNvSpPr>
            <p:nvPr/>
          </p:nvSpPr>
          <p:spPr bwMode="auto">
            <a:xfrm>
              <a:off x="3149" y="2460"/>
              <a:ext cx="174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800" b="0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itchFamily="34" charset="0"/>
                  <a:cs typeface="Arial" pitchFamily="34" charset="0"/>
                </a:rPr>
                <a:t>Load</a:t>
              </a:r>
              <a:endPara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71" name="Picture 47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0" y="1668"/>
              <a:ext cx="674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2" name="Picture 48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0" y="1668"/>
              <a:ext cx="674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3" name="Picture 49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1" y="1683"/>
              <a:ext cx="588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4" name="Picture 50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1" y="1683"/>
              <a:ext cx="588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Freeform 51"/>
            <p:cNvSpPr>
              <a:spLocks/>
            </p:cNvSpPr>
            <p:nvPr/>
          </p:nvSpPr>
          <p:spPr bwMode="auto">
            <a:xfrm>
              <a:off x="3857" y="1700"/>
              <a:ext cx="522" cy="320"/>
            </a:xfrm>
            <a:custGeom>
              <a:avLst/>
              <a:gdLst>
                <a:gd name="T0" fmla="*/ 1451 w 1633"/>
                <a:gd name="T1" fmla="*/ 1001 h 1001"/>
                <a:gd name="T2" fmla="*/ 1633 w 1633"/>
                <a:gd name="T3" fmla="*/ 500 h 1001"/>
                <a:gd name="T4" fmla="*/ 1451 w 1633"/>
                <a:gd name="T5" fmla="*/ 0 h 1001"/>
                <a:gd name="T6" fmla="*/ 0 w 1633"/>
                <a:gd name="T7" fmla="*/ 0 h 1001"/>
                <a:gd name="T8" fmla="*/ 0 w 1633"/>
                <a:gd name="T9" fmla="*/ 1001 h 1001"/>
                <a:gd name="T10" fmla="*/ 1451 w 1633"/>
                <a:gd name="T11" fmla="*/ 1001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3" h="1001">
                  <a:moveTo>
                    <a:pt x="1451" y="1001"/>
                  </a:moveTo>
                  <a:cubicBezTo>
                    <a:pt x="1552" y="1001"/>
                    <a:pt x="1633" y="777"/>
                    <a:pt x="1633" y="500"/>
                  </a:cubicBezTo>
                  <a:cubicBezTo>
                    <a:pt x="1633" y="224"/>
                    <a:pt x="1552" y="0"/>
                    <a:pt x="1451" y="0"/>
                  </a:cubicBezTo>
                  <a:lnTo>
                    <a:pt x="0" y="0"/>
                  </a:lnTo>
                  <a:lnTo>
                    <a:pt x="0" y="1001"/>
                  </a:lnTo>
                  <a:lnTo>
                    <a:pt x="1451" y="1001"/>
                  </a:lnTo>
                  <a:close/>
                </a:path>
              </a:pathLst>
            </a:custGeom>
            <a:solidFill>
              <a:srgbClr val="5B9BD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7" name="Freeform 52"/>
            <p:cNvSpPr>
              <a:spLocks/>
            </p:cNvSpPr>
            <p:nvPr/>
          </p:nvSpPr>
          <p:spPr bwMode="auto">
            <a:xfrm>
              <a:off x="3857" y="1700"/>
              <a:ext cx="522" cy="320"/>
            </a:xfrm>
            <a:custGeom>
              <a:avLst/>
              <a:gdLst>
                <a:gd name="T0" fmla="*/ 1451 w 1633"/>
                <a:gd name="T1" fmla="*/ 1001 h 1001"/>
                <a:gd name="T2" fmla="*/ 1633 w 1633"/>
                <a:gd name="T3" fmla="*/ 500 h 1001"/>
                <a:gd name="T4" fmla="*/ 1451 w 1633"/>
                <a:gd name="T5" fmla="*/ 0 h 1001"/>
                <a:gd name="T6" fmla="*/ 0 w 1633"/>
                <a:gd name="T7" fmla="*/ 0 h 1001"/>
                <a:gd name="T8" fmla="*/ 0 w 1633"/>
                <a:gd name="T9" fmla="*/ 1001 h 1001"/>
                <a:gd name="T10" fmla="*/ 1451 w 1633"/>
                <a:gd name="T11" fmla="*/ 1001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3" h="1001">
                  <a:moveTo>
                    <a:pt x="1451" y="1001"/>
                  </a:moveTo>
                  <a:cubicBezTo>
                    <a:pt x="1552" y="1001"/>
                    <a:pt x="1633" y="777"/>
                    <a:pt x="1633" y="500"/>
                  </a:cubicBezTo>
                  <a:cubicBezTo>
                    <a:pt x="1633" y="224"/>
                    <a:pt x="1552" y="0"/>
                    <a:pt x="1451" y="0"/>
                  </a:cubicBezTo>
                  <a:lnTo>
                    <a:pt x="0" y="0"/>
                  </a:lnTo>
                  <a:lnTo>
                    <a:pt x="0" y="1001"/>
                  </a:lnTo>
                  <a:lnTo>
                    <a:pt x="1451" y="1001"/>
                  </a:lnTo>
                  <a:close/>
                </a:path>
              </a:pathLst>
            </a:custGeom>
            <a:noFill/>
            <a:ln w="7938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8" name="Oval 53"/>
            <p:cNvSpPr>
              <a:spLocks noChangeArrowheads="1"/>
            </p:cNvSpPr>
            <p:nvPr/>
          </p:nvSpPr>
          <p:spPr bwMode="auto">
            <a:xfrm>
              <a:off x="3799" y="1700"/>
              <a:ext cx="116" cy="320"/>
            </a:xfrm>
            <a:prstGeom prst="ellipse">
              <a:avLst/>
            </a:prstGeom>
            <a:solidFill>
              <a:srgbClr val="5B9BD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9" name="Oval 54"/>
            <p:cNvSpPr>
              <a:spLocks noChangeArrowheads="1"/>
            </p:cNvSpPr>
            <p:nvPr/>
          </p:nvSpPr>
          <p:spPr bwMode="auto">
            <a:xfrm>
              <a:off x="3799" y="1700"/>
              <a:ext cx="116" cy="320"/>
            </a:xfrm>
            <a:prstGeom prst="ellipse">
              <a:avLst/>
            </a:prstGeom>
            <a:noFill/>
            <a:ln w="7938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0" name="Rectangle 55"/>
            <p:cNvSpPr>
              <a:spLocks noChangeArrowheads="1"/>
            </p:cNvSpPr>
            <p:nvPr/>
          </p:nvSpPr>
          <p:spPr bwMode="auto">
            <a:xfrm>
              <a:off x="4007" y="1821"/>
              <a:ext cx="209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800" b="0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itchFamily="34" charset="0"/>
                  <a:cs typeface="Arial" pitchFamily="34" charset="0"/>
                </a:rPr>
                <a:t>Cavity</a:t>
              </a:r>
              <a:endPara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80" name="Picture 56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3" y="1683"/>
              <a:ext cx="38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1" name="Picture 57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3" y="1683"/>
              <a:ext cx="38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Oval 58"/>
            <p:cNvSpPr>
              <a:spLocks noChangeArrowheads="1"/>
            </p:cNvSpPr>
            <p:nvPr/>
          </p:nvSpPr>
          <p:spPr bwMode="auto">
            <a:xfrm>
              <a:off x="3054" y="1700"/>
              <a:ext cx="319" cy="320"/>
            </a:xfrm>
            <a:prstGeom prst="ellipse">
              <a:avLst/>
            </a:prstGeom>
            <a:solidFill>
              <a:srgbClr val="5B9BD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2" name="Oval 59"/>
            <p:cNvSpPr>
              <a:spLocks noChangeArrowheads="1"/>
            </p:cNvSpPr>
            <p:nvPr/>
          </p:nvSpPr>
          <p:spPr bwMode="auto">
            <a:xfrm>
              <a:off x="3054" y="1700"/>
              <a:ext cx="319" cy="320"/>
            </a:xfrm>
            <a:prstGeom prst="ellipse">
              <a:avLst/>
            </a:prstGeom>
            <a:noFill/>
            <a:ln w="7938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3" name="Freeform 61"/>
            <p:cNvSpPr>
              <a:spLocks/>
            </p:cNvSpPr>
            <p:nvPr/>
          </p:nvSpPr>
          <p:spPr bwMode="auto">
            <a:xfrm>
              <a:off x="3095" y="1742"/>
              <a:ext cx="250" cy="184"/>
            </a:xfrm>
            <a:custGeom>
              <a:avLst/>
              <a:gdLst>
                <a:gd name="T0" fmla="*/ 576 w 782"/>
                <a:gd name="T1" fmla="*/ 576 h 576"/>
                <a:gd name="T2" fmla="*/ 782 w 782"/>
                <a:gd name="T3" fmla="*/ 370 h 576"/>
                <a:gd name="T4" fmla="*/ 741 w 782"/>
                <a:gd name="T5" fmla="*/ 370 h 576"/>
                <a:gd name="T6" fmla="*/ 371 w 782"/>
                <a:gd name="T7" fmla="*/ 0 h 576"/>
                <a:gd name="T8" fmla="*/ 0 w 782"/>
                <a:gd name="T9" fmla="*/ 370 h 576"/>
                <a:gd name="T10" fmla="*/ 159 w 782"/>
                <a:gd name="T11" fmla="*/ 370 h 576"/>
                <a:gd name="T12" fmla="*/ 371 w 782"/>
                <a:gd name="T13" fmla="*/ 159 h 576"/>
                <a:gd name="T14" fmla="*/ 582 w 782"/>
                <a:gd name="T15" fmla="*/ 370 h 576"/>
                <a:gd name="T16" fmla="*/ 541 w 782"/>
                <a:gd name="T17" fmla="*/ 370 h 576"/>
                <a:gd name="T18" fmla="*/ 576 w 782"/>
                <a:gd name="T19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2" h="576">
                  <a:moveTo>
                    <a:pt x="576" y="576"/>
                  </a:moveTo>
                  <a:lnTo>
                    <a:pt x="782" y="370"/>
                  </a:lnTo>
                  <a:lnTo>
                    <a:pt x="741" y="370"/>
                  </a:lnTo>
                  <a:cubicBezTo>
                    <a:pt x="741" y="166"/>
                    <a:pt x="575" y="0"/>
                    <a:pt x="371" y="0"/>
                  </a:cubicBezTo>
                  <a:cubicBezTo>
                    <a:pt x="166" y="0"/>
                    <a:pt x="0" y="166"/>
                    <a:pt x="0" y="370"/>
                  </a:cubicBezTo>
                  <a:lnTo>
                    <a:pt x="159" y="370"/>
                  </a:lnTo>
                  <a:cubicBezTo>
                    <a:pt x="159" y="254"/>
                    <a:pt x="254" y="159"/>
                    <a:pt x="371" y="159"/>
                  </a:cubicBezTo>
                  <a:cubicBezTo>
                    <a:pt x="487" y="159"/>
                    <a:pt x="582" y="254"/>
                    <a:pt x="582" y="370"/>
                  </a:cubicBezTo>
                  <a:lnTo>
                    <a:pt x="541" y="370"/>
                  </a:lnTo>
                  <a:lnTo>
                    <a:pt x="576" y="576"/>
                  </a:lnTo>
                  <a:close/>
                </a:path>
              </a:pathLst>
            </a:custGeom>
            <a:solidFill>
              <a:srgbClr val="FFFFFF"/>
            </a:solidFill>
            <a:ln w="7938" cap="sq">
              <a:solidFill>
                <a:srgbClr val="4F88B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4" name="Rectangle 62"/>
            <p:cNvSpPr>
              <a:spLocks noChangeArrowheads="1"/>
            </p:cNvSpPr>
            <p:nvPr/>
          </p:nvSpPr>
          <p:spPr bwMode="auto">
            <a:xfrm>
              <a:off x="3053" y="1559"/>
              <a:ext cx="394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1000" b="0" i="0" u="none" strike="noStrike" cap="none" normalizeH="0" baseline="0" smtClean="0">
                  <a:ln>
                    <a:noFill/>
                  </a:ln>
                  <a:solidFill>
                    <a:srgbClr val="5B9BD5"/>
                  </a:solidFill>
                  <a:effectLst/>
                  <a:latin typeface="Calibri" pitchFamily="34" charset="0"/>
                  <a:cs typeface="Arial" pitchFamily="34" charset="0"/>
                </a:rPr>
                <a:t>Circulator</a:t>
              </a:r>
              <a:endPara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Freeform 63"/>
            <p:cNvSpPr>
              <a:spLocks/>
            </p:cNvSpPr>
            <p:nvPr/>
          </p:nvSpPr>
          <p:spPr bwMode="auto">
            <a:xfrm>
              <a:off x="2152" y="1860"/>
              <a:ext cx="2299" cy="1040"/>
            </a:xfrm>
            <a:custGeom>
              <a:avLst/>
              <a:gdLst>
                <a:gd name="T0" fmla="*/ 2227 w 2299"/>
                <a:gd name="T1" fmla="*/ 0 h 1040"/>
                <a:gd name="T2" fmla="*/ 2299 w 2299"/>
                <a:gd name="T3" fmla="*/ 0 h 1040"/>
                <a:gd name="T4" fmla="*/ 2299 w 2299"/>
                <a:gd name="T5" fmla="*/ 1040 h 1040"/>
                <a:gd name="T6" fmla="*/ 0 w 2299"/>
                <a:gd name="T7" fmla="*/ 104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99" h="1040">
                  <a:moveTo>
                    <a:pt x="2227" y="0"/>
                  </a:moveTo>
                  <a:lnTo>
                    <a:pt x="2299" y="0"/>
                  </a:lnTo>
                  <a:lnTo>
                    <a:pt x="2299" y="1040"/>
                  </a:lnTo>
                  <a:lnTo>
                    <a:pt x="0" y="1040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6" name="Freeform 64"/>
            <p:cNvSpPr>
              <a:spLocks/>
            </p:cNvSpPr>
            <p:nvPr/>
          </p:nvSpPr>
          <p:spPr bwMode="auto">
            <a:xfrm>
              <a:off x="2110" y="2876"/>
              <a:ext cx="48" cy="48"/>
            </a:xfrm>
            <a:custGeom>
              <a:avLst/>
              <a:gdLst>
                <a:gd name="T0" fmla="*/ 48 w 48"/>
                <a:gd name="T1" fmla="*/ 48 h 48"/>
                <a:gd name="T2" fmla="*/ 0 w 48"/>
                <a:gd name="T3" fmla="*/ 24 h 48"/>
                <a:gd name="T4" fmla="*/ 48 w 48"/>
                <a:gd name="T5" fmla="*/ 0 h 48"/>
                <a:gd name="T6" fmla="*/ 48 w 48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8">
                  <a:moveTo>
                    <a:pt x="48" y="48"/>
                  </a:moveTo>
                  <a:lnTo>
                    <a:pt x="0" y="24"/>
                  </a:lnTo>
                  <a:lnTo>
                    <a:pt x="48" y="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7" name="Line 65"/>
            <p:cNvSpPr>
              <a:spLocks noChangeShapeType="1"/>
            </p:cNvSpPr>
            <p:nvPr/>
          </p:nvSpPr>
          <p:spPr bwMode="auto">
            <a:xfrm>
              <a:off x="3373" y="1860"/>
              <a:ext cx="384" cy="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8" name="Freeform 66"/>
            <p:cNvSpPr>
              <a:spLocks/>
            </p:cNvSpPr>
            <p:nvPr/>
          </p:nvSpPr>
          <p:spPr bwMode="auto">
            <a:xfrm>
              <a:off x="3751" y="1836"/>
              <a:ext cx="48" cy="48"/>
            </a:xfrm>
            <a:custGeom>
              <a:avLst/>
              <a:gdLst>
                <a:gd name="T0" fmla="*/ 0 w 48"/>
                <a:gd name="T1" fmla="*/ 0 h 48"/>
                <a:gd name="T2" fmla="*/ 48 w 48"/>
                <a:gd name="T3" fmla="*/ 24 h 48"/>
                <a:gd name="T4" fmla="*/ 0 w 48"/>
                <a:gd name="T5" fmla="*/ 48 h 48"/>
                <a:gd name="T6" fmla="*/ 0 w 48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lnTo>
                    <a:pt x="48" y="24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9" name="Line 67"/>
            <p:cNvSpPr>
              <a:spLocks noChangeShapeType="1"/>
            </p:cNvSpPr>
            <p:nvPr/>
          </p:nvSpPr>
          <p:spPr bwMode="auto">
            <a:xfrm>
              <a:off x="3214" y="2020"/>
              <a:ext cx="0" cy="277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0" name="Freeform 68"/>
            <p:cNvSpPr>
              <a:spLocks/>
            </p:cNvSpPr>
            <p:nvPr/>
          </p:nvSpPr>
          <p:spPr bwMode="auto">
            <a:xfrm>
              <a:off x="3189" y="2291"/>
              <a:ext cx="49" cy="48"/>
            </a:xfrm>
            <a:custGeom>
              <a:avLst/>
              <a:gdLst>
                <a:gd name="T0" fmla="*/ 49 w 49"/>
                <a:gd name="T1" fmla="*/ 0 h 48"/>
                <a:gd name="T2" fmla="*/ 25 w 49"/>
                <a:gd name="T3" fmla="*/ 48 h 48"/>
                <a:gd name="T4" fmla="*/ 0 w 49"/>
                <a:gd name="T5" fmla="*/ 0 h 48"/>
                <a:gd name="T6" fmla="*/ 49 w 49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8">
                  <a:moveTo>
                    <a:pt x="49" y="0"/>
                  </a:moveTo>
                  <a:lnTo>
                    <a:pt x="25" y="48"/>
                  </a:lnTo>
                  <a:lnTo>
                    <a:pt x="0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1" name="Line 69"/>
            <p:cNvSpPr>
              <a:spLocks noChangeShapeType="1"/>
            </p:cNvSpPr>
            <p:nvPr/>
          </p:nvSpPr>
          <p:spPr bwMode="auto">
            <a:xfrm>
              <a:off x="2535" y="1860"/>
              <a:ext cx="476" cy="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2" name="Freeform 70"/>
            <p:cNvSpPr>
              <a:spLocks/>
            </p:cNvSpPr>
            <p:nvPr/>
          </p:nvSpPr>
          <p:spPr bwMode="auto">
            <a:xfrm>
              <a:off x="3006" y="1836"/>
              <a:ext cx="48" cy="48"/>
            </a:xfrm>
            <a:custGeom>
              <a:avLst/>
              <a:gdLst>
                <a:gd name="T0" fmla="*/ 0 w 48"/>
                <a:gd name="T1" fmla="*/ 0 h 48"/>
                <a:gd name="T2" fmla="*/ 48 w 48"/>
                <a:gd name="T3" fmla="*/ 24 h 48"/>
                <a:gd name="T4" fmla="*/ 0 w 48"/>
                <a:gd name="T5" fmla="*/ 48 h 48"/>
                <a:gd name="T6" fmla="*/ 0 w 48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lnTo>
                    <a:pt x="48" y="24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pic>
          <p:nvPicPr>
            <p:cNvPr id="1095" name="Picture 71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4" y="1023"/>
              <a:ext cx="455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6" name="Picture 72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4" y="1023"/>
              <a:ext cx="455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Rectangle 73"/>
            <p:cNvSpPr>
              <a:spLocks noChangeArrowheads="1"/>
            </p:cNvSpPr>
            <p:nvPr/>
          </p:nvSpPr>
          <p:spPr bwMode="auto">
            <a:xfrm>
              <a:off x="1955" y="1038"/>
              <a:ext cx="386" cy="290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4" name="Rectangle 74"/>
            <p:cNvSpPr>
              <a:spLocks noChangeArrowheads="1"/>
            </p:cNvSpPr>
            <p:nvPr/>
          </p:nvSpPr>
          <p:spPr bwMode="auto">
            <a:xfrm>
              <a:off x="1955" y="1038"/>
              <a:ext cx="386" cy="290"/>
            </a:xfrm>
            <a:prstGeom prst="rect">
              <a:avLst/>
            </a:prstGeom>
            <a:noFill/>
            <a:ln w="7938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5" name="Rectangle 75"/>
            <p:cNvSpPr>
              <a:spLocks noChangeArrowheads="1"/>
            </p:cNvSpPr>
            <p:nvPr/>
          </p:nvSpPr>
          <p:spPr bwMode="auto">
            <a:xfrm>
              <a:off x="2037" y="1104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altLang="sv-S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Rectangle 76"/>
            <p:cNvSpPr>
              <a:spLocks noChangeArrowheads="1"/>
            </p:cNvSpPr>
            <p:nvPr/>
          </p:nvSpPr>
          <p:spPr bwMode="auto">
            <a:xfrm>
              <a:off x="1981" y="1100"/>
              <a:ext cx="34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800" b="0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itchFamily="34" charset="0"/>
                  <a:cs typeface="Arial" pitchFamily="34" charset="0"/>
                </a:rPr>
                <a:t>PSU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v-SE" altLang="sv-SE" sz="800" dirty="0" smtClean="0">
                  <a:solidFill>
                    <a:srgbClr val="FEFFFF"/>
                  </a:solidFill>
                  <a:latin typeface="Calibri" pitchFamily="34" charset="0"/>
                </a:rPr>
                <a:t>(Modulator)</a:t>
              </a:r>
              <a:endParaRPr kumimoji="0" lang="sv-SE" altLang="sv-S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Freeform 77"/>
            <p:cNvSpPr>
              <a:spLocks/>
            </p:cNvSpPr>
            <p:nvPr/>
          </p:nvSpPr>
          <p:spPr bwMode="auto">
            <a:xfrm>
              <a:off x="2147" y="1328"/>
              <a:ext cx="1" cy="296"/>
            </a:xfrm>
            <a:custGeom>
              <a:avLst/>
              <a:gdLst>
                <a:gd name="T0" fmla="*/ 1 w 1"/>
                <a:gd name="T1" fmla="*/ 0 h 296"/>
                <a:gd name="T2" fmla="*/ 1 w 1"/>
                <a:gd name="T3" fmla="*/ 73 h 296"/>
                <a:gd name="T4" fmla="*/ 0 w 1"/>
                <a:gd name="T5" fmla="*/ 73 h 296"/>
                <a:gd name="T6" fmla="*/ 0 w 1"/>
                <a:gd name="T7" fmla="*/ 29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96">
                  <a:moveTo>
                    <a:pt x="1" y="0"/>
                  </a:moveTo>
                  <a:lnTo>
                    <a:pt x="1" y="73"/>
                  </a:lnTo>
                  <a:lnTo>
                    <a:pt x="0" y="73"/>
                  </a:lnTo>
                  <a:lnTo>
                    <a:pt x="0" y="296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8" name="Freeform 78"/>
            <p:cNvSpPr>
              <a:spLocks/>
            </p:cNvSpPr>
            <p:nvPr/>
          </p:nvSpPr>
          <p:spPr bwMode="auto">
            <a:xfrm>
              <a:off x="2123" y="1618"/>
              <a:ext cx="48" cy="48"/>
            </a:xfrm>
            <a:custGeom>
              <a:avLst/>
              <a:gdLst>
                <a:gd name="T0" fmla="*/ 48 w 48"/>
                <a:gd name="T1" fmla="*/ 0 h 48"/>
                <a:gd name="T2" fmla="*/ 24 w 48"/>
                <a:gd name="T3" fmla="*/ 48 h 48"/>
                <a:gd name="T4" fmla="*/ 0 w 48"/>
                <a:gd name="T5" fmla="*/ 0 h 48"/>
                <a:gd name="T6" fmla="*/ 48 w 48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8">
                  <a:moveTo>
                    <a:pt x="48" y="0"/>
                  </a:moveTo>
                  <a:lnTo>
                    <a:pt x="24" y="48"/>
                  </a:lnTo>
                  <a:lnTo>
                    <a:pt x="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9" name="Freeform 79"/>
            <p:cNvSpPr>
              <a:spLocks/>
            </p:cNvSpPr>
            <p:nvPr/>
          </p:nvSpPr>
          <p:spPr bwMode="auto">
            <a:xfrm>
              <a:off x="1263" y="1178"/>
              <a:ext cx="650" cy="5"/>
            </a:xfrm>
            <a:custGeom>
              <a:avLst/>
              <a:gdLst>
                <a:gd name="T0" fmla="*/ 0 w 650"/>
                <a:gd name="T1" fmla="*/ 0 h 5"/>
                <a:gd name="T2" fmla="*/ 0 w 650"/>
                <a:gd name="T3" fmla="*/ 5 h 5"/>
                <a:gd name="T4" fmla="*/ 650 w 650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0" h="5">
                  <a:moveTo>
                    <a:pt x="0" y="0"/>
                  </a:moveTo>
                  <a:lnTo>
                    <a:pt x="0" y="5"/>
                  </a:lnTo>
                  <a:lnTo>
                    <a:pt x="650" y="5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0" name="Freeform 80"/>
            <p:cNvSpPr>
              <a:spLocks/>
            </p:cNvSpPr>
            <p:nvPr/>
          </p:nvSpPr>
          <p:spPr bwMode="auto">
            <a:xfrm>
              <a:off x="1907" y="1159"/>
              <a:ext cx="48" cy="48"/>
            </a:xfrm>
            <a:custGeom>
              <a:avLst/>
              <a:gdLst>
                <a:gd name="T0" fmla="*/ 0 w 48"/>
                <a:gd name="T1" fmla="*/ 0 h 48"/>
                <a:gd name="T2" fmla="*/ 48 w 48"/>
                <a:gd name="T3" fmla="*/ 24 h 48"/>
                <a:gd name="T4" fmla="*/ 0 w 48"/>
                <a:gd name="T5" fmla="*/ 48 h 48"/>
                <a:gd name="T6" fmla="*/ 0 w 48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lnTo>
                    <a:pt x="48" y="24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1" name="Rectangle 81"/>
            <p:cNvSpPr>
              <a:spLocks noChangeArrowheads="1"/>
            </p:cNvSpPr>
            <p:nvPr/>
          </p:nvSpPr>
          <p:spPr bwMode="auto">
            <a:xfrm>
              <a:off x="1420" y="1134"/>
              <a:ext cx="373" cy="9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2" name="Rectangle 82"/>
            <p:cNvSpPr>
              <a:spLocks noChangeArrowheads="1"/>
            </p:cNvSpPr>
            <p:nvPr/>
          </p:nvSpPr>
          <p:spPr bwMode="auto">
            <a:xfrm>
              <a:off x="1422" y="1133"/>
              <a:ext cx="445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1000" b="0" i="0" u="none" strike="noStrike" cap="none" normalizeH="0" baseline="0" smtClean="0">
                  <a:ln>
                    <a:noFill/>
                  </a:ln>
                  <a:solidFill>
                    <a:srgbClr val="4F88BB"/>
                  </a:solidFill>
                  <a:effectLst/>
                  <a:latin typeface="Calibri" pitchFamily="34" charset="0"/>
                  <a:cs typeface="Arial" pitchFamily="34" charset="0"/>
                </a:rPr>
                <a:t>Power Grid</a:t>
              </a:r>
              <a:endPara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07" name="Picture 83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7" y="1919"/>
              <a:ext cx="108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Oval 84"/>
            <p:cNvSpPr>
              <a:spLocks noChangeArrowheads="1"/>
            </p:cNvSpPr>
            <p:nvPr/>
          </p:nvSpPr>
          <p:spPr bwMode="auto">
            <a:xfrm>
              <a:off x="2530" y="1920"/>
              <a:ext cx="101" cy="100"/>
            </a:xfrm>
            <a:prstGeom prst="ellipse">
              <a:avLst/>
            </a:prstGeom>
            <a:noFill/>
            <a:ln w="7938" cap="sq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5600" name="Rectangle 85"/>
            <p:cNvSpPr>
              <a:spLocks noChangeArrowheads="1"/>
            </p:cNvSpPr>
            <p:nvPr/>
          </p:nvSpPr>
          <p:spPr bwMode="auto">
            <a:xfrm>
              <a:off x="2566" y="1932"/>
              <a:ext cx="7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8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4</a:t>
              </a:r>
              <a:endPara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10" name="Picture 86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5" y="1919"/>
              <a:ext cx="108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1" name="Oval 87"/>
            <p:cNvSpPr>
              <a:spLocks noChangeArrowheads="1"/>
            </p:cNvSpPr>
            <p:nvPr/>
          </p:nvSpPr>
          <p:spPr bwMode="auto">
            <a:xfrm>
              <a:off x="2889" y="1920"/>
              <a:ext cx="101" cy="100"/>
            </a:xfrm>
            <a:prstGeom prst="ellipse">
              <a:avLst/>
            </a:prstGeom>
            <a:noFill/>
            <a:ln w="7938" cap="sq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5603" name="Rectangle 88"/>
            <p:cNvSpPr>
              <a:spLocks noChangeArrowheads="1"/>
            </p:cNvSpPr>
            <p:nvPr/>
          </p:nvSpPr>
          <p:spPr bwMode="auto">
            <a:xfrm>
              <a:off x="2925" y="1932"/>
              <a:ext cx="7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8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5</a:t>
              </a:r>
              <a:endPara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13" name="Picture 89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6" y="2462"/>
              <a:ext cx="10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4" name="Oval 90"/>
            <p:cNvSpPr>
              <a:spLocks noChangeArrowheads="1"/>
            </p:cNvSpPr>
            <p:nvPr/>
          </p:nvSpPr>
          <p:spPr bwMode="auto">
            <a:xfrm>
              <a:off x="4521" y="2466"/>
              <a:ext cx="101" cy="102"/>
            </a:xfrm>
            <a:prstGeom prst="ellipse">
              <a:avLst/>
            </a:prstGeom>
            <a:noFill/>
            <a:ln w="7938" cap="sq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5605" name="Rectangle 91"/>
            <p:cNvSpPr>
              <a:spLocks noChangeArrowheads="1"/>
            </p:cNvSpPr>
            <p:nvPr/>
          </p:nvSpPr>
          <p:spPr bwMode="auto">
            <a:xfrm>
              <a:off x="4557" y="2479"/>
              <a:ext cx="7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8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16" name="Picture 92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" y="1914"/>
              <a:ext cx="10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6" name="Freeform 93"/>
            <p:cNvSpPr>
              <a:spLocks/>
            </p:cNvSpPr>
            <p:nvPr/>
          </p:nvSpPr>
          <p:spPr bwMode="auto">
            <a:xfrm>
              <a:off x="1371" y="1917"/>
              <a:ext cx="101" cy="101"/>
            </a:xfrm>
            <a:custGeom>
              <a:avLst/>
              <a:gdLst>
                <a:gd name="T0" fmla="*/ 0 w 101"/>
                <a:gd name="T1" fmla="*/ 51 h 101"/>
                <a:gd name="T2" fmla="*/ 50 w 101"/>
                <a:gd name="T3" fmla="*/ 0 h 101"/>
                <a:gd name="T4" fmla="*/ 101 w 101"/>
                <a:gd name="T5" fmla="*/ 51 h 101"/>
                <a:gd name="T6" fmla="*/ 50 w 101"/>
                <a:gd name="T7" fmla="*/ 101 h 101"/>
                <a:gd name="T8" fmla="*/ 0 w 101"/>
                <a:gd name="T9" fmla="*/ 5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1">
                  <a:moveTo>
                    <a:pt x="0" y="51"/>
                  </a:moveTo>
                  <a:cubicBezTo>
                    <a:pt x="0" y="22"/>
                    <a:pt x="23" y="0"/>
                    <a:pt x="50" y="0"/>
                  </a:cubicBezTo>
                  <a:cubicBezTo>
                    <a:pt x="78" y="0"/>
                    <a:pt x="101" y="22"/>
                    <a:pt x="101" y="51"/>
                  </a:cubicBezTo>
                  <a:cubicBezTo>
                    <a:pt x="101" y="78"/>
                    <a:pt x="78" y="101"/>
                    <a:pt x="50" y="101"/>
                  </a:cubicBezTo>
                  <a:cubicBezTo>
                    <a:pt x="23" y="101"/>
                    <a:pt x="0" y="78"/>
                    <a:pt x="0" y="51"/>
                  </a:cubicBezTo>
                </a:path>
              </a:pathLst>
            </a:custGeom>
            <a:noFill/>
            <a:ln w="7938" cap="sq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5607" name="Rectangle 94"/>
            <p:cNvSpPr>
              <a:spLocks noChangeArrowheads="1"/>
            </p:cNvSpPr>
            <p:nvPr/>
          </p:nvSpPr>
          <p:spPr bwMode="auto">
            <a:xfrm>
              <a:off x="1407" y="1928"/>
              <a:ext cx="72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8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3</a:t>
              </a:r>
              <a:endPara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19" name="Picture 95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6" y="1919"/>
              <a:ext cx="108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8" name="Oval 96"/>
            <p:cNvSpPr>
              <a:spLocks noChangeArrowheads="1"/>
            </p:cNvSpPr>
            <p:nvPr/>
          </p:nvSpPr>
          <p:spPr bwMode="auto">
            <a:xfrm>
              <a:off x="3400" y="1920"/>
              <a:ext cx="101" cy="100"/>
            </a:xfrm>
            <a:prstGeom prst="ellipse">
              <a:avLst/>
            </a:prstGeom>
            <a:noFill/>
            <a:ln w="7938" cap="sq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5609" name="Rectangle 97"/>
            <p:cNvSpPr>
              <a:spLocks noChangeArrowheads="1"/>
            </p:cNvSpPr>
            <p:nvPr/>
          </p:nvSpPr>
          <p:spPr bwMode="auto">
            <a:xfrm>
              <a:off x="3436" y="1932"/>
              <a:ext cx="7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8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6</a:t>
              </a:r>
              <a:endPara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22" name="Picture 98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2" y="1919"/>
              <a:ext cx="107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0" name="Oval 99"/>
            <p:cNvSpPr>
              <a:spLocks noChangeArrowheads="1"/>
            </p:cNvSpPr>
            <p:nvPr/>
          </p:nvSpPr>
          <p:spPr bwMode="auto">
            <a:xfrm>
              <a:off x="3646" y="1920"/>
              <a:ext cx="101" cy="100"/>
            </a:xfrm>
            <a:prstGeom prst="ellipse">
              <a:avLst/>
            </a:prstGeom>
            <a:noFill/>
            <a:ln w="7938" cap="sq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5611" name="Rectangle 100"/>
            <p:cNvSpPr>
              <a:spLocks noChangeArrowheads="1"/>
            </p:cNvSpPr>
            <p:nvPr/>
          </p:nvSpPr>
          <p:spPr bwMode="auto">
            <a:xfrm>
              <a:off x="3682" y="1932"/>
              <a:ext cx="7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8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7</a:t>
              </a:r>
              <a:endPara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25" name="Picture 101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2" y="1356"/>
              <a:ext cx="153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2" name="Oval 102"/>
            <p:cNvSpPr>
              <a:spLocks noChangeArrowheads="1"/>
            </p:cNvSpPr>
            <p:nvPr/>
          </p:nvSpPr>
          <p:spPr bwMode="auto">
            <a:xfrm>
              <a:off x="2275" y="1360"/>
              <a:ext cx="147" cy="147"/>
            </a:xfrm>
            <a:prstGeom prst="ellipse">
              <a:avLst/>
            </a:prstGeom>
            <a:noFill/>
            <a:ln w="7938" cap="sq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5613" name="Rectangle 103"/>
            <p:cNvSpPr>
              <a:spLocks noChangeArrowheads="1"/>
            </p:cNvSpPr>
            <p:nvPr/>
          </p:nvSpPr>
          <p:spPr bwMode="auto">
            <a:xfrm>
              <a:off x="2334" y="1394"/>
              <a:ext cx="71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8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9</a:t>
              </a:r>
              <a:endPara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28" name="Picture 104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2" y="1561"/>
              <a:ext cx="158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4" name="Oval 105"/>
            <p:cNvSpPr>
              <a:spLocks noChangeArrowheads="1"/>
            </p:cNvSpPr>
            <p:nvPr/>
          </p:nvSpPr>
          <p:spPr bwMode="auto">
            <a:xfrm>
              <a:off x="2273" y="1565"/>
              <a:ext cx="149" cy="150"/>
            </a:xfrm>
            <a:prstGeom prst="ellipse">
              <a:avLst/>
            </a:prstGeom>
            <a:noFill/>
            <a:ln w="7938" cap="sq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5615" name="Rectangle 106"/>
            <p:cNvSpPr>
              <a:spLocks noChangeArrowheads="1"/>
            </p:cNvSpPr>
            <p:nvPr/>
          </p:nvSpPr>
          <p:spPr bwMode="auto">
            <a:xfrm>
              <a:off x="2315" y="1602"/>
              <a:ext cx="10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8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10</a:t>
              </a:r>
              <a:endPara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31" name="Picture 107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" y="2743"/>
              <a:ext cx="107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6" name="Oval 108"/>
            <p:cNvSpPr>
              <a:spLocks noChangeArrowheads="1"/>
            </p:cNvSpPr>
            <p:nvPr/>
          </p:nvSpPr>
          <p:spPr bwMode="auto">
            <a:xfrm>
              <a:off x="501" y="2746"/>
              <a:ext cx="101" cy="101"/>
            </a:xfrm>
            <a:prstGeom prst="ellipse">
              <a:avLst/>
            </a:prstGeom>
            <a:noFill/>
            <a:ln w="7938" cap="sq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5617" name="Rectangle 109"/>
            <p:cNvSpPr>
              <a:spLocks noChangeArrowheads="1"/>
            </p:cNvSpPr>
            <p:nvPr/>
          </p:nvSpPr>
          <p:spPr bwMode="auto">
            <a:xfrm>
              <a:off x="538" y="2758"/>
              <a:ext cx="7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8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2</a:t>
              </a:r>
              <a:endPara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34" name="Picture 110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4" y="3399"/>
              <a:ext cx="10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8" name="Oval 111"/>
            <p:cNvSpPr>
              <a:spLocks noChangeArrowheads="1"/>
            </p:cNvSpPr>
            <p:nvPr/>
          </p:nvSpPr>
          <p:spPr bwMode="auto">
            <a:xfrm>
              <a:off x="1456" y="3403"/>
              <a:ext cx="101" cy="102"/>
            </a:xfrm>
            <a:prstGeom prst="ellipse">
              <a:avLst/>
            </a:prstGeom>
            <a:noFill/>
            <a:ln w="7938" cap="sq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5619" name="Rectangle 112"/>
            <p:cNvSpPr>
              <a:spLocks noChangeArrowheads="1"/>
            </p:cNvSpPr>
            <p:nvPr/>
          </p:nvSpPr>
          <p:spPr bwMode="auto">
            <a:xfrm>
              <a:off x="1492" y="3416"/>
              <a:ext cx="7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8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8</a:t>
              </a:r>
              <a:endPara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20" name="Line 113"/>
            <p:cNvSpPr>
              <a:spLocks noChangeShapeType="1"/>
            </p:cNvSpPr>
            <p:nvPr/>
          </p:nvSpPr>
          <p:spPr bwMode="auto">
            <a:xfrm flipH="1">
              <a:off x="2889" y="1904"/>
              <a:ext cx="102" cy="0"/>
            </a:xfrm>
            <a:prstGeom prst="line">
              <a:avLst/>
            </a:prstGeom>
            <a:noFill/>
            <a:ln w="11113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5621" name="Freeform 114"/>
            <p:cNvSpPr>
              <a:spLocks/>
            </p:cNvSpPr>
            <p:nvPr/>
          </p:nvSpPr>
          <p:spPr bwMode="auto">
            <a:xfrm>
              <a:off x="2847" y="1880"/>
              <a:ext cx="48" cy="48"/>
            </a:xfrm>
            <a:custGeom>
              <a:avLst/>
              <a:gdLst>
                <a:gd name="T0" fmla="*/ 48 w 48"/>
                <a:gd name="T1" fmla="*/ 48 h 48"/>
                <a:gd name="T2" fmla="*/ 0 w 48"/>
                <a:gd name="T3" fmla="*/ 24 h 48"/>
                <a:gd name="T4" fmla="*/ 48 w 48"/>
                <a:gd name="T5" fmla="*/ 0 h 48"/>
                <a:gd name="T6" fmla="*/ 48 w 48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8">
                  <a:moveTo>
                    <a:pt x="48" y="48"/>
                  </a:moveTo>
                  <a:lnTo>
                    <a:pt x="0" y="24"/>
                  </a:lnTo>
                  <a:lnTo>
                    <a:pt x="48" y="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5622" name="Line 115"/>
            <p:cNvSpPr>
              <a:spLocks noChangeShapeType="1"/>
            </p:cNvSpPr>
            <p:nvPr/>
          </p:nvSpPr>
          <p:spPr bwMode="auto">
            <a:xfrm flipH="1">
              <a:off x="3641" y="1904"/>
              <a:ext cx="101" cy="0"/>
            </a:xfrm>
            <a:prstGeom prst="line">
              <a:avLst/>
            </a:prstGeom>
            <a:noFill/>
            <a:ln w="11113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5623" name="Freeform 116"/>
            <p:cNvSpPr>
              <a:spLocks/>
            </p:cNvSpPr>
            <p:nvPr/>
          </p:nvSpPr>
          <p:spPr bwMode="auto">
            <a:xfrm>
              <a:off x="3599" y="1880"/>
              <a:ext cx="48" cy="48"/>
            </a:xfrm>
            <a:custGeom>
              <a:avLst/>
              <a:gdLst>
                <a:gd name="T0" fmla="*/ 48 w 48"/>
                <a:gd name="T1" fmla="*/ 48 h 48"/>
                <a:gd name="T2" fmla="*/ 0 w 48"/>
                <a:gd name="T3" fmla="*/ 24 h 48"/>
                <a:gd name="T4" fmla="*/ 48 w 48"/>
                <a:gd name="T5" fmla="*/ 0 h 48"/>
                <a:gd name="T6" fmla="*/ 48 w 48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8">
                  <a:moveTo>
                    <a:pt x="48" y="48"/>
                  </a:moveTo>
                  <a:lnTo>
                    <a:pt x="0" y="24"/>
                  </a:lnTo>
                  <a:lnTo>
                    <a:pt x="48" y="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5624" name="Line 117"/>
            <p:cNvSpPr>
              <a:spLocks noChangeShapeType="1"/>
            </p:cNvSpPr>
            <p:nvPr/>
          </p:nvSpPr>
          <p:spPr bwMode="auto">
            <a:xfrm>
              <a:off x="3404" y="1904"/>
              <a:ext cx="103" cy="0"/>
            </a:xfrm>
            <a:prstGeom prst="line">
              <a:avLst/>
            </a:prstGeom>
            <a:noFill/>
            <a:ln w="11113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5625" name="Freeform 118"/>
            <p:cNvSpPr>
              <a:spLocks/>
            </p:cNvSpPr>
            <p:nvPr/>
          </p:nvSpPr>
          <p:spPr bwMode="auto">
            <a:xfrm>
              <a:off x="3501" y="1880"/>
              <a:ext cx="48" cy="48"/>
            </a:xfrm>
            <a:custGeom>
              <a:avLst/>
              <a:gdLst>
                <a:gd name="T0" fmla="*/ 0 w 48"/>
                <a:gd name="T1" fmla="*/ 0 h 48"/>
                <a:gd name="T2" fmla="*/ 48 w 48"/>
                <a:gd name="T3" fmla="*/ 24 h 48"/>
                <a:gd name="T4" fmla="*/ 0 w 48"/>
                <a:gd name="T5" fmla="*/ 48 h 48"/>
                <a:gd name="T6" fmla="*/ 0 w 48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lnTo>
                    <a:pt x="48" y="24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5626" name="Line 119"/>
            <p:cNvSpPr>
              <a:spLocks noChangeShapeType="1"/>
            </p:cNvSpPr>
            <p:nvPr/>
          </p:nvSpPr>
          <p:spPr bwMode="auto">
            <a:xfrm>
              <a:off x="2535" y="1904"/>
              <a:ext cx="103" cy="0"/>
            </a:xfrm>
            <a:prstGeom prst="line">
              <a:avLst/>
            </a:prstGeom>
            <a:noFill/>
            <a:ln w="11113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5627" name="Freeform 120"/>
            <p:cNvSpPr>
              <a:spLocks/>
            </p:cNvSpPr>
            <p:nvPr/>
          </p:nvSpPr>
          <p:spPr bwMode="auto">
            <a:xfrm>
              <a:off x="2631" y="1880"/>
              <a:ext cx="48" cy="48"/>
            </a:xfrm>
            <a:custGeom>
              <a:avLst/>
              <a:gdLst>
                <a:gd name="T0" fmla="*/ 0 w 48"/>
                <a:gd name="T1" fmla="*/ 0 h 48"/>
                <a:gd name="T2" fmla="*/ 48 w 48"/>
                <a:gd name="T3" fmla="*/ 24 h 48"/>
                <a:gd name="T4" fmla="*/ 0 w 48"/>
                <a:gd name="T5" fmla="*/ 48 h 48"/>
                <a:gd name="T6" fmla="*/ 0 w 48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lnTo>
                    <a:pt x="48" y="24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5628" name="Rectangle 121"/>
            <p:cNvSpPr>
              <a:spLocks noChangeArrowheads="1"/>
            </p:cNvSpPr>
            <p:nvPr/>
          </p:nvSpPr>
          <p:spPr bwMode="auto">
            <a:xfrm>
              <a:off x="2530" y="1583"/>
              <a:ext cx="6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1000" b="0" i="0" u="none" strike="noStrike" cap="none" normalizeH="0" baseline="0" smtClean="0">
                  <a:ln>
                    <a:noFill/>
                  </a:ln>
                  <a:solidFill>
                    <a:srgbClr val="5B9BD5"/>
                  </a:solidFill>
                  <a:effectLst/>
                  <a:latin typeface="Calibri" pitchFamily="34" charset="0"/>
                  <a:cs typeface="Arial" pitchFamily="34" charset="0"/>
                </a:rPr>
                <a:t>I</a:t>
              </a:r>
              <a:endPara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29" name="Line 122"/>
            <p:cNvSpPr>
              <a:spLocks noChangeShapeType="1"/>
            </p:cNvSpPr>
            <p:nvPr/>
          </p:nvSpPr>
          <p:spPr bwMode="auto">
            <a:xfrm>
              <a:off x="1364" y="1894"/>
              <a:ext cx="102" cy="0"/>
            </a:xfrm>
            <a:prstGeom prst="line">
              <a:avLst/>
            </a:prstGeom>
            <a:noFill/>
            <a:ln w="11113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5630" name="Freeform 123"/>
            <p:cNvSpPr>
              <a:spLocks/>
            </p:cNvSpPr>
            <p:nvPr/>
          </p:nvSpPr>
          <p:spPr bwMode="auto">
            <a:xfrm>
              <a:off x="1460" y="1870"/>
              <a:ext cx="48" cy="48"/>
            </a:xfrm>
            <a:custGeom>
              <a:avLst/>
              <a:gdLst>
                <a:gd name="T0" fmla="*/ 0 w 48"/>
                <a:gd name="T1" fmla="*/ 0 h 48"/>
                <a:gd name="T2" fmla="*/ 48 w 48"/>
                <a:gd name="T3" fmla="*/ 24 h 48"/>
                <a:gd name="T4" fmla="*/ 0 w 48"/>
                <a:gd name="T5" fmla="*/ 48 h 48"/>
                <a:gd name="T6" fmla="*/ 0 w 48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lnTo>
                    <a:pt x="48" y="24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5631" name="Line 124"/>
            <p:cNvSpPr>
              <a:spLocks noChangeShapeType="1"/>
            </p:cNvSpPr>
            <p:nvPr/>
          </p:nvSpPr>
          <p:spPr bwMode="auto">
            <a:xfrm flipH="1">
              <a:off x="493" y="2726"/>
              <a:ext cx="102" cy="0"/>
            </a:xfrm>
            <a:prstGeom prst="line">
              <a:avLst/>
            </a:prstGeom>
            <a:noFill/>
            <a:ln w="11113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5632" name="Freeform 125"/>
            <p:cNvSpPr>
              <a:spLocks/>
            </p:cNvSpPr>
            <p:nvPr/>
          </p:nvSpPr>
          <p:spPr bwMode="auto">
            <a:xfrm>
              <a:off x="451" y="2702"/>
              <a:ext cx="48" cy="48"/>
            </a:xfrm>
            <a:custGeom>
              <a:avLst/>
              <a:gdLst>
                <a:gd name="T0" fmla="*/ 48 w 48"/>
                <a:gd name="T1" fmla="*/ 48 h 48"/>
                <a:gd name="T2" fmla="*/ 0 w 48"/>
                <a:gd name="T3" fmla="*/ 24 h 48"/>
                <a:gd name="T4" fmla="*/ 48 w 48"/>
                <a:gd name="T5" fmla="*/ 0 h 48"/>
                <a:gd name="T6" fmla="*/ 48 w 48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8">
                  <a:moveTo>
                    <a:pt x="48" y="48"/>
                  </a:moveTo>
                  <a:lnTo>
                    <a:pt x="0" y="24"/>
                  </a:lnTo>
                  <a:lnTo>
                    <a:pt x="48" y="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5633" name="Line 126"/>
            <p:cNvSpPr>
              <a:spLocks noChangeShapeType="1"/>
            </p:cNvSpPr>
            <p:nvPr/>
          </p:nvSpPr>
          <p:spPr bwMode="auto">
            <a:xfrm flipH="1">
              <a:off x="4496" y="2463"/>
              <a:ext cx="2" cy="105"/>
            </a:xfrm>
            <a:prstGeom prst="line">
              <a:avLst/>
            </a:prstGeom>
            <a:noFill/>
            <a:ln w="11113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5634" name="Freeform 127"/>
            <p:cNvSpPr>
              <a:spLocks/>
            </p:cNvSpPr>
            <p:nvPr/>
          </p:nvSpPr>
          <p:spPr bwMode="auto">
            <a:xfrm>
              <a:off x="4472" y="2562"/>
              <a:ext cx="48" cy="48"/>
            </a:xfrm>
            <a:custGeom>
              <a:avLst/>
              <a:gdLst>
                <a:gd name="T0" fmla="*/ 48 w 48"/>
                <a:gd name="T1" fmla="*/ 0 h 48"/>
                <a:gd name="T2" fmla="*/ 24 w 48"/>
                <a:gd name="T3" fmla="*/ 48 h 48"/>
                <a:gd name="T4" fmla="*/ 0 w 48"/>
                <a:gd name="T5" fmla="*/ 0 h 48"/>
                <a:gd name="T6" fmla="*/ 48 w 48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8">
                  <a:moveTo>
                    <a:pt x="48" y="0"/>
                  </a:moveTo>
                  <a:lnTo>
                    <a:pt x="24" y="48"/>
                  </a:lnTo>
                  <a:lnTo>
                    <a:pt x="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pic>
          <p:nvPicPr>
            <p:cNvPr id="1152" name="Picture 128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2" y="1407"/>
              <a:ext cx="644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37" name="Rectangle 132"/>
            <p:cNvSpPr>
              <a:spLocks noChangeArrowheads="1"/>
            </p:cNvSpPr>
            <p:nvPr/>
          </p:nvSpPr>
          <p:spPr bwMode="auto">
            <a:xfrm>
              <a:off x="5033" y="1438"/>
              <a:ext cx="22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800" b="0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itchFamily="34" charset="0"/>
                  <a:cs typeface="Arial" pitchFamily="34" charset="0"/>
                </a:rPr>
                <a:t>Pz Ctrl</a:t>
              </a:r>
              <a:endPara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58" name="Picture 134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0" y="2057"/>
              <a:ext cx="767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9" name="Picture 135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0" y="2057"/>
              <a:ext cx="767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39" name="Rectangle 136"/>
            <p:cNvSpPr>
              <a:spLocks noChangeArrowheads="1"/>
            </p:cNvSpPr>
            <p:nvPr/>
          </p:nvSpPr>
          <p:spPr bwMode="auto">
            <a:xfrm>
              <a:off x="4741" y="2074"/>
              <a:ext cx="697" cy="183"/>
            </a:xfrm>
            <a:prstGeom prst="rect">
              <a:avLst/>
            </a:prstGeom>
            <a:solidFill>
              <a:srgbClr val="C55A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5640" name="Rectangle 137"/>
            <p:cNvSpPr>
              <a:spLocks noChangeArrowheads="1"/>
            </p:cNvSpPr>
            <p:nvPr/>
          </p:nvSpPr>
          <p:spPr bwMode="auto">
            <a:xfrm>
              <a:off x="4741" y="2074"/>
              <a:ext cx="697" cy="183"/>
            </a:xfrm>
            <a:prstGeom prst="rect">
              <a:avLst/>
            </a:prstGeom>
            <a:noFill/>
            <a:ln w="7938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5641" name="Rectangle 138"/>
            <p:cNvSpPr>
              <a:spLocks noChangeArrowheads="1"/>
            </p:cNvSpPr>
            <p:nvPr/>
          </p:nvSpPr>
          <p:spPr bwMode="auto">
            <a:xfrm>
              <a:off x="4946" y="2086"/>
              <a:ext cx="34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800" b="0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itchFamily="34" charset="0"/>
                  <a:cs typeface="Arial" pitchFamily="34" charset="0"/>
                </a:rPr>
                <a:t>Motor Ctrl</a:t>
              </a:r>
              <a:endPara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42" name="Rectangle 139"/>
            <p:cNvSpPr>
              <a:spLocks noChangeArrowheads="1"/>
            </p:cNvSpPr>
            <p:nvPr/>
          </p:nvSpPr>
          <p:spPr bwMode="auto">
            <a:xfrm>
              <a:off x="4827" y="2168"/>
              <a:ext cx="294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v-SE" altLang="sv-SE" sz="800" dirty="0" err="1" smtClean="0">
                  <a:solidFill>
                    <a:srgbClr val="FEFFFF"/>
                  </a:solidFill>
                  <a:latin typeface="Calibri" pitchFamily="34" charset="0"/>
                </a:rPr>
                <a:t>Slow</a:t>
              </a:r>
              <a:r>
                <a:rPr lang="sv-SE" altLang="sv-SE" sz="800" dirty="0" smtClean="0">
                  <a:solidFill>
                    <a:srgbClr val="FEFFFF"/>
                  </a:solidFill>
                  <a:latin typeface="Calibri" pitchFamily="34" charset="0"/>
                </a:rPr>
                <a:t> Tuner</a:t>
              </a:r>
              <a:endParaRPr kumimoji="0" lang="sv-SE" altLang="sv-S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45" name="Rectangle 144"/>
            <p:cNvSpPr>
              <a:spLocks noChangeArrowheads="1"/>
            </p:cNvSpPr>
            <p:nvPr/>
          </p:nvSpPr>
          <p:spPr bwMode="auto">
            <a:xfrm>
              <a:off x="4305" y="169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altLang="sv-S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69" name="Picture 145"/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5" y="1924"/>
              <a:ext cx="18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0" name="Picture 146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5" y="1924"/>
              <a:ext cx="18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46" name="Oval 147"/>
            <p:cNvSpPr>
              <a:spLocks noChangeArrowheads="1"/>
            </p:cNvSpPr>
            <p:nvPr/>
          </p:nvSpPr>
          <p:spPr bwMode="auto">
            <a:xfrm>
              <a:off x="4265" y="1942"/>
              <a:ext cx="114" cy="115"/>
            </a:xfrm>
            <a:prstGeom prst="ellipse">
              <a:avLst/>
            </a:prstGeom>
            <a:solidFill>
              <a:srgbClr val="5B9BD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5647" name="Oval 148"/>
            <p:cNvSpPr>
              <a:spLocks noChangeArrowheads="1"/>
            </p:cNvSpPr>
            <p:nvPr/>
          </p:nvSpPr>
          <p:spPr bwMode="auto">
            <a:xfrm>
              <a:off x="4265" y="1942"/>
              <a:ext cx="114" cy="115"/>
            </a:xfrm>
            <a:prstGeom prst="ellipse">
              <a:avLst/>
            </a:prstGeom>
            <a:noFill/>
            <a:ln w="7938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5648" name="Rectangle 149"/>
            <p:cNvSpPr>
              <a:spLocks noChangeArrowheads="1"/>
            </p:cNvSpPr>
            <p:nvPr/>
          </p:nvSpPr>
          <p:spPr bwMode="auto">
            <a:xfrm>
              <a:off x="4307" y="1973"/>
              <a:ext cx="66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500" b="0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itchFamily="34" charset="0"/>
                  <a:cs typeface="Arial" pitchFamily="34" charset="0"/>
                </a:rPr>
                <a:t>M</a:t>
              </a:r>
              <a:endPara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49" name="Freeform 150"/>
            <p:cNvSpPr>
              <a:spLocks/>
            </p:cNvSpPr>
            <p:nvPr/>
          </p:nvSpPr>
          <p:spPr bwMode="auto">
            <a:xfrm>
              <a:off x="4322" y="2099"/>
              <a:ext cx="419" cy="66"/>
            </a:xfrm>
            <a:custGeom>
              <a:avLst/>
              <a:gdLst>
                <a:gd name="T0" fmla="*/ 1312 w 1312"/>
                <a:gd name="T1" fmla="*/ 207 h 207"/>
                <a:gd name="T2" fmla="*/ 456 w 1312"/>
                <a:gd name="T3" fmla="*/ 207 h 207"/>
                <a:gd name="T4" fmla="*/ 406 w 1312"/>
                <a:gd name="T5" fmla="*/ 157 h 207"/>
                <a:gd name="T6" fmla="*/ 355 w 1312"/>
                <a:gd name="T7" fmla="*/ 207 h 207"/>
                <a:gd name="T8" fmla="*/ 0 w 1312"/>
                <a:gd name="T9" fmla="*/ 207 h 207"/>
                <a:gd name="T10" fmla="*/ 0 w 1312"/>
                <a:gd name="T11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2" h="207">
                  <a:moveTo>
                    <a:pt x="1312" y="207"/>
                  </a:moveTo>
                  <a:lnTo>
                    <a:pt x="456" y="207"/>
                  </a:lnTo>
                  <a:cubicBezTo>
                    <a:pt x="456" y="179"/>
                    <a:pt x="433" y="157"/>
                    <a:pt x="406" y="157"/>
                  </a:cubicBezTo>
                  <a:cubicBezTo>
                    <a:pt x="378" y="157"/>
                    <a:pt x="355" y="179"/>
                    <a:pt x="355" y="207"/>
                  </a:cubicBezTo>
                  <a:lnTo>
                    <a:pt x="0" y="207"/>
                  </a:lnTo>
                  <a:lnTo>
                    <a:pt x="0" y="0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5650" name="Freeform 151"/>
            <p:cNvSpPr>
              <a:spLocks/>
            </p:cNvSpPr>
            <p:nvPr/>
          </p:nvSpPr>
          <p:spPr bwMode="auto">
            <a:xfrm>
              <a:off x="4298" y="2057"/>
              <a:ext cx="48" cy="48"/>
            </a:xfrm>
            <a:custGeom>
              <a:avLst/>
              <a:gdLst>
                <a:gd name="T0" fmla="*/ 0 w 48"/>
                <a:gd name="T1" fmla="*/ 48 h 48"/>
                <a:gd name="T2" fmla="*/ 24 w 48"/>
                <a:gd name="T3" fmla="*/ 0 h 48"/>
                <a:gd name="T4" fmla="*/ 48 w 48"/>
                <a:gd name="T5" fmla="*/ 48 h 48"/>
                <a:gd name="T6" fmla="*/ 0 w 48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8">
                  <a:moveTo>
                    <a:pt x="0" y="48"/>
                  </a:moveTo>
                  <a:lnTo>
                    <a:pt x="24" y="0"/>
                  </a:lnTo>
                  <a:lnTo>
                    <a:pt x="48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5651" name="Rectangle 152"/>
            <p:cNvSpPr>
              <a:spLocks noChangeArrowheads="1"/>
            </p:cNvSpPr>
            <p:nvPr/>
          </p:nvSpPr>
          <p:spPr bwMode="auto">
            <a:xfrm>
              <a:off x="4582" y="1643"/>
              <a:ext cx="885" cy="648"/>
            </a:xfrm>
            <a:prstGeom prst="rect">
              <a:avLst/>
            </a:prstGeom>
            <a:noFill/>
            <a:ln w="15875" cap="sq">
              <a:solidFill>
                <a:srgbClr val="703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5652" name="Rectangle 153"/>
            <p:cNvSpPr>
              <a:spLocks noChangeArrowheads="1"/>
            </p:cNvSpPr>
            <p:nvPr/>
          </p:nvSpPr>
          <p:spPr bwMode="auto">
            <a:xfrm>
              <a:off x="4810" y="1732"/>
              <a:ext cx="486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LLRF system</a:t>
              </a:r>
              <a:endPara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53" name="Rectangle 154"/>
            <p:cNvSpPr>
              <a:spLocks noChangeArrowheads="1"/>
            </p:cNvSpPr>
            <p:nvPr/>
          </p:nvSpPr>
          <p:spPr bwMode="auto">
            <a:xfrm>
              <a:off x="5222" y="1732"/>
              <a:ext cx="71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:</a:t>
              </a:r>
              <a:endPara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54" name="Rectangle 155"/>
            <p:cNvSpPr>
              <a:spLocks noChangeArrowheads="1"/>
            </p:cNvSpPr>
            <p:nvPr/>
          </p:nvSpPr>
          <p:spPr bwMode="auto">
            <a:xfrm>
              <a:off x="4770" y="1830"/>
              <a:ext cx="59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Motion </a:t>
              </a:r>
              <a:r>
                <a:rPr kumimoji="0" lang="sv-SE" altLang="sv-SE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control</a:t>
              </a:r>
              <a:endParaRPr kumimoji="0" lang="sv-SE" altLang="sv-S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58" name="Line 159"/>
            <p:cNvSpPr>
              <a:spLocks noChangeShapeType="1"/>
            </p:cNvSpPr>
            <p:nvPr/>
          </p:nvSpPr>
          <p:spPr bwMode="auto">
            <a:xfrm flipH="1">
              <a:off x="3273" y="2146"/>
              <a:ext cx="2" cy="105"/>
            </a:xfrm>
            <a:prstGeom prst="line">
              <a:avLst/>
            </a:prstGeom>
            <a:noFill/>
            <a:ln w="11113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5659" name="Freeform 160"/>
            <p:cNvSpPr>
              <a:spLocks/>
            </p:cNvSpPr>
            <p:nvPr/>
          </p:nvSpPr>
          <p:spPr bwMode="auto">
            <a:xfrm>
              <a:off x="3249" y="2244"/>
              <a:ext cx="48" cy="49"/>
            </a:xfrm>
            <a:custGeom>
              <a:avLst/>
              <a:gdLst>
                <a:gd name="T0" fmla="*/ 48 w 48"/>
                <a:gd name="T1" fmla="*/ 1 h 49"/>
                <a:gd name="T2" fmla="*/ 23 w 48"/>
                <a:gd name="T3" fmla="*/ 49 h 49"/>
                <a:gd name="T4" fmla="*/ 0 w 48"/>
                <a:gd name="T5" fmla="*/ 0 h 49"/>
                <a:gd name="T6" fmla="*/ 48 w 48"/>
                <a:gd name="T7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9">
                  <a:moveTo>
                    <a:pt x="48" y="1"/>
                  </a:moveTo>
                  <a:lnTo>
                    <a:pt x="23" y="49"/>
                  </a:lnTo>
                  <a:lnTo>
                    <a:pt x="0" y="0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pic>
          <p:nvPicPr>
            <p:cNvPr id="1185" name="Picture 161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4" y="3399"/>
              <a:ext cx="1411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60" name="Rectangle 162"/>
            <p:cNvSpPr>
              <a:spLocks noChangeArrowheads="1"/>
            </p:cNvSpPr>
            <p:nvPr/>
          </p:nvSpPr>
          <p:spPr bwMode="auto">
            <a:xfrm>
              <a:off x="2615" y="3403"/>
              <a:ext cx="1411" cy="388"/>
            </a:xfrm>
            <a:prstGeom prst="rect">
              <a:avLst/>
            </a:prstGeom>
            <a:noFill/>
            <a:ln w="15875" cap="sq">
              <a:solidFill>
                <a:srgbClr val="703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5661" name="Rectangle 163"/>
            <p:cNvSpPr>
              <a:spLocks noChangeArrowheads="1"/>
            </p:cNvSpPr>
            <p:nvPr/>
          </p:nvSpPr>
          <p:spPr bwMode="auto">
            <a:xfrm>
              <a:off x="3106" y="3498"/>
              <a:ext cx="486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LLRF system</a:t>
              </a:r>
              <a:endPara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62" name="Rectangle 164"/>
            <p:cNvSpPr>
              <a:spLocks noChangeArrowheads="1"/>
            </p:cNvSpPr>
            <p:nvPr/>
          </p:nvSpPr>
          <p:spPr bwMode="auto">
            <a:xfrm>
              <a:off x="3517" y="3498"/>
              <a:ext cx="7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:</a:t>
              </a:r>
              <a:endPara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63" name="Rectangle 165"/>
            <p:cNvSpPr>
              <a:spLocks noChangeArrowheads="1"/>
            </p:cNvSpPr>
            <p:nvPr/>
          </p:nvSpPr>
          <p:spPr bwMode="auto">
            <a:xfrm>
              <a:off x="2963" y="3596"/>
              <a:ext cx="475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Monitoring </a:t>
              </a:r>
              <a:endPara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4" name="Rectangle 166"/>
            <p:cNvSpPr>
              <a:spLocks noChangeArrowheads="1"/>
            </p:cNvSpPr>
            <p:nvPr/>
          </p:nvSpPr>
          <p:spPr bwMode="auto">
            <a:xfrm>
              <a:off x="3365" y="3596"/>
              <a:ext cx="12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&amp; </a:t>
              </a:r>
              <a:endPara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5" name="Rectangle 167"/>
            <p:cNvSpPr>
              <a:spLocks noChangeArrowheads="1"/>
            </p:cNvSpPr>
            <p:nvPr/>
          </p:nvSpPr>
          <p:spPr bwMode="auto">
            <a:xfrm>
              <a:off x="3441" y="3596"/>
              <a:ext cx="301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Storing</a:t>
              </a:r>
              <a:endPara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92" name="Picture 168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5" y="3117"/>
              <a:ext cx="394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" name="Freeform 169"/>
            <p:cNvSpPr>
              <a:spLocks/>
            </p:cNvSpPr>
            <p:nvPr/>
          </p:nvSpPr>
          <p:spPr bwMode="auto">
            <a:xfrm>
              <a:off x="3127" y="3122"/>
              <a:ext cx="387" cy="100"/>
            </a:xfrm>
            <a:custGeom>
              <a:avLst/>
              <a:gdLst>
                <a:gd name="T0" fmla="*/ 158 w 1210"/>
                <a:gd name="T1" fmla="*/ 315 h 315"/>
                <a:gd name="T2" fmla="*/ 1052 w 1210"/>
                <a:gd name="T3" fmla="*/ 315 h 315"/>
                <a:gd name="T4" fmla="*/ 1210 w 1210"/>
                <a:gd name="T5" fmla="*/ 157 h 315"/>
                <a:gd name="T6" fmla="*/ 1210 w 1210"/>
                <a:gd name="T7" fmla="*/ 157 h 315"/>
                <a:gd name="T8" fmla="*/ 1052 w 1210"/>
                <a:gd name="T9" fmla="*/ 0 h 315"/>
                <a:gd name="T10" fmla="*/ 1052 w 1210"/>
                <a:gd name="T11" fmla="*/ 0 h 315"/>
                <a:gd name="T12" fmla="*/ 158 w 1210"/>
                <a:gd name="T13" fmla="*/ 0 h 315"/>
                <a:gd name="T14" fmla="*/ 0 w 1210"/>
                <a:gd name="T15" fmla="*/ 157 h 315"/>
                <a:gd name="T16" fmla="*/ 0 w 1210"/>
                <a:gd name="T17" fmla="*/ 157 h 315"/>
                <a:gd name="T18" fmla="*/ 158 w 1210"/>
                <a:gd name="T19" fmla="*/ 315 h 315"/>
                <a:gd name="T20" fmla="*/ 158 w 1210"/>
                <a:gd name="T21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0" h="315">
                  <a:moveTo>
                    <a:pt x="158" y="315"/>
                  </a:moveTo>
                  <a:lnTo>
                    <a:pt x="1052" y="315"/>
                  </a:lnTo>
                  <a:cubicBezTo>
                    <a:pt x="1139" y="315"/>
                    <a:pt x="1210" y="245"/>
                    <a:pt x="1210" y="157"/>
                  </a:cubicBezTo>
                  <a:cubicBezTo>
                    <a:pt x="1210" y="157"/>
                    <a:pt x="1210" y="157"/>
                    <a:pt x="1210" y="157"/>
                  </a:cubicBezTo>
                  <a:cubicBezTo>
                    <a:pt x="1210" y="70"/>
                    <a:pt x="1139" y="0"/>
                    <a:pt x="1052" y="0"/>
                  </a:cubicBezTo>
                  <a:cubicBezTo>
                    <a:pt x="1052" y="0"/>
                    <a:pt x="1052" y="0"/>
                    <a:pt x="1052" y="0"/>
                  </a:cubicBezTo>
                  <a:lnTo>
                    <a:pt x="158" y="0"/>
                  </a:lnTo>
                  <a:cubicBezTo>
                    <a:pt x="71" y="0"/>
                    <a:pt x="0" y="70"/>
                    <a:pt x="0" y="157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245"/>
                    <a:pt x="71" y="315"/>
                    <a:pt x="158" y="315"/>
                  </a:cubicBezTo>
                  <a:cubicBezTo>
                    <a:pt x="158" y="315"/>
                    <a:pt x="158" y="315"/>
                    <a:pt x="158" y="315"/>
                  </a:cubicBezTo>
                  <a:close/>
                </a:path>
              </a:pathLst>
            </a:custGeom>
            <a:noFill/>
            <a:ln w="7938" cap="sq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27" name="Rectangle 170"/>
            <p:cNvSpPr>
              <a:spLocks noChangeArrowheads="1"/>
            </p:cNvSpPr>
            <p:nvPr/>
          </p:nvSpPr>
          <p:spPr bwMode="auto">
            <a:xfrm>
              <a:off x="3232" y="3134"/>
              <a:ext cx="8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8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1 </a:t>
              </a:r>
              <a:endPara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8" name="Rectangle 171"/>
            <p:cNvSpPr>
              <a:spLocks noChangeArrowheads="1"/>
            </p:cNvSpPr>
            <p:nvPr/>
          </p:nvSpPr>
          <p:spPr bwMode="auto">
            <a:xfrm>
              <a:off x="3282" y="3134"/>
              <a:ext cx="10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8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… </a:t>
              </a:r>
              <a:endPara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0" name="Rectangle 172"/>
            <p:cNvSpPr>
              <a:spLocks noChangeArrowheads="1"/>
            </p:cNvSpPr>
            <p:nvPr/>
          </p:nvSpPr>
          <p:spPr bwMode="auto">
            <a:xfrm>
              <a:off x="3345" y="3134"/>
              <a:ext cx="10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8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10</a:t>
              </a:r>
              <a:endPara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1" name="Line 173"/>
            <p:cNvSpPr>
              <a:spLocks noChangeShapeType="1"/>
            </p:cNvSpPr>
            <p:nvPr/>
          </p:nvSpPr>
          <p:spPr bwMode="auto">
            <a:xfrm>
              <a:off x="3321" y="3222"/>
              <a:ext cx="0" cy="139"/>
            </a:xfrm>
            <a:prstGeom prst="line">
              <a:avLst/>
            </a:prstGeom>
            <a:noFill/>
            <a:ln w="11113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32" name="Freeform 174"/>
            <p:cNvSpPr>
              <a:spLocks/>
            </p:cNvSpPr>
            <p:nvPr/>
          </p:nvSpPr>
          <p:spPr bwMode="auto">
            <a:xfrm>
              <a:off x="3297" y="3355"/>
              <a:ext cx="48" cy="48"/>
            </a:xfrm>
            <a:custGeom>
              <a:avLst/>
              <a:gdLst>
                <a:gd name="T0" fmla="*/ 48 w 48"/>
                <a:gd name="T1" fmla="*/ 0 h 48"/>
                <a:gd name="T2" fmla="*/ 24 w 48"/>
                <a:gd name="T3" fmla="*/ 48 h 48"/>
                <a:gd name="T4" fmla="*/ 0 w 48"/>
                <a:gd name="T5" fmla="*/ 0 h 48"/>
                <a:gd name="T6" fmla="*/ 48 w 48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8">
                  <a:moveTo>
                    <a:pt x="48" y="0"/>
                  </a:moveTo>
                  <a:lnTo>
                    <a:pt x="24" y="48"/>
                  </a:lnTo>
                  <a:lnTo>
                    <a:pt x="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33" name="Line 175"/>
            <p:cNvSpPr>
              <a:spLocks noChangeShapeType="1"/>
            </p:cNvSpPr>
            <p:nvPr/>
          </p:nvSpPr>
          <p:spPr bwMode="auto">
            <a:xfrm>
              <a:off x="4026" y="3597"/>
              <a:ext cx="325" cy="0"/>
            </a:xfrm>
            <a:prstGeom prst="line">
              <a:avLst/>
            </a:prstGeom>
            <a:noFill/>
            <a:ln w="11113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34" name="Freeform 176"/>
            <p:cNvSpPr>
              <a:spLocks/>
            </p:cNvSpPr>
            <p:nvPr/>
          </p:nvSpPr>
          <p:spPr bwMode="auto">
            <a:xfrm>
              <a:off x="4345" y="3573"/>
              <a:ext cx="48" cy="48"/>
            </a:xfrm>
            <a:custGeom>
              <a:avLst/>
              <a:gdLst>
                <a:gd name="T0" fmla="*/ 0 w 48"/>
                <a:gd name="T1" fmla="*/ 0 h 48"/>
                <a:gd name="T2" fmla="*/ 48 w 48"/>
                <a:gd name="T3" fmla="*/ 24 h 48"/>
                <a:gd name="T4" fmla="*/ 0 w 48"/>
                <a:gd name="T5" fmla="*/ 48 h 48"/>
                <a:gd name="T6" fmla="*/ 0 w 48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lnTo>
                    <a:pt x="48" y="24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35" name="Rectangle 177"/>
            <p:cNvSpPr>
              <a:spLocks noChangeArrowheads="1"/>
            </p:cNvSpPr>
            <p:nvPr/>
          </p:nvSpPr>
          <p:spPr bwMode="auto">
            <a:xfrm>
              <a:off x="4101" y="3479"/>
              <a:ext cx="430" cy="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38" name="Rectangle 178"/>
            <p:cNvSpPr>
              <a:spLocks noChangeArrowheads="1"/>
            </p:cNvSpPr>
            <p:nvPr/>
          </p:nvSpPr>
          <p:spPr bwMode="auto">
            <a:xfrm>
              <a:off x="4103" y="3480"/>
              <a:ext cx="287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Warning</a:t>
              </a:r>
              <a:endPara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1" name="Rectangle 179"/>
            <p:cNvSpPr>
              <a:spLocks noChangeArrowheads="1"/>
            </p:cNvSpPr>
            <p:nvPr/>
          </p:nvSpPr>
          <p:spPr bwMode="auto">
            <a:xfrm>
              <a:off x="4340" y="3480"/>
              <a:ext cx="61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/</a:t>
              </a:r>
              <a:endPara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2" name="Rectangle 180"/>
            <p:cNvSpPr>
              <a:spLocks noChangeArrowheads="1"/>
            </p:cNvSpPr>
            <p:nvPr/>
          </p:nvSpPr>
          <p:spPr bwMode="auto">
            <a:xfrm>
              <a:off x="4366" y="3480"/>
              <a:ext cx="210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Errors</a:t>
              </a:r>
              <a:endPara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3" name="Rectangle 181"/>
            <p:cNvSpPr>
              <a:spLocks noChangeArrowheads="1"/>
            </p:cNvSpPr>
            <p:nvPr/>
          </p:nvSpPr>
          <p:spPr bwMode="auto">
            <a:xfrm>
              <a:off x="2514" y="1389"/>
              <a:ext cx="103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1000" b="0" i="0" u="none" strike="noStrike" cap="none" normalizeH="0" baseline="0" smtClean="0">
                  <a:ln>
                    <a:noFill/>
                  </a:ln>
                  <a:solidFill>
                    <a:srgbClr val="5B9BD5"/>
                  </a:solidFill>
                  <a:effectLst/>
                  <a:latin typeface="Calibri" pitchFamily="34" charset="0"/>
                  <a:cs typeface="Arial" pitchFamily="34" charset="0"/>
                </a:rPr>
                <a:t>U</a:t>
              </a:r>
              <a:endPara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541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Design concept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Digital implementation </a:t>
            </a:r>
            <a:r>
              <a:rPr lang="sv-SE" dirty="0" err="1" smtClean="0"/>
              <a:t>of</a:t>
            </a:r>
            <a:r>
              <a:rPr lang="sv-SE" dirty="0" smtClean="0"/>
              <a:t> fast </a:t>
            </a:r>
            <a:r>
              <a:rPr lang="sv-SE" dirty="0" err="1" smtClean="0"/>
              <a:t>control</a:t>
            </a:r>
            <a:r>
              <a:rPr lang="sv-SE" dirty="0" smtClean="0"/>
              <a:t> in FPGA</a:t>
            </a:r>
          </a:p>
          <a:p>
            <a:r>
              <a:rPr lang="sv-SE" dirty="0" err="1" smtClean="0"/>
              <a:t>Modular</a:t>
            </a:r>
            <a:r>
              <a:rPr lang="sv-SE" dirty="0" smtClean="0"/>
              <a:t> design for simple </a:t>
            </a:r>
            <a:r>
              <a:rPr lang="sv-SE" dirty="0" err="1" smtClean="0"/>
              <a:t>maintenace</a:t>
            </a:r>
            <a:endParaRPr lang="sv-SE" dirty="0" smtClean="0"/>
          </a:p>
          <a:p>
            <a:r>
              <a:rPr lang="sv-SE" dirty="0" err="1" smtClean="0"/>
              <a:t>Modular</a:t>
            </a:r>
            <a:r>
              <a:rPr lang="sv-SE" dirty="0" smtClean="0"/>
              <a:t> design for </a:t>
            </a:r>
            <a:r>
              <a:rPr lang="sv-SE" dirty="0" err="1" smtClean="0"/>
              <a:t>large</a:t>
            </a:r>
            <a:r>
              <a:rPr lang="sv-SE" dirty="0" smtClean="0"/>
              <a:t> </a:t>
            </a:r>
            <a:r>
              <a:rPr lang="sv-SE" dirty="0" err="1" smtClean="0"/>
              <a:t>volume</a:t>
            </a:r>
            <a:r>
              <a:rPr lang="sv-SE" dirty="0" smtClean="0"/>
              <a:t> </a:t>
            </a:r>
            <a:r>
              <a:rPr lang="sv-SE" dirty="0" err="1" smtClean="0"/>
              <a:t>procurement</a:t>
            </a:r>
            <a:endParaRPr lang="sv-SE" dirty="0" smtClean="0"/>
          </a:p>
          <a:p>
            <a:r>
              <a:rPr lang="sv-SE" dirty="0" smtClean="0"/>
              <a:t>Redundant design for </a:t>
            </a:r>
            <a:r>
              <a:rPr lang="sv-SE" dirty="0" err="1" smtClean="0"/>
              <a:t>availability</a:t>
            </a:r>
            <a:endParaRPr lang="sv-SE" dirty="0" smtClean="0"/>
          </a:p>
          <a:p>
            <a:endParaRPr lang="sv-SE" dirty="0" smtClean="0"/>
          </a:p>
          <a:p>
            <a:r>
              <a:rPr lang="sv-SE" dirty="0" err="1" smtClean="0"/>
              <a:t>Downconversion</a:t>
            </a:r>
            <a:r>
              <a:rPr lang="sv-SE" dirty="0" smtClean="0"/>
              <a:t> at 352 MHz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4138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Control </a:t>
            </a:r>
            <a:r>
              <a:rPr lang="sv-SE" dirty="0" err="1" smtClean="0"/>
              <a:t>Architecture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1.	</a:t>
            </a:r>
            <a:r>
              <a:rPr lang="en-US" sz="2800" dirty="0" smtClean="0"/>
              <a:t>Procedures</a:t>
            </a:r>
          </a:p>
          <a:p>
            <a:pPr lvl="1"/>
            <a:r>
              <a:rPr lang="en-US" sz="2400" dirty="0" smtClean="0"/>
              <a:t>such </a:t>
            </a:r>
            <a:r>
              <a:rPr lang="en-US" sz="2400" dirty="0"/>
              <a:t>as tuning of a cavity, commissioning of a </a:t>
            </a:r>
            <a:r>
              <a:rPr lang="en-US" sz="2400" dirty="0" smtClean="0"/>
              <a:t>coupler</a:t>
            </a:r>
          </a:p>
          <a:p>
            <a:pPr lvl="1"/>
            <a:r>
              <a:rPr lang="en-US" sz="2400" dirty="0" smtClean="0"/>
              <a:t>Runs on any computer connected to EPICS</a:t>
            </a:r>
            <a:endParaRPr lang="en-US" sz="2400" dirty="0"/>
          </a:p>
          <a:p>
            <a:r>
              <a:rPr lang="en-US" sz="2800" dirty="0"/>
              <a:t>2.	</a:t>
            </a:r>
            <a:r>
              <a:rPr lang="en-US" sz="2800" dirty="0" smtClean="0"/>
              <a:t>Algorithms</a:t>
            </a:r>
          </a:p>
          <a:p>
            <a:pPr lvl="1"/>
            <a:r>
              <a:rPr lang="en-US" sz="2400" dirty="0" smtClean="0"/>
              <a:t>such </a:t>
            </a:r>
            <a:r>
              <a:rPr lang="en-US" sz="2400" dirty="0"/>
              <a:t>as updating the Feed-forward tables based on the measured error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Runs on CPU in crate</a:t>
            </a:r>
            <a:endParaRPr lang="en-US" sz="2400" dirty="0"/>
          </a:p>
          <a:p>
            <a:r>
              <a:rPr lang="en-US" sz="2800" dirty="0"/>
              <a:t>3.	</a:t>
            </a:r>
            <a:r>
              <a:rPr lang="en-US" sz="2800" dirty="0" smtClean="0"/>
              <a:t>Functions</a:t>
            </a:r>
          </a:p>
          <a:p>
            <a:pPr lvl="1"/>
            <a:r>
              <a:rPr lang="en-US" sz="2400" dirty="0" smtClean="0"/>
              <a:t>such </a:t>
            </a:r>
            <a:r>
              <a:rPr lang="en-US" sz="2400" dirty="0"/>
              <a:t>as PI-control and addition of FF-table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Runs in firmware on FPGA</a:t>
            </a:r>
            <a:endParaRPr lang="en-US" sz="2400" dirty="0"/>
          </a:p>
          <a:p>
            <a:endParaRPr lang="sv-SE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0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Warm</a:t>
            </a:r>
            <a:r>
              <a:rPr lang="sv-SE" dirty="0" smtClean="0"/>
              <a:t> </a:t>
            </a:r>
            <a:r>
              <a:rPr lang="sv-SE" dirty="0" err="1" smtClean="0"/>
              <a:t>Linac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sz="2800" dirty="0" smtClean="0"/>
              <a:t>Rack layout illustration</a:t>
            </a:r>
            <a:endParaRPr lang="sv-S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1518245"/>
            <a:ext cx="8067675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39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26236" y="1033596"/>
            <a:ext cx="6420908" cy="4815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148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642" y="4354869"/>
            <a:ext cx="1145100" cy="116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642" y="3068960"/>
            <a:ext cx="1145100" cy="116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7" name="Straight Arrow Connector 56"/>
          <p:cNvCxnSpPr/>
          <p:nvPr/>
        </p:nvCxnSpPr>
        <p:spPr>
          <a:xfrm>
            <a:off x="3786337" y="4725144"/>
            <a:ext cx="1319313" cy="0"/>
          </a:xfrm>
          <a:prstGeom prst="straightConnector1">
            <a:avLst/>
          </a:prstGeom>
          <a:ln w="38100">
            <a:solidFill>
              <a:srgbClr val="92D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786337" y="3429000"/>
            <a:ext cx="1319313" cy="0"/>
          </a:xfrm>
          <a:prstGeom prst="straightConnector1">
            <a:avLst/>
          </a:prstGeom>
          <a:ln w="38100">
            <a:solidFill>
              <a:srgbClr val="92D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407" y="4376186"/>
            <a:ext cx="1124099" cy="1141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407" y="3068960"/>
            <a:ext cx="1124099" cy="1141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407" y="5600322"/>
            <a:ext cx="1124099" cy="1141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71800" y="2970318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FPGA/ADC</a:t>
            </a:r>
            <a:endParaRPr lang="sv-SE" dirty="0"/>
          </a:p>
        </p:txBody>
      </p:sp>
      <p:sp>
        <p:nvSpPr>
          <p:cNvPr id="8" name="TextBox 7"/>
          <p:cNvSpPr txBox="1"/>
          <p:nvPr/>
        </p:nvSpPr>
        <p:spPr>
          <a:xfrm>
            <a:off x="5164695" y="4242110"/>
            <a:ext cx="973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RF/(VM)</a:t>
            </a:r>
            <a:endParaRPr lang="sv-SE" dirty="0"/>
          </a:p>
        </p:txBody>
      </p:sp>
      <p:sp>
        <p:nvSpPr>
          <p:cNvPr id="9" name="TextBox 8"/>
          <p:cNvSpPr txBox="1"/>
          <p:nvPr/>
        </p:nvSpPr>
        <p:spPr>
          <a:xfrm>
            <a:off x="2783851" y="427534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FPGA/ADC</a:t>
            </a:r>
            <a:endParaRPr lang="sv-SE" dirty="0"/>
          </a:p>
        </p:txBody>
      </p:sp>
      <p:sp>
        <p:nvSpPr>
          <p:cNvPr id="10" name="TextBox 9"/>
          <p:cNvSpPr txBox="1"/>
          <p:nvPr/>
        </p:nvSpPr>
        <p:spPr>
          <a:xfrm>
            <a:off x="5192905" y="2969956"/>
            <a:ext cx="826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RF/VM</a:t>
            </a:r>
            <a:endParaRPr lang="sv-SE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410" y="656200"/>
            <a:ext cx="1124099" cy="1141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077360" y="548680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CPU</a:t>
            </a:r>
            <a:endParaRPr lang="sv-SE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291" y="1789118"/>
            <a:ext cx="1124099" cy="1141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959606" y="1673760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Timing</a:t>
            </a:r>
            <a:endParaRPr lang="sv-SE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713162" y="2564904"/>
            <a:ext cx="2232248" cy="0"/>
          </a:xfrm>
          <a:prstGeom prst="straightConnector1">
            <a:avLst/>
          </a:prstGeom>
          <a:ln w="38100">
            <a:solidFill>
              <a:srgbClr val="7030A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74822" y="2195572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Timing (MRF)</a:t>
            </a:r>
            <a:endParaRPr lang="sv-SE" dirty="0"/>
          </a:p>
        </p:txBody>
      </p:sp>
      <p:sp>
        <p:nvSpPr>
          <p:cNvPr id="22" name="TextBox 21"/>
          <p:cNvSpPr txBox="1"/>
          <p:nvPr/>
        </p:nvSpPr>
        <p:spPr>
          <a:xfrm>
            <a:off x="2993141" y="550794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MCH</a:t>
            </a:r>
            <a:endParaRPr lang="sv-SE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41154" y="6196662"/>
            <a:ext cx="2232248" cy="0"/>
          </a:xfrm>
          <a:prstGeom prst="straightConnector1">
            <a:avLst/>
          </a:prstGeom>
          <a:ln w="38100">
            <a:solidFill>
              <a:srgbClr val="7030A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57178" y="5883888"/>
            <a:ext cx="1956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EPICS, Supervision </a:t>
            </a:r>
            <a:endParaRPr lang="sv-SE" dirty="0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3809506" y="1268760"/>
            <a:ext cx="288032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097538" y="1268760"/>
            <a:ext cx="0" cy="48965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3809506" y="2366636"/>
            <a:ext cx="28803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3809506" y="3662780"/>
            <a:ext cx="28803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3809506" y="4958924"/>
            <a:ext cx="28803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3809506" y="2492896"/>
            <a:ext cx="432048" cy="9832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241554" y="2492896"/>
            <a:ext cx="0" cy="2605440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3786337" y="3801208"/>
            <a:ext cx="455217" cy="0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3786337" y="5098336"/>
            <a:ext cx="455217" cy="0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6041754" y="3474004"/>
            <a:ext cx="958381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6041754" y="3913082"/>
            <a:ext cx="958381" cy="0"/>
          </a:xfrm>
          <a:prstGeom prst="straightConnector1">
            <a:avLst/>
          </a:prstGeom>
          <a:ln w="38100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004492" y="3381627"/>
            <a:ext cx="1034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Modulator V </a:t>
            </a:r>
          </a:p>
          <a:p>
            <a:r>
              <a:rPr lang="sv-SE" sz="1200" dirty="0" err="1" smtClean="0"/>
              <a:t>Beam</a:t>
            </a:r>
            <a:r>
              <a:rPr lang="sv-SE" sz="1200" dirty="0" smtClean="0"/>
              <a:t> </a:t>
            </a:r>
            <a:r>
              <a:rPr lang="sv-SE" sz="1200" dirty="0" err="1" smtClean="0"/>
              <a:t>current</a:t>
            </a:r>
            <a:endParaRPr lang="sv-SE" dirty="0"/>
          </a:p>
        </p:txBody>
      </p:sp>
      <p:sp>
        <p:nvSpPr>
          <p:cNvPr id="64" name="TextBox 63"/>
          <p:cNvSpPr txBox="1"/>
          <p:nvPr/>
        </p:nvSpPr>
        <p:spPr>
          <a:xfrm>
            <a:off x="7000883" y="3727081"/>
            <a:ext cx="14966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err="1" smtClean="0"/>
              <a:t>Vectormodulator</a:t>
            </a:r>
            <a:r>
              <a:rPr lang="sv-SE" sz="1200" dirty="0" smtClean="0"/>
              <a:t> </a:t>
            </a:r>
            <a:r>
              <a:rPr lang="sv-SE" sz="1200" dirty="0" err="1" smtClean="0"/>
              <a:t>out</a:t>
            </a:r>
            <a:endParaRPr lang="sv-SE" dirty="0"/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6041754" y="4970636"/>
            <a:ext cx="958381" cy="0"/>
          </a:xfrm>
          <a:prstGeom prst="straightConnector1">
            <a:avLst/>
          </a:prstGeom>
          <a:ln w="3810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6041754" y="4869160"/>
            <a:ext cx="958381" cy="0"/>
          </a:xfrm>
          <a:prstGeom prst="straightConnector1">
            <a:avLst/>
          </a:prstGeom>
          <a:ln w="3810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6041754" y="5085184"/>
            <a:ext cx="958381" cy="0"/>
          </a:xfrm>
          <a:prstGeom prst="straightConnector1">
            <a:avLst/>
          </a:prstGeom>
          <a:ln w="38100">
            <a:solidFill>
              <a:srgbClr val="7030A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029053" y="4679725"/>
            <a:ext cx="2645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X</a:t>
            </a:r>
            <a:endParaRPr lang="sv-SE" sz="1200" dirty="0"/>
          </a:p>
        </p:txBody>
      </p:sp>
      <p:sp>
        <p:nvSpPr>
          <p:cNvPr id="69" name="TextBox 68"/>
          <p:cNvSpPr txBox="1"/>
          <p:nvPr/>
        </p:nvSpPr>
        <p:spPr>
          <a:xfrm>
            <a:off x="7029053" y="4816892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Y</a:t>
            </a:r>
            <a:endParaRPr lang="sv-SE" sz="1200" dirty="0"/>
          </a:p>
        </p:txBody>
      </p:sp>
      <p:sp>
        <p:nvSpPr>
          <p:cNvPr id="62" name="TextBox 61"/>
          <p:cNvSpPr txBox="1"/>
          <p:nvPr/>
        </p:nvSpPr>
        <p:spPr>
          <a:xfrm>
            <a:off x="7049866" y="4946125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Z</a:t>
            </a:r>
            <a:endParaRPr lang="sv-SE" dirty="0"/>
          </a:p>
        </p:txBody>
      </p:sp>
      <p:cxnSp>
        <p:nvCxnSpPr>
          <p:cNvPr id="71" name="Straight Connector 70"/>
          <p:cNvCxnSpPr/>
          <p:nvPr/>
        </p:nvCxnSpPr>
        <p:spPr>
          <a:xfrm flipH="1">
            <a:off x="3809506" y="1484784"/>
            <a:ext cx="648072" cy="0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4457579" y="1484784"/>
            <a:ext cx="1" cy="493304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>
            <a:off x="3809506" y="2636912"/>
            <a:ext cx="648072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>
            <a:off x="3786337" y="3906422"/>
            <a:ext cx="659656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>
            <a:off x="3786337" y="5213750"/>
            <a:ext cx="671241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>
            <a:off x="3786337" y="6417824"/>
            <a:ext cx="671241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7000135" y="1700808"/>
            <a:ext cx="748" cy="165618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H="1">
            <a:off x="7004493" y="1719392"/>
            <a:ext cx="412781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>
            <a:off x="6997125" y="1916832"/>
            <a:ext cx="412781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H="1">
            <a:off x="6997125" y="2132856"/>
            <a:ext cx="412781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H="1">
            <a:off x="7004492" y="2348880"/>
            <a:ext cx="412781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H="1">
            <a:off x="7013370" y="2564904"/>
            <a:ext cx="412781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H="1">
            <a:off x="7022248" y="2780928"/>
            <a:ext cx="412781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H="1">
            <a:off x="7031126" y="2979196"/>
            <a:ext cx="412781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H="1">
            <a:off x="7040988" y="3186342"/>
            <a:ext cx="412781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7416159" y="1529174"/>
            <a:ext cx="135203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err="1" smtClean="0"/>
              <a:t>Phase</a:t>
            </a:r>
            <a:r>
              <a:rPr lang="sv-SE" sz="1400" dirty="0" smtClean="0"/>
              <a:t> </a:t>
            </a:r>
            <a:r>
              <a:rPr lang="sv-SE" sz="1400" dirty="0" err="1" smtClean="0"/>
              <a:t>referense</a:t>
            </a:r>
            <a:endParaRPr lang="sv-SE" sz="1400" dirty="0" smtClean="0"/>
          </a:p>
          <a:p>
            <a:r>
              <a:rPr lang="sv-SE" sz="1400" dirty="0" err="1" smtClean="0"/>
              <a:t>Cavity</a:t>
            </a:r>
            <a:r>
              <a:rPr lang="sv-SE" sz="1400" dirty="0" smtClean="0"/>
              <a:t> Pickup</a:t>
            </a:r>
          </a:p>
          <a:p>
            <a:r>
              <a:rPr lang="sv-SE" sz="1400" dirty="0" smtClean="0"/>
              <a:t>VM </a:t>
            </a:r>
            <a:r>
              <a:rPr lang="sv-SE" sz="1400" dirty="0" err="1" smtClean="0"/>
              <a:t>out</a:t>
            </a:r>
            <a:endParaRPr lang="sv-SE" sz="1400" dirty="0" smtClean="0"/>
          </a:p>
          <a:p>
            <a:r>
              <a:rPr lang="sv-SE" sz="1400" dirty="0" err="1" smtClean="0"/>
              <a:t>PreAmp</a:t>
            </a:r>
            <a:r>
              <a:rPr lang="sv-SE" sz="1400" dirty="0" smtClean="0"/>
              <a:t> </a:t>
            </a:r>
            <a:r>
              <a:rPr lang="sv-SE" sz="1400" dirty="0" err="1" smtClean="0"/>
              <a:t>Out</a:t>
            </a:r>
            <a:endParaRPr lang="sv-SE" sz="1400" dirty="0" smtClean="0"/>
          </a:p>
          <a:p>
            <a:r>
              <a:rPr lang="sv-SE" sz="1400" dirty="0" err="1" smtClean="0"/>
              <a:t>PowerAmp</a:t>
            </a:r>
            <a:r>
              <a:rPr lang="sv-SE" sz="1400" dirty="0" smtClean="0"/>
              <a:t> </a:t>
            </a:r>
            <a:r>
              <a:rPr lang="sv-SE" sz="1400" dirty="0" err="1" smtClean="0"/>
              <a:t>out</a:t>
            </a:r>
            <a:endParaRPr lang="sv-SE" sz="1400" dirty="0" smtClean="0"/>
          </a:p>
          <a:p>
            <a:r>
              <a:rPr lang="sv-SE" sz="1400" dirty="0" err="1" smtClean="0"/>
              <a:t>PowerAmp</a:t>
            </a:r>
            <a:r>
              <a:rPr lang="sv-SE" sz="1400" dirty="0" smtClean="0"/>
              <a:t> </a:t>
            </a:r>
            <a:r>
              <a:rPr lang="sv-SE" sz="1400" dirty="0" err="1" smtClean="0"/>
              <a:t>Refl</a:t>
            </a:r>
            <a:endParaRPr lang="sv-SE" sz="1400" dirty="0" smtClean="0"/>
          </a:p>
          <a:p>
            <a:r>
              <a:rPr lang="sv-SE" sz="1400" dirty="0" err="1" smtClean="0"/>
              <a:t>Cavity</a:t>
            </a:r>
            <a:r>
              <a:rPr lang="sv-SE" sz="1400" dirty="0" smtClean="0"/>
              <a:t> In</a:t>
            </a:r>
          </a:p>
          <a:p>
            <a:r>
              <a:rPr lang="sv-SE" sz="1400" dirty="0" err="1" smtClean="0"/>
              <a:t>Cavity</a:t>
            </a:r>
            <a:r>
              <a:rPr lang="sv-SE" sz="1400" dirty="0" smtClean="0"/>
              <a:t> </a:t>
            </a:r>
            <a:r>
              <a:rPr lang="sv-SE" sz="1400" dirty="0" err="1" smtClean="0"/>
              <a:t>Refl</a:t>
            </a:r>
            <a:endParaRPr lang="sv-SE" sz="1400" dirty="0"/>
          </a:p>
        </p:txBody>
      </p:sp>
      <p:cxnSp>
        <p:nvCxnSpPr>
          <p:cNvPr id="104" name="Straight Arrow Connector 103"/>
          <p:cNvCxnSpPr/>
          <p:nvPr/>
        </p:nvCxnSpPr>
        <p:spPr>
          <a:xfrm flipH="1">
            <a:off x="6041754" y="3716538"/>
            <a:ext cx="958381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4943322" y="5753773"/>
            <a:ext cx="1148163" cy="312774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6" name="Oval 105"/>
          <p:cNvSpPr/>
          <p:nvPr/>
        </p:nvSpPr>
        <p:spPr>
          <a:xfrm>
            <a:off x="5105650" y="5753773"/>
            <a:ext cx="296832" cy="312774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0" name="Oval 109"/>
          <p:cNvSpPr/>
          <p:nvPr/>
        </p:nvSpPr>
        <p:spPr>
          <a:xfrm>
            <a:off x="5643320" y="5751012"/>
            <a:ext cx="296832" cy="312774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7" name="TextBox 106"/>
          <p:cNvSpPr txBox="1"/>
          <p:nvPr/>
        </p:nvSpPr>
        <p:spPr>
          <a:xfrm>
            <a:off x="6109294" y="5725494"/>
            <a:ext cx="1275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Fan </a:t>
            </a:r>
            <a:r>
              <a:rPr lang="sv-SE" dirty="0" err="1" smtClean="0"/>
              <a:t>Tray</a:t>
            </a:r>
            <a:r>
              <a:rPr lang="sv-SE" dirty="0" smtClean="0"/>
              <a:t> x 2</a:t>
            </a:r>
            <a:endParaRPr lang="sv-SE" dirty="0"/>
          </a:p>
        </p:txBody>
      </p:sp>
      <p:sp>
        <p:nvSpPr>
          <p:cNvPr id="108" name="Rectangle 107"/>
          <p:cNvSpPr/>
          <p:nvPr/>
        </p:nvSpPr>
        <p:spPr>
          <a:xfrm>
            <a:off x="4943322" y="6253220"/>
            <a:ext cx="662869" cy="272124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3" name="TextBox 112"/>
          <p:cNvSpPr txBox="1"/>
          <p:nvPr/>
        </p:nvSpPr>
        <p:spPr>
          <a:xfrm>
            <a:off x="5678198" y="6204616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PSU x 2</a:t>
            </a:r>
            <a:endParaRPr lang="sv-SE" dirty="0"/>
          </a:p>
        </p:txBody>
      </p:sp>
      <p:cxnSp>
        <p:nvCxnSpPr>
          <p:cNvPr id="114" name="Straight Arrow Connector 113"/>
          <p:cNvCxnSpPr/>
          <p:nvPr/>
        </p:nvCxnSpPr>
        <p:spPr>
          <a:xfrm flipH="1">
            <a:off x="4457578" y="5910160"/>
            <a:ext cx="485745" cy="0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flipH="1">
            <a:off x="4464480" y="6417824"/>
            <a:ext cx="485745" cy="0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683568" y="3645024"/>
            <a:ext cx="2232248" cy="0"/>
          </a:xfrm>
          <a:prstGeom prst="straightConnector1">
            <a:avLst/>
          </a:prstGeom>
          <a:ln w="38100">
            <a:solidFill>
              <a:srgbClr val="7030A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857178" y="3243127"/>
            <a:ext cx="1774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Interlock (</a:t>
            </a:r>
            <a:r>
              <a:rPr lang="sv-SE" dirty="0" err="1" smtClean="0"/>
              <a:t>to</a:t>
            </a:r>
            <a:r>
              <a:rPr lang="sv-SE" dirty="0" smtClean="0"/>
              <a:t> LPS)</a:t>
            </a:r>
            <a:endParaRPr lang="sv-SE" dirty="0"/>
          </a:p>
        </p:txBody>
      </p:sp>
      <p:sp>
        <p:nvSpPr>
          <p:cNvPr id="121" name="TextBox 120"/>
          <p:cNvSpPr txBox="1"/>
          <p:nvPr/>
        </p:nvSpPr>
        <p:spPr>
          <a:xfrm>
            <a:off x="1640511" y="55185"/>
            <a:ext cx="4299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/>
              <a:t>352.21 MHz MTCA.4 </a:t>
            </a:r>
            <a:r>
              <a:rPr lang="sv-SE" sz="2400" dirty="0" err="1" smtClean="0"/>
              <a:t>Warm</a:t>
            </a:r>
            <a:r>
              <a:rPr lang="sv-SE" sz="2400" dirty="0" smtClean="0"/>
              <a:t> </a:t>
            </a:r>
            <a:r>
              <a:rPr lang="sv-SE" sz="2400" dirty="0" err="1" smtClean="0"/>
              <a:t>Linac</a:t>
            </a:r>
            <a:endParaRPr lang="sv-SE" sz="2400" dirty="0"/>
          </a:p>
        </p:txBody>
      </p:sp>
      <p:cxnSp>
        <p:nvCxnSpPr>
          <p:cNvPr id="122" name="Straight Arrow Connector 121"/>
          <p:cNvCxnSpPr/>
          <p:nvPr/>
        </p:nvCxnSpPr>
        <p:spPr>
          <a:xfrm flipH="1">
            <a:off x="3779913" y="6273808"/>
            <a:ext cx="864095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flipH="1">
            <a:off x="3779912" y="1386142"/>
            <a:ext cx="864095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4644008" y="1386142"/>
            <a:ext cx="0" cy="488766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6683289" y="609255"/>
            <a:ext cx="5814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6688684" y="770533"/>
            <a:ext cx="58145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6688684" y="927460"/>
            <a:ext cx="58145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6688684" y="1099094"/>
            <a:ext cx="581459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7238114" y="476672"/>
            <a:ext cx="1510350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50" dirty="0" smtClean="0"/>
              <a:t>CB </a:t>
            </a:r>
            <a:r>
              <a:rPr lang="sv-SE" sz="1050" dirty="0" err="1" smtClean="0"/>
              <a:t>control</a:t>
            </a:r>
            <a:r>
              <a:rPr lang="sv-SE" sz="1050" dirty="0" smtClean="0"/>
              <a:t> on backplane</a:t>
            </a:r>
          </a:p>
          <a:p>
            <a:r>
              <a:rPr lang="sv-SE" sz="1050" dirty="0" smtClean="0"/>
              <a:t>Timing triggers</a:t>
            </a:r>
          </a:p>
          <a:p>
            <a:r>
              <a:rPr lang="sv-SE" sz="1050" dirty="0" smtClean="0"/>
              <a:t>MCH supervision</a:t>
            </a:r>
          </a:p>
          <a:p>
            <a:r>
              <a:rPr lang="sv-SE" sz="1050" dirty="0" err="1" smtClean="0"/>
              <a:t>External</a:t>
            </a:r>
            <a:r>
              <a:rPr lang="sv-SE" sz="1050" dirty="0" smtClean="0"/>
              <a:t> I/O</a:t>
            </a:r>
          </a:p>
          <a:p>
            <a:r>
              <a:rPr lang="sv-SE" sz="1050" dirty="0" smtClean="0"/>
              <a:t>Ethernet on backplane</a:t>
            </a:r>
            <a:endParaRPr lang="sv-SE" sz="1050" dirty="0"/>
          </a:p>
        </p:txBody>
      </p:sp>
      <p:cxnSp>
        <p:nvCxnSpPr>
          <p:cNvPr id="132" name="Straight Connector 131"/>
          <p:cNvCxnSpPr/>
          <p:nvPr/>
        </p:nvCxnSpPr>
        <p:spPr>
          <a:xfrm>
            <a:off x="6686866" y="1269250"/>
            <a:ext cx="58146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3779912" y="6165304"/>
            <a:ext cx="34204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>
            <a:off x="5274756" y="6525344"/>
            <a:ext cx="1" cy="216024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5274756" y="6741368"/>
            <a:ext cx="195388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7206459" y="6533058"/>
            <a:ext cx="1027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230 V AC</a:t>
            </a:r>
            <a:endParaRPr lang="sv-SE" dirty="0"/>
          </a:p>
        </p:txBody>
      </p:sp>
      <p:cxnSp>
        <p:nvCxnSpPr>
          <p:cNvPr id="142" name="Straight Arrow Connector 141"/>
          <p:cNvCxnSpPr/>
          <p:nvPr/>
        </p:nvCxnSpPr>
        <p:spPr>
          <a:xfrm flipH="1">
            <a:off x="6041755" y="3330358"/>
            <a:ext cx="515210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 flipV="1">
            <a:off x="7000884" y="1700808"/>
            <a:ext cx="3608" cy="179921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 flipH="1">
            <a:off x="7004493" y="1700808"/>
            <a:ext cx="412781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 flipH="1">
            <a:off x="6997125" y="1916832"/>
            <a:ext cx="412781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 flipH="1">
            <a:off x="6997125" y="2132856"/>
            <a:ext cx="412781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 flipH="1">
            <a:off x="7004492" y="2348880"/>
            <a:ext cx="412781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 flipH="1">
            <a:off x="7013370" y="2564904"/>
            <a:ext cx="412781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flipH="1">
            <a:off x="7022248" y="2780928"/>
            <a:ext cx="412781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 flipH="1">
            <a:off x="7031126" y="2979196"/>
            <a:ext cx="412781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 flipH="1">
            <a:off x="7040988" y="3186342"/>
            <a:ext cx="412781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52"/>
          <p:cNvSpPr txBox="1"/>
          <p:nvPr/>
        </p:nvSpPr>
        <p:spPr>
          <a:xfrm>
            <a:off x="7416159" y="1529174"/>
            <a:ext cx="135203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err="1" smtClean="0"/>
              <a:t>Phase</a:t>
            </a:r>
            <a:r>
              <a:rPr lang="sv-SE" sz="1400" dirty="0" smtClean="0"/>
              <a:t> </a:t>
            </a:r>
            <a:r>
              <a:rPr lang="sv-SE" sz="1400" dirty="0" err="1" smtClean="0"/>
              <a:t>referense</a:t>
            </a:r>
            <a:endParaRPr lang="sv-SE" sz="1400" dirty="0" smtClean="0"/>
          </a:p>
          <a:p>
            <a:r>
              <a:rPr lang="sv-SE" sz="1400" dirty="0" err="1" smtClean="0"/>
              <a:t>Cavity</a:t>
            </a:r>
            <a:r>
              <a:rPr lang="sv-SE" sz="1400" dirty="0" smtClean="0"/>
              <a:t> Pickup</a:t>
            </a:r>
          </a:p>
          <a:p>
            <a:r>
              <a:rPr lang="sv-SE" sz="1400" dirty="0" smtClean="0"/>
              <a:t>VM </a:t>
            </a:r>
            <a:r>
              <a:rPr lang="sv-SE" sz="1400" dirty="0" err="1" smtClean="0"/>
              <a:t>out</a:t>
            </a:r>
            <a:endParaRPr lang="sv-SE" sz="1400" dirty="0" smtClean="0"/>
          </a:p>
          <a:p>
            <a:r>
              <a:rPr lang="sv-SE" sz="1400" dirty="0" err="1" smtClean="0"/>
              <a:t>PreAmp</a:t>
            </a:r>
            <a:r>
              <a:rPr lang="sv-SE" sz="1400" dirty="0" smtClean="0"/>
              <a:t> </a:t>
            </a:r>
            <a:r>
              <a:rPr lang="sv-SE" sz="1400" dirty="0" err="1" smtClean="0"/>
              <a:t>Out</a:t>
            </a:r>
            <a:endParaRPr lang="sv-SE" sz="1400" dirty="0" smtClean="0"/>
          </a:p>
          <a:p>
            <a:r>
              <a:rPr lang="sv-SE" sz="1400" dirty="0" err="1" smtClean="0"/>
              <a:t>PowerAmp</a:t>
            </a:r>
            <a:r>
              <a:rPr lang="sv-SE" sz="1400" dirty="0" smtClean="0"/>
              <a:t> </a:t>
            </a:r>
            <a:r>
              <a:rPr lang="sv-SE" sz="1400" dirty="0" err="1" smtClean="0"/>
              <a:t>out</a:t>
            </a:r>
            <a:endParaRPr lang="sv-SE" sz="1400" dirty="0" smtClean="0"/>
          </a:p>
          <a:p>
            <a:r>
              <a:rPr lang="sv-SE" sz="1400" dirty="0" err="1" smtClean="0"/>
              <a:t>PowerAmp</a:t>
            </a:r>
            <a:r>
              <a:rPr lang="sv-SE" sz="1400" dirty="0" smtClean="0"/>
              <a:t> </a:t>
            </a:r>
            <a:r>
              <a:rPr lang="sv-SE" sz="1400" dirty="0" err="1" smtClean="0"/>
              <a:t>Refl</a:t>
            </a:r>
            <a:endParaRPr lang="sv-SE" sz="1400" dirty="0" smtClean="0"/>
          </a:p>
          <a:p>
            <a:r>
              <a:rPr lang="sv-SE" sz="1400" dirty="0" err="1" smtClean="0"/>
              <a:t>Cavity</a:t>
            </a:r>
            <a:r>
              <a:rPr lang="sv-SE" sz="1400" dirty="0" smtClean="0"/>
              <a:t> In</a:t>
            </a:r>
          </a:p>
          <a:p>
            <a:r>
              <a:rPr lang="sv-SE" sz="1400" dirty="0" err="1" smtClean="0"/>
              <a:t>Cavity</a:t>
            </a:r>
            <a:r>
              <a:rPr lang="sv-SE" sz="1400" dirty="0" smtClean="0"/>
              <a:t> </a:t>
            </a:r>
            <a:r>
              <a:rPr lang="sv-SE" sz="1400" dirty="0" err="1" smtClean="0"/>
              <a:t>Refl</a:t>
            </a:r>
            <a:endParaRPr lang="sv-SE" sz="1400" dirty="0"/>
          </a:p>
        </p:txBody>
      </p:sp>
      <p:sp>
        <p:nvSpPr>
          <p:cNvPr id="154" name="Rectangle 153"/>
          <p:cNvSpPr/>
          <p:nvPr/>
        </p:nvSpPr>
        <p:spPr>
          <a:xfrm>
            <a:off x="5105650" y="1428226"/>
            <a:ext cx="950956" cy="920654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cxnSp>
        <p:nvCxnSpPr>
          <p:cNvPr id="155" name="Straight Arrow Connector 154"/>
          <p:cNvCxnSpPr/>
          <p:nvPr/>
        </p:nvCxnSpPr>
        <p:spPr>
          <a:xfrm flipH="1">
            <a:off x="6056607" y="1529174"/>
            <a:ext cx="1190771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7247378" y="1529174"/>
            <a:ext cx="0" cy="17163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/>
          <p:cNvSpPr txBox="1"/>
          <p:nvPr/>
        </p:nvSpPr>
        <p:spPr>
          <a:xfrm>
            <a:off x="5039333" y="1191211"/>
            <a:ext cx="1069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LO-generation</a:t>
            </a:r>
            <a:endParaRPr lang="sv-SE" dirty="0"/>
          </a:p>
        </p:txBody>
      </p:sp>
      <p:cxnSp>
        <p:nvCxnSpPr>
          <p:cNvPr id="158" name="Straight Connector 157"/>
          <p:cNvCxnSpPr/>
          <p:nvPr/>
        </p:nvCxnSpPr>
        <p:spPr>
          <a:xfrm>
            <a:off x="6041754" y="2195572"/>
            <a:ext cx="506086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/>
          <p:nvPr/>
        </p:nvCxnSpPr>
        <p:spPr>
          <a:xfrm flipH="1">
            <a:off x="6053013" y="3627024"/>
            <a:ext cx="958381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H="1" flipV="1">
            <a:off x="6547840" y="2195573"/>
            <a:ext cx="9125" cy="2415869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>
            <a:off x="6068219" y="1895490"/>
            <a:ext cx="6365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LO/REF</a:t>
            </a:r>
            <a:endParaRPr lang="sv-SE" dirty="0"/>
          </a:p>
        </p:txBody>
      </p:sp>
      <p:cxnSp>
        <p:nvCxnSpPr>
          <p:cNvPr id="162" name="Straight Connector 161"/>
          <p:cNvCxnSpPr/>
          <p:nvPr/>
        </p:nvCxnSpPr>
        <p:spPr>
          <a:xfrm>
            <a:off x="6688684" y="1080510"/>
            <a:ext cx="581459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6686866" y="1250666"/>
            <a:ext cx="58146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/>
        </p:nvCxnSpPr>
        <p:spPr>
          <a:xfrm flipH="1">
            <a:off x="6054455" y="4587658"/>
            <a:ext cx="515210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30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LLRF </a:t>
            </a:r>
            <a:r>
              <a:rPr lang="sv-SE" dirty="0" smtClean="0"/>
              <a:t>RF </a:t>
            </a:r>
            <a:r>
              <a:rPr lang="sv-SE" dirty="0"/>
              <a:t>inputs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err="1"/>
              <a:t>S</a:t>
            </a:r>
            <a:r>
              <a:rPr lang="sv-SE" dirty="0" err="1" smtClean="0"/>
              <a:t>ingle</a:t>
            </a:r>
            <a:r>
              <a:rPr lang="sv-SE" dirty="0" smtClean="0"/>
              <a:t> </a:t>
            </a:r>
            <a:r>
              <a:rPr lang="sv-SE" dirty="0" err="1" smtClean="0"/>
              <a:t>coupler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v-SE" dirty="0" err="1" smtClean="0"/>
              <a:t>Cavity</a:t>
            </a:r>
            <a:r>
              <a:rPr lang="sv-SE" dirty="0" smtClean="0"/>
              <a:t> pickup (</a:t>
            </a:r>
            <a:r>
              <a:rPr lang="sv-SE" dirty="0" err="1" smtClean="0"/>
              <a:t>Cavity</a:t>
            </a:r>
            <a:r>
              <a:rPr lang="sv-SE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 smtClean="0"/>
              <a:t>LLRF </a:t>
            </a:r>
            <a:r>
              <a:rPr lang="sv-SE" dirty="0" err="1" smtClean="0"/>
              <a:t>out</a:t>
            </a:r>
            <a:r>
              <a:rPr lang="sv-SE" dirty="0" smtClean="0"/>
              <a:t> (LLRF </a:t>
            </a:r>
            <a:r>
              <a:rPr lang="sv-SE" dirty="0" err="1" smtClean="0"/>
              <a:t>Internal</a:t>
            </a:r>
            <a:r>
              <a:rPr lang="sv-SE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 smtClean="0"/>
              <a:t>Pre-</a:t>
            </a:r>
            <a:r>
              <a:rPr lang="sv-SE" dirty="0" err="1" smtClean="0"/>
              <a:t>amp</a:t>
            </a:r>
            <a:r>
              <a:rPr lang="sv-SE" dirty="0" smtClean="0"/>
              <a:t> </a:t>
            </a:r>
            <a:r>
              <a:rPr lang="sv-SE" dirty="0" err="1" smtClean="0"/>
              <a:t>out</a:t>
            </a:r>
            <a:r>
              <a:rPr lang="sv-SE" dirty="0" smtClean="0"/>
              <a:t> (RFS)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 smtClean="0"/>
              <a:t>Main </a:t>
            </a:r>
            <a:r>
              <a:rPr lang="sv-SE" dirty="0" err="1" smtClean="0"/>
              <a:t>Amplifier</a:t>
            </a:r>
            <a:r>
              <a:rPr lang="sv-SE" dirty="0" smtClean="0"/>
              <a:t> </a:t>
            </a:r>
            <a:r>
              <a:rPr lang="sv-SE" dirty="0" err="1" smtClean="0"/>
              <a:t>out</a:t>
            </a:r>
            <a:r>
              <a:rPr lang="sv-SE" dirty="0" smtClean="0"/>
              <a:t> (RFS)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 smtClean="0"/>
              <a:t>Main </a:t>
            </a:r>
            <a:r>
              <a:rPr lang="sv-SE" dirty="0" err="1" smtClean="0"/>
              <a:t>Amplifier</a:t>
            </a:r>
            <a:r>
              <a:rPr lang="sv-SE" dirty="0" smtClean="0"/>
              <a:t> </a:t>
            </a:r>
            <a:r>
              <a:rPr lang="sv-SE" dirty="0" err="1" smtClean="0"/>
              <a:t>reflected</a:t>
            </a:r>
            <a:r>
              <a:rPr lang="sv-SE" dirty="0" smtClean="0"/>
              <a:t> (RFS)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 err="1" smtClean="0"/>
              <a:t>Cavity</a:t>
            </a:r>
            <a:r>
              <a:rPr lang="sv-SE" dirty="0" smtClean="0"/>
              <a:t> forward (RFS)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 err="1" smtClean="0"/>
              <a:t>Cavity</a:t>
            </a:r>
            <a:r>
              <a:rPr lang="sv-SE" dirty="0" smtClean="0"/>
              <a:t> </a:t>
            </a:r>
            <a:r>
              <a:rPr lang="sv-SE" dirty="0" err="1" smtClean="0"/>
              <a:t>reflected</a:t>
            </a:r>
            <a:r>
              <a:rPr lang="sv-SE" dirty="0" smtClean="0"/>
              <a:t> (RFS)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 err="1" smtClean="0"/>
              <a:t>Phase</a:t>
            </a:r>
            <a:r>
              <a:rPr lang="sv-SE" dirty="0" smtClean="0"/>
              <a:t> </a:t>
            </a:r>
            <a:r>
              <a:rPr lang="sv-SE" dirty="0" err="1" smtClean="0"/>
              <a:t>reference</a:t>
            </a:r>
            <a:r>
              <a:rPr lang="sv-SE" dirty="0" smtClean="0"/>
              <a:t> in (</a:t>
            </a:r>
            <a:r>
              <a:rPr lang="sv-SE" dirty="0" err="1" smtClean="0"/>
              <a:t>Phase</a:t>
            </a:r>
            <a:r>
              <a:rPr lang="sv-SE" dirty="0" smtClean="0"/>
              <a:t> </a:t>
            </a:r>
            <a:r>
              <a:rPr lang="sv-SE" dirty="0" err="1" smtClean="0"/>
              <a:t>reference</a:t>
            </a:r>
            <a:r>
              <a:rPr lang="sv-SE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44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29397</TotalTime>
  <Words>645</Words>
  <Application>Microsoft Office PowerPoint</Application>
  <PresentationFormat>On-screen Show (4:3)</PresentationFormat>
  <Paragraphs>246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2_Office Theme</vt:lpstr>
      <vt:lpstr>1_Office Theme</vt:lpstr>
      <vt:lpstr>ESS LLRF System</vt:lpstr>
      <vt:lpstr>LLRF at ESS</vt:lpstr>
      <vt:lpstr>LLRF system</vt:lpstr>
      <vt:lpstr>Design concept</vt:lpstr>
      <vt:lpstr>Control Architecture</vt:lpstr>
      <vt:lpstr>Warm Linac Rack layout illustration</vt:lpstr>
      <vt:lpstr>PowerPoint Presentation</vt:lpstr>
      <vt:lpstr>PowerPoint Presentation</vt:lpstr>
      <vt:lpstr>LLRF RF inputs  Single coupler </vt:lpstr>
      <vt:lpstr>LLRF RF inputs  Two couplers </vt:lpstr>
      <vt:lpstr>LLRF inputs Other</vt:lpstr>
      <vt:lpstr>LLRF output</vt:lpstr>
      <vt:lpstr>Motion Control Baseline interface</vt:lpstr>
      <vt:lpstr>PowerPoint Presentation</vt:lpstr>
      <vt:lpstr>PowerPoint Presentation</vt:lpstr>
      <vt:lpstr>PowerPoint Presentation</vt:lpstr>
      <vt:lpstr>Motion control  LLRF comments</vt:lpstr>
      <vt:lpstr>Components and Layout</vt:lpstr>
      <vt:lpstr>Baseline Layout</vt:lpstr>
      <vt:lpstr>Baseline Layout</vt:lpstr>
      <vt:lpstr>AMC for LLRF: Struck ADC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ESS User</dc:creator>
  <cp:lastModifiedBy>Anders J Johansson</cp:lastModifiedBy>
  <cp:revision>639</cp:revision>
  <cp:lastPrinted>2014-03-27T16:29:46Z</cp:lastPrinted>
  <dcterms:created xsi:type="dcterms:W3CDTF">2011-05-29T15:23:34Z</dcterms:created>
  <dcterms:modified xsi:type="dcterms:W3CDTF">2015-04-23T14:52:48Z</dcterms:modified>
</cp:coreProperties>
</file>