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62" r:id="rId2"/>
    <p:sldId id="267" r:id="rId3"/>
    <p:sldId id="272" r:id="rId4"/>
    <p:sldId id="274" r:id="rId5"/>
    <p:sldId id="268" r:id="rId6"/>
    <p:sldId id="350" r:id="rId7"/>
    <p:sldId id="301" r:id="rId8"/>
    <p:sldId id="302" r:id="rId9"/>
    <p:sldId id="309" r:id="rId10"/>
    <p:sldId id="310" r:id="rId11"/>
    <p:sldId id="357" r:id="rId12"/>
    <p:sldId id="311" r:id="rId13"/>
    <p:sldId id="353" r:id="rId14"/>
    <p:sldId id="354" r:id="rId15"/>
    <p:sldId id="355" r:id="rId16"/>
    <p:sldId id="312" r:id="rId17"/>
    <p:sldId id="313" r:id="rId18"/>
    <p:sldId id="314" r:id="rId19"/>
    <p:sldId id="315" r:id="rId20"/>
    <p:sldId id="289" r:id="rId21"/>
    <p:sldId id="316" r:id="rId22"/>
    <p:sldId id="317" r:id="rId23"/>
    <p:sldId id="318" r:id="rId24"/>
    <p:sldId id="358" r:id="rId25"/>
    <p:sldId id="366" r:id="rId26"/>
    <p:sldId id="320" r:id="rId27"/>
    <p:sldId id="361" r:id="rId28"/>
    <p:sldId id="362" r:id="rId29"/>
    <p:sldId id="363" r:id="rId30"/>
    <p:sldId id="364" r:id="rId31"/>
    <p:sldId id="365" r:id="rId32"/>
    <p:sldId id="351" r:id="rId33"/>
    <p:sldId id="290" r:id="rId34"/>
    <p:sldId id="331" r:id="rId35"/>
    <p:sldId id="346" r:id="rId36"/>
    <p:sldId id="347" r:id="rId37"/>
    <p:sldId id="333" r:id="rId38"/>
    <p:sldId id="348" r:id="rId39"/>
    <p:sldId id="349" r:id="rId40"/>
    <p:sldId id="330" r:id="rId41"/>
    <p:sldId id="335" r:id="rId42"/>
    <p:sldId id="336" r:id="rId43"/>
    <p:sldId id="337" r:id="rId44"/>
    <p:sldId id="352" r:id="rId45"/>
    <p:sldId id="277" r:id="rId46"/>
    <p:sldId id="345" r:id="rId47"/>
    <p:sldId id="296" r:id="rId48"/>
    <p:sldId id="297" r:id="rId49"/>
    <p:sldId id="298" r:id="rId50"/>
    <p:sldId id="299" r:id="rId51"/>
    <p:sldId id="300" r:id="rId52"/>
    <p:sldId id="367" r:id="rId5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1" autoAdjust="0"/>
    <p:restoredTop sz="94648" autoAdjust="0"/>
  </p:normalViewPr>
  <p:slideViewPr>
    <p:cSldViewPr snapToGrid="0" snapToObjects="1">
      <p:cViewPr varScale="1">
        <p:scale>
          <a:sx n="61" d="100"/>
          <a:sy n="61" d="100"/>
        </p:scale>
        <p:origin x="11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2022-11-30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Historic" panose="020B0502040204020203" pitchFamily="34" charset="0"/>
                <a:ea typeface="Calibri" panose="020F0502020204030204" pitchFamily="34" charset="0"/>
                <a:cs typeface="Arial" panose="020B0604020202020204" pitchFamily="34" charset="0"/>
              </a:rPr>
              <a:t>There are several SIFs that are expected to be required in each PSS. These should always be numbered in the same order to facilitate cross-referencing between the systems, as shown below:</a:t>
            </a:r>
            <a:endParaRPr lang="en-US" dirty="0">
              <a:latin typeface="Segoe UI Historic" panose="020B0502040204020203"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422757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figures with number</a:t>
            </a:r>
            <a:r>
              <a:rPr lang="en-GB" baseline="0" dirty="0"/>
              <a:t> for comparison. </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122516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the RF systems SIF 2 narrowly doesn’t meet the PFH target.</a:t>
            </a:r>
          </a:p>
        </p:txBody>
      </p:sp>
      <p:sp>
        <p:nvSpPr>
          <p:cNvPr id="4" name="Slide Number Placeholder 3"/>
          <p:cNvSpPr>
            <a:spLocks noGrp="1"/>
          </p:cNvSpPr>
          <p:nvPr>
            <p:ph type="sldNum" sz="quarter" idx="5"/>
          </p:nvPr>
        </p:nvSpPr>
        <p:spPr/>
        <p:txBody>
          <a:bodyPr/>
          <a:lstStyle/>
          <a:p>
            <a:fld id="{3AE5A434-646A-2746-9BDC-885B2382B33E}" type="slidenum">
              <a:rPr lang="sv-SE" smtClean="0"/>
              <a:t>24</a:t>
            </a:fld>
            <a:endParaRPr lang="sv-SE"/>
          </a:p>
        </p:txBody>
      </p:sp>
    </p:spTree>
    <p:extLst>
      <p:ext uri="{BB962C8B-B14F-4D97-AF65-F5344CB8AC3E}">
        <p14:creationId xmlns:p14="http://schemas.microsoft.com/office/powerpoint/2010/main" val="157048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25</a:t>
            </a:fld>
            <a:endParaRPr lang="sv-SE"/>
          </a:p>
        </p:txBody>
      </p:sp>
    </p:spTree>
    <p:extLst>
      <p:ext uri="{BB962C8B-B14F-4D97-AF65-F5344CB8AC3E}">
        <p14:creationId xmlns:p14="http://schemas.microsoft.com/office/powerpoint/2010/main" val="139199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27</a:t>
            </a:fld>
            <a:endParaRPr lang="sv-SE"/>
          </a:p>
        </p:txBody>
      </p:sp>
    </p:spTree>
    <p:extLst>
      <p:ext uri="{BB962C8B-B14F-4D97-AF65-F5344CB8AC3E}">
        <p14:creationId xmlns:p14="http://schemas.microsoft.com/office/powerpoint/2010/main" val="417594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EPD</a:t>
            </a:r>
            <a:r>
              <a:rPr lang="en-US" baseline="0" dirty="0"/>
              <a:t> is always required. </a:t>
            </a:r>
          </a:p>
          <a:p>
            <a:r>
              <a:rPr lang="en-US" baseline="0" dirty="0"/>
              <a:t>0.1 for personnel counter. </a:t>
            </a:r>
          </a:p>
          <a:p>
            <a:r>
              <a:rPr lang="en-GB" baseline="0" dirty="0"/>
              <a:t>Update definition of ETA02b initiating event (mechanical key exchange failure or similar) </a:t>
            </a:r>
          </a:p>
          <a:p>
            <a:r>
              <a:rPr lang="en-GB" baseline="0" dirty="0"/>
              <a:t>We should probably go back to 0.01 in formalised search failure, not to be too optimistic here. </a:t>
            </a:r>
            <a:r>
              <a:rPr lang="en-GB"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29</a:t>
            </a:fld>
            <a:endParaRPr lang="en-SE"/>
          </a:p>
        </p:txBody>
      </p:sp>
    </p:spTree>
    <p:extLst>
      <p:ext uri="{BB962C8B-B14F-4D97-AF65-F5344CB8AC3E}">
        <p14:creationId xmlns:p14="http://schemas.microsoft.com/office/powerpoint/2010/main" val="133481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52</a:t>
            </a:fld>
            <a:endParaRPr lang="en-SE"/>
          </a:p>
        </p:txBody>
      </p:sp>
    </p:spTree>
    <p:extLst>
      <p:ext uri="{BB962C8B-B14F-4D97-AF65-F5344CB8AC3E}">
        <p14:creationId xmlns:p14="http://schemas.microsoft.com/office/powerpoint/2010/main" val="174867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2022-11-30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2022-11-30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ACCPSS_SIF2</a:t>
            </a:r>
          </a:p>
        </p:txBody>
      </p:sp>
      <p:sp>
        <p:nvSpPr>
          <p:cNvPr id="2" name="Content Placeholder 1"/>
          <p:cNvSpPr>
            <a:spLocks noGrp="1"/>
          </p:cNvSpPr>
          <p:nvPr>
            <p:ph idx="1"/>
          </p:nvPr>
        </p:nvSpPr>
        <p:spPr/>
        <p:txBody>
          <a:bodyPr/>
          <a:lstStyle/>
          <a:p>
            <a:r>
              <a:rPr lang="en-US" sz="1200" dirty="0"/>
              <a:t>If the Permit for Proton Beam key is detected out of position ON in key exchange unit #1, de-energise the following EUC: </a:t>
            </a:r>
          </a:p>
          <a:p>
            <a:r>
              <a:rPr lang="en-US" sz="1200" b="1" dirty="0"/>
              <a:t>Proton Beam Actuators: </a:t>
            </a:r>
            <a:endParaRPr lang="en-US" sz="1200" dirty="0"/>
          </a:p>
          <a:p>
            <a:pPr lvl="1"/>
            <a:r>
              <a:rPr lang="en-US" sz="1200" dirty="0"/>
              <a:t>ISrc HVPS,</a:t>
            </a:r>
          </a:p>
          <a:p>
            <a:pPr lvl="1"/>
            <a:r>
              <a:rPr lang="en-US" sz="1200" dirty="0"/>
              <a:t>Grounding relay,</a:t>
            </a:r>
          </a:p>
          <a:p>
            <a:r>
              <a:rPr lang="en-US" sz="1200" b="1" dirty="0"/>
              <a:t>Actuators to block radiation from the target: </a:t>
            </a:r>
            <a:endParaRPr lang="en-US" sz="1200" dirty="0"/>
          </a:p>
          <a:p>
            <a:pPr lvl="1"/>
            <a:r>
              <a:rPr lang="en-US" sz="1200" dirty="0"/>
              <a:t>Gamma blocker</a:t>
            </a:r>
          </a:p>
          <a:p>
            <a:pPr lvl="1"/>
            <a:r>
              <a:rPr lang="en-US" sz="1200" dirty="0"/>
              <a:t>Drive system of PBDR isolation valve.</a:t>
            </a:r>
          </a:p>
          <a:p>
            <a:r>
              <a:rPr lang="en-US" sz="1200" b="1" dirty="0"/>
              <a:t>Non-isolated RF systems in whole ACC PSS controlled area:</a:t>
            </a:r>
          </a:p>
          <a:p>
            <a:pPr lvl="1"/>
            <a:r>
              <a:rPr lang="en-US" sz="1200" dirty="0"/>
              <a:t>MEBT bunchers, </a:t>
            </a:r>
          </a:p>
          <a:p>
            <a:pPr lvl="1"/>
            <a:r>
              <a:rPr lang="en-US" sz="1200" dirty="0"/>
              <a:t>RFQ/DTL1, DTL 2/3 and 4/5 modulators, </a:t>
            </a:r>
          </a:p>
          <a:p>
            <a:pPr lvl="1"/>
            <a:r>
              <a:rPr lang="en-US" sz="1200" dirty="0"/>
              <a:t>Spokes RF Power Station (RFPS)</a:t>
            </a:r>
          </a:p>
          <a:p>
            <a:pPr lvl="1"/>
            <a:r>
              <a:rPr lang="en-US" sz="1200" dirty="0"/>
              <a:t>MBL modulators, </a:t>
            </a:r>
          </a:p>
          <a:p>
            <a:pPr lvl="1"/>
            <a:r>
              <a:rPr lang="en-US" sz="1200" dirty="0"/>
              <a:t>HBL modulators,</a:t>
            </a:r>
          </a:p>
          <a:p>
            <a:pPr lvl="1"/>
            <a:r>
              <a:rPr lang="en-US" sz="1200" dirty="0"/>
              <a:t>Corresponding LLRF systems;</a:t>
            </a:r>
            <a:endParaRPr lang="en-US" dirty="0"/>
          </a:p>
          <a:p>
            <a:pPr marL="0" indent="0">
              <a:buNone/>
            </a:pPr>
            <a:endParaRPr lang="en-US"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5941523" y="2177038"/>
            <a:ext cx="4522186"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200" dirty="0"/>
              <a:t>Reset conditions:  </a:t>
            </a:r>
            <a:endParaRPr lang="en-US" sz="1200" dirty="0"/>
          </a:p>
          <a:p>
            <a:r>
              <a:rPr lang="en-US" sz="1200" dirty="0"/>
              <a:t>Prior to issuing the permit to energise the affected EUC, a manual reset shall be required if ACCPSS_SIF2 is tripped by returning the Permit for Proton Beam key back to position ON in slot 1, once the following is fulfilled: </a:t>
            </a:r>
          </a:p>
          <a:p>
            <a:pPr marL="171450" indent="-171450">
              <a:buFont typeface="Arial" panose="020B0604020202020204" pitchFamily="34" charset="0"/>
              <a:buChar char="•"/>
            </a:pPr>
            <a:r>
              <a:rPr lang="en-GB" sz="1200" dirty="0"/>
              <a:t>the ACC PSS controlled area is searched and locked, </a:t>
            </a:r>
          </a:p>
          <a:p>
            <a:pPr marL="171450" indent="-171450">
              <a:buFont typeface="Arial" panose="020B0604020202020204" pitchFamily="34" charset="0"/>
              <a:buChar char="•"/>
            </a:pPr>
            <a:r>
              <a:rPr lang="en-GB" sz="1200" dirty="0"/>
              <a:t>personnel counter shows 0, </a:t>
            </a:r>
          </a:p>
          <a:p>
            <a:pPr marL="171450" indent="-171450">
              <a:buFont typeface="Arial" panose="020B0604020202020204" pitchFamily="34" charset="0"/>
              <a:buChar char="•"/>
            </a:pPr>
            <a:r>
              <a:rPr lang="en-GB" sz="1200" dirty="0"/>
              <a:t>all emergency exit doors properly closed and locked, </a:t>
            </a:r>
          </a:p>
          <a:p>
            <a:pPr marL="171450" indent="-171450">
              <a:buFont typeface="Arial" panose="020B0604020202020204" pitchFamily="34" charset="0"/>
              <a:buChar char="•"/>
            </a:pPr>
            <a:r>
              <a:rPr lang="en-GB" sz="1200" dirty="0"/>
              <a:t>all safety tokens returned properly to respective units,</a:t>
            </a:r>
          </a:p>
          <a:p>
            <a:pPr marL="171450" indent="-171450">
              <a:buFont typeface="Arial" panose="020B0604020202020204" pitchFamily="34" charset="0"/>
              <a:buChar char="•"/>
            </a:pPr>
            <a:r>
              <a:rPr lang="en-GB" sz="1200" dirty="0"/>
              <a:t>no unexpected key combination in the key exchange unit 1, </a:t>
            </a:r>
          </a:p>
          <a:p>
            <a:pPr marL="171450" indent="-171450">
              <a:buFont typeface="Arial" panose="020B0604020202020204" pitchFamily="34" charset="0"/>
              <a:buChar char="•"/>
            </a:pPr>
            <a:r>
              <a:rPr lang="en-GB" sz="1200" dirty="0"/>
              <a:t>all ACC PSS SIFs that were triggered properly acknowledged.</a:t>
            </a:r>
          </a:p>
          <a:p>
            <a:pPr marL="171450" indent="-171450">
              <a:buFont typeface="Arial" panose="020B0604020202020204" pitchFamily="34" charset="0"/>
              <a:buChar char="•"/>
            </a:pPr>
            <a:endParaRPr lang="en-GB" sz="1200" dirty="0"/>
          </a:p>
          <a:p>
            <a:r>
              <a:rPr lang="en-GB" sz="1200" dirty="0"/>
              <a:t>Note: </a:t>
            </a:r>
            <a:r>
              <a:rPr lang="en-US" sz="1200" dirty="0"/>
              <a:t>Permit for Proton Beam key will be locked in slot 2 until these conditions are fulfilled. </a:t>
            </a:r>
          </a:p>
          <a:p>
            <a:pPr marL="171450" indent="-171450">
              <a:buFont typeface="Arial" panose="020B0604020202020204" pitchFamily="34" charset="0"/>
              <a:buChar char="•"/>
            </a:pPr>
            <a:endParaRPr lang="en-GB" sz="1200" b="1" dirty="0"/>
          </a:p>
          <a:p>
            <a:r>
              <a:rPr lang="en-GB" sz="1200" dirty="0"/>
              <a:t>A manual confirmation of isolation is required </a:t>
            </a:r>
            <a:r>
              <a:rPr lang="en-US" sz="1200" dirty="0"/>
              <a:t>once the RF system is properly isolated prior to issuing the permit to energise the isolated RF system when this SIF is tripped. </a:t>
            </a:r>
          </a:p>
        </p:txBody>
      </p:sp>
    </p:spTree>
    <p:extLst>
      <p:ext uri="{BB962C8B-B14F-4D97-AF65-F5344CB8AC3E}">
        <p14:creationId xmlns:p14="http://schemas.microsoft.com/office/powerpoint/2010/main" val="4790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ACCPSS_SIF2 – Option 2</a:t>
            </a:r>
          </a:p>
        </p:txBody>
      </p:sp>
      <p:sp>
        <p:nvSpPr>
          <p:cNvPr id="2" name="Content Placeholder 1"/>
          <p:cNvSpPr>
            <a:spLocks noGrp="1"/>
          </p:cNvSpPr>
          <p:nvPr>
            <p:ph idx="1"/>
          </p:nvPr>
        </p:nvSpPr>
        <p:spPr>
          <a:xfrm>
            <a:off x="1094399" y="1562400"/>
            <a:ext cx="8995531" cy="4002828"/>
          </a:xfrm>
        </p:spPr>
        <p:txBody>
          <a:bodyPr/>
          <a:lstStyle/>
          <a:p>
            <a:r>
              <a:rPr lang="en-US" sz="1200" dirty="0"/>
              <a:t>If the Permit for Proton Beam key is detected out of position ON in key exchange unit #1, de-energise the following EUC: </a:t>
            </a:r>
          </a:p>
          <a:p>
            <a:r>
              <a:rPr lang="en-US" sz="1200" b="1" dirty="0"/>
              <a:t>Proton Beam Actuators: </a:t>
            </a:r>
            <a:endParaRPr lang="en-US" sz="1200" dirty="0"/>
          </a:p>
          <a:p>
            <a:pPr lvl="1"/>
            <a:r>
              <a:rPr lang="en-US" sz="1200" dirty="0"/>
              <a:t>ISrc HVPS,</a:t>
            </a:r>
          </a:p>
          <a:p>
            <a:pPr lvl="1"/>
            <a:r>
              <a:rPr lang="en-US" sz="1200" dirty="0"/>
              <a:t>Grounding relay,</a:t>
            </a:r>
          </a:p>
          <a:p>
            <a:r>
              <a:rPr lang="en-US" sz="1200" b="1" dirty="0"/>
              <a:t>Actuators to block radiation from the target: </a:t>
            </a:r>
            <a:endParaRPr lang="en-US" sz="1200" dirty="0"/>
          </a:p>
          <a:p>
            <a:pPr lvl="1"/>
            <a:r>
              <a:rPr lang="en-US" sz="1200" dirty="0"/>
              <a:t>Gamma blocker</a:t>
            </a:r>
          </a:p>
          <a:p>
            <a:pPr lvl="1"/>
            <a:r>
              <a:rPr lang="en-US" sz="1200" dirty="0"/>
              <a:t>Drive system of PBDR isolation valve.</a:t>
            </a:r>
          </a:p>
          <a:p>
            <a:pPr lvl="1"/>
            <a:endParaRPr lang="en-GB" sz="1200" dirty="0"/>
          </a:p>
          <a:p>
            <a:pPr marL="82550" lvl="1" indent="0">
              <a:buNone/>
            </a:pPr>
            <a:r>
              <a:rPr lang="en-GB" sz="1200" dirty="0"/>
              <a:t>RF systems are excluded from the SIF (interfaced only by ACCSIF3). </a:t>
            </a:r>
          </a:p>
          <a:p>
            <a:pPr marL="82550" lvl="1" indent="0">
              <a:buNone/>
            </a:pPr>
            <a:r>
              <a:rPr lang="en-GB" sz="1200" dirty="0"/>
              <a:t>This option could impact a definition of Transition mode and triggering of blue lights – e.g., permit to energise RF systems could be issued before the Permit for Proton Beam key is in position ON. </a:t>
            </a:r>
            <a:endParaRPr lang="en-US" sz="1200" dirty="0"/>
          </a:p>
          <a:p>
            <a:pPr marL="82550" lvl="1" indent="0">
              <a:buNone/>
            </a:pPr>
            <a:endParaRPr lang="en-GB" sz="1200"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421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2" name="Content Placeholder 1"/>
          <p:cNvSpPr>
            <a:spLocks noGrp="1"/>
          </p:cNvSpPr>
          <p:nvPr>
            <p:ph idx="1"/>
          </p:nvPr>
        </p:nvSpPr>
        <p:spPr/>
        <p:txBody>
          <a:bodyPr/>
          <a:lstStyle/>
          <a:p>
            <a:r>
              <a:rPr lang="en-US" sz="1200" dirty="0"/>
              <a:t>If any of the following doors is detected open: </a:t>
            </a:r>
          </a:p>
          <a:p>
            <a:pPr lvl="1"/>
            <a:r>
              <a:rPr lang="en-US" sz="1200" dirty="0"/>
              <a:t>FEB PAS door 2,</a:t>
            </a:r>
          </a:p>
          <a:p>
            <a:pPr lvl="1"/>
            <a:r>
              <a:rPr lang="en-US" sz="1200" dirty="0"/>
              <a:t>MAS door 2,</a:t>
            </a:r>
          </a:p>
          <a:p>
            <a:pPr lvl="1"/>
            <a:r>
              <a:rPr lang="en-GB" sz="1200" dirty="0"/>
              <a:t>HEBT PAS door 2, </a:t>
            </a:r>
            <a:endParaRPr lang="en-US" sz="1200" dirty="0"/>
          </a:p>
          <a:p>
            <a:pPr lvl="1"/>
            <a:r>
              <a:rPr lang="en-US" sz="1200" dirty="0"/>
              <a:t>FEB90 E-Exit door, HEBT90 E-Exit door,</a:t>
            </a:r>
          </a:p>
          <a:p>
            <a:pPr lvl="1"/>
            <a:r>
              <a:rPr lang="en-US" sz="1200" dirty="0"/>
              <a:t>E-Exit door 1, E-Exit door 2, E-Exit door 3, E-Exit door 4, </a:t>
            </a:r>
          </a:p>
          <a:p>
            <a:pPr lvl="1"/>
            <a:r>
              <a:rPr lang="en-US" sz="1200" dirty="0"/>
              <a:t>A2T E-Exit </a:t>
            </a:r>
            <a:r>
              <a:rPr lang="en-US" sz="1200" dirty="0" smtClean="0"/>
              <a:t>door,</a:t>
            </a:r>
          </a:p>
          <a:p>
            <a:pPr lvl="1"/>
            <a:r>
              <a:rPr lang="en-US" sz="1200" dirty="0" smtClean="0">
                <a:solidFill>
                  <a:schemeClr val="tx1"/>
                </a:solidFill>
              </a:rPr>
              <a:t>Any Zone Gate, </a:t>
            </a:r>
            <a:endParaRPr lang="en-US" sz="1200" dirty="0">
              <a:solidFill>
                <a:schemeClr val="tx1"/>
              </a:solidFill>
            </a:endParaRPr>
          </a:p>
          <a:p>
            <a:r>
              <a:rPr lang="en-US" sz="1200" dirty="0"/>
              <a:t>de-energise the following EUC: </a:t>
            </a:r>
          </a:p>
          <a:p>
            <a:r>
              <a:rPr lang="en-US" sz="1200" b="1" dirty="0"/>
              <a:t> </a:t>
            </a:r>
            <a:endParaRPr lang="en-US" dirty="0"/>
          </a:p>
          <a:p>
            <a:endParaRPr lang="en-US" dirty="0"/>
          </a:p>
        </p:txBody>
      </p:sp>
      <p:sp>
        <p:nvSpPr>
          <p:cNvPr id="6" name="Content Placeholder 5"/>
          <p:cNvSpPr>
            <a:spLocks noGrp="1"/>
          </p:cNvSpPr>
          <p:nvPr>
            <p:ph idx="13"/>
          </p:nvPr>
        </p:nvSpPr>
        <p:spPr/>
        <p:txBody>
          <a:bodyPr/>
          <a:lstStyle/>
          <a:p>
            <a:r>
              <a:rPr lang="en-US" sz="1200" b="1" dirty="0"/>
              <a:t>Proton Beam Actuators: </a:t>
            </a:r>
            <a:endParaRPr lang="en-US" sz="1200" dirty="0"/>
          </a:p>
          <a:p>
            <a:pPr lvl="1"/>
            <a:r>
              <a:rPr lang="en-US" sz="1200" dirty="0"/>
              <a:t>ISrc HVPS,</a:t>
            </a:r>
          </a:p>
          <a:p>
            <a:pPr lvl="1"/>
            <a:r>
              <a:rPr lang="en-US" sz="1200" dirty="0"/>
              <a:t>Grounding relay,</a:t>
            </a:r>
          </a:p>
          <a:p>
            <a:r>
              <a:rPr lang="en-US" sz="1200" b="1" dirty="0"/>
              <a:t>Actuators to block radiation from the target: </a:t>
            </a:r>
            <a:endParaRPr lang="en-US" sz="1200" dirty="0"/>
          </a:p>
          <a:p>
            <a:pPr lvl="1"/>
            <a:r>
              <a:rPr lang="en-US" sz="1200" dirty="0"/>
              <a:t>Gamma blocker</a:t>
            </a:r>
          </a:p>
          <a:p>
            <a:pPr lvl="1"/>
            <a:r>
              <a:rPr lang="en-US" sz="1200" dirty="0"/>
              <a:t>Drive system of PBDR isolation valve.</a:t>
            </a:r>
          </a:p>
          <a:p>
            <a:r>
              <a:rPr lang="en-US" sz="1200" b="1" dirty="0"/>
              <a:t>Non-isolated RF systems in whole ACC PSS controlled area:</a:t>
            </a:r>
          </a:p>
          <a:p>
            <a:pPr lvl="1"/>
            <a:r>
              <a:rPr lang="en-US" sz="1200" dirty="0"/>
              <a:t>MEBT bunchers, </a:t>
            </a:r>
          </a:p>
          <a:p>
            <a:pPr lvl="1"/>
            <a:r>
              <a:rPr lang="en-US" sz="1200" dirty="0"/>
              <a:t>RFQ/DTL1, DTL 2/3 and 4/5 modulators, </a:t>
            </a:r>
          </a:p>
          <a:p>
            <a:pPr lvl="1"/>
            <a:r>
              <a:rPr lang="en-US" sz="1200" dirty="0"/>
              <a:t>Spokes RF Power Station (RFPS)</a:t>
            </a:r>
          </a:p>
          <a:p>
            <a:pPr lvl="1"/>
            <a:r>
              <a:rPr lang="en-US" sz="1200" dirty="0"/>
              <a:t>MBL modulators, </a:t>
            </a:r>
          </a:p>
          <a:p>
            <a:pPr lvl="1"/>
            <a:r>
              <a:rPr lang="en-US" sz="1200" dirty="0"/>
              <a:t>HBL modulators,</a:t>
            </a:r>
          </a:p>
          <a:p>
            <a:pPr lvl="1"/>
            <a:r>
              <a:rPr lang="en-US" sz="1200" dirty="0"/>
              <a:t>Corresponding LLRF systems;</a:t>
            </a:r>
            <a:endParaRPr lang="en-US" dirty="0"/>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ACCPSS_SIF3</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3277538" y="3725210"/>
            <a:ext cx="3179422"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200" dirty="0"/>
              <a:t>Reset conditions:  </a:t>
            </a:r>
          </a:p>
          <a:p>
            <a:pPr hangingPunct="0"/>
            <a:r>
              <a:rPr lang="en-GB" sz="1200" dirty="0"/>
              <a:t>A manual reset from the ACC PSS HMI shall be required if ACCPSS_SIF3 is tripped:</a:t>
            </a:r>
            <a:endParaRPr lang="en-US" sz="1200" dirty="0"/>
          </a:p>
          <a:p>
            <a:pPr marL="171450" lvl="0" indent="-171450" hangingPunct="0">
              <a:buFont typeface="Arial" panose="020B0604020202020204" pitchFamily="34" charset="0"/>
              <a:buChar char="•"/>
            </a:pPr>
            <a:r>
              <a:rPr lang="en-GB" sz="1200" dirty="0"/>
              <a:t>once the RF system is properly isolated prior to issuing the permit to energise the isolated RF system. </a:t>
            </a:r>
            <a:endParaRPr lang="en-US" sz="1200" dirty="0"/>
          </a:p>
          <a:p>
            <a:pPr marL="171450" indent="-171450">
              <a:buFont typeface="Arial" panose="020B0604020202020204" pitchFamily="34" charset="0"/>
              <a:buChar char="•"/>
            </a:pPr>
            <a:r>
              <a:rPr lang="en-GB" sz="1200" dirty="0"/>
              <a:t>once the whole ACC PSS controlled area is searched and locked, all emergency exit doors properly closed and locked, all zone gates closed and error free, and all safety tokens properly returned, prior to issuing the permit to energise EUC actuators tripped by this SIF, excluding already isolated RF systems.</a:t>
            </a:r>
            <a:r>
              <a:rPr lang="en-US" sz="1200" dirty="0"/>
              <a:t> </a:t>
            </a:r>
          </a:p>
        </p:txBody>
      </p:sp>
    </p:spTree>
    <p:extLst>
      <p:ext uri="{BB962C8B-B14F-4D97-AF65-F5344CB8AC3E}">
        <p14:creationId xmlns:p14="http://schemas.microsoft.com/office/powerpoint/2010/main" val="33036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lumMod val="75000"/>
                    <a:lumOff val="25000"/>
                  </a:schemeClr>
                </a:solidFill>
              </a:rPr>
              <a:t>ACC PSS SIFs </a:t>
            </a:r>
            <a:r>
              <a:rPr lang="en-GB" dirty="0"/>
              <a:t> </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13</a:t>
            </a:fld>
            <a:endParaRPr lang="sv-SE"/>
          </a:p>
        </p:txBody>
      </p:sp>
      <p:sp>
        <p:nvSpPr>
          <p:cNvPr id="9" name="Content Placeholder 8"/>
          <p:cNvSpPr>
            <a:spLocks noGrp="1"/>
          </p:cNvSpPr>
          <p:nvPr>
            <p:ph idx="13"/>
          </p:nvPr>
        </p:nvSpPr>
        <p:spPr>
          <a:xfrm>
            <a:off x="1103709" y="1529191"/>
            <a:ext cx="10128475" cy="4193692"/>
          </a:xfrm>
        </p:spPr>
        <p:txBody>
          <a:bodyPr/>
          <a:lstStyle/>
          <a:p>
            <a:r>
              <a:rPr lang="en-GB" dirty="0"/>
              <a:t>If SIL verification is not passed for Option 1.</a:t>
            </a:r>
          </a:p>
          <a:p>
            <a:pPr lvl="1"/>
            <a:r>
              <a:rPr lang="en-GB" dirty="0"/>
              <a:t>11 variations of SIF3 to cover only the hazardous area for the RF systems  </a:t>
            </a:r>
          </a:p>
          <a:p>
            <a:pPr lvl="2"/>
            <a:r>
              <a:rPr lang="en-GB" dirty="0"/>
              <a:t>For each intrusion/access point AND </a:t>
            </a:r>
          </a:p>
          <a:p>
            <a:pPr lvl="2"/>
            <a:r>
              <a:rPr lang="en-GB" dirty="0"/>
              <a:t>For zone gates, based on the estimation of personnel moving from the point of intrusion/access</a:t>
            </a:r>
          </a:p>
          <a:p>
            <a:pPr lvl="1"/>
            <a:r>
              <a:rPr lang="en-GB" dirty="0"/>
              <a:t>Zone gates included in switching-off the RF systems</a:t>
            </a:r>
          </a:p>
          <a:p>
            <a:r>
              <a:rPr lang="en-GB" dirty="0"/>
              <a:t>Potential issues: Common cause failures between shared elements. </a:t>
            </a:r>
          </a:p>
          <a:p>
            <a:pPr marL="144000" lvl="1" indent="0">
              <a:buNone/>
            </a:pPr>
            <a:endParaRPr lang="en-GB" dirty="0"/>
          </a:p>
          <a:p>
            <a:endParaRPr lang="en-US" dirty="0"/>
          </a:p>
        </p:txBody>
      </p:sp>
      <p:sp>
        <p:nvSpPr>
          <p:cNvPr id="5" name="Text Placeholder 4"/>
          <p:cNvSpPr>
            <a:spLocks noGrp="1"/>
          </p:cNvSpPr>
          <p:nvPr>
            <p:ph type="body" sz="quarter" idx="14"/>
          </p:nvPr>
        </p:nvSpPr>
        <p:spPr/>
        <p:txBody>
          <a:bodyPr/>
          <a:lstStyle/>
          <a:p>
            <a:r>
              <a:rPr lang="en-GB" dirty="0"/>
              <a:t>ACCPSS_SIF3 – Option 2 </a:t>
            </a:r>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13916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Option 1: ACCPSS_SIF3_1</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a:xfrm>
            <a:off x="8711602" y="6492875"/>
            <a:ext cx="2743200" cy="365125"/>
          </a:xfrm>
        </p:spPr>
        <p:txBody>
          <a:bodyPr/>
          <a:lstStyle/>
          <a:p>
            <a:fld id="{F7283078-D760-1647-8B80-66BA8B52336D}" type="slidenum">
              <a:rPr lang="sv-SE" smtClean="0"/>
              <a:t>14</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FEB90</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grpSp>
        <p:nvGrpSpPr>
          <p:cNvPr id="5" name="Group 4"/>
          <p:cNvGrpSpPr/>
          <p:nvPr/>
        </p:nvGrpSpPr>
        <p:grpSpPr>
          <a:xfrm>
            <a:off x="1324610" y="3406199"/>
            <a:ext cx="984250" cy="354271"/>
            <a:chOff x="1324610" y="3406199"/>
            <a:chExt cx="984250" cy="354271"/>
          </a:xfrm>
        </p:grpSpPr>
        <p:sp>
          <p:nvSpPr>
            <p:cNvPr id="33" name="Rectangle 32"/>
            <p:cNvSpPr/>
            <p:nvPr/>
          </p:nvSpPr>
          <p:spPr>
            <a:xfrm>
              <a:off x="1324610" y="3406199"/>
              <a:ext cx="98425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5034" y="3540760"/>
              <a:ext cx="329666"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904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163142" y="3427476"/>
            <a:ext cx="2142408" cy="644652"/>
            <a:chOff x="4163142" y="3427476"/>
            <a:chExt cx="2142408" cy="644652"/>
          </a:xfrm>
        </p:grpSpPr>
        <p:sp>
          <p:nvSpPr>
            <p:cNvPr id="45" name="Rectangle 44"/>
            <p:cNvSpPr/>
            <p:nvPr/>
          </p:nvSpPr>
          <p:spPr>
            <a:xfrm>
              <a:off x="4163142" y="3540760"/>
              <a:ext cx="1262298" cy="531368"/>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63142" y="3427476"/>
              <a:ext cx="2142408"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4005579" y="3540760"/>
            <a:ext cx="216593" cy="27940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08860" y="3412041"/>
            <a:ext cx="1854282"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865524"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894320" y="3412041"/>
            <a:ext cx="140208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sp>
        <p:nvSpPr>
          <p:cNvPr id="100" name="Rectangle 99"/>
          <p:cNvSpPr/>
          <p:nvPr/>
        </p:nvSpPr>
        <p:spPr>
          <a:xfrm>
            <a:off x="6308172" y="3427476"/>
            <a:ext cx="1588053"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10707479" y="1800374"/>
            <a:ext cx="1198671" cy="1416608"/>
            <a:chOff x="10707479" y="1800374"/>
            <a:chExt cx="1198671" cy="1416608"/>
          </a:xfrm>
        </p:grpSpPr>
        <p:cxnSp>
          <p:nvCxnSpPr>
            <p:cNvPr id="52" name="Straight Arrow Connector 51"/>
            <p:cNvCxnSpPr>
              <a:stCxn id="55" idx="2"/>
            </p:cNvCxnSpPr>
            <p:nvPr/>
          </p:nvCxnSpPr>
          <p:spPr>
            <a:xfrm flipH="1">
              <a:off x="11304448" y="2653182"/>
              <a:ext cx="2367" cy="563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707479" y="1800374"/>
              <a:ext cx="1198671" cy="852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10673135" y="1828800"/>
            <a:ext cx="1518865" cy="861774"/>
          </a:xfrm>
          <a:prstGeom prst="rect">
            <a:avLst/>
          </a:prstGeom>
          <a:noFill/>
        </p:spPr>
        <p:txBody>
          <a:bodyPr wrap="square" rtlCol="0">
            <a:spAutoFit/>
          </a:bodyPr>
          <a:lstStyle/>
          <a:p>
            <a:r>
              <a:rPr lang="sv-SE" sz="1600" dirty="0"/>
              <a:t>FEB PAS </a:t>
            </a:r>
          </a:p>
          <a:p>
            <a:r>
              <a:rPr lang="sv-SE" sz="1600" dirty="0"/>
              <a:t>FEB MAS</a:t>
            </a:r>
          </a:p>
          <a:p>
            <a:r>
              <a:rPr lang="sv-SE" sz="1600" dirty="0"/>
              <a:t>FEB90 E-Exit</a:t>
            </a:r>
            <a:endParaRPr lang="en-US" sz="1600" dirty="0"/>
          </a:p>
        </p:txBody>
      </p:sp>
      <p:sp>
        <p:nvSpPr>
          <p:cNvPr id="44" name="Rectangle 43"/>
          <p:cNvSpPr/>
          <p:nvPr/>
        </p:nvSpPr>
        <p:spPr>
          <a:xfrm>
            <a:off x="9289175" y="3406199"/>
            <a:ext cx="2090949" cy="14183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1041841" y="3196890"/>
            <a:ext cx="346310" cy="41817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6"/>
                                        </p:tgtEl>
                                        <p:attrNameLst>
                                          <p:attrName>ppt_x</p:attrName>
                                        </p:attrNameLst>
                                      </p:cBhvr>
                                      <p:tavLst>
                                        <p:tav tm="0">
                                          <p:val>
                                            <p:strVal val="ppt_x"/>
                                          </p:val>
                                        </p:tav>
                                        <p:tav tm="100000">
                                          <p:val>
                                            <p:strVal val="ppt_x"/>
                                          </p:val>
                                        </p:tav>
                                      </p:tavLst>
                                    </p:anim>
                                    <p:anim calcmode="lin" valueType="num">
                                      <p:cBhvr additive="base">
                                        <p:cTn id="11" dur="500"/>
                                        <p:tgtEl>
                                          <p:spTgt spid="46"/>
                                        </p:tgtEl>
                                        <p:attrNameLst>
                                          <p:attrName>ppt_y</p:attrName>
                                        </p:attrNameLst>
                                      </p:cBhvr>
                                      <p:tavLst>
                                        <p:tav tm="0">
                                          <p:val>
                                            <p:strVal val="ppt_y"/>
                                          </p:val>
                                        </p:tav>
                                        <p:tav tm="100000">
                                          <p:val>
                                            <p:strVal val="1+ppt_h/2"/>
                                          </p:val>
                                        </p:tav>
                                      </p:tavLst>
                                    </p:anim>
                                    <p:set>
                                      <p:cBhvr>
                                        <p:cTn id="12" dur="1" fill="hold">
                                          <p:stCondLst>
                                            <p:cond delay="499"/>
                                          </p:stCondLst>
                                        </p:cTn>
                                        <p:tgtEl>
                                          <p:spTgt spid="46"/>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2"/>
                                        </p:tgtEl>
                                        <p:attrNameLst>
                                          <p:attrName>ppt_x</p:attrName>
                                        </p:attrNameLst>
                                      </p:cBhvr>
                                      <p:tavLst>
                                        <p:tav tm="0">
                                          <p:val>
                                            <p:strVal val="ppt_x"/>
                                          </p:val>
                                        </p:tav>
                                        <p:tav tm="100000">
                                          <p:val>
                                            <p:strVal val="ppt_x"/>
                                          </p:val>
                                        </p:tav>
                                      </p:tavLst>
                                    </p:anim>
                                    <p:anim calcmode="lin" valueType="num">
                                      <p:cBhvr additive="base">
                                        <p:cTn id="15" dur="500"/>
                                        <p:tgtEl>
                                          <p:spTgt spid="32"/>
                                        </p:tgtEl>
                                        <p:attrNameLst>
                                          <p:attrName>ppt_y</p:attrName>
                                        </p:attrNameLst>
                                      </p:cBhvr>
                                      <p:tavLst>
                                        <p:tav tm="0">
                                          <p:val>
                                            <p:strVal val="ppt_y"/>
                                          </p:val>
                                        </p:tav>
                                        <p:tav tm="100000">
                                          <p:val>
                                            <p:strVal val="1+ppt_h/2"/>
                                          </p:val>
                                        </p:tav>
                                      </p:tavLst>
                                    </p:anim>
                                    <p:set>
                                      <p:cBhvr>
                                        <p:cTn id="16" dur="1" fill="hold">
                                          <p:stCondLst>
                                            <p:cond delay="499"/>
                                          </p:stCondLst>
                                        </p:cTn>
                                        <p:tgtEl>
                                          <p:spTgt spid="32"/>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58"/>
                                        </p:tgtEl>
                                        <p:attrNameLst>
                                          <p:attrName>ppt_x</p:attrName>
                                        </p:attrNameLst>
                                      </p:cBhvr>
                                      <p:tavLst>
                                        <p:tav tm="0">
                                          <p:val>
                                            <p:strVal val="ppt_x"/>
                                          </p:val>
                                        </p:tav>
                                        <p:tav tm="100000">
                                          <p:val>
                                            <p:strVal val="ppt_x"/>
                                          </p:val>
                                        </p:tav>
                                      </p:tavLst>
                                    </p:anim>
                                    <p:anim calcmode="lin" valueType="num">
                                      <p:cBhvr additive="base">
                                        <p:cTn id="19" dur="500"/>
                                        <p:tgtEl>
                                          <p:spTgt spid="58"/>
                                        </p:tgtEl>
                                        <p:attrNameLst>
                                          <p:attrName>ppt_y</p:attrName>
                                        </p:attrNameLst>
                                      </p:cBhvr>
                                      <p:tavLst>
                                        <p:tav tm="0">
                                          <p:val>
                                            <p:strVal val="ppt_y"/>
                                          </p:val>
                                        </p:tav>
                                        <p:tav tm="100000">
                                          <p:val>
                                            <p:strVal val="1+ppt_h/2"/>
                                          </p:val>
                                        </p:tav>
                                      </p:tavLst>
                                    </p:anim>
                                    <p:set>
                                      <p:cBhvr>
                                        <p:cTn id="20" dur="1" fill="hold">
                                          <p:stCondLst>
                                            <p:cond delay="499"/>
                                          </p:stCondLst>
                                        </p:cTn>
                                        <p:tgtEl>
                                          <p:spTgt spid="5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56"/>
                                        </p:tgtEl>
                                        <p:attrNameLst>
                                          <p:attrName>ppt_x</p:attrName>
                                        </p:attrNameLst>
                                      </p:cBhvr>
                                      <p:tavLst>
                                        <p:tav tm="0">
                                          <p:val>
                                            <p:strVal val="ppt_x"/>
                                          </p:val>
                                        </p:tav>
                                        <p:tav tm="100000">
                                          <p:val>
                                            <p:strVal val="ppt_x"/>
                                          </p:val>
                                        </p:tav>
                                      </p:tavLst>
                                    </p:anim>
                                    <p:anim calcmode="lin" valueType="num">
                                      <p:cBhvr additive="base">
                                        <p:cTn id="23" dur="500"/>
                                        <p:tgtEl>
                                          <p:spTgt spid="56"/>
                                        </p:tgtEl>
                                        <p:attrNameLst>
                                          <p:attrName>ppt_y</p:attrName>
                                        </p:attrNameLst>
                                      </p:cBhvr>
                                      <p:tavLst>
                                        <p:tav tm="0">
                                          <p:val>
                                            <p:strVal val="ppt_y"/>
                                          </p:val>
                                        </p:tav>
                                        <p:tav tm="100000">
                                          <p:val>
                                            <p:strVal val="1+ppt_h/2"/>
                                          </p:val>
                                        </p:tav>
                                      </p:tavLst>
                                    </p:anim>
                                    <p:set>
                                      <p:cBhvr>
                                        <p:cTn id="24" dur="1" fill="hold">
                                          <p:stCondLst>
                                            <p:cond delay="499"/>
                                          </p:stCondLst>
                                        </p:cTn>
                                        <p:tgtEl>
                                          <p:spTgt spid="56"/>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47"/>
                                        </p:tgtEl>
                                        <p:attrNameLst>
                                          <p:attrName>ppt_x</p:attrName>
                                        </p:attrNameLst>
                                      </p:cBhvr>
                                      <p:tavLst>
                                        <p:tav tm="0">
                                          <p:val>
                                            <p:strVal val="ppt_x"/>
                                          </p:val>
                                        </p:tav>
                                        <p:tav tm="100000">
                                          <p:val>
                                            <p:strVal val="ppt_x"/>
                                          </p:val>
                                        </p:tav>
                                      </p:tavLst>
                                    </p:anim>
                                    <p:anim calcmode="lin" valueType="num">
                                      <p:cBhvr additive="base">
                                        <p:cTn id="27" dur="500"/>
                                        <p:tgtEl>
                                          <p:spTgt spid="47"/>
                                        </p:tgtEl>
                                        <p:attrNameLst>
                                          <p:attrName>ppt_y</p:attrName>
                                        </p:attrNameLst>
                                      </p:cBhvr>
                                      <p:tavLst>
                                        <p:tav tm="0">
                                          <p:val>
                                            <p:strVal val="ppt_y"/>
                                          </p:val>
                                        </p:tav>
                                        <p:tav tm="100000">
                                          <p:val>
                                            <p:strVal val="1+ppt_h/2"/>
                                          </p:val>
                                        </p:tav>
                                      </p:tavLst>
                                    </p:anim>
                                    <p:set>
                                      <p:cBhvr>
                                        <p:cTn id="28" dur="1" fill="hold">
                                          <p:stCondLst>
                                            <p:cond delay="499"/>
                                          </p:stCondLst>
                                        </p:cTn>
                                        <p:tgtEl>
                                          <p:spTgt spid="47"/>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63"/>
                                        </p:tgtEl>
                                        <p:attrNameLst>
                                          <p:attrName>ppt_x</p:attrName>
                                        </p:attrNameLst>
                                      </p:cBhvr>
                                      <p:tavLst>
                                        <p:tav tm="0">
                                          <p:val>
                                            <p:strVal val="ppt_x"/>
                                          </p:val>
                                        </p:tav>
                                        <p:tav tm="100000">
                                          <p:val>
                                            <p:strVal val="ppt_x"/>
                                          </p:val>
                                        </p:tav>
                                      </p:tavLst>
                                    </p:anim>
                                    <p:anim calcmode="lin" valueType="num">
                                      <p:cBhvr additive="base">
                                        <p:cTn id="31" dur="500"/>
                                        <p:tgtEl>
                                          <p:spTgt spid="63"/>
                                        </p:tgtEl>
                                        <p:attrNameLst>
                                          <p:attrName>ppt_y</p:attrName>
                                        </p:attrNameLst>
                                      </p:cBhvr>
                                      <p:tavLst>
                                        <p:tav tm="0">
                                          <p:val>
                                            <p:strVal val="ppt_y"/>
                                          </p:val>
                                        </p:tav>
                                        <p:tav tm="100000">
                                          <p:val>
                                            <p:strVal val="1+ppt_h/2"/>
                                          </p:val>
                                        </p:tav>
                                      </p:tavLst>
                                    </p:anim>
                                    <p:set>
                                      <p:cBhvr>
                                        <p:cTn id="32" dur="1" fill="hold">
                                          <p:stCondLst>
                                            <p:cond delay="499"/>
                                          </p:stCondLst>
                                        </p:cTn>
                                        <p:tgtEl>
                                          <p:spTgt spid="6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00"/>
                                        </p:tgtEl>
                                        <p:attrNameLst>
                                          <p:attrName>ppt_x</p:attrName>
                                        </p:attrNameLst>
                                      </p:cBhvr>
                                      <p:tavLst>
                                        <p:tav tm="0">
                                          <p:val>
                                            <p:strVal val="ppt_x"/>
                                          </p:val>
                                        </p:tav>
                                        <p:tav tm="100000">
                                          <p:val>
                                            <p:strVal val="ppt_x"/>
                                          </p:val>
                                        </p:tav>
                                      </p:tavLst>
                                    </p:anim>
                                    <p:anim calcmode="lin" valueType="num">
                                      <p:cBhvr additive="base">
                                        <p:cTn id="35" dur="500"/>
                                        <p:tgtEl>
                                          <p:spTgt spid="100"/>
                                        </p:tgtEl>
                                        <p:attrNameLst>
                                          <p:attrName>ppt_y</p:attrName>
                                        </p:attrNameLst>
                                      </p:cBhvr>
                                      <p:tavLst>
                                        <p:tav tm="0">
                                          <p:val>
                                            <p:strVal val="ppt_y"/>
                                          </p:val>
                                        </p:tav>
                                        <p:tav tm="100000">
                                          <p:val>
                                            <p:strVal val="1+ppt_h/2"/>
                                          </p:val>
                                        </p:tav>
                                      </p:tavLst>
                                    </p:anim>
                                    <p:set>
                                      <p:cBhvr>
                                        <p:cTn id="36" dur="1" fill="hold">
                                          <p:stCondLst>
                                            <p:cond delay="499"/>
                                          </p:stCondLst>
                                        </p:cTn>
                                        <p:tgtEl>
                                          <p:spTgt spid="100"/>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4"/>
                                        </p:tgtEl>
                                        <p:attrNameLst>
                                          <p:attrName>ppt_x</p:attrName>
                                        </p:attrNameLst>
                                      </p:cBhvr>
                                      <p:tavLst>
                                        <p:tav tm="0">
                                          <p:val>
                                            <p:strVal val="ppt_x"/>
                                          </p:val>
                                        </p:tav>
                                        <p:tav tm="100000">
                                          <p:val>
                                            <p:strVal val="ppt_x"/>
                                          </p:val>
                                        </p:tav>
                                      </p:tavLst>
                                    </p:anim>
                                    <p:anim calcmode="lin" valueType="num">
                                      <p:cBhvr additive="base">
                                        <p:cTn id="39" dur="500"/>
                                        <p:tgtEl>
                                          <p:spTgt spid="44"/>
                                        </p:tgtEl>
                                        <p:attrNameLst>
                                          <p:attrName>ppt_y</p:attrName>
                                        </p:attrNameLst>
                                      </p:cBhvr>
                                      <p:tavLst>
                                        <p:tav tm="0">
                                          <p:val>
                                            <p:strVal val="ppt_y"/>
                                          </p:val>
                                        </p:tav>
                                        <p:tav tm="100000">
                                          <p:val>
                                            <p:strVal val="1+ppt_h/2"/>
                                          </p:val>
                                        </p:tav>
                                      </p:tavLst>
                                    </p:anim>
                                    <p:set>
                                      <p:cBhvr>
                                        <p:cTn id="40" dur="1" fill="hold">
                                          <p:stCondLst>
                                            <p:cond delay="499"/>
                                          </p:stCondLst>
                                        </p:cTn>
                                        <p:tgtEl>
                                          <p:spTgt spid="44"/>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48"/>
                                        </p:tgtEl>
                                        <p:attrNameLst>
                                          <p:attrName>ppt_x</p:attrName>
                                        </p:attrNameLst>
                                      </p:cBhvr>
                                      <p:tavLst>
                                        <p:tav tm="0">
                                          <p:val>
                                            <p:strVal val="ppt_x"/>
                                          </p:val>
                                        </p:tav>
                                        <p:tav tm="100000">
                                          <p:val>
                                            <p:strVal val="ppt_x"/>
                                          </p:val>
                                        </p:tav>
                                      </p:tavLst>
                                    </p:anim>
                                    <p:anim calcmode="lin" valueType="num">
                                      <p:cBhvr additive="base">
                                        <p:cTn id="43" dur="500"/>
                                        <p:tgtEl>
                                          <p:spTgt spid="48"/>
                                        </p:tgtEl>
                                        <p:attrNameLst>
                                          <p:attrName>ppt_y</p:attrName>
                                        </p:attrNameLst>
                                      </p:cBhvr>
                                      <p:tavLst>
                                        <p:tav tm="0">
                                          <p:val>
                                            <p:strVal val="ppt_y"/>
                                          </p:val>
                                        </p:tav>
                                        <p:tav tm="100000">
                                          <p:val>
                                            <p:strVal val="1+ppt_h/2"/>
                                          </p:val>
                                        </p:tav>
                                      </p:tavLst>
                                    </p:anim>
                                    <p:set>
                                      <p:cBhvr>
                                        <p:cTn id="44"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8" grpId="0" animBg="1"/>
      <p:bldP spid="56" grpId="0" animBg="1"/>
      <p:bldP spid="47" grpId="0" animBg="1"/>
      <p:bldP spid="63" grpId="0" animBg="1"/>
      <p:bldP spid="100" grpId="0" animBg="1"/>
      <p:bldP spid="44"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Option 2: ACCPSS_SIF3_1 </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a:xfrm>
            <a:off x="8711602" y="6492875"/>
            <a:ext cx="2743200" cy="365125"/>
          </a:xfrm>
        </p:spPr>
        <p:txBody>
          <a:bodyPr/>
          <a:lstStyle/>
          <a:p>
            <a:fld id="{F7283078-D760-1647-8B80-66BA8B52336D}" type="slidenum">
              <a:rPr lang="sv-SE" smtClean="0"/>
              <a:t>15</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FEB90</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grpSp>
        <p:nvGrpSpPr>
          <p:cNvPr id="5" name="Group 4"/>
          <p:cNvGrpSpPr/>
          <p:nvPr/>
        </p:nvGrpSpPr>
        <p:grpSpPr>
          <a:xfrm>
            <a:off x="1324610" y="3406199"/>
            <a:ext cx="984250" cy="354271"/>
            <a:chOff x="1324610" y="3406199"/>
            <a:chExt cx="984250" cy="354271"/>
          </a:xfrm>
        </p:grpSpPr>
        <p:sp>
          <p:nvSpPr>
            <p:cNvPr id="33" name="Rectangle 32"/>
            <p:cNvSpPr/>
            <p:nvPr/>
          </p:nvSpPr>
          <p:spPr>
            <a:xfrm>
              <a:off x="1324610" y="3406199"/>
              <a:ext cx="98425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5034" y="3540760"/>
              <a:ext cx="329666"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904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163142" y="3427476"/>
            <a:ext cx="2142408" cy="644652"/>
            <a:chOff x="4163142" y="3427476"/>
            <a:chExt cx="2142408" cy="644652"/>
          </a:xfrm>
        </p:grpSpPr>
        <p:sp>
          <p:nvSpPr>
            <p:cNvPr id="45" name="Rectangle 44"/>
            <p:cNvSpPr/>
            <p:nvPr/>
          </p:nvSpPr>
          <p:spPr>
            <a:xfrm>
              <a:off x="4163142" y="3540760"/>
              <a:ext cx="1262298" cy="531368"/>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63142" y="3427476"/>
              <a:ext cx="2142408"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4005579" y="3540760"/>
            <a:ext cx="216593" cy="27940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08860" y="3412041"/>
            <a:ext cx="1854282"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865524"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894320" y="3412041"/>
            <a:ext cx="140208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sp>
        <p:nvSpPr>
          <p:cNvPr id="100" name="Rectangle 99"/>
          <p:cNvSpPr/>
          <p:nvPr/>
        </p:nvSpPr>
        <p:spPr>
          <a:xfrm>
            <a:off x="6308172" y="3427476"/>
            <a:ext cx="1588053"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10707479" y="1800374"/>
            <a:ext cx="1198671" cy="1416608"/>
            <a:chOff x="10707479" y="1800374"/>
            <a:chExt cx="1198671" cy="1416608"/>
          </a:xfrm>
        </p:grpSpPr>
        <p:cxnSp>
          <p:nvCxnSpPr>
            <p:cNvPr id="52" name="Straight Arrow Connector 51"/>
            <p:cNvCxnSpPr>
              <a:stCxn id="55" idx="2"/>
            </p:cNvCxnSpPr>
            <p:nvPr/>
          </p:nvCxnSpPr>
          <p:spPr>
            <a:xfrm flipH="1">
              <a:off x="11304448" y="2653182"/>
              <a:ext cx="2367" cy="563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707479" y="1800374"/>
              <a:ext cx="1198671" cy="852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10673135" y="1828800"/>
            <a:ext cx="1518865" cy="861774"/>
          </a:xfrm>
          <a:prstGeom prst="rect">
            <a:avLst/>
          </a:prstGeom>
          <a:noFill/>
        </p:spPr>
        <p:txBody>
          <a:bodyPr wrap="square" rtlCol="0">
            <a:spAutoFit/>
          </a:bodyPr>
          <a:lstStyle/>
          <a:p>
            <a:r>
              <a:rPr lang="sv-SE" sz="1600" dirty="0"/>
              <a:t>FEB PAS </a:t>
            </a:r>
          </a:p>
          <a:p>
            <a:r>
              <a:rPr lang="sv-SE" sz="1600" dirty="0"/>
              <a:t>FEB MAS</a:t>
            </a:r>
          </a:p>
          <a:p>
            <a:r>
              <a:rPr lang="sv-SE" sz="1600" dirty="0"/>
              <a:t>FEB90 E-Exit</a:t>
            </a:r>
            <a:endParaRPr lang="en-US" sz="1600" dirty="0"/>
          </a:p>
        </p:txBody>
      </p:sp>
      <p:sp>
        <p:nvSpPr>
          <p:cNvPr id="6" name="Rectangle 5"/>
          <p:cNvSpPr/>
          <p:nvPr/>
        </p:nvSpPr>
        <p:spPr>
          <a:xfrm>
            <a:off x="10009508" y="4537887"/>
            <a:ext cx="172553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a:t>ACCPSS_SIF3_7</a:t>
            </a:r>
          </a:p>
        </p:txBody>
      </p:sp>
      <p:sp>
        <p:nvSpPr>
          <p:cNvPr id="51" name="Rectangle 50"/>
          <p:cNvSpPr/>
          <p:nvPr/>
        </p:nvSpPr>
        <p:spPr>
          <a:xfrm>
            <a:off x="10091338" y="3764981"/>
            <a:ext cx="142359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a:t>Zone Gate 1</a:t>
            </a:r>
          </a:p>
        </p:txBody>
      </p:sp>
      <p:cxnSp>
        <p:nvCxnSpPr>
          <p:cNvPr id="35" name="Straight Arrow Connector 34"/>
          <p:cNvCxnSpPr/>
          <p:nvPr/>
        </p:nvCxnSpPr>
        <p:spPr>
          <a:xfrm flipV="1">
            <a:off x="10803135" y="3534918"/>
            <a:ext cx="238706" cy="225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8650205" y="2611234"/>
            <a:ext cx="142359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a:t>Zone Gate 3</a:t>
            </a:r>
          </a:p>
        </p:txBody>
      </p:sp>
      <p:cxnSp>
        <p:nvCxnSpPr>
          <p:cNvPr id="37" name="Straight Arrow Connector 36"/>
          <p:cNvCxnSpPr>
            <a:stCxn id="54" idx="2"/>
          </p:cNvCxnSpPr>
          <p:nvPr/>
        </p:nvCxnSpPr>
        <p:spPr>
          <a:xfrm flipH="1">
            <a:off x="9296401" y="2980566"/>
            <a:ext cx="65602" cy="446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p:cNvSpPr/>
          <p:nvPr/>
        </p:nvSpPr>
        <p:spPr>
          <a:xfrm>
            <a:off x="8647930" y="2039970"/>
            <a:ext cx="172553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a:t>ACCPSS_SIF3_8</a:t>
            </a:r>
          </a:p>
        </p:txBody>
      </p:sp>
      <p:sp>
        <p:nvSpPr>
          <p:cNvPr id="65" name="Rectangle 64"/>
          <p:cNvSpPr/>
          <p:nvPr/>
        </p:nvSpPr>
        <p:spPr>
          <a:xfrm>
            <a:off x="7182522" y="3745385"/>
            <a:ext cx="142359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a:t>Zone Gate 4</a:t>
            </a:r>
          </a:p>
        </p:txBody>
      </p:sp>
      <p:cxnSp>
        <p:nvCxnSpPr>
          <p:cNvPr id="41" name="Straight Arrow Connector 40"/>
          <p:cNvCxnSpPr>
            <a:endCxn id="63" idx="1"/>
          </p:cNvCxnSpPr>
          <p:nvPr/>
        </p:nvCxnSpPr>
        <p:spPr>
          <a:xfrm flipV="1">
            <a:off x="7894320" y="3476401"/>
            <a:ext cx="0" cy="2040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6880580" y="4539871"/>
            <a:ext cx="172553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a:t>ACCPSS_SIF3_9</a:t>
            </a:r>
          </a:p>
        </p:txBody>
      </p:sp>
    </p:spTree>
    <p:extLst>
      <p:ext uri="{BB962C8B-B14F-4D97-AF65-F5344CB8AC3E}">
        <p14:creationId xmlns:p14="http://schemas.microsoft.com/office/powerpoint/2010/main" val="1755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63"/>
                                        </p:tgtEl>
                                      </p:cBhvr>
                                    </p:animEffect>
                                    <p:set>
                                      <p:cBhvr>
                                        <p:cTn id="24" dur="1" fill="hold">
                                          <p:stCondLst>
                                            <p:cond delay="499"/>
                                          </p:stCondLst>
                                        </p:cTn>
                                        <p:tgtEl>
                                          <p:spTgt spid="6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0" nodeType="clickEffect">
                                  <p:stCondLst>
                                    <p:cond delay="0"/>
                                  </p:stCondLst>
                                  <p:childTnLst>
                                    <p:animEffect transition="out" filter="wipe(down)">
                                      <p:cBhvr>
                                        <p:cTn id="44" dur="500"/>
                                        <p:tgtEl>
                                          <p:spTgt spid="100"/>
                                        </p:tgtEl>
                                      </p:cBhvr>
                                    </p:animEffect>
                                    <p:set>
                                      <p:cBhvr>
                                        <p:cTn id="45" dur="1" fill="hold">
                                          <p:stCondLst>
                                            <p:cond delay="499"/>
                                          </p:stCondLst>
                                        </p:cTn>
                                        <p:tgtEl>
                                          <p:spTgt spid="10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1000"/>
                                        <p:tgtEl>
                                          <p:spTgt spid="65"/>
                                        </p:tgtEl>
                                      </p:cBhvr>
                                    </p:animEffect>
                                    <p:anim calcmode="lin" valueType="num">
                                      <p:cBhvr>
                                        <p:cTn id="51" dur="1000" fill="hold"/>
                                        <p:tgtEl>
                                          <p:spTgt spid="65"/>
                                        </p:tgtEl>
                                        <p:attrNameLst>
                                          <p:attrName>ppt_x</p:attrName>
                                        </p:attrNameLst>
                                      </p:cBhvr>
                                      <p:tavLst>
                                        <p:tav tm="0">
                                          <p:val>
                                            <p:strVal val="#ppt_x"/>
                                          </p:val>
                                        </p:tav>
                                        <p:tav tm="100000">
                                          <p:val>
                                            <p:strVal val="#ppt_x"/>
                                          </p:val>
                                        </p:tav>
                                      </p:tavLst>
                                    </p:anim>
                                    <p:anim calcmode="lin" valueType="num">
                                      <p:cBhvr>
                                        <p:cTn id="52" dur="1000" fill="hold"/>
                                        <p:tgtEl>
                                          <p:spTgt spid="6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anim calcmode="lin" valueType="num">
                                      <p:cBhvr>
                                        <p:cTn id="56" dur="1000" fill="hold"/>
                                        <p:tgtEl>
                                          <p:spTgt spid="66"/>
                                        </p:tgtEl>
                                        <p:attrNameLst>
                                          <p:attrName>ppt_x</p:attrName>
                                        </p:attrNameLst>
                                      </p:cBhvr>
                                      <p:tavLst>
                                        <p:tav tm="0">
                                          <p:val>
                                            <p:strVal val="#ppt_x"/>
                                          </p:val>
                                        </p:tav>
                                        <p:tav tm="100000">
                                          <p:val>
                                            <p:strVal val="#ppt_x"/>
                                          </p:val>
                                        </p:tav>
                                      </p:tavLst>
                                    </p:anim>
                                    <p:anim calcmode="lin" valueType="num">
                                      <p:cBhvr>
                                        <p:cTn id="5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00" grpId="0" animBg="1"/>
      <p:bldP spid="6" grpId="0" animBg="1"/>
      <p:bldP spid="51" grpId="0" animBg="1"/>
      <p:bldP spid="54" grpId="0" animBg="1"/>
      <p:bldP spid="57" grpId="0" animBg="1"/>
      <p:bldP spid="65"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ACCPSS_SIF4</a:t>
            </a:r>
          </a:p>
        </p:txBody>
      </p:sp>
      <p:sp>
        <p:nvSpPr>
          <p:cNvPr id="2" name="Content Placeholder 1"/>
          <p:cNvSpPr>
            <a:spLocks noGrp="1"/>
          </p:cNvSpPr>
          <p:nvPr>
            <p:ph idx="1"/>
          </p:nvPr>
        </p:nvSpPr>
        <p:spPr/>
        <p:txBody>
          <a:bodyPr/>
          <a:lstStyle/>
          <a:p>
            <a:r>
              <a:rPr lang="en-US" sz="1600" dirty="0"/>
              <a:t>If any of the following is detected:</a:t>
            </a:r>
          </a:p>
          <a:p>
            <a:pPr lvl="1"/>
            <a:r>
              <a:rPr lang="en-US" sz="1600" dirty="0"/>
              <a:t>    Mode selection key (MODEK) is removed from all access allowing key slots in unit 1 OR</a:t>
            </a:r>
          </a:p>
          <a:p>
            <a:pPr lvl="1"/>
            <a:r>
              <a:rPr lang="en-US" sz="1600" dirty="0"/>
              <a:t>    Gamma blocker is detected open (not closed) OR </a:t>
            </a:r>
          </a:p>
          <a:p>
            <a:pPr lvl="1"/>
            <a:r>
              <a:rPr lang="en-US" sz="1600" dirty="0"/>
              <a:t>    PBDR isolation valve is detected open (not closed),</a:t>
            </a:r>
          </a:p>
          <a:p>
            <a:r>
              <a:rPr lang="en-US" sz="1600" dirty="0"/>
              <a:t>de-energise the lock (disable unlocking) for the following doors:</a:t>
            </a:r>
          </a:p>
          <a:p>
            <a:pPr lvl="1"/>
            <a:r>
              <a:rPr lang="en-US" sz="1600" dirty="0"/>
              <a:t>    FEB PAS D2</a:t>
            </a:r>
          </a:p>
          <a:p>
            <a:pPr lvl="1"/>
            <a:r>
              <a:rPr lang="en-US" sz="1600" dirty="0"/>
              <a:t>    MAS D2</a:t>
            </a:r>
          </a:p>
          <a:p>
            <a:pPr lvl="1"/>
            <a:r>
              <a:rPr lang="en-US" sz="1600" dirty="0"/>
              <a:t>    HEBT PAS D2</a:t>
            </a:r>
            <a:endParaRPr lang="en-US" sz="2800"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927470" y="3644422"/>
            <a:ext cx="3179422"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200" dirty="0"/>
              <a:t>Reset conditions:  </a:t>
            </a:r>
          </a:p>
          <a:p>
            <a:pPr hangingPunct="0"/>
            <a:r>
              <a:rPr lang="en-US" sz="1200" dirty="0"/>
              <a:t>The ACC PSS shall prevent unlocking of the affected doors, until a manual reset is carried out by the operator by putting the MODEK in position ON in any of access allowing slots.</a:t>
            </a:r>
          </a:p>
        </p:txBody>
      </p:sp>
    </p:spTree>
    <p:extLst>
      <p:ext uri="{BB962C8B-B14F-4D97-AF65-F5344CB8AC3E}">
        <p14:creationId xmlns:p14="http://schemas.microsoft.com/office/powerpoint/2010/main" val="70631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ACCPSS_SIF5</a:t>
            </a:r>
          </a:p>
        </p:txBody>
      </p:sp>
      <p:sp>
        <p:nvSpPr>
          <p:cNvPr id="2" name="Content Placeholder 1"/>
          <p:cNvSpPr>
            <a:spLocks noGrp="1"/>
          </p:cNvSpPr>
          <p:nvPr>
            <p:ph idx="1"/>
          </p:nvPr>
        </p:nvSpPr>
        <p:spPr/>
        <p:txBody>
          <a:bodyPr/>
          <a:lstStyle/>
          <a:p>
            <a:r>
              <a:rPr lang="en-US" sz="1800" dirty="0"/>
              <a:t>If any radiation monitor connected to ACC PSS shows high radiation or has an error, </a:t>
            </a:r>
          </a:p>
          <a:p>
            <a:r>
              <a:rPr lang="en-US" sz="1800" dirty="0"/>
              <a:t>de-energise the following EUC:</a:t>
            </a:r>
          </a:p>
          <a:p>
            <a:r>
              <a:rPr lang="en-US" sz="1800" b="1" dirty="0"/>
              <a:t>Proton Beam Actuators: </a:t>
            </a:r>
            <a:endParaRPr lang="en-US" sz="1800" dirty="0"/>
          </a:p>
          <a:p>
            <a:pPr lvl="1"/>
            <a:r>
              <a:rPr lang="en-US" sz="1800" dirty="0"/>
              <a:t>ISrc HVPS,</a:t>
            </a:r>
          </a:p>
          <a:p>
            <a:pPr lvl="1"/>
            <a:r>
              <a:rPr lang="en-US" sz="1800" dirty="0"/>
              <a:t>Grounding relay;</a:t>
            </a:r>
            <a:endParaRPr lang="en-US" sz="3200"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5783709" y="2412124"/>
            <a:ext cx="3615999"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200" dirty="0"/>
              <a:t>Reset conditions: </a:t>
            </a:r>
          </a:p>
          <a:p>
            <a:r>
              <a:rPr lang="en-US" sz="1200" dirty="0"/>
              <a:t>A manual reset from the ACC PSS HMI shall be required if ACCPSS_SIF5 is tripped once the all radiation monitors are healthy and no high radiation is detected, prior to issuing the permit to energise the affected EUC.</a:t>
            </a:r>
          </a:p>
        </p:txBody>
      </p:sp>
    </p:spTree>
    <p:extLst>
      <p:ext uri="{BB962C8B-B14F-4D97-AF65-F5344CB8AC3E}">
        <p14:creationId xmlns:p14="http://schemas.microsoft.com/office/powerpoint/2010/main" val="101630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18</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ACCPSS_SIF6</a:t>
            </a:r>
          </a:p>
        </p:txBody>
      </p:sp>
      <p:sp>
        <p:nvSpPr>
          <p:cNvPr id="2" name="Content Placeholder 1"/>
          <p:cNvSpPr>
            <a:spLocks noGrp="1"/>
          </p:cNvSpPr>
          <p:nvPr>
            <p:ph idx="1"/>
          </p:nvPr>
        </p:nvSpPr>
        <p:spPr/>
        <p:txBody>
          <a:bodyPr/>
          <a:lstStyle/>
          <a:p>
            <a:r>
              <a:rPr lang="en-US" sz="1600" dirty="0"/>
              <a:t>If the ACC PSS MODEK is detected in any of the slots to allow access with safety tokens:</a:t>
            </a:r>
          </a:p>
          <a:p>
            <a:pPr lvl="1"/>
            <a:r>
              <a:rPr lang="en-US" sz="1600" dirty="0"/>
              <a:t>    RP Survey slot,</a:t>
            </a:r>
          </a:p>
          <a:p>
            <a:pPr lvl="1"/>
            <a:r>
              <a:rPr lang="en-US" sz="1600" dirty="0"/>
              <a:t>    Restricted Access slot</a:t>
            </a:r>
          </a:p>
          <a:p>
            <a:pPr lvl="1"/>
            <a:r>
              <a:rPr lang="en-US" sz="1600" dirty="0"/>
              <a:t>    Search from FEB slot or</a:t>
            </a:r>
          </a:p>
          <a:p>
            <a:pPr lvl="1"/>
            <a:r>
              <a:rPr lang="en-US" sz="1600" dirty="0"/>
              <a:t>    Search from HEBT slot; AND </a:t>
            </a:r>
          </a:p>
          <a:p>
            <a:r>
              <a:rPr lang="en-US" sz="1600" dirty="0"/>
              <a:t>if any of the safety tokens in FEB PAS or HEBT PAS is detected taken out from the key exchange unit, </a:t>
            </a:r>
          </a:p>
          <a:p>
            <a:r>
              <a:rPr lang="en-US" sz="1600" dirty="0"/>
              <a:t>lock the MODEK in place by de-</a:t>
            </a:r>
            <a:r>
              <a:rPr lang="en-US" sz="1600" dirty="0" err="1"/>
              <a:t>energising</a:t>
            </a:r>
            <a:r>
              <a:rPr lang="en-US" sz="1600" dirty="0"/>
              <a:t> the solenoids for that slots, to prevent initiating proton beam operation. </a:t>
            </a:r>
            <a:endParaRPr lang="en-US" sz="2800"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7284287" y="2203947"/>
            <a:ext cx="3179422"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200" dirty="0"/>
              <a:t>Reset conditions:  </a:t>
            </a:r>
          </a:p>
          <a:p>
            <a:pPr hangingPunct="0"/>
            <a:r>
              <a:rPr lang="en-US" sz="1200" dirty="0"/>
              <a:t>The ACC PSS shall prevent unlocking of the MODEK, until all safety tokens are returned properly to respective key exchange units.</a:t>
            </a:r>
          </a:p>
        </p:txBody>
      </p:sp>
    </p:spTree>
    <p:extLst>
      <p:ext uri="{BB962C8B-B14F-4D97-AF65-F5344CB8AC3E}">
        <p14:creationId xmlns:p14="http://schemas.microsoft.com/office/powerpoint/2010/main" val="8297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ACCPSS_SIF7</a:t>
            </a:r>
          </a:p>
        </p:txBody>
      </p:sp>
      <p:sp>
        <p:nvSpPr>
          <p:cNvPr id="2" name="Content Placeholder 1"/>
          <p:cNvSpPr>
            <a:spLocks noGrp="1"/>
          </p:cNvSpPr>
          <p:nvPr>
            <p:ph idx="1"/>
          </p:nvPr>
        </p:nvSpPr>
        <p:spPr>
          <a:xfrm>
            <a:off x="1094400" y="1562400"/>
            <a:ext cx="5038385" cy="3088428"/>
          </a:xfrm>
        </p:spPr>
        <p:txBody>
          <a:bodyPr/>
          <a:lstStyle/>
          <a:p>
            <a:r>
              <a:rPr lang="en-US" sz="1600" dirty="0"/>
              <a:t>If the Beam on Target (</a:t>
            </a:r>
            <a:r>
              <a:rPr lang="en-US" sz="1600" dirty="0" err="1"/>
              <a:t>BoT</a:t>
            </a:r>
            <a:r>
              <a:rPr lang="en-US" sz="1600" dirty="0"/>
              <a:t>) key is detected out of position ON in slot 1 of key exchange unit #1, de-energise the power of the bending magnets to ensure no beam is sent to the target.</a:t>
            </a:r>
          </a:p>
          <a:p>
            <a:r>
              <a:rPr lang="en-US" sz="1600" dirty="0"/>
              <a:t>This shall be activated 500ms after the key is detected out of position ON. </a:t>
            </a:r>
            <a:endParaRPr lang="en-US" sz="2800"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474199" y="1570981"/>
            <a:ext cx="4522186"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200" dirty="0"/>
              <a:t>Reset conditions:  </a:t>
            </a:r>
            <a:endParaRPr lang="en-US" sz="1200" dirty="0"/>
          </a:p>
          <a:p>
            <a:r>
              <a:rPr lang="en-US" sz="1200" dirty="0"/>
              <a:t>Prior to issuing the permit to energise the affected EUC, a manual reset shall be required if ACCPSS_SIF7 is tripped by returning the </a:t>
            </a:r>
            <a:r>
              <a:rPr lang="en-US" sz="1200" dirty="0" err="1"/>
              <a:t>BoT</a:t>
            </a:r>
            <a:r>
              <a:rPr lang="en-US" sz="1200" dirty="0"/>
              <a:t> key back to position ON, once the following is fulfilled: </a:t>
            </a:r>
          </a:p>
          <a:p>
            <a:pPr marL="171450" indent="-171450">
              <a:buFont typeface="Arial" panose="020B0604020202020204" pitchFamily="34" charset="0"/>
              <a:buChar char="•"/>
            </a:pPr>
            <a:r>
              <a:rPr lang="en-GB" sz="1200" dirty="0"/>
              <a:t>All interfacing systems ready for </a:t>
            </a:r>
            <a:r>
              <a:rPr lang="en-GB" sz="1200" dirty="0" err="1"/>
              <a:t>BoT</a:t>
            </a:r>
            <a:r>
              <a:rPr lang="en-GB" sz="1200" dirty="0"/>
              <a:t>, </a:t>
            </a:r>
          </a:p>
          <a:p>
            <a:pPr marL="171450" indent="-171450">
              <a:buFont typeface="Arial" panose="020B0604020202020204" pitchFamily="34" charset="0"/>
              <a:buChar char="•"/>
            </a:pPr>
            <a:r>
              <a:rPr lang="en-GB" sz="1200" dirty="0"/>
              <a:t>No feedback errors from bending magnets.  </a:t>
            </a:r>
          </a:p>
          <a:p>
            <a:pPr marL="171450" indent="-171450">
              <a:buFont typeface="Arial" panose="020B0604020202020204" pitchFamily="34" charset="0"/>
              <a:buChar char="•"/>
            </a:pPr>
            <a:endParaRPr lang="en-GB" sz="1200" dirty="0"/>
          </a:p>
          <a:p>
            <a:r>
              <a:rPr lang="en-GB" sz="1200" dirty="0"/>
              <a:t>Note: </a:t>
            </a:r>
            <a:r>
              <a:rPr lang="en-GB" sz="1200" dirty="0" err="1"/>
              <a:t>BoT</a:t>
            </a:r>
            <a:r>
              <a:rPr lang="en-GB" sz="1200" dirty="0"/>
              <a:t> key will be locked </a:t>
            </a:r>
            <a:r>
              <a:rPr lang="en-US" sz="1200" dirty="0"/>
              <a:t>in slot 2 until these conditions are fulfilled. </a:t>
            </a:r>
          </a:p>
        </p:txBody>
      </p:sp>
    </p:spTree>
    <p:extLst>
      <p:ext uri="{BB962C8B-B14F-4D97-AF65-F5344CB8AC3E}">
        <p14:creationId xmlns:p14="http://schemas.microsoft.com/office/powerpoint/2010/main" val="17484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a:t>SIL Assessment for ESS PSS SIFs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ESS PSS PDR</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Fan YE and DENIS PAULIC</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2022-11-30</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ACC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Tree>
    <p:extLst>
      <p:ext uri="{BB962C8B-B14F-4D97-AF65-F5344CB8AC3E}">
        <p14:creationId xmlns:p14="http://schemas.microsoft.com/office/powerpoint/2010/main" val="3083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Zoned Approach to SIL Verification</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21</a:t>
            </a:fld>
            <a:endParaRPr lang="sv-SE" dirty="0">
              <a:solidFill>
                <a:srgbClr val="CCCCCC"/>
              </a:solidFill>
            </a:endParaRPr>
          </a:p>
        </p:txBody>
      </p:sp>
      <p:sp>
        <p:nvSpPr>
          <p:cNvPr id="2" name="Content Placeholder 1"/>
          <p:cNvSpPr>
            <a:spLocks noGrp="1"/>
          </p:cNvSpPr>
          <p:nvPr>
            <p:ph idx="1"/>
          </p:nvPr>
        </p:nvSpPr>
        <p:spPr/>
        <p:txBody>
          <a:bodyPr/>
          <a:lstStyle/>
          <a:p>
            <a:pPr marL="72000" indent="-72000">
              <a:spcBef>
                <a:spcPts val="600"/>
              </a:spcBef>
              <a:spcAft>
                <a:spcPts val="600"/>
              </a:spcAft>
            </a:pPr>
            <a:r>
              <a:rPr lang="en-GB" sz="1800" dirty="0">
                <a:solidFill>
                  <a:schemeClr val="tx1">
                    <a:lumMod val="75000"/>
                    <a:lumOff val="25000"/>
                  </a:schemeClr>
                </a:solidFill>
              </a:rPr>
              <a:t>Zone 1</a:t>
            </a:r>
          </a:p>
          <a:p>
            <a:pPr marL="360000" lvl="1" indent="-216000">
              <a:spcBef>
                <a:spcPts val="300"/>
              </a:spcBef>
              <a:spcAft>
                <a:spcPts val="300"/>
              </a:spcAft>
            </a:pPr>
            <a:r>
              <a:rPr lang="en-GB" sz="1600" dirty="0">
                <a:solidFill>
                  <a:schemeClr val="tx1">
                    <a:lumMod val="75000"/>
                    <a:lumOff val="25000"/>
                  </a:schemeClr>
                </a:solidFill>
              </a:rPr>
              <a:t>Proton Beam Actuators</a:t>
            </a:r>
          </a:p>
          <a:p>
            <a:pPr marL="360000" lvl="1" indent="-216000">
              <a:spcBef>
                <a:spcPts val="300"/>
              </a:spcBef>
              <a:spcAft>
                <a:spcPts val="300"/>
              </a:spcAft>
            </a:pPr>
            <a:r>
              <a:rPr lang="en-GB" sz="1600" dirty="0">
                <a:solidFill>
                  <a:schemeClr val="tx1">
                    <a:lumMod val="75000"/>
                    <a:lumOff val="25000"/>
                  </a:schemeClr>
                </a:solidFill>
              </a:rPr>
              <a:t>RFQ/DTL1 modulator and LLRF </a:t>
            </a:r>
          </a:p>
          <a:p>
            <a:pPr marL="360000" lvl="1" indent="-216000">
              <a:spcBef>
                <a:spcPts val="300"/>
              </a:spcBef>
              <a:spcAft>
                <a:spcPts val="300"/>
              </a:spcAft>
            </a:pPr>
            <a:r>
              <a:rPr lang="en-GB" sz="1600" dirty="0">
                <a:solidFill>
                  <a:schemeClr val="tx1">
                    <a:lumMod val="75000"/>
                    <a:lumOff val="25000"/>
                  </a:schemeClr>
                </a:solidFill>
              </a:rPr>
              <a:t>MEBT bunchers</a:t>
            </a:r>
          </a:p>
          <a:p>
            <a:pPr marL="72000" indent="-72000">
              <a:spcBef>
                <a:spcPts val="600"/>
              </a:spcBef>
              <a:spcAft>
                <a:spcPts val="600"/>
              </a:spcAft>
            </a:pPr>
            <a:r>
              <a:rPr lang="en-GB" sz="1800" dirty="0">
                <a:solidFill>
                  <a:schemeClr val="tx1">
                    <a:lumMod val="75000"/>
                    <a:lumOff val="25000"/>
                  </a:schemeClr>
                </a:solidFill>
              </a:rPr>
              <a:t>Zone 2 </a:t>
            </a:r>
          </a:p>
          <a:p>
            <a:pPr marL="286313" lvl="1" indent="-72000">
              <a:spcBef>
                <a:spcPts val="600"/>
              </a:spcBef>
              <a:spcAft>
                <a:spcPts val="600"/>
              </a:spcAft>
            </a:pPr>
            <a:r>
              <a:rPr lang="en-GB" sz="1600" dirty="0">
                <a:solidFill>
                  <a:schemeClr val="tx1">
                    <a:lumMod val="75000"/>
                    <a:lumOff val="25000"/>
                  </a:schemeClr>
                </a:solidFill>
              </a:rPr>
              <a:t> DTL2/DTL3, DTL4/DTL5 modulators and 4 LLRFs </a:t>
            </a:r>
          </a:p>
          <a:p>
            <a:pPr marL="72000" indent="-72000">
              <a:spcBef>
                <a:spcPts val="600"/>
              </a:spcBef>
              <a:spcAft>
                <a:spcPts val="600"/>
              </a:spcAft>
            </a:pPr>
            <a:r>
              <a:rPr lang="en-GB" sz="1800" dirty="0">
                <a:solidFill>
                  <a:schemeClr val="tx1">
                    <a:lumMod val="75000"/>
                    <a:lumOff val="25000"/>
                  </a:schemeClr>
                </a:solidFill>
              </a:rPr>
              <a:t>Zone 3</a:t>
            </a:r>
          </a:p>
          <a:p>
            <a:pPr marL="286313" lvl="1" indent="-72000">
              <a:spcBef>
                <a:spcPts val="600"/>
              </a:spcBef>
              <a:spcAft>
                <a:spcPts val="600"/>
              </a:spcAft>
            </a:pPr>
            <a:r>
              <a:rPr lang="en-GB" sz="1600" dirty="0">
                <a:solidFill>
                  <a:schemeClr val="tx1">
                    <a:lumMod val="75000"/>
                    <a:lumOff val="25000"/>
                  </a:schemeClr>
                </a:solidFill>
              </a:rPr>
              <a:t> 26 RF Power Stations for Spokes and LLRFs </a:t>
            </a:r>
          </a:p>
          <a:p>
            <a:pPr marL="72000" indent="-72000">
              <a:spcBef>
                <a:spcPts val="600"/>
              </a:spcBef>
              <a:spcAft>
                <a:spcPts val="600"/>
              </a:spcAft>
            </a:pPr>
            <a:r>
              <a:rPr lang="en-GB" sz="1800" dirty="0">
                <a:solidFill>
                  <a:schemeClr val="tx1">
                    <a:lumMod val="75000"/>
                    <a:lumOff val="25000"/>
                  </a:schemeClr>
                </a:solidFill>
              </a:rPr>
              <a:t>Zone 4 </a:t>
            </a:r>
          </a:p>
          <a:p>
            <a:pPr marL="286313" lvl="1" indent="-72000">
              <a:spcBef>
                <a:spcPts val="600"/>
              </a:spcBef>
              <a:spcAft>
                <a:spcPts val="600"/>
              </a:spcAft>
            </a:pPr>
            <a:r>
              <a:rPr lang="en-GB" sz="1600" dirty="0">
                <a:solidFill>
                  <a:schemeClr val="tx1">
                    <a:lumMod val="75000"/>
                    <a:lumOff val="25000"/>
                  </a:schemeClr>
                </a:solidFill>
              </a:rPr>
              <a:t> 9 Medium Beta Linac modulators</a:t>
            </a:r>
          </a:p>
          <a:p>
            <a:pPr marL="286313" lvl="1" indent="-72000">
              <a:spcBef>
                <a:spcPts val="600"/>
              </a:spcBef>
              <a:spcAft>
                <a:spcPts val="600"/>
              </a:spcAft>
            </a:pPr>
            <a:r>
              <a:rPr lang="en-GB" sz="1600" dirty="0">
                <a:solidFill>
                  <a:schemeClr val="tx1">
                    <a:lumMod val="75000"/>
                    <a:lumOff val="25000"/>
                  </a:schemeClr>
                </a:solidFill>
              </a:rPr>
              <a:t> 36 LLRFs </a:t>
            </a:r>
          </a:p>
          <a:p>
            <a:endParaRPr lang="en-US" sz="2800" dirty="0"/>
          </a:p>
        </p:txBody>
      </p:sp>
      <p:sp>
        <p:nvSpPr>
          <p:cNvPr id="7" name="Content Placeholder 6"/>
          <p:cNvSpPr>
            <a:spLocks noGrp="1"/>
          </p:cNvSpPr>
          <p:nvPr>
            <p:ph idx="13"/>
          </p:nvPr>
        </p:nvSpPr>
        <p:spPr/>
        <p:txBody>
          <a:bodyPr/>
          <a:lstStyle/>
          <a:p>
            <a:pPr marL="72000" indent="-72000">
              <a:spcBef>
                <a:spcPts val="600"/>
              </a:spcBef>
              <a:spcAft>
                <a:spcPts val="600"/>
              </a:spcAft>
            </a:pPr>
            <a:r>
              <a:rPr lang="en-GB" sz="1800" dirty="0">
                <a:solidFill>
                  <a:schemeClr val="tx1">
                    <a:lumMod val="75000"/>
                    <a:lumOff val="25000"/>
                  </a:schemeClr>
                </a:solidFill>
              </a:rPr>
              <a:t>Zone 5</a:t>
            </a:r>
          </a:p>
          <a:p>
            <a:pPr marL="286313" lvl="1" indent="-72000">
              <a:spcBef>
                <a:spcPts val="600"/>
              </a:spcBef>
              <a:spcAft>
                <a:spcPts val="600"/>
              </a:spcAft>
            </a:pPr>
            <a:r>
              <a:rPr lang="en-GB" sz="1600" dirty="0">
                <a:solidFill>
                  <a:schemeClr val="tx1">
                    <a:lumMod val="75000"/>
                    <a:lumOff val="25000"/>
                  </a:schemeClr>
                </a:solidFill>
              </a:rPr>
              <a:t> 10 High Beta Linac modulators </a:t>
            </a:r>
          </a:p>
          <a:p>
            <a:pPr marL="286313" lvl="1" indent="-72000">
              <a:spcBef>
                <a:spcPts val="600"/>
              </a:spcBef>
              <a:spcAft>
                <a:spcPts val="600"/>
              </a:spcAft>
            </a:pPr>
            <a:r>
              <a:rPr lang="en-GB" sz="1600" dirty="0">
                <a:solidFill>
                  <a:schemeClr val="tx1">
                    <a:lumMod val="75000"/>
                    <a:lumOff val="25000"/>
                  </a:schemeClr>
                </a:solidFill>
              </a:rPr>
              <a:t> 40 LLRFs </a:t>
            </a:r>
          </a:p>
          <a:p>
            <a:pPr marL="72000" indent="-72000">
              <a:spcBef>
                <a:spcPts val="600"/>
              </a:spcBef>
              <a:spcAft>
                <a:spcPts val="600"/>
              </a:spcAft>
            </a:pPr>
            <a:r>
              <a:rPr lang="en-GB" sz="1800" dirty="0">
                <a:solidFill>
                  <a:schemeClr val="tx1">
                    <a:lumMod val="75000"/>
                    <a:lumOff val="25000"/>
                  </a:schemeClr>
                </a:solidFill>
              </a:rPr>
              <a:t>Zone 6 </a:t>
            </a:r>
          </a:p>
          <a:p>
            <a:pPr marL="330400" lvl="1" indent="-72000">
              <a:spcBef>
                <a:spcPts val="600"/>
              </a:spcBef>
              <a:spcAft>
                <a:spcPts val="600"/>
              </a:spcAft>
            </a:pPr>
            <a:r>
              <a:rPr lang="en-GB" sz="1600" dirty="0">
                <a:solidFill>
                  <a:schemeClr val="tx1">
                    <a:lumMod val="75000"/>
                    <a:lumOff val="25000"/>
                  </a:schemeClr>
                </a:solidFill>
              </a:rPr>
              <a:t> 11 High Beta Linac modulators</a:t>
            </a:r>
          </a:p>
          <a:p>
            <a:pPr marL="330400" lvl="1" indent="-72000">
              <a:spcBef>
                <a:spcPts val="600"/>
              </a:spcBef>
              <a:spcAft>
                <a:spcPts val="600"/>
              </a:spcAft>
            </a:pPr>
            <a:r>
              <a:rPr lang="en-GB" sz="1600" dirty="0">
                <a:solidFill>
                  <a:schemeClr val="tx1">
                    <a:lumMod val="75000"/>
                    <a:lumOff val="25000"/>
                  </a:schemeClr>
                </a:solidFill>
              </a:rPr>
              <a:t> 44 LLRFs </a:t>
            </a:r>
            <a:endParaRPr lang="en-GB" sz="1800" dirty="0">
              <a:solidFill>
                <a:schemeClr val="tx1">
                  <a:lumMod val="75000"/>
                  <a:lumOff val="25000"/>
                </a:schemeClr>
              </a:solidFill>
            </a:endParaRPr>
          </a:p>
          <a:p>
            <a:pPr marL="72000" indent="-72000">
              <a:spcBef>
                <a:spcPts val="600"/>
              </a:spcBef>
              <a:spcAft>
                <a:spcPts val="600"/>
              </a:spcAft>
            </a:pPr>
            <a:r>
              <a:rPr lang="en-GB" sz="1800" dirty="0">
                <a:solidFill>
                  <a:schemeClr val="tx1">
                    <a:lumMod val="75000"/>
                    <a:lumOff val="25000"/>
                  </a:schemeClr>
                </a:solidFill>
              </a:rPr>
              <a:t>Zones 7 and 8 (</a:t>
            </a:r>
            <a:r>
              <a:rPr lang="en-GB" sz="1600" dirty="0">
                <a:solidFill>
                  <a:schemeClr val="tx1">
                    <a:lumMod val="75000"/>
                    <a:lumOff val="25000"/>
                  </a:schemeClr>
                </a:solidFill>
              </a:rPr>
              <a:t>HEBT and A2T) </a:t>
            </a:r>
          </a:p>
          <a:p>
            <a:pPr marL="330400" lvl="1" indent="-72000">
              <a:spcBef>
                <a:spcPts val="600"/>
              </a:spcBef>
              <a:spcAft>
                <a:spcPts val="600"/>
              </a:spcAft>
            </a:pPr>
            <a:r>
              <a:rPr lang="en-GB" sz="1600" dirty="0">
                <a:solidFill>
                  <a:schemeClr val="tx1">
                    <a:lumMod val="75000"/>
                    <a:lumOff val="25000"/>
                  </a:schemeClr>
                </a:solidFill>
              </a:rPr>
              <a:t> Gamma blocker </a:t>
            </a:r>
          </a:p>
          <a:p>
            <a:pPr marL="330400" lvl="1" indent="-72000">
              <a:spcBef>
                <a:spcPts val="600"/>
              </a:spcBef>
              <a:spcAft>
                <a:spcPts val="600"/>
              </a:spcAft>
            </a:pPr>
            <a:r>
              <a:rPr lang="en-GB" sz="1600" dirty="0">
                <a:solidFill>
                  <a:schemeClr val="tx1">
                    <a:lumMod val="75000"/>
                    <a:lumOff val="25000"/>
                  </a:schemeClr>
                </a:solidFill>
              </a:rPr>
              <a:t> PBDR valve </a:t>
            </a:r>
          </a:p>
          <a:p>
            <a:endParaRPr lang="en-US" sz="2800" dirty="0"/>
          </a:p>
        </p:txBody>
      </p:sp>
      <p:sp>
        <p:nvSpPr>
          <p:cNvPr id="9" name="Text Placeholder 8"/>
          <p:cNvSpPr>
            <a:spLocks noGrp="1"/>
          </p:cNvSpPr>
          <p:nvPr>
            <p:ph type="body" sz="quarter" idx="14"/>
          </p:nvPr>
        </p:nvSpPr>
        <p:spPr/>
        <p:txBody>
          <a:bodyPr/>
          <a:lstStyle/>
          <a:p>
            <a:endParaRPr lang="en-US"/>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Platshållare för innehåll 5">
            <a:extLst>
              <a:ext uri="{FF2B5EF4-FFF2-40B4-BE49-F238E27FC236}">
                <a16:creationId xmlns:a16="http://schemas.microsoft.com/office/drawing/2014/main" id="{83447918-003A-FE92-BDCD-2CBB1B446D4C}"/>
              </a:ext>
            </a:extLst>
          </p:cNvPr>
          <p:cNvSpPr txBox="1">
            <a:spLocks/>
          </p:cNvSpPr>
          <p:nvPr/>
        </p:nvSpPr>
        <p:spPr>
          <a:xfrm>
            <a:off x="1094399" y="1274803"/>
            <a:ext cx="4368353" cy="4768062"/>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72000">
              <a:spcBef>
                <a:spcPts val="600"/>
              </a:spcBef>
              <a:spcAft>
                <a:spcPts val="600"/>
              </a:spcAft>
            </a:pPr>
            <a:endParaRPr lang="en-GB" sz="1600" dirty="0">
              <a:solidFill>
                <a:schemeClr val="tx1">
                  <a:lumMod val="75000"/>
                  <a:lumOff val="25000"/>
                </a:schemeClr>
              </a:solidFill>
            </a:endParaRPr>
          </a:p>
        </p:txBody>
      </p:sp>
      <p:sp>
        <p:nvSpPr>
          <p:cNvPr id="10" name="Rectangle 9"/>
          <p:cNvSpPr/>
          <p:nvPr/>
        </p:nvSpPr>
        <p:spPr>
          <a:xfrm>
            <a:off x="4856623" y="5797831"/>
            <a:ext cx="4708725"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marL="72000" indent="-72000">
              <a:spcBef>
                <a:spcPts val="600"/>
              </a:spcBef>
              <a:spcAft>
                <a:spcPts val="600"/>
              </a:spcAft>
            </a:pPr>
            <a:r>
              <a:rPr lang="en-GB" dirty="0">
                <a:solidFill>
                  <a:schemeClr val="tx1">
                    <a:lumMod val="75000"/>
                    <a:lumOff val="25000"/>
                  </a:schemeClr>
                </a:solidFill>
              </a:rPr>
              <a:t>SIFs are linked to elements in different zones</a:t>
            </a:r>
          </a:p>
        </p:txBody>
      </p:sp>
    </p:spTree>
    <p:extLst>
      <p:ext uri="{BB962C8B-B14F-4D97-AF65-F5344CB8AC3E}">
        <p14:creationId xmlns:p14="http://schemas.microsoft.com/office/powerpoint/2010/main" val="32223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normAutofit/>
          </a:bodyPr>
          <a:lstStyle/>
          <a:p>
            <a:r>
              <a:rPr lang="en-GB" dirty="0">
                <a:solidFill>
                  <a:schemeClr val="tx1">
                    <a:lumMod val="75000"/>
                    <a:lumOff val="25000"/>
                  </a:schemeClr>
                </a:solidFill>
              </a:rPr>
              <a:t>Options for Turning Off Proton Beam</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22</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a:xfrm>
            <a:off x="3327109" y="4215810"/>
            <a:ext cx="3597652" cy="322410"/>
          </a:xfrm>
        </p:spPr>
        <p:txBody>
          <a:bodyPr/>
          <a:lstStyle/>
          <a:p>
            <a:r>
              <a:rPr lang="en-GB" sz="1400" b="1" dirty="0"/>
              <a:t>Current RBD:</a:t>
            </a:r>
            <a:r>
              <a:rPr lang="en-GB" sz="1400" dirty="0"/>
              <a:t> </a:t>
            </a:r>
            <a:r>
              <a:rPr lang="en-GB" sz="1400" dirty="0" err="1"/>
              <a:t>ISrc</a:t>
            </a:r>
            <a:r>
              <a:rPr lang="en-GB" sz="1400" dirty="0"/>
              <a:t> HVPS + Grounding relay</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Platshållare för text 20">
            <a:extLst>
              <a:ext uri="{FF2B5EF4-FFF2-40B4-BE49-F238E27FC236}">
                <a16:creationId xmlns:a16="http://schemas.microsoft.com/office/drawing/2014/main" id="{C6CF8BDE-3B4D-C67F-D40B-D38EDF310461}"/>
              </a:ext>
            </a:extLst>
          </p:cNvPr>
          <p:cNvSpPr txBox="1">
            <a:spLocks/>
          </p:cNvSpPr>
          <p:nvPr/>
        </p:nvSpPr>
        <p:spPr>
          <a:xfrm>
            <a:off x="6119952" y="1027138"/>
            <a:ext cx="3819242" cy="451120"/>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Variation RBD: Just HVPS (no grounding relay) - 1oo2 contactors vs 1oo4 contactors</a:t>
            </a:r>
          </a:p>
        </p:txBody>
      </p:sp>
      <p:sp>
        <p:nvSpPr>
          <p:cNvPr id="9" name="Platshållare för text 20">
            <a:extLst>
              <a:ext uri="{FF2B5EF4-FFF2-40B4-BE49-F238E27FC236}">
                <a16:creationId xmlns:a16="http://schemas.microsoft.com/office/drawing/2014/main" id="{9A09B9E8-832F-9A44-A26D-69140E23FC66}"/>
              </a:ext>
            </a:extLst>
          </p:cNvPr>
          <p:cNvSpPr txBox="1">
            <a:spLocks/>
          </p:cNvSpPr>
          <p:nvPr/>
        </p:nvSpPr>
        <p:spPr>
          <a:xfrm>
            <a:off x="733937" y="1082144"/>
            <a:ext cx="4883588" cy="268160"/>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Variation RBD: HVPS (no grounding relay) + RFQ as 1oo2</a:t>
            </a:r>
          </a:p>
        </p:txBody>
      </p:sp>
      <p:pic>
        <p:nvPicPr>
          <p:cNvPr id="13" name="Picture 12">
            <a:extLst>
              <a:ext uri="{FF2B5EF4-FFF2-40B4-BE49-F238E27FC236}">
                <a16:creationId xmlns:a16="http://schemas.microsoft.com/office/drawing/2014/main" id="{F6BCAD2E-75BD-15B4-5D78-5D6A35703897}"/>
              </a:ext>
            </a:extLst>
          </p:cNvPr>
          <p:cNvPicPr>
            <a:picLocks noChangeAspect="1"/>
          </p:cNvPicPr>
          <p:nvPr/>
        </p:nvPicPr>
        <p:blipFill>
          <a:blip r:embed="rId2"/>
          <a:stretch>
            <a:fillRect/>
          </a:stretch>
        </p:blipFill>
        <p:spPr>
          <a:xfrm>
            <a:off x="3942826" y="4445313"/>
            <a:ext cx="2366218" cy="1909812"/>
          </a:xfrm>
          <a:prstGeom prst="rect">
            <a:avLst/>
          </a:prstGeom>
        </p:spPr>
      </p:pic>
      <p:sp>
        <p:nvSpPr>
          <p:cNvPr id="17" name="TextBox 16">
            <a:extLst>
              <a:ext uri="{FF2B5EF4-FFF2-40B4-BE49-F238E27FC236}">
                <a16:creationId xmlns:a16="http://schemas.microsoft.com/office/drawing/2014/main" id="{0825D9E5-BFF0-AD1D-8F59-9B81607A702A}"/>
              </a:ext>
            </a:extLst>
          </p:cNvPr>
          <p:cNvSpPr txBox="1"/>
          <p:nvPr/>
        </p:nvSpPr>
        <p:spPr>
          <a:xfrm>
            <a:off x="5929493" y="5948282"/>
            <a:ext cx="2486891" cy="584775"/>
          </a:xfrm>
          <a:prstGeom prst="rect">
            <a:avLst/>
          </a:prstGeom>
          <a:noFill/>
        </p:spPr>
        <p:txBody>
          <a:bodyPr wrap="square" rtlCol="0">
            <a:spAutoFit/>
          </a:bodyPr>
          <a:lstStyle/>
          <a:p>
            <a:pPr algn="l"/>
            <a:r>
              <a:rPr lang="en-GB" sz="1600" dirty="0">
                <a:solidFill>
                  <a:srgbClr val="666666"/>
                </a:solidFill>
              </a:rPr>
              <a:t>PFH Achieved: 4.1E-10/</a:t>
            </a:r>
            <a:r>
              <a:rPr lang="en-GB" sz="1600" dirty="0" err="1">
                <a:solidFill>
                  <a:srgbClr val="666666"/>
                </a:solidFill>
              </a:rPr>
              <a:t>yr</a:t>
            </a:r>
            <a:endParaRPr lang="en-GB" sz="1600" dirty="0">
              <a:solidFill>
                <a:srgbClr val="666666"/>
              </a:solidFill>
            </a:endParaRPr>
          </a:p>
          <a:p>
            <a:pPr algn="l"/>
            <a:r>
              <a:rPr lang="en-GB" sz="1600" dirty="0">
                <a:solidFill>
                  <a:srgbClr val="666666"/>
                </a:solidFill>
              </a:rPr>
              <a:t>PFD Achieved: 5.0E-06</a:t>
            </a:r>
          </a:p>
        </p:txBody>
      </p:sp>
      <p:sp>
        <p:nvSpPr>
          <p:cNvPr id="20" name="TextBox 19">
            <a:extLst>
              <a:ext uri="{FF2B5EF4-FFF2-40B4-BE49-F238E27FC236}">
                <a16:creationId xmlns:a16="http://schemas.microsoft.com/office/drawing/2014/main" id="{186DA953-DDFB-8ADA-4202-CD5770BEBED3}"/>
              </a:ext>
            </a:extLst>
          </p:cNvPr>
          <p:cNvSpPr txBox="1"/>
          <p:nvPr/>
        </p:nvSpPr>
        <p:spPr>
          <a:xfrm>
            <a:off x="8735292" y="3505835"/>
            <a:ext cx="2512090" cy="584775"/>
          </a:xfrm>
          <a:prstGeom prst="rect">
            <a:avLst/>
          </a:prstGeom>
          <a:noFill/>
        </p:spPr>
        <p:txBody>
          <a:bodyPr wrap="square" rtlCol="0">
            <a:spAutoFit/>
          </a:bodyPr>
          <a:lstStyle/>
          <a:p>
            <a:pPr algn="l"/>
            <a:r>
              <a:rPr lang="en-GB" sz="1600" dirty="0">
                <a:solidFill>
                  <a:srgbClr val="666666"/>
                </a:solidFill>
              </a:rPr>
              <a:t>PFH</a:t>
            </a:r>
            <a:r>
              <a:rPr lang="en-GB" sz="1600" dirty="0"/>
              <a:t> </a:t>
            </a:r>
            <a:r>
              <a:rPr lang="en-GB" sz="1600" dirty="0">
                <a:solidFill>
                  <a:srgbClr val="666666"/>
                </a:solidFill>
              </a:rPr>
              <a:t>Achieved: 4.0E-09/hr</a:t>
            </a:r>
          </a:p>
          <a:p>
            <a:pPr algn="l"/>
            <a:r>
              <a:rPr lang="en-GB" sz="1600" dirty="0">
                <a:solidFill>
                  <a:srgbClr val="666666"/>
                </a:solidFill>
              </a:rPr>
              <a:t>PFD Achieved: 4.9E-05</a:t>
            </a:r>
          </a:p>
        </p:txBody>
      </p:sp>
      <p:pic>
        <p:nvPicPr>
          <p:cNvPr id="23" name="Picture 22">
            <a:extLst>
              <a:ext uri="{FF2B5EF4-FFF2-40B4-BE49-F238E27FC236}">
                <a16:creationId xmlns:a16="http://schemas.microsoft.com/office/drawing/2014/main" id="{CDBB9094-93C2-60A3-F815-FC0ED1CD18E3}"/>
              </a:ext>
            </a:extLst>
          </p:cNvPr>
          <p:cNvPicPr>
            <a:picLocks noChangeAspect="1"/>
          </p:cNvPicPr>
          <p:nvPr/>
        </p:nvPicPr>
        <p:blipFill>
          <a:blip r:embed="rId3"/>
          <a:stretch>
            <a:fillRect/>
          </a:stretch>
        </p:blipFill>
        <p:spPr>
          <a:xfrm>
            <a:off x="961865" y="1492993"/>
            <a:ext cx="2645822" cy="2404259"/>
          </a:xfrm>
          <a:prstGeom prst="rect">
            <a:avLst/>
          </a:prstGeom>
        </p:spPr>
      </p:pic>
      <p:sp>
        <p:nvSpPr>
          <p:cNvPr id="25" name="Rectangle 24">
            <a:extLst>
              <a:ext uri="{FF2B5EF4-FFF2-40B4-BE49-F238E27FC236}">
                <a16:creationId xmlns:a16="http://schemas.microsoft.com/office/drawing/2014/main" id="{17284488-F9E9-70EA-69BE-7FBF5F6608E6}"/>
              </a:ext>
            </a:extLst>
          </p:cNvPr>
          <p:cNvSpPr/>
          <p:nvPr/>
        </p:nvSpPr>
        <p:spPr>
          <a:xfrm>
            <a:off x="755183" y="1065402"/>
            <a:ext cx="5008054" cy="2964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9B1A93C-B89F-3486-27F6-9FBF7984AD42}"/>
              </a:ext>
            </a:extLst>
          </p:cNvPr>
          <p:cNvSpPr/>
          <p:nvPr/>
        </p:nvSpPr>
        <p:spPr>
          <a:xfrm>
            <a:off x="6155597" y="1044557"/>
            <a:ext cx="5091785" cy="3054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108E2DB-04DD-6710-44A9-4649B5B2D7E3}"/>
              </a:ext>
            </a:extLst>
          </p:cNvPr>
          <p:cNvSpPr/>
          <p:nvPr/>
        </p:nvSpPr>
        <p:spPr>
          <a:xfrm>
            <a:off x="3327109" y="4207899"/>
            <a:ext cx="5091785" cy="23359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40B0A9B-2D24-2E06-EEAF-664069096014}"/>
              </a:ext>
            </a:extLst>
          </p:cNvPr>
          <p:cNvSpPr txBox="1"/>
          <p:nvPr/>
        </p:nvSpPr>
        <p:spPr>
          <a:xfrm>
            <a:off x="3269959" y="3434231"/>
            <a:ext cx="2568094" cy="584775"/>
          </a:xfrm>
          <a:prstGeom prst="rect">
            <a:avLst/>
          </a:prstGeom>
          <a:noFill/>
        </p:spPr>
        <p:txBody>
          <a:bodyPr wrap="square" rtlCol="0">
            <a:spAutoFit/>
          </a:bodyPr>
          <a:lstStyle/>
          <a:p>
            <a:pPr algn="l"/>
            <a:r>
              <a:rPr lang="en-GB" sz="1600" dirty="0">
                <a:solidFill>
                  <a:srgbClr val="666666"/>
                </a:solidFill>
              </a:rPr>
              <a:t>PFH Achieved: 3.7E-10/hr</a:t>
            </a:r>
          </a:p>
          <a:p>
            <a:pPr algn="l"/>
            <a:r>
              <a:rPr lang="en-GB" sz="1600" dirty="0">
                <a:solidFill>
                  <a:srgbClr val="666666"/>
                </a:solidFill>
              </a:rPr>
              <a:t>PFD Achieved: 4.5E-06</a:t>
            </a:r>
          </a:p>
        </p:txBody>
      </p:sp>
      <p:pic>
        <p:nvPicPr>
          <p:cNvPr id="6" name="Picture 5" descr="Graphical user interface&#10;&#10;Description automatically generated">
            <a:extLst>
              <a:ext uri="{FF2B5EF4-FFF2-40B4-BE49-F238E27FC236}">
                <a16:creationId xmlns:a16="http://schemas.microsoft.com/office/drawing/2014/main" id="{01DBE972-EC93-1359-B645-B9E5D80C9194}"/>
              </a:ext>
            </a:extLst>
          </p:cNvPr>
          <p:cNvPicPr/>
          <p:nvPr/>
        </p:nvPicPr>
        <p:blipFill>
          <a:blip r:embed="rId4"/>
          <a:stretch>
            <a:fillRect/>
          </a:stretch>
        </p:blipFill>
        <p:spPr>
          <a:xfrm>
            <a:off x="6155597" y="1703210"/>
            <a:ext cx="2410071" cy="1775059"/>
          </a:xfrm>
          <a:prstGeom prst="rect">
            <a:avLst/>
          </a:prstGeom>
        </p:spPr>
      </p:pic>
      <p:pic>
        <p:nvPicPr>
          <p:cNvPr id="7" name="Picture 6" descr="Diagram&#10;&#10;Description automatically generated">
            <a:extLst>
              <a:ext uri="{FF2B5EF4-FFF2-40B4-BE49-F238E27FC236}">
                <a16:creationId xmlns:a16="http://schemas.microsoft.com/office/drawing/2014/main" id="{E8B6C9AA-378E-E2B0-26CF-06FA2B2EB48A}"/>
              </a:ext>
            </a:extLst>
          </p:cNvPr>
          <p:cNvPicPr/>
          <p:nvPr/>
        </p:nvPicPr>
        <p:blipFill>
          <a:blip r:embed="rId5"/>
          <a:stretch>
            <a:fillRect/>
          </a:stretch>
        </p:blipFill>
        <p:spPr>
          <a:xfrm>
            <a:off x="9010361" y="1216224"/>
            <a:ext cx="2237021" cy="2569424"/>
          </a:xfrm>
          <a:prstGeom prst="rect">
            <a:avLst/>
          </a:prstGeom>
        </p:spPr>
      </p:pic>
    </p:spTree>
    <p:extLst>
      <p:ext uri="{BB962C8B-B14F-4D97-AF65-F5344CB8AC3E}">
        <p14:creationId xmlns:p14="http://schemas.microsoft.com/office/powerpoint/2010/main" val="49514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Example: RBD for ACCPSS_SIF1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23</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BC62696-ECE0-F593-AE61-A6F638D2DE03}"/>
              </a:ext>
            </a:extLst>
          </p:cNvPr>
          <p:cNvPicPr>
            <a:picLocks noChangeAspect="1"/>
          </p:cNvPicPr>
          <p:nvPr/>
        </p:nvPicPr>
        <p:blipFill>
          <a:blip r:embed="rId2"/>
          <a:stretch>
            <a:fillRect/>
          </a:stretch>
        </p:blipFill>
        <p:spPr>
          <a:xfrm>
            <a:off x="416847" y="1145943"/>
            <a:ext cx="11654622" cy="168379"/>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9939787F-DBF1-7236-13ED-07E90030D257}"/>
              </a:ext>
            </a:extLst>
          </p:cNvPr>
          <p:cNvPicPr/>
          <p:nvPr/>
        </p:nvPicPr>
        <p:blipFill>
          <a:blip r:embed="rId3"/>
          <a:stretch>
            <a:fillRect/>
          </a:stretch>
        </p:blipFill>
        <p:spPr>
          <a:xfrm>
            <a:off x="1103709" y="1334374"/>
            <a:ext cx="1269621" cy="1355016"/>
          </a:xfrm>
          <a:prstGeom prst="rect">
            <a:avLst/>
          </a:prstGeom>
        </p:spPr>
      </p:pic>
      <p:pic>
        <p:nvPicPr>
          <p:cNvPr id="9" name="Picture 8" descr="Diagram&#10;&#10;Description automatically generated">
            <a:extLst>
              <a:ext uri="{FF2B5EF4-FFF2-40B4-BE49-F238E27FC236}">
                <a16:creationId xmlns:a16="http://schemas.microsoft.com/office/drawing/2014/main" id="{51BD9793-4EF0-85D8-E29D-59692FEE6D90}"/>
              </a:ext>
            </a:extLst>
          </p:cNvPr>
          <p:cNvPicPr>
            <a:picLocks noChangeAspect="1"/>
          </p:cNvPicPr>
          <p:nvPr/>
        </p:nvPicPr>
        <p:blipFill>
          <a:blip r:embed="rId4"/>
          <a:stretch>
            <a:fillRect/>
          </a:stretch>
        </p:blipFill>
        <p:spPr>
          <a:xfrm>
            <a:off x="2513873" y="1300453"/>
            <a:ext cx="5835811" cy="1426003"/>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0D3A1527-0D24-D205-AAE7-89C0C12CC21E}"/>
              </a:ext>
            </a:extLst>
          </p:cNvPr>
          <p:cNvPicPr>
            <a:picLocks noChangeAspect="1"/>
          </p:cNvPicPr>
          <p:nvPr/>
        </p:nvPicPr>
        <p:blipFill>
          <a:blip r:embed="rId5"/>
          <a:stretch>
            <a:fillRect/>
          </a:stretch>
        </p:blipFill>
        <p:spPr>
          <a:xfrm>
            <a:off x="296321" y="2389567"/>
            <a:ext cx="11917551" cy="1759225"/>
          </a:xfrm>
          <a:prstGeom prst="rect">
            <a:avLst/>
          </a:prstGeom>
        </p:spPr>
      </p:pic>
      <p:pic>
        <p:nvPicPr>
          <p:cNvPr id="11" name="Picture 10">
            <a:extLst>
              <a:ext uri="{FF2B5EF4-FFF2-40B4-BE49-F238E27FC236}">
                <a16:creationId xmlns:a16="http://schemas.microsoft.com/office/drawing/2014/main" id="{EE1CD2F1-29EA-57AB-5051-AF90147D3C90}"/>
              </a:ext>
            </a:extLst>
          </p:cNvPr>
          <p:cNvPicPr>
            <a:picLocks noChangeAspect="1"/>
          </p:cNvPicPr>
          <p:nvPr/>
        </p:nvPicPr>
        <p:blipFill>
          <a:blip r:embed="rId6"/>
          <a:stretch>
            <a:fillRect/>
          </a:stretch>
        </p:blipFill>
        <p:spPr>
          <a:xfrm>
            <a:off x="318195" y="3966676"/>
            <a:ext cx="11895677" cy="530531"/>
          </a:xfrm>
          <a:prstGeom prst="rect">
            <a:avLst/>
          </a:prstGeom>
        </p:spPr>
      </p:pic>
      <p:pic>
        <p:nvPicPr>
          <p:cNvPr id="12" name="Picture 11">
            <a:extLst>
              <a:ext uri="{FF2B5EF4-FFF2-40B4-BE49-F238E27FC236}">
                <a16:creationId xmlns:a16="http://schemas.microsoft.com/office/drawing/2014/main" id="{2F5862D7-5663-714C-3C87-208C915F1AC0}"/>
              </a:ext>
            </a:extLst>
          </p:cNvPr>
          <p:cNvPicPr>
            <a:picLocks noChangeAspect="1"/>
          </p:cNvPicPr>
          <p:nvPr/>
        </p:nvPicPr>
        <p:blipFill>
          <a:blip r:embed="rId7"/>
          <a:stretch>
            <a:fillRect/>
          </a:stretch>
        </p:blipFill>
        <p:spPr>
          <a:xfrm>
            <a:off x="296320" y="4499733"/>
            <a:ext cx="11895677" cy="926345"/>
          </a:xfrm>
          <a:prstGeom prst="rect">
            <a:avLst/>
          </a:prstGeom>
        </p:spPr>
      </p:pic>
      <p:pic>
        <p:nvPicPr>
          <p:cNvPr id="13" name="Picture 12">
            <a:extLst>
              <a:ext uri="{FF2B5EF4-FFF2-40B4-BE49-F238E27FC236}">
                <a16:creationId xmlns:a16="http://schemas.microsoft.com/office/drawing/2014/main" id="{66EBE6A6-8BAD-8878-D92B-6D30FF2EC480}"/>
              </a:ext>
            </a:extLst>
          </p:cNvPr>
          <p:cNvPicPr>
            <a:picLocks noChangeAspect="1"/>
          </p:cNvPicPr>
          <p:nvPr/>
        </p:nvPicPr>
        <p:blipFill>
          <a:blip r:embed="rId8"/>
          <a:stretch>
            <a:fillRect/>
          </a:stretch>
        </p:blipFill>
        <p:spPr>
          <a:xfrm>
            <a:off x="307257" y="5322855"/>
            <a:ext cx="11895677" cy="829144"/>
          </a:xfrm>
          <a:prstGeom prst="rect">
            <a:avLst/>
          </a:prstGeom>
        </p:spPr>
      </p:pic>
      <p:pic>
        <p:nvPicPr>
          <p:cNvPr id="14" name="Picture 13">
            <a:extLst>
              <a:ext uri="{FF2B5EF4-FFF2-40B4-BE49-F238E27FC236}">
                <a16:creationId xmlns:a16="http://schemas.microsoft.com/office/drawing/2014/main" id="{9D7D37D9-0B4C-C3D1-54A3-4CF76EC84DD1}"/>
              </a:ext>
            </a:extLst>
          </p:cNvPr>
          <p:cNvPicPr>
            <a:picLocks noChangeAspect="1"/>
          </p:cNvPicPr>
          <p:nvPr/>
        </p:nvPicPr>
        <p:blipFill>
          <a:blip r:embed="rId9"/>
          <a:stretch>
            <a:fillRect/>
          </a:stretch>
        </p:blipFill>
        <p:spPr>
          <a:xfrm>
            <a:off x="318195" y="6109291"/>
            <a:ext cx="11873802" cy="752877"/>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38DCF265-6D2A-DBF9-0CE4-43F26F57BC1B}"/>
              </a:ext>
            </a:extLst>
          </p:cNvPr>
          <p:cNvPicPr/>
          <p:nvPr/>
        </p:nvPicPr>
        <p:blipFill>
          <a:blip r:embed="rId10"/>
          <a:stretch>
            <a:fillRect/>
          </a:stretch>
        </p:blipFill>
        <p:spPr>
          <a:xfrm>
            <a:off x="8349684" y="1382657"/>
            <a:ext cx="3862329" cy="1343794"/>
          </a:xfrm>
          <a:prstGeom prst="rect">
            <a:avLst/>
          </a:prstGeom>
        </p:spPr>
      </p:pic>
      <p:sp>
        <p:nvSpPr>
          <p:cNvPr id="2" name="Rounded Rectangle 1">
            <a:extLst>
              <a:ext uri="{FF2B5EF4-FFF2-40B4-BE49-F238E27FC236}">
                <a16:creationId xmlns:a16="http://schemas.microsoft.com/office/drawing/2014/main" id="{8E2C1449-4CC8-E30E-22E6-4DE1CC3C3739}"/>
              </a:ext>
            </a:extLst>
          </p:cNvPr>
          <p:cNvSpPr/>
          <p:nvPr/>
        </p:nvSpPr>
        <p:spPr>
          <a:xfrm>
            <a:off x="274446" y="1086939"/>
            <a:ext cx="11917551" cy="3106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92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ACCPSS_SIF2 </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24</a:t>
            </a:fld>
            <a:endParaRPr lang="sv-SE"/>
          </a:p>
        </p:txBody>
      </p:sp>
      <p:sp>
        <p:nvSpPr>
          <p:cNvPr id="8" name="Content Placeholder 7"/>
          <p:cNvSpPr>
            <a:spLocks noGrp="1"/>
          </p:cNvSpPr>
          <p:nvPr>
            <p:ph idx="1"/>
          </p:nvPr>
        </p:nvSpPr>
        <p:spPr>
          <a:xfrm>
            <a:off x="1103709" y="2553294"/>
            <a:ext cx="4993785" cy="3075150"/>
          </a:xfrm>
          <a:ln>
            <a:solidFill>
              <a:srgbClr val="00B0F0"/>
            </a:solidFill>
          </a:ln>
        </p:spPr>
        <p:txBody>
          <a:bodyPr/>
          <a:lstStyle/>
          <a:p>
            <a:r>
              <a:rPr lang="en-GB" b="1" dirty="0"/>
              <a:t>ACCPSS_SIF2 without RF Systems</a:t>
            </a:r>
          </a:p>
          <a:p>
            <a:r>
              <a:rPr lang="en-GB" dirty="0"/>
              <a:t>If the Permit for Proton Beam key is detected out of position ON, de-energise the Proton beam actuators and actuators to block radiation from the target.</a:t>
            </a:r>
          </a:p>
          <a:p>
            <a:r>
              <a:rPr lang="en-GB" dirty="0"/>
              <a:t>Maximum achievable SIL: </a:t>
            </a:r>
            <a:r>
              <a:rPr lang="en-GB" dirty="0">
                <a:solidFill>
                  <a:srgbClr val="92D050"/>
                </a:solidFill>
              </a:rPr>
              <a:t>SIL 2</a:t>
            </a:r>
          </a:p>
          <a:p>
            <a:r>
              <a:rPr lang="en-GB" dirty="0"/>
              <a:t>PFH Achieved: </a:t>
            </a:r>
            <a:r>
              <a:rPr lang="en-GB" dirty="0">
                <a:solidFill>
                  <a:srgbClr val="92D050"/>
                </a:solidFill>
              </a:rPr>
              <a:t>3.4E-8/hr</a:t>
            </a:r>
          </a:p>
        </p:txBody>
      </p:sp>
      <p:sp>
        <p:nvSpPr>
          <p:cNvPr id="9" name="Content Placeholder 8"/>
          <p:cNvSpPr>
            <a:spLocks noGrp="1"/>
          </p:cNvSpPr>
          <p:nvPr>
            <p:ph idx="13"/>
          </p:nvPr>
        </p:nvSpPr>
        <p:spPr>
          <a:xfrm>
            <a:off x="6238399" y="2553294"/>
            <a:ext cx="4993785" cy="3075150"/>
          </a:xfrm>
          <a:ln>
            <a:solidFill>
              <a:srgbClr val="00B0F0"/>
            </a:solidFill>
          </a:ln>
        </p:spPr>
        <p:txBody>
          <a:bodyPr/>
          <a:lstStyle/>
          <a:p>
            <a:r>
              <a:rPr lang="en-GB" b="1" dirty="0"/>
              <a:t>ACCPSS_SIF2 including RF Systems</a:t>
            </a:r>
          </a:p>
          <a:p>
            <a:r>
              <a:rPr lang="en-GB" dirty="0"/>
              <a:t>To also monitor all RF systems and cut the non-isolated ones.</a:t>
            </a:r>
          </a:p>
          <a:p>
            <a:endParaRPr lang="en-GB" dirty="0"/>
          </a:p>
          <a:p>
            <a:r>
              <a:rPr lang="en-GB" dirty="0"/>
              <a:t>Maximum achievable SIL: </a:t>
            </a:r>
            <a:r>
              <a:rPr lang="en-GB" dirty="0">
                <a:solidFill>
                  <a:srgbClr val="92D050"/>
                </a:solidFill>
              </a:rPr>
              <a:t>SIL 2</a:t>
            </a:r>
          </a:p>
          <a:p>
            <a:r>
              <a:rPr lang="en-GB" dirty="0"/>
              <a:t>PFH Achieved: </a:t>
            </a:r>
            <a:r>
              <a:rPr lang="en-GB" dirty="0">
                <a:solidFill>
                  <a:srgbClr val="FF0000"/>
                </a:solidFill>
              </a:rPr>
              <a:t>4.6E-7/hr</a:t>
            </a:r>
          </a:p>
          <a:p>
            <a:r>
              <a:rPr lang="en-GB" sz="1600" i="1" dirty="0"/>
              <a:t>Including the RF systems SIF 2 narrowly doesn’t meet the PFH target.</a:t>
            </a:r>
          </a:p>
          <a:p>
            <a:endParaRPr lang="en-GB" dirty="0">
              <a:solidFill>
                <a:srgbClr val="FF0000"/>
              </a:solidFill>
            </a:endParaRPr>
          </a:p>
          <a:p>
            <a:pPr marL="144000" lvl="1" indent="0">
              <a:buNone/>
            </a:pPr>
            <a:endParaRPr lang="en-GB" dirty="0"/>
          </a:p>
          <a:p>
            <a:endParaRPr lang="en-US" dirty="0"/>
          </a:p>
        </p:txBody>
      </p:sp>
      <p:sp>
        <p:nvSpPr>
          <p:cNvPr id="5" name="Text Placeholder 4"/>
          <p:cNvSpPr>
            <a:spLocks noGrp="1"/>
          </p:cNvSpPr>
          <p:nvPr>
            <p:ph type="body" sz="quarter" idx="14"/>
          </p:nvPr>
        </p:nvSpPr>
        <p:spPr/>
        <p:txBody>
          <a:bodyPr/>
          <a:lstStyle/>
          <a:p>
            <a:r>
              <a:rPr lang="en-GB" dirty="0"/>
              <a:t>ACC PSS main key proton beam interlock </a:t>
            </a:r>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11" name="Content Placeholder 7">
            <a:extLst>
              <a:ext uri="{FF2B5EF4-FFF2-40B4-BE49-F238E27FC236}">
                <a16:creationId xmlns:a16="http://schemas.microsoft.com/office/drawing/2014/main" id="{5EBDF6DD-5704-9CA8-D8DB-9DA84658BD28}"/>
              </a:ext>
            </a:extLst>
          </p:cNvPr>
          <p:cNvSpPr txBox="1">
            <a:spLocks/>
          </p:cNvSpPr>
          <p:nvPr/>
        </p:nvSpPr>
        <p:spPr>
          <a:xfrm>
            <a:off x="1103709" y="1313300"/>
            <a:ext cx="2758077" cy="906117"/>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dirty="0"/>
              <a:t>PFH Target: 2.3E-7</a:t>
            </a:r>
          </a:p>
          <a:p>
            <a:r>
              <a:rPr lang="en-GB" i="1" dirty="0"/>
              <a:t>SIL Target: SIL 2</a:t>
            </a:r>
          </a:p>
        </p:txBody>
      </p:sp>
    </p:spTree>
    <p:extLst>
      <p:ext uri="{BB962C8B-B14F-4D97-AF65-F5344CB8AC3E}">
        <p14:creationId xmlns:p14="http://schemas.microsoft.com/office/powerpoint/2010/main" val="29404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ACCPSS_SIF3 </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25</a:t>
            </a:fld>
            <a:endParaRPr lang="sv-SE"/>
          </a:p>
        </p:txBody>
      </p:sp>
      <p:sp>
        <p:nvSpPr>
          <p:cNvPr id="8" name="Content Placeholder 7"/>
          <p:cNvSpPr>
            <a:spLocks noGrp="1"/>
          </p:cNvSpPr>
          <p:nvPr>
            <p:ph idx="1"/>
          </p:nvPr>
        </p:nvSpPr>
        <p:spPr>
          <a:xfrm>
            <a:off x="1103709" y="2553294"/>
            <a:ext cx="4993785" cy="3075150"/>
          </a:xfrm>
          <a:ln>
            <a:solidFill>
              <a:srgbClr val="00B0F0"/>
            </a:solidFill>
          </a:ln>
        </p:spPr>
        <p:txBody>
          <a:bodyPr/>
          <a:lstStyle/>
          <a:p>
            <a:r>
              <a:rPr lang="en-GB" b="1" dirty="0"/>
              <a:t>ACCPSS_SIF3 interfacing all RF Systems at once (option 1)</a:t>
            </a:r>
          </a:p>
          <a:p>
            <a:endParaRPr lang="en-GB" dirty="0"/>
          </a:p>
          <a:p>
            <a:r>
              <a:rPr lang="en-GB" dirty="0"/>
              <a:t>Maximum achievable SIL: </a:t>
            </a:r>
            <a:r>
              <a:rPr lang="en-GB" dirty="0">
                <a:solidFill>
                  <a:srgbClr val="92D050"/>
                </a:solidFill>
              </a:rPr>
              <a:t>SIL 2</a:t>
            </a:r>
          </a:p>
          <a:p>
            <a:r>
              <a:rPr lang="en-GB" dirty="0"/>
              <a:t>PFH Achieved: </a:t>
            </a:r>
            <a:r>
              <a:rPr lang="en-GB" dirty="0">
                <a:solidFill>
                  <a:srgbClr val="92D050"/>
                </a:solidFill>
              </a:rPr>
              <a:t>6.7E-7/hr</a:t>
            </a:r>
          </a:p>
        </p:txBody>
      </p:sp>
      <p:sp>
        <p:nvSpPr>
          <p:cNvPr id="9" name="Content Placeholder 8"/>
          <p:cNvSpPr>
            <a:spLocks noGrp="1"/>
          </p:cNvSpPr>
          <p:nvPr>
            <p:ph idx="13"/>
          </p:nvPr>
        </p:nvSpPr>
        <p:spPr>
          <a:xfrm>
            <a:off x="6238399" y="2553294"/>
            <a:ext cx="4993785" cy="3075150"/>
          </a:xfrm>
          <a:ln>
            <a:solidFill>
              <a:srgbClr val="00B0F0"/>
            </a:solidFill>
          </a:ln>
        </p:spPr>
        <p:txBody>
          <a:bodyPr/>
          <a:lstStyle/>
          <a:p>
            <a:r>
              <a:rPr lang="en-GB" b="1" dirty="0"/>
              <a:t>ACCPSS_SIF3 variations (option 2)</a:t>
            </a:r>
          </a:p>
          <a:p>
            <a:endParaRPr lang="en-GB" dirty="0"/>
          </a:p>
          <a:p>
            <a:endParaRPr lang="en-GB" dirty="0"/>
          </a:p>
          <a:p>
            <a:r>
              <a:rPr lang="en-GB" dirty="0"/>
              <a:t>Maximum achievable SIL: </a:t>
            </a:r>
            <a:r>
              <a:rPr lang="en-GB" dirty="0">
                <a:solidFill>
                  <a:srgbClr val="92D050"/>
                </a:solidFill>
              </a:rPr>
              <a:t>SIL 2</a:t>
            </a:r>
          </a:p>
          <a:p>
            <a:r>
              <a:rPr lang="en-GB" dirty="0"/>
              <a:t>PFH: </a:t>
            </a:r>
            <a:r>
              <a:rPr lang="en-GB" dirty="0">
                <a:solidFill>
                  <a:srgbClr val="92D050"/>
                </a:solidFill>
              </a:rPr>
              <a:t>7.50E-07/hr (worst case, 4 SIFs)</a:t>
            </a:r>
          </a:p>
          <a:p>
            <a:r>
              <a:rPr lang="en-GB" dirty="0"/>
              <a:t>Issue: </a:t>
            </a:r>
            <a:r>
              <a:rPr lang="en-GB" sz="1800" dirty="0"/>
              <a:t>Common cause failures between 4 SIFs (SIF3_1, SIF3_7, SIF3_8, SIF3_9) used for the whole area. </a:t>
            </a:r>
          </a:p>
          <a:p>
            <a:endParaRPr lang="en-GB" dirty="0">
              <a:solidFill>
                <a:srgbClr val="FF0000"/>
              </a:solidFill>
            </a:endParaRPr>
          </a:p>
          <a:p>
            <a:pPr marL="144000" lvl="1" indent="0">
              <a:buNone/>
            </a:pPr>
            <a:endParaRPr lang="en-GB" dirty="0"/>
          </a:p>
          <a:p>
            <a:endParaRPr lang="en-US" dirty="0"/>
          </a:p>
        </p:txBody>
      </p:sp>
      <p:sp>
        <p:nvSpPr>
          <p:cNvPr id="5" name="Text Placeholder 4"/>
          <p:cNvSpPr>
            <a:spLocks noGrp="1"/>
          </p:cNvSpPr>
          <p:nvPr>
            <p:ph type="body" sz="quarter" idx="14"/>
          </p:nvPr>
        </p:nvSpPr>
        <p:spPr/>
        <p:txBody>
          <a:bodyPr/>
          <a:lstStyle/>
          <a:p>
            <a:r>
              <a:rPr lang="en-GB" dirty="0"/>
              <a:t>Option 1 vs Option 2 </a:t>
            </a:r>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11" name="Content Placeholder 7">
            <a:extLst>
              <a:ext uri="{FF2B5EF4-FFF2-40B4-BE49-F238E27FC236}">
                <a16:creationId xmlns:a16="http://schemas.microsoft.com/office/drawing/2014/main" id="{5EBDF6DD-5704-9CA8-D8DB-9DA84658BD28}"/>
              </a:ext>
            </a:extLst>
          </p:cNvPr>
          <p:cNvSpPr txBox="1">
            <a:spLocks/>
          </p:cNvSpPr>
          <p:nvPr/>
        </p:nvSpPr>
        <p:spPr>
          <a:xfrm>
            <a:off x="1103709" y="1466944"/>
            <a:ext cx="2758077" cy="906117"/>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i="1" dirty="0">
                <a:solidFill>
                  <a:schemeClr val="tx1">
                    <a:lumMod val="50000"/>
                    <a:lumOff val="50000"/>
                  </a:schemeClr>
                </a:solidFill>
              </a:rPr>
              <a:t>PFH Target: </a:t>
            </a:r>
            <a:r>
              <a:rPr lang="en-GB" i="1" dirty="0">
                <a:solidFill>
                  <a:schemeClr val="tx1">
                    <a:lumMod val="50000"/>
                    <a:lumOff val="50000"/>
                  </a:schemeClr>
                </a:solidFill>
                <a:latin typeface="Segoe UI Historic" panose="020B0502040204020203" pitchFamily="34" charset="0"/>
                <a:ea typeface="MS Mincho" panose="02020609040205080304" pitchFamily="49" charset="-128"/>
                <a:cs typeface="Times New Roman" panose="02020603050405020304" pitchFamily="18" charset="0"/>
              </a:rPr>
              <a:t>1.1E-6</a:t>
            </a:r>
          </a:p>
          <a:p>
            <a:pPr marL="0" indent="0">
              <a:spcAft>
                <a:spcPts val="600"/>
              </a:spcAft>
              <a:buNone/>
            </a:pPr>
            <a:r>
              <a:rPr lang="en-GB" i="1" dirty="0">
                <a:solidFill>
                  <a:schemeClr val="tx1">
                    <a:lumMod val="50000"/>
                    <a:lumOff val="50000"/>
                  </a:schemeClr>
                </a:solidFill>
              </a:rPr>
              <a:t>SIL Target: SIL 1</a:t>
            </a:r>
          </a:p>
        </p:txBody>
      </p:sp>
    </p:spTree>
    <p:extLst>
      <p:ext uri="{BB962C8B-B14F-4D97-AF65-F5344CB8AC3E}">
        <p14:creationId xmlns:p14="http://schemas.microsoft.com/office/powerpoint/2010/main" val="14499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26</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 PSS Low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graphicFrame>
        <p:nvGraphicFramePr>
          <p:cNvPr id="2" name="Table 1">
            <a:extLst>
              <a:ext uri="{FF2B5EF4-FFF2-40B4-BE49-F238E27FC236}">
                <a16:creationId xmlns:a16="http://schemas.microsoft.com/office/drawing/2014/main" id="{1B795A5A-EA4D-F09A-BC46-0BFB127C2DB5}"/>
              </a:ext>
            </a:extLst>
          </p:cNvPr>
          <p:cNvGraphicFramePr>
            <a:graphicFrameLocks noGrp="1"/>
          </p:cNvGraphicFramePr>
          <p:nvPr/>
        </p:nvGraphicFramePr>
        <p:xfrm>
          <a:off x="1875048" y="2621752"/>
          <a:ext cx="7325485" cy="2065346"/>
        </p:xfrm>
        <a:graphic>
          <a:graphicData uri="http://schemas.openxmlformats.org/drawingml/2006/table">
            <a:tbl>
              <a:tblPr firstRow="1" firstCol="1" bandRow="1">
                <a:tableStyleId>{5C22544A-7EE6-4342-B048-85BDC9FD1C3A}</a:tableStyleId>
              </a:tblPr>
              <a:tblGrid>
                <a:gridCol w="2537931">
                  <a:extLst>
                    <a:ext uri="{9D8B030D-6E8A-4147-A177-3AD203B41FA5}">
                      <a16:colId xmlns:a16="http://schemas.microsoft.com/office/drawing/2014/main" val="1547144003"/>
                    </a:ext>
                  </a:extLst>
                </a:gridCol>
                <a:gridCol w="823135">
                  <a:extLst>
                    <a:ext uri="{9D8B030D-6E8A-4147-A177-3AD203B41FA5}">
                      <a16:colId xmlns:a16="http://schemas.microsoft.com/office/drawing/2014/main" val="100939661"/>
                    </a:ext>
                  </a:extLst>
                </a:gridCol>
                <a:gridCol w="906702">
                  <a:extLst>
                    <a:ext uri="{9D8B030D-6E8A-4147-A177-3AD203B41FA5}">
                      <a16:colId xmlns:a16="http://schemas.microsoft.com/office/drawing/2014/main" val="4193373274"/>
                    </a:ext>
                  </a:extLst>
                </a:gridCol>
                <a:gridCol w="823135">
                  <a:extLst>
                    <a:ext uri="{9D8B030D-6E8A-4147-A177-3AD203B41FA5}">
                      <a16:colId xmlns:a16="http://schemas.microsoft.com/office/drawing/2014/main" val="2319113373"/>
                    </a:ext>
                  </a:extLst>
                </a:gridCol>
                <a:gridCol w="1428996">
                  <a:extLst>
                    <a:ext uri="{9D8B030D-6E8A-4147-A177-3AD203B41FA5}">
                      <a16:colId xmlns:a16="http://schemas.microsoft.com/office/drawing/2014/main" val="1171676040"/>
                    </a:ext>
                  </a:extLst>
                </a:gridCol>
                <a:gridCol w="805586">
                  <a:extLst>
                    <a:ext uri="{9D8B030D-6E8A-4147-A177-3AD203B41FA5}">
                      <a16:colId xmlns:a16="http://schemas.microsoft.com/office/drawing/2014/main" val="3201267603"/>
                    </a:ext>
                  </a:extLst>
                </a:gridCol>
              </a:tblGrid>
              <a:tr h="980628">
                <a:tc>
                  <a:txBody>
                    <a:bodyPr/>
                    <a:lstStyle/>
                    <a:p>
                      <a:pPr algn="ctr">
                        <a:spcAft>
                          <a:spcPts val="600"/>
                        </a:spcAft>
                      </a:pPr>
                      <a:r>
                        <a:rPr lang="en-GB" sz="1200" dirty="0">
                          <a:effectLst/>
                        </a:rPr>
                        <a:t>SIF Tag</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Selected PFD Target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PFD Achieved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Selected SIL Target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Max Allowable SIL (Architectural Constraints)</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Result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2567449520"/>
                  </a:ext>
                </a:extLst>
              </a:tr>
              <a:tr h="542359">
                <a:tc>
                  <a:txBody>
                    <a:bodyPr/>
                    <a:lstStyle/>
                    <a:p>
                      <a:pPr algn="l">
                        <a:spcAft>
                          <a:spcPts val="600"/>
                        </a:spcAft>
                      </a:pPr>
                      <a:r>
                        <a:rPr lang="en-GB" sz="1200">
                          <a:effectLst/>
                        </a:rPr>
                        <a:t>ACCPSS_SIF1 – Emergency Switch Off Button Interlock</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N/A</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3.5E-3</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SIL 1</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SIL 2</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Passed</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3438124289"/>
                  </a:ext>
                </a:extLst>
              </a:tr>
              <a:tr h="542359">
                <a:tc>
                  <a:txBody>
                    <a:bodyPr/>
                    <a:lstStyle/>
                    <a:p>
                      <a:pPr algn="l">
                        <a:spcAft>
                          <a:spcPts val="600"/>
                        </a:spcAft>
                      </a:pPr>
                      <a:r>
                        <a:rPr lang="en-GB" sz="1200">
                          <a:effectLst/>
                        </a:rPr>
                        <a:t>ACCPSS_SIF5 – High Radiation Interlock</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1.0E-2</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2.8E-4</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SIL 2</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SIL 2</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Passed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88235978"/>
                  </a:ext>
                </a:extLst>
              </a:tr>
            </a:tbl>
          </a:graphicData>
        </a:graphic>
      </p:graphicFrame>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22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27</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 PSS High Demand SIFs</a:t>
            </a:r>
            <a:endParaRPr lang="en-GB" dirty="0">
              <a:solidFill>
                <a:srgbClr val="FF0000"/>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10C25855-D403-C146-743D-953D4E3B1F31}"/>
              </a:ext>
            </a:extLst>
          </p:cNvPr>
          <p:cNvGraphicFramePr>
            <a:graphicFrameLocks noGrp="1"/>
          </p:cNvGraphicFramePr>
          <p:nvPr/>
        </p:nvGraphicFramePr>
        <p:xfrm>
          <a:off x="1103709" y="1438102"/>
          <a:ext cx="10156685" cy="4556968"/>
        </p:xfrm>
        <a:graphic>
          <a:graphicData uri="http://schemas.openxmlformats.org/drawingml/2006/table">
            <a:tbl>
              <a:tblPr firstRow="1" firstCol="1" bandRow="1">
                <a:tableStyleId>{5C22544A-7EE6-4342-B048-85BDC9FD1C3A}</a:tableStyleId>
              </a:tblPr>
              <a:tblGrid>
                <a:gridCol w="3966210">
                  <a:extLst>
                    <a:ext uri="{9D8B030D-6E8A-4147-A177-3AD203B41FA5}">
                      <a16:colId xmlns:a16="http://schemas.microsoft.com/office/drawing/2014/main" val="272415706"/>
                    </a:ext>
                  </a:extLst>
                </a:gridCol>
                <a:gridCol w="1238095">
                  <a:extLst>
                    <a:ext uri="{9D8B030D-6E8A-4147-A177-3AD203B41FA5}">
                      <a16:colId xmlns:a16="http://schemas.microsoft.com/office/drawing/2014/main" val="2104616727"/>
                    </a:ext>
                  </a:extLst>
                </a:gridCol>
                <a:gridCol w="1238095">
                  <a:extLst>
                    <a:ext uri="{9D8B030D-6E8A-4147-A177-3AD203B41FA5}">
                      <a16:colId xmlns:a16="http://schemas.microsoft.com/office/drawing/2014/main" val="2923852757"/>
                    </a:ext>
                  </a:extLst>
                </a:gridCol>
                <a:gridCol w="1238095">
                  <a:extLst>
                    <a:ext uri="{9D8B030D-6E8A-4147-A177-3AD203B41FA5}">
                      <a16:colId xmlns:a16="http://schemas.microsoft.com/office/drawing/2014/main" val="1065088655"/>
                    </a:ext>
                  </a:extLst>
                </a:gridCol>
                <a:gridCol w="1238095">
                  <a:extLst>
                    <a:ext uri="{9D8B030D-6E8A-4147-A177-3AD203B41FA5}">
                      <a16:colId xmlns:a16="http://schemas.microsoft.com/office/drawing/2014/main" val="86428886"/>
                    </a:ext>
                  </a:extLst>
                </a:gridCol>
                <a:gridCol w="1238095">
                  <a:extLst>
                    <a:ext uri="{9D8B030D-6E8A-4147-A177-3AD203B41FA5}">
                      <a16:colId xmlns:a16="http://schemas.microsoft.com/office/drawing/2014/main" val="2745448880"/>
                    </a:ext>
                  </a:extLst>
                </a:gridCol>
              </a:tblGrid>
              <a:tr h="420070">
                <a:tc>
                  <a:txBody>
                    <a:bodyPr/>
                    <a:lstStyle/>
                    <a:p>
                      <a:pPr algn="ctr">
                        <a:spcAft>
                          <a:spcPts val="600"/>
                        </a:spcAft>
                      </a:pPr>
                      <a:r>
                        <a:rPr lang="en-GB" sz="1050">
                          <a:effectLst/>
                        </a:rPr>
                        <a:t>SIF Tag</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Selected PFH Target</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PFH Achieved (/hr)</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Selected SIL Target</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Max Allowable SIL (Architectural Constraints)</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Result</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207962890"/>
                  </a:ext>
                </a:extLst>
              </a:tr>
              <a:tr h="238289">
                <a:tc>
                  <a:txBody>
                    <a:bodyPr/>
                    <a:lstStyle/>
                    <a:p>
                      <a:pPr algn="l">
                        <a:spcAft>
                          <a:spcPts val="600"/>
                        </a:spcAft>
                      </a:pPr>
                      <a:r>
                        <a:rPr lang="en-GB" sz="1050" dirty="0">
                          <a:effectLst/>
                        </a:rPr>
                        <a:t>ACCPSS_SIF2 – Main Key Interlock</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2.3E-7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3.4E-8</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904192683"/>
                  </a:ext>
                </a:extLst>
              </a:tr>
              <a:tr h="238289">
                <a:tc>
                  <a:txBody>
                    <a:bodyPr/>
                    <a:lstStyle/>
                    <a:p>
                      <a:pPr marL="0" algn="l" defTabSz="914400" rtl="0" eaLnBrk="1" latinLnBrk="0" hangingPunct="1">
                        <a:spcAft>
                          <a:spcPts val="600"/>
                        </a:spcAft>
                      </a:pPr>
                      <a:r>
                        <a:rPr lang="en-GB" sz="1050" b="1" kern="1200" dirty="0">
                          <a:solidFill>
                            <a:schemeClr val="lt1"/>
                          </a:solidFill>
                          <a:effectLst/>
                          <a:latin typeface="+mn-lt"/>
                          <a:ea typeface="+mn-ea"/>
                          <a:cs typeface="+mn-cs"/>
                        </a:rPr>
                        <a:t>ACCPSS_SIF2 (</a:t>
                      </a:r>
                      <a:r>
                        <a:rPr lang="en-GB" sz="1050" b="1" kern="1200" dirty="0">
                          <a:solidFill>
                            <a:srgbClr val="FF0000"/>
                          </a:solidFill>
                          <a:effectLst/>
                          <a:latin typeface="+mn-lt"/>
                          <a:ea typeface="+mn-ea"/>
                          <a:cs typeface="+mn-cs"/>
                        </a:rPr>
                        <a:t>variation</a:t>
                      </a:r>
                      <a:r>
                        <a:rPr lang="en-GB" sz="1050" b="1" kern="1200" dirty="0">
                          <a:solidFill>
                            <a:schemeClr val="lt1"/>
                          </a:solidFill>
                          <a:effectLst/>
                          <a:latin typeface="+mn-lt"/>
                          <a:ea typeface="+mn-ea"/>
                          <a:cs typeface="+mn-cs"/>
                        </a:rPr>
                        <a:t>, monitor RFs)</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2.3E-7</a:t>
                      </a:r>
                    </a:p>
                  </a:txBody>
                  <a:tcPr marL="49388" marR="49388" marT="26066" marB="26066"/>
                </a:tc>
                <a:tc>
                  <a:txBody>
                    <a:bodyPr/>
                    <a:lstStyle/>
                    <a:p>
                      <a:pPr algn="ctr">
                        <a:spcAft>
                          <a:spcPts val="600"/>
                        </a:spcAft>
                      </a:pPr>
                      <a:r>
                        <a:rPr lang="en-GB" sz="1100" dirty="0">
                          <a:solidFill>
                            <a:srgbClr val="FF0000"/>
                          </a:solidFill>
                          <a:effectLst/>
                          <a:latin typeface="Segoe UI Historic" panose="020B0502040204020203" pitchFamily="34" charset="0"/>
                          <a:ea typeface="MS Mincho" panose="02020609040205080304" pitchFamily="49" charset="-128"/>
                          <a:cs typeface="Times New Roman" panose="02020603050405020304" pitchFamily="18" charset="0"/>
                        </a:rPr>
                        <a:t>4.6E-7</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SIL 2</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SIL 2</a:t>
                      </a:r>
                    </a:p>
                  </a:txBody>
                  <a:tcPr marL="49388" marR="49388" marT="26066" marB="26066"/>
                </a:tc>
                <a:tc>
                  <a:txBody>
                    <a:bodyPr/>
                    <a:lstStyle/>
                    <a:p>
                      <a:pPr algn="ctr">
                        <a:spcAft>
                          <a:spcPts val="600"/>
                        </a:spcAft>
                      </a:pPr>
                      <a:r>
                        <a:rPr lang="en-GB" sz="1100" dirty="0">
                          <a:solidFill>
                            <a:srgbClr val="FF0000"/>
                          </a:solidFill>
                          <a:effectLst/>
                          <a:latin typeface="Segoe UI Historic" panose="020B0502040204020203" pitchFamily="34" charset="0"/>
                          <a:ea typeface="MS Mincho" panose="02020609040205080304" pitchFamily="49" charset="-128"/>
                          <a:cs typeface="Times New Roman" panose="02020603050405020304" pitchFamily="18" charset="0"/>
                        </a:rPr>
                        <a:t>Failed</a:t>
                      </a:r>
                    </a:p>
                  </a:txBody>
                  <a:tcPr marL="49388" marR="49388" marT="26066" marB="26066"/>
                </a:tc>
                <a:extLst>
                  <a:ext uri="{0D108BD9-81ED-4DB2-BD59-A6C34878D82A}">
                    <a16:rowId xmlns:a16="http://schemas.microsoft.com/office/drawing/2014/main" val="3253227673"/>
                  </a:ext>
                </a:extLst>
              </a:tr>
              <a:tr h="238289">
                <a:tc>
                  <a:txBody>
                    <a:bodyPr/>
                    <a:lstStyle/>
                    <a:p>
                      <a:pPr marL="0" algn="l" defTabSz="914400" rtl="0" eaLnBrk="1" latinLnBrk="0" hangingPunct="1">
                        <a:spcAft>
                          <a:spcPts val="600"/>
                        </a:spcAft>
                      </a:pPr>
                      <a:r>
                        <a:rPr lang="en-GB" sz="1050" b="1" kern="1200" dirty="0">
                          <a:solidFill>
                            <a:schemeClr val="lt1"/>
                          </a:solidFill>
                          <a:effectLst/>
                          <a:latin typeface="+mn-lt"/>
                          <a:ea typeface="+mn-ea"/>
                          <a:cs typeface="+mn-cs"/>
                        </a:rPr>
                        <a:t>ACCPSS_SIF3 (</a:t>
                      </a:r>
                      <a:r>
                        <a:rPr lang="en-GB" sz="1050" b="1" kern="1200" dirty="0">
                          <a:solidFill>
                            <a:srgbClr val="FF0000"/>
                          </a:solidFill>
                          <a:effectLst/>
                          <a:latin typeface="+mn-lt"/>
                          <a:ea typeface="+mn-ea"/>
                          <a:cs typeface="+mn-cs"/>
                        </a:rPr>
                        <a:t>variation</a:t>
                      </a:r>
                      <a:r>
                        <a:rPr lang="en-GB" sz="1050" b="1" kern="1200" dirty="0">
                          <a:solidFill>
                            <a:schemeClr val="lt1"/>
                          </a:solidFill>
                          <a:effectLst/>
                          <a:latin typeface="+mn-lt"/>
                          <a:ea typeface="+mn-ea"/>
                          <a:cs typeface="+mn-cs"/>
                        </a:rPr>
                        <a:t>, all zones combined)</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1.1E-6</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6.7E-7</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SIL 1</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SIL 2</a:t>
                      </a:r>
                    </a:p>
                  </a:txBody>
                  <a:tcPr marL="49388" marR="49388" marT="26066" marB="26066"/>
                </a:tc>
                <a:tc>
                  <a:txBody>
                    <a:bodyPr/>
                    <a:lstStyle/>
                    <a:p>
                      <a:pPr algn="ctr">
                        <a:spcAft>
                          <a:spcPts val="600"/>
                        </a:spcAft>
                      </a:pPr>
                      <a:r>
                        <a:rPr lang="en-GB" sz="1100" dirty="0">
                          <a:effectLst/>
                          <a:latin typeface="Segoe UI Historic" panose="020B0502040204020203" pitchFamily="34" charset="0"/>
                          <a:ea typeface="MS Mincho" panose="02020609040205080304" pitchFamily="49" charset="-128"/>
                          <a:cs typeface="Times New Roman" panose="02020603050405020304" pitchFamily="18" charset="0"/>
                        </a:rPr>
                        <a:t>Passed</a:t>
                      </a:r>
                    </a:p>
                  </a:txBody>
                  <a:tcPr marL="49388" marR="49388" marT="26066" marB="26066"/>
                </a:tc>
                <a:extLst>
                  <a:ext uri="{0D108BD9-81ED-4DB2-BD59-A6C34878D82A}">
                    <a16:rowId xmlns:a16="http://schemas.microsoft.com/office/drawing/2014/main" val="3320369699"/>
                  </a:ext>
                </a:extLst>
              </a:tr>
              <a:tr h="238289">
                <a:tc>
                  <a:txBody>
                    <a:bodyPr/>
                    <a:lstStyle/>
                    <a:p>
                      <a:pPr algn="l">
                        <a:spcAft>
                          <a:spcPts val="600"/>
                        </a:spcAft>
                      </a:pPr>
                      <a:r>
                        <a:rPr lang="en-GB" sz="1050" dirty="0">
                          <a:effectLst/>
                        </a:rPr>
                        <a:t>ACCPSS_SIF3_1 – Access Doors Interlock -FEB</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1.3E-7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3</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841634488"/>
                  </a:ext>
                </a:extLst>
              </a:tr>
              <a:tr h="238289">
                <a:tc>
                  <a:txBody>
                    <a:bodyPr/>
                    <a:lstStyle/>
                    <a:p>
                      <a:pPr algn="l">
                        <a:spcAft>
                          <a:spcPts val="600"/>
                        </a:spcAft>
                      </a:pPr>
                      <a:r>
                        <a:rPr lang="en-GB" sz="1050">
                          <a:effectLst/>
                        </a:rPr>
                        <a:t>ACCPSS_SIF3_2 – Access Doors Interlock – E-exit2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4.5E-7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3</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527412748"/>
                  </a:ext>
                </a:extLst>
              </a:tr>
              <a:tr h="238289">
                <a:tc>
                  <a:txBody>
                    <a:bodyPr/>
                    <a:lstStyle/>
                    <a:p>
                      <a:pPr algn="l">
                        <a:spcAft>
                          <a:spcPts val="600"/>
                        </a:spcAft>
                      </a:pPr>
                      <a:r>
                        <a:rPr lang="en-GB" sz="1050">
                          <a:effectLst/>
                        </a:rPr>
                        <a:t>ACCPSS_SIF3_3 – Access Doors Interlock– E-exit3</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5.5E-7</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3</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523099066"/>
                  </a:ext>
                </a:extLst>
              </a:tr>
              <a:tr h="238289">
                <a:tc>
                  <a:txBody>
                    <a:bodyPr/>
                    <a:lstStyle/>
                    <a:p>
                      <a:pPr algn="l">
                        <a:spcAft>
                          <a:spcPts val="600"/>
                        </a:spcAft>
                      </a:pPr>
                      <a:r>
                        <a:rPr lang="en-GB" sz="1050" dirty="0">
                          <a:effectLst/>
                        </a:rPr>
                        <a:t>ACCPSS_SIF3_4 – Access Doors Interlock - HEBT</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3.9E-7</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3</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2575750818"/>
                  </a:ext>
                </a:extLst>
              </a:tr>
              <a:tr h="238289">
                <a:tc>
                  <a:txBody>
                    <a:bodyPr/>
                    <a:lstStyle/>
                    <a:p>
                      <a:pPr algn="l">
                        <a:spcAft>
                          <a:spcPts val="600"/>
                        </a:spcAft>
                      </a:pPr>
                      <a:r>
                        <a:rPr lang="en-GB" sz="1050">
                          <a:effectLst/>
                        </a:rPr>
                        <a:t>ACCPSS_SIF3_5 – Access Doors Interlock– E-exit5</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2.1E-7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3</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372727268"/>
                  </a:ext>
                </a:extLst>
              </a:tr>
              <a:tr h="238289">
                <a:tc>
                  <a:txBody>
                    <a:bodyPr/>
                    <a:lstStyle/>
                    <a:p>
                      <a:pPr algn="l">
                        <a:spcAft>
                          <a:spcPts val="600"/>
                        </a:spcAft>
                      </a:pPr>
                      <a:r>
                        <a:rPr lang="en-GB" sz="1050">
                          <a:effectLst/>
                        </a:rPr>
                        <a:t>ACCPSS_SIF3_6 – Access Doors Interlock– E-exit6,7</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1.5E-8</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3</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2438749054"/>
                  </a:ext>
                </a:extLst>
              </a:tr>
              <a:tr h="238289">
                <a:tc>
                  <a:txBody>
                    <a:bodyPr/>
                    <a:lstStyle/>
                    <a:p>
                      <a:pPr algn="l">
                        <a:spcAft>
                          <a:spcPts val="600"/>
                        </a:spcAft>
                      </a:pPr>
                      <a:r>
                        <a:rPr lang="en-GB" sz="1050" dirty="0">
                          <a:effectLst/>
                        </a:rPr>
                        <a:t>ACCPSS_SIF3_7 – RF Interlock – Zone Gates 1 &amp; 5</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1.7E-7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2</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08101229"/>
                  </a:ext>
                </a:extLst>
              </a:tr>
              <a:tr h="238289">
                <a:tc>
                  <a:txBody>
                    <a:bodyPr/>
                    <a:lstStyle/>
                    <a:p>
                      <a:pPr algn="l">
                        <a:spcAft>
                          <a:spcPts val="600"/>
                        </a:spcAft>
                      </a:pPr>
                      <a:r>
                        <a:rPr lang="en-GB" sz="1050">
                          <a:effectLst/>
                        </a:rPr>
                        <a:t>ACCPSS_SIF3_8 – RF Interlock – Zone Gate 3</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1.1E-6</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2.0E-7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2</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Passed</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722211842"/>
                  </a:ext>
                </a:extLst>
              </a:tr>
              <a:tr h="238289">
                <a:tc>
                  <a:txBody>
                    <a:bodyPr/>
                    <a:lstStyle/>
                    <a:p>
                      <a:pPr algn="l">
                        <a:spcAft>
                          <a:spcPts val="600"/>
                        </a:spcAft>
                      </a:pPr>
                      <a:r>
                        <a:rPr lang="en-GB" sz="1050">
                          <a:effectLst/>
                        </a:rPr>
                        <a:t>ACCPSS_SIF3_9 – RF Interlock – Zone Gate 4</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3.0E-7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Passed</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2003860937"/>
                  </a:ext>
                </a:extLst>
              </a:tr>
              <a:tr h="238289">
                <a:tc>
                  <a:txBody>
                    <a:bodyPr/>
                    <a:lstStyle/>
                    <a:p>
                      <a:pPr algn="l">
                        <a:spcAft>
                          <a:spcPts val="600"/>
                        </a:spcAft>
                      </a:pPr>
                      <a:r>
                        <a:rPr lang="en-GB" sz="1050">
                          <a:effectLst/>
                        </a:rPr>
                        <a:t>ACCPSS_SIF3_10 – RF Interlock – Zone Gate 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1.8E-7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Passed</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3174934748"/>
                  </a:ext>
                </a:extLst>
              </a:tr>
              <a:tr h="238289">
                <a:tc>
                  <a:txBody>
                    <a:bodyPr/>
                    <a:lstStyle/>
                    <a:p>
                      <a:pPr algn="l">
                        <a:spcAft>
                          <a:spcPts val="600"/>
                        </a:spcAft>
                      </a:pPr>
                      <a:r>
                        <a:rPr lang="en-GB" sz="1050">
                          <a:effectLst/>
                        </a:rPr>
                        <a:t>ACCPSS_SIF3_11 – RF Interlock – Zone Gate 7</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1.1E-6</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2.0E-7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Passed</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2967192435"/>
                  </a:ext>
                </a:extLst>
              </a:tr>
              <a:tr h="238289">
                <a:tc>
                  <a:txBody>
                    <a:bodyPr/>
                    <a:lstStyle/>
                    <a:p>
                      <a:pPr algn="l">
                        <a:spcAft>
                          <a:spcPts val="600"/>
                        </a:spcAft>
                      </a:pPr>
                      <a:r>
                        <a:rPr lang="en-GB" sz="1050" dirty="0">
                          <a:effectLst/>
                        </a:rPr>
                        <a:t>ACCPSS_SIF4 – Access Door Lock</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1.1E-6</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2.1E-7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1</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2</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100" dirty="0">
                          <a:effectLst/>
                        </a:rPr>
                        <a:t>Passed</a:t>
                      </a:r>
                      <a:endParaRPr lang="en-GB" sz="12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1890655414"/>
                  </a:ext>
                </a:extLst>
              </a:tr>
              <a:tr h="0">
                <a:tc>
                  <a:txBody>
                    <a:bodyPr/>
                    <a:lstStyle/>
                    <a:p>
                      <a:pPr algn="l">
                        <a:spcAft>
                          <a:spcPts val="600"/>
                        </a:spcAft>
                      </a:pPr>
                      <a:r>
                        <a:rPr lang="en-GB" sz="1050">
                          <a:effectLst/>
                        </a:rPr>
                        <a:t>ACCPSS_SIF6 – Entry Keys Prevent Initiating Beam Operation</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1.1E-6</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4.6E-7</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SIL 1</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050" dirty="0">
                          <a:effectLst/>
                        </a:rPr>
                        <a:t>Passed</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997657679"/>
                  </a:ext>
                </a:extLst>
              </a:tr>
              <a:tr h="238289">
                <a:tc>
                  <a:txBody>
                    <a:bodyPr/>
                    <a:lstStyle/>
                    <a:p>
                      <a:pPr algn="l">
                        <a:spcAft>
                          <a:spcPts val="600"/>
                        </a:spcAft>
                      </a:pPr>
                      <a:r>
                        <a:rPr lang="en-GB" sz="1050" dirty="0">
                          <a:effectLst/>
                        </a:rPr>
                        <a:t>ACCPSS_SIF7 – </a:t>
                      </a:r>
                      <a:r>
                        <a:rPr lang="en-GB" sz="1050" dirty="0" err="1">
                          <a:effectLst/>
                        </a:rPr>
                        <a:t>BoT</a:t>
                      </a:r>
                      <a:r>
                        <a:rPr lang="en-GB" sz="1050" dirty="0">
                          <a:effectLst/>
                        </a:rPr>
                        <a:t> Key Bending Magnets Interlock</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On-going*</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4.2E-8</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On-going*</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a:effectLst/>
                        </a:rPr>
                        <a:t>SIL 2</a:t>
                      </a:r>
                      <a:endParaRPr lang="en-GB" sz="11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tc>
                  <a:txBody>
                    <a:bodyPr/>
                    <a:lstStyle/>
                    <a:p>
                      <a:pPr algn="ctr">
                        <a:spcAft>
                          <a:spcPts val="600"/>
                        </a:spcAft>
                      </a:pPr>
                      <a:r>
                        <a:rPr lang="en-GB" sz="1050" dirty="0">
                          <a:effectLst/>
                        </a:rPr>
                        <a:t>On-going*</a:t>
                      </a:r>
                      <a:endParaRPr lang="en-GB" sz="11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49388" marR="49388" marT="26066" marB="26066"/>
                </a:tc>
                <a:extLst>
                  <a:ext uri="{0D108BD9-81ED-4DB2-BD59-A6C34878D82A}">
                    <a16:rowId xmlns:a16="http://schemas.microsoft.com/office/drawing/2014/main" val="645141017"/>
                  </a:ext>
                </a:extLst>
              </a:tr>
            </a:tbl>
          </a:graphicData>
        </a:graphic>
      </p:graphicFrame>
      <p:sp>
        <p:nvSpPr>
          <p:cNvPr id="2" name="TextBox 1">
            <a:extLst>
              <a:ext uri="{FF2B5EF4-FFF2-40B4-BE49-F238E27FC236}">
                <a16:creationId xmlns:a16="http://schemas.microsoft.com/office/drawing/2014/main" id="{1F38CB76-A32C-02FF-D9A7-FAFACB54B41D}"/>
              </a:ext>
            </a:extLst>
          </p:cNvPr>
          <p:cNvSpPr txBox="1"/>
          <p:nvPr/>
        </p:nvSpPr>
        <p:spPr>
          <a:xfrm>
            <a:off x="1195647" y="6034679"/>
            <a:ext cx="9321554" cy="523220"/>
          </a:xfrm>
          <a:prstGeom prst="rect">
            <a:avLst/>
          </a:prstGeom>
          <a:noFill/>
        </p:spPr>
        <p:txBody>
          <a:bodyPr wrap="square" rtlCol="0">
            <a:spAutoFit/>
          </a:bodyPr>
          <a:lstStyle/>
          <a:p>
            <a:r>
              <a:rPr lang="en-GB" sz="1400" dirty="0">
                <a:solidFill>
                  <a:srgbClr val="666666"/>
                </a:solidFill>
              </a:rPr>
              <a:t>*Note that the SIL target determination for ACCPSS_SIF7 is on-going. This SIF is valid for events when a person is working in the Target or bunker controlled area and the proton beam on target is allowed. </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079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28</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ETA01 - Accelerator operation started in error, Electric shock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5FC79785-86F8-184B-6536-FE2E8031638D}"/>
              </a:ext>
            </a:extLst>
          </p:cNvPr>
          <p:cNvPicPr>
            <a:picLocks noChangeAspect="1"/>
          </p:cNvPicPr>
          <p:nvPr/>
        </p:nvPicPr>
        <p:blipFill>
          <a:blip r:embed="rId2"/>
          <a:stretch>
            <a:fillRect/>
          </a:stretch>
        </p:blipFill>
        <p:spPr>
          <a:xfrm>
            <a:off x="277384" y="1883714"/>
            <a:ext cx="11914616" cy="2639721"/>
          </a:xfrm>
          <a:prstGeom prst="rect">
            <a:avLst/>
          </a:prstGeom>
        </p:spPr>
      </p:pic>
    </p:spTree>
    <p:extLst>
      <p:ext uri="{BB962C8B-B14F-4D97-AF65-F5344CB8AC3E}">
        <p14:creationId xmlns:p14="http://schemas.microsoft.com/office/powerpoint/2010/main" val="14148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a:xfrm>
            <a:off x="1103709" y="3858216"/>
            <a:ext cx="10643642" cy="507076"/>
          </a:xfrm>
        </p:spPr>
        <p:txBody>
          <a:bodyPr/>
          <a:lstStyle/>
          <a:p>
            <a:r>
              <a:rPr lang="en-GB" dirty="0"/>
              <a:t>ETA02b - Accelerator operation started in error (access with key),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Platshållare för text 20">
            <a:extLst>
              <a:ext uri="{FF2B5EF4-FFF2-40B4-BE49-F238E27FC236}">
                <a16:creationId xmlns:a16="http://schemas.microsoft.com/office/drawing/2014/main" id="{0F646682-DC43-F9C5-FEDE-632D30A9EC2A}"/>
              </a:ext>
            </a:extLst>
          </p:cNvPr>
          <p:cNvSpPr txBox="1">
            <a:spLocks/>
          </p:cNvSpPr>
          <p:nvPr/>
        </p:nvSpPr>
        <p:spPr>
          <a:xfrm>
            <a:off x="1103708" y="922712"/>
            <a:ext cx="10800883"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ETA02a - Accelerator operation started in error (access without key), Radiation hazard</a:t>
            </a:r>
          </a:p>
        </p:txBody>
      </p:sp>
      <p:pic>
        <p:nvPicPr>
          <p:cNvPr id="6" name="Picture 5">
            <a:extLst>
              <a:ext uri="{FF2B5EF4-FFF2-40B4-BE49-F238E27FC236}">
                <a16:creationId xmlns:a16="http://schemas.microsoft.com/office/drawing/2014/main" id="{B98EF6BA-83F1-905A-4C84-2913A7543FC6}"/>
              </a:ext>
            </a:extLst>
          </p:cNvPr>
          <p:cNvPicPr>
            <a:picLocks noChangeAspect="1"/>
          </p:cNvPicPr>
          <p:nvPr/>
        </p:nvPicPr>
        <p:blipFill>
          <a:blip r:embed="rId3"/>
          <a:stretch>
            <a:fillRect/>
          </a:stretch>
        </p:blipFill>
        <p:spPr>
          <a:xfrm>
            <a:off x="1216051" y="4180318"/>
            <a:ext cx="9154320" cy="2689528"/>
          </a:xfrm>
          <a:prstGeom prst="rect">
            <a:avLst/>
          </a:prstGeom>
        </p:spPr>
      </p:pic>
      <p:pic>
        <p:nvPicPr>
          <p:cNvPr id="9" name="Picture 8">
            <a:extLst>
              <a:ext uri="{FF2B5EF4-FFF2-40B4-BE49-F238E27FC236}">
                <a16:creationId xmlns:a16="http://schemas.microsoft.com/office/drawing/2014/main" id="{4D04E081-0E5D-C013-4755-A12050F8DDF6}"/>
              </a:ext>
            </a:extLst>
          </p:cNvPr>
          <p:cNvPicPr>
            <a:picLocks noChangeAspect="1"/>
          </p:cNvPicPr>
          <p:nvPr/>
        </p:nvPicPr>
        <p:blipFill>
          <a:blip r:embed="rId4"/>
          <a:stretch>
            <a:fillRect/>
          </a:stretch>
        </p:blipFill>
        <p:spPr>
          <a:xfrm>
            <a:off x="1216050" y="1250949"/>
            <a:ext cx="9154321" cy="2595836"/>
          </a:xfrm>
          <a:prstGeom prst="rect">
            <a:avLst/>
          </a:prstGeom>
        </p:spPr>
      </p:pic>
    </p:spTree>
    <p:extLst>
      <p:ext uri="{BB962C8B-B14F-4D97-AF65-F5344CB8AC3E}">
        <p14:creationId xmlns:p14="http://schemas.microsoft.com/office/powerpoint/2010/main" val="342350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4143252360"/>
              </p:ext>
            </p:extLst>
          </p:nvPr>
        </p:nvGraphicFramePr>
        <p:xfrm>
          <a:off x="1195647" y="1270841"/>
          <a:ext cx="10134600" cy="1981200"/>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395406">
                <a:tc>
                  <a:txBody>
                    <a:bodyPr/>
                    <a:lstStyle/>
                    <a:p>
                      <a:pPr>
                        <a:tabLst>
                          <a:tab pos="357188" algn="l"/>
                        </a:tabLst>
                      </a:pPr>
                      <a:r>
                        <a:rPr lang="en-GB" sz="2000" b="0" noProof="0" dirty="0">
                          <a:solidFill>
                            <a:schemeClr val="bg1"/>
                          </a:solidFill>
                        </a:rPr>
                        <a:t>1	Introduction</a:t>
                      </a:r>
                      <a:r>
                        <a:rPr lang="en-GB" sz="2000" b="0" baseline="0" noProof="0" dirty="0">
                          <a:solidFill>
                            <a:schemeClr val="bg1"/>
                          </a:solidFill>
                        </a:rPr>
                        <a:t> to PSS</a:t>
                      </a:r>
                      <a:r>
                        <a:rPr lang="en-GB" sz="2000" b="0" noProof="0" dirty="0">
                          <a:solidFill>
                            <a:schemeClr val="bg1"/>
                          </a:solidFill>
                        </a:rPr>
                        <a:t> SIL Assessment</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395406">
                <a:tc>
                  <a:txBody>
                    <a:bodyPr/>
                    <a:lstStyle/>
                    <a:p>
                      <a:pPr>
                        <a:tabLst>
                          <a:tab pos="357188" algn="l"/>
                        </a:tabLst>
                      </a:pPr>
                      <a:r>
                        <a:rPr lang="en-GB" sz="2000" b="0" noProof="0" dirty="0">
                          <a:solidFill>
                            <a:schemeClr val="bg1"/>
                          </a:solidFill>
                        </a:rPr>
                        <a:t>2	Accelerator PSS Safety Instrumented Functions</a:t>
                      </a:r>
                      <a:r>
                        <a:rPr lang="en-GB" sz="2000" b="0" baseline="0" noProof="0" dirty="0">
                          <a:solidFill>
                            <a:schemeClr val="bg1"/>
                          </a:solidFill>
                        </a:rPr>
                        <a:t> (SIFs)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395406">
                <a:tc>
                  <a:txBody>
                    <a:bodyPr/>
                    <a:lstStyle/>
                    <a:p>
                      <a:pPr>
                        <a:tabLst>
                          <a:tab pos="357188" algn="l"/>
                        </a:tabLst>
                      </a:pPr>
                      <a:r>
                        <a:rPr lang="en-GB" sz="2000" b="0" noProof="0" dirty="0">
                          <a:solidFill>
                            <a:schemeClr val="bg1"/>
                          </a:solidFill>
                        </a:rPr>
                        <a:t>3	Accelerator PSS SIL Assessment</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395406">
                <a:tc>
                  <a:txBody>
                    <a:bodyPr/>
                    <a:lstStyle/>
                    <a:p>
                      <a:pPr>
                        <a:tabLst>
                          <a:tab pos="357188" algn="l"/>
                        </a:tabLst>
                      </a:pPr>
                      <a:r>
                        <a:rPr lang="en-GB" sz="2000" b="0" noProof="0" dirty="0">
                          <a:solidFill>
                            <a:schemeClr val="bg1"/>
                          </a:solidFill>
                        </a:rPr>
                        <a:t>4   Target Station PSS, Bunker PSS, DREAM PSS SIFs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2826330"/>
                  </a:ext>
                </a:extLst>
              </a:tr>
              <a:tr h="3954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r>
                        <a:rPr lang="en-GB" sz="2000" b="0" noProof="0" dirty="0">
                          <a:solidFill>
                            <a:schemeClr val="bg1"/>
                          </a:solidFill>
                        </a:rPr>
                        <a:t>5   Target Station PSS, Bunker PSS, DREAM PSS </a:t>
                      </a:r>
                      <a:r>
                        <a:rPr lang="en-US" sz="2000" b="0" noProof="0" dirty="0">
                          <a:solidFill>
                            <a:schemeClr val="bg1"/>
                          </a:solidFill>
                        </a:rPr>
                        <a:t>SIL assessment </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33463283"/>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2022-11-30</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a:xfrm>
            <a:off x="1103709" y="3858216"/>
            <a:ext cx="9360000" cy="507076"/>
          </a:xfrm>
        </p:spPr>
        <p:txBody>
          <a:bodyPr/>
          <a:lstStyle/>
          <a:p>
            <a:r>
              <a:rPr lang="en-GB" dirty="0"/>
              <a:t>ETA03b - Intrusion (via E-Exits),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C9A2D0A-82A5-F28D-1172-C4E4840090AF}"/>
              </a:ext>
            </a:extLst>
          </p:cNvPr>
          <p:cNvPicPr>
            <a:picLocks noChangeAspect="1"/>
          </p:cNvPicPr>
          <p:nvPr/>
        </p:nvPicPr>
        <p:blipFill>
          <a:blip r:embed="rId2"/>
          <a:stretch>
            <a:fillRect/>
          </a:stretch>
        </p:blipFill>
        <p:spPr>
          <a:xfrm>
            <a:off x="287407" y="1292741"/>
            <a:ext cx="11904591" cy="2516287"/>
          </a:xfrm>
          <a:prstGeom prst="rect">
            <a:avLst/>
          </a:prstGeom>
        </p:spPr>
      </p:pic>
      <p:pic>
        <p:nvPicPr>
          <p:cNvPr id="6" name="Picture 5">
            <a:extLst>
              <a:ext uri="{FF2B5EF4-FFF2-40B4-BE49-F238E27FC236}">
                <a16:creationId xmlns:a16="http://schemas.microsoft.com/office/drawing/2014/main" id="{356BF4B1-C6D6-19B1-5A5C-6B8AA374174C}"/>
              </a:ext>
            </a:extLst>
          </p:cNvPr>
          <p:cNvPicPr>
            <a:picLocks noChangeAspect="1"/>
          </p:cNvPicPr>
          <p:nvPr/>
        </p:nvPicPr>
        <p:blipFill>
          <a:blip r:embed="rId3"/>
          <a:stretch>
            <a:fillRect/>
          </a:stretch>
        </p:blipFill>
        <p:spPr>
          <a:xfrm>
            <a:off x="287408" y="4281369"/>
            <a:ext cx="11904591" cy="2559026"/>
          </a:xfrm>
          <a:prstGeom prst="rect">
            <a:avLst/>
          </a:prstGeom>
        </p:spPr>
      </p:pic>
      <p:sp>
        <p:nvSpPr>
          <p:cNvPr id="7" name="Platshållare för text 20">
            <a:extLst>
              <a:ext uri="{FF2B5EF4-FFF2-40B4-BE49-F238E27FC236}">
                <a16:creationId xmlns:a16="http://schemas.microsoft.com/office/drawing/2014/main" id="{0F646682-DC43-F9C5-FEDE-632D30A9EC2A}"/>
              </a:ext>
            </a:extLst>
          </p:cNvPr>
          <p:cNvSpPr txBox="1">
            <a:spLocks/>
          </p:cNvSpPr>
          <p:nvPr/>
        </p:nvSpPr>
        <p:spPr>
          <a:xfrm>
            <a:off x="1103709" y="922712"/>
            <a:ext cx="9360000"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ETA03a - Intrusion (via PAS/MAS), Radiation hazard</a:t>
            </a:r>
          </a:p>
        </p:txBody>
      </p:sp>
    </p:spTree>
    <p:extLst>
      <p:ext uri="{BB962C8B-B14F-4D97-AF65-F5344CB8AC3E}">
        <p14:creationId xmlns:p14="http://schemas.microsoft.com/office/powerpoint/2010/main" val="38135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ETA04 - Off-normal beam,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20890BE7-7C21-D2D3-1560-C3175244B1FF}"/>
              </a:ext>
            </a:extLst>
          </p:cNvPr>
          <p:cNvPicPr>
            <a:picLocks noChangeAspect="1"/>
          </p:cNvPicPr>
          <p:nvPr/>
        </p:nvPicPr>
        <p:blipFill>
          <a:blip r:embed="rId2"/>
          <a:stretch>
            <a:fillRect/>
          </a:stretch>
        </p:blipFill>
        <p:spPr>
          <a:xfrm>
            <a:off x="292442" y="1562209"/>
            <a:ext cx="11132260" cy="3282732"/>
          </a:xfrm>
          <a:prstGeom prst="rect">
            <a:avLst/>
          </a:prstGeom>
        </p:spPr>
      </p:pic>
    </p:spTree>
    <p:extLst>
      <p:ext uri="{BB962C8B-B14F-4D97-AF65-F5344CB8AC3E}">
        <p14:creationId xmlns:p14="http://schemas.microsoft.com/office/powerpoint/2010/main" val="39062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Questions to the Committee</a:t>
            </a:r>
            <a:endParaRPr lang="sv-SE" dirty="0">
              <a:solidFill>
                <a:schemeClr val="tx1"/>
              </a:solidFill>
            </a:endParaRP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32</a:t>
            </a:fld>
            <a:endParaRPr lang="sv-SE" dirty="0"/>
          </a:p>
        </p:txBody>
      </p:sp>
      <p:sp>
        <p:nvSpPr>
          <p:cNvPr id="5" name="Text Placeholder 4"/>
          <p:cNvSpPr>
            <a:spLocks noGrp="1"/>
          </p:cNvSpPr>
          <p:nvPr>
            <p:ph type="body" sz="quarter" idx="14"/>
          </p:nvPr>
        </p:nvSpPr>
        <p:spPr/>
        <p:txBody>
          <a:bodyPr/>
          <a:lstStyle/>
          <a:p>
            <a:r>
              <a:rPr lang="sv-SE" dirty="0"/>
              <a:t>ACC PSS </a:t>
            </a:r>
          </a:p>
        </p:txBody>
      </p:sp>
      <p:sp>
        <p:nvSpPr>
          <p:cNvPr id="6" name="Content Placeholder 5"/>
          <p:cNvSpPr>
            <a:spLocks noGrp="1"/>
          </p:cNvSpPr>
          <p:nvPr>
            <p:ph idx="1"/>
          </p:nvPr>
        </p:nvSpPr>
        <p:spPr>
          <a:xfrm>
            <a:off x="1050559" y="1562400"/>
            <a:ext cx="10617436" cy="4531512"/>
          </a:xfrm>
        </p:spPr>
        <p:txBody>
          <a:bodyPr/>
          <a:lstStyle/>
          <a:p>
            <a:pPr marL="457200" lvl="0" indent="-457200">
              <a:buFont typeface="+mj-lt"/>
              <a:buAutoNum type="arabicPeriod"/>
            </a:pPr>
            <a:r>
              <a:rPr lang="en-GB" dirty="0">
                <a:solidFill>
                  <a:schemeClr val="tx1"/>
                </a:solidFill>
              </a:rPr>
              <a:t>Is the updated approach for Proton Beam actuators acceptable? </a:t>
            </a:r>
          </a:p>
          <a:p>
            <a:pPr marL="457200" lvl="0" indent="-457200">
              <a:buFont typeface="+mj-lt"/>
              <a:buAutoNum type="arabicPeriod"/>
            </a:pPr>
            <a:r>
              <a:rPr lang="en-GB" dirty="0">
                <a:solidFill>
                  <a:schemeClr val="tx1"/>
                </a:solidFill>
              </a:rPr>
              <a:t>Are the options for ACCPSS_SIF2 and ACCPSS_SIF3, where all RF systems are interfaced, acceptable? </a:t>
            </a:r>
            <a:endParaRPr lang="en-GB" dirty="0" smtClean="0">
              <a:solidFill>
                <a:schemeClr val="tx1"/>
              </a:solidFill>
            </a:endParaRPr>
          </a:p>
          <a:p>
            <a:pPr marL="457200" indent="-457200">
              <a:buFont typeface="+mj-lt"/>
              <a:buAutoNum type="arabicPeriod"/>
            </a:pPr>
            <a:r>
              <a:rPr lang="en-GB" dirty="0" smtClean="0">
                <a:solidFill>
                  <a:schemeClr val="tx1"/>
                </a:solidFill>
              </a:rPr>
              <a:t>Is it ok to keep the monitoring of zone gates as part of ACCPSS_SIF3 if Option 1 is acceptable? </a:t>
            </a:r>
            <a:endParaRPr lang="en-GB" dirty="0">
              <a:solidFill>
                <a:schemeClr val="tx1"/>
              </a:solidFill>
            </a:endParaRPr>
          </a:p>
          <a:p>
            <a:pPr marL="457200" lvl="0" indent="-457200">
              <a:buFont typeface="+mj-lt"/>
              <a:buAutoNum type="arabicPeriod"/>
            </a:pPr>
            <a:r>
              <a:rPr lang="en-GB" dirty="0">
                <a:solidFill>
                  <a:schemeClr val="tx1"/>
                </a:solidFill>
              </a:rPr>
              <a:t>Is the probability of failure for the formalised search procedure (human error) acceptable</a:t>
            </a:r>
            <a:r>
              <a:rPr lang="en-GB" dirty="0" smtClean="0">
                <a:solidFill>
                  <a:schemeClr val="tx1"/>
                </a:solidFill>
              </a:rPr>
              <a:t>?</a:t>
            </a:r>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20232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TS PSS, Bunker PSS, DREAM PSS SIFs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2695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34</a:t>
            </a:fld>
            <a:endParaRPr lang="sv-SE"/>
          </a:p>
        </p:txBody>
      </p:sp>
      <p:sp>
        <p:nvSpPr>
          <p:cNvPr id="5" name="Text Placeholder 4"/>
          <p:cNvSpPr>
            <a:spLocks noGrp="1"/>
          </p:cNvSpPr>
          <p:nvPr>
            <p:ph type="body" sz="quarter" idx="14"/>
          </p:nvPr>
        </p:nvSpPr>
        <p:spPr/>
        <p:txBody>
          <a:bodyPr/>
          <a:lstStyle/>
          <a:p>
            <a:endParaRPr lang="en-US" dirty="0"/>
          </a:p>
        </p:txBody>
      </p:sp>
      <p:sp>
        <p:nvSpPr>
          <p:cNvPr id="8" name="Content Placeholder 7"/>
          <p:cNvSpPr>
            <a:spLocks noGrp="1"/>
          </p:cNvSpPr>
          <p:nvPr>
            <p:ph idx="1"/>
          </p:nvPr>
        </p:nvSpPr>
        <p:spPr>
          <a:xfrm>
            <a:off x="1094401" y="1562400"/>
            <a:ext cx="5156628" cy="4397480"/>
          </a:xfrm>
        </p:spPr>
        <p:txBody>
          <a:bodyPr/>
          <a:lstStyle/>
          <a:p>
            <a:r>
              <a:rPr lang="en-GB" b="1" dirty="0"/>
              <a:t>TSPSS_SIF1</a:t>
            </a:r>
            <a:endParaRPr lang="en-US" b="1" dirty="0"/>
          </a:p>
          <a:p>
            <a:r>
              <a:rPr lang="en-US" dirty="0"/>
              <a:t>If any ESOB in Target PSS controlled area is detected pressed when bending magnets are energized (</a:t>
            </a:r>
            <a:r>
              <a:rPr lang="en-US" dirty="0" err="1"/>
              <a:t>BoT</a:t>
            </a:r>
            <a:r>
              <a:rPr lang="en-US" dirty="0"/>
              <a:t> allowed), de-energise the Proton Beam Actuators.</a:t>
            </a:r>
            <a:endParaRPr lang="en-GB" dirty="0"/>
          </a:p>
          <a:p>
            <a:r>
              <a:rPr lang="en-GB" b="1" dirty="0"/>
              <a:t>TSPSS_SIF3</a:t>
            </a:r>
          </a:p>
          <a:p>
            <a:r>
              <a:rPr lang="en-US" dirty="0"/>
              <a:t>If there is access to Target PSS controlled area (any access door or emergency exit door detected open) and bending magnets are detected energized (</a:t>
            </a:r>
            <a:r>
              <a:rPr lang="en-US" dirty="0" err="1"/>
              <a:t>BoT</a:t>
            </a:r>
            <a:r>
              <a:rPr lang="en-US" dirty="0"/>
              <a:t> allowed), de-energise the Proton Beam Actuators. </a:t>
            </a:r>
          </a:p>
          <a:p>
            <a:endParaRPr lang="en-US" dirty="0"/>
          </a:p>
          <a:p>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9" name="Rectangle 8"/>
          <p:cNvSpPr/>
          <p:nvPr/>
        </p:nvSpPr>
        <p:spPr>
          <a:xfrm>
            <a:off x="6792309" y="1702970"/>
            <a:ext cx="3671400" cy="16158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Access doors level 91 (2 doors, 2 switches per door) </a:t>
            </a:r>
          </a:p>
          <a:p>
            <a:r>
              <a:rPr lang="en-US" sz="1100" dirty="0"/>
              <a:t>Sliding concrete door level 103 (1 door, 2 switches)</a:t>
            </a:r>
          </a:p>
          <a:p>
            <a:r>
              <a:rPr lang="en-US" sz="1100" dirty="0"/>
              <a:t>Sliding concrete door level 115 (1 door, 2 switches)</a:t>
            </a:r>
          </a:p>
          <a:p>
            <a:r>
              <a:rPr lang="en-US" sz="1100" dirty="0"/>
              <a:t>Double-gated access door level 115 (2 leafs per door, 2 switches per leaf - 8 switches in total)</a:t>
            </a:r>
          </a:p>
          <a:p>
            <a:r>
              <a:rPr lang="en-US" sz="1100" dirty="0"/>
              <a:t>Emergency exit door level 90 (1 door, 2 switches)</a:t>
            </a:r>
          </a:p>
          <a:p>
            <a:r>
              <a:rPr lang="en-US" sz="1100" dirty="0"/>
              <a:t>Emergency exit door level 103 (1 door, 2 switches)</a:t>
            </a:r>
          </a:p>
          <a:p>
            <a:r>
              <a:rPr lang="en-US" sz="1100" dirty="0"/>
              <a:t>Feedback signals, bending magnet contactors (4 contactors’ feedback signals in total)</a:t>
            </a:r>
          </a:p>
        </p:txBody>
      </p:sp>
      <p:sp>
        <p:nvSpPr>
          <p:cNvPr id="10" name="Rectangle 9"/>
          <p:cNvSpPr/>
          <p:nvPr/>
        </p:nvSpPr>
        <p:spPr>
          <a:xfrm>
            <a:off x="7972649" y="3704277"/>
            <a:ext cx="1310718"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PSS NCL PLC </a:t>
            </a:r>
          </a:p>
          <a:p>
            <a:r>
              <a:rPr lang="en-GB" sz="1200" dirty="0"/>
              <a:t>TS PSS PLC </a:t>
            </a:r>
          </a:p>
          <a:p>
            <a:r>
              <a:rPr lang="en-GB" sz="1200" dirty="0"/>
              <a:t>Nexus PLC</a:t>
            </a:r>
            <a:endParaRPr lang="en-US" sz="1200" dirty="0"/>
          </a:p>
        </p:txBody>
      </p:sp>
      <p:cxnSp>
        <p:nvCxnSpPr>
          <p:cNvPr id="11" name="Straight Arrow Connector 10"/>
          <p:cNvCxnSpPr>
            <a:stCxn id="9" idx="2"/>
            <a:endCxn id="10" idx="0"/>
          </p:cNvCxnSpPr>
          <p:nvPr/>
        </p:nvCxnSpPr>
        <p:spPr>
          <a:xfrm flipH="1">
            <a:off x="8628008" y="3318797"/>
            <a:ext cx="1" cy="38548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2" name="Rectangle 11"/>
          <p:cNvSpPr/>
          <p:nvPr/>
        </p:nvSpPr>
        <p:spPr>
          <a:xfrm>
            <a:off x="7385159" y="4654745"/>
            <a:ext cx="2485699" cy="4308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2 contactors for ISrc HVPS </a:t>
            </a:r>
          </a:p>
          <a:p>
            <a:r>
              <a:rPr lang="en-US" sz="1100" dirty="0"/>
              <a:t>Grounding relay + contactor relay</a:t>
            </a:r>
          </a:p>
        </p:txBody>
      </p:sp>
      <p:cxnSp>
        <p:nvCxnSpPr>
          <p:cNvPr id="13" name="Straight Arrow Connector 12"/>
          <p:cNvCxnSpPr/>
          <p:nvPr/>
        </p:nvCxnSpPr>
        <p:spPr>
          <a:xfrm>
            <a:off x="8628008" y="4343035"/>
            <a:ext cx="0" cy="31171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54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35</a:t>
            </a:fld>
            <a:endParaRPr lang="sv-SE"/>
          </a:p>
        </p:txBody>
      </p:sp>
      <p:sp>
        <p:nvSpPr>
          <p:cNvPr id="5" name="Text Placeholder 4"/>
          <p:cNvSpPr>
            <a:spLocks noGrp="1"/>
          </p:cNvSpPr>
          <p:nvPr>
            <p:ph type="body" sz="quarter" idx="14"/>
          </p:nvPr>
        </p:nvSpPr>
        <p:spPr/>
        <p:txBody>
          <a:bodyPr/>
          <a:lstStyle/>
          <a:p>
            <a:r>
              <a:rPr lang="en-GB" dirty="0"/>
              <a:t>TSPSS_SIF4 </a:t>
            </a:r>
            <a:endParaRPr lang="en-US" dirty="0"/>
          </a:p>
        </p:txBody>
      </p:sp>
      <p:sp>
        <p:nvSpPr>
          <p:cNvPr id="8" name="Content Placeholder 7"/>
          <p:cNvSpPr>
            <a:spLocks noGrp="1"/>
          </p:cNvSpPr>
          <p:nvPr>
            <p:ph idx="1"/>
          </p:nvPr>
        </p:nvSpPr>
        <p:spPr>
          <a:xfrm>
            <a:off x="1094400" y="1562400"/>
            <a:ext cx="9444848" cy="4912870"/>
          </a:xfrm>
        </p:spPr>
        <p:txBody>
          <a:bodyPr/>
          <a:lstStyle/>
          <a:p>
            <a:r>
              <a:rPr lang="en-GB" sz="1600" b="1" dirty="0"/>
              <a:t>TSPSS_SIF4_1</a:t>
            </a:r>
            <a:endParaRPr lang="en-US" sz="1600" b="1" dirty="0"/>
          </a:p>
          <a:p>
            <a:r>
              <a:rPr lang="en-US" sz="1600" dirty="0"/>
              <a:t>Upon removal of the entry key to access door DIS602</a:t>
            </a:r>
            <a:r>
              <a:rPr lang="en-US" sz="1600" b="1" dirty="0"/>
              <a:t> </a:t>
            </a:r>
            <a:r>
              <a:rPr lang="en-US" sz="1600" dirty="0"/>
              <a:t>from the door lock unit, lock the door DIS602</a:t>
            </a:r>
            <a:r>
              <a:rPr lang="en-US" sz="1600" b="1" dirty="0"/>
              <a:t> </a:t>
            </a:r>
            <a:r>
              <a:rPr lang="en-US" sz="1600" dirty="0"/>
              <a:t>via solenoid. </a:t>
            </a:r>
          </a:p>
          <a:p>
            <a:r>
              <a:rPr lang="en-GB" sz="1600" b="1" dirty="0"/>
              <a:t>TSPSS_SIF4_2</a:t>
            </a:r>
          </a:p>
          <a:p>
            <a:r>
              <a:rPr lang="en-US" sz="1600" dirty="0"/>
              <a:t>Upon removal of the entry key to access door DIS605</a:t>
            </a:r>
            <a:r>
              <a:rPr lang="en-US" sz="1600" b="1" dirty="0"/>
              <a:t> </a:t>
            </a:r>
            <a:r>
              <a:rPr lang="en-US" sz="1600" dirty="0"/>
              <a:t>from the door lock unit, lock the door DIS605</a:t>
            </a:r>
            <a:r>
              <a:rPr lang="en-US" sz="1600" b="1" dirty="0"/>
              <a:t> </a:t>
            </a:r>
            <a:r>
              <a:rPr lang="en-US" sz="1600" dirty="0"/>
              <a:t>via solenoid. </a:t>
            </a:r>
          </a:p>
          <a:p>
            <a:r>
              <a:rPr lang="en-GB" sz="1600" b="1" dirty="0"/>
              <a:t>TSPSS_SIF4_3</a:t>
            </a:r>
            <a:endParaRPr lang="en-US" sz="1600" dirty="0"/>
          </a:p>
          <a:p>
            <a:r>
              <a:rPr lang="en-US" sz="1600" dirty="0"/>
              <a:t>Upon removal of the entry key to sliding concrete door to D02.103.4003 from the door lock unit, lock the sliding concrete door to D02.103.4003 via solenoid. </a:t>
            </a:r>
          </a:p>
          <a:p>
            <a:r>
              <a:rPr lang="en-GB" sz="1600" b="1" dirty="0"/>
              <a:t>TSPSS_SIF4_4</a:t>
            </a:r>
            <a:endParaRPr lang="en-US" sz="1600" dirty="0"/>
          </a:p>
          <a:p>
            <a:r>
              <a:rPr lang="en-US" sz="1600" dirty="0"/>
              <a:t>Upon removal of the entry key to sliding concrete door to D02.115.4003 from the door lock unit, lock the sliding concrete door to D02.115.4003 via solenoid. </a:t>
            </a:r>
          </a:p>
          <a:p>
            <a:r>
              <a:rPr lang="en-GB" sz="1600" b="1" dirty="0"/>
              <a:t>TSPSS_SIF4_5</a:t>
            </a:r>
          </a:p>
          <a:p>
            <a:r>
              <a:rPr lang="en-US" sz="1600" dirty="0"/>
              <a:t>Upon removal of the entry key to access door to D02.115.4001 (Connection Cell) from the door lock unit, lock the access door to D02.115.4001 (Connection Cell) via solenoid. </a:t>
            </a:r>
            <a:endParaRPr lang="en-GB" sz="1600" dirty="0"/>
          </a:p>
          <a:p>
            <a:endParaRPr lang="en-US" sz="1600" dirty="0"/>
          </a:p>
          <a:p>
            <a:endParaRPr lang="en-US" sz="1600" dirty="0"/>
          </a:p>
          <a:p>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6" name="Rectangle 5"/>
          <p:cNvSpPr/>
          <p:nvPr/>
        </p:nvSpPr>
        <p:spPr>
          <a:xfrm>
            <a:off x="6373692" y="641145"/>
            <a:ext cx="3833257"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This is done without a logic solver. PLC will monitor the safety circuits from the lock unit to ensure the door is locked. </a:t>
            </a:r>
          </a:p>
        </p:txBody>
      </p:sp>
    </p:spTree>
    <p:extLst>
      <p:ext uri="{BB962C8B-B14F-4D97-AF65-F5344CB8AC3E}">
        <p14:creationId xmlns:p14="http://schemas.microsoft.com/office/powerpoint/2010/main" val="27202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 PSS SIFs / Bunker PSS SIFs </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36</a:t>
            </a:fld>
            <a:endParaRPr lang="sv-SE"/>
          </a:p>
        </p:txBody>
      </p:sp>
      <p:sp>
        <p:nvSpPr>
          <p:cNvPr id="5" name="Text Placeholder 4"/>
          <p:cNvSpPr>
            <a:spLocks noGrp="1"/>
          </p:cNvSpPr>
          <p:nvPr>
            <p:ph type="body" sz="quarter" idx="14"/>
          </p:nvPr>
        </p:nvSpPr>
        <p:spPr/>
        <p:txBody>
          <a:bodyPr/>
          <a:lstStyle/>
          <a:p>
            <a:endParaRPr lang="en-US" dirty="0"/>
          </a:p>
        </p:txBody>
      </p:sp>
      <p:sp>
        <p:nvSpPr>
          <p:cNvPr id="8" name="Content Placeholder 7"/>
          <p:cNvSpPr>
            <a:spLocks noGrp="1"/>
          </p:cNvSpPr>
          <p:nvPr>
            <p:ph idx="1"/>
          </p:nvPr>
        </p:nvSpPr>
        <p:spPr>
          <a:xfrm>
            <a:off x="6952593" y="3439213"/>
            <a:ext cx="4469524" cy="2179553"/>
          </a:xfrm>
        </p:spPr>
        <p:txBody>
          <a:bodyPr/>
          <a:lstStyle/>
          <a:p>
            <a:r>
              <a:rPr lang="en-GB" sz="1400" b="1" dirty="0"/>
              <a:t>BunPSS_SIF8_1</a:t>
            </a:r>
          </a:p>
          <a:p>
            <a:r>
              <a:rPr lang="en-US" sz="1400" dirty="0"/>
              <a:t>If any of the LSS in D01 is detected open, lock the South Bunker Access key (SBAK) in position ON in slot 5 of Unit 1. </a:t>
            </a:r>
          </a:p>
          <a:p>
            <a:r>
              <a:rPr lang="en-GB" sz="1400" b="1" dirty="0"/>
              <a:t>BunPSS_SIF8_2</a:t>
            </a:r>
            <a:endParaRPr lang="en-US" sz="1400" dirty="0"/>
          </a:p>
          <a:p>
            <a:r>
              <a:rPr lang="en-US" sz="1400" dirty="0"/>
              <a:t>If any of the LSS in D03 is detected open, lock the North Bunker Access key (NBAK) in position ON in slot 4 of Unit 1. </a:t>
            </a:r>
          </a:p>
          <a:p>
            <a:pPr marL="82550" lvl="1" indent="0">
              <a:buNone/>
            </a:pPr>
            <a:endParaRPr lang="en-US" sz="1600" dirty="0"/>
          </a:p>
          <a:p>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9" name="Rectangle 8"/>
          <p:cNvSpPr/>
          <p:nvPr/>
        </p:nvSpPr>
        <p:spPr>
          <a:xfrm>
            <a:off x="7497164" y="1723112"/>
            <a:ext cx="2879835"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dirty="0">
                <a:solidFill>
                  <a:schemeClr val="bg1">
                    <a:lumMod val="50000"/>
                  </a:schemeClr>
                </a:solidFill>
              </a:rPr>
              <a:t>These functions prevent people from being exposed to gamma radiation in Target basement area and Bunker PSS controlled area.</a:t>
            </a:r>
          </a:p>
        </p:txBody>
      </p:sp>
      <p:sp>
        <p:nvSpPr>
          <p:cNvPr id="10" name="Content Placeholder 7"/>
          <p:cNvSpPr txBox="1">
            <a:spLocks/>
          </p:cNvSpPr>
          <p:nvPr/>
        </p:nvSpPr>
        <p:spPr>
          <a:xfrm>
            <a:off x="1246800" y="1714800"/>
            <a:ext cx="5279292"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TSPSS_SIF6</a:t>
            </a:r>
            <a:endParaRPr lang="en-US" sz="1400" b="1" dirty="0"/>
          </a:p>
          <a:p>
            <a:r>
              <a:rPr lang="en-US" sz="1400" dirty="0"/>
              <a:t>If the Target Access key is detected out of position ON in Slot 3 of the key exchange unit 1, de-energise the following EUC:</a:t>
            </a:r>
          </a:p>
          <a:p>
            <a:pPr lvl="1"/>
            <a:r>
              <a:rPr lang="en-US" sz="1400" dirty="0"/>
              <a:t>    Light Shutter Systems (LSS) Actuators in D01.</a:t>
            </a:r>
          </a:p>
          <a:p>
            <a:pPr lvl="1"/>
            <a:r>
              <a:rPr lang="en-US" sz="1400" dirty="0"/>
              <a:t>    Light Shutter Systems (LSS) Actuators in D03. </a:t>
            </a:r>
          </a:p>
          <a:p>
            <a:r>
              <a:rPr lang="en-US" sz="1400" b="1" dirty="0"/>
              <a:t>BunPSS_SIF6_1</a:t>
            </a:r>
          </a:p>
          <a:p>
            <a:r>
              <a:rPr lang="en-US" sz="1400" dirty="0"/>
              <a:t>If the South Bunker Access key (SBAK) is detected removed from position ON in Slot 5 de-energize the following EUC:</a:t>
            </a:r>
          </a:p>
          <a:p>
            <a:pPr lvl="1"/>
            <a:r>
              <a:rPr lang="en-US" sz="1400" dirty="0"/>
              <a:t>Light Shutter Systems (LSS) Actuators in D01</a:t>
            </a:r>
          </a:p>
          <a:p>
            <a:r>
              <a:rPr lang="en-US" sz="1400" b="1" dirty="0"/>
              <a:t>BunPSS_SIF6_2</a:t>
            </a:r>
          </a:p>
          <a:p>
            <a:r>
              <a:rPr lang="en-US" sz="1400" dirty="0"/>
              <a:t>If the North Bunker Access key (NBAK) is detected removed from position ON in Slot 4 de-energize the following EUC:</a:t>
            </a:r>
          </a:p>
          <a:p>
            <a:pPr lvl="1"/>
            <a:r>
              <a:rPr lang="en-US" sz="1400" dirty="0"/>
              <a:t>Light Shutter Systems (LSS) Actuators in D03</a:t>
            </a:r>
          </a:p>
          <a:p>
            <a:pPr marL="82550" lvl="1" indent="0">
              <a:buFont typeface="Wingdings" panose="05000000000000000000" pitchFamily="2" charset="2"/>
              <a:buNone/>
            </a:pPr>
            <a:endParaRPr lang="en-US" sz="1600" dirty="0"/>
          </a:p>
          <a:p>
            <a:endParaRPr lang="en-US" dirty="0"/>
          </a:p>
        </p:txBody>
      </p:sp>
    </p:spTree>
    <p:extLst>
      <p:ext uri="{BB962C8B-B14F-4D97-AF65-F5344CB8AC3E}">
        <p14:creationId xmlns:p14="http://schemas.microsoft.com/office/powerpoint/2010/main" val="18187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Bunker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37</a:t>
            </a:fld>
            <a:endParaRPr lang="sv-SE"/>
          </a:p>
        </p:txBody>
      </p:sp>
      <p:sp>
        <p:nvSpPr>
          <p:cNvPr id="8" name="Content Placeholder 7"/>
          <p:cNvSpPr>
            <a:spLocks noGrp="1"/>
          </p:cNvSpPr>
          <p:nvPr>
            <p:ph idx="1"/>
          </p:nvPr>
        </p:nvSpPr>
        <p:spPr/>
        <p:txBody>
          <a:bodyPr/>
          <a:lstStyle/>
          <a:p>
            <a:r>
              <a:rPr lang="en-US" dirty="0"/>
              <a:t>If any safety token is detected removed from units 2 in North and South Bunkers and bending magnets are detected energized (</a:t>
            </a:r>
            <a:r>
              <a:rPr lang="en-US" dirty="0" err="1"/>
              <a:t>BoT</a:t>
            </a:r>
            <a:r>
              <a:rPr lang="en-US" dirty="0"/>
              <a:t> allowed), de-energise the following EUC:</a:t>
            </a:r>
          </a:p>
          <a:p>
            <a:pPr lvl="1"/>
            <a:r>
              <a:rPr lang="en-US" dirty="0"/>
              <a:t>Proton Beam Actuators</a:t>
            </a:r>
          </a:p>
          <a:p>
            <a:pPr lvl="1"/>
            <a:r>
              <a:rPr lang="en-US" dirty="0"/>
              <a:t>Light Shutter Systems (LSS) Actuators in D01.</a:t>
            </a:r>
          </a:p>
          <a:p>
            <a:pPr lvl="1"/>
            <a:r>
              <a:rPr lang="en-US" dirty="0"/>
              <a:t>Light Shutter Systems (LSS) Actuators in D03. </a:t>
            </a:r>
          </a:p>
        </p:txBody>
      </p:sp>
      <p:sp>
        <p:nvSpPr>
          <p:cNvPr id="5" name="Text Placeholder 4"/>
          <p:cNvSpPr>
            <a:spLocks noGrp="1"/>
          </p:cNvSpPr>
          <p:nvPr>
            <p:ph type="body" sz="quarter" idx="14"/>
          </p:nvPr>
        </p:nvSpPr>
        <p:spPr/>
        <p:txBody>
          <a:bodyPr/>
          <a:lstStyle/>
          <a:p>
            <a:r>
              <a:rPr lang="en-GB" dirty="0"/>
              <a:t>BunPSS_SIF7</a:t>
            </a:r>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10" name="Rectangle 9"/>
          <p:cNvSpPr/>
          <p:nvPr/>
        </p:nvSpPr>
        <p:spPr>
          <a:xfrm>
            <a:off x="6792309" y="1702970"/>
            <a:ext cx="3671400" cy="110799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Safety circuits from Bunker South key exchange unit 2 (2 safety circuits per unit)</a:t>
            </a:r>
          </a:p>
          <a:p>
            <a:r>
              <a:rPr lang="en-US" sz="1100" dirty="0"/>
              <a:t>Safety circuits from Bunker North key exchange unit 2 (2 safety circuits per unit)</a:t>
            </a:r>
          </a:p>
          <a:p>
            <a:r>
              <a:rPr lang="en-US" sz="1100" dirty="0"/>
              <a:t>Feedback signals, bending magnet contactors (4 contactors’ feedback signals in total)</a:t>
            </a:r>
          </a:p>
        </p:txBody>
      </p:sp>
      <p:sp>
        <p:nvSpPr>
          <p:cNvPr id="11" name="Rectangle 10"/>
          <p:cNvSpPr/>
          <p:nvPr/>
        </p:nvSpPr>
        <p:spPr>
          <a:xfrm>
            <a:off x="7537837" y="3253835"/>
            <a:ext cx="2180344"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Bunker North PSS PLC </a:t>
            </a:r>
          </a:p>
          <a:p>
            <a:r>
              <a:rPr lang="en-US" sz="1200" dirty="0"/>
              <a:t>Bunker South PSS PLC</a:t>
            </a:r>
          </a:p>
          <a:p>
            <a:r>
              <a:rPr lang="en-US" sz="1200" dirty="0"/>
              <a:t>Nexus PSS PLC </a:t>
            </a:r>
          </a:p>
          <a:p>
            <a:r>
              <a:rPr lang="en-US" sz="1200" dirty="0"/>
              <a:t>PSS NCL PLC</a:t>
            </a:r>
          </a:p>
        </p:txBody>
      </p:sp>
      <p:cxnSp>
        <p:nvCxnSpPr>
          <p:cNvPr id="12" name="Straight Arrow Connector 11"/>
          <p:cNvCxnSpPr>
            <a:stCxn id="10" idx="2"/>
            <a:endCxn id="11" idx="0"/>
          </p:cNvCxnSpPr>
          <p:nvPr/>
        </p:nvCxnSpPr>
        <p:spPr>
          <a:xfrm>
            <a:off x="8628009" y="2810966"/>
            <a:ext cx="0" cy="44286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3" name="Rectangle 12"/>
          <p:cNvSpPr/>
          <p:nvPr/>
        </p:nvSpPr>
        <p:spPr>
          <a:xfrm>
            <a:off x="7385159" y="4575915"/>
            <a:ext cx="2485699" cy="6001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2 contactors for ISrc HVPS </a:t>
            </a:r>
          </a:p>
          <a:p>
            <a:r>
              <a:rPr lang="en-US" sz="1100" dirty="0"/>
              <a:t>Grounding relay + contactor relay</a:t>
            </a:r>
          </a:p>
          <a:p>
            <a:r>
              <a:rPr lang="en-GB" sz="1100" dirty="0"/>
              <a:t>2 contactors for each LSS (16 in total)</a:t>
            </a:r>
            <a:endParaRPr lang="en-US" sz="1100" dirty="0"/>
          </a:p>
        </p:txBody>
      </p:sp>
      <p:cxnSp>
        <p:nvCxnSpPr>
          <p:cNvPr id="14" name="Straight Arrow Connector 13"/>
          <p:cNvCxnSpPr>
            <a:stCxn id="11" idx="2"/>
          </p:cNvCxnSpPr>
          <p:nvPr/>
        </p:nvCxnSpPr>
        <p:spPr>
          <a:xfrm flipH="1">
            <a:off x="8628008" y="4084832"/>
            <a:ext cx="1" cy="56991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273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38</a:t>
            </a:fld>
            <a:endParaRPr lang="sv-SE"/>
          </a:p>
        </p:txBody>
      </p:sp>
      <p:sp>
        <p:nvSpPr>
          <p:cNvPr id="8" name="Content Placeholder 7"/>
          <p:cNvSpPr>
            <a:spLocks noGrp="1"/>
          </p:cNvSpPr>
          <p:nvPr>
            <p:ph idx="1"/>
          </p:nvPr>
        </p:nvSpPr>
        <p:spPr>
          <a:xfrm>
            <a:off x="1094400" y="1562399"/>
            <a:ext cx="6126207" cy="4996056"/>
          </a:xfrm>
        </p:spPr>
        <p:txBody>
          <a:bodyPr/>
          <a:lstStyle/>
          <a:p>
            <a:pPr marL="0" indent="0">
              <a:buNone/>
            </a:pPr>
            <a:r>
              <a:rPr lang="en-GB" b="1" dirty="0"/>
              <a:t>DREAMPSS_SIF1 </a:t>
            </a:r>
            <a:endParaRPr lang="en-US" b="1" dirty="0"/>
          </a:p>
          <a:p>
            <a:pPr marL="257175" lvl="1" indent="0">
              <a:buNone/>
            </a:pPr>
            <a:r>
              <a:rPr lang="en-US" dirty="0"/>
              <a:t>If any ESOB in the DREAM PSS controlled area is pressed, de-energise the instrument shutter. </a:t>
            </a:r>
          </a:p>
          <a:p>
            <a:pPr marL="347663" lvl="2" indent="14288">
              <a:buNone/>
            </a:pPr>
            <a:r>
              <a:rPr lang="en-US" dirty="0"/>
              <a:t>Additionally, if the instrument shutter is detected open after the ESOB is detected pressed, and the bending magnets are detected energized (</a:t>
            </a:r>
            <a:r>
              <a:rPr lang="en-US" dirty="0" err="1"/>
              <a:t>BoT</a:t>
            </a:r>
            <a:r>
              <a:rPr lang="en-US" dirty="0"/>
              <a:t> allowed), de-energise the Proton Beam Actuators.</a:t>
            </a:r>
          </a:p>
          <a:p>
            <a:pPr marL="0" indent="-114300">
              <a:buNone/>
            </a:pPr>
            <a:r>
              <a:rPr lang="en-GB" b="1" dirty="0"/>
              <a:t>DREAMPSS_SIF3</a:t>
            </a:r>
            <a:endParaRPr lang="en-US" b="1" dirty="0"/>
          </a:p>
          <a:p>
            <a:r>
              <a:rPr lang="en-US" dirty="0"/>
              <a:t>If the access door to DREAM PSS controlled area is detected open, de-energise the instrument shutter.</a:t>
            </a:r>
          </a:p>
          <a:p>
            <a:pPr marL="233363" lvl="2" indent="0">
              <a:buNone/>
            </a:pPr>
            <a:r>
              <a:rPr lang="en-US" dirty="0"/>
              <a:t>Additionally, if the instrument shutter is detected open </a:t>
            </a:r>
            <a:r>
              <a:rPr lang="en-US" i="1" dirty="0"/>
              <a:t>5 seconds</a:t>
            </a:r>
            <a:r>
              <a:rPr lang="en-US" dirty="0"/>
              <a:t> after the door is detected open, and the bending magnets are detected energized (</a:t>
            </a:r>
            <a:r>
              <a:rPr lang="en-US" dirty="0" err="1"/>
              <a:t>BoT</a:t>
            </a:r>
            <a:r>
              <a:rPr lang="en-US" dirty="0"/>
              <a:t> allowed), de-energise the Proton Beam Actuators.</a:t>
            </a:r>
            <a:endParaRPr lang="en-GB" dirty="0"/>
          </a:p>
        </p:txBody>
      </p:sp>
      <p:sp>
        <p:nvSpPr>
          <p:cNvPr id="5" name="Text Placeholder 4"/>
          <p:cNvSpPr>
            <a:spLocks noGrp="1"/>
          </p:cNvSpPr>
          <p:nvPr>
            <p:ph type="body" sz="quarter" idx="14"/>
          </p:nvPr>
        </p:nvSpPr>
        <p:spPr/>
        <p:txBody>
          <a:bodyPr/>
          <a:lstStyle/>
          <a:p>
            <a:r>
              <a:rPr lang="en-GB" dirty="0"/>
              <a:t>Proton beam interlock if </a:t>
            </a:r>
            <a:r>
              <a:rPr lang="en-GB" dirty="0" err="1"/>
              <a:t>BoT</a:t>
            </a:r>
            <a:r>
              <a:rPr lang="en-GB" dirty="0"/>
              <a:t> allowed</a:t>
            </a:r>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
        <p:nvSpPr>
          <p:cNvPr id="10" name="Rectangle 9"/>
          <p:cNvSpPr/>
          <p:nvPr/>
        </p:nvSpPr>
        <p:spPr>
          <a:xfrm>
            <a:off x="7769771" y="2273069"/>
            <a:ext cx="3078549"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6 ESOBs</a:t>
            </a:r>
          </a:p>
          <a:p>
            <a:r>
              <a:rPr lang="en-US" sz="1100" dirty="0"/>
              <a:t>Feedback signals, bending magnet contactors (4 contactors’ feedback signals in total)</a:t>
            </a:r>
            <a:endParaRPr lang="en-GB" sz="1100" dirty="0"/>
          </a:p>
          <a:p>
            <a:r>
              <a:rPr lang="en-US" sz="1100" dirty="0"/>
              <a:t>2 safety switches on the instrument shutter</a:t>
            </a:r>
          </a:p>
        </p:txBody>
      </p:sp>
      <p:sp>
        <p:nvSpPr>
          <p:cNvPr id="11" name="Rectangle 10"/>
          <p:cNvSpPr/>
          <p:nvPr/>
        </p:nvSpPr>
        <p:spPr>
          <a:xfrm>
            <a:off x="8624287" y="3518923"/>
            <a:ext cx="1362291"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DREAM PSS PLC</a:t>
            </a:r>
          </a:p>
          <a:p>
            <a:r>
              <a:rPr lang="en-US" sz="1200" dirty="0"/>
              <a:t>Nexus PSS PLC </a:t>
            </a:r>
          </a:p>
          <a:p>
            <a:r>
              <a:rPr lang="en-US" sz="1200" dirty="0"/>
              <a:t>PSS NCL PLC</a:t>
            </a:r>
          </a:p>
        </p:txBody>
      </p:sp>
      <p:cxnSp>
        <p:nvCxnSpPr>
          <p:cNvPr id="12" name="Straight Arrow Connector 11"/>
          <p:cNvCxnSpPr/>
          <p:nvPr/>
        </p:nvCxnSpPr>
        <p:spPr>
          <a:xfrm>
            <a:off x="9305433" y="3042510"/>
            <a:ext cx="0" cy="44286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3" name="Rectangle 12"/>
          <p:cNvSpPr/>
          <p:nvPr/>
        </p:nvSpPr>
        <p:spPr>
          <a:xfrm>
            <a:off x="7834476" y="4701583"/>
            <a:ext cx="2949138" cy="93871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1100" dirty="0"/>
              <a:t>Solenoid valve (PSS owned)</a:t>
            </a:r>
          </a:p>
          <a:p>
            <a:r>
              <a:rPr lang="en-GB" sz="1100" dirty="0"/>
              <a:t>Pneumatic actuator for instrument shutter</a:t>
            </a:r>
            <a:endParaRPr lang="en-US" sz="1100" dirty="0"/>
          </a:p>
          <a:p>
            <a:r>
              <a:rPr lang="en-US" sz="1100" dirty="0"/>
              <a:t>2 contactors for ISrc HVPS </a:t>
            </a:r>
          </a:p>
          <a:p>
            <a:r>
              <a:rPr lang="en-US" sz="1100" dirty="0"/>
              <a:t>Grounding relay + contactor relay</a:t>
            </a:r>
          </a:p>
          <a:p>
            <a:r>
              <a:rPr lang="en-GB" sz="1100" dirty="0"/>
              <a:t>2 contactors for each LSS (16 in total)</a:t>
            </a:r>
            <a:endParaRPr lang="en-US" sz="1100" dirty="0"/>
          </a:p>
        </p:txBody>
      </p:sp>
      <p:cxnSp>
        <p:nvCxnSpPr>
          <p:cNvPr id="14" name="Straight Arrow Connector 13"/>
          <p:cNvCxnSpPr/>
          <p:nvPr/>
        </p:nvCxnSpPr>
        <p:spPr>
          <a:xfrm flipH="1">
            <a:off x="9301326" y="4114354"/>
            <a:ext cx="1" cy="56991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854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39</a:t>
            </a:fld>
            <a:endParaRPr lang="sv-SE"/>
          </a:p>
        </p:txBody>
      </p:sp>
      <p:sp>
        <p:nvSpPr>
          <p:cNvPr id="8" name="Content Placeholder 7"/>
          <p:cNvSpPr>
            <a:spLocks noGrp="1"/>
          </p:cNvSpPr>
          <p:nvPr>
            <p:ph idx="1"/>
          </p:nvPr>
        </p:nvSpPr>
        <p:spPr>
          <a:xfrm>
            <a:off x="1094400" y="1562399"/>
            <a:ext cx="9436966" cy="4065891"/>
          </a:xfrm>
        </p:spPr>
        <p:txBody>
          <a:bodyPr/>
          <a:lstStyle/>
          <a:p>
            <a:r>
              <a:rPr lang="en-GB" b="1" dirty="0"/>
              <a:t>DREAMPSS_SIF2</a:t>
            </a:r>
            <a:endParaRPr lang="en-US" b="1" dirty="0"/>
          </a:p>
          <a:p>
            <a:pPr marL="361338" lvl="3" indent="0">
              <a:buNone/>
            </a:pPr>
            <a:r>
              <a:rPr lang="en-US" dirty="0">
                <a:solidFill>
                  <a:schemeClr val="bg1">
                    <a:lumMod val="50000"/>
                  </a:schemeClr>
                </a:solidFill>
              </a:rPr>
              <a:t>If the DREAM main key is detected out of position ON, de-energise the instrument shutter.</a:t>
            </a:r>
          </a:p>
          <a:p>
            <a:pPr marL="142875" lvl="1" indent="0">
              <a:buNone/>
            </a:pPr>
            <a:r>
              <a:rPr lang="en-GB" b="1" dirty="0"/>
              <a:t>DREAMPSS_SIF6</a:t>
            </a:r>
          </a:p>
          <a:p>
            <a:pPr marL="361338" lvl="3" indent="0">
              <a:buNone/>
            </a:pPr>
            <a:r>
              <a:rPr lang="en-US" dirty="0">
                <a:solidFill>
                  <a:schemeClr val="bg1">
                    <a:lumMod val="50000"/>
                  </a:schemeClr>
                </a:solidFill>
              </a:rPr>
              <a:t>If the DREAM instrument shutter is detected open, lock the DREAM main key in position ON. </a:t>
            </a:r>
            <a:endParaRPr lang="en-US" b="1" dirty="0"/>
          </a:p>
          <a:p>
            <a:r>
              <a:rPr lang="en-GB" b="1" dirty="0"/>
              <a:t>DREAMPSS_SIF4</a:t>
            </a:r>
            <a:endParaRPr lang="en-US" b="1" dirty="0"/>
          </a:p>
          <a:p>
            <a:pPr marL="361338" lvl="3" indent="0">
              <a:buNone/>
            </a:pPr>
            <a:r>
              <a:rPr lang="en-US" dirty="0">
                <a:solidFill>
                  <a:schemeClr val="bg1">
                    <a:lumMod val="50000"/>
                  </a:schemeClr>
                </a:solidFill>
              </a:rPr>
              <a:t>If the entry key to open the access door to DREAM cave 1 is detected removed from position ON in the lock unit, de-energise the solenoid on the door's lock unit.</a:t>
            </a:r>
          </a:p>
          <a:p>
            <a:r>
              <a:rPr lang="en-US" b="1" dirty="0"/>
              <a:t>DREAMPSS_SIF5</a:t>
            </a:r>
          </a:p>
          <a:p>
            <a:pPr marL="361338" lvl="3" indent="0">
              <a:buNone/>
            </a:pPr>
            <a:r>
              <a:rPr lang="en-US" dirty="0">
                <a:solidFill>
                  <a:schemeClr val="bg1">
                    <a:lumMod val="50000"/>
                  </a:schemeClr>
                </a:solidFill>
              </a:rPr>
              <a:t>If the radiation monitor downstream the DREAM instrument shutter shows high radiation or has an error when the shutter is closed and DREAM access key to cave 1 is out of position ON, de-energise the Proton Beam Actuators. </a:t>
            </a:r>
          </a:p>
          <a:p>
            <a:endParaRPr lang="en-US" dirty="0"/>
          </a:p>
          <a:p>
            <a:pPr marL="0" indent="0">
              <a:buNone/>
            </a:pPr>
            <a:endParaRPr lang="en-US" dirty="0"/>
          </a:p>
        </p:txBody>
      </p:sp>
      <p:sp>
        <p:nvSpPr>
          <p:cNvPr id="5" name="Text Placeholder 4"/>
          <p:cNvSpPr>
            <a:spLocks noGrp="1"/>
          </p:cNvSpPr>
          <p:nvPr>
            <p:ph type="body" sz="quarter" idx="14"/>
          </p:nvPr>
        </p:nvSpPr>
        <p:spPr/>
        <p:txBody>
          <a:bodyPr/>
          <a:lstStyle/>
          <a:p>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10469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Introduction to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1</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TS PSS, Bunker PSS, DREAM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5</a:t>
            </a:r>
          </a:p>
        </p:txBody>
      </p:sp>
    </p:spTree>
    <p:extLst>
      <p:ext uri="{BB962C8B-B14F-4D97-AF65-F5344CB8AC3E}">
        <p14:creationId xmlns:p14="http://schemas.microsoft.com/office/powerpoint/2010/main" val="10621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41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Low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7BFD2A24-6DEA-CBB0-A7A0-CF3D0D23A986}"/>
              </a:ext>
            </a:extLst>
          </p:cNvPr>
          <p:cNvSpPr>
            <a:spLocks noChangeArrowheads="1"/>
          </p:cNvSpPr>
          <p:nvPr/>
        </p:nvSpPr>
        <p:spPr bwMode="auto">
          <a:xfrm>
            <a:off x="1352426" y="23011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Table 15">
            <a:extLst>
              <a:ext uri="{FF2B5EF4-FFF2-40B4-BE49-F238E27FC236}">
                <a16:creationId xmlns:a16="http://schemas.microsoft.com/office/drawing/2014/main" id="{49453B45-AA66-3E6F-C8E0-717FFFAC3C21}"/>
              </a:ext>
            </a:extLst>
          </p:cNvPr>
          <p:cNvGraphicFramePr>
            <a:graphicFrameLocks noGrp="1"/>
          </p:cNvGraphicFramePr>
          <p:nvPr>
            <p:extLst>
              <p:ext uri="{D42A27DB-BD31-4B8C-83A1-F6EECF244321}">
                <p14:modId xmlns:p14="http://schemas.microsoft.com/office/powerpoint/2010/main" val="3397400430"/>
              </p:ext>
            </p:extLst>
          </p:nvPr>
        </p:nvGraphicFramePr>
        <p:xfrm>
          <a:off x="1103709" y="2179536"/>
          <a:ext cx="9839297" cy="2400969"/>
        </p:xfrm>
        <a:graphic>
          <a:graphicData uri="http://schemas.openxmlformats.org/drawingml/2006/table">
            <a:tbl>
              <a:tblPr firstRow="1" firstCol="1" bandRow="1">
                <a:tableStyleId>{5C22544A-7EE6-4342-B048-85BDC9FD1C3A}</a:tableStyleId>
              </a:tblPr>
              <a:tblGrid>
                <a:gridCol w="3408846">
                  <a:extLst>
                    <a:ext uri="{9D8B030D-6E8A-4147-A177-3AD203B41FA5}">
                      <a16:colId xmlns:a16="http://schemas.microsoft.com/office/drawing/2014/main" val="1020840884"/>
                    </a:ext>
                  </a:extLst>
                </a:gridCol>
                <a:gridCol w="1105602">
                  <a:extLst>
                    <a:ext uri="{9D8B030D-6E8A-4147-A177-3AD203B41FA5}">
                      <a16:colId xmlns:a16="http://schemas.microsoft.com/office/drawing/2014/main" val="3273489029"/>
                    </a:ext>
                  </a:extLst>
                </a:gridCol>
                <a:gridCol w="1217846">
                  <a:extLst>
                    <a:ext uri="{9D8B030D-6E8A-4147-A177-3AD203B41FA5}">
                      <a16:colId xmlns:a16="http://schemas.microsoft.com/office/drawing/2014/main" val="1342027227"/>
                    </a:ext>
                  </a:extLst>
                </a:gridCol>
                <a:gridCol w="1105602">
                  <a:extLst>
                    <a:ext uri="{9D8B030D-6E8A-4147-A177-3AD203B41FA5}">
                      <a16:colId xmlns:a16="http://schemas.microsoft.com/office/drawing/2014/main" val="1179830296"/>
                    </a:ext>
                  </a:extLst>
                </a:gridCol>
                <a:gridCol w="1919370">
                  <a:extLst>
                    <a:ext uri="{9D8B030D-6E8A-4147-A177-3AD203B41FA5}">
                      <a16:colId xmlns:a16="http://schemas.microsoft.com/office/drawing/2014/main" val="1569011673"/>
                    </a:ext>
                  </a:extLst>
                </a:gridCol>
                <a:gridCol w="1082031">
                  <a:extLst>
                    <a:ext uri="{9D8B030D-6E8A-4147-A177-3AD203B41FA5}">
                      <a16:colId xmlns:a16="http://schemas.microsoft.com/office/drawing/2014/main" val="890933954"/>
                    </a:ext>
                  </a:extLst>
                </a:gridCol>
              </a:tblGrid>
              <a:tr h="881003">
                <a:tc>
                  <a:txBody>
                    <a:bodyPr/>
                    <a:lstStyle/>
                    <a:p>
                      <a:pPr algn="ctr">
                        <a:spcAft>
                          <a:spcPts val="600"/>
                        </a:spcAft>
                      </a:pPr>
                      <a:r>
                        <a:rPr lang="en-GB" sz="1400">
                          <a:effectLst/>
                        </a:rPr>
                        <a:t>SIF Tag</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Selected PFD Target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PFD Achieved</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Selected SIL Target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Max Allowable SIL (Architectural Constraints)</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Result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321811530"/>
                  </a:ext>
                </a:extLst>
              </a:tr>
              <a:tr h="487258">
                <a:tc>
                  <a:txBody>
                    <a:bodyPr/>
                    <a:lstStyle/>
                    <a:p>
                      <a:pPr algn="l">
                        <a:spcAft>
                          <a:spcPts val="600"/>
                        </a:spcAft>
                      </a:pPr>
                      <a:r>
                        <a:rPr lang="en-GB" sz="1400">
                          <a:effectLst/>
                        </a:rPr>
                        <a:t>TSPSS_SIF1 – ESOB interlock from Target area</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N/A</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4.6E-4</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SIL 1</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dirty="0">
                          <a:effectLst/>
                        </a:rPr>
                        <a:t>SIL 2</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Passed</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77265670"/>
                  </a:ext>
                </a:extLst>
              </a:tr>
              <a:tr h="487258">
                <a:tc>
                  <a:txBody>
                    <a:bodyPr/>
                    <a:lstStyle/>
                    <a:p>
                      <a:pPr algn="l">
                        <a:spcAft>
                          <a:spcPts val="600"/>
                        </a:spcAft>
                      </a:pPr>
                      <a:r>
                        <a:rPr lang="en-GB" sz="1400">
                          <a:effectLst/>
                        </a:rPr>
                        <a:t>DREAMPSS_SIF1 - ESOB interlock from DREAM PSS</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N/A</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3.7E-2</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SIL 1</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SIL 1</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dirty="0">
                          <a:effectLst/>
                        </a:rPr>
                        <a:t>Passed</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41247885"/>
                  </a:ext>
                </a:extLst>
              </a:tr>
              <a:tr h="521746">
                <a:tc>
                  <a:txBody>
                    <a:bodyPr/>
                    <a:lstStyle/>
                    <a:p>
                      <a:pPr algn="l">
                        <a:spcAft>
                          <a:spcPts val="600"/>
                        </a:spcAft>
                      </a:pPr>
                      <a:r>
                        <a:rPr lang="en-GB" sz="1400">
                          <a:effectLst/>
                        </a:rPr>
                        <a:t>DREAMPSS_SIF5 - High radiation interlock in DREAM</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1.0E-2</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4.2E-4</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SIL 1</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SIL 2</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dirty="0">
                          <a:effectLst/>
                        </a:rPr>
                        <a:t>Passed</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161557998"/>
                  </a:ext>
                </a:extLst>
              </a:tr>
            </a:tbl>
          </a:graphicData>
        </a:graphic>
      </p:graphicFrame>
    </p:spTree>
    <p:extLst>
      <p:ext uri="{BB962C8B-B14F-4D97-AF65-F5344CB8AC3E}">
        <p14:creationId xmlns:p14="http://schemas.microsoft.com/office/powerpoint/2010/main" val="40403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42</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High Demand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7BFD2A24-6DEA-CBB0-A7A0-CF3D0D23A986}"/>
              </a:ext>
            </a:extLst>
          </p:cNvPr>
          <p:cNvSpPr>
            <a:spLocks noChangeArrowheads="1"/>
          </p:cNvSpPr>
          <p:nvPr/>
        </p:nvSpPr>
        <p:spPr bwMode="auto">
          <a:xfrm>
            <a:off x="1352426" y="23011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26828A12-88E7-0EB6-8AA3-DA70F054F05C}"/>
              </a:ext>
            </a:extLst>
          </p:cNvPr>
          <p:cNvGraphicFramePr>
            <a:graphicFrameLocks noGrp="1"/>
          </p:cNvGraphicFramePr>
          <p:nvPr/>
        </p:nvGraphicFramePr>
        <p:xfrm>
          <a:off x="1195647" y="1446416"/>
          <a:ext cx="10167770" cy="5028852"/>
        </p:xfrm>
        <a:graphic>
          <a:graphicData uri="http://schemas.openxmlformats.org/drawingml/2006/table">
            <a:tbl>
              <a:tblPr firstRow="1" firstCol="1" bandRow="1">
                <a:tableStyleId>{5C22544A-7EE6-4342-B048-85BDC9FD1C3A}</a:tableStyleId>
              </a:tblPr>
              <a:tblGrid>
                <a:gridCol w="3467902">
                  <a:extLst>
                    <a:ext uri="{9D8B030D-6E8A-4147-A177-3AD203B41FA5}">
                      <a16:colId xmlns:a16="http://schemas.microsoft.com/office/drawing/2014/main" val="2115507107"/>
                    </a:ext>
                  </a:extLst>
                </a:gridCol>
                <a:gridCol w="1019016">
                  <a:extLst>
                    <a:ext uri="{9D8B030D-6E8A-4147-A177-3AD203B41FA5}">
                      <a16:colId xmlns:a16="http://schemas.microsoft.com/office/drawing/2014/main" val="778382907"/>
                    </a:ext>
                  </a:extLst>
                </a:gridCol>
                <a:gridCol w="1183766">
                  <a:extLst>
                    <a:ext uri="{9D8B030D-6E8A-4147-A177-3AD203B41FA5}">
                      <a16:colId xmlns:a16="http://schemas.microsoft.com/office/drawing/2014/main" val="3985351992"/>
                    </a:ext>
                  </a:extLst>
                </a:gridCol>
                <a:gridCol w="1023081">
                  <a:extLst>
                    <a:ext uri="{9D8B030D-6E8A-4147-A177-3AD203B41FA5}">
                      <a16:colId xmlns:a16="http://schemas.microsoft.com/office/drawing/2014/main" val="3321106962"/>
                    </a:ext>
                  </a:extLst>
                </a:gridCol>
                <a:gridCol w="2058368">
                  <a:extLst>
                    <a:ext uri="{9D8B030D-6E8A-4147-A177-3AD203B41FA5}">
                      <a16:colId xmlns:a16="http://schemas.microsoft.com/office/drawing/2014/main" val="2370269200"/>
                    </a:ext>
                  </a:extLst>
                </a:gridCol>
                <a:gridCol w="1415637">
                  <a:extLst>
                    <a:ext uri="{9D8B030D-6E8A-4147-A177-3AD203B41FA5}">
                      <a16:colId xmlns:a16="http://schemas.microsoft.com/office/drawing/2014/main" val="77356496"/>
                    </a:ext>
                  </a:extLst>
                </a:gridCol>
              </a:tblGrid>
              <a:tr h="377140">
                <a:tc>
                  <a:txBody>
                    <a:bodyPr/>
                    <a:lstStyle/>
                    <a:p>
                      <a:pPr algn="ctr">
                        <a:spcAft>
                          <a:spcPts val="600"/>
                        </a:spcAft>
                      </a:pPr>
                      <a:r>
                        <a:rPr lang="en-GB" sz="1000" dirty="0">
                          <a:effectLst/>
                        </a:rPr>
                        <a:t>SIF Tag</a:t>
                      </a:r>
                      <a:endParaRPr lang="en-GB" sz="105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Selected PFH Target</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PFH Achieved (/hr)</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Selected SIL Target</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Max Allowable SIL (Architectural Constraints)</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Result</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2276463969"/>
                  </a:ext>
                </a:extLst>
              </a:tr>
              <a:tr h="224759">
                <a:tc>
                  <a:txBody>
                    <a:bodyPr/>
                    <a:lstStyle/>
                    <a:p>
                      <a:pPr algn="l">
                        <a:spcAft>
                          <a:spcPts val="600"/>
                        </a:spcAft>
                      </a:pPr>
                      <a:r>
                        <a:rPr lang="en-GB" sz="1000">
                          <a:effectLst/>
                        </a:rPr>
                        <a:t>TSPSS_SIF3 - Target Access Door Interlock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2.2E-8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3</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3163698707"/>
                  </a:ext>
                </a:extLst>
              </a:tr>
              <a:tr h="377140">
                <a:tc>
                  <a:txBody>
                    <a:bodyPr/>
                    <a:lstStyle/>
                    <a:p>
                      <a:pPr algn="l">
                        <a:spcAft>
                          <a:spcPts val="600"/>
                        </a:spcAft>
                      </a:pPr>
                      <a:r>
                        <a:rPr lang="en-GB" sz="1000">
                          <a:effectLst/>
                        </a:rPr>
                        <a:t>TSPSS_SIF4_1 – Target level 91 (Basement) access door DIS602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3546698903"/>
                  </a:ext>
                </a:extLst>
              </a:tr>
              <a:tr h="377140">
                <a:tc>
                  <a:txBody>
                    <a:bodyPr/>
                    <a:lstStyle/>
                    <a:p>
                      <a:pPr algn="l">
                        <a:spcAft>
                          <a:spcPts val="600"/>
                        </a:spcAft>
                      </a:pPr>
                      <a:r>
                        <a:rPr lang="en-GB" sz="1000">
                          <a:effectLst/>
                        </a:rPr>
                        <a:t>TSPSS_SIF4_2 – Target level 91 (Basement) access door DIS605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1252457730"/>
                  </a:ext>
                </a:extLst>
              </a:tr>
              <a:tr h="377140">
                <a:tc>
                  <a:txBody>
                    <a:bodyPr/>
                    <a:lstStyle/>
                    <a:p>
                      <a:pPr algn="l">
                        <a:spcAft>
                          <a:spcPts val="600"/>
                        </a:spcAft>
                      </a:pPr>
                      <a:r>
                        <a:rPr lang="en-GB" sz="1000" dirty="0">
                          <a:effectLst/>
                        </a:rPr>
                        <a:t>TSPSS_SIF4_3 – Target level 103 sliding concrete door lock</a:t>
                      </a:r>
                      <a:endParaRPr lang="en-GB" sz="105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1028296484"/>
                  </a:ext>
                </a:extLst>
              </a:tr>
              <a:tr h="377140">
                <a:tc>
                  <a:txBody>
                    <a:bodyPr/>
                    <a:lstStyle/>
                    <a:p>
                      <a:pPr algn="l">
                        <a:spcAft>
                          <a:spcPts val="600"/>
                        </a:spcAft>
                      </a:pPr>
                      <a:r>
                        <a:rPr lang="en-GB" sz="1000">
                          <a:effectLst/>
                        </a:rPr>
                        <a:t>TSPSS_SIF4_4– Target level 115 sliding concrete door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688566488"/>
                  </a:ext>
                </a:extLst>
              </a:tr>
              <a:tr h="224759">
                <a:tc>
                  <a:txBody>
                    <a:bodyPr/>
                    <a:lstStyle/>
                    <a:p>
                      <a:pPr algn="l">
                        <a:spcAft>
                          <a:spcPts val="600"/>
                        </a:spcAft>
                      </a:pPr>
                      <a:r>
                        <a:rPr lang="en-GB" sz="1000">
                          <a:effectLst/>
                        </a:rPr>
                        <a:t>TSPSS_SIF4_5– Target level 115 access door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3321205184"/>
                  </a:ext>
                </a:extLst>
              </a:tr>
              <a:tr h="224759">
                <a:tc>
                  <a:txBody>
                    <a:bodyPr/>
                    <a:lstStyle/>
                    <a:p>
                      <a:pPr algn="l">
                        <a:spcAft>
                          <a:spcPts val="600"/>
                        </a:spcAft>
                      </a:pPr>
                      <a:r>
                        <a:rPr lang="en-GB" sz="1000">
                          <a:effectLst/>
                        </a:rPr>
                        <a:t>TSPSS_SIF6 – Target access key LSS interlock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9.7E-8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2909487039"/>
                  </a:ext>
                </a:extLst>
              </a:tr>
              <a:tr h="377140">
                <a:tc>
                  <a:txBody>
                    <a:bodyPr/>
                    <a:lstStyle/>
                    <a:p>
                      <a:pPr algn="l">
                        <a:spcAft>
                          <a:spcPts val="600"/>
                        </a:spcAft>
                      </a:pPr>
                      <a:r>
                        <a:rPr lang="en-GB" sz="1000">
                          <a:effectLst/>
                        </a:rPr>
                        <a:t>BunPSS_SIF6_1– Bunker access key LSS interlock in Bunker South (D01)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4.3E-8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1343891154"/>
                  </a:ext>
                </a:extLst>
              </a:tr>
              <a:tr h="377140">
                <a:tc>
                  <a:txBody>
                    <a:bodyPr/>
                    <a:lstStyle/>
                    <a:p>
                      <a:pPr algn="l">
                        <a:spcAft>
                          <a:spcPts val="600"/>
                        </a:spcAft>
                      </a:pPr>
                      <a:r>
                        <a:rPr lang="en-GB" sz="1000">
                          <a:effectLst/>
                        </a:rPr>
                        <a:t>BunPSS_SIF6_2– Bunker access key LSS interlock in Bunker North (D03)</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dirty="0">
                          <a:effectLst/>
                        </a:rPr>
                        <a:t>[HOLD]</a:t>
                      </a:r>
                      <a:endParaRPr lang="en-GB" sz="105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6.7E-8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1637633763"/>
                  </a:ext>
                </a:extLst>
              </a:tr>
              <a:tr h="224759">
                <a:tc>
                  <a:txBody>
                    <a:bodyPr/>
                    <a:lstStyle/>
                    <a:p>
                      <a:pPr algn="l">
                        <a:spcAft>
                          <a:spcPts val="600"/>
                        </a:spcAft>
                      </a:pPr>
                      <a:r>
                        <a:rPr lang="en-GB" sz="1000">
                          <a:effectLst/>
                        </a:rPr>
                        <a:t>BunPSS_SIF7– Safety tokens interlock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1.0E-7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3</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2931381209"/>
                  </a:ext>
                </a:extLst>
              </a:tr>
              <a:tr h="224759">
                <a:tc>
                  <a:txBody>
                    <a:bodyPr/>
                    <a:lstStyle/>
                    <a:p>
                      <a:pPr algn="l">
                        <a:spcAft>
                          <a:spcPts val="600"/>
                        </a:spcAft>
                      </a:pPr>
                      <a:r>
                        <a:rPr lang="en-GB" sz="1000">
                          <a:effectLst/>
                        </a:rPr>
                        <a:t>BunPSS_SIF8_1– SBAK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9.6E-8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4212366884"/>
                  </a:ext>
                </a:extLst>
              </a:tr>
              <a:tr h="224759">
                <a:tc>
                  <a:txBody>
                    <a:bodyPr/>
                    <a:lstStyle/>
                    <a:p>
                      <a:pPr algn="l">
                        <a:spcAft>
                          <a:spcPts val="600"/>
                        </a:spcAft>
                      </a:pPr>
                      <a:r>
                        <a:rPr lang="en-GB" sz="1000">
                          <a:effectLst/>
                        </a:rPr>
                        <a:t>BunPSS_SIF8_2– NBAK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9.9E-8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840253360"/>
                  </a:ext>
                </a:extLst>
              </a:tr>
              <a:tr h="224759">
                <a:tc>
                  <a:txBody>
                    <a:bodyPr/>
                    <a:lstStyle/>
                    <a:p>
                      <a:pPr algn="l">
                        <a:spcAft>
                          <a:spcPts val="600"/>
                        </a:spcAft>
                      </a:pPr>
                      <a:r>
                        <a:rPr lang="en-GB" sz="1000">
                          <a:effectLst/>
                        </a:rPr>
                        <a:t>DREAMPSS_SIF2– DREAM main key interlock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2.3E-7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3.1E-6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Failed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2826738452"/>
                  </a:ext>
                </a:extLst>
              </a:tr>
              <a:tr h="366041">
                <a:tc>
                  <a:txBody>
                    <a:bodyPr/>
                    <a:lstStyle/>
                    <a:p>
                      <a:pPr algn="l">
                        <a:spcAft>
                          <a:spcPts val="600"/>
                        </a:spcAft>
                      </a:pPr>
                      <a:r>
                        <a:rPr lang="en-GB" sz="1000">
                          <a:effectLst/>
                        </a:rPr>
                        <a:t>DREAMPSS_SIF3– Access door interlock in DREAM PSS</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3.1E-6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dirty="0">
                          <a:effectLst/>
                        </a:rPr>
                        <a:t>SIL 1</a:t>
                      </a:r>
                      <a:endParaRPr lang="en-GB" sz="105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Failed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1470409691"/>
                  </a:ext>
                </a:extLst>
              </a:tr>
              <a:tr h="224759">
                <a:tc>
                  <a:txBody>
                    <a:bodyPr/>
                    <a:lstStyle/>
                    <a:p>
                      <a:pPr algn="l">
                        <a:spcAft>
                          <a:spcPts val="600"/>
                        </a:spcAft>
                      </a:pPr>
                      <a:r>
                        <a:rPr lang="en-GB" sz="1000">
                          <a:effectLst/>
                        </a:rPr>
                        <a:t>DREAMPSS_SIF4– DREAM cave access door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1.1E-6</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1.1E-7</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1</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Passed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3807514576"/>
                  </a:ext>
                </a:extLst>
              </a:tr>
              <a:tr h="224759">
                <a:tc>
                  <a:txBody>
                    <a:bodyPr/>
                    <a:lstStyle/>
                    <a:p>
                      <a:pPr algn="l">
                        <a:spcAft>
                          <a:spcPts val="600"/>
                        </a:spcAft>
                      </a:pPr>
                      <a:r>
                        <a:rPr lang="en-GB" sz="1000">
                          <a:effectLst/>
                        </a:rPr>
                        <a:t>DREAMPSS_SIF6– DREAM main key lock</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9.4E-8</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[HOLD]</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a:effectLst/>
                        </a:rPr>
                        <a:t>SIL 2</a:t>
                      </a:r>
                      <a:endParaRPr lang="en-GB" sz="105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000" dirty="0">
                          <a:effectLst/>
                        </a:rPr>
                        <a:t>[HOLD]</a:t>
                      </a:r>
                      <a:endParaRPr lang="en-GB" sz="105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1302915535"/>
                  </a:ext>
                </a:extLst>
              </a:tr>
            </a:tbl>
          </a:graphicData>
        </a:graphic>
      </p:graphicFrame>
    </p:spTree>
    <p:extLst>
      <p:ext uri="{BB962C8B-B14F-4D97-AF65-F5344CB8AC3E}">
        <p14:creationId xmlns:p14="http://schemas.microsoft.com/office/powerpoint/2010/main" val="28251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43</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TBD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084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Questions to the Committee</a:t>
            </a:r>
            <a:endParaRPr lang="sv-SE" dirty="0">
              <a:solidFill>
                <a:schemeClr val="tx1"/>
              </a:solidFill>
            </a:endParaRP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44</a:t>
            </a:fld>
            <a:endParaRPr lang="sv-SE" dirty="0"/>
          </a:p>
        </p:txBody>
      </p:sp>
      <p:sp>
        <p:nvSpPr>
          <p:cNvPr id="5" name="Text Placeholder 4"/>
          <p:cNvSpPr>
            <a:spLocks noGrp="1"/>
          </p:cNvSpPr>
          <p:nvPr>
            <p:ph type="body" sz="quarter" idx="14"/>
          </p:nvPr>
        </p:nvSpPr>
        <p:spPr/>
        <p:txBody>
          <a:bodyPr/>
          <a:lstStyle/>
          <a:p>
            <a:r>
              <a:rPr lang="sv-SE" dirty="0"/>
              <a:t>TS PSS, Bunker PSS, DREAM PSS</a:t>
            </a:r>
          </a:p>
        </p:txBody>
      </p:sp>
      <p:sp>
        <p:nvSpPr>
          <p:cNvPr id="6" name="Content Placeholder 5"/>
          <p:cNvSpPr>
            <a:spLocks noGrp="1"/>
          </p:cNvSpPr>
          <p:nvPr>
            <p:ph idx="1"/>
          </p:nvPr>
        </p:nvSpPr>
        <p:spPr>
          <a:xfrm>
            <a:off x="1050559" y="1562400"/>
            <a:ext cx="10617436" cy="4531512"/>
          </a:xfrm>
        </p:spPr>
        <p:txBody>
          <a:bodyPr/>
          <a:lstStyle/>
          <a:p>
            <a:pPr marL="457200" lvl="0" indent="-457200">
              <a:buFont typeface="+mj-lt"/>
              <a:buAutoNum type="arabicPeriod"/>
            </a:pPr>
            <a:r>
              <a:rPr lang="en-GB" dirty="0">
                <a:solidFill>
                  <a:schemeClr val="tx1"/>
                </a:solidFill>
              </a:rPr>
              <a:t>Is the approach for the initiating event where a person is missed by search and operation initiated acceptable?  </a:t>
            </a:r>
            <a:endParaRPr lang="sv-SE" dirty="0">
              <a:solidFill>
                <a:schemeClr val="tx1"/>
              </a:solidFill>
            </a:endParaRPr>
          </a:p>
          <a:p>
            <a:pPr marL="457200" lvl="0" indent="-457200">
              <a:buFont typeface="+mj-lt"/>
              <a:buAutoNum type="arabicPeriod"/>
            </a:pPr>
            <a:r>
              <a:rPr lang="en-GB" dirty="0">
                <a:solidFill>
                  <a:schemeClr val="tx1"/>
                </a:solidFill>
              </a:rPr>
              <a:t>Are the presented set of identified Safety Instrumented Functions (SIFs) properly formulated, and do they fulfil the overall safety functions derived from the DREAM RA?</a:t>
            </a:r>
          </a:p>
          <a:p>
            <a:pPr marL="457200" indent="-457200">
              <a:buFont typeface="+mj-lt"/>
              <a:buAutoNum type="arabicPeriod"/>
            </a:pPr>
            <a:r>
              <a:rPr lang="en-US" dirty="0">
                <a:solidFill>
                  <a:schemeClr val="tx1"/>
                </a:solidFill>
              </a:rPr>
              <a:t>Do you have any recommendation/example for reliability data used for equipment similar to the DREAM instrument shutter? </a:t>
            </a:r>
          </a:p>
          <a:p>
            <a:pPr marL="938213" lvl="2" indent="-457200">
              <a:buFont typeface="+mj-lt"/>
              <a:buAutoNum type="arabicPeriod"/>
            </a:pPr>
            <a:endParaRPr lang="en-GB" dirty="0">
              <a:solidFill>
                <a:srgbClr val="FF0000"/>
              </a:solidFill>
            </a:endParaRPr>
          </a:p>
          <a:p>
            <a:pPr marL="0" lvl="0" indent="0">
              <a:buNone/>
            </a:pPr>
            <a:endParaRPr lang="sv-SE" dirty="0">
              <a:solidFill>
                <a:schemeClr val="tx1"/>
              </a:solidFill>
            </a:endParaRPr>
          </a:p>
        </p:txBody>
      </p:sp>
      <p:sp>
        <p:nvSpPr>
          <p:cNvPr id="7" name="Date Placeholder 6"/>
          <p:cNvSpPr>
            <a:spLocks noGrp="1"/>
          </p:cNvSpPr>
          <p:nvPr>
            <p:ph type="dt" sz="half" idx="10"/>
          </p:nvPr>
        </p:nvSpPr>
        <p:spPr/>
        <p:txBody>
          <a:bodyPr/>
          <a:lstStyle/>
          <a:p>
            <a:fld id="{18896B66-0B3A-474C-9C9C-E4F07B1F5DAD}" type="datetime1">
              <a:rPr lang="sv-SE" smtClean="0"/>
              <a:t>2022-11-30</a:t>
            </a:fld>
            <a:endParaRPr lang="sv-SE" dirty="0"/>
          </a:p>
        </p:txBody>
      </p:sp>
    </p:spTree>
    <p:extLst>
      <p:ext uri="{BB962C8B-B14F-4D97-AF65-F5344CB8AC3E}">
        <p14:creationId xmlns:p14="http://schemas.microsoft.com/office/powerpoint/2010/main" val="33548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pPr>
              <a:spcAft>
                <a:spcPts val="600"/>
              </a:spcAft>
            </a:pPr>
            <a:r>
              <a:rPr lang="sv-SE" dirty="0" err="1"/>
              <a:t>Thank</a:t>
            </a:r>
            <a:r>
              <a:rPr lang="sv-SE" dirty="0"/>
              <a:t> </a:t>
            </a:r>
            <a:r>
              <a:rPr lang="sv-SE" dirty="0" err="1"/>
              <a:t>you</a:t>
            </a:r>
            <a:r>
              <a:rPr lang="sv-SE" dirty="0"/>
              <a:t> for </a:t>
            </a:r>
            <a:r>
              <a:rPr lang="sv-SE" dirty="0" err="1"/>
              <a:t>your</a:t>
            </a:r>
            <a:r>
              <a:rPr lang="sv-SE" dirty="0"/>
              <a:t> attention!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Backup slides</a:t>
            </a:r>
          </a:p>
        </p:txBody>
      </p:sp>
    </p:spTree>
    <p:extLst>
      <p:ext uri="{BB962C8B-B14F-4D97-AF65-F5344CB8AC3E}">
        <p14:creationId xmlns:p14="http://schemas.microsoft.com/office/powerpoint/2010/main" val="158382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ACCPSS_SIF3_2</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47</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E-Exit1</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grpSp>
        <p:nvGrpSpPr>
          <p:cNvPr id="5" name="Group 4"/>
          <p:cNvGrpSpPr/>
          <p:nvPr/>
        </p:nvGrpSpPr>
        <p:grpSpPr>
          <a:xfrm>
            <a:off x="1324610" y="3406199"/>
            <a:ext cx="984250" cy="354271"/>
            <a:chOff x="1324610" y="3406199"/>
            <a:chExt cx="984250" cy="354271"/>
          </a:xfrm>
        </p:grpSpPr>
        <p:sp>
          <p:nvSpPr>
            <p:cNvPr id="33" name="Rectangle 32"/>
            <p:cNvSpPr/>
            <p:nvPr/>
          </p:nvSpPr>
          <p:spPr>
            <a:xfrm>
              <a:off x="1324610" y="3406199"/>
              <a:ext cx="98425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5034" y="3540760"/>
              <a:ext cx="329666"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904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163142" y="3427476"/>
            <a:ext cx="2142408" cy="644652"/>
            <a:chOff x="4163142" y="3427476"/>
            <a:chExt cx="2142408" cy="644652"/>
          </a:xfrm>
        </p:grpSpPr>
        <p:sp>
          <p:nvSpPr>
            <p:cNvPr id="45" name="Rectangle 44"/>
            <p:cNvSpPr/>
            <p:nvPr/>
          </p:nvSpPr>
          <p:spPr>
            <a:xfrm>
              <a:off x="4163142" y="3540760"/>
              <a:ext cx="1262298" cy="531368"/>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63142" y="3427476"/>
              <a:ext cx="2142408"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4005579" y="3540760"/>
            <a:ext cx="216593" cy="27940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08860" y="3412041"/>
            <a:ext cx="1854282"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grpSp>
        <p:nvGrpSpPr>
          <p:cNvPr id="49" name="Group 48"/>
          <p:cNvGrpSpPr/>
          <p:nvPr/>
        </p:nvGrpSpPr>
        <p:grpSpPr>
          <a:xfrm>
            <a:off x="11007090" y="3273357"/>
            <a:ext cx="392430" cy="394403"/>
            <a:chOff x="11007090" y="3273357"/>
            <a:chExt cx="392430" cy="394403"/>
          </a:xfrm>
        </p:grpSpPr>
        <p:sp>
          <p:nvSpPr>
            <p:cNvPr id="104" name="Rectangle 103"/>
            <p:cNvSpPr/>
            <p:nvPr/>
          </p:nvSpPr>
          <p:spPr>
            <a:xfrm>
              <a:off x="11007090" y="3406199"/>
              <a:ext cx="39243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1036078" y="3534918"/>
              <a:ext cx="345902"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9029" y="3273357"/>
              <a:ext cx="179061"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12A71AF-0BBF-7139-44C3-1AB2DD333EA8}"/>
              </a:ext>
            </a:extLst>
          </p:cNvPr>
          <p:cNvGrpSpPr/>
          <p:nvPr/>
        </p:nvGrpSpPr>
        <p:grpSpPr>
          <a:xfrm>
            <a:off x="8545286" y="3780783"/>
            <a:ext cx="1010186" cy="1234004"/>
            <a:chOff x="8545286" y="3780783"/>
            <a:chExt cx="1010186" cy="1234004"/>
          </a:xfrm>
        </p:grpSpPr>
        <p:cxnSp>
          <p:nvCxnSpPr>
            <p:cNvPr id="9" name="Straight Arrow Connector 8">
              <a:extLst>
                <a:ext uri="{FF2B5EF4-FFF2-40B4-BE49-F238E27FC236}">
                  <a16:creationId xmlns:a16="http://schemas.microsoft.com/office/drawing/2014/main" id="{BDA23CEF-2E8D-65F6-D3A2-2C9386070B0D}"/>
                </a:ext>
              </a:extLst>
            </p:cNvPr>
            <p:cNvCxnSpPr>
              <a:cxnSpLocks/>
              <a:stCxn id="31" idx="0"/>
            </p:cNvCxnSpPr>
            <p:nvPr/>
          </p:nvCxnSpPr>
          <p:spPr>
            <a:xfrm flipV="1">
              <a:off x="9050379" y="3780783"/>
              <a:ext cx="8340" cy="895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93E6BB0-8D5D-6012-058C-AB581857FEFE}"/>
                </a:ext>
              </a:extLst>
            </p:cNvPr>
            <p:cNvSpPr/>
            <p:nvPr/>
          </p:nvSpPr>
          <p:spPr>
            <a:xfrm>
              <a:off x="8637051" y="4690447"/>
              <a:ext cx="833860" cy="30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3089D71-30D2-4BD2-1702-5F54F0104167}"/>
                </a:ext>
              </a:extLst>
            </p:cNvPr>
            <p:cNvSpPr txBox="1"/>
            <p:nvPr/>
          </p:nvSpPr>
          <p:spPr>
            <a:xfrm>
              <a:off x="8545286" y="4676233"/>
              <a:ext cx="1010186" cy="338554"/>
            </a:xfrm>
            <a:prstGeom prst="rect">
              <a:avLst/>
            </a:prstGeom>
            <a:noFill/>
          </p:spPr>
          <p:txBody>
            <a:bodyPr wrap="square" rtlCol="0">
              <a:spAutoFit/>
            </a:bodyPr>
            <a:lstStyle/>
            <a:p>
              <a:pPr algn="ctr"/>
              <a:r>
                <a:rPr lang="sv-SE" sz="1600" dirty="0"/>
                <a:t>E-Exit 1</a:t>
              </a:r>
              <a:endParaRPr lang="en-US" sz="1600" dirty="0"/>
            </a:p>
          </p:txBody>
        </p:sp>
      </p:grpSp>
    </p:spTree>
    <p:extLst>
      <p:ext uri="{BB962C8B-B14F-4D97-AF65-F5344CB8AC3E}">
        <p14:creationId xmlns:p14="http://schemas.microsoft.com/office/powerpoint/2010/main" val="15232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ACCPSS_SIF3_3</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48</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E-Exit2</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grpSp>
        <p:nvGrpSpPr>
          <p:cNvPr id="5" name="Group 4"/>
          <p:cNvGrpSpPr/>
          <p:nvPr/>
        </p:nvGrpSpPr>
        <p:grpSpPr>
          <a:xfrm>
            <a:off x="1324610" y="3406199"/>
            <a:ext cx="984250" cy="354271"/>
            <a:chOff x="1324610" y="3406199"/>
            <a:chExt cx="984250" cy="354271"/>
          </a:xfrm>
        </p:grpSpPr>
        <p:sp>
          <p:nvSpPr>
            <p:cNvPr id="33" name="Rectangle 32"/>
            <p:cNvSpPr/>
            <p:nvPr/>
          </p:nvSpPr>
          <p:spPr>
            <a:xfrm>
              <a:off x="1324610" y="3406199"/>
              <a:ext cx="98425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5034" y="3540760"/>
              <a:ext cx="329666"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88669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005579" y="3540760"/>
            <a:ext cx="216593" cy="27940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08860" y="3412041"/>
            <a:ext cx="1854282"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sp>
        <p:nvSpPr>
          <p:cNvPr id="104" name="Rectangle 103"/>
          <p:cNvSpPr/>
          <p:nvPr/>
        </p:nvSpPr>
        <p:spPr>
          <a:xfrm>
            <a:off x="9305876" y="3406199"/>
            <a:ext cx="2076103"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1036078" y="3534918"/>
            <a:ext cx="345902"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9029" y="3273357"/>
            <a:ext cx="172951"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18F6D9F-5BBA-D93C-07E4-D264971098DA}"/>
              </a:ext>
            </a:extLst>
          </p:cNvPr>
          <p:cNvGrpSpPr/>
          <p:nvPr/>
        </p:nvGrpSpPr>
        <p:grpSpPr>
          <a:xfrm>
            <a:off x="6096000" y="3780783"/>
            <a:ext cx="990600" cy="1234004"/>
            <a:chOff x="6096000" y="3780783"/>
            <a:chExt cx="990600" cy="1234004"/>
          </a:xfrm>
        </p:grpSpPr>
        <p:cxnSp>
          <p:nvCxnSpPr>
            <p:cNvPr id="30" name="Straight Arrow Connector 29">
              <a:extLst>
                <a:ext uri="{FF2B5EF4-FFF2-40B4-BE49-F238E27FC236}">
                  <a16:creationId xmlns:a16="http://schemas.microsoft.com/office/drawing/2014/main" id="{61F87A6A-BCDB-C06E-49D9-D8B6CF8FDF43}"/>
                </a:ext>
              </a:extLst>
            </p:cNvPr>
            <p:cNvCxnSpPr>
              <a:cxnSpLocks/>
              <a:stCxn id="32" idx="0"/>
            </p:cNvCxnSpPr>
            <p:nvPr/>
          </p:nvCxnSpPr>
          <p:spPr>
            <a:xfrm flipH="1" flipV="1">
              <a:off x="6589839" y="3780783"/>
              <a:ext cx="1461" cy="895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EBDC1BC-9F97-1408-C20B-CC96ED6F4D53}"/>
                </a:ext>
              </a:extLst>
            </p:cNvPr>
            <p:cNvSpPr/>
            <p:nvPr/>
          </p:nvSpPr>
          <p:spPr>
            <a:xfrm>
              <a:off x="6168171" y="4690447"/>
              <a:ext cx="833860" cy="30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D4BB49F-98B9-333B-E42F-E09BC0640C1B}"/>
                </a:ext>
              </a:extLst>
            </p:cNvPr>
            <p:cNvSpPr txBox="1"/>
            <p:nvPr/>
          </p:nvSpPr>
          <p:spPr>
            <a:xfrm>
              <a:off x="6096000" y="4676233"/>
              <a:ext cx="990600" cy="338554"/>
            </a:xfrm>
            <a:prstGeom prst="rect">
              <a:avLst/>
            </a:prstGeom>
            <a:noFill/>
          </p:spPr>
          <p:txBody>
            <a:bodyPr wrap="square" rtlCol="0">
              <a:spAutoFit/>
            </a:bodyPr>
            <a:lstStyle/>
            <a:p>
              <a:pPr algn="ctr"/>
              <a:r>
                <a:rPr lang="sv-SE" sz="1600" dirty="0"/>
                <a:t>E-Exit 2</a:t>
              </a:r>
              <a:endParaRPr lang="en-US" sz="1600" dirty="0"/>
            </a:p>
          </p:txBody>
        </p:sp>
      </p:grpSp>
    </p:spTree>
    <p:extLst>
      <p:ext uri="{BB962C8B-B14F-4D97-AF65-F5344CB8AC3E}">
        <p14:creationId xmlns:p14="http://schemas.microsoft.com/office/powerpoint/2010/main" val="17588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ACCPSS_SIF3_4</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49</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HEBT90</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grpSp>
        <p:nvGrpSpPr>
          <p:cNvPr id="5" name="Group 4"/>
          <p:cNvGrpSpPr/>
          <p:nvPr/>
        </p:nvGrpSpPr>
        <p:grpSpPr>
          <a:xfrm>
            <a:off x="1324610" y="3406199"/>
            <a:ext cx="984250" cy="354271"/>
            <a:chOff x="1324610" y="3406199"/>
            <a:chExt cx="984250" cy="354271"/>
          </a:xfrm>
        </p:grpSpPr>
        <p:sp>
          <p:nvSpPr>
            <p:cNvPr id="33" name="Rectangle 32"/>
            <p:cNvSpPr/>
            <p:nvPr/>
          </p:nvSpPr>
          <p:spPr>
            <a:xfrm>
              <a:off x="1324610" y="3406199"/>
              <a:ext cx="98425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5034" y="3540760"/>
              <a:ext cx="329666"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904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005579" y="3540760"/>
            <a:ext cx="216593" cy="27940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08860" y="3412041"/>
            <a:ext cx="1854282"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sp>
        <p:nvSpPr>
          <p:cNvPr id="104" name="Rectangle 103"/>
          <p:cNvSpPr/>
          <p:nvPr/>
        </p:nvSpPr>
        <p:spPr>
          <a:xfrm>
            <a:off x="9305876" y="3406199"/>
            <a:ext cx="2076103"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1036078" y="3534918"/>
            <a:ext cx="345902"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9029" y="3273357"/>
            <a:ext cx="172951"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94320" y="3412041"/>
            <a:ext cx="140208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85933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1BE0E4-E807-7024-3340-799010A9DB41}"/>
              </a:ext>
            </a:extLst>
          </p:cNvPr>
          <p:cNvGrpSpPr/>
          <p:nvPr/>
        </p:nvGrpSpPr>
        <p:grpSpPr>
          <a:xfrm>
            <a:off x="3679371" y="4088130"/>
            <a:ext cx="1315387" cy="934277"/>
            <a:chOff x="3679371" y="4088130"/>
            <a:chExt cx="1315387" cy="934277"/>
          </a:xfrm>
        </p:grpSpPr>
        <p:cxnSp>
          <p:nvCxnSpPr>
            <p:cNvPr id="9" name="Straight Arrow Connector 8">
              <a:extLst>
                <a:ext uri="{FF2B5EF4-FFF2-40B4-BE49-F238E27FC236}">
                  <a16:creationId xmlns:a16="http://schemas.microsoft.com/office/drawing/2014/main" id="{529652C8-6B2C-3A77-AB43-171160D11721}"/>
                </a:ext>
              </a:extLst>
            </p:cNvPr>
            <p:cNvCxnSpPr>
              <a:cxnSpLocks/>
              <a:stCxn id="32" idx="0"/>
            </p:cNvCxnSpPr>
            <p:nvPr/>
          </p:nvCxnSpPr>
          <p:spPr>
            <a:xfrm flipH="1" flipV="1">
              <a:off x="4335780" y="4088130"/>
              <a:ext cx="1285" cy="595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1E22B99-923C-1252-918F-264B2C1C225C}"/>
                </a:ext>
              </a:extLst>
            </p:cNvPr>
            <p:cNvSpPr/>
            <p:nvPr/>
          </p:nvSpPr>
          <p:spPr>
            <a:xfrm>
              <a:off x="3832640" y="4690447"/>
              <a:ext cx="1002249" cy="30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CB6242-4D9C-023D-6738-9D28C3835BB3}"/>
                </a:ext>
              </a:extLst>
            </p:cNvPr>
            <p:cNvSpPr txBox="1"/>
            <p:nvPr/>
          </p:nvSpPr>
          <p:spPr>
            <a:xfrm>
              <a:off x="3679371" y="4683853"/>
              <a:ext cx="1315387" cy="338554"/>
            </a:xfrm>
            <a:prstGeom prst="rect">
              <a:avLst/>
            </a:prstGeom>
            <a:noFill/>
          </p:spPr>
          <p:txBody>
            <a:bodyPr wrap="square" rtlCol="0">
              <a:spAutoFit/>
            </a:bodyPr>
            <a:lstStyle/>
            <a:p>
              <a:pPr algn="ctr"/>
              <a:r>
                <a:rPr lang="sv-SE" sz="1600" dirty="0"/>
                <a:t>HEBT PAS</a:t>
              </a:r>
              <a:endParaRPr lang="en-US" sz="1600" dirty="0"/>
            </a:p>
          </p:txBody>
        </p:sp>
      </p:grpSp>
    </p:spTree>
    <p:extLst>
      <p:ext uri="{BB962C8B-B14F-4D97-AF65-F5344CB8AC3E}">
        <p14:creationId xmlns:p14="http://schemas.microsoft.com/office/powerpoint/2010/main" val="39455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4632054" cy="1095897"/>
          </a:xfrm>
        </p:spPr>
        <p:txBody>
          <a:bodyPr/>
          <a:lstStyle/>
          <a:p>
            <a:r>
              <a:rPr lang="en-GB" dirty="0">
                <a:solidFill>
                  <a:schemeClr val="tx1">
                    <a:lumMod val="75000"/>
                    <a:lumOff val="25000"/>
                  </a:schemeClr>
                </a:solidFill>
              </a:rPr>
              <a:t>PSS SIL Assessment</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4641363" cy="4768062"/>
          </a:xfrm>
        </p:spPr>
        <p:txBody>
          <a:bodyPr/>
          <a:lstStyle/>
          <a:p>
            <a:pPr marL="72000" indent="-72000">
              <a:spcBef>
                <a:spcPts val="600"/>
              </a:spcBef>
              <a:spcAft>
                <a:spcPts val="600"/>
              </a:spcAft>
            </a:pPr>
            <a:r>
              <a:rPr lang="en-GB" dirty="0">
                <a:solidFill>
                  <a:schemeClr val="tx1">
                    <a:lumMod val="75000"/>
                    <a:lumOff val="25000"/>
                  </a:schemeClr>
                </a:solidFill>
              </a:rPr>
              <a:t>SIL Determination</a:t>
            </a:r>
          </a:p>
          <a:p>
            <a:pPr marL="360000" lvl="1" indent="-216000">
              <a:spcBef>
                <a:spcPts val="300"/>
              </a:spcBef>
              <a:spcAft>
                <a:spcPts val="300"/>
              </a:spcAft>
            </a:pPr>
            <a:r>
              <a:rPr lang="en-GB" dirty="0">
                <a:solidFill>
                  <a:schemeClr val="tx1">
                    <a:lumMod val="75000"/>
                    <a:lumOff val="25000"/>
                  </a:schemeClr>
                </a:solidFill>
              </a:rPr>
              <a:t>Inputs – Risk Assessments, </a:t>
            </a:r>
            <a:r>
              <a:rPr lang="en-GB" dirty="0" err="1">
                <a:solidFill>
                  <a:schemeClr val="tx1">
                    <a:lumMod val="75000"/>
                    <a:lumOff val="25000"/>
                  </a:schemeClr>
                </a:solidFill>
              </a:rPr>
              <a:t>ConOps</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targets for each SIF in terms of PFD/PFH and SIL</a:t>
            </a:r>
          </a:p>
          <a:p>
            <a:pPr marL="72000" indent="-72000">
              <a:spcBef>
                <a:spcPts val="600"/>
              </a:spcBef>
              <a:spcAft>
                <a:spcPts val="600"/>
              </a:spcAft>
            </a:pPr>
            <a:r>
              <a:rPr lang="en-GB" dirty="0">
                <a:solidFill>
                  <a:schemeClr val="tx1">
                    <a:lumMod val="75000"/>
                    <a:lumOff val="25000"/>
                  </a:schemeClr>
                </a:solidFill>
              </a:rPr>
              <a:t>SIL Verification</a:t>
            </a:r>
          </a:p>
          <a:p>
            <a:pPr marL="360000" lvl="1" indent="-216000">
              <a:spcBef>
                <a:spcPts val="300"/>
              </a:spcBef>
              <a:spcAft>
                <a:spcPts val="300"/>
              </a:spcAft>
            </a:pPr>
            <a:r>
              <a:rPr lang="en-GB" dirty="0">
                <a:solidFill>
                  <a:schemeClr val="tx1">
                    <a:lumMod val="75000"/>
                    <a:lumOff val="25000"/>
                  </a:schemeClr>
                </a:solidFill>
              </a:rPr>
              <a:t>Inputs – SIL Determination, SIF configurations, Failure Data</a:t>
            </a:r>
          </a:p>
          <a:p>
            <a:pPr marL="360000" lvl="1" indent="-216000">
              <a:spcBef>
                <a:spcPts val="300"/>
              </a:spcBef>
              <a:spcAft>
                <a:spcPts val="300"/>
              </a:spcAft>
            </a:pPr>
            <a:r>
              <a:rPr lang="en-GB" dirty="0">
                <a:solidFill>
                  <a:schemeClr val="tx1">
                    <a:lumMod val="75000"/>
                    <a:lumOff val="25000"/>
                  </a:schemeClr>
                </a:solidFill>
              </a:rPr>
              <a:t>Method – Reliability Block Diagram (RBD), </a:t>
            </a:r>
            <a:r>
              <a:rPr lang="en-GB" dirty="0" err="1">
                <a:solidFill>
                  <a:schemeClr val="tx1">
                    <a:lumMod val="75000"/>
                    <a:lumOff val="25000"/>
                  </a:schemeClr>
                </a:solidFill>
              </a:rPr>
              <a:t>ProSET</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Verification results in terms of achieved PFD/PFH and SIL</a:t>
            </a:r>
          </a:p>
          <a:p>
            <a:pPr lvl="1"/>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p:txBody>
          <a:bodyPr/>
          <a:lstStyle/>
          <a:p>
            <a:endParaRPr lang="en-GB"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pic>
        <p:nvPicPr>
          <p:cNvPr id="3" name="Picture 2">
            <a:extLst>
              <a:ext uri="{FF2B5EF4-FFF2-40B4-BE49-F238E27FC236}">
                <a16:creationId xmlns:a16="http://schemas.microsoft.com/office/drawing/2014/main" id="{4860B45A-2784-C185-574F-2B4AE9A948E9}"/>
              </a:ext>
            </a:extLst>
          </p:cNvPr>
          <p:cNvPicPr>
            <a:picLocks noChangeAspect="1"/>
          </p:cNvPicPr>
          <p:nvPr/>
        </p:nvPicPr>
        <p:blipFill>
          <a:blip r:embed="rId2"/>
          <a:stretch>
            <a:fillRect/>
          </a:stretch>
        </p:blipFill>
        <p:spPr>
          <a:xfrm>
            <a:off x="5651500" y="17605"/>
            <a:ext cx="6540500" cy="6858000"/>
          </a:xfrm>
          <a:prstGeom prst="rect">
            <a:avLst/>
          </a:prstGeom>
        </p:spPr>
      </p:pic>
      <p:sp>
        <p:nvSpPr>
          <p:cNvPr id="11" name="Rounded Rectangular Callout 10">
            <a:extLst>
              <a:ext uri="{FF2B5EF4-FFF2-40B4-BE49-F238E27FC236}">
                <a16:creationId xmlns:a16="http://schemas.microsoft.com/office/drawing/2014/main" id="{69C01666-0033-1DF8-8D14-C8DBBB548FBD}"/>
              </a:ext>
            </a:extLst>
          </p:cNvPr>
          <p:cNvSpPr/>
          <p:nvPr/>
        </p:nvSpPr>
        <p:spPr>
          <a:xfrm>
            <a:off x="5646337" y="2704133"/>
            <a:ext cx="1750790" cy="440580"/>
          </a:xfrm>
          <a:prstGeom prst="wedgeRoundRectCallout">
            <a:avLst>
              <a:gd name="adj1" fmla="val 56483"/>
              <a:gd name="adj2" fmla="val -134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BB9E9A7A-DEE7-6A6A-B49F-A227C04B139F}"/>
              </a:ext>
            </a:extLst>
          </p:cNvPr>
          <p:cNvSpPr/>
          <p:nvPr/>
        </p:nvSpPr>
        <p:spPr>
          <a:xfrm>
            <a:off x="5735763" y="3625576"/>
            <a:ext cx="1750790" cy="440580"/>
          </a:xfrm>
          <a:prstGeom prst="wedgeRoundRectCallout">
            <a:avLst>
              <a:gd name="adj1" fmla="val 53673"/>
              <a:gd name="adj2" fmla="val -124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ular Callout 13">
            <a:extLst>
              <a:ext uri="{FF2B5EF4-FFF2-40B4-BE49-F238E27FC236}">
                <a16:creationId xmlns:a16="http://schemas.microsoft.com/office/drawing/2014/main" id="{976E4976-6D53-5ACB-DD0F-C6E55E1B3621}"/>
              </a:ext>
            </a:extLst>
          </p:cNvPr>
          <p:cNvSpPr/>
          <p:nvPr/>
        </p:nvSpPr>
        <p:spPr>
          <a:xfrm>
            <a:off x="10352879" y="532236"/>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Assessment</a:t>
            </a:r>
          </a:p>
        </p:txBody>
      </p:sp>
      <p:sp>
        <p:nvSpPr>
          <p:cNvPr id="16" name="Rounded Rectangular Callout 15">
            <a:extLst>
              <a:ext uri="{FF2B5EF4-FFF2-40B4-BE49-F238E27FC236}">
                <a16:creationId xmlns:a16="http://schemas.microsoft.com/office/drawing/2014/main" id="{7488FAA8-7638-0553-741E-38F67CE027F7}"/>
              </a:ext>
            </a:extLst>
          </p:cNvPr>
          <p:cNvSpPr/>
          <p:nvPr/>
        </p:nvSpPr>
        <p:spPr>
          <a:xfrm>
            <a:off x="10051547" y="1636071"/>
            <a:ext cx="1728192" cy="639688"/>
          </a:xfrm>
          <a:prstGeom prst="wedgeRoundRectCallout">
            <a:avLst>
              <a:gd name="adj1" fmla="val -46521"/>
              <a:gd name="adj2" fmla="val -1073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ACCPSS_SIF3_5</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50</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E-Exit 3</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grpSp>
        <p:nvGrpSpPr>
          <p:cNvPr id="5" name="Group 4"/>
          <p:cNvGrpSpPr/>
          <p:nvPr/>
        </p:nvGrpSpPr>
        <p:grpSpPr>
          <a:xfrm>
            <a:off x="1324610" y="3406199"/>
            <a:ext cx="984250" cy="354271"/>
            <a:chOff x="1324610" y="3406199"/>
            <a:chExt cx="984250" cy="354271"/>
          </a:xfrm>
        </p:grpSpPr>
        <p:sp>
          <p:nvSpPr>
            <p:cNvPr id="33" name="Rectangle 32"/>
            <p:cNvSpPr/>
            <p:nvPr/>
          </p:nvSpPr>
          <p:spPr>
            <a:xfrm>
              <a:off x="1324610" y="3406199"/>
              <a:ext cx="98425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545034" y="3540760"/>
              <a:ext cx="329666"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3904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sp>
        <p:nvSpPr>
          <p:cNvPr id="104" name="Rectangle 103"/>
          <p:cNvSpPr/>
          <p:nvPr/>
        </p:nvSpPr>
        <p:spPr>
          <a:xfrm>
            <a:off x="9305876" y="3406199"/>
            <a:ext cx="2076103"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1036078" y="3534918"/>
            <a:ext cx="345902"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9029" y="3273357"/>
            <a:ext cx="172951"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865524"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94320" y="3412041"/>
            <a:ext cx="140208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08172" y="3427476"/>
            <a:ext cx="1588053"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A563DC2-6B76-DFDA-0729-2C8531BD412C}"/>
              </a:ext>
            </a:extLst>
          </p:cNvPr>
          <p:cNvGrpSpPr/>
          <p:nvPr/>
        </p:nvGrpSpPr>
        <p:grpSpPr>
          <a:xfrm>
            <a:off x="3701144" y="3836670"/>
            <a:ext cx="1023256" cy="1178117"/>
            <a:chOff x="3701144" y="3836670"/>
            <a:chExt cx="1023256" cy="1178117"/>
          </a:xfrm>
        </p:grpSpPr>
        <p:cxnSp>
          <p:nvCxnSpPr>
            <p:cNvPr id="9" name="Straight Arrow Connector 8">
              <a:extLst>
                <a:ext uri="{FF2B5EF4-FFF2-40B4-BE49-F238E27FC236}">
                  <a16:creationId xmlns:a16="http://schemas.microsoft.com/office/drawing/2014/main" id="{5A9394C6-EBBA-E3D7-775B-55BFBEB8BD1C}"/>
                </a:ext>
              </a:extLst>
            </p:cNvPr>
            <p:cNvCxnSpPr>
              <a:cxnSpLocks/>
              <a:stCxn id="31" idx="0"/>
            </p:cNvCxnSpPr>
            <p:nvPr/>
          </p:nvCxnSpPr>
          <p:spPr>
            <a:xfrm flipV="1">
              <a:off x="4212772" y="3836670"/>
              <a:ext cx="1088" cy="839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57FC6A2-DF53-BD20-AC9B-B8826D36D4B8}"/>
                </a:ext>
              </a:extLst>
            </p:cNvPr>
            <p:cNvSpPr/>
            <p:nvPr/>
          </p:nvSpPr>
          <p:spPr>
            <a:xfrm>
              <a:off x="3783111" y="4690447"/>
              <a:ext cx="833860" cy="30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9898160-FE68-5AB3-28A7-3DC395268B6F}"/>
                </a:ext>
              </a:extLst>
            </p:cNvPr>
            <p:cNvSpPr txBox="1"/>
            <p:nvPr/>
          </p:nvSpPr>
          <p:spPr>
            <a:xfrm>
              <a:off x="3701144" y="4676233"/>
              <a:ext cx="1023256" cy="338554"/>
            </a:xfrm>
            <a:prstGeom prst="rect">
              <a:avLst/>
            </a:prstGeom>
            <a:noFill/>
          </p:spPr>
          <p:txBody>
            <a:bodyPr wrap="square" rtlCol="0">
              <a:spAutoFit/>
            </a:bodyPr>
            <a:lstStyle/>
            <a:p>
              <a:pPr algn="ctr"/>
              <a:r>
                <a:rPr lang="sv-SE" sz="1600" dirty="0"/>
                <a:t>E-Exit 3</a:t>
              </a:r>
              <a:endParaRPr lang="en-US" sz="1600" dirty="0"/>
            </a:p>
          </p:txBody>
        </p:sp>
      </p:grpSp>
    </p:spTree>
    <p:extLst>
      <p:ext uri="{BB962C8B-B14F-4D97-AF65-F5344CB8AC3E}">
        <p14:creationId xmlns:p14="http://schemas.microsoft.com/office/powerpoint/2010/main" val="343182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ACCPSS_SIF3_6</a:t>
            </a:r>
            <a:endParaRPr lang="en-US" dirty="0"/>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51</a:t>
            </a:fld>
            <a:endParaRPr lang="sv-SE"/>
          </a:p>
        </p:txBody>
      </p:sp>
      <p:sp>
        <p:nvSpPr>
          <p:cNvPr id="7" name="Text Placeholder 6"/>
          <p:cNvSpPr>
            <a:spLocks noGrp="1"/>
          </p:cNvSpPr>
          <p:nvPr>
            <p:ph type="body" sz="quarter" idx="14"/>
          </p:nvPr>
        </p:nvSpPr>
        <p:spPr>
          <a:xfrm>
            <a:off x="1103708" y="931026"/>
            <a:ext cx="9938133" cy="507076"/>
          </a:xfrm>
        </p:spPr>
        <p:txBody>
          <a:bodyPr/>
          <a:lstStyle/>
          <a:p>
            <a:r>
              <a:rPr lang="sv-SE" dirty="0"/>
              <a:t>Access door interlock – E-Exit 4 &amp; A2T E-Exit</a:t>
            </a:r>
            <a:endParaRPr lang="en-US" dirty="0"/>
          </a:p>
          <a:p>
            <a:endParaRPr lang="en-US" dirty="0"/>
          </a:p>
        </p:txBody>
      </p:sp>
      <p:sp>
        <p:nvSpPr>
          <p:cNvPr id="8" name="Date Placeholder 7"/>
          <p:cNvSpPr>
            <a:spLocks noGrp="1"/>
          </p:cNvSpPr>
          <p:nvPr>
            <p:ph type="dt" sz="half" idx="10"/>
          </p:nvPr>
        </p:nvSpPr>
        <p:spPr/>
        <p:txBody>
          <a:bodyPr/>
          <a:lstStyle/>
          <a:p>
            <a:fld id="{18896B66-0B3A-474C-9C9C-E4F07B1F5DAD}" type="datetime1">
              <a:rPr lang="sv-SE" smtClean="0"/>
              <a:t>2022-11-30</a:t>
            </a:fld>
            <a:endParaRPr lang="sv-SE" dirty="0"/>
          </a:p>
        </p:txBody>
      </p:sp>
      <p:grpSp>
        <p:nvGrpSpPr>
          <p:cNvPr id="10" name="Group 9"/>
          <p:cNvGrpSpPr/>
          <p:nvPr/>
        </p:nvGrpSpPr>
        <p:grpSpPr>
          <a:xfrm>
            <a:off x="1111329" y="2711531"/>
            <a:ext cx="10382403" cy="1896639"/>
            <a:chOff x="1103709" y="2711531"/>
            <a:chExt cx="10382403" cy="1896639"/>
          </a:xfrm>
        </p:grpSpPr>
        <p:sp>
          <p:nvSpPr>
            <p:cNvPr id="11" name="Rectangle 10"/>
            <p:cNvSpPr/>
            <p:nvPr/>
          </p:nvSpPr>
          <p:spPr>
            <a:xfrm>
              <a:off x="5265420" y="4229100"/>
              <a:ext cx="82296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103709" y="2711531"/>
              <a:ext cx="10381226" cy="1896639"/>
              <a:chOff x="-785813" y="2171700"/>
              <a:chExt cx="13763625" cy="2514600"/>
            </a:xfrm>
          </p:grpSpPr>
          <p:pic>
            <p:nvPicPr>
              <p:cNvPr id="28" name="Picture 27"/>
              <p:cNvPicPr>
                <a:picLocks noChangeAspect="1"/>
              </p:cNvPicPr>
              <p:nvPr/>
            </p:nvPicPr>
            <p:blipFill>
              <a:blip r:embed="rId2"/>
              <a:stretch>
                <a:fillRect/>
              </a:stretch>
            </p:blipFill>
            <p:spPr>
              <a:xfrm>
                <a:off x="-785813" y="2171700"/>
                <a:ext cx="13763625" cy="2514600"/>
              </a:xfrm>
              <a:prstGeom prst="rect">
                <a:avLst/>
              </a:prstGeom>
            </p:spPr>
          </p:pic>
          <p:pic>
            <p:nvPicPr>
              <p:cNvPr id="29" name="Picture 28"/>
              <p:cNvPicPr>
                <a:picLocks noChangeAspect="1"/>
              </p:cNvPicPr>
              <p:nvPr/>
            </p:nvPicPr>
            <p:blipFill>
              <a:blip r:embed="rId3"/>
              <a:stretch>
                <a:fillRect/>
              </a:stretch>
            </p:blipFill>
            <p:spPr>
              <a:xfrm flipH="1">
                <a:off x="6063144" y="3092704"/>
                <a:ext cx="90869" cy="1536065"/>
              </a:xfrm>
              <a:prstGeom prst="rect">
                <a:avLst/>
              </a:prstGeom>
            </p:spPr>
          </p:pic>
        </p:grpSp>
        <p:sp>
          <p:nvSpPr>
            <p:cNvPr id="13" name="Rectangle 12"/>
            <p:cNvSpPr/>
            <p:nvPr/>
          </p:nvSpPr>
          <p:spPr>
            <a:xfrm>
              <a:off x="15701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7988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244"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462" y="422910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32142"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63709" y="4221020"/>
              <a:ext cx="4830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041842" y="4244028"/>
              <a:ext cx="330662" cy="22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929549"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1</a:t>
              </a:r>
            </a:p>
            <a:p>
              <a:pPr algn="ctr"/>
              <a:r>
                <a:rPr lang="sv-SE" sz="900" b="1" dirty="0">
                  <a:solidFill>
                    <a:srgbClr val="3032D7"/>
                  </a:solidFill>
                </a:rPr>
                <a:t>NCL</a:t>
              </a:r>
              <a:endParaRPr lang="en-US" sz="900" b="1" dirty="0">
                <a:solidFill>
                  <a:srgbClr val="3032D7"/>
                </a:solidFill>
              </a:endParaRPr>
            </a:p>
          </p:txBody>
        </p:sp>
        <p:sp>
          <p:nvSpPr>
            <p:cNvPr id="21" name="TextBox 20"/>
            <p:cNvSpPr txBox="1"/>
            <p:nvPr/>
          </p:nvSpPr>
          <p:spPr>
            <a:xfrm>
              <a:off x="10372986"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2</a:t>
              </a:r>
            </a:p>
            <a:p>
              <a:pPr algn="ctr"/>
              <a:r>
                <a:rPr lang="sv-SE" sz="900" b="1" dirty="0">
                  <a:solidFill>
                    <a:srgbClr val="3032D7"/>
                  </a:solidFill>
                </a:rPr>
                <a:t>NCL</a:t>
              </a:r>
              <a:endParaRPr lang="en-US" sz="900" b="1" dirty="0">
                <a:solidFill>
                  <a:srgbClr val="3032D7"/>
                </a:solidFill>
              </a:endParaRPr>
            </a:p>
          </p:txBody>
        </p:sp>
        <p:sp>
          <p:nvSpPr>
            <p:cNvPr id="22" name="TextBox 21"/>
            <p:cNvSpPr txBox="1"/>
            <p:nvPr/>
          </p:nvSpPr>
          <p:spPr>
            <a:xfrm>
              <a:off x="9547852" y="4142628"/>
              <a:ext cx="556563"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3</a:t>
              </a:r>
            </a:p>
            <a:p>
              <a:pPr algn="ctr"/>
              <a:r>
                <a:rPr lang="sv-SE" sz="900" b="1" dirty="0">
                  <a:solidFill>
                    <a:srgbClr val="3032D7"/>
                  </a:solidFill>
                </a:rPr>
                <a:t>SPK</a:t>
              </a:r>
              <a:endParaRPr lang="en-US" sz="900" b="1" dirty="0">
                <a:solidFill>
                  <a:srgbClr val="3032D7"/>
                </a:solidFill>
              </a:endParaRPr>
            </a:p>
          </p:txBody>
        </p:sp>
        <p:sp>
          <p:nvSpPr>
            <p:cNvPr id="23" name="TextBox 22"/>
            <p:cNvSpPr txBox="1"/>
            <p:nvPr/>
          </p:nvSpPr>
          <p:spPr>
            <a:xfrm>
              <a:off x="83089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4</a:t>
              </a:r>
            </a:p>
            <a:p>
              <a:pPr algn="ctr"/>
              <a:r>
                <a:rPr lang="sv-SE" sz="900" b="1" dirty="0">
                  <a:solidFill>
                    <a:srgbClr val="3032D7"/>
                  </a:solidFill>
                </a:rPr>
                <a:t>MBL</a:t>
              </a:r>
              <a:endParaRPr lang="en-US" sz="900" b="1" dirty="0">
                <a:solidFill>
                  <a:srgbClr val="3032D7"/>
                </a:solidFill>
              </a:endParaRPr>
            </a:p>
          </p:txBody>
        </p:sp>
        <p:sp>
          <p:nvSpPr>
            <p:cNvPr id="24" name="TextBox 23"/>
            <p:cNvSpPr txBox="1"/>
            <p:nvPr/>
          </p:nvSpPr>
          <p:spPr>
            <a:xfrm>
              <a:off x="6823060"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5</a:t>
              </a:r>
            </a:p>
            <a:p>
              <a:pPr algn="ctr"/>
              <a:r>
                <a:rPr lang="sv-SE" sz="900" b="1" dirty="0">
                  <a:solidFill>
                    <a:srgbClr val="3032D7"/>
                  </a:solidFill>
                </a:rPr>
                <a:t>HBL1</a:t>
              </a:r>
              <a:endParaRPr lang="en-US" sz="900" b="1" dirty="0">
                <a:solidFill>
                  <a:srgbClr val="3032D7"/>
                </a:solidFill>
              </a:endParaRPr>
            </a:p>
          </p:txBody>
        </p:sp>
        <p:sp>
          <p:nvSpPr>
            <p:cNvPr id="25" name="TextBox 24"/>
            <p:cNvSpPr txBox="1"/>
            <p:nvPr/>
          </p:nvSpPr>
          <p:spPr>
            <a:xfrm>
              <a:off x="4987138"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6</a:t>
              </a:r>
            </a:p>
            <a:p>
              <a:pPr algn="ctr"/>
              <a:r>
                <a:rPr lang="sv-SE" sz="900" b="1" dirty="0">
                  <a:solidFill>
                    <a:srgbClr val="3032D7"/>
                  </a:solidFill>
                </a:rPr>
                <a:t>HBL2</a:t>
              </a:r>
              <a:endParaRPr lang="en-US" sz="900" b="1" dirty="0">
                <a:solidFill>
                  <a:srgbClr val="3032D7"/>
                </a:solidFill>
              </a:endParaRPr>
            </a:p>
          </p:txBody>
        </p:sp>
        <p:sp>
          <p:nvSpPr>
            <p:cNvPr id="26" name="TextBox 25"/>
            <p:cNvSpPr txBox="1"/>
            <p:nvPr/>
          </p:nvSpPr>
          <p:spPr>
            <a:xfrm>
              <a:off x="2930504"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7</a:t>
              </a:r>
            </a:p>
            <a:p>
              <a:pPr algn="ctr"/>
              <a:r>
                <a:rPr lang="sv-SE" sz="900" b="1" dirty="0">
                  <a:solidFill>
                    <a:srgbClr val="3032D7"/>
                  </a:solidFill>
                </a:rPr>
                <a:t>HEBT</a:t>
              </a:r>
              <a:endParaRPr lang="en-US" sz="900" b="1" dirty="0">
                <a:solidFill>
                  <a:srgbClr val="3032D7"/>
                </a:solidFill>
              </a:endParaRPr>
            </a:p>
          </p:txBody>
        </p:sp>
        <p:sp>
          <p:nvSpPr>
            <p:cNvPr id="27" name="TextBox 26"/>
            <p:cNvSpPr txBox="1"/>
            <p:nvPr/>
          </p:nvSpPr>
          <p:spPr>
            <a:xfrm>
              <a:off x="1570182" y="4142628"/>
              <a:ext cx="556564" cy="369332"/>
            </a:xfrm>
            <a:prstGeom prst="rect">
              <a:avLst/>
            </a:prstGeom>
            <a:noFill/>
          </p:spPr>
          <p:txBody>
            <a:bodyPr wrap="none" rtlCol="0">
              <a:spAutoFit/>
            </a:bodyPr>
            <a:lstStyle/>
            <a:p>
              <a:pPr algn="ctr"/>
              <a:r>
                <a:rPr lang="sv-SE" sz="900" b="1" dirty="0" err="1">
                  <a:solidFill>
                    <a:srgbClr val="3032D7"/>
                  </a:solidFill>
                </a:rPr>
                <a:t>Zone</a:t>
              </a:r>
              <a:r>
                <a:rPr lang="sv-SE" sz="900" b="1" dirty="0">
                  <a:solidFill>
                    <a:srgbClr val="3032D7"/>
                  </a:solidFill>
                </a:rPr>
                <a:t> 8</a:t>
              </a:r>
            </a:p>
            <a:p>
              <a:pPr algn="ctr"/>
              <a:r>
                <a:rPr lang="sv-SE" sz="900" b="1" dirty="0">
                  <a:solidFill>
                    <a:srgbClr val="3032D7"/>
                  </a:solidFill>
                </a:rPr>
                <a:t>A2T</a:t>
              </a:r>
              <a:endParaRPr lang="en-US" sz="900" b="1" dirty="0">
                <a:solidFill>
                  <a:srgbClr val="3032D7"/>
                </a:solidFill>
              </a:endParaRPr>
            </a:p>
          </p:txBody>
        </p:sp>
      </p:grpSp>
      <p:sp>
        <p:nvSpPr>
          <p:cNvPr id="46" name="Rectangle 45"/>
          <p:cNvSpPr/>
          <p:nvPr/>
        </p:nvSpPr>
        <p:spPr>
          <a:xfrm>
            <a:off x="6390456"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793205" y="65279"/>
            <a:ext cx="2323072" cy="307777"/>
          </a:xfrm>
          <a:prstGeom prst="rect">
            <a:avLst/>
          </a:prstGeom>
          <a:noFill/>
        </p:spPr>
        <p:txBody>
          <a:bodyPr wrap="none" rtlCol="0">
            <a:spAutoFit/>
          </a:bodyPr>
          <a:lstStyle/>
          <a:p>
            <a:pPr algn="l"/>
            <a:r>
              <a:rPr lang="en-GB" sz="1400" dirty="0">
                <a:solidFill>
                  <a:srgbClr val="FF0000"/>
                </a:solidFill>
              </a:rPr>
              <a:t>Run slideshow on this slide</a:t>
            </a:r>
          </a:p>
        </p:txBody>
      </p:sp>
      <p:sp>
        <p:nvSpPr>
          <p:cNvPr id="104" name="Rectangle 103"/>
          <p:cNvSpPr/>
          <p:nvPr/>
        </p:nvSpPr>
        <p:spPr>
          <a:xfrm>
            <a:off x="9305876" y="3406199"/>
            <a:ext cx="2076103"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1036078" y="3534918"/>
            <a:ext cx="345902"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9029" y="3273357"/>
            <a:ext cx="172951" cy="132842"/>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865524" y="3540760"/>
            <a:ext cx="321240" cy="21971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894320" y="3412041"/>
            <a:ext cx="1402080"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08172" y="3427476"/>
            <a:ext cx="1588053"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4163142" y="3427476"/>
            <a:ext cx="2142408" cy="644652"/>
            <a:chOff x="4163142" y="3427476"/>
            <a:chExt cx="2142408" cy="644652"/>
          </a:xfrm>
        </p:grpSpPr>
        <p:sp>
          <p:nvSpPr>
            <p:cNvPr id="61" name="Rectangle 60"/>
            <p:cNvSpPr/>
            <p:nvPr/>
          </p:nvSpPr>
          <p:spPr>
            <a:xfrm>
              <a:off x="4163142" y="3540760"/>
              <a:ext cx="1262298" cy="531368"/>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163142" y="3427476"/>
              <a:ext cx="2142408" cy="113284"/>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4005579" y="3540760"/>
            <a:ext cx="216593" cy="279400"/>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308860" y="3412041"/>
            <a:ext cx="1854282" cy="128719"/>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998E6D6-4F7B-E9AD-FD1D-9C4E4B85C988}"/>
              </a:ext>
            </a:extLst>
          </p:cNvPr>
          <p:cNvGrpSpPr/>
          <p:nvPr/>
        </p:nvGrpSpPr>
        <p:grpSpPr>
          <a:xfrm>
            <a:off x="1195648" y="3764281"/>
            <a:ext cx="1113212" cy="1232726"/>
            <a:chOff x="1195648" y="3764281"/>
            <a:chExt cx="1113212" cy="1232726"/>
          </a:xfrm>
        </p:grpSpPr>
        <p:cxnSp>
          <p:nvCxnSpPr>
            <p:cNvPr id="6" name="Straight Arrow Connector 5">
              <a:extLst>
                <a:ext uri="{FF2B5EF4-FFF2-40B4-BE49-F238E27FC236}">
                  <a16:creationId xmlns:a16="http://schemas.microsoft.com/office/drawing/2014/main" id="{D64D410D-C59C-9277-5620-1EE7CE29A938}"/>
                </a:ext>
              </a:extLst>
            </p:cNvPr>
            <p:cNvCxnSpPr>
              <a:cxnSpLocks/>
              <a:stCxn id="30" idx="0"/>
            </p:cNvCxnSpPr>
            <p:nvPr/>
          </p:nvCxnSpPr>
          <p:spPr>
            <a:xfrm flipV="1">
              <a:off x="1752254" y="3764281"/>
              <a:ext cx="10506" cy="894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011AD5-C638-FA17-1F15-C5814D81539C}"/>
                </a:ext>
              </a:extLst>
            </p:cNvPr>
            <p:cNvSpPr/>
            <p:nvPr/>
          </p:nvSpPr>
          <p:spPr>
            <a:xfrm>
              <a:off x="1335515" y="4672667"/>
              <a:ext cx="833860" cy="30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47F0420-301F-E249-76DA-7AE11EC87AB7}"/>
                </a:ext>
              </a:extLst>
            </p:cNvPr>
            <p:cNvSpPr txBox="1"/>
            <p:nvPr/>
          </p:nvSpPr>
          <p:spPr>
            <a:xfrm>
              <a:off x="1195648" y="4658453"/>
              <a:ext cx="1113212" cy="338554"/>
            </a:xfrm>
            <a:prstGeom prst="rect">
              <a:avLst/>
            </a:prstGeom>
            <a:noFill/>
          </p:spPr>
          <p:txBody>
            <a:bodyPr wrap="square" rtlCol="0">
              <a:spAutoFit/>
            </a:bodyPr>
            <a:lstStyle/>
            <a:p>
              <a:pPr algn="ctr"/>
              <a:r>
                <a:rPr lang="sv-SE" sz="1600" dirty="0"/>
                <a:t>E-Exit 4</a:t>
              </a:r>
              <a:endParaRPr lang="en-US" sz="1600" dirty="0"/>
            </a:p>
          </p:txBody>
        </p:sp>
      </p:grpSp>
      <p:grpSp>
        <p:nvGrpSpPr>
          <p:cNvPr id="31" name="Group 30">
            <a:extLst>
              <a:ext uri="{FF2B5EF4-FFF2-40B4-BE49-F238E27FC236}">
                <a16:creationId xmlns:a16="http://schemas.microsoft.com/office/drawing/2014/main" id="{2B6A1A41-3B82-51D3-8002-C277B6424527}"/>
              </a:ext>
            </a:extLst>
          </p:cNvPr>
          <p:cNvGrpSpPr/>
          <p:nvPr/>
        </p:nvGrpSpPr>
        <p:grpSpPr>
          <a:xfrm>
            <a:off x="751115" y="2312719"/>
            <a:ext cx="1197428" cy="1088691"/>
            <a:chOff x="751115" y="2312719"/>
            <a:chExt cx="1197428" cy="1088691"/>
          </a:xfrm>
        </p:grpSpPr>
        <p:cxnSp>
          <p:nvCxnSpPr>
            <p:cNvPr id="32" name="Straight Arrow Connector 31">
              <a:extLst>
                <a:ext uri="{FF2B5EF4-FFF2-40B4-BE49-F238E27FC236}">
                  <a16:creationId xmlns:a16="http://schemas.microsoft.com/office/drawing/2014/main" id="{CBE82088-A179-0AEB-4FDE-E4EBA9C957DC}"/>
                </a:ext>
              </a:extLst>
            </p:cNvPr>
            <p:cNvCxnSpPr>
              <a:cxnSpLocks/>
              <a:stCxn id="34" idx="2"/>
            </p:cNvCxnSpPr>
            <p:nvPr/>
          </p:nvCxnSpPr>
          <p:spPr>
            <a:xfrm flipH="1">
              <a:off x="1345061" y="2651273"/>
              <a:ext cx="4768" cy="750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BFB0748-2428-EDF9-F06E-B3FED67BAED1}"/>
                </a:ext>
              </a:extLst>
            </p:cNvPr>
            <p:cNvSpPr/>
            <p:nvPr/>
          </p:nvSpPr>
          <p:spPr>
            <a:xfrm>
              <a:off x="871483" y="2321678"/>
              <a:ext cx="993840" cy="303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8254C2A-24B9-1F0B-2D23-5A8B6EFF9F6D}"/>
                </a:ext>
              </a:extLst>
            </p:cNvPr>
            <p:cNvSpPr txBox="1"/>
            <p:nvPr/>
          </p:nvSpPr>
          <p:spPr>
            <a:xfrm>
              <a:off x="751115" y="2312719"/>
              <a:ext cx="1197428" cy="338554"/>
            </a:xfrm>
            <a:prstGeom prst="rect">
              <a:avLst/>
            </a:prstGeom>
            <a:noFill/>
          </p:spPr>
          <p:txBody>
            <a:bodyPr wrap="square" rtlCol="0">
              <a:spAutoFit/>
            </a:bodyPr>
            <a:lstStyle/>
            <a:p>
              <a:pPr algn="ctr"/>
              <a:r>
                <a:rPr lang="sv-SE" sz="1600" dirty="0"/>
                <a:t>A2T E-Exit</a:t>
              </a:r>
              <a:endParaRPr lang="en-US" sz="1600" dirty="0"/>
            </a:p>
          </p:txBody>
        </p:sp>
      </p:grpSp>
    </p:spTree>
    <p:extLst>
      <p:ext uri="{BB962C8B-B14F-4D97-AF65-F5344CB8AC3E}">
        <p14:creationId xmlns:p14="http://schemas.microsoft.com/office/powerpoint/2010/main" val="21168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sz="2800" dirty="0">
                <a:solidFill>
                  <a:schemeClr val="tx1">
                    <a:lumMod val="75000"/>
                    <a:lumOff val="25000"/>
                  </a:schemeClr>
                </a:solidFill>
              </a:rPr>
              <a:t>Event Tree Analysis (ETA</a:t>
            </a:r>
            <a:r>
              <a:rPr lang="en-GB" sz="2800" dirty="0" smtClean="0">
                <a:solidFill>
                  <a:schemeClr val="tx1">
                    <a:lumMod val="75000"/>
                    <a:lumOff val="25000"/>
                  </a:schemeClr>
                </a:solidFill>
              </a:rPr>
              <a:t>) </a:t>
            </a:r>
            <a:r>
              <a:rPr lang="en-SE" sz="2800" dirty="0" smtClean="0">
                <a:solidFill>
                  <a:schemeClr val="tx1">
                    <a:lumMod val="75000"/>
                    <a:lumOff val="25000"/>
                  </a:schemeClr>
                </a:solidFill>
              </a:rPr>
              <a:t>–</a:t>
            </a:r>
            <a:r>
              <a:rPr lang="en-GB" sz="2800" dirty="0" smtClean="0">
                <a:solidFill>
                  <a:schemeClr val="tx1">
                    <a:lumMod val="75000"/>
                    <a:lumOff val="25000"/>
                  </a:schemeClr>
                </a:solidFill>
              </a:rPr>
              <a:t> Not a Credible Scenario </a:t>
            </a:r>
            <a:endParaRPr lang="en-GB" sz="2800" dirty="0">
              <a:solidFill>
                <a:schemeClr val="tx1">
                  <a:lumMod val="75000"/>
                  <a:lumOff val="25000"/>
                </a:schemeClr>
              </a:solidFill>
            </a:endParaRP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52</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a:xfrm>
            <a:off x="1103709" y="3875544"/>
            <a:ext cx="10329876" cy="507076"/>
          </a:xfrm>
        </p:spPr>
        <p:txBody>
          <a:bodyPr/>
          <a:lstStyle/>
          <a:p>
            <a:r>
              <a:rPr lang="en-GB" dirty="0">
                <a:solidFill>
                  <a:srgbClr val="FF0000"/>
                </a:solidFill>
              </a:rPr>
              <a:t>ETA04b - RF systems not isolated prior to RF Testing (MEBT etc., no shutter switch)</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Platshållare för text 20">
            <a:extLst>
              <a:ext uri="{FF2B5EF4-FFF2-40B4-BE49-F238E27FC236}">
                <a16:creationId xmlns:a16="http://schemas.microsoft.com/office/drawing/2014/main" id="{0F646682-DC43-F9C5-FEDE-632D30A9EC2A}"/>
              </a:ext>
            </a:extLst>
          </p:cNvPr>
          <p:cNvSpPr txBox="1">
            <a:spLocks/>
          </p:cNvSpPr>
          <p:nvPr/>
        </p:nvSpPr>
        <p:spPr>
          <a:xfrm>
            <a:off x="1088153" y="922712"/>
            <a:ext cx="10390339"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F0000"/>
                </a:solidFill>
              </a:rPr>
              <a:t>ETA04a - RF systems not isolated prior to RF Testing (RFQ/DTL, with shutter switch)</a:t>
            </a:r>
          </a:p>
        </p:txBody>
      </p:sp>
      <p:pic>
        <p:nvPicPr>
          <p:cNvPr id="9" name="Picture 8">
            <a:extLst>
              <a:ext uri="{FF2B5EF4-FFF2-40B4-BE49-F238E27FC236}">
                <a16:creationId xmlns:a16="http://schemas.microsoft.com/office/drawing/2014/main" id="{8D048A02-ABF7-5558-E8A2-8D3AD61216A2}"/>
              </a:ext>
            </a:extLst>
          </p:cNvPr>
          <p:cNvPicPr>
            <a:picLocks noChangeAspect="1"/>
          </p:cNvPicPr>
          <p:nvPr/>
        </p:nvPicPr>
        <p:blipFill>
          <a:blip r:embed="rId3"/>
          <a:stretch>
            <a:fillRect/>
          </a:stretch>
        </p:blipFill>
        <p:spPr>
          <a:xfrm>
            <a:off x="287408" y="1261559"/>
            <a:ext cx="10122930" cy="2559021"/>
          </a:xfrm>
          <a:prstGeom prst="rect">
            <a:avLst/>
          </a:prstGeom>
        </p:spPr>
      </p:pic>
      <p:pic>
        <p:nvPicPr>
          <p:cNvPr id="10" name="Picture 9">
            <a:extLst>
              <a:ext uri="{FF2B5EF4-FFF2-40B4-BE49-F238E27FC236}">
                <a16:creationId xmlns:a16="http://schemas.microsoft.com/office/drawing/2014/main" id="{CD537657-FF46-1530-B2C2-EE6286626C33}"/>
              </a:ext>
            </a:extLst>
          </p:cNvPr>
          <p:cNvPicPr>
            <a:picLocks noChangeAspect="1"/>
          </p:cNvPicPr>
          <p:nvPr/>
        </p:nvPicPr>
        <p:blipFill>
          <a:blip r:embed="rId4"/>
          <a:stretch>
            <a:fillRect/>
          </a:stretch>
        </p:blipFill>
        <p:spPr>
          <a:xfrm>
            <a:off x="287407" y="4205616"/>
            <a:ext cx="9190245" cy="2645537"/>
          </a:xfrm>
          <a:prstGeom prst="rect">
            <a:avLst/>
          </a:prstGeom>
        </p:spPr>
      </p:pic>
    </p:spTree>
    <p:extLst>
      <p:ext uri="{BB962C8B-B14F-4D97-AF65-F5344CB8AC3E}">
        <p14:creationId xmlns:p14="http://schemas.microsoft.com/office/powerpoint/2010/main" val="162287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3600" dirty="0">
                <a:solidFill>
                  <a:schemeClr val="tx1">
                    <a:lumMod val="95000"/>
                    <a:lumOff val="5000"/>
                  </a:schemeClr>
                </a:solidFill>
              </a:rPr>
              <a:t>SIL Determination and Verification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768062"/>
          </a:xfrm>
        </p:spPr>
        <p:txBody>
          <a:bodyPr/>
          <a:lstStyle/>
          <a:p>
            <a:pPr marL="72000" indent="-72000">
              <a:spcBef>
                <a:spcPts val="600"/>
              </a:spcBef>
              <a:spcAft>
                <a:spcPts val="600"/>
              </a:spcAft>
            </a:pPr>
            <a:r>
              <a:rPr lang="en-GB" dirty="0">
                <a:solidFill>
                  <a:schemeClr val="tx1">
                    <a:lumMod val="95000"/>
                    <a:lumOff val="5000"/>
                  </a:schemeClr>
                </a:solidFill>
              </a:rPr>
              <a:t>SIL Determination</a:t>
            </a:r>
          </a:p>
          <a:p>
            <a:pPr marL="360000" lvl="1" indent="-216000">
              <a:spcBef>
                <a:spcPts val="300"/>
              </a:spcBef>
              <a:spcAft>
                <a:spcPts val="300"/>
              </a:spcAft>
            </a:pPr>
            <a:r>
              <a:rPr lang="en-GB" dirty="0">
                <a:solidFill>
                  <a:schemeClr val="tx1">
                    <a:lumMod val="95000"/>
                    <a:lumOff val="5000"/>
                  </a:schemeClr>
                </a:solidFill>
              </a:rPr>
              <a:t>To determine the required SIL target (and reliability target PFD/PFH) for each SIF</a:t>
            </a:r>
          </a:p>
          <a:p>
            <a:pPr marL="360000" lvl="1" indent="-216000">
              <a:spcBef>
                <a:spcPts val="300"/>
              </a:spcBef>
              <a:spcAft>
                <a:spcPts val="300"/>
              </a:spcAft>
            </a:pPr>
            <a:r>
              <a:rPr lang="en-GB" dirty="0">
                <a:solidFill>
                  <a:schemeClr val="tx1">
                    <a:lumMod val="95000"/>
                    <a:lumOff val="5000"/>
                  </a:schemeClr>
                </a:solidFill>
              </a:rPr>
              <a:t>Layers of Protection Analysis (LOPA) used for SIL determination</a:t>
            </a:r>
          </a:p>
          <a:p>
            <a:pPr marL="360000" lvl="1" indent="-216000">
              <a:spcBef>
                <a:spcPts val="300"/>
              </a:spcBef>
              <a:spcAft>
                <a:spcPts val="300"/>
              </a:spcAft>
            </a:pPr>
            <a:r>
              <a:rPr lang="en-GB" i="1" dirty="0">
                <a:solidFill>
                  <a:schemeClr val="tx1">
                    <a:lumMod val="95000"/>
                    <a:lumOff val="5000"/>
                  </a:schemeClr>
                </a:solidFill>
              </a:rPr>
              <a:t>Guideline for SIL Assessment for Personnel Safety Systems (ESS-1408224)</a:t>
            </a:r>
          </a:p>
          <a:p>
            <a:pPr marL="0" indent="0">
              <a:spcBef>
                <a:spcPts val="300"/>
              </a:spcBef>
              <a:spcAft>
                <a:spcPts val="300"/>
              </a:spcAft>
              <a:buNone/>
            </a:pPr>
            <a:r>
              <a:rPr lang="en-GB" dirty="0">
                <a:solidFill>
                  <a:schemeClr val="tx1">
                    <a:lumMod val="95000"/>
                    <a:lumOff val="5000"/>
                  </a:schemeClr>
                </a:solidFill>
              </a:rPr>
              <a:t>SIL Verification</a:t>
            </a:r>
          </a:p>
          <a:p>
            <a:pPr marL="360000" lvl="1" indent="-216000">
              <a:spcBef>
                <a:spcPts val="300"/>
              </a:spcBef>
              <a:spcAft>
                <a:spcPts val="300"/>
              </a:spcAft>
            </a:pPr>
            <a:r>
              <a:rPr lang="en-GB" dirty="0">
                <a:solidFill>
                  <a:schemeClr val="tx1">
                    <a:lumMod val="95000"/>
                    <a:lumOff val="5000"/>
                  </a:schemeClr>
                </a:solidFill>
              </a:rPr>
              <a:t>To verify the proposed SIF design will meet the corresponding SIL (and PFD/PFH) target</a:t>
            </a:r>
          </a:p>
          <a:p>
            <a:pPr marL="360000" lvl="1" indent="-216000">
              <a:spcBef>
                <a:spcPts val="300"/>
              </a:spcBef>
              <a:spcAft>
                <a:spcPts val="300"/>
              </a:spcAft>
            </a:pPr>
            <a:r>
              <a:rPr lang="en-GB" dirty="0">
                <a:solidFill>
                  <a:schemeClr val="tx1">
                    <a:lumMod val="95000"/>
                    <a:lumOff val="5000"/>
                  </a:schemeClr>
                </a:solidFill>
              </a:rPr>
              <a:t>Reliability Block Diagram (RBD) used for SIL verification</a:t>
            </a:r>
          </a:p>
          <a:p>
            <a:pPr marL="360000" lvl="1" indent="-216000">
              <a:spcBef>
                <a:spcPts val="300"/>
              </a:spcBef>
              <a:spcAft>
                <a:spcPts val="300"/>
              </a:spcAft>
            </a:pPr>
            <a:r>
              <a:rPr lang="en-GB" dirty="0">
                <a:solidFill>
                  <a:schemeClr val="tx1">
                    <a:lumMod val="95000"/>
                    <a:lumOff val="5000"/>
                  </a:schemeClr>
                </a:solidFill>
              </a:rPr>
              <a:t>Event Tree Analysis (ETA) used to confirm frequency of individual hazardous scenarios meet the risk target</a:t>
            </a:r>
          </a:p>
          <a:p>
            <a:pPr marL="360000" lvl="1" indent="-216000">
              <a:spcBef>
                <a:spcPts val="300"/>
              </a:spcBef>
              <a:spcAft>
                <a:spcPts val="300"/>
              </a:spcAft>
            </a:pPr>
            <a:endParaRPr lang="en-GB" dirty="0">
              <a:solidFill>
                <a:schemeClr val="tx1">
                  <a:lumMod val="75000"/>
                  <a:lumOff val="25000"/>
                </a:schemeClr>
              </a:solidFill>
            </a:endParaRPr>
          </a:p>
          <a:p>
            <a:pPr marL="360000" lvl="1" indent="-216000">
              <a:spcBef>
                <a:spcPts val="300"/>
              </a:spcBef>
              <a:spcAft>
                <a:spcPts val="300"/>
              </a:spcAft>
            </a:pP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endParaRPr lang="en-GB"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2022-11-30</a:t>
            </a:fld>
            <a:endParaRPr lang="sv-SE" dirty="0"/>
          </a:p>
        </p:txBody>
      </p:sp>
      <p:sp>
        <p:nvSpPr>
          <p:cNvPr id="3" name="TextBox 2"/>
          <p:cNvSpPr txBox="1"/>
          <p:nvPr/>
        </p:nvSpPr>
        <p:spPr>
          <a:xfrm>
            <a:off x="8735292" y="6233589"/>
            <a:ext cx="3263030" cy="338554"/>
          </a:xfrm>
          <a:prstGeom prst="rect">
            <a:avLst/>
          </a:prstGeom>
          <a:noFill/>
        </p:spPr>
        <p:txBody>
          <a:bodyPr wrap="square" rtlCol="0">
            <a:spAutoFit/>
          </a:bodyPr>
          <a:lstStyle/>
          <a:p>
            <a:pPr algn="l"/>
            <a:r>
              <a:rPr lang="en-US" sz="800" dirty="0">
                <a:solidFill>
                  <a:srgbClr val="666666"/>
                </a:solidFill>
              </a:rPr>
              <a:t>PFD = Probability of Failure on Demand </a:t>
            </a:r>
          </a:p>
          <a:p>
            <a:r>
              <a:rPr lang="en-US" sz="800" dirty="0">
                <a:solidFill>
                  <a:srgbClr val="666666"/>
                </a:solidFill>
              </a:rPr>
              <a:t>PFH = Average frequency of a dangerous failure per hour</a:t>
            </a:r>
            <a:endParaRPr lang="sv-SE" sz="800" dirty="0">
              <a:solidFill>
                <a:srgbClr val="666666"/>
              </a:solidFill>
            </a:endParaRPr>
          </a:p>
        </p:txBody>
      </p:sp>
    </p:spTree>
    <p:extLst>
      <p:ext uri="{BB962C8B-B14F-4D97-AF65-F5344CB8AC3E}">
        <p14:creationId xmlns:p14="http://schemas.microsoft.com/office/powerpoint/2010/main" val="16031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3"/>
          </p:nvPr>
        </p:nvSpPr>
        <p:spPr/>
        <p:txBody>
          <a:bodyPr/>
          <a:lstStyle/>
          <a:p>
            <a:r>
              <a:rPr lang="en-GB" dirty="0"/>
              <a:t>2	</a:t>
            </a:r>
            <a:endParaRPr lang="en-US" dirty="0"/>
          </a:p>
        </p:txBody>
      </p:sp>
      <p:sp>
        <p:nvSpPr>
          <p:cNvPr id="6" name="Text Placeholder 5"/>
          <p:cNvSpPr>
            <a:spLocks noGrp="1"/>
          </p:cNvSpPr>
          <p:nvPr>
            <p:ph type="body" sz="quarter" idx="14"/>
          </p:nvPr>
        </p:nvSpPr>
        <p:spPr/>
        <p:txBody>
          <a:bodyPr/>
          <a:lstStyle/>
          <a:p>
            <a:r>
              <a:rPr lang="en-GB" dirty="0"/>
              <a:t>ACC PSS Safety Instrumented Functions </a:t>
            </a:r>
            <a:endParaRPr lang="en-US" dirty="0"/>
          </a:p>
        </p:txBody>
      </p:sp>
    </p:spTree>
    <p:extLst>
      <p:ext uri="{BB962C8B-B14F-4D97-AF65-F5344CB8AC3E}">
        <p14:creationId xmlns:p14="http://schemas.microsoft.com/office/powerpoint/2010/main" val="9591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ID Pattern for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9" name="Text Placeholder 8"/>
          <p:cNvSpPr>
            <a:spLocks noGrp="1"/>
          </p:cNvSpPr>
          <p:nvPr>
            <p:ph type="body" sz="quarter" idx="14"/>
          </p:nvPr>
        </p:nvSpPr>
        <p:spPr/>
        <p:txBody>
          <a:bodyPr/>
          <a:lstStyle/>
          <a:p>
            <a:endParaRPr lang="en-US"/>
          </a:p>
        </p:txBody>
      </p:sp>
      <p:sp>
        <p:nvSpPr>
          <p:cNvPr id="7" name="Content Placeholder 6"/>
          <p:cNvSpPr>
            <a:spLocks noGrp="1"/>
          </p:cNvSpPr>
          <p:nvPr>
            <p:ph idx="1"/>
          </p:nvPr>
        </p:nvSpPr>
        <p:spPr>
          <a:xfrm>
            <a:off x="1094400" y="2333296"/>
            <a:ext cx="9365782" cy="3997165"/>
          </a:xfrm>
        </p:spPr>
        <p:txBody>
          <a:bodyPr/>
          <a:lstStyle/>
          <a:p>
            <a:r>
              <a:rPr lang="en-GB" dirty="0"/>
              <a:t>System</a:t>
            </a:r>
          </a:p>
          <a:p>
            <a:pPr lvl="1"/>
            <a:r>
              <a:rPr lang="en-GB" dirty="0"/>
              <a:t>ACCPSS, TSPSS, </a:t>
            </a:r>
            <a:r>
              <a:rPr lang="en-GB" dirty="0" err="1"/>
              <a:t>BunPSS</a:t>
            </a:r>
            <a:r>
              <a:rPr lang="en-GB" dirty="0"/>
              <a:t>, DREAMPSS, etc. </a:t>
            </a:r>
          </a:p>
          <a:p>
            <a:pPr marL="82550" lvl="1" indent="0">
              <a:buNone/>
            </a:pPr>
            <a:r>
              <a:rPr lang="en-GB" dirty="0"/>
              <a:t>Number</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1 	Emergency Switch-Off Button (ESOB)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2 	Main key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3 	Access Door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4 	Access Door 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5 	High radiation interlock</a:t>
            </a:r>
            <a:endParaRPr lang="en-US" dirty="0">
              <a:ea typeface="Calibri" panose="020F0502020204030204" pitchFamily="34" charset="0"/>
              <a:cs typeface="Arial" panose="020B0604020202020204" pitchFamily="34" charset="0"/>
            </a:endParaRPr>
          </a:p>
          <a:p>
            <a:pPr>
              <a:lnSpc>
                <a:spcPts val="1400"/>
              </a:lnSpc>
              <a:spcAft>
                <a:spcPts val="0"/>
              </a:spcAft>
            </a:pPr>
            <a:endParaRPr lang="en-US"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3476297" y="1851243"/>
            <a:ext cx="6117020" cy="308290"/>
          </a:xfrm>
          <a:prstGeom prst="rect">
            <a:avLst/>
          </a:prstGeom>
        </p:spPr>
        <p:txBody>
          <a:bodyPr wrap="square">
            <a:spAutoFit/>
          </a:bodyPr>
          <a:lstStyle/>
          <a:p>
            <a:pPr>
              <a:lnSpc>
                <a:spcPts val="1400"/>
              </a:lnSpc>
              <a:spcAft>
                <a:spcPts val="1200"/>
              </a:spcAft>
            </a:pPr>
            <a:r>
              <a:rPr lang="en-GB" sz="2800" i="1" dirty="0" err="1">
                <a:latin typeface="Segoe UI Historic" panose="020B0502040204020203" pitchFamily="34" charset="0"/>
                <a:ea typeface="Calibri" panose="020F0502020204030204" pitchFamily="34" charset="0"/>
                <a:cs typeface="Arial" panose="020B0604020202020204" pitchFamily="34" charset="0"/>
              </a:rPr>
              <a:t>System</a:t>
            </a:r>
            <a:r>
              <a:rPr lang="en-GB" sz="2800" dirty="0" err="1">
                <a:latin typeface="Segoe UI Historic" panose="020B0502040204020203" pitchFamily="34" charset="0"/>
                <a:ea typeface="Calibri" panose="020F0502020204030204" pitchFamily="34" charset="0"/>
                <a:cs typeface="Arial" panose="020B0604020202020204" pitchFamily="34" charset="0"/>
              </a:rPr>
              <a:t>_SIF</a:t>
            </a:r>
            <a:r>
              <a:rPr lang="en-GB" sz="2800" i="1" dirty="0" err="1">
                <a:latin typeface="Segoe UI Historic" panose="020B0502040204020203" pitchFamily="34" charset="0"/>
                <a:ea typeface="Calibri" panose="020F0502020204030204" pitchFamily="34" charset="0"/>
                <a:cs typeface="Arial" panose="020B0604020202020204" pitchFamily="34" charset="0"/>
              </a:rPr>
              <a:t>Number</a:t>
            </a:r>
            <a:endParaRPr lang="en-US" sz="2800" i="1" dirty="0">
              <a:latin typeface="Segoe UI Historic"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94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ACC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ACCPSS_SIF1</a:t>
            </a:r>
          </a:p>
        </p:txBody>
      </p:sp>
      <p:sp>
        <p:nvSpPr>
          <p:cNvPr id="2" name="Content Placeholder 1"/>
          <p:cNvSpPr>
            <a:spLocks noGrp="1"/>
          </p:cNvSpPr>
          <p:nvPr>
            <p:ph idx="1"/>
          </p:nvPr>
        </p:nvSpPr>
        <p:spPr/>
        <p:txBody>
          <a:bodyPr/>
          <a:lstStyle/>
          <a:p>
            <a:r>
              <a:rPr lang="en-US" sz="1200" dirty="0"/>
              <a:t>If any Emergency Switch-off Button (ESOB) in the ACC PSS controlled area is detected pressed, de-energise the following EUC:</a:t>
            </a:r>
          </a:p>
          <a:p>
            <a:r>
              <a:rPr lang="en-US" sz="1200" b="1" dirty="0"/>
              <a:t>Proton Beam Actuators: </a:t>
            </a:r>
            <a:endParaRPr lang="en-US" sz="1200" dirty="0"/>
          </a:p>
          <a:p>
            <a:pPr lvl="1"/>
            <a:r>
              <a:rPr lang="en-US" sz="1200" dirty="0"/>
              <a:t>ISrc HVPS,</a:t>
            </a:r>
          </a:p>
          <a:p>
            <a:pPr lvl="1"/>
            <a:r>
              <a:rPr lang="en-US" sz="1200" dirty="0"/>
              <a:t>Grounding relay;</a:t>
            </a:r>
          </a:p>
          <a:p>
            <a:r>
              <a:rPr lang="en-US" sz="1200" b="1" dirty="0"/>
              <a:t>RF systems</a:t>
            </a:r>
            <a:endParaRPr lang="en-US" sz="1200" dirty="0"/>
          </a:p>
          <a:p>
            <a:pPr lvl="1"/>
            <a:r>
              <a:rPr lang="en-US" sz="1200" dirty="0"/>
              <a:t>MEBT bunchers, </a:t>
            </a:r>
          </a:p>
          <a:p>
            <a:pPr lvl="1"/>
            <a:r>
              <a:rPr lang="en-US" sz="1200" dirty="0"/>
              <a:t>RFQ/DTL1, DTL 2/3 and 4/5 modulators, </a:t>
            </a:r>
          </a:p>
          <a:p>
            <a:pPr lvl="1"/>
            <a:r>
              <a:rPr lang="en-US" sz="1200" dirty="0"/>
              <a:t>Spokes RF Power Station (RFPS)</a:t>
            </a:r>
          </a:p>
          <a:p>
            <a:pPr lvl="1"/>
            <a:r>
              <a:rPr lang="en-US" sz="1200" dirty="0"/>
              <a:t>MBL modulators, </a:t>
            </a:r>
          </a:p>
          <a:p>
            <a:pPr lvl="1"/>
            <a:r>
              <a:rPr lang="en-US" sz="1200" dirty="0"/>
              <a:t>HBL modulators,</a:t>
            </a:r>
          </a:p>
          <a:p>
            <a:pPr lvl="1"/>
            <a:r>
              <a:rPr lang="en-US" sz="1200" dirty="0"/>
              <a:t>Corresponding LLRF systems; </a:t>
            </a:r>
            <a:br>
              <a:rPr lang="en-US" sz="1200" dirty="0"/>
            </a:br>
            <a:endParaRPr lang="en-US" sz="1200" dirty="0"/>
          </a:p>
          <a:p>
            <a:r>
              <a:rPr lang="en-US" sz="1200" b="1" dirty="0"/>
              <a:t>Actuators to block radiation from the target: </a:t>
            </a:r>
            <a:endParaRPr lang="en-US" sz="1200" dirty="0"/>
          </a:p>
          <a:p>
            <a:pPr lvl="1"/>
            <a:r>
              <a:rPr lang="en-US" sz="1200" dirty="0"/>
              <a:t>Gamma blocker,</a:t>
            </a:r>
          </a:p>
          <a:p>
            <a:pPr lvl="1"/>
            <a:r>
              <a:rPr lang="en-US" sz="1200" dirty="0"/>
              <a:t>Drive system of PBDR isolation valve.</a:t>
            </a:r>
            <a:endParaRPr lang="en-US" dirty="0"/>
          </a:p>
          <a:p>
            <a:endParaRPr lang="en-US"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2022-11-30</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4853151" y="1913628"/>
            <a:ext cx="2406869" cy="93871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7 ESOBs in NCL section</a:t>
            </a:r>
          </a:p>
          <a:p>
            <a:r>
              <a:rPr lang="en-US" sz="1100" dirty="0"/>
              <a:t>3 ESOBs Spokes section</a:t>
            </a:r>
          </a:p>
          <a:p>
            <a:r>
              <a:rPr lang="en-US" sz="1100" dirty="0"/>
              <a:t>4 ESOBs in MBL section</a:t>
            </a:r>
          </a:p>
          <a:p>
            <a:r>
              <a:rPr lang="en-US" sz="1100" dirty="0"/>
              <a:t>13 ESOBs in HBL section</a:t>
            </a:r>
          </a:p>
          <a:p>
            <a:r>
              <a:rPr lang="en-US" sz="1100" dirty="0">
                <a:solidFill>
                  <a:srgbClr val="003366"/>
                </a:solidFill>
              </a:rPr>
              <a:t>11 </a:t>
            </a:r>
            <a:r>
              <a:rPr lang="en-US" sz="1100" dirty="0"/>
              <a:t>ESOBs in HEBT-A2T section</a:t>
            </a:r>
          </a:p>
        </p:txBody>
      </p:sp>
      <p:sp>
        <p:nvSpPr>
          <p:cNvPr id="7" name="Rectangle 6"/>
          <p:cNvSpPr/>
          <p:nvPr/>
        </p:nvSpPr>
        <p:spPr>
          <a:xfrm>
            <a:off x="4853150" y="3287864"/>
            <a:ext cx="2406869"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200" dirty="0"/>
              <a:t>PSS NCL PLC </a:t>
            </a:r>
          </a:p>
          <a:p>
            <a:r>
              <a:rPr lang="en-US" sz="1200" dirty="0">
                <a:solidFill>
                  <a:srgbClr val="000000"/>
                </a:solidFill>
              </a:rPr>
              <a:t>PSS Spokes PLC </a:t>
            </a:r>
          </a:p>
          <a:p>
            <a:r>
              <a:rPr lang="en-US" sz="1200" dirty="0">
                <a:solidFill>
                  <a:srgbClr val="000000"/>
                </a:solidFill>
              </a:rPr>
              <a:t>PSS MBL PLC  </a:t>
            </a:r>
            <a:endParaRPr lang="en-US" sz="1200" dirty="0"/>
          </a:p>
          <a:p>
            <a:r>
              <a:rPr lang="en-US" sz="1200" dirty="0">
                <a:solidFill>
                  <a:srgbClr val="000000"/>
                </a:solidFill>
              </a:rPr>
              <a:t>PSS HBL1 PLC </a:t>
            </a:r>
          </a:p>
          <a:p>
            <a:r>
              <a:rPr lang="en-US" sz="1200" dirty="0">
                <a:solidFill>
                  <a:srgbClr val="000000"/>
                </a:solidFill>
              </a:rPr>
              <a:t>PSS HBL2 PLC </a:t>
            </a:r>
            <a:endParaRPr lang="en-US" sz="1200" dirty="0"/>
          </a:p>
          <a:p>
            <a:r>
              <a:rPr lang="en-US" sz="1200" dirty="0">
                <a:solidFill>
                  <a:srgbClr val="000000"/>
                </a:solidFill>
              </a:rPr>
              <a:t>PSS HEBT-A2T PLC</a:t>
            </a:r>
            <a:endParaRPr lang="en-US" sz="1200" dirty="0"/>
          </a:p>
        </p:txBody>
      </p:sp>
      <p:cxnSp>
        <p:nvCxnSpPr>
          <p:cNvPr id="10" name="Straight Arrow Connector 9"/>
          <p:cNvCxnSpPr>
            <a:stCxn id="6" idx="2"/>
            <a:endCxn id="7" idx="0"/>
          </p:cNvCxnSpPr>
          <p:nvPr/>
        </p:nvCxnSpPr>
        <p:spPr>
          <a:xfrm flipH="1">
            <a:off x="6056585" y="2852347"/>
            <a:ext cx="1" cy="43551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2" name="Rectangle 11"/>
          <p:cNvSpPr/>
          <p:nvPr/>
        </p:nvSpPr>
        <p:spPr>
          <a:xfrm>
            <a:off x="4853150" y="4805232"/>
            <a:ext cx="4085897" cy="16158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100" dirty="0"/>
              <a:t>2 contactors for ISrc HVPS </a:t>
            </a:r>
          </a:p>
          <a:p>
            <a:r>
              <a:rPr lang="en-US" sz="1100" dirty="0"/>
              <a:t>Grounding relay + contactor relay</a:t>
            </a:r>
          </a:p>
          <a:p>
            <a:r>
              <a:rPr lang="en-US" sz="1100" dirty="0"/>
              <a:t>3x2 contactors for MEBT bunchers  </a:t>
            </a:r>
          </a:p>
          <a:p>
            <a:r>
              <a:rPr lang="en-US" sz="1100" dirty="0">
                <a:solidFill>
                  <a:srgbClr val="000000"/>
                </a:solidFill>
              </a:rPr>
              <a:t>3x2 contactors for RFQ/DTL1, DTL2/3 and DTL4/5 modulators</a:t>
            </a:r>
            <a:endParaRPr lang="en-US" sz="1100" dirty="0"/>
          </a:p>
          <a:p>
            <a:r>
              <a:rPr lang="en-US" sz="1100" dirty="0"/>
              <a:t>26x2 contactors for Spokes RFPS</a:t>
            </a:r>
          </a:p>
          <a:p>
            <a:r>
              <a:rPr lang="en-US" sz="1100" dirty="0"/>
              <a:t>30x2 contactors for MBL and HBL modulators</a:t>
            </a:r>
          </a:p>
          <a:p>
            <a:r>
              <a:rPr lang="en-US" sz="1100" dirty="0">
                <a:solidFill>
                  <a:srgbClr val="000000"/>
                </a:solidFill>
              </a:rPr>
              <a:t>155 output signals for LLRF systems, RF relays</a:t>
            </a:r>
          </a:p>
          <a:p>
            <a:r>
              <a:rPr lang="en-US" sz="1100" dirty="0"/>
              <a:t>2 contactors for gamma blocker's stepper motor</a:t>
            </a:r>
          </a:p>
          <a:p>
            <a:r>
              <a:rPr lang="en-US" sz="1100" dirty="0"/>
              <a:t>2 contactors for drive system of PBDR isolation valve. </a:t>
            </a:r>
          </a:p>
        </p:txBody>
      </p:sp>
      <p:sp>
        <p:nvSpPr>
          <p:cNvPr id="16" name="Rectangle 15"/>
          <p:cNvSpPr/>
          <p:nvPr/>
        </p:nvSpPr>
        <p:spPr>
          <a:xfrm>
            <a:off x="8249653" y="1913628"/>
            <a:ext cx="2769118" cy="14465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pPr marL="171450" indent="-171450">
              <a:buFont typeface="Arial" panose="020B0604020202020204" pitchFamily="34" charset="0"/>
              <a:buChar char="•"/>
            </a:pPr>
            <a:r>
              <a:rPr lang="en-US" sz="1100" dirty="0"/>
              <a:t>ACC PSS shall be manually reset after a shutdown caused by pressing the ESOB, before allowing operation. </a:t>
            </a:r>
          </a:p>
          <a:p>
            <a:pPr marL="171450" indent="-171450">
              <a:buFont typeface="Arial" panose="020B0604020202020204" pitchFamily="34" charset="0"/>
              <a:buChar char="•"/>
            </a:pPr>
            <a:r>
              <a:rPr lang="en-GB" sz="1100" dirty="0"/>
              <a:t>All ESOBs shall be unlatched to allow acknowledgment of ACCPSS_SIF1</a:t>
            </a:r>
          </a:p>
          <a:p>
            <a:endParaRPr lang="en-US" sz="1100" dirty="0"/>
          </a:p>
        </p:txBody>
      </p:sp>
      <p:cxnSp>
        <p:nvCxnSpPr>
          <p:cNvPr id="14" name="Straight Arrow Connector 13"/>
          <p:cNvCxnSpPr/>
          <p:nvPr/>
        </p:nvCxnSpPr>
        <p:spPr>
          <a:xfrm>
            <a:off x="6056585" y="4493522"/>
            <a:ext cx="0" cy="31171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9542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6" grpId="0" animBg="1"/>
    </p:bld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1138</TotalTime>
  <Words>4588</Words>
  <Application>Microsoft Office PowerPoint</Application>
  <PresentationFormat>Widescreen</PresentationFormat>
  <Paragraphs>973</Paragraphs>
  <Slides>52</Slides>
  <Notes>8</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MS Mincho</vt:lpstr>
      <vt:lpstr>Segoe UI</vt:lpstr>
      <vt:lpstr>Segoe UI Historic</vt:lpstr>
      <vt:lpstr>Segoe UI Light</vt:lpstr>
      <vt:lpstr>Segoe UI Semibold</vt:lpstr>
      <vt:lpstr>Times New Roman</vt:lpstr>
      <vt:lpstr>Wingdings</vt:lpstr>
      <vt:lpstr>Office-tema</vt:lpstr>
      <vt:lpstr>PowerPoint Presentation</vt:lpstr>
      <vt:lpstr>SIL Assessment for ESS PSS SIFs</vt:lpstr>
      <vt:lpstr>Agenda</vt:lpstr>
      <vt:lpstr>PowerPoint Presentation</vt:lpstr>
      <vt:lpstr>PSS SIL Assessment</vt:lpstr>
      <vt:lpstr>SIL Determination and Verification</vt:lpstr>
      <vt:lpstr>PowerPoint Presentation</vt:lpstr>
      <vt:lpstr>ID Pattern for SIFs </vt:lpstr>
      <vt:lpstr>ACC PSS SIFs </vt:lpstr>
      <vt:lpstr>ACC PSS SIFs </vt:lpstr>
      <vt:lpstr>ACC PSS SIFs </vt:lpstr>
      <vt:lpstr>ACC PSS SIFs </vt:lpstr>
      <vt:lpstr>ACC PSS SIFs  </vt:lpstr>
      <vt:lpstr>Option 1: ACCPSS_SIF3_1</vt:lpstr>
      <vt:lpstr>Option 2: ACCPSS_SIF3_1 </vt:lpstr>
      <vt:lpstr>ACC PSS SIFs </vt:lpstr>
      <vt:lpstr>ACC PSS SIFs </vt:lpstr>
      <vt:lpstr>ACC PSS SIFs </vt:lpstr>
      <vt:lpstr>ACC PSS SIFs </vt:lpstr>
      <vt:lpstr>PowerPoint Presentation</vt:lpstr>
      <vt:lpstr>Zoned Approach to SIL Verification</vt:lpstr>
      <vt:lpstr>Options for Turning Off Proton Beam</vt:lpstr>
      <vt:lpstr>Example: RBD for ACCPSS_SIF1 </vt:lpstr>
      <vt:lpstr>ACCPSS_SIF2 </vt:lpstr>
      <vt:lpstr>ACCPSS_SIF3 </vt:lpstr>
      <vt:lpstr>SIL Verification Results</vt:lpstr>
      <vt:lpstr>SIL Verification Results</vt:lpstr>
      <vt:lpstr>Event Tree Analysis (ETA)</vt:lpstr>
      <vt:lpstr>Event Tree Analysis (ETA)</vt:lpstr>
      <vt:lpstr>Event Tree Analysis (ETA)</vt:lpstr>
      <vt:lpstr>Event Tree Analysis (ETA)</vt:lpstr>
      <vt:lpstr>Questions to the Committee</vt:lpstr>
      <vt:lpstr>PowerPoint Presentation</vt:lpstr>
      <vt:lpstr>TS PSS SIFs</vt:lpstr>
      <vt:lpstr>TS PSS SIFs</vt:lpstr>
      <vt:lpstr>TS PSS SIFs / Bunker PSS SIFs </vt:lpstr>
      <vt:lpstr>Bunker PSS SIFs</vt:lpstr>
      <vt:lpstr>DREAM PSS SIFs</vt:lpstr>
      <vt:lpstr>DREAM PSS SIFs</vt:lpstr>
      <vt:lpstr>PowerPoint Presentation</vt:lpstr>
      <vt:lpstr>SIL verification Results</vt:lpstr>
      <vt:lpstr>SIL verification Results</vt:lpstr>
      <vt:lpstr>Event Tree Analysis (ETA)</vt:lpstr>
      <vt:lpstr>Questions to the Committee</vt:lpstr>
      <vt:lpstr>Thank you for your attention!</vt:lpstr>
      <vt:lpstr>Backup slides</vt:lpstr>
      <vt:lpstr>ACCPSS_SIF3_2</vt:lpstr>
      <vt:lpstr>ACCPSS_SIF3_3</vt:lpstr>
      <vt:lpstr>ACCPSS_SIF3_4</vt:lpstr>
      <vt:lpstr>ACCPSS_SIF3_5</vt:lpstr>
      <vt:lpstr>ACCPSS_SIF3_6</vt:lpstr>
      <vt:lpstr>Event Tree Analysis (ETA) – Not a Credible Scenario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Denis Paulic</cp:lastModifiedBy>
  <cp:revision>85</cp:revision>
  <cp:lastPrinted>2019-03-08T10:27:30Z</cp:lastPrinted>
  <dcterms:created xsi:type="dcterms:W3CDTF">2020-01-21T09:56:49Z</dcterms:created>
  <dcterms:modified xsi:type="dcterms:W3CDTF">2022-11-30T10:12:08Z</dcterms:modified>
</cp:coreProperties>
</file>