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0">
  <p:sldMasterIdLst>
    <p:sldMasterId id="2147483648" r:id="rId1"/>
  </p:sldMasterIdLst>
  <p:notesMasterIdLst>
    <p:notesMasterId r:id="rId19"/>
  </p:notesMasterIdLst>
  <p:sldIdLst>
    <p:sldId id="262" r:id="rId2"/>
    <p:sldId id="267" r:id="rId3"/>
    <p:sldId id="272" r:id="rId4"/>
    <p:sldId id="299" r:id="rId5"/>
    <p:sldId id="306" r:id="rId6"/>
    <p:sldId id="308" r:id="rId7"/>
    <p:sldId id="309" r:id="rId8"/>
    <p:sldId id="319" r:id="rId9"/>
    <p:sldId id="310" r:id="rId10"/>
    <p:sldId id="311" r:id="rId11"/>
    <p:sldId id="312" r:id="rId12"/>
    <p:sldId id="317" r:id="rId13"/>
    <p:sldId id="313" r:id="rId14"/>
    <p:sldId id="314" r:id="rId15"/>
    <p:sldId id="320" r:id="rId16"/>
    <p:sldId id="318" r:id="rId17"/>
    <p:sldId id="277"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teza Mansouri" initials="MM" lastIdx="1" clrIdx="0">
    <p:extLst>
      <p:ext uri="{19B8F6BF-5375-455C-9EA6-DF929625EA0E}">
        <p15:presenceInfo xmlns:p15="http://schemas.microsoft.com/office/powerpoint/2012/main" userId="S-1-5-21-1853637497-491971987-2917381224-60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666666"/>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96" autoAdjust="0"/>
    <p:restoredTop sz="94681" autoAdjust="0"/>
  </p:normalViewPr>
  <p:slideViewPr>
    <p:cSldViewPr snapToGrid="0" snapToObjects="1">
      <p:cViewPr varScale="1">
        <p:scale>
          <a:sx n="163" d="100"/>
          <a:sy n="163" d="100"/>
        </p:scale>
        <p:origin x="17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2022-11-29</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AE5A434-646A-2746-9BDC-885B2382B33E}" type="slidenum">
              <a:rPr lang="sv-SE" smtClean="0"/>
              <a:t>3</a:t>
            </a:fld>
            <a:endParaRPr lang="sv-SE"/>
          </a:p>
        </p:txBody>
      </p:sp>
    </p:spTree>
    <p:extLst>
      <p:ext uri="{BB962C8B-B14F-4D97-AF65-F5344CB8AC3E}">
        <p14:creationId xmlns:p14="http://schemas.microsoft.com/office/powerpoint/2010/main" val="293829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2022-11-29</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smtClean="0"/>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smtClean="0"/>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2022-11-29</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smtClean="0"/>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smtClean="0"/>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2022-11-29</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smtClean="0"/>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2022-11-29</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smtClean="0"/>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smtClean="0"/>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2022-11-29</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2022-11-29</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2022-11-29</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2022-11-29</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smtClean="0"/>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smtClean="0"/>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2022-11-29</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chess.esss.lu.se/enovia/tvc-action/forwardToDocumentReference?source=21308.51166.3072.64505&amp;to=ESS-1418781"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chess.esss.lu.se/enovia/tvc-action/forwardToDocumentReference?source=21308.51166.3072.64505&amp;to=ESS-3540556"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chess.esss.lu.se/enovia/tvc-action/forwardToDocumentReference?source=21308.51166.3072.64505&amp;to=ESS-1941410"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smtClean="0">
                <a:solidFill>
                  <a:schemeClr val="tx1">
                    <a:lumMod val="75000"/>
                    <a:lumOff val="25000"/>
                  </a:schemeClr>
                </a:solidFill>
              </a:rPr>
              <a:t>SIT (Site Integration Test)</a:t>
            </a:r>
            <a:endParaRPr lang="en-GB" dirty="0">
              <a:solidFill>
                <a:schemeClr val="tx1">
                  <a:lumMod val="75000"/>
                  <a:lumOff val="25000"/>
                </a:schemeClr>
              </a:solidFill>
            </a:endParaRP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10</a:t>
            </a:fld>
            <a:endParaRPr lang="sv-SE" dirty="0"/>
          </a:p>
        </p:txBody>
      </p:sp>
      <p:sp>
        <p:nvSpPr>
          <p:cNvPr id="4" name="TextBox 3"/>
          <p:cNvSpPr txBox="1"/>
          <p:nvPr/>
        </p:nvSpPr>
        <p:spPr>
          <a:xfrm>
            <a:off x="541361" y="1483057"/>
            <a:ext cx="11327641" cy="3908762"/>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What does SIT for PSS mean?</a:t>
            </a:r>
          </a:p>
          <a:p>
            <a:pPr marL="742950" lvl="1" indent="-285750" algn="just">
              <a:spcBef>
                <a:spcPts val="600"/>
              </a:spcBef>
              <a:spcAft>
                <a:spcPts val="600"/>
              </a:spcAft>
              <a:buFont typeface="Arial" panose="020B0604020202020204" pitchFamily="34" charset="0"/>
              <a:buChar char="•"/>
            </a:pPr>
            <a:r>
              <a:rPr lang="en-GB" i="1" dirty="0"/>
              <a:t>The SIT verifies that installed hardware and software work together properly, ensuring that their combination is serving the purpose of </a:t>
            </a:r>
            <a:r>
              <a:rPr lang="en-GB" i="1" dirty="0" smtClean="0"/>
              <a:t>PSS </a:t>
            </a:r>
            <a:r>
              <a:rPr lang="en-GB" i="1" dirty="0"/>
              <a:t>safety functions and procedures</a:t>
            </a:r>
            <a:r>
              <a:rPr lang="en-GB" i="1" dirty="0" smtClean="0"/>
              <a:t>.</a:t>
            </a:r>
          </a:p>
          <a:p>
            <a:pPr marL="742950" lvl="1" indent="-285750" algn="just">
              <a:spcBef>
                <a:spcPts val="600"/>
              </a:spcBef>
              <a:spcAft>
                <a:spcPts val="600"/>
              </a:spcAft>
              <a:buFont typeface="Arial" panose="020B0604020202020204" pitchFamily="34" charset="0"/>
              <a:buChar char="•"/>
            </a:pPr>
            <a:r>
              <a:rPr lang="en-GB" i="1" dirty="0" smtClean="0"/>
              <a:t>In case of </a:t>
            </a:r>
            <a:r>
              <a:rPr lang="en-GB" i="1" dirty="0" smtClean="0"/>
              <a:t>ACC PSS, the SIT is performed while EUC (e.g. </a:t>
            </a:r>
            <a:r>
              <a:rPr lang="en-GB" i="1" dirty="0" err="1" smtClean="0"/>
              <a:t>ISrc</a:t>
            </a:r>
            <a:r>
              <a:rPr lang="en-GB" i="1" dirty="0" smtClean="0"/>
              <a:t> HVPS or modulators) are not connected to PSS.</a:t>
            </a:r>
          </a:p>
          <a:p>
            <a:pPr marL="742950" lvl="1" indent="-285750" algn="just">
              <a:spcBef>
                <a:spcPts val="600"/>
              </a:spcBef>
              <a:spcAft>
                <a:spcPts val="600"/>
              </a:spcAft>
              <a:buFont typeface="Arial" panose="020B0604020202020204" pitchFamily="34" charset="0"/>
              <a:buChar char="•"/>
            </a:pPr>
            <a:r>
              <a:rPr lang="en-GB" i="1" dirty="0" smtClean="0"/>
              <a:t>In case of Target PSS, Bunker PSS and Instrument </a:t>
            </a:r>
            <a:r>
              <a:rPr lang="en-GB" i="1" dirty="0" smtClean="0"/>
              <a:t>PSS, </a:t>
            </a:r>
            <a:r>
              <a:rPr lang="en-GB" i="1" dirty="0"/>
              <a:t>the SIT </a:t>
            </a:r>
            <a:r>
              <a:rPr lang="en-GB" i="1" dirty="0" smtClean="0"/>
              <a:t>includes the </a:t>
            </a:r>
            <a:r>
              <a:rPr lang="en-GB" i="1" dirty="0" smtClean="0"/>
              <a:t>local functional test of the system, i.e. the local EUC e.g. instrument shutter is connected to and tested with PSS during SIT.</a:t>
            </a:r>
            <a:endParaRPr lang="en-GB" b="1" i="1" dirty="0" smtClean="0"/>
          </a:p>
          <a:p>
            <a:pPr marL="285750" indent="-285750" algn="just">
              <a:spcBef>
                <a:spcPts val="600"/>
              </a:spcBef>
              <a:spcAft>
                <a:spcPts val="600"/>
              </a:spcAft>
              <a:buFont typeface="Arial" panose="020B0604020202020204" pitchFamily="34" charset="0"/>
              <a:buChar char="•"/>
            </a:pPr>
            <a:r>
              <a:rPr lang="en-US" dirty="0"/>
              <a:t>What are the typical tests in a PSS </a:t>
            </a:r>
            <a:r>
              <a:rPr lang="en-US" dirty="0" smtClean="0"/>
              <a:t>SIT?</a:t>
            </a:r>
            <a:endParaRPr lang="en-US" dirty="0"/>
          </a:p>
          <a:p>
            <a:pPr marL="742950" lvl="1" indent="-285750">
              <a:spcBef>
                <a:spcPts val="600"/>
              </a:spcBef>
              <a:spcAft>
                <a:spcPts val="600"/>
              </a:spcAft>
              <a:buFont typeface="Arial" panose="020B0604020202020204" pitchFamily="34" charset="0"/>
              <a:buChar char="•"/>
            </a:pPr>
            <a:r>
              <a:rPr lang="en-US" i="1" dirty="0" smtClean="0"/>
              <a:t>The </a:t>
            </a:r>
            <a:r>
              <a:rPr lang="en-US" i="1" dirty="0"/>
              <a:t>system functions (safety instrumented functions, search procedures, key exchange procedures, etc.) </a:t>
            </a:r>
            <a:r>
              <a:rPr lang="en-US" i="1" dirty="0" smtClean="0"/>
              <a:t>which are local to </a:t>
            </a:r>
            <a:r>
              <a:rPr lang="en-US" i="1" dirty="0" smtClean="0"/>
              <a:t>specific </a:t>
            </a:r>
            <a:r>
              <a:rPr lang="en-US" i="1" dirty="0" smtClean="0"/>
              <a:t>PSS (i.e. excluding integrated testing with other necessary PSS) are tested and verified.</a:t>
            </a:r>
          </a:p>
        </p:txBody>
      </p:sp>
    </p:spTree>
    <p:extLst>
      <p:ext uri="{BB962C8B-B14F-4D97-AF65-F5344CB8AC3E}">
        <p14:creationId xmlns:p14="http://schemas.microsoft.com/office/powerpoint/2010/main" val="445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a:solidFill>
                  <a:schemeClr val="tx1">
                    <a:lumMod val="75000"/>
                    <a:lumOff val="25000"/>
                  </a:schemeClr>
                </a:solidFill>
              </a:rPr>
              <a:t>SIT (Site Integration Test)</a:t>
            </a: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11</a:t>
            </a:fld>
            <a:endParaRPr lang="sv-SE" dirty="0"/>
          </a:p>
        </p:txBody>
      </p:sp>
      <p:sp>
        <p:nvSpPr>
          <p:cNvPr id="4" name="TextBox 3"/>
          <p:cNvSpPr txBox="1"/>
          <p:nvPr/>
        </p:nvSpPr>
        <p:spPr>
          <a:xfrm>
            <a:off x="375334" y="905724"/>
            <a:ext cx="11327641" cy="5940088"/>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Dependencies to other systems?</a:t>
            </a:r>
          </a:p>
          <a:p>
            <a:pPr marL="742950" lvl="1" indent="-285750">
              <a:spcBef>
                <a:spcPts val="600"/>
              </a:spcBef>
              <a:spcAft>
                <a:spcPts val="600"/>
              </a:spcAft>
              <a:buFont typeface="Arial" panose="020B0604020202020204" pitchFamily="34" charset="0"/>
              <a:buChar char="•"/>
            </a:pPr>
            <a:r>
              <a:rPr lang="en-US" dirty="0" smtClean="0"/>
              <a:t>ACC PSS:</a:t>
            </a:r>
          </a:p>
          <a:p>
            <a:pPr marL="1200150" lvl="2" indent="-285750">
              <a:spcBef>
                <a:spcPts val="600"/>
              </a:spcBef>
              <a:spcAft>
                <a:spcPts val="600"/>
              </a:spcAft>
              <a:buFont typeface="Arial" panose="020B0604020202020204" pitchFamily="34" charset="0"/>
              <a:buChar char="•"/>
            </a:pPr>
            <a:r>
              <a:rPr lang="en-US" b="1" dirty="0" smtClean="0"/>
              <a:t>RF </a:t>
            </a:r>
            <a:r>
              <a:rPr lang="en-US" b="1" dirty="0" smtClean="0"/>
              <a:t>systems</a:t>
            </a:r>
            <a:endParaRPr lang="en-US" dirty="0" smtClean="0"/>
          </a:p>
          <a:p>
            <a:pPr marL="1657350" lvl="3" indent="-285750">
              <a:spcBef>
                <a:spcPts val="600"/>
              </a:spcBef>
              <a:spcAft>
                <a:spcPts val="600"/>
              </a:spcAft>
              <a:buFont typeface="Arial" panose="020B0604020202020204" pitchFamily="34" charset="0"/>
              <a:buChar char="•"/>
            </a:pPr>
            <a:r>
              <a:rPr lang="en-US" dirty="0" smtClean="0"/>
              <a:t>RFDS certified</a:t>
            </a:r>
          </a:p>
          <a:p>
            <a:pPr marL="1657350" lvl="3" indent="-285750">
              <a:spcBef>
                <a:spcPts val="600"/>
              </a:spcBef>
              <a:spcAft>
                <a:spcPts val="600"/>
              </a:spcAft>
              <a:buFont typeface="Arial" panose="020B0604020202020204" pitchFamily="34" charset="0"/>
              <a:buChar char="•"/>
            </a:pPr>
            <a:r>
              <a:rPr lang="en-US" dirty="0" smtClean="0"/>
              <a:t>RFDS </a:t>
            </a:r>
            <a:r>
              <a:rPr lang="en-US" dirty="0"/>
              <a:t>connected to cavities? (preferably not, but if connected, the PSS blanking plate to be </a:t>
            </a:r>
            <a:r>
              <a:rPr lang="en-US" dirty="0" smtClean="0"/>
              <a:t>installed)</a:t>
            </a:r>
          </a:p>
          <a:p>
            <a:pPr marL="1200150" lvl="2" indent="-285750">
              <a:spcBef>
                <a:spcPts val="600"/>
              </a:spcBef>
              <a:spcAft>
                <a:spcPts val="600"/>
              </a:spcAft>
              <a:buFont typeface="Arial" panose="020B0604020202020204" pitchFamily="34" charset="0"/>
              <a:buChar char="•"/>
            </a:pPr>
            <a:r>
              <a:rPr lang="en-US" b="1" dirty="0" smtClean="0"/>
              <a:t>Bending </a:t>
            </a:r>
            <a:r>
              <a:rPr lang="en-US" b="1" dirty="0" smtClean="0"/>
              <a:t>magnets</a:t>
            </a:r>
            <a:r>
              <a:rPr lang="en-US" dirty="0" smtClean="0"/>
              <a:t>: The </a:t>
            </a:r>
            <a:r>
              <a:rPr lang="en-US" dirty="0"/>
              <a:t>Power supply is </a:t>
            </a:r>
            <a:r>
              <a:rPr lang="en-US" dirty="0" smtClean="0"/>
              <a:t>installed.</a:t>
            </a:r>
          </a:p>
          <a:p>
            <a:pPr marL="1200150" lvl="2" indent="-285750">
              <a:spcBef>
                <a:spcPts val="600"/>
              </a:spcBef>
              <a:spcAft>
                <a:spcPts val="600"/>
              </a:spcAft>
              <a:buFont typeface="Arial" panose="020B0604020202020204" pitchFamily="34" charset="0"/>
              <a:buChar char="•"/>
            </a:pPr>
            <a:r>
              <a:rPr lang="en-US" b="1" dirty="0" smtClean="0"/>
              <a:t>Gamma blockers</a:t>
            </a:r>
            <a:r>
              <a:rPr lang="en-US" dirty="0" smtClean="0"/>
              <a:t>: The </a:t>
            </a:r>
            <a:r>
              <a:rPr lang="en-US" dirty="0"/>
              <a:t>gamma blockers are installed and control system is </a:t>
            </a:r>
            <a:r>
              <a:rPr lang="en-US" dirty="0" smtClean="0"/>
              <a:t>operational.</a:t>
            </a:r>
          </a:p>
          <a:p>
            <a:pPr marL="1200150" lvl="2" indent="-285750">
              <a:spcBef>
                <a:spcPts val="600"/>
              </a:spcBef>
              <a:spcAft>
                <a:spcPts val="600"/>
              </a:spcAft>
              <a:buFont typeface="Arial" panose="020B0604020202020204" pitchFamily="34" charset="0"/>
              <a:buChar char="•"/>
            </a:pPr>
            <a:r>
              <a:rPr lang="en-US" b="1" dirty="0" smtClean="0"/>
              <a:t>PBDR </a:t>
            </a:r>
            <a:r>
              <a:rPr lang="en-US" b="1" dirty="0"/>
              <a:t>isolation </a:t>
            </a:r>
            <a:r>
              <a:rPr lang="en-US" b="1" dirty="0" smtClean="0"/>
              <a:t>valve</a:t>
            </a:r>
            <a:r>
              <a:rPr lang="en-US" dirty="0" smtClean="0"/>
              <a:t>: The </a:t>
            </a:r>
            <a:r>
              <a:rPr lang="en-US" dirty="0"/>
              <a:t>PBDR isolation valve is installed and control system is </a:t>
            </a:r>
            <a:r>
              <a:rPr lang="en-US" dirty="0" smtClean="0"/>
              <a:t>operational.</a:t>
            </a:r>
          </a:p>
          <a:p>
            <a:pPr marL="1200150" lvl="2" indent="-285750">
              <a:spcBef>
                <a:spcPts val="600"/>
              </a:spcBef>
              <a:spcAft>
                <a:spcPts val="600"/>
              </a:spcAft>
              <a:buFont typeface="Arial" panose="020B0604020202020204" pitchFamily="34" charset="0"/>
              <a:buChar char="•"/>
            </a:pPr>
            <a:r>
              <a:rPr lang="en-US" b="1" dirty="0" smtClean="0"/>
              <a:t>REMS</a:t>
            </a:r>
            <a:r>
              <a:rPr lang="en-US" dirty="0" smtClean="0"/>
              <a:t>: Radiation </a:t>
            </a:r>
            <a:r>
              <a:rPr lang="en-US" dirty="0"/>
              <a:t>monitors installed and operational. Interfaces with PSS already </a:t>
            </a:r>
            <a:r>
              <a:rPr lang="en-US" dirty="0" smtClean="0"/>
              <a:t>connected.</a:t>
            </a:r>
          </a:p>
          <a:p>
            <a:pPr marL="1200150" lvl="2" indent="-285750">
              <a:spcBef>
                <a:spcPts val="600"/>
              </a:spcBef>
              <a:spcAft>
                <a:spcPts val="600"/>
              </a:spcAft>
              <a:buFont typeface="Arial" panose="020B0604020202020204" pitchFamily="34" charset="0"/>
              <a:buChar char="•"/>
            </a:pPr>
            <a:r>
              <a:rPr lang="en-US" b="1" dirty="0" smtClean="0"/>
              <a:t>Physical Protection System:</a:t>
            </a:r>
            <a:r>
              <a:rPr lang="en-US" dirty="0" smtClean="0"/>
              <a:t> The </a:t>
            </a:r>
            <a:r>
              <a:rPr lang="en-US" dirty="0"/>
              <a:t>card readers on both PAS FEB and PAS HEBT installed and </a:t>
            </a:r>
            <a:r>
              <a:rPr lang="en-US" dirty="0" smtClean="0"/>
              <a:t>operational</a:t>
            </a:r>
          </a:p>
          <a:p>
            <a:pPr marL="1200150" lvl="2" indent="-285750">
              <a:spcBef>
                <a:spcPts val="600"/>
              </a:spcBef>
              <a:spcAft>
                <a:spcPts val="600"/>
              </a:spcAft>
              <a:buFont typeface="Arial" panose="020B0604020202020204" pitchFamily="34" charset="0"/>
              <a:buChar char="•"/>
            </a:pPr>
            <a:r>
              <a:rPr lang="en-US" b="1" dirty="0" smtClean="0"/>
              <a:t>EPD system</a:t>
            </a:r>
            <a:r>
              <a:rPr lang="en-US" dirty="0" smtClean="0"/>
              <a:t>: The </a:t>
            </a:r>
            <a:r>
              <a:rPr lang="en-US" dirty="0"/>
              <a:t>EPD system on both PAS FEB and PAS HEBT installed and operational (at least in the general mode</a:t>
            </a:r>
            <a:r>
              <a:rPr lang="en-US" dirty="0" smtClean="0"/>
              <a:t>)</a:t>
            </a:r>
          </a:p>
          <a:p>
            <a:pPr marL="1200150" lvl="2" indent="-285750">
              <a:spcBef>
                <a:spcPts val="600"/>
              </a:spcBef>
              <a:spcAft>
                <a:spcPts val="600"/>
              </a:spcAft>
              <a:buFont typeface="Arial" panose="020B0604020202020204" pitchFamily="34" charset="0"/>
              <a:buChar char="•"/>
            </a:pPr>
            <a:r>
              <a:rPr lang="en-GB" i="1" dirty="0"/>
              <a:t>Integration of </a:t>
            </a:r>
            <a:r>
              <a:rPr lang="en-GB" i="1" dirty="0" smtClean="0"/>
              <a:t>ACC </a:t>
            </a:r>
            <a:r>
              <a:rPr lang="en-GB" i="1" dirty="0"/>
              <a:t>PSS to EPICS is completed, and </a:t>
            </a:r>
            <a:r>
              <a:rPr lang="en-GB" i="1" dirty="0" smtClean="0"/>
              <a:t>ACC </a:t>
            </a:r>
            <a:r>
              <a:rPr lang="en-GB" i="1" dirty="0"/>
              <a:t>PSS OPI is developed.</a:t>
            </a:r>
            <a:endParaRPr lang="en-US" dirty="0"/>
          </a:p>
        </p:txBody>
      </p:sp>
    </p:spTree>
    <p:extLst>
      <p:ext uri="{BB962C8B-B14F-4D97-AF65-F5344CB8AC3E}">
        <p14:creationId xmlns:p14="http://schemas.microsoft.com/office/powerpoint/2010/main" val="2721105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a:solidFill>
                  <a:schemeClr val="tx1">
                    <a:lumMod val="75000"/>
                    <a:lumOff val="25000"/>
                  </a:schemeClr>
                </a:solidFill>
              </a:rPr>
              <a:t>SIT (Site Integration Test)</a:t>
            </a: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12</a:t>
            </a:fld>
            <a:endParaRPr lang="sv-SE" dirty="0"/>
          </a:p>
        </p:txBody>
      </p:sp>
      <p:sp>
        <p:nvSpPr>
          <p:cNvPr id="4" name="TextBox 3"/>
          <p:cNvSpPr txBox="1"/>
          <p:nvPr/>
        </p:nvSpPr>
        <p:spPr>
          <a:xfrm>
            <a:off x="375334" y="951079"/>
            <a:ext cx="11327641" cy="4955203"/>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Dependencies to other systems?</a:t>
            </a:r>
          </a:p>
          <a:p>
            <a:pPr marL="742950" lvl="1" indent="-285750">
              <a:spcBef>
                <a:spcPts val="600"/>
              </a:spcBef>
              <a:spcAft>
                <a:spcPts val="600"/>
              </a:spcAft>
              <a:buFont typeface="Arial" panose="020B0604020202020204" pitchFamily="34" charset="0"/>
              <a:buChar char="•"/>
            </a:pPr>
            <a:r>
              <a:rPr lang="en-US" dirty="0" smtClean="0"/>
              <a:t>Target PSS:</a:t>
            </a:r>
          </a:p>
          <a:p>
            <a:pPr marL="1200150" lvl="2" indent="-285750">
              <a:spcBef>
                <a:spcPts val="600"/>
              </a:spcBef>
              <a:spcAft>
                <a:spcPts val="600"/>
              </a:spcAft>
              <a:buFont typeface="Arial" panose="020B0604020202020204" pitchFamily="34" charset="0"/>
              <a:buChar char="•"/>
            </a:pPr>
            <a:r>
              <a:rPr lang="en-US" dirty="0" smtClean="0"/>
              <a:t>Access and shielding doors installed and operational</a:t>
            </a:r>
            <a:r>
              <a:rPr lang="en-US" dirty="0" smtClean="0"/>
              <a:t>.</a:t>
            </a:r>
          </a:p>
          <a:p>
            <a:pPr marL="1200150" lvl="2" indent="-285750">
              <a:spcBef>
                <a:spcPts val="600"/>
              </a:spcBef>
              <a:spcAft>
                <a:spcPts val="600"/>
              </a:spcAft>
              <a:buFont typeface="Arial" panose="020B0604020202020204" pitchFamily="34" charset="0"/>
              <a:buChar char="•"/>
            </a:pPr>
            <a:r>
              <a:rPr lang="en-GB" i="1" dirty="0"/>
              <a:t>Integration of </a:t>
            </a:r>
            <a:r>
              <a:rPr lang="en-GB" i="1" dirty="0" smtClean="0"/>
              <a:t>TS </a:t>
            </a:r>
            <a:r>
              <a:rPr lang="en-GB" i="1" dirty="0"/>
              <a:t>PSS to EPICS is completed, and </a:t>
            </a:r>
            <a:r>
              <a:rPr lang="en-GB" i="1" dirty="0" smtClean="0"/>
              <a:t>TS PSS </a:t>
            </a:r>
            <a:r>
              <a:rPr lang="en-GB" i="1" dirty="0"/>
              <a:t>OPI is developed.</a:t>
            </a:r>
            <a:endParaRPr lang="en-US" dirty="0" smtClean="0"/>
          </a:p>
          <a:p>
            <a:pPr marL="742950" lvl="1" indent="-285750">
              <a:spcBef>
                <a:spcPts val="600"/>
              </a:spcBef>
              <a:spcAft>
                <a:spcPts val="600"/>
              </a:spcAft>
              <a:buFont typeface="Arial" panose="020B0604020202020204" pitchFamily="34" charset="0"/>
              <a:buChar char="•"/>
            </a:pPr>
            <a:r>
              <a:rPr lang="en-US" dirty="0" smtClean="0"/>
              <a:t>Bunker PSS</a:t>
            </a:r>
            <a:r>
              <a:rPr lang="en-US" dirty="0" smtClean="0"/>
              <a:t>:</a:t>
            </a:r>
          </a:p>
          <a:p>
            <a:pPr marL="1200150" lvl="2" indent="-285750">
              <a:spcBef>
                <a:spcPts val="600"/>
              </a:spcBef>
              <a:spcAft>
                <a:spcPts val="600"/>
              </a:spcAft>
              <a:buFont typeface="Arial" panose="020B0604020202020204" pitchFamily="34" charset="0"/>
              <a:buChar char="•"/>
            </a:pPr>
            <a:r>
              <a:rPr lang="en-US" dirty="0"/>
              <a:t>Light shutters </a:t>
            </a:r>
            <a:r>
              <a:rPr lang="en-US" dirty="0" smtClean="0"/>
              <a:t>energized and operational.</a:t>
            </a:r>
          </a:p>
          <a:p>
            <a:pPr marL="1200150" lvl="2" indent="-285750">
              <a:spcBef>
                <a:spcPts val="600"/>
              </a:spcBef>
              <a:spcAft>
                <a:spcPts val="600"/>
              </a:spcAft>
              <a:buFont typeface="Arial" panose="020B0604020202020204" pitchFamily="34" charset="0"/>
              <a:buChar char="•"/>
            </a:pPr>
            <a:r>
              <a:rPr lang="en-GB" i="1" dirty="0"/>
              <a:t>Integration of </a:t>
            </a:r>
            <a:r>
              <a:rPr lang="en-GB" i="1" dirty="0" smtClean="0"/>
              <a:t>Bunker </a:t>
            </a:r>
            <a:r>
              <a:rPr lang="en-GB" i="1" dirty="0"/>
              <a:t>PSS to EPICS is completed, and </a:t>
            </a:r>
            <a:r>
              <a:rPr lang="en-GB" i="1" dirty="0" smtClean="0"/>
              <a:t>Bunker </a:t>
            </a:r>
            <a:r>
              <a:rPr lang="en-GB" i="1" dirty="0"/>
              <a:t>PSS OPI is developed.</a:t>
            </a:r>
            <a:endParaRPr lang="en-US" dirty="0" smtClean="0"/>
          </a:p>
          <a:p>
            <a:pPr marL="742950" lvl="1" indent="-285750">
              <a:spcBef>
                <a:spcPts val="600"/>
              </a:spcBef>
              <a:spcAft>
                <a:spcPts val="600"/>
              </a:spcAft>
              <a:buFont typeface="Arial" panose="020B0604020202020204" pitchFamily="34" charset="0"/>
              <a:buChar char="•"/>
            </a:pPr>
            <a:r>
              <a:rPr lang="en-US" dirty="0" smtClean="0"/>
              <a:t>DREAM </a:t>
            </a:r>
            <a:r>
              <a:rPr lang="en-US" dirty="0" smtClean="0"/>
              <a:t>PSS:</a:t>
            </a:r>
          </a:p>
          <a:p>
            <a:pPr marL="1200150" lvl="2" indent="-285750">
              <a:spcBef>
                <a:spcPts val="600"/>
              </a:spcBef>
              <a:spcAft>
                <a:spcPts val="600"/>
              </a:spcAft>
              <a:buFont typeface="Arial" panose="020B0604020202020204" pitchFamily="34" charset="0"/>
              <a:buChar char="•"/>
            </a:pPr>
            <a:r>
              <a:rPr lang="en-GB" i="1" dirty="0" smtClean="0"/>
              <a:t>Instrument </a:t>
            </a:r>
            <a:r>
              <a:rPr lang="en-GB" i="1" dirty="0"/>
              <a:t>shutter is operational (includes motion controls and instrument air), and connected to PSS.</a:t>
            </a:r>
            <a:endParaRPr lang="en-US" i="1" dirty="0"/>
          </a:p>
          <a:p>
            <a:pPr marL="1200150" lvl="2" indent="-285750">
              <a:spcBef>
                <a:spcPts val="600"/>
              </a:spcBef>
              <a:spcAft>
                <a:spcPts val="600"/>
              </a:spcAft>
              <a:buFont typeface="Arial" panose="020B0604020202020204" pitchFamily="34" charset="0"/>
              <a:buChar char="•"/>
            </a:pPr>
            <a:r>
              <a:rPr lang="en-GB" i="1" dirty="0" smtClean="0"/>
              <a:t>Radiation </a:t>
            </a:r>
            <a:r>
              <a:rPr lang="en-GB" i="1" dirty="0"/>
              <a:t>monitors are operational and connected to </a:t>
            </a:r>
            <a:r>
              <a:rPr lang="en-GB" i="1" dirty="0" smtClean="0"/>
              <a:t>PSS</a:t>
            </a:r>
            <a:r>
              <a:rPr lang="en-GB" i="1" dirty="0"/>
              <a:t>. (TBD)</a:t>
            </a:r>
            <a:endParaRPr lang="en-US" i="1" dirty="0"/>
          </a:p>
          <a:p>
            <a:pPr marL="1200150" lvl="2" indent="-285750">
              <a:spcBef>
                <a:spcPts val="600"/>
              </a:spcBef>
              <a:spcAft>
                <a:spcPts val="600"/>
              </a:spcAft>
              <a:buFont typeface="Arial" panose="020B0604020202020204" pitchFamily="34" charset="0"/>
              <a:buChar char="•"/>
            </a:pPr>
            <a:r>
              <a:rPr lang="en-GB" i="1" dirty="0"/>
              <a:t>Integration of </a:t>
            </a:r>
            <a:r>
              <a:rPr lang="en-GB" i="1" dirty="0" smtClean="0"/>
              <a:t>DREAM </a:t>
            </a:r>
            <a:r>
              <a:rPr lang="en-GB" i="1" dirty="0"/>
              <a:t>PSS to </a:t>
            </a:r>
            <a:r>
              <a:rPr lang="en-GB" i="1" dirty="0" smtClean="0"/>
              <a:t>EPICS </a:t>
            </a:r>
            <a:r>
              <a:rPr lang="en-GB" i="1" dirty="0"/>
              <a:t>is completed, and </a:t>
            </a:r>
            <a:r>
              <a:rPr lang="en-GB" i="1" dirty="0" smtClean="0"/>
              <a:t>DREAM </a:t>
            </a:r>
            <a:r>
              <a:rPr lang="en-GB" i="1" dirty="0"/>
              <a:t>PSS OPI is developed.</a:t>
            </a:r>
            <a:endParaRPr lang="en-US" i="1" dirty="0"/>
          </a:p>
        </p:txBody>
      </p:sp>
    </p:spTree>
    <p:extLst>
      <p:ext uri="{BB962C8B-B14F-4D97-AF65-F5344CB8AC3E}">
        <p14:creationId xmlns:p14="http://schemas.microsoft.com/office/powerpoint/2010/main" val="288335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smtClean="0">
                <a:solidFill>
                  <a:schemeClr val="tx1">
                    <a:lumMod val="75000"/>
                    <a:lumOff val="25000"/>
                  </a:schemeClr>
                </a:solidFill>
              </a:rPr>
              <a:t>FIT (Final Integration Test)</a:t>
            </a:r>
            <a:endParaRPr lang="en-GB" dirty="0">
              <a:solidFill>
                <a:schemeClr val="tx1">
                  <a:lumMod val="75000"/>
                  <a:lumOff val="25000"/>
                </a:schemeClr>
              </a:solidFill>
            </a:endParaRP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13</a:t>
            </a:fld>
            <a:endParaRPr lang="sv-SE" dirty="0"/>
          </a:p>
        </p:txBody>
      </p:sp>
      <p:sp>
        <p:nvSpPr>
          <p:cNvPr id="4" name="TextBox 3"/>
          <p:cNvSpPr txBox="1"/>
          <p:nvPr/>
        </p:nvSpPr>
        <p:spPr>
          <a:xfrm>
            <a:off x="541361" y="1483057"/>
            <a:ext cx="11327641" cy="3354765"/>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What does </a:t>
            </a:r>
            <a:r>
              <a:rPr lang="en-US" dirty="0"/>
              <a:t>F</a:t>
            </a:r>
            <a:r>
              <a:rPr lang="en-US" dirty="0" smtClean="0"/>
              <a:t>IT for PSS mean?</a:t>
            </a:r>
          </a:p>
          <a:p>
            <a:pPr marL="742950" lvl="1" indent="-285750" algn="just">
              <a:spcBef>
                <a:spcPts val="600"/>
              </a:spcBef>
              <a:spcAft>
                <a:spcPts val="600"/>
              </a:spcAft>
              <a:buFont typeface="Arial" panose="020B0604020202020204" pitchFamily="34" charset="0"/>
              <a:buChar char="•"/>
            </a:pPr>
            <a:r>
              <a:rPr lang="en-GB" i="1" dirty="0"/>
              <a:t>The FIT is a repetition of the positive tests from SIT whilst designated systems and </a:t>
            </a:r>
            <a:r>
              <a:rPr lang="en-GB" i="1" dirty="0" smtClean="0"/>
              <a:t>EUC </a:t>
            </a:r>
            <a:r>
              <a:rPr lang="en-GB" i="1" dirty="0"/>
              <a:t>are operational and connected to </a:t>
            </a:r>
            <a:r>
              <a:rPr lang="en-GB" i="1" dirty="0" smtClean="0"/>
              <a:t>PSS.</a:t>
            </a:r>
          </a:p>
          <a:p>
            <a:pPr marL="742950" lvl="1" indent="-285750" algn="just">
              <a:spcBef>
                <a:spcPts val="600"/>
              </a:spcBef>
              <a:spcAft>
                <a:spcPts val="600"/>
              </a:spcAft>
              <a:buFont typeface="Arial" panose="020B0604020202020204" pitchFamily="34" charset="0"/>
              <a:buChar char="•"/>
            </a:pPr>
            <a:r>
              <a:rPr lang="en-GB" i="1" dirty="0"/>
              <a:t>In case of ACC PSS, the </a:t>
            </a:r>
            <a:r>
              <a:rPr lang="en-GB" i="1" dirty="0" smtClean="0"/>
              <a:t>FIT </a:t>
            </a:r>
            <a:r>
              <a:rPr lang="en-GB" i="1" dirty="0"/>
              <a:t>is performed while EUC (e.g. </a:t>
            </a:r>
            <a:r>
              <a:rPr lang="en-GB" i="1" dirty="0" err="1"/>
              <a:t>ISrc</a:t>
            </a:r>
            <a:r>
              <a:rPr lang="en-GB" i="1" dirty="0"/>
              <a:t> HVPS or modulators) are </a:t>
            </a:r>
            <a:r>
              <a:rPr lang="en-GB" i="1" dirty="0" smtClean="0"/>
              <a:t>connected </a:t>
            </a:r>
            <a:r>
              <a:rPr lang="en-GB" i="1" dirty="0"/>
              <a:t>to PSS.</a:t>
            </a:r>
          </a:p>
          <a:p>
            <a:pPr marL="742950" lvl="1" indent="-285750" algn="just">
              <a:spcBef>
                <a:spcPts val="600"/>
              </a:spcBef>
              <a:spcAft>
                <a:spcPts val="600"/>
              </a:spcAft>
              <a:buFont typeface="Arial" panose="020B0604020202020204" pitchFamily="34" charset="0"/>
              <a:buChar char="•"/>
            </a:pPr>
            <a:r>
              <a:rPr lang="en-GB" i="1" dirty="0"/>
              <a:t>In case of Target PSS, Bunker PSS and Instrument PSS, the </a:t>
            </a:r>
            <a:r>
              <a:rPr lang="en-GB" i="1" dirty="0" smtClean="0"/>
              <a:t>FIT </a:t>
            </a:r>
            <a:r>
              <a:rPr lang="en-GB" i="1" dirty="0"/>
              <a:t>includes the </a:t>
            </a:r>
            <a:r>
              <a:rPr lang="en-GB" i="1" dirty="0" smtClean="0"/>
              <a:t>integrated </a:t>
            </a:r>
            <a:r>
              <a:rPr lang="en-GB" i="1" dirty="0"/>
              <a:t>functional test of the </a:t>
            </a:r>
            <a:r>
              <a:rPr lang="en-GB" i="1" dirty="0" smtClean="0"/>
              <a:t>system with Nexus and ACC PSS.</a:t>
            </a:r>
            <a:endParaRPr lang="en-GB" b="1" i="1" dirty="0" smtClean="0"/>
          </a:p>
          <a:p>
            <a:pPr marL="285750" indent="-285750" algn="just">
              <a:spcBef>
                <a:spcPts val="600"/>
              </a:spcBef>
              <a:spcAft>
                <a:spcPts val="600"/>
              </a:spcAft>
              <a:buFont typeface="Arial" panose="020B0604020202020204" pitchFamily="34" charset="0"/>
              <a:buChar char="•"/>
            </a:pPr>
            <a:r>
              <a:rPr lang="en-US" dirty="0" smtClean="0"/>
              <a:t>What </a:t>
            </a:r>
            <a:r>
              <a:rPr lang="en-US" dirty="0"/>
              <a:t>are the typical tests in a PSS F</a:t>
            </a:r>
            <a:r>
              <a:rPr lang="en-US" dirty="0" smtClean="0"/>
              <a:t>IT?</a:t>
            </a:r>
            <a:endParaRPr lang="en-US" dirty="0"/>
          </a:p>
          <a:p>
            <a:pPr marL="742950" lvl="1" indent="-285750">
              <a:spcBef>
                <a:spcPts val="600"/>
              </a:spcBef>
              <a:spcAft>
                <a:spcPts val="600"/>
              </a:spcAft>
              <a:buFont typeface="Arial" panose="020B0604020202020204" pitchFamily="34" charset="0"/>
              <a:buChar char="•"/>
            </a:pPr>
            <a:r>
              <a:rPr lang="en-US" i="1" dirty="0" smtClean="0"/>
              <a:t>Ensure the safety instrumented functions work together with the interfaced equipment/systems as expected.</a:t>
            </a:r>
          </a:p>
        </p:txBody>
      </p:sp>
    </p:spTree>
    <p:extLst>
      <p:ext uri="{BB962C8B-B14F-4D97-AF65-F5344CB8AC3E}">
        <p14:creationId xmlns:p14="http://schemas.microsoft.com/office/powerpoint/2010/main" val="1046780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a:solidFill>
                  <a:schemeClr val="tx1">
                    <a:lumMod val="75000"/>
                    <a:lumOff val="25000"/>
                  </a:schemeClr>
                </a:solidFill>
              </a:rPr>
              <a:t>FIT (Final Integration Test)</a:t>
            </a: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14</a:t>
            </a:fld>
            <a:endParaRPr lang="sv-SE" dirty="0"/>
          </a:p>
        </p:txBody>
      </p:sp>
      <p:sp>
        <p:nvSpPr>
          <p:cNvPr id="4" name="TextBox 3"/>
          <p:cNvSpPr txBox="1"/>
          <p:nvPr/>
        </p:nvSpPr>
        <p:spPr>
          <a:xfrm>
            <a:off x="375334" y="1221900"/>
            <a:ext cx="11327641" cy="3385542"/>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Dependencies to other systems?</a:t>
            </a:r>
          </a:p>
          <a:p>
            <a:pPr marL="742950" lvl="1" indent="-285750">
              <a:spcBef>
                <a:spcPts val="600"/>
              </a:spcBef>
              <a:spcAft>
                <a:spcPts val="600"/>
              </a:spcAft>
              <a:buFont typeface="Arial" panose="020B0604020202020204" pitchFamily="34" charset="0"/>
              <a:buChar char="•"/>
            </a:pPr>
            <a:r>
              <a:rPr lang="en-GB" i="1" dirty="0" smtClean="0"/>
              <a:t>ACC PSS</a:t>
            </a:r>
            <a:r>
              <a:rPr lang="en-GB" i="1" dirty="0" smtClean="0"/>
              <a:t>:</a:t>
            </a:r>
          </a:p>
          <a:p>
            <a:pPr marL="1200150" lvl="2" indent="-285750">
              <a:spcBef>
                <a:spcPts val="600"/>
              </a:spcBef>
              <a:spcAft>
                <a:spcPts val="600"/>
              </a:spcAft>
              <a:buFont typeface="Arial" panose="020B0604020202020204" pitchFamily="34" charset="0"/>
              <a:buChar char="•"/>
            </a:pPr>
            <a:r>
              <a:rPr lang="en-GB" i="1" dirty="0"/>
              <a:t>The equipment/systems mentioned for the </a:t>
            </a:r>
            <a:r>
              <a:rPr lang="en-GB" i="1" dirty="0" smtClean="0"/>
              <a:t>SIT</a:t>
            </a:r>
            <a:r>
              <a:rPr lang="en-GB" i="1" dirty="0"/>
              <a:t> </a:t>
            </a:r>
            <a:r>
              <a:rPr lang="en-GB" i="1" dirty="0" smtClean="0"/>
              <a:t>are connected to PSS</a:t>
            </a:r>
            <a:endParaRPr lang="en-GB" i="1" dirty="0" smtClean="0"/>
          </a:p>
          <a:p>
            <a:pPr marL="742950" lvl="1" indent="-285750">
              <a:spcBef>
                <a:spcPts val="600"/>
              </a:spcBef>
              <a:spcAft>
                <a:spcPts val="600"/>
              </a:spcAft>
              <a:buFont typeface="Arial" panose="020B0604020202020204" pitchFamily="34" charset="0"/>
              <a:buChar char="•"/>
            </a:pPr>
            <a:r>
              <a:rPr lang="en-GB" i="1" dirty="0" smtClean="0"/>
              <a:t>Target PSS</a:t>
            </a:r>
            <a:r>
              <a:rPr lang="en-GB" i="1" dirty="0" smtClean="0"/>
              <a:t>:</a:t>
            </a:r>
          </a:p>
          <a:p>
            <a:pPr marL="1200150" lvl="2" indent="-285750">
              <a:spcBef>
                <a:spcPts val="600"/>
              </a:spcBef>
              <a:spcAft>
                <a:spcPts val="600"/>
              </a:spcAft>
              <a:buFont typeface="Arial" panose="020B0604020202020204" pitchFamily="34" charset="0"/>
              <a:buChar char="•"/>
            </a:pPr>
            <a:r>
              <a:rPr lang="en-GB" i="1" dirty="0"/>
              <a:t>The equipment/systems mentioned for the </a:t>
            </a:r>
            <a:r>
              <a:rPr lang="en-GB" i="1" dirty="0" smtClean="0"/>
              <a:t>SIT</a:t>
            </a:r>
          </a:p>
          <a:p>
            <a:pPr marL="1200150" lvl="2" indent="-285750">
              <a:spcBef>
                <a:spcPts val="600"/>
              </a:spcBef>
              <a:spcAft>
                <a:spcPts val="600"/>
              </a:spcAft>
              <a:buFont typeface="Arial" panose="020B0604020202020204" pitchFamily="34" charset="0"/>
              <a:buChar char="•"/>
            </a:pPr>
            <a:r>
              <a:rPr lang="en-GB" i="1" dirty="0" smtClean="0"/>
              <a:t>Bunker PSS</a:t>
            </a:r>
          </a:p>
          <a:p>
            <a:pPr marL="1200150" lvl="2" indent="-285750">
              <a:spcBef>
                <a:spcPts val="600"/>
              </a:spcBef>
              <a:spcAft>
                <a:spcPts val="600"/>
              </a:spcAft>
              <a:buFont typeface="Arial" panose="020B0604020202020204" pitchFamily="34" charset="0"/>
              <a:buChar char="•"/>
            </a:pPr>
            <a:r>
              <a:rPr lang="en-GB" i="1" dirty="0" smtClean="0"/>
              <a:t>Nexus PSS</a:t>
            </a:r>
          </a:p>
          <a:p>
            <a:pPr marL="1200150" lvl="2" indent="-285750">
              <a:spcBef>
                <a:spcPts val="600"/>
              </a:spcBef>
              <a:spcAft>
                <a:spcPts val="600"/>
              </a:spcAft>
              <a:buFont typeface="Arial" panose="020B0604020202020204" pitchFamily="34" charset="0"/>
              <a:buChar char="•"/>
            </a:pPr>
            <a:r>
              <a:rPr lang="en-GB" i="1" dirty="0" smtClean="0"/>
              <a:t>ACC PSS</a:t>
            </a:r>
            <a:endParaRPr lang="en-GB" i="1" dirty="0" smtClean="0"/>
          </a:p>
        </p:txBody>
      </p:sp>
    </p:spTree>
    <p:extLst>
      <p:ext uri="{BB962C8B-B14F-4D97-AF65-F5344CB8AC3E}">
        <p14:creationId xmlns:p14="http://schemas.microsoft.com/office/powerpoint/2010/main" val="4058886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a:solidFill>
                  <a:schemeClr val="tx1">
                    <a:lumMod val="75000"/>
                    <a:lumOff val="25000"/>
                  </a:schemeClr>
                </a:solidFill>
              </a:rPr>
              <a:t>FIT (Final Integration Test)</a:t>
            </a: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15</a:t>
            </a:fld>
            <a:endParaRPr lang="sv-SE" dirty="0"/>
          </a:p>
        </p:txBody>
      </p:sp>
      <p:sp>
        <p:nvSpPr>
          <p:cNvPr id="4" name="TextBox 3"/>
          <p:cNvSpPr txBox="1"/>
          <p:nvPr/>
        </p:nvSpPr>
        <p:spPr>
          <a:xfrm>
            <a:off x="375334" y="1221900"/>
            <a:ext cx="11327641" cy="4247317"/>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Dependencies to other systems?</a:t>
            </a:r>
          </a:p>
          <a:p>
            <a:pPr marL="742950" lvl="1" indent="-285750">
              <a:spcBef>
                <a:spcPts val="600"/>
              </a:spcBef>
              <a:spcAft>
                <a:spcPts val="600"/>
              </a:spcAft>
              <a:buFont typeface="Arial" panose="020B0604020202020204" pitchFamily="34" charset="0"/>
              <a:buChar char="•"/>
            </a:pPr>
            <a:r>
              <a:rPr lang="en-GB" i="1" dirty="0" smtClean="0"/>
              <a:t>Bunker </a:t>
            </a:r>
            <a:r>
              <a:rPr lang="en-GB" i="1" dirty="0" smtClean="0"/>
              <a:t>PSS</a:t>
            </a:r>
            <a:r>
              <a:rPr lang="en-GB" i="1" dirty="0" smtClean="0"/>
              <a:t>:</a:t>
            </a:r>
          </a:p>
          <a:p>
            <a:pPr marL="1200150" lvl="2" indent="-285750">
              <a:spcBef>
                <a:spcPts val="600"/>
              </a:spcBef>
              <a:spcAft>
                <a:spcPts val="600"/>
              </a:spcAft>
              <a:buFont typeface="Arial" panose="020B0604020202020204" pitchFamily="34" charset="0"/>
              <a:buChar char="•"/>
            </a:pPr>
            <a:r>
              <a:rPr lang="en-GB" i="1" dirty="0"/>
              <a:t>The equipment/systems mentioned for the SIT</a:t>
            </a:r>
          </a:p>
          <a:p>
            <a:pPr marL="1200150" lvl="2" indent="-285750">
              <a:spcBef>
                <a:spcPts val="600"/>
              </a:spcBef>
              <a:spcAft>
                <a:spcPts val="600"/>
              </a:spcAft>
              <a:buFont typeface="Arial" panose="020B0604020202020204" pitchFamily="34" charset="0"/>
              <a:buChar char="•"/>
            </a:pPr>
            <a:r>
              <a:rPr lang="en-GB" i="1" dirty="0" smtClean="0"/>
              <a:t>Target </a:t>
            </a:r>
            <a:r>
              <a:rPr lang="en-GB" i="1" dirty="0"/>
              <a:t>PSS</a:t>
            </a:r>
          </a:p>
          <a:p>
            <a:pPr marL="1200150" lvl="2" indent="-285750">
              <a:spcBef>
                <a:spcPts val="600"/>
              </a:spcBef>
              <a:spcAft>
                <a:spcPts val="600"/>
              </a:spcAft>
              <a:buFont typeface="Arial" panose="020B0604020202020204" pitchFamily="34" charset="0"/>
              <a:buChar char="•"/>
            </a:pPr>
            <a:r>
              <a:rPr lang="en-GB" i="1" dirty="0"/>
              <a:t>Nexus PSS</a:t>
            </a:r>
          </a:p>
          <a:p>
            <a:pPr marL="1200150" lvl="2" indent="-285750">
              <a:spcBef>
                <a:spcPts val="600"/>
              </a:spcBef>
              <a:spcAft>
                <a:spcPts val="600"/>
              </a:spcAft>
              <a:buFont typeface="Arial" panose="020B0604020202020204" pitchFamily="34" charset="0"/>
              <a:buChar char="•"/>
            </a:pPr>
            <a:r>
              <a:rPr lang="en-GB" i="1" dirty="0"/>
              <a:t>ACC PSS</a:t>
            </a:r>
          </a:p>
          <a:p>
            <a:pPr marL="742950" lvl="1" indent="-285750">
              <a:spcBef>
                <a:spcPts val="600"/>
              </a:spcBef>
              <a:spcAft>
                <a:spcPts val="600"/>
              </a:spcAft>
              <a:buFont typeface="Arial" panose="020B0604020202020204" pitchFamily="34" charset="0"/>
              <a:buChar char="•"/>
            </a:pPr>
            <a:r>
              <a:rPr lang="en-GB" i="1" dirty="0" smtClean="0"/>
              <a:t>DREAM </a:t>
            </a:r>
            <a:r>
              <a:rPr lang="en-GB" i="1" dirty="0" smtClean="0"/>
              <a:t>PSS:</a:t>
            </a:r>
          </a:p>
          <a:p>
            <a:pPr marL="1200150" lvl="2" indent="-285750">
              <a:spcBef>
                <a:spcPts val="600"/>
              </a:spcBef>
              <a:spcAft>
                <a:spcPts val="600"/>
              </a:spcAft>
              <a:buFont typeface="Arial" panose="020B0604020202020204" pitchFamily="34" charset="0"/>
              <a:buChar char="•"/>
            </a:pPr>
            <a:r>
              <a:rPr lang="en-GB" i="1" dirty="0" smtClean="0"/>
              <a:t>The equipment/systems mentioned for the SIT.</a:t>
            </a:r>
            <a:endParaRPr lang="en-US" i="1" dirty="0"/>
          </a:p>
          <a:p>
            <a:pPr marL="1200150" lvl="2" indent="-285750">
              <a:spcBef>
                <a:spcPts val="600"/>
              </a:spcBef>
              <a:spcAft>
                <a:spcPts val="600"/>
              </a:spcAft>
              <a:buFont typeface="Arial" panose="020B0604020202020204" pitchFamily="34" charset="0"/>
              <a:buChar char="•"/>
            </a:pPr>
            <a:r>
              <a:rPr lang="en-GB" i="1" dirty="0"/>
              <a:t>Accelerator </a:t>
            </a:r>
            <a:r>
              <a:rPr lang="en-GB" i="1" dirty="0" smtClean="0"/>
              <a:t>PSS</a:t>
            </a:r>
            <a:endParaRPr lang="en-US" i="1" dirty="0"/>
          </a:p>
          <a:p>
            <a:pPr marL="1200150" lvl="2" indent="-285750">
              <a:spcBef>
                <a:spcPts val="600"/>
              </a:spcBef>
              <a:spcAft>
                <a:spcPts val="600"/>
              </a:spcAft>
              <a:buFont typeface="Arial" panose="020B0604020202020204" pitchFamily="34" charset="0"/>
              <a:buChar char="•"/>
            </a:pPr>
            <a:r>
              <a:rPr lang="en-GB" i="1" dirty="0"/>
              <a:t>Nexus </a:t>
            </a:r>
            <a:r>
              <a:rPr lang="en-GB" i="1" dirty="0" smtClean="0"/>
              <a:t>PSS</a:t>
            </a:r>
            <a:endParaRPr lang="en-US" i="1" dirty="0"/>
          </a:p>
        </p:txBody>
      </p:sp>
    </p:spTree>
    <p:extLst>
      <p:ext uri="{BB962C8B-B14F-4D97-AF65-F5344CB8AC3E}">
        <p14:creationId xmlns:p14="http://schemas.microsoft.com/office/powerpoint/2010/main" val="366604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659" y="104172"/>
            <a:ext cx="11656041" cy="6556524"/>
          </a:xfrm>
          <a:prstGeom prst="rect">
            <a:avLst/>
          </a:prstGeom>
        </p:spPr>
      </p:pic>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16</a:t>
            </a:fld>
            <a:endParaRPr lang="sv-SE" dirty="0"/>
          </a:p>
        </p:txBody>
      </p:sp>
      <p:sp>
        <p:nvSpPr>
          <p:cNvPr id="9" name="Platshållare för sidfot 4">
            <a:extLst>
              <a:ext uri="{FF2B5EF4-FFF2-40B4-BE49-F238E27FC236}">
                <a16:creationId xmlns:a16="http://schemas.microsoft.com/office/drawing/2014/main" id="{5CF2C8D0-2448-45AB-9FE2-D6C1EBCEBC5B}"/>
              </a:ext>
            </a:extLst>
          </p:cNvPr>
          <p:cNvSpPr>
            <a:spLocks noGrp="1"/>
          </p:cNvSpPr>
          <p:nvPr>
            <p:ph type="ftr" sz="quarter" idx="11"/>
          </p:nvPr>
        </p:nvSpPr>
        <p:spPr>
          <a:xfrm>
            <a:off x="3858818" y="6464526"/>
            <a:ext cx="4477722" cy="365125"/>
          </a:xfrm>
        </p:spPr>
        <p:txBody>
          <a:bodyPr/>
          <a:lstStyle/>
          <a:p>
            <a:r>
              <a:rPr lang="en-US" sz="1400" i="1" cap="none" dirty="0" smtClean="0">
                <a:solidFill>
                  <a:schemeClr val="tx1"/>
                </a:solidFill>
              </a:rPr>
              <a:t>slide courtesy of Andrew Kimber</a:t>
            </a:r>
            <a:endParaRPr lang="en-GB" sz="1400" i="1" cap="none" dirty="0">
              <a:solidFill>
                <a:schemeClr val="tx1"/>
              </a:solidFill>
            </a:endParaRPr>
          </a:p>
        </p:txBody>
      </p:sp>
      <p:cxnSp>
        <p:nvCxnSpPr>
          <p:cNvPr id="12" name="Straight Arrow Connector 11"/>
          <p:cNvCxnSpPr/>
          <p:nvPr/>
        </p:nvCxnSpPr>
        <p:spPr>
          <a:xfrm flipH="1">
            <a:off x="4803006" y="3003082"/>
            <a:ext cx="19251" cy="2874286"/>
          </a:xfrm>
          <a:prstGeom prst="straightConnector1">
            <a:avLst/>
          </a:prstGeom>
          <a:ln w="730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267802" y="5902576"/>
            <a:ext cx="1089657" cy="369332"/>
          </a:xfrm>
          <a:prstGeom prst="rect">
            <a:avLst/>
          </a:prstGeom>
          <a:noFill/>
          <a:ln>
            <a:solidFill>
              <a:srgbClr val="FF0000"/>
            </a:solidFill>
          </a:ln>
        </p:spPr>
        <p:txBody>
          <a:bodyPr wrap="none" rtlCol="0">
            <a:spAutoFit/>
          </a:bodyPr>
          <a:lstStyle/>
          <a:p>
            <a:pPr algn="l"/>
            <a:r>
              <a:rPr lang="en-US" b="1" dirty="0" smtClean="0">
                <a:solidFill>
                  <a:srgbClr val="FF0000"/>
                </a:solidFill>
              </a:rPr>
              <a:t>ACC PSS</a:t>
            </a:r>
          </a:p>
        </p:txBody>
      </p:sp>
      <p:cxnSp>
        <p:nvCxnSpPr>
          <p:cNvPr id="8" name="Straight Arrow Connector 7"/>
          <p:cNvCxnSpPr/>
          <p:nvPr/>
        </p:nvCxnSpPr>
        <p:spPr>
          <a:xfrm flipH="1">
            <a:off x="6428071" y="3041209"/>
            <a:ext cx="19251" cy="2874286"/>
          </a:xfrm>
          <a:prstGeom prst="straightConnector1">
            <a:avLst/>
          </a:prstGeom>
          <a:ln w="730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892867" y="5915495"/>
            <a:ext cx="5798319" cy="369332"/>
          </a:xfrm>
          <a:prstGeom prst="rect">
            <a:avLst/>
          </a:prstGeom>
          <a:noFill/>
          <a:ln>
            <a:solidFill>
              <a:srgbClr val="FF0000"/>
            </a:solidFill>
          </a:ln>
        </p:spPr>
        <p:txBody>
          <a:bodyPr wrap="none" rtlCol="0">
            <a:spAutoFit/>
          </a:bodyPr>
          <a:lstStyle/>
          <a:p>
            <a:pPr algn="l"/>
            <a:r>
              <a:rPr lang="en-US" b="1" dirty="0" smtClean="0">
                <a:solidFill>
                  <a:srgbClr val="FF0000"/>
                </a:solidFill>
              </a:rPr>
              <a:t>ACC </a:t>
            </a:r>
            <a:r>
              <a:rPr lang="en-US" b="1" dirty="0" smtClean="0">
                <a:solidFill>
                  <a:srgbClr val="FF0000"/>
                </a:solidFill>
              </a:rPr>
              <a:t>PSS, </a:t>
            </a:r>
            <a:r>
              <a:rPr lang="en-US" b="1" dirty="0" smtClean="0">
                <a:solidFill>
                  <a:srgbClr val="FF0000"/>
                </a:solidFill>
              </a:rPr>
              <a:t>TS PSS, </a:t>
            </a:r>
            <a:r>
              <a:rPr lang="en-US" b="1" dirty="0" smtClean="0">
                <a:solidFill>
                  <a:srgbClr val="FF0000"/>
                </a:solidFill>
              </a:rPr>
              <a:t>Bunker PSS, Day-1 instrument PSS</a:t>
            </a:r>
            <a:endParaRPr lang="en-US" b="1" dirty="0" smtClean="0">
              <a:solidFill>
                <a:srgbClr val="FF0000"/>
              </a:solidFill>
            </a:endParaRPr>
          </a:p>
        </p:txBody>
      </p:sp>
    </p:spTree>
    <p:extLst>
      <p:ext uri="{BB962C8B-B14F-4D97-AF65-F5344CB8AC3E}">
        <p14:creationId xmlns:p14="http://schemas.microsoft.com/office/powerpoint/2010/main" val="1272929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83145CF3-C12C-4347-8E68-43E7983404D2}"/>
              </a:ext>
            </a:extLst>
          </p:cNvPr>
          <p:cNvSpPr txBox="1">
            <a:spLocks/>
          </p:cNvSpPr>
          <p:nvPr/>
        </p:nvSpPr>
        <p:spPr>
          <a:xfrm>
            <a:off x="1490779" y="1610821"/>
            <a:ext cx="8640000" cy="2387600"/>
          </a:xfrm>
          <a:prstGeom prst="rect">
            <a:avLst/>
          </a:prstGeom>
        </p:spPr>
        <p:txBody>
          <a:bodyPr vert="horz" lIns="90000" tIns="45720" rIns="91440" bIns="45720" rtlCol="0" anchor="b" anchorCtr="0">
            <a:noAutofit/>
          </a:bodyPr>
          <a:lstStyle>
            <a:lvl1pPr algn="l" defTabSz="914400" rtl="0" eaLnBrk="1" latinLnBrk="0" hangingPunct="1">
              <a:lnSpc>
                <a:spcPct val="100000"/>
              </a:lnSpc>
              <a:spcBef>
                <a:spcPct val="0"/>
              </a:spcBef>
              <a:buNone/>
              <a:defRPr sz="4200" kern="1200">
                <a:solidFill>
                  <a:schemeClr val="bg1"/>
                </a:solidFill>
                <a:latin typeface="Segoe UI Semibold" panose="020B0702040204020203" pitchFamily="34" charset="0"/>
                <a:ea typeface="+mj-ea"/>
                <a:cs typeface="Segoe UI Semibold" panose="020B0702040204020203" pitchFamily="34" charset="0"/>
              </a:defRPr>
            </a:lvl1pPr>
          </a:lstStyle>
          <a:p>
            <a:pPr algn="ctr"/>
            <a:r>
              <a:rPr lang="en-GB" dirty="0" smtClean="0"/>
              <a:t>Thank you!</a:t>
            </a:r>
            <a:endParaRPr lang="en-GB" dirty="0"/>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US" b="1" dirty="0" smtClean="0"/>
              <a:t>Installation and commissioning plan</a:t>
            </a:r>
            <a:endParaRPr lang="en-GB" dirty="0"/>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GB" dirty="0"/>
              <a:t>ESS PSS PDR </a:t>
            </a:r>
            <a:r>
              <a:rPr lang="en-GB" dirty="0" smtClean="0"/>
              <a:t>(2022-12-01)</a:t>
            </a:r>
            <a:endParaRPr lang="en-GB" dirty="0"/>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Morteza </a:t>
            </a:r>
            <a:r>
              <a:rPr lang="en-GB" dirty="0" smtClean="0"/>
              <a:t>Mansouri</a:t>
            </a:r>
            <a:endParaRPr lang="en-GB" dirty="0"/>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a:solidFill>
                  <a:schemeClr val="bg1"/>
                </a:solidFill>
              </a:rPr>
              <a:pPr/>
              <a:t>2022-11-29</a:t>
            </a:fld>
            <a:endParaRPr lang="en-GB" sz="1200" b="1" dirty="0">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515B4B-3ADD-418D-A61D-2099706C28A1}"/>
              </a:ext>
            </a:extLst>
          </p:cNvPr>
          <p:cNvSpPr>
            <a:spLocks noGrp="1"/>
          </p:cNvSpPr>
          <p:nvPr>
            <p:ph type="title"/>
          </p:nvPr>
        </p:nvSpPr>
        <p:spPr/>
        <p:txBody>
          <a:bodyPr/>
          <a:lstStyle/>
          <a:p>
            <a:r>
              <a:rPr lang="en-GB" dirty="0"/>
              <a:t>Agenda</a:t>
            </a:r>
          </a:p>
        </p:txBody>
      </p:sp>
      <p:sp>
        <p:nvSpPr>
          <p:cNvPr id="5" name="Platshållare för bildnummer 4">
            <a:extLst>
              <a:ext uri="{FF2B5EF4-FFF2-40B4-BE49-F238E27FC236}">
                <a16:creationId xmlns:a16="http://schemas.microsoft.com/office/drawing/2014/main" id="{134CE1B4-62B3-438D-AEBF-F359667A072F}"/>
              </a:ext>
            </a:extLst>
          </p:cNvPr>
          <p:cNvSpPr>
            <a:spLocks noGrp="1"/>
          </p:cNvSpPr>
          <p:nvPr>
            <p:ph type="sldNum" sz="quarter" idx="12"/>
          </p:nvPr>
        </p:nvSpPr>
        <p:spPr/>
        <p:txBody>
          <a:bodyPr/>
          <a:lstStyle/>
          <a:p>
            <a:fld id="{F7283078-D760-1647-8B80-66BA8B52336D}" type="slidenum">
              <a:rPr lang="sv-SE" smtClean="0"/>
              <a:pPr/>
              <a:t>3</a:t>
            </a:fld>
            <a:endParaRPr lang="sv-SE"/>
          </a:p>
        </p:txBody>
      </p:sp>
      <p:graphicFrame>
        <p:nvGraphicFramePr>
          <p:cNvPr id="8" name="Tabell 8">
            <a:extLst>
              <a:ext uri="{FF2B5EF4-FFF2-40B4-BE49-F238E27FC236}">
                <a16:creationId xmlns:a16="http://schemas.microsoft.com/office/drawing/2014/main" id="{6785EE1E-4A1C-4346-83D0-84014F8F230F}"/>
              </a:ext>
            </a:extLst>
          </p:cNvPr>
          <p:cNvGraphicFramePr>
            <a:graphicFrameLocks noGrp="1"/>
          </p:cNvGraphicFramePr>
          <p:nvPr>
            <p:extLst>
              <p:ext uri="{D42A27DB-BD31-4B8C-83A1-F6EECF244321}">
                <p14:modId xmlns:p14="http://schemas.microsoft.com/office/powerpoint/2010/main" val="714689699"/>
              </p:ext>
            </p:extLst>
          </p:nvPr>
        </p:nvGraphicFramePr>
        <p:xfrm>
          <a:off x="1195647" y="1633448"/>
          <a:ext cx="10134600" cy="4120146"/>
        </p:xfrm>
        <a:graphic>
          <a:graphicData uri="http://schemas.openxmlformats.org/drawingml/2006/table">
            <a:tbl>
              <a:tblPr firstRow="1" bandRow="1">
                <a:tableStyleId>{5C22544A-7EE6-4342-B048-85BDC9FD1C3A}</a:tableStyleId>
              </a:tblPr>
              <a:tblGrid>
                <a:gridCol w="10134600">
                  <a:extLst>
                    <a:ext uri="{9D8B030D-6E8A-4147-A177-3AD203B41FA5}">
                      <a16:colId xmlns:a16="http://schemas.microsoft.com/office/drawing/2014/main" val="1887023439"/>
                    </a:ext>
                  </a:extLst>
                </a:gridCol>
              </a:tblGrid>
              <a:tr h="457794">
                <a:tc>
                  <a:txBody>
                    <a:bodyPr/>
                    <a:lstStyle/>
                    <a:p>
                      <a:pPr>
                        <a:tabLst>
                          <a:tab pos="357188" algn="l"/>
                        </a:tabLst>
                      </a:pPr>
                      <a:r>
                        <a:rPr lang="en-GB" sz="2000" b="0" noProof="0" dirty="0">
                          <a:solidFill>
                            <a:schemeClr val="bg1"/>
                          </a:solidFill>
                        </a:rPr>
                        <a:t>1	</a:t>
                      </a:r>
                      <a:r>
                        <a:rPr lang="en-GB" sz="2000" b="0" noProof="0" dirty="0" smtClean="0">
                          <a:solidFill>
                            <a:schemeClr val="bg1"/>
                          </a:solidFill>
                        </a:rPr>
                        <a:t>PSS development </a:t>
                      </a:r>
                      <a:r>
                        <a:rPr lang="en-GB" sz="2000" b="0" noProof="0" dirty="0" err="1" smtClean="0">
                          <a:solidFill>
                            <a:schemeClr val="bg1"/>
                          </a:solidFill>
                        </a:rPr>
                        <a:t>lifecyle</a:t>
                      </a:r>
                      <a:endParaRPr lang="en-GB" sz="2000" b="0" noProof="0" dirty="0">
                        <a:solidFill>
                          <a:schemeClr val="bg1"/>
                        </a:solidFill>
                      </a:endParaRPr>
                    </a:p>
                  </a:txBody>
                  <a:tcPr anchor="ctr">
                    <a:lnL w="12700" cmpd="sng">
                      <a:noFill/>
                    </a:lnL>
                    <a:lnR w="12700" cmpd="sng">
                      <a:noFill/>
                    </a:lnR>
                    <a:lnT w="9525" cap="flat" cmpd="sng" algn="ctr">
                      <a:no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865739561"/>
                  </a:ext>
                </a:extLst>
              </a:tr>
              <a:tr h="457794">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57188" algn="l"/>
                        </a:tabLst>
                        <a:defRPr/>
                      </a:pPr>
                      <a:r>
                        <a:rPr lang="en-GB" sz="2000" b="0" kern="1200" noProof="0" dirty="0" smtClean="0">
                          <a:solidFill>
                            <a:schemeClr val="bg1"/>
                          </a:solidFill>
                          <a:latin typeface="+mn-lt"/>
                          <a:ea typeface="+mn-ea"/>
                          <a:cs typeface="+mn-cs"/>
                        </a:rPr>
                        <a:t>2</a:t>
                      </a:r>
                      <a:r>
                        <a:rPr lang="en-GB" sz="2000" b="0" kern="1200" noProof="0" dirty="0">
                          <a:solidFill>
                            <a:schemeClr val="bg1"/>
                          </a:solidFill>
                          <a:latin typeface="+mn-lt"/>
                          <a:ea typeface="+mn-ea"/>
                          <a:cs typeface="+mn-cs"/>
                        </a:rPr>
                        <a:t>	</a:t>
                      </a:r>
                      <a:r>
                        <a:rPr lang="en-GB" sz="2000" b="0" kern="1200" noProof="0" dirty="0" smtClean="0">
                          <a:solidFill>
                            <a:schemeClr val="bg1"/>
                          </a:solidFill>
                          <a:latin typeface="+mn-lt"/>
                          <a:ea typeface="+mn-ea"/>
                          <a:cs typeface="+mn-cs"/>
                        </a:rPr>
                        <a:t>HW FAT</a:t>
                      </a: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022991455"/>
                  </a:ext>
                </a:extLst>
              </a:tr>
              <a:tr h="457794">
                <a:tc>
                  <a:txBody>
                    <a:bodyPr/>
                    <a:lstStyle/>
                    <a:p>
                      <a:pPr marL="0" indent="0" algn="l" defTabSz="914400" rtl="0" eaLnBrk="1" latinLnBrk="0" hangingPunct="1">
                        <a:buNone/>
                        <a:tabLst>
                          <a:tab pos="357188" algn="l"/>
                        </a:tabLst>
                      </a:pPr>
                      <a:r>
                        <a:rPr lang="en-GB" sz="2000" b="0" kern="1200" noProof="0" dirty="0" smtClean="0">
                          <a:solidFill>
                            <a:schemeClr val="bg1"/>
                          </a:solidFill>
                          <a:latin typeface="+mn-lt"/>
                          <a:ea typeface="+mn-ea"/>
                          <a:cs typeface="+mn-cs"/>
                        </a:rPr>
                        <a:t>3   HW SAT</a:t>
                      </a: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78378964"/>
                  </a:ext>
                </a:extLst>
              </a:tr>
              <a:tr h="457794">
                <a:tc>
                  <a:txBody>
                    <a:bodyPr/>
                    <a:lstStyle/>
                    <a:p>
                      <a:pPr marL="344488" indent="-344488" algn="l" defTabSz="914400" rtl="0" eaLnBrk="1" latinLnBrk="0" hangingPunct="1">
                        <a:buAutoNum type="arabicPlain" startAt="4"/>
                        <a:tabLst>
                          <a:tab pos="357188" algn="l"/>
                        </a:tabLst>
                      </a:pPr>
                      <a:r>
                        <a:rPr lang="en-GB" sz="2000" b="0" kern="1200" noProof="0" dirty="0" smtClean="0">
                          <a:solidFill>
                            <a:schemeClr val="bg1"/>
                          </a:solidFill>
                          <a:latin typeface="+mn-lt"/>
                          <a:ea typeface="+mn-ea"/>
                          <a:cs typeface="+mn-cs"/>
                        </a:rPr>
                        <a:t>SW pre-FAT</a:t>
                      </a: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02303125"/>
                  </a:ext>
                </a:extLst>
              </a:tr>
              <a:tr h="457794">
                <a:tc>
                  <a:txBody>
                    <a:bodyPr/>
                    <a:lstStyle/>
                    <a:p>
                      <a:pPr marL="342900" indent="-341313" algn="l" defTabSz="914400" rtl="0" eaLnBrk="1" latinLnBrk="0" hangingPunct="1">
                        <a:buAutoNum type="arabicPlain" startAt="5"/>
                        <a:tabLst>
                          <a:tab pos="344488" algn="l"/>
                          <a:tab pos="357188" algn="l"/>
                        </a:tabLst>
                      </a:pPr>
                      <a:r>
                        <a:rPr lang="en-GB" sz="2000" b="0" kern="1200" noProof="0" dirty="0" smtClean="0">
                          <a:solidFill>
                            <a:schemeClr val="bg1"/>
                          </a:solidFill>
                          <a:latin typeface="+mn-lt"/>
                          <a:ea typeface="+mn-ea"/>
                          <a:cs typeface="+mn-cs"/>
                        </a:rPr>
                        <a:t>SIT</a:t>
                      </a: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401171249"/>
                  </a:ext>
                </a:extLst>
              </a:tr>
              <a:tr h="457794">
                <a:tc>
                  <a:txBody>
                    <a:bodyPr/>
                    <a:lstStyle/>
                    <a:p>
                      <a:pPr marL="344488" indent="-344488" algn="l" defTabSz="914400" rtl="0" eaLnBrk="1" latinLnBrk="0" hangingPunct="1">
                        <a:buAutoNum type="arabicPlain" startAt="6"/>
                        <a:tabLst>
                          <a:tab pos="357188" algn="l"/>
                        </a:tabLst>
                      </a:pPr>
                      <a:r>
                        <a:rPr lang="en-GB" sz="2000" b="0" kern="1200" noProof="0" dirty="0" smtClean="0">
                          <a:solidFill>
                            <a:schemeClr val="bg1"/>
                          </a:solidFill>
                          <a:latin typeface="+mn-lt"/>
                          <a:ea typeface="+mn-ea"/>
                          <a:cs typeface="+mn-cs"/>
                        </a:rPr>
                        <a:t>FIT</a:t>
                      </a: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386532126"/>
                  </a:ext>
                </a:extLst>
              </a:tr>
              <a:tr h="457794">
                <a:tc>
                  <a:txBody>
                    <a:bodyPr/>
                    <a:lstStyle/>
                    <a:p>
                      <a:pPr marL="0" algn="l" defTabSz="914400" rtl="0" eaLnBrk="1" latinLnBrk="0" hangingPunct="1">
                        <a:tabLst>
                          <a:tab pos="357188" algn="l"/>
                        </a:tabLst>
                      </a:pP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780096166"/>
                  </a:ext>
                </a:extLst>
              </a:tr>
              <a:tr h="457794">
                <a:tc>
                  <a:txBody>
                    <a:bodyPr/>
                    <a:lstStyle/>
                    <a:p>
                      <a:pPr marL="0" algn="l" defTabSz="914400" rtl="0" eaLnBrk="1" latinLnBrk="0" hangingPunct="1">
                        <a:tabLst>
                          <a:tab pos="357188" algn="l"/>
                        </a:tabLst>
                      </a:pP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839522269"/>
                  </a:ext>
                </a:extLst>
              </a:tr>
              <a:tr h="457794">
                <a:tc>
                  <a:txBody>
                    <a:bodyPr/>
                    <a:lstStyle/>
                    <a:p>
                      <a:pPr marL="0" algn="l" defTabSz="914400" rtl="0" eaLnBrk="1" latinLnBrk="0" hangingPunct="1">
                        <a:tabLst>
                          <a:tab pos="357188" algn="l"/>
                        </a:tabLst>
                      </a:pP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416649899"/>
                  </a:ext>
                </a:extLst>
              </a:tr>
            </a:tbl>
          </a:graphicData>
        </a:graphic>
      </p:graphicFrame>
      <p:sp>
        <p:nvSpPr>
          <p:cNvPr id="6" name="Platshållare för sidfot 5">
            <a:extLst>
              <a:ext uri="{FF2B5EF4-FFF2-40B4-BE49-F238E27FC236}">
                <a16:creationId xmlns:a16="http://schemas.microsoft.com/office/drawing/2014/main" id="{8A59AED1-4BAA-47FE-A233-9C2F413DB688}"/>
              </a:ext>
            </a:extLst>
          </p:cNvPr>
          <p:cNvSpPr>
            <a:spLocks noGrp="1"/>
          </p:cNvSpPr>
          <p:nvPr>
            <p:ph type="ftr" sz="quarter" idx="11"/>
          </p:nvPr>
        </p:nvSpPr>
        <p:spPr/>
        <p:txBody>
          <a:bodyPr/>
          <a:lstStyle/>
          <a:p>
            <a:r>
              <a:rPr lang="en-GB" dirty="0"/>
              <a:t>PRESENTATION TITLE/FOOTER</a:t>
            </a:r>
          </a:p>
        </p:txBody>
      </p:sp>
      <p:sp>
        <p:nvSpPr>
          <p:cNvPr id="7" name="Platshållare för datum 3">
            <a:extLst>
              <a:ext uri="{FF2B5EF4-FFF2-40B4-BE49-F238E27FC236}">
                <a16:creationId xmlns:a16="http://schemas.microsoft.com/office/drawing/2014/main" id="{78972905-E434-5D47-AFD2-FA25DA38A1E7}"/>
              </a:ext>
            </a:extLst>
          </p:cNvPr>
          <p:cNvSpPr>
            <a:spLocks noGrp="1"/>
          </p:cNvSpPr>
          <p:nvPr>
            <p:ph type="dt" sz="half" idx="10"/>
          </p:nvPr>
        </p:nvSpPr>
        <p:spPr>
          <a:xfrm>
            <a:off x="1195647" y="6475270"/>
            <a:ext cx="832658" cy="365125"/>
          </a:xfrm>
        </p:spPr>
        <p:txBody>
          <a:bodyPr/>
          <a:lstStyle/>
          <a:p>
            <a:fld id="{18896B66-0B3A-474C-9C9C-E4F07B1F5DAD}" type="datetime1">
              <a:rPr lang="sv-SE" smtClean="0">
                <a:solidFill>
                  <a:schemeClr val="bg1"/>
                </a:solidFill>
              </a:rPr>
              <a:t>2022-11-29</a:t>
            </a:fld>
            <a:endParaRPr lang="sv-SE" dirty="0">
              <a:solidFill>
                <a:schemeClr val="bg1"/>
              </a:solidFill>
            </a:endParaRPr>
          </a:p>
        </p:txBody>
      </p:sp>
    </p:spTree>
    <p:extLst>
      <p:ext uri="{BB962C8B-B14F-4D97-AF65-F5344CB8AC3E}">
        <p14:creationId xmlns:p14="http://schemas.microsoft.com/office/powerpoint/2010/main" val="355043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023" y="1245969"/>
            <a:ext cx="11232107" cy="5224752"/>
          </a:xfrm>
          <a:prstGeom prst="rect">
            <a:avLst/>
          </a:prstGeom>
          <a:ln>
            <a:solidFill>
              <a:schemeClr val="bg1">
                <a:lumMod val="50000"/>
              </a:schemeClr>
            </a:solidFill>
          </a:ln>
        </p:spPr>
      </p:pic>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smtClean="0">
                <a:solidFill>
                  <a:schemeClr val="tx1">
                    <a:lumMod val="75000"/>
                    <a:lumOff val="25000"/>
                  </a:schemeClr>
                </a:solidFill>
              </a:rPr>
              <a:t>PSS development lifecycle</a:t>
            </a:r>
            <a:endParaRPr lang="en-GB" dirty="0">
              <a:solidFill>
                <a:schemeClr val="tx1">
                  <a:lumMod val="75000"/>
                  <a:lumOff val="25000"/>
                </a:schemeClr>
              </a:solidFill>
            </a:endParaRP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4</a:t>
            </a:fld>
            <a:endParaRPr lang="sv-SE" dirty="0"/>
          </a:p>
        </p:txBody>
      </p:sp>
      <p:sp>
        <p:nvSpPr>
          <p:cNvPr id="4" name="Rounded Rectangle 3"/>
          <p:cNvSpPr/>
          <p:nvPr/>
        </p:nvSpPr>
        <p:spPr>
          <a:xfrm>
            <a:off x="6114552" y="2878372"/>
            <a:ext cx="2635857" cy="1614115"/>
          </a:xfrm>
          <a:prstGeom prst="roundRect">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1885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smtClean="0">
                <a:solidFill>
                  <a:schemeClr val="tx1">
                    <a:lumMod val="75000"/>
                    <a:lumOff val="25000"/>
                  </a:schemeClr>
                </a:solidFill>
              </a:rPr>
              <a:t>HW </a:t>
            </a:r>
            <a:r>
              <a:rPr lang="en-GB" dirty="0" smtClean="0">
                <a:solidFill>
                  <a:schemeClr val="tx1">
                    <a:lumMod val="75000"/>
                    <a:lumOff val="25000"/>
                  </a:schemeClr>
                </a:solidFill>
              </a:rPr>
              <a:t>FAT</a:t>
            </a:r>
            <a:endParaRPr lang="en-GB" dirty="0">
              <a:solidFill>
                <a:schemeClr val="tx1">
                  <a:lumMod val="75000"/>
                  <a:lumOff val="25000"/>
                </a:schemeClr>
              </a:solidFill>
            </a:endParaRP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5</a:t>
            </a:fld>
            <a:endParaRPr lang="sv-SE" dirty="0"/>
          </a:p>
        </p:txBody>
      </p:sp>
      <p:sp>
        <p:nvSpPr>
          <p:cNvPr id="4" name="TextBox 3"/>
          <p:cNvSpPr txBox="1"/>
          <p:nvPr/>
        </p:nvSpPr>
        <p:spPr>
          <a:xfrm>
            <a:off x="447576" y="981909"/>
            <a:ext cx="11327641" cy="5940088"/>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What does HW FAT for PSS mean?</a:t>
            </a:r>
          </a:p>
          <a:p>
            <a:pPr marL="742950" lvl="1" indent="-285750" algn="just">
              <a:spcBef>
                <a:spcPts val="600"/>
              </a:spcBef>
              <a:spcAft>
                <a:spcPts val="600"/>
              </a:spcAft>
              <a:buFont typeface="Arial" panose="020B0604020202020204" pitchFamily="34" charset="0"/>
              <a:buChar char="•"/>
            </a:pPr>
            <a:r>
              <a:rPr lang="en-GB" i="1" dirty="0" smtClean="0"/>
              <a:t>The </a:t>
            </a:r>
            <a:r>
              <a:rPr lang="en-GB" i="1" dirty="0"/>
              <a:t>Hardware FAT for PSS hardware verifies that the as-built hardware system meets the specified design. The Hardware FAT includes component test. The Hardware FAT shall be performed by the vendor, but it should be designed and accepted by ESS</a:t>
            </a:r>
            <a:r>
              <a:rPr lang="en-GB" i="1" dirty="0" smtClean="0"/>
              <a:t>.</a:t>
            </a:r>
          </a:p>
          <a:p>
            <a:pPr marL="285750" indent="-285750" algn="l">
              <a:spcBef>
                <a:spcPts val="600"/>
              </a:spcBef>
              <a:spcAft>
                <a:spcPts val="600"/>
              </a:spcAft>
              <a:buFont typeface="Arial" panose="020B0604020202020204" pitchFamily="34" charset="0"/>
              <a:buChar char="•"/>
            </a:pPr>
            <a:r>
              <a:rPr lang="en-US" dirty="0" smtClean="0"/>
              <a:t>What are the typical tests in a PSS HW FAT?</a:t>
            </a:r>
          </a:p>
          <a:p>
            <a:pPr marL="742950" lvl="1" indent="-285750" algn="just">
              <a:spcBef>
                <a:spcPts val="600"/>
              </a:spcBef>
              <a:spcAft>
                <a:spcPts val="600"/>
              </a:spcAft>
              <a:buFont typeface="Arial" panose="020B0604020202020204" pitchFamily="34" charset="0"/>
              <a:buChar char="•"/>
            </a:pPr>
            <a:r>
              <a:rPr lang="en-US" i="1" dirty="0" smtClean="0"/>
              <a:t>Ensure the manufactured enclosure/box is according to the specifications, e.g. the components labeling, color coding of wires, placement of components, locks, wires terminations, etc.</a:t>
            </a:r>
          </a:p>
          <a:p>
            <a:pPr marL="742950" lvl="1" indent="-285750">
              <a:spcBef>
                <a:spcPts val="600"/>
              </a:spcBef>
              <a:spcAft>
                <a:spcPts val="600"/>
              </a:spcAft>
              <a:buFont typeface="Arial" panose="020B0604020202020204" pitchFamily="34" charset="0"/>
              <a:buChar char="•"/>
            </a:pPr>
            <a:r>
              <a:rPr lang="en-GB" i="1" dirty="0"/>
              <a:t>Protection </a:t>
            </a:r>
            <a:r>
              <a:rPr lang="en-GB" i="1" dirty="0" smtClean="0"/>
              <a:t>against </a:t>
            </a:r>
            <a:r>
              <a:rPr lang="en-GB" i="1" dirty="0"/>
              <a:t>i</a:t>
            </a:r>
            <a:r>
              <a:rPr lang="en-GB" i="1" dirty="0" smtClean="0"/>
              <a:t>ndirect </a:t>
            </a:r>
            <a:r>
              <a:rPr lang="en-GB" i="1" dirty="0"/>
              <a:t>c</a:t>
            </a:r>
            <a:r>
              <a:rPr lang="en-GB" i="1" dirty="0" smtClean="0"/>
              <a:t>ontact</a:t>
            </a:r>
          </a:p>
          <a:p>
            <a:pPr marL="742950" lvl="1" indent="-285750">
              <a:spcBef>
                <a:spcPts val="600"/>
              </a:spcBef>
              <a:spcAft>
                <a:spcPts val="600"/>
              </a:spcAft>
              <a:buFont typeface="Arial" panose="020B0604020202020204" pitchFamily="34" charset="0"/>
              <a:buChar char="•"/>
            </a:pPr>
            <a:r>
              <a:rPr lang="en-GB" i="1" dirty="0"/>
              <a:t>I</a:t>
            </a:r>
            <a:r>
              <a:rPr lang="en-GB" i="1" dirty="0" smtClean="0"/>
              <a:t>nsulation resistance</a:t>
            </a:r>
          </a:p>
          <a:p>
            <a:pPr marL="742950" lvl="1" indent="-285750">
              <a:spcBef>
                <a:spcPts val="600"/>
              </a:spcBef>
              <a:spcAft>
                <a:spcPts val="600"/>
              </a:spcAft>
              <a:buFont typeface="Arial" panose="020B0604020202020204" pitchFamily="34" charset="0"/>
              <a:buChar char="•"/>
            </a:pPr>
            <a:r>
              <a:rPr lang="en-US" i="1" dirty="0" smtClean="0"/>
              <a:t>Test the correct operation of power supplies, selectivity modules, etc.</a:t>
            </a:r>
          </a:p>
          <a:p>
            <a:pPr marL="742950" lvl="1" indent="-285750">
              <a:spcBef>
                <a:spcPts val="600"/>
              </a:spcBef>
              <a:spcAft>
                <a:spcPts val="600"/>
              </a:spcAft>
              <a:buFont typeface="Arial" panose="020B0604020202020204" pitchFamily="34" charset="0"/>
              <a:buChar char="•"/>
            </a:pPr>
            <a:r>
              <a:rPr lang="en-US" i="1" dirty="0" smtClean="0"/>
              <a:t>Check the correct operation of PLC I/O modules by simulating/forcing signals.</a:t>
            </a:r>
          </a:p>
          <a:p>
            <a:pPr marL="742950" lvl="1" indent="-285750">
              <a:spcBef>
                <a:spcPts val="600"/>
              </a:spcBef>
              <a:spcAft>
                <a:spcPts val="600"/>
              </a:spcAft>
              <a:buFont typeface="Arial" panose="020B0604020202020204" pitchFamily="34" charset="0"/>
              <a:buChar char="•"/>
            </a:pPr>
            <a:r>
              <a:rPr lang="en-US" i="1" dirty="0" smtClean="0"/>
              <a:t>See further details </a:t>
            </a:r>
            <a:r>
              <a:rPr lang="en-US" i="1" dirty="0"/>
              <a:t>in </a:t>
            </a:r>
            <a:r>
              <a:rPr lang="en-GB" i="1" dirty="0">
                <a:hlinkClick r:id="rId2"/>
              </a:rPr>
              <a:t>ESS-1418781</a:t>
            </a:r>
            <a:r>
              <a:rPr lang="en-GB" i="1" dirty="0" smtClean="0"/>
              <a:t>.</a:t>
            </a:r>
          </a:p>
          <a:p>
            <a:pPr marL="285750" indent="-285750">
              <a:spcBef>
                <a:spcPts val="600"/>
              </a:spcBef>
              <a:spcAft>
                <a:spcPts val="600"/>
              </a:spcAft>
              <a:buFont typeface="Arial" panose="020B0604020202020204" pitchFamily="34" charset="0"/>
              <a:buChar char="•"/>
            </a:pPr>
            <a:r>
              <a:rPr lang="en-US" dirty="0"/>
              <a:t>Dependencies to other systems?</a:t>
            </a:r>
          </a:p>
          <a:p>
            <a:pPr marL="742950" lvl="1" indent="-285750">
              <a:spcBef>
                <a:spcPts val="600"/>
              </a:spcBef>
              <a:spcAft>
                <a:spcPts val="600"/>
              </a:spcAft>
              <a:buFont typeface="Arial" panose="020B0604020202020204" pitchFamily="34" charset="0"/>
              <a:buChar char="•"/>
            </a:pPr>
            <a:r>
              <a:rPr lang="en-US" i="1" dirty="0"/>
              <a:t>None identified so far</a:t>
            </a:r>
            <a:r>
              <a:rPr lang="en-US" i="1" dirty="0" smtClean="0"/>
              <a:t>.</a:t>
            </a:r>
            <a:endParaRPr lang="en-GB" i="1" dirty="0" smtClean="0"/>
          </a:p>
          <a:p>
            <a:pPr marL="742950" lvl="1" indent="-285750">
              <a:spcBef>
                <a:spcPts val="600"/>
              </a:spcBef>
              <a:spcAft>
                <a:spcPts val="600"/>
              </a:spcAft>
              <a:buFont typeface="Arial" panose="020B0604020202020204" pitchFamily="34" charset="0"/>
              <a:buChar char="•"/>
            </a:pPr>
            <a:endParaRPr lang="en-US" i="1" dirty="0"/>
          </a:p>
        </p:txBody>
      </p:sp>
    </p:spTree>
    <p:extLst>
      <p:ext uri="{BB962C8B-B14F-4D97-AF65-F5344CB8AC3E}">
        <p14:creationId xmlns:p14="http://schemas.microsoft.com/office/powerpoint/2010/main" val="411032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smtClean="0">
                <a:solidFill>
                  <a:schemeClr val="tx1">
                    <a:lumMod val="75000"/>
                    <a:lumOff val="25000"/>
                  </a:schemeClr>
                </a:solidFill>
              </a:rPr>
              <a:t>HW SAT</a:t>
            </a:r>
            <a:endParaRPr lang="en-GB" dirty="0">
              <a:solidFill>
                <a:schemeClr val="tx1">
                  <a:lumMod val="75000"/>
                  <a:lumOff val="25000"/>
                </a:schemeClr>
              </a:solidFill>
            </a:endParaRP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6</a:t>
            </a:fld>
            <a:endParaRPr lang="sv-SE" dirty="0"/>
          </a:p>
        </p:txBody>
      </p:sp>
      <p:sp>
        <p:nvSpPr>
          <p:cNvPr id="4" name="TextBox 3"/>
          <p:cNvSpPr txBox="1"/>
          <p:nvPr/>
        </p:nvSpPr>
        <p:spPr>
          <a:xfrm>
            <a:off x="490561" y="1181451"/>
            <a:ext cx="11327641" cy="5478423"/>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What does HW SAT for PSS mean?</a:t>
            </a:r>
          </a:p>
          <a:p>
            <a:pPr marL="742950" lvl="1" indent="-285750" algn="just">
              <a:spcBef>
                <a:spcPts val="600"/>
              </a:spcBef>
              <a:spcAft>
                <a:spcPts val="600"/>
              </a:spcAft>
              <a:buFont typeface="Arial" panose="020B0604020202020204" pitchFamily="34" charset="0"/>
              <a:buChar char="•"/>
            </a:pPr>
            <a:r>
              <a:rPr lang="en-GB" i="1" dirty="0"/>
              <a:t>The Hardware SAT verifies that the hardware is installed as specified in its operational environment. It includes the same tests as the Hardware FAT and some additional field device tests and a loop check as well as required 230VAC tests such as continuity check, insulation resistance test and automatic disconnection of supply test, once the hardware is delivered to ESS. The Hardware SAT will be performed by ESS on site.</a:t>
            </a:r>
          </a:p>
          <a:p>
            <a:pPr marL="285750" indent="-285750" algn="l">
              <a:spcBef>
                <a:spcPts val="600"/>
              </a:spcBef>
              <a:spcAft>
                <a:spcPts val="600"/>
              </a:spcAft>
              <a:buFont typeface="Arial" panose="020B0604020202020204" pitchFamily="34" charset="0"/>
              <a:buChar char="•"/>
            </a:pPr>
            <a:r>
              <a:rPr lang="en-US" dirty="0" smtClean="0"/>
              <a:t>What are the typical tests in a PSS HW SAT?</a:t>
            </a:r>
          </a:p>
          <a:p>
            <a:pPr marL="742950" lvl="1" indent="-285750">
              <a:spcBef>
                <a:spcPts val="600"/>
              </a:spcBef>
              <a:spcAft>
                <a:spcPts val="600"/>
              </a:spcAft>
              <a:buFont typeface="Arial" panose="020B0604020202020204" pitchFamily="34" charset="0"/>
              <a:buChar char="•"/>
            </a:pPr>
            <a:r>
              <a:rPr lang="en-US" i="1" dirty="0" smtClean="0"/>
              <a:t>Repeat HW FAT tests for the installed enclosures/boxes.</a:t>
            </a:r>
          </a:p>
          <a:p>
            <a:pPr marL="742950" lvl="1" indent="-285750">
              <a:spcBef>
                <a:spcPts val="600"/>
              </a:spcBef>
              <a:spcAft>
                <a:spcPts val="600"/>
              </a:spcAft>
              <a:buFont typeface="Arial" panose="020B0604020202020204" pitchFamily="34" charset="0"/>
              <a:buChar char="•"/>
            </a:pPr>
            <a:r>
              <a:rPr lang="en-US" i="1" dirty="0" smtClean="0"/>
              <a:t>Ensure the field devices are installed according to the specifications, e.g. the components labeling, correct triggering of position monitoring switches, placement of components, door locks function as expected, cable/wires terminations, etc.</a:t>
            </a:r>
          </a:p>
          <a:p>
            <a:pPr marL="742950" lvl="1" indent="-285750">
              <a:spcBef>
                <a:spcPts val="600"/>
              </a:spcBef>
              <a:spcAft>
                <a:spcPts val="600"/>
              </a:spcAft>
              <a:buFont typeface="Arial" panose="020B0604020202020204" pitchFamily="34" charset="0"/>
              <a:buChar char="•"/>
            </a:pPr>
            <a:r>
              <a:rPr lang="en-GB" i="1" dirty="0" smtClean="0"/>
              <a:t>Perform loop check between PLC I/O modules and field devices.</a:t>
            </a:r>
          </a:p>
          <a:p>
            <a:pPr marL="742950" lvl="1" indent="-285750">
              <a:spcBef>
                <a:spcPts val="600"/>
              </a:spcBef>
              <a:spcAft>
                <a:spcPts val="600"/>
              </a:spcAft>
              <a:buFont typeface="Arial" panose="020B0604020202020204" pitchFamily="34" charset="0"/>
              <a:buChar char="•"/>
            </a:pPr>
            <a:r>
              <a:rPr lang="en-US" i="1" dirty="0" smtClean="0"/>
              <a:t>See further details </a:t>
            </a:r>
            <a:r>
              <a:rPr lang="en-US" i="1" dirty="0"/>
              <a:t>in </a:t>
            </a:r>
            <a:r>
              <a:rPr lang="en-GB" i="1" dirty="0">
                <a:hlinkClick r:id="rId2"/>
              </a:rPr>
              <a:t>ESS-3540556</a:t>
            </a:r>
            <a:r>
              <a:rPr lang="en-GB" i="1" dirty="0" smtClean="0"/>
              <a:t>.</a:t>
            </a:r>
          </a:p>
          <a:p>
            <a:pPr marL="742950" lvl="1" indent="-285750">
              <a:spcBef>
                <a:spcPts val="600"/>
              </a:spcBef>
              <a:spcAft>
                <a:spcPts val="600"/>
              </a:spcAft>
              <a:buFont typeface="Arial" panose="020B0604020202020204" pitchFamily="34" charset="0"/>
              <a:buChar char="•"/>
            </a:pPr>
            <a:r>
              <a:rPr lang="en-GB" i="1" dirty="0"/>
              <a:t>Note: HW Electrical Inspection must be performed by ESS Quality </a:t>
            </a:r>
            <a:r>
              <a:rPr lang="en-GB" i="1" dirty="0" smtClean="0"/>
              <a:t>division </a:t>
            </a:r>
            <a:r>
              <a:rPr lang="en-GB" i="1" dirty="0"/>
              <a:t>before energizing the system.</a:t>
            </a:r>
            <a:endParaRPr lang="en-US" i="1" dirty="0"/>
          </a:p>
          <a:p>
            <a:pPr marL="742950" lvl="1" indent="-285750">
              <a:spcBef>
                <a:spcPts val="600"/>
              </a:spcBef>
              <a:spcAft>
                <a:spcPts val="600"/>
              </a:spcAft>
              <a:buFont typeface="Arial" panose="020B0604020202020204" pitchFamily="34" charset="0"/>
              <a:buChar char="•"/>
            </a:pPr>
            <a:endParaRPr lang="en-US" i="1" dirty="0"/>
          </a:p>
        </p:txBody>
      </p:sp>
    </p:spTree>
    <p:extLst>
      <p:ext uri="{BB962C8B-B14F-4D97-AF65-F5344CB8AC3E}">
        <p14:creationId xmlns:p14="http://schemas.microsoft.com/office/powerpoint/2010/main" val="1161053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smtClean="0">
                <a:solidFill>
                  <a:schemeClr val="tx1">
                    <a:lumMod val="75000"/>
                    <a:lumOff val="25000"/>
                  </a:schemeClr>
                </a:solidFill>
              </a:rPr>
              <a:t>HW SAT</a:t>
            </a:r>
            <a:endParaRPr lang="en-GB" dirty="0">
              <a:solidFill>
                <a:schemeClr val="tx1">
                  <a:lumMod val="75000"/>
                  <a:lumOff val="25000"/>
                </a:schemeClr>
              </a:solidFill>
            </a:endParaRP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7</a:t>
            </a:fld>
            <a:endParaRPr lang="sv-SE" dirty="0"/>
          </a:p>
        </p:txBody>
      </p:sp>
      <p:sp>
        <p:nvSpPr>
          <p:cNvPr id="4" name="TextBox 3"/>
          <p:cNvSpPr txBox="1"/>
          <p:nvPr/>
        </p:nvSpPr>
        <p:spPr>
          <a:xfrm>
            <a:off x="375334" y="1221900"/>
            <a:ext cx="11327641" cy="4678204"/>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Dependencies to other systems?</a:t>
            </a:r>
          </a:p>
          <a:p>
            <a:pPr marL="742950" lvl="1" indent="-285750">
              <a:spcBef>
                <a:spcPts val="600"/>
              </a:spcBef>
              <a:spcAft>
                <a:spcPts val="600"/>
              </a:spcAft>
              <a:buFont typeface="Arial" panose="020B0604020202020204" pitchFamily="34" charset="0"/>
              <a:buChar char="•"/>
            </a:pPr>
            <a:r>
              <a:rPr lang="en-US" dirty="0" smtClean="0"/>
              <a:t>ACC PSS:</a:t>
            </a:r>
          </a:p>
          <a:p>
            <a:pPr marL="1200150" lvl="2" indent="-285750">
              <a:spcBef>
                <a:spcPts val="600"/>
              </a:spcBef>
              <a:spcAft>
                <a:spcPts val="600"/>
              </a:spcAft>
              <a:buFont typeface="Arial" panose="020B0604020202020204" pitchFamily="34" charset="0"/>
              <a:buChar char="•"/>
            </a:pPr>
            <a:r>
              <a:rPr lang="en-US" dirty="0" smtClean="0"/>
              <a:t>Modulators/RFPS </a:t>
            </a:r>
            <a:r>
              <a:rPr lang="en-US" dirty="0"/>
              <a:t>installed in place (SPK and </a:t>
            </a:r>
            <a:r>
              <a:rPr lang="en-US" dirty="0" smtClean="0"/>
              <a:t>MB)</a:t>
            </a:r>
          </a:p>
          <a:p>
            <a:pPr marL="1200150" lvl="2" indent="-285750">
              <a:spcBef>
                <a:spcPts val="600"/>
              </a:spcBef>
              <a:spcAft>
                <a:spcPts val="600"/>
              </a:spcAft>
              <a:buFont typeface="Arial" panose="020B0604020202020204" pitchFamily="34" charset="0"/>
              <a:buChar char="•"/>
            </a:pPr>
            <a:r>
              <a:rPr lang="en-US" dirty="0" smtClean="0"/>
              <a:t>RF </a:t>
            </a:r>
            <a:r>
              <a:rPr lang="en-US" dirty="0"/>
              <a:t>racks ready for PSS relays </a:t>
            </a:r>
            <a:r>
              <a:rPr lang="en-US" dirty="0" smtClean="0"/>
              <a:t>installation.</a:t>
            </a:r>
          </a:p>
          <a:p>
            <a:pPr marL="1200150" lvl="2" indent="-285750">
              <a:spcBef>
                <a:spcPts val="600"/>
              </a:spcBef>
              <a:spcAft>
                <a:spcPts val="600"/>
              </a:spcAft>
              <a:buFont typeface="Arial" panose="020B0604020202020204" pitchFamily="34" charset="0"/>
              <a:buChar char="•"/>
            </a:pPr>
            <a:r>
              <a:rPr lang="en-US" dirty="0" smtClean="0"/>
              <a:t>RFDS installed</a:t>
            </a:r>
          </a:p>
          <a:p>
            <a:pPr marL="1200150" lvl="2" indent="-285750">
              <a:spcBef>
                <a:spcPts val="600"/>
              </a:spcBef>
              <a:spcAft>
                <a:spcPts val="600"/>
              </a:spcAft>
              <a:buFont typeface="Arial" panose="020B0604020202020204" pitchFamily="34" charset="0"/>
              <a:buChar char="•"/>
            </a:pPr>
            <a:r>
              <a:rPr lang="en-US" dirty="0" smtClean="0"/>
              <a:t>Gamma </a:t>
            </a:r>
            <a:r>
              <a:rPr lang="en-US" dirty="0"/>
              <a:t>blockers </a:t>
            </a:r>
            <a:r>
              <a:rPr lang="en-US" dirty="0" smtClean="0"/>
              <a:t>installed</a:t>
            </a:r>
          </a:p>
          <a:p>
            <a:pPr marL="1200150" lvl="2" indent="-285750">
              <a:spcBef>
                <a:spcPts val="600"/>
              </a:spcBef>
              <a:spcAft>
                <a:spcPts val="600"/>
              </a:spcAft>
              <a:buFont typeface="Arial" panose="020B0604020202020204" pitchFamily="34" charset="0"/>
              <a:buChar char="•"/>
            </a:pPr>
            <a:r>
              <a:rPr lang="en-US" dirty="0" smtClean="0"/>
              <a:t>PBDR </a:t>
            </a:r>
            <a:r>
              <a:rPr lang="en-US" dirty="0"/>
              <a:t>isolation valve </a:t>
            </a:r>
            <a:r>
              <a:rPr lang="en-US" dirty="0" smtClean="0"/>
              <a:t>installed.</a:t>
            </a:r>
          </a:p>
          <a:p>
            <a:pPr marL="1200150" lvl="2" indent="-285750">
              <a:spcBef>
                <a:spcPts val="600"/>
              </a:spcBef>
              <a:spcAft>
                <a:spcPts val="600"/>
              </a:spcAft>
              <a:buFont typeface="Arial" panose="020B0604020202020204" pitchFamily="34" charset="0"/>
              <a:buChar char="•"/>
            </a:pPr>
            <a:r>
              <a:rPr lang="en-US" dirty="0" smtClean="0"/>
              <a:t>PS </a:t>
            </a:r>
            <a:r>
              <a:rPr lang="en-US" dirty="0"/>
              <a:t>for bending magnets </a:t>
            </a:r>
            <a:r>
              <a:rPr lang="en-US" dirty="0" smtClean="0"/>
              <a:t>installed</a:t>
            </a:r>
            <a:r>
              <a:rPr lang="en-US" dirty="0" smtClean="0"/>
              <a:t>.</a:t>
            </a:r>
          </a:p>
          <a:p>
            <a:pPr marL="742950" lvl="1" indent="-285750">
              <a:spcBef>
                <a:spcPts val="600"/>
              </a:spcBef>
              <a:spcAft>
                <a:spcPts val="600"/>
              </a:spcAft>
              <a:buFont typeface="Arial" panose="020B0604020202020204" pitchFamily="34" charset="0"/>
              <a:buChar char="•"/>
            </a:pPr>
            <a:r>
              <a:rPr lang="en-US" dirty="0"/>
              <a:t>Target PSS:</a:t>
            </a:r>
          </a:p>
          <a:p>
            <a:pPr marL="1200150" lvl="2" indent="-285750">
              <a:spcBef>
                <a:spcPts val="600"/>
              </a:spcBef>
              <a:spcAft>
                <a:spcPts val="600"/>
              </a:spcAft>
              <a:buFont typeface="Arial" panose="020B0604020202020204" pitchFamily="34" charset="0"/>
              <a:buChar char="•"/>
            </a:pPr>
            <a:r>
              <a:rPr lang="en-GB" i="1" dirty="0"/>
              <a:t>Access doors, shielding doors, and hatches installed.</a:t>
            </a:r>
            <a:endParaRPr lang="en-US" i="1" dirty="0"/>
          </a:p>
          <a:p>
            <a:pPr marL="1200150" lvl="2" indent="-285750">
              <a:spcBef>
                <a:spcPts val="600"/>
              </a:spcBef>
              <a:spcAft>
                <a:spcPts val="600"/>
              </a:spcAft>
              <a:buFont typeface="Arial" panose="020B0604020202020204" pitchFamily="34" charset="0"/>
              <a:buChar char="•"/>
            </a:pPr>
            <a:r>
              <a:rPr lang="en-GB" i="1" dirty="0"/>
              <a:t>Electrical power for PSS cabinets and ICCs available at the point of supply</a:t>
            </a:r>
            <a:r>
              <a:rPr lang="en-GB" i="1" dirty="0" smtClean="0"/>
              <a:t>.</a:t>
            </a:r>
            <a:endParaRPr lang="en-US" i="1" dirty="0"/>
          </a:p>
        </p:txBody>
      </p:sp>
    </p:spTree>
    <p:extLst>
      <p:ext uri="{BB962C8B-B14F-4D97-AF65-F5344CB8AC3E}">
        <p14:creationId xmlns:p14="http://schemas.microsoft.com/office/powerpoint/2010/main" val="362513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smtClean="0">
                <a:solidFill>
                  <a:schemeClr val="tx1">
                    <a:lumMod val="75000"/>
                    <a:lumOff val="25000"/>
                  </a:schemeClr>
                </a:solidFill>
              </a:rPr>
              <a:t>HW SAT</a:t>
            </a:r>
            <a:endParaRPr lang="en-GB" dirty="0">
              <a:solidFill>
                <a:schemeClr val="tx1">
                  <a:lumMod val="75000"/>
                  <a:lumOff val="25000"/>
                </a:schemeClr>
              </a:solidFill>
            </a:endParaRP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8</a:t>
            </a:fld>
            <a:endParaRPr lang="sv-SE" dirty="0"/>
          </a:p>
        </p:txBody>
      </p:sp>
      <p:sp>
        <p:nvSpPr>
          <p:cNvPr id="4" name="TextBox 3"/>
          <p:cNvSpPr txBox="1"/>
          <p:nvPr/>
        </p:nvSpPr>
        <p:spPr>
          <a:xfrm>
            <a:off x="375334" y="1058270"/>
            <a:ext cx="11327641" cy="4678204"/>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Dependencies to other systems?</a:t>
            </a:r>
          </a:p>
          <a:p>
            <a:pPr marL="742950" lvl="1" indent="-285750">
              <a:spcBef>
                <a:spcPts val="600"/>
              </a:spcBef>
              <a:spcAft>
                <a:spcPts val="600"/>
              </a:spcAft>
              <a:buFont typeface="Arial" panose="020B0604020202020204" pitchFamily="34" charset="0"/>
              <a:buChar char="•"/>
            </a:pPr>
            <a:r>
              <a:rPr lang="en-US" dirty="0" smtClean="0"/>
              <a:t>Bunker </a:t>
            </a:r>
            <a:r>
              <a:rPr lang="en-US" dirty="0" smtClean="0"/>
              <a:t>PSS</a:t>
            </a:r>
            <a:r>
              <a:rPr lang="en-US" dirty="0" smtClean="0"/>
              <a:t>:</a:t>
            </a:r>
          </a:p>
          <a:p>
            <a:pPr marL="1200150" lvl="2" indent="-285750">
              <a:spcBef>
                <a:spcPts val="600"/>
              </a:spcBef>
              <a:spcAft>
                <a:spcPts val="600"/>
              </a:spcAft>
              <a:buFont typeface="Arial" panose="020B0604020202020204" pitchFamily="34" charset="0"/>
              <a:buChar char="•"/>
            </a:pPr>
            <a:r>
              <a:rPr lang="en-US" dirty="0" smtClean="0"/>
              <a:t>Staircases and access doors installed.</a:t>
            </a:r>
          </a:p>
          <a:p>
            <a:pPr marL="1200150" lvl="2" indent="-285750">
              <a:spcBef>
                <a:spcPts val="600"/>
              </a:spcBef>
              <a:spcAft>
                <a:spcPts val="600"/>
              </a:spcAft>
              <a:buFont typeface="Arial" panose="020B0604020202020204" pitchFamily="34" charset="0"/>
              <a:buChar char="•"/>
            </a:pPr>
            <a:r>
              <a:rPr lang="en-US" dirty="0" smtClean="0"/>
              <a:t>Light shutters installed.</a:t>
            </a:r>
          </a:p>
          <a:p>
            <a:pPr marL="1200150" lvl="2" indent="-285750">
              <a:spcBef>
                <a:spcPts val="600"/>
              </a:spcBef>
              <a:spcAft>
                <a:spcPts val="600"/>
              </a:spcAft>
              <a:buFont typeface="Arial" panose="020B0604020202020204" pitchFamily="34" charset="0"/>
              <a:buChar char="•"/>
            </a:pPr>
            <a:r>
              <a:rPr lang="en-GB" i="1" dirty="0" smtClean="0"/>
              <a:t>Raised floors for cabinets installed.</a:t>
            </a:r>
          </a:p>
          <a:p>
            <a:pPr marL="1200150" lvl="2" indent="-285750">
              <a:spcBef>
                <a:spcPts val="600"/>
              </a:spcBef>
              <a:spcAft>
                <a:spcPts val="600"/>
              </a:spcAft>
              <a:buFont typeface="Arial" panose="020B0604020202020204" pitchFamily="34" charset="0"/>
              <a:buChar char="•"/>
            </a:pPr>
            <a:r>
              <a:rPr lang="en-GB" i="1" dirty="0" smtClean="0"/>
              <a:t>Electrical </a:t>
            </a:r>
            <a:r>
              <a:rPr lang="en-GB" i="1" dirty="0"/>
              <a:t>power for PSS cabinets </a:t>
            </a:r>
            <a:r>
              <a:rPr lang="en-GB" i="1" dirty="0" smtClean="0"/>
              <a:t>available </a:t>
            </a:r>
            <a:r>
              <a:rPr lang="en-GB" i="1" dirty="0"/>
              <a:t>at the point of supply</a:t>
            </a:r>
            <a:r>
              <a:rPr lang="en-GB" i="1" dirty="0" smtClean="0"/>
              <a:t>.</a:t>
            </a:r>
            <a:endParaRPr lang="en-US" dirty="0" smtClean="0"/>
          </a:p>
          <a:p>
            <a:pPr marL="742950" lvl="1" indent="-285750">
              <a:spcBef>
                <a:spcPts val="600"/>
              </a:spcBef>
              <a:spcAft>
                <a:spcPts val="600"/>
              </a:spcAft>
              <a:buFont typeface="Arial" panose="020B0604020202020204" pitchFamily="34" charset="0"/>
              <a:buChar char="•"/>
            </a:pPr>
            <a:r>
              <a:rPr lang="en-US" dirty="0" smtClean="0"/>
              <a:t>DREAM PSS:</a:t>
            </a:r>
            <a:endParaRPr lang="en-US" dirty="0"/>
          </a:p>
          <a:p>
            <a:pPr marL="1200150" lvl="2" indent="-285750">
              <a:spcBef>
                <a:spcPts val="600"/>
              </a:spcBef>
              <a:spcAft>
                <a:spcPts val="600"/>
              </a:spcAft>
              <a:buFont typeface="Arial" panose="020B0604020202020204" pitchFamily="34" charset="0"/>
              <a:buChar char="•"/>
            </a:pPr>
            <a:r>
              <a:rPr lang="en-GB" i="1" dirty="0" smtClean="0"/>
              <a:t>DREAM </a:t>
            </a:r>
            <a:r>
              <a:rPr lang="en-GB" i="1" dirty="0"/>
              <a:t>instrument shutter </a:t>
            </a:r>
            <a:r>
              <a:rPr lang="en-GB" i="1" dirty="0" smtClean="0"/>
              <a:t>installed.</a:t>
            </a:r>
          </a:p>
          <a:p>
            <a:pPr marL="1200150" lvl="2" indent="-285750">
              <a:spcBef>
                <a:spcPts val="600"/>
              </a:spcBef>
              <a:spcAft>
                <a:spcPts val="600"/>
              </a:spcAft>
              <a:buFont typeface="Arial" panose="020B0604020202020204" pitchFamily="34" charset="0"/>
              <a:buChar char="•"/>
            </a:pPr>
            <a:r>
              <a:rPr lang="en-GB" i="1" dirty="0" smtClean="0"/>
              <a:t>The </a:t>
            </a:r>
            <a:r>
              <a:rPr lang="en-GB" i="1" dirty="0" smtClean="0"/>
              <a:t>Bunker </a:t>
            </a:r>
            <a:r>
              <a:rPr lang="en-GB" i="1" dirty="0"/>
              <a:t>to cave </a:t>
            </a:r>
            <a:r>
              <a:rPr lang="en-GB" i="1" dirty="0" smtClean="0"/>
              <a:t>area </a:t>
            </a:r>
            <a:r>
              <a:rPr lang="en-GB" i="1" dirty="0"/>
              <a:t>shielding </a:t>
            </a:r>
            <a:r>
              <a:rPr lang="en-GB" i="1" dirty="0" smtClean="0"/>
              <a:t>and cave roof shielding installed.</a:t>
            </a:r>
          </a:p>
          <a:p>
            <a:pPr marL="1200150" lvl="2" indent="-285750">
              <a:spcBef>
                <a:spcPts val="600"/>
              </a:spcBef>
              <a:spcAft>
                <a:spcPts val="600"/>
              </a:spcAft>
              <a:buFont typeface="Arial" panose="020B0604020202020204" pitchFamily="34" charset="0"/>
              <a:buChar char="•"/>
            </a:pPr>
            <a:r>
              <a:rPr lang="en-GB" i="1" dirty="0" smtClean="0"/>
              <a:t>Access door and zone gates installed.</a:t>
            </a:r>
            <a:endParaRPr lang="en-US" i="1" dirty="0"/>
          </a:p>
          <a:p>
            <a:pPr marL="1200150" lvl="2" indent="-285750">
              <a:spcBef>
                <a:spcPts val="600"/>
              </a:spcBef>
              <a:spcAft>
                <a:spcPts val="600"/>
              </a:spcAft>
              <a:buFont typeface="Arial" panose="020B0604020202020204" pitchFamily="34" charset="0"/>
              <a:buChar char="•"/>
            </a:pPr>
            <a:r>
              <a:rPr lang="en-GB" i="1" dirty="0" smtClean="0"/>
              <a:t>Electrical </a:t>
            </a:r>
            <a:r>
              <a:rPr lang="en-GB" i="1" dirty="0"/>
              <a:t>power for PSS cabinets and ICCs available at the point of </a:t>
            </a:r>
            <a:r>
              <a:rPr lang="en-GB" i="1" dirty="0" smtClean="0"/>
              <a:t>supply</a:t>
            </a:r>
            <a:r>
              <a:rPr lang="en-GB" i="1" dirty="0" smtClean="0"/>
              <a:t>.</a:t>
            </a:r>
            <a:endParaRPr lang="en-US" i="1" dirty="0"/>
          </a:p>
        </p:txBody>
      </p:sp>
    </p:spTree>
    <p:extLst>
      <p:ext uri="{BB962C8B-B14F-4D97-AF65-F5344CB8AC3E}">
        <p14:creationId xmlns:p14="http://schemas.microsoft.com/office/powerpoint/2010/main" val="384055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54E4-6146-D945-8328-60D7870069B0}"/>
              </a:ext>
            </a:extLst>
          </p:cNvPr>
          <p:cNvSpPr>
            <a:spLocks noGrp="1"/>
          </p:cNvSpPr>
          <p:nvPr>
            <p:ph type="title"/>
          </p:nvPr>
        </p:nvSpPr>
        <p:spPr/>
        <p:txBody>
          <a:bodyPr/>
          <a:lstStyle/>
          <a:p>
            <a:r>
              <a:rPr lang="en-GB" dirty="0" smtClean="0">
                <a:solidFill>
                  <a:schemeClr val="tx1">
                    <a:lumMod val="75000"/>
                    <a:lumOff val="25000"/>
                  </a:schemeClr>
                </a:solidFill>
              </a:rPr>
              <a:t>SW pre-FAT</a:t>
            </a:r>
            <a:endParaRPr lang="en-GB" dirty="0">
              <a:solidFill>
                <a:schemeClr val="tx1">
                  <a:lumMod val="75000"/>
                  <a:lumOff val="25000"/>
                </a:schemeClr>
              </a:solidFill>
            </a:endParaRPr>
          </a:p>
        </p:txBody>
      </p:sp>
      <p:sp>
        <p:nvSpPr>
          <p:cNvPr id="7" name="Date Placeholder 6">
            <a:extLst>
              <a:ext uri="{FF2B5EF4-FFF2-40B4-BE49-F238E27FC236}">
                <a16:creationId xmlns:a16="http://schemas.microsoft.com/office/drawing/2014/main" id="{608F153E-3948-AB49-BF87-A53E3B2AE127}"/>
              </a:ext>
            </a:extLst>
          </p:cNvPr>
          <p:cNvSpPr>
            <a:spLocks noGrp="1"/>
          </p:cNvSpPr>
          <p:nvPr>
            <p:ph type="dt" sz="half" idx="10"/>
          </p:nvPr>
        </p:nvSpPr>
        <p:spPr/>
        <p:txBody>
          <a:bodyPr/>
          <a:lstStyle/>
          <a:p>
            <a:r>
              <a:rPr lang="sv-SE"/>
              <a:t>2021-03-25</a:t>
            </a:r>
            <a:endParaRPr lang="sv-SE" dirty="0"/>
          </a:p>
        </p:txBody>
      </p:sp>
      <p:sp>
        <p:nvSpPr>
          <p:cNvPr id="6" name="Slide Number Placeholder 3">
            <a:extLst>
              <a:ext uri="{FF2B5EF4-FFF2-40B4-BE49-F238E27FC236}">
                <a16:creationId xmlns:a16="http://schemas.microsoft.com/office/drawing/2014/main" id="{46B2CBF4-B21C-BC45-9825-969BE13CEE33}"/>
              </a:ext>
            </a:extLst>
          </p:cNvPr>
          <p:cNvSpPr>
            <a:spLocks noGrp="1"/>
          </p:cNvSpPr>
          <p:nvPr>
            <p:ph type="sldNum" sz="quarter" idx="12"/>
          </p:nvPr>
        </p:nvSpPr>
        <p:spPr>
          <a:xfrm>
            <a:off x="9173028" y="5973621"/>
            <a:ext cx="2844800" cy="365125"/>
          </a:xfrm>
        </p:spPr>
        <p:txBody>
          <a:bodyPr/>
          <a:lstStyle/>
          <a:p>
            <a:fld id="{551115BC-487E-4422-894C-CB7CD3E79223}" type="slidenum">
              <a:rPr lang="sv-SE" smtClean="0"/>
              <a:t>9</a:t>
            </a:fld>
            <a:endParaRPr lang="sv-SE" dirty="0"/>
          </a:p>
        </p:txBody>
      </p:sp>
      <p:sp>
        <p:nvSpPr>
          <p:cNvPr id="4" name="TextBox 3"/>
          <p:cNvSpPr txBox="1"/>
          <p:nvPr/>
        </p:nvSpPr>
        <p:spPr>
          <a:xfrm>
            <a:off x="541361" y="1483057"/>
            <a:ext cx="11327641" cy="3477875"/>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What does SW pre-FAT for PSS mean?</a:t>
            </a:r>
          </a:p>
          <a:p>
            <a:pPr marL="742950" lvl="1" indent="-285750" algn="just">
              <a:spcBef>
                <a:spcPts val="600"/>
              </a:spcBef>
              <a:spcAft>
                <a:spcPts val="600"/>
              </a:spcAft>
              <a:buFont typeface="Arial" panose="020B0604020202020204" pitchFamily="34" charset="0"/>
              <a:buChar char="•"/>
            </a:pPr>
            <a:r>
              <a:rPr lang="en-GB" i="1" dirty="0"/>
              <a:t>Software Pre-FAT verifies the software functionality through simulations in test environment. It includes the software peer review (carried out by an independent software reviewer) to reveal potential software design defects and avoid systematic failures. The test will be documented in two documents: a software pre-FAT report document, and a software peer review document.</a:t>
            </a:r>
          </a:p>
          <a:p>
            <a:pPr marL="285750" indent="-285750" algn="just">
              <a:spcBef>
                <a:spcPts val="600"/>
              </a:spcBef>
              <a:spcAft>
                <a:spcPts val="600"/>
              </a:spcAft>
              <a:buFont typeface="Arial" panose="020B0604020202020204" pitchFamily="34" charset="0"/>
              <a:buChar char="•"/>
            </a:pPr>
            <a:r>
              <a:rPr lang="en-US" dirty="0" smtClean="0"/>
              <a:t>What are the typical tests in a PSS SW pre-FAT?</a:t>
            </a:r>
          </a:p>
          <a:p>
            <a:pPr marL="742950" lvl="1" indent="-285750" algn="just">
              <a:spcBef>
                <a:spcPts val="600"/>
              </a:spcBef>
              <a:spcAft>
                <a:spcPts val="600"/>
              </a:spcAft>
              <a:buFont typeface="Arial" panose="020B0604020202020204" pitchFamily="34" charset="0"/>
              <a:buChar char="•"/>
            </a:pPr>
            <a:r>
              <a:rPr lang="en-US" i="1" dirty="0" smtClean="0"/>
              <a:t>It’s a virtual commissioning of the system in which the system functions (safety instrumented functions, search procedures, key exchange procedures, etc.) are tested using SIMIT (simulation tool by Siemens).</a:t>
            </a:r>
          </a:p>
          <a:p>
            <a:pPr marL="742950" lvl="1" indent="-285750">
              <a:spcBef>
                <a:spcPts val="600"/>
              </a:spcBef>
              <a:spcAft>
                <a:spcPts val="600"/>
              </a:spcAft>
              <a:buFont typeface="Arial" panose="020B0604020202020204" pitchFamily="34" charset="0"/>
              <a:buChar char="•"/>
            </a:pPr>
            <a:r>
              <a:rPr lang="en-US" i="1" dirty="0" smtClean="0"/>
              <a:t>In SW peer review, items such as code structure, modularity, etc. are checked by an independent SW developer.  See further details </a:t>
            </a:r>
            <a:r>
              <a:rPr lang="en-US" i="1" dirty="0"/>
              <a:t>in </a:t>
            </a:r>
            <a:r>
              <a:rPr lang="en-GB" i="1" u="sng" dirty="0">
                <a:hlinkClick r:id="rId2"/>
              </a:rPr>
              <a:t>ESS-1941410</a:t>
            </a:r>
            <a:r>
              <a:rPr lang="en-GB" i="1" dirty="0" smtClean="0"/>
              <a:t>.</a:t>
            </a:r>
            <a:endParaRPr lang="en-US" i="1" dirty="0"/>
          </a:p>
        </p:txBody>
      </p:sp>
      <p:sp>
        <p:nvSpPr>
          <p:cNvPr id="8" name="TextBox 7"/>
          <p:cNvSpPr txBox="1"/>
          <p:nvPr/>
        </p:nvSpPr>
        <p:spPr>
          <a:xfrm>
            <a:off x="541361" y="5355964"/>
            <a:ext cx="11327641" cy="800219"/>
          </a:xfrm>
          <a:prstGeom prst="rect">
            <a:avLst/>
          </a:prstGeom>
          <a:noFill/>
        </p:spPr>
        <p:txBody>
          <a:bodyPr wrap="square" rtlCol="0">
            <a:spAutoFit/>
          </a:bodyPr>
          <a:lstStyle/>
          <a:p>
            <a:pPr marL="285750" indent="-285750" algn="l">
              <a:spcBef>
                <a:spcPts val="600"/>
              </a:spcBef>
              <a:spcAft>
                <a:spcPts val="600"/>
              </a:spcAft>
              <a:buFont typeface="Arial" panose="020B0604020202020204" pitchFamily="34" charset="0"/>
              <a:buChar char="•"/>
            </a:pPr>
            <a:r>
              <a:rPr lang="en-US" dirty="0" smtClean="0"/>
              <a:t>Dependencies to other systems?</a:t>
            </a:r>
          </a:p>
          <a:p>
            <a:pPr marL="742950" lvl="1" indent="-285750">
              <a:spcBef>
                <a:spcPts val="600"/>
              </a:spcBef>
              <a:spcAft>
                <a:spcPts val="600"/>
              </a:spcAft>
              <a:buFont typeface="Arial" panose="020B0604020202020204" pitchFamily="34" charset="0"/>
              <a:buChar char="•"/>
            </a:pPr>
            <a:r>
              <a:rPr lang="en-US" i="1" dirty="0"/>
              <a:t>None identified so far</a:t>
            </a:r>
            <a:r>
              <a:rPr lang="en-US" i="1" dirty="0" smtClean="0"/>
              <a:t>.</a:t>
            </a:r>
            <a:endParaRPr lang="en-US" i="1" dirty="0"/>
          </a:p>
        </p:txBody>
      </p:sp>
    </p:spTree>
    <p:extLst>
      <p:ext uri="{BB962C8B-B14F-4D97-AF65-F5344CB8AC3E}">
        <p14:creationId xmlns:p14="http://schemas.microsoft.com/office/powerpoint/2010/main" val="2093533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ESS-0060907 - Chess Core Powerpoint</Template>
  <TotalTime>2462</TotalTime>
  <Words>1324</Words>
  <Application>Microsoft Office PowerPoint</Application>
  <PresentationFormat>Widescreen</PresentationFormat>
  <Paragraphs>158</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Segoe UI</vt:lpstr>
      <vt:lpstr>Segoe UI Light</vt:lpstr>
      <vt:lpstr>Segoe UI Semibold</vt:lpstr>
      <vt:lpstr>Wingdings</vt:lpstr>
      <vt:lpstr>Office-tema</vt:lpstr>
      <vt:lpstr>PowerPoint Presentation</vt:lpstr>
      <vt:lpstr>Installation and commissioning plan</vt:lpstr>
      <vt:lpstr>Agenda</vt:lpstr>
      <vt:lpstr>PSS development lifecycle</vt:lpstr>
      <vt:lpstr>HW FAT</vt:lpstr>
      <vt:lpstr>HW SAT</vt:lpstr>
      <vt:lpstr>HW SAT</vt:lpstr>
      <vt:lpstr>HW SAT</vt:lpstr>
      <vt:lpstr>SW pre-FAT</vt:lpstr>
      <vt:lpstr>SIT (Site Integration Test)</vt:lpstr>
      <vt:lpstr>SIT (Site Integration Test)</vt:lpstr>
      <vt:lpstr>SIT (Site Integration Test)</vt:lpstr>
      <vt:lpstr>FIT (Final Integration Test)</vt:lpstr>
      <vt:lpstr>FIT (Final Integration Test)</vt:lpstr>
      <vt:lpstr>FIT (Final Integration Test)</vt:lpstr>
      <vt:lpstr>PowerPoint Presentation</vt:lpstr>
      <vt:lpstr>PowerPoint Presentation</vt:lpstr>
    </vt:vector>
  </TitlesOfParts>
  <Company>European Spallation Source ERIC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Morteza Mansouri</dc:creator>
  <cp:lastModifiedBy>Morteza Mansouri</cp:lastModifiedBy>
  <cp:revision>143</cp:revision>
  <cp:lastPrinted>2019-03-08T10:27:30Z</cp:lastPrinted>
  <dcterms:created xsi:type="dcterms:W3CDTF">2020-03-09T09:03:04Z</dcterms:created>
  <dcterms:modified xsi:type="dcterms:W3CDTF">2022-11-29T20:46:34Z</dcterms:modified>
</cp:coreProperties>
</file>