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2" r:id="rId2"/>
    <p:sldId id="267" r:id="rId3"/>
    <p:sldId id="272" r:id="rId4"/>
    <p:sldId id="290" r:id="rId5"/>
    <p:sldId id="331" r:id="rId6"/>
    <p:sldId id="346" r:id="rId7"/>
    <p:sldId id="347" r:id="rId8"/>
    <p:sldId id="333" r:id="rId9"/>
    <p:sldId id="348" r:id="rId10"/>
    <p:sldId id="349" r:id="rId11"/>
    <p:sldId id="330" r:id="rId12"/>
    <p:sldId id="335" r:id="rId13"/>
    <p:sldId id="336" r:id="rId14"/>
    <p:sldId id="367" r:id="rId15"/>
    <p:sldId id="368" r:id="rId16"/>
    <p:sldId id="369" r:id="rId17"/>
    <p:sldId id="352" r:id="rId18"/>
    <p:sldId id="277" r:id="rId19"/>
    <p:sldId id="345" r:id="rId20"/>
    <p:sldId id="296" r:id="rId21"/>
    <p:sldId id="297" r:id="rId22"/>
    <p:sldId id="298" r:id="rId23"/>
    <p:sldId id="299" r:id="rId24"/>
    <p:sldId id="300" r:id="rId2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1" autoAdjust="0"/>
    <p:restoredTop sz="94718" autoAdjust="0"/>
  </p:normalViewPr>
  <p:slideViewPr>
    <p:cSldViewPr snapToGrid="0" snapToObjects="1">
      <p:cViewPr varScale="1">
        <p:scale>
          <a:sx n="61" d="100"/>
          <a:sy n="61" d="100"/>
        </p:scale>
        <p:origin x="1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2022-12-01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2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en-SE" smtClean="0"/>
              <a:t>15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8651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 PSS SIFs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10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4400" y="1562399"/>
            <a:ext cx="9436966" cy="4065891"/>
          </a:xfrm>
        </p:spPr>
        <p:txBody>
          <a:bodyPr/>
          <a:lstStyle/>
          <a:p>
            <a:r>
              <a:rPr lang="en-GB" b="1" dirty="0"/>
              <a:t>DREAMPSS_SIF2</a:t>
            </a:r>
            <a:endParaRPr lang="en-US" b="1" dirty="0"/>
          </a:p>
          <a:p>
            <a:pPr marL="361338" lvl="3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the DREAM main key is detected out of position ON, de-energise the instrument shutter.</a:t>
            </a:r>
          </a:p>
          <a:p>
            <a:pPr marL="142875" lvl="1" indent="0">
              <a:buNone/>
            </a:pPr>
            <a:r>
              <a:rPr lang="en-GB" b="1" dirty="0"/>
              <a:t>DREAMPSS_SIF6</a:t>
            </a:r>
          </a:p>
          <a:p>
            <a:pPr marL="361338" lvl="3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the DREAM instrument shutter is detected open, lock the DREAM main key in position ON. </a:t>
            </a:r>
            <a:endParaRPr lang="en-US" b="1" dirty="0"/>
          </a:p>
          <a:p>
            <a:r>
              <a:rPr lang="en-GB" b="1" dirty="0"/>
              <a:t>DREAMPSS_SIF4</a:t>
            </a:r>
            <a:endParaRPr lang="en-US" b="1" dirty="0"/>
          </a:p>
          <a:p>
            <a:pPr marL="361338" lvl="3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the entry key to open the access door to DREAM cave 1 is detected removed from position ON in the lock unit, de-energise the solenoid on the door's lock unit.</a:t>
            </a:r>
          </a:p>
          <a:p>
            <a:r>
              <a:rPr lang="en-US" b="1" dirty="0"/>
              <a:t>DREAMPSS_SIF5</a:t>
            </a:r>
          </a:p>
          <a:p>
            <a:pPr marL="361338" lvl="3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the radiation monitor downstream the DREAM instrument shutter shows high radiation or has an error when the shutter is closed and DREAM access key to cave 1 is out of position ON, de-energise the Proton Beam Actuators.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696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TS PSS, Bunker PSS, DREAM PSS SIL Assessment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6219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EFA1F079-F15E-4F9B-A759-1B706219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 verification Results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F6D019-C9CB-4FEE-A441-05860D8C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C66BAE-0193-47F8-91A2-86B1881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A5A267D-0531-4EAB-BF41-0CF5E50FD4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Low Demand SIFs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FD982D3-0E34-9247-B730-F0CC65B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196B1D-E43A-A4BC-82CE-008ED253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20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7BFD2A24-6DEA-CBB0-A7A0-CF3D0D23A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26" y="2301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9453B45-AA66-3E6F-C8E0-717FFFAC3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00430"/>
              </p:ext>
            </p:extLst>
          </p:nvPr>
        </p:nvGraphicFramePr>
        <p:xfrm>
          <a:off x="1103709" y="2179536"/>
          <a:ext cx="9839297" cy="2400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8846">
                  <a:extLst>
                    <a:ext uri="{9D8B030D-6E8A-4147-A177-3AD203B41FA5}">
                      <a16:colId xmlns:a16="http://schemas.microsoft.com/office/drawing/2014/main" val="1020840884"/>
                    </a:ext>
                  </a:extLst>
                </a:gridCol>
                <a:gridCol w="1105602">
                  <a:extLst>
                    <a:ext uri="{9D8B030D-6E8A-4147-A177-3AD203B41FA5}">
                      <a16:colId xmlns:a16="http://schemas.microsoft.com/office/drawing/2014/main" val="3273489029"/>
                    </a:ext>
                  </a:extLst>
                </a:gridCol>
                <a:gridCol w="1217846">
                  <a:extLst>
                    <a:ext uri="{9D8B030D-6E8A-4147-A177-3AD203B41FA5}">
                      <a16:colId xmlns:a16="http://schemas.microsoft.com/office/drawing/2014/main" val="1342027227"/>
                    </a:ext>
                  </a:extLst>
                </a:gridCol>
                <a:gridCol w="1105602">
                  <a:extLst>
                    <a:ext uri="{9D8B030D-6E8A-4147-A177-3AD203B41FA5}">
                      <a16:colId xmlns:a16="http://schemas.microsoft.com/office/drawing/2014/main" val="1179830296"/>
                    </a:ext>
                  </a:extLst>
                </a:gridCol>
                <a:gridCol w="1919370">
                  <a:extLst>
                    <a:ext uri="{9D8B030D-6E8A-4147-A177-3AD203B41FA5}">
                      <a16:colId xmlns:a16="http://schemas.microsoft.com/office/drawing/2014/main" val="1569011673"/>
                    </a:ext>
                  </a:extLst>
                </a:gridCol>
                <a:gridCol w="1082031">
                  <a:extLst>
                    <a:ext uri="{9D8B030D-6E8A-4147-A177-3AD203B41FA5}">
                      <a16:colId xmlns:a16="http://schemas.microsoft.com/office/drawing/2014/main" val="890933954"/>
                    </a:ext>
                  </a:extLst>
                </a:gridCol>
              </a:tblGrid>
              <a:tr h="88100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SIF Tag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Selected PFD Target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PFD Achieved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Selected SIL Target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Max Allowable SIL (Architectural Constraints)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Result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3321811530"/>
                  </a:ext>
                </a:extLst>
              </a:tr>
              <a:tr h="48725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TSPSS_SIF1 – ESOB interlock from Target area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N/A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4.6E-4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SIL 1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SIL 2</a:t>
                      </a:r>
                      <a:endParaRPr lang="en-GB" sz="140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Passed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577265670"/>
                  </a:ext>
                </a:extLst>
              </a:tr>
              <a:tr h="48725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DREAMPSS_SIF1 - ESOB interlock from DREAM PSS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N/A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3.7E-2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SIL 1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SIL 1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Passed</a:t>
                      </a:r>
                      <a:endParaRPr lang="en-GB" sz="140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241247885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DREAMPSS_SIF5 - High radiation interlock in DREAM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1.0E-2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4.2E-4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SIL 1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SIL 2</a:t>
                      </a:r>
                      <a:endParaRPr lang="en-GB" sz="140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Passed</a:t>
                      </a:r>
                      <a:endParaRPr lang="en-GB" sz="140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416155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EFA1F079-F15E-4F9B-A759-1B706219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 verification Results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F6D019-C9CB-4FEE-A441-05860D8C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C66BAE-0193-47F8-91A2-86B1881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A5A267D-0531-4EAB-BF41-0CF5E50FD4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High Demand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FD982D3-0E34-9247-B730-F0CC65B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196B1D-E43A-A4BC-82CE-008ED253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20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7BFD2A24-6DEA-CBB0-A7A0-CF3D0D23A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26" y="2301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828A12-88E7-0EB6-8AA3-DA70F054F05C}"/>
              </a:ext>
            </a:extLst>
          </p:cNvPr>
          <p:cNvGraphicFramePr>
            <a:graphicFrameLocks noGrp="1"/>
          </p:cNvGraphicFramePr>
          <p:nvPr/>
        </p:nvGraphicFramePr>
        <p:xfrm>
          <a:off x="1195647" y="1446416"/>
          <a:ext cx="10167770" cy="5028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7902">
                  <a:extLst>
                    <a:ext uri="{9D8B030D-6E8A-4147-A177-3AD203B41FA5}">
                      <a16:colId xmlns:a16="http://schemas.microsoft.com/office/drawing/2014/main" val="2115507107"/>
                    </a:ext>
                  </a:extLst>
                </a:gridCol>
                <a:gridCol w="1019016">
                  <a:extLst>
                    <a:ext uri="{9D8B030D-6E8A-4147-A177-3AD203B41FA5}">
                      <a16:colId xmlns:a16="http://schemas.microsoft.com/office/drawing/2014/main" val="778382907"/>
                    </a:ext>
                  </a:extLst>
                </a:gridCol>
                <a:gridCol w="1183766">
                  <a:extLst>
                    <a:ext uri="{9D8B030D-6E8A-4147-A177-3AD203B41FA5}">
                      <a16:colId xmlns:a16="http://schemas.microsoft.com/office/drawing/2014/main" val="3985351992"/>
                    </a:ext>
                  </a:extLst>
                </a:gridCol>
                <a:gridCol w="1023081">
                  <a:extLst>
                    <a:ext uri="{9D8B030D-6E8A-4147-A177-3AD203B41FA5}">
                      <a16:colId xmlns:a16="http://schemas.microsoft.com/office/drawing/2014/main" val="3321106962"/>
                    </a:ext>
                  </a:extLst>
                </a:gridCol>
                <a:gridCol w="2058368">
                  <a:extLst>
                    <a:ext uri="{9D8B030D-6E8A-4147-A177-3AD203B41FA5}">
                      <a16:colId xmlns:a16="http://schemas.microsoft.com/office/drawing/2014/main" val="2370269200"/>
                    </a:ext>
                  </a:extLst>
                </a:gridCol>
                <a:gridCol w="1415637">
                  <a:extLst>
                    <a:ext uri="{9D8B030D-6E8A-4147-A177-3AD203B41FA5}">
                      <a16:colId xmlns:a16="http://schemas.microsoft.com/office/drawing/2014/main" val="77356496"/>
                    </a:ext>
                  </a:extLst>
                </a:gridCol>
              </a:tblGrid>
              <a:tr h="3771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SIF Tag</a:t>
                      </a:r>
                      <a:endParaRPr lang="en-GB" sz="105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Selected PFH Target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PFH Achieved (/hr)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Selected SIL Target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Max Allowable SIL (Architectural Constraints)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Result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2276463969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TSPSS_SIF3 - Target Access Door Interlock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2.2E-8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3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3163698707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TSPSS_SIF4_1 – Target level 91 (Basement) access door DIS602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3546698903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TSPSS_SIF4_2 – Target level 91 (Basement) access door DIS605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252457730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TSPSS_SIF4_3 – Target level 103 sliding concrete door lock</a:t>
                      </a:r>
                      <a:endParaRPr lang="en-GB" sz="105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028296484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TSPSS_SIF4_4– Target level 115 sliding concrete door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688566488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TSPSS_SIF4_5– Target level 115 access door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3321205184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TSPSS_SIF6 – Target access key LSS interlock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9.7E-8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2909487039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BunPSS_SIF6_1– Bunker access key LSS interlock in Bunker South (D01)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4.3E-8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343891154"/>
                  </a:ext>
                </a:extLst>
              </a:tr>
              <a:tr h="37714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BunPSS_SIF6_2– Bunker access key LSS interlock in Bunker North (D03)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[HOLD]</a:t>
                      </a:r>
                      <a:endParaRPr lang="en-GB" sz="105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6.7E-8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637633763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BunPSS_SIF7– Safety tokens interlock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1.0E-7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3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2931381209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BunPSS_SIF8_1– SBAK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9.6E-8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4212366884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BunPSS_SIF8_2– NBAK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9.9E-8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840253360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DREAMPSS_SIF2– DREAM main key interlock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2.3E-7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3.1E-6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Failed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2826738452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DREAMPSS_SIF3– Access door interlock in DREAM PSS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3.1E-6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SIL 1</a:t>
                      </a:r>
                      <a:endParaRPr lang="en-GB" sz="105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Failed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470409691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DREAMPSS_SIF4– DREAM cave access door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1.1E-6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1.1E-7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1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Passed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3807514576"/>
                  </a:ext>
                </a:extLst>
              </a:tr>
              <a:tr h="2247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DREAMPSS_SIF6– DREAM main key lock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9.4E-8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[HOLD]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SIL 2</a:t>
                      </a:r>
                      <a:endParaRPr lang="en-GB" sz="105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[HOLD]</a:t>
                      </a:r>
                      <a:endParaRPr lang="en-GB" sz="1050" dirty="0">
                        <a:effectLst/>
                        <a:latin typeface="Segoe UI Historic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54" marR="64054" marT="33806" marB="33806"/>
                </a:tc>
                <a:extLst>
                  <a:ext uri="{0D108BD9-81ED-4DB2-BD59-A6C34878D82A}">
                    <a16:rowId xmlns:a16="http://schemas.microsoft.com/office/drawing/2014/main" val="130291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1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EFA1F079-F15E-4F9B-A759-1B706219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 Tree Analysis (ETA)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F6D019-C9CB-4FEE-A441-05860D8C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C66BAE-0193-47F8-91A2-86B1881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A5A267D-0531-4EAB-BF41-0CF5E50FD4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709" y="931025"/>
            <a:ext cx="10277464" cy="1534266"/>
          </a:xfrm>
        </p:spPr>
        <p:txBody>
          <a:bodyPr/>
          <a:lstStyle/>
          <a:p>
            <a:r>
              <a:rPr lang="en-GB" dirty="0"/>
              <a:t>Similar to ACC PSS ETAs: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ETA01 – Inadvertent beam operation whilst person in hazardous area, Electric shock hazard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ETA02a – Inadvertent beam operation whilst person in hazardous area (access without key), Radiation hazard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ETA02b – Inadvertent beam operation whilst person in hazardous area (access with key), Radiation hazard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ETA06 – Radiation risk due to off-normal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FD982D3-0E34-9247-B730-F0CC65B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196B1D-E43A-A4BC-82CE-008ED253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20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text 20">
            <a:extLst>
              <a:ext uri="{FF2B5EF4-FFF2-40B4-BE49-F238E27FC236}">
                <a16:creationId xmlns:a16="http://schemas.microsoft.com/office/drawing/2014/main" id="{DDD49AFB-0C77-2CCE-D0AD-DB4FE38FD61D}"/>
              </a:ext>
            </a:extLst>
          </p:cNvPr>
          <p:cNvSpPr txBox="1">
            <a:spLocks/>
          </p:cNvSpPr>
          <p:nvPr/>
        </p:nvSpPr>
        <p:spPr>
          <a:xfrm>
            <a:off x="1103709" y="2537577"/>
            <a:ext cx="10162054" cy="738285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ETA03 – Inadvertent opening of Instrument Shutter whilst person in hazardous area: motion control failure</a:t>
            </a: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D74E62-A5FD-2298-480C-6D95653B3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21" y="3488594"/>
            <a:ext cx="11555500" cy="29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EFA1F079-F15E-4F9B-A759-1B706219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 Tree Analysis (ETA)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F6D019-C9CB-4FEE-A441-05860D8C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C66BAE-0193-47F8-91A2-86B1881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FD982D3-0E34-9247-B730-F0CC65B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196B1D-E43A-A4BC-82CE-008ED253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20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latshållare för text 20">
            <a:extLst>
              <a:ext uri="{FF2B5EF4-FFF2-40B4-BE49-F238E27FC236}">
                <a16:creationId xmlns:a16="http://schemas.microsoft.com/office/drawing/2014/main" id="{0F646682-DC43-F9C5-FEDE-632D30A9EC2A}"/>
              </a:ext>
            </a:extLst>
          </p:cNvPr>
          <p:cNvSpPr txBox="1">
            <a:spLocks/>
          </p:cNvSpPr>
          <p:nvPr/>
        </p:nvSpPr>
        <p:spPr>
          <a:xfrm>
            <a:off x="1103708" y="922712"/>
            <a:ext cx="10800883" cy="507076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ETA04 – Intrusion through access door: override key used for access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D18100-9C17-A8C8-46B9-AB77E3FAA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08" y="1463937"/>
            <a:ext cx="11583583" cy="263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2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EFA1F079-F15E-4F9B-A759-1B706219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 Tree Analysis (ETA)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F6D019-C9CB-4FEE-A441-05860D8C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C66BAE-0193-47F8-91A2-86B1881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A5A267D-0531-4EAB-BF41-0CF5E50FD4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709" y="931025"/>
            <a:ext cx="10277464" cy="657339"/>
          </a:xfrm>
        </p:spPr>
        <p:txBody>
          <a:bodyPr/>
          <a:lstStyle/>
          <a:p>
            <a:r>
              <a:rPr lang="en-GB" sz="2000" dirty="0"/>
              <a:t>ETA05 – Inadvertent opening of Instrument Shutter whilst person in hazardous area: people left in area, Radiation hazard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FD982D3-0E34-9247-B730-F0CC65B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196B1D-E43A-A4BC-82CE-008ED253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203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D0BEE7-3FF2-8510-73F8-1732CE2BA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39" y="1753617"/>
            <a:ext cx="10966909" cy="25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to the Committee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17</a:t>
            </a:fld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TS PSS, Bunker PSS, DREAM PSS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0559" y="1562400"/>
            <a:ext cx="10617436" cy="453151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Is the approach for the initiating event where a person is missed by search and operation initiated acceptable?  </a:t>
            </a:r>
            <a:endParaRPr lang="sv-SE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Are the presented set of identified Safety Instrumented Functions (SIFs) properly formulated, and do they fulfil the overall safety functions derived from the DREAM RA?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Do you have any recommendation/example for reliability data used for equipment similar to the DREAM instrument shutter? </a:t>
            </a:r>
          </a:p>
          <a:p>
            <a:pPr marL="938213" lvl="2" indent="-457200"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483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 err="1"/>
              <a:t>Thank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for </a:t>
            </a:r>
            <a:r>
              <a:rPr lang="sv-SE" dirty="0" err="1"/>
              <a:t>your</a:t>
            </a:r>
            <a:r>
              <a:rPr lang="sv-SE" dirty="0"/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5838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SIL Assessment for ESS PSS SIFs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ESS PSS PDR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Fan YE and DENIS PAULIC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2022-12-01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ACCPSS_SIF3_2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20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3708" y="931026"/>
            <a:ext cx="9938133" cy="507076"/>
          </a:xfrm>
        </p:spPr>
        <p:txBody>
          <a:bodyPr/>
          <a:lstStyle/>
          <a:p>
            <a:r>
              <a:rPr lang="sv-SE" dirty="0"/>
              <a:t>Access door interlock – E-Exit1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1329" y="2711531"/>
            <a:ext cx="10382403" cy="1896639"/>
            <a:chOff x="1103709" y="2711531"/>
            <a:chExt cx="10382403" cy="1896639"/>
          </a:xfrm>
        </p:grpSpPr>
        <p:sp>
          <p:nvSpPr>
            <p:cNvPr id="11" name="Rectangle 10"/>
            <p:cNvSpPr/>
            <p:nvPr/>
          </p:nvSpPr>
          <p:spPr>
            <a:xfrm>
              <a:off x="5265420" y="4229100"/>
              <a:ext cx="82296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3709" y="2711531"/>
              <a:ext cx="10381226" cy="1896639"/>
              <a:chOff x="-785813" y="2171700"/>
              <a:chExt cx="13763625" cy="25146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85813" y="2171700"/>
                <a:ext cx="13763625" cy="2514600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6063144" y="3092704"/>
                <a:ext cx="90869" cy="1536065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5701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98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0244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8246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32142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63709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41842" y="4244028"/>
              <a:ext cx="3306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929549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1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2986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2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47852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3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SPK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89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4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MBL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230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5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HBL1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7138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6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HBL2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30504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7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HEBT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0182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8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A2T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24610" y="3406199"/>
            <a:ext cx="984250" cy="354271"/>
            <a:chOff x="1324610" y="3406199"/>
            <a:chExt cx="984250" cy="354271"/>
          </a:xfrm>
        </p:grpSpPr>
        <p:sp>
          <p:nvSpPr>
            <p:cNvPr id="33" name="Rectangle 32"/>
            <p:cNvSpPr/>
            <p:nvPr/>
          </p:nvSpPr>
          <p:spPr>
            <a:xfrm>
              <a:off x="1324610" y="3406199"/>
              <a:ext cx="984250" cy="12871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45034" y="3540760"/>
              <a:ext cx="329666" cy="21971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9045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163142" y="3427476"/>
            <a:ext cx="2142408" cy="644652"/>
            <a:chOff x="4163142" y="3427476"/>
            <a:chExt cx="2142408" cy="644652"/>
          </a:xfrm>
        </p:grpSpPr>
        <p:sp>
          <p:nvSpPr>
            <p:cNvPr id="45" name="Rectangle 44"/>
            <p:cNvSpPr/>
            <p:nvPr/>
          </p:nvSpPr>
          <p:spPr>
            <a:xfrm>
              <a:off x="4163142" y="3540760"/>
              <a:ext cx="1262298" cy="53136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63142" y="3427476"/>
              <a:ext cx="2142408" cy="113284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4005579" y="3540760"/>
            <a:ext cx="216593" cy="279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308860" y="3412041"/>
            <a:ext cx="1854282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9793205" y="6527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>
                <a:solidFill>
                  <a:srgbClr val="FF0000"/>
                </a:solidFill>
              </a:rPr>
              <a:t>Run slideshow on this slide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1007090" y="3273357"/>
            <a:ext cx="392430" cy="394403"/>
            <a:chOff x="11007090" y="3273357"/>
            <a:chExt cx="392430" cy="394403"/>
          </a:xfrm>
        </p:grpSpPr>
        <p:sp>
          <p:nvSpPr>
            <p:cNvPr id="104" name="Rectangle 103"/>
            <p:cNvSpPr/>
            <p:nvPr/>
          </p:nvSpPr>
          <p:spPr>
            <a:xfrm>
              <a:off x="11007090" y="3406199"/>
              <a:ext cx="392430" cy="12871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1036078" y="3534918"/>
              <a:ext cx="345902" cy="13284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209029" y="3273357"/>
              <a:ext cx="179061" cy="13284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2A71AF-0BBF-7139-44C3-1AB2DD333EA8}"/>
              </a:ext>
            </a:extLst>
          </p:cNvPr>
          <p:cNvGrpSpPr/>
          <p:nvPr/>
        </p:nvGrpSpPr>
        <p:grpSpPr>
          <a:xfrm>
            <a:off x="8545286" y="3780783"/>
            <a:ext cx="1010186" cy="1234004"/>
            <a:chOff x="8545286" y="3780783"/>
            <a:chExt cx="1010186" cy="1234004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DA23CEF-2E8D-65F6-D3A2-2C9386070B0D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9050379" y="3780783"/>
              <a:ext cx="8340" cy="8954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3E6BB0-8D5D-6012-058C-AB581857FEFE}"/>
                </a:ext>
              </a:extLst>
            </p:cNvPr>
            <p:cNvSpPr/>
            <p:nvPr/>
          </p:nvSpPr>
          <p:spPr>
            <a:xfrm>
              <a:off x="8637051" y="4690447"/>
              <a:ext cx="833860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3089D71-30D2-4BD2-1702-5F54F0104167}"/>
                </a:ext>
              </a:extLst>
            </p:cNvPr>
            <p:cNvSpPr txBox="1"/>
            <p:nvPr/>
          </p:nvSpPr>
          <p:spPr>
            <a:xfrm>
              <a:off x="8545286" y="4676233"/>
              <a:ext cx="10101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E-Exit 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328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ACCPSS_SIF3_3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21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3708" y="931026"/>
            <a:ext cx="9938133" cy="507076"/>
          </a:xfrm>
        </p:spPr>
        <p:txBody>
          <a:bodyPr/>
          <a:lstStyle/>
          <a:p>
            <a:r>
              <a:rPr lang="sv-SE" dirty="0"/>
              <a:t>Access door interlock – E-Exit2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1329" y="2711531"/>
            <a:ext cx="10382403" cy="1896639"/>
            <a:chOff x="1103709" y="2711531"/>
            <a:chExt cx="10382403" cy="1896639"/>
          </a:xfrm>
        </p:grpSpPr>
        <p:sp>
          <p:nvSpPr>
            <p:cNvPr id="11" name="Rectangle 10"/>
            <p:cNvSpPr/>
            <p:nvPr/>
          </p:nvSpPr>
          <p:spPr>
            <a:xfrm>
              <a:off x="5265420" y="4229100"/>
              <a:ext cx="82296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3709" y="2711531"/>
              <a:ext cx="10381226" cy="1896639"/>
              <a:chOff x="-785813" y="2171700"/>
              <a:chExt cx="13763625" cy="25146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85813" y="2171700"/>
                <a:ext cx="13763625" cy="2514600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6063144" y="3092704"/>
                <a:ext cx="90869" cy="1536065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5701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98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0244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8246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32142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63709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41842" y="4244028"/>
              <a:ext cx="3306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929549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1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2986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2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47852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3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SPK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89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4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MBL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230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5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HBL1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7138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6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HBL2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30504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7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HEBT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0182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8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A2T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24610" y="3406199"/>
            <a:ext cx="984250" cy="354271"/>
            <a:chOff x="1324610" y="3406199"/>
            <a:chExt cx="984250" cy="354271"/>
          </a:xfrm>
        </p:grpSpPr>
        <p:sp>
          <p:nvSpPr>
            <p:cNvPr id="33" name="Rectangle 32"/>
            <p:cNvSpPr/>
            <p:nvPr/>
          </p:nvSpPr>
          <p:spPr>
            <a:xfrm>
              <a:off x="1324610" y="3406199"/>
              <a:ext cx="984250" cy="12871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45034" y="3540760"/>
              <a:ext cx="329666" cy="21971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886695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005579" y="3540760"/>
            <a:ext cx="216593" cy="279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308860" y="3412041"/>
            <a:ext cx="1854282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9793205" y="6527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>
                <a:solidFill>
                  <a:srgbClr val="FF0000"/>
                </a:solidFill>
              </a:rPr>
              <a:t>Run slideshow on this slide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9305876" y="3406199"/>
            <a:ext cx="2076103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1036078" y="3534918"/>
            <a:ext cx="345902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09029" y="3273357"/>
            <a:ext cx="172951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18F6D9F-5BBA-D93C-07E4-D264971098DA}"/>
              </a:ext>
            </a:extLst>
          </p:cNvPr>
          <p:cNvGrpSpPr/>
          <p:nvPr/>
        </p:nvGrpSpPr>
        <p:grpSpPr>
          <a:xfrm>
            <a:off x="6096000" y="3780783"/>
            <a:ext cx="990600" cy="1234004"/>
            <a:chOff x="6096000" y="3780783"/>
            <a:chExt cx="990600" cy="1234004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1F87A6A-BCDB-C06E-49D9-D8B6CF8FDF43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H="1" flipV="1">
              <a:off x="6589839" y="3780783"/>
              <a:ext cx="1461" cy="8954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EBDC1BC-9F97-1408-C20B-CC96ED6F4D53}"/>
                </a:ext>
              </a:extLst>
            </p:cNvPr>
            <p:cNvSpPr/>
            <p:nvPr/>
          </p:nvSpPr>
          <p:spPr>
            <a:xfrm>
              <a:off x="6168171" y="4690447"/>
              <a:ext cx="833860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4BB49F-98B9-333B-E42F-E09BC0640C1B}"/>
                </a:ext>
              </a:extLst>
            </p:cNvPr>
            <p:cNvSpPr txBox="1"/>
            <p:nvPr/>
          </p:nvSpPr>
          <p:spPr>
            <a:xfrm>
              <a:off x="6096000" y="4676233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E-Exit 2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88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ACCPSS_SIF3_4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22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3708" y="931026"/>
            <a:ext cx="9938133" cy="507076"/>
          </a:xfrm>
        </p:spPr>
        <p:txBody>
          <a:bodyPr/>
          <a:lstStyle/>
          <a:p>
            <a:r>
              <a:rPr lang="sv-SE" dirty="0"/>
              <a:t>Access door interlock – HEBT90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1329" y="2711531"/>
            <a:ext cx="10382403" cy="1896639"/>
            <a:chOff x="1103709" y="2711531"/>
            <a:chExt cx="10382403" cy="1896639"/>
          </a:xfrm>
        </p:grpSpPr>
        <p:sp>
          <p:nvSpPr>
            <p:cNvPr id="11" name="Rectangle 10"/>
            <p:cNvSpPr/>
            <p:nvPr/>
          </p:nvSpPr>
          <p:spPr>
            <a:xfrm>
              <a:off x="5265420" y="4229100"/>
              <a:ext cx="82296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3709" y="2711531"/>
              <a:ext cx="10381226" cy="1896639"/>
              <a:chOff x="-785813" y="2171700"/>
              <a:chExt cx="13763625" cy="25146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85813" y="2171700"/>
                <a:ext cx="13763625" cy="2514600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6063144" y="3092704"/>
                <a:ext cx="90869" cy="1536065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5701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98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0244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8246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32142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63709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41842" y="4244028"/>
              <a:ext cx="3306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929549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1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2986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2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47852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3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SPK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89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4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MBL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230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5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HBL1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7138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6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HBL2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30504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7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HEBT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0182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8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A2T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24610" y="3406199"/>
            <a:ext cx="984250" cy="354271"/>
            <a:chOff x="1324610" y="3406199"/>
            <a:chExt cx="984250" cy="354271"/>
          </a:xfrm>
        </p:grpSpPr>
        <p:sp>
          <p:nvSpPr>
            <p:cNvPr id="33" name="Rectangle 32"/>
            <p:cNvSpPr/>
            <p:nvPr/>
          </p:nvSpPr>
          <p:spPr>
            <a:xfrm>
              <a:off x="1324610" y="3406199"/>
              <a:ext cx="984250" cy="12871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45034" y="3540760"/>
              <a:ext cx="329666" cy="21971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9045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005579" y="3540760"/>
            <a:ext cx="216593" cy="279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308860" y="3412041"/>
            <a:ext cx="1854282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9793205" y="6527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>
                <a:solidFill>
                  <a:srgbClr val="FF0000"/>
                </a:solidFill>
              </a:rPr>
              <a:t>Run slideshow on this slide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9305876" y="3406199"/>
            <a:ext cx="2076103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1036078" y="3534918"/>
            <a:ext cx="345902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09029" y="3273357"/>
            <a:ext cx="172951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894320" y="3412041"/>
            <a:ext cx="1402080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85933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1BE0E4-E807-7024-3340-799010A9DB41}"/>
              </a:ext>
            </a:extLst>
          </p:cNvPr>
          <p:cNvGrpSpPr/>
          <p:nvPr/>
        </p:nvGrpSpPr>
        <p:grpSpPr>
          <a:xfrm>
            <a:off x="3679371" y="4088130"/>
            <a:ext cx="1315387" cy="934277"/>
            <a:chOff x="3679371" y="4088130"/>
            <a:chExt cx="1315387" cy="93427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29652C8-6B2C-3A77-AB43-171160D11721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H="1" flipV="1">
              <a:off x="4335780" y="4088130"/>
              <a:ext cx="1285" cy="5957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E22B99-923C-1252-918F-264B2C1C225C}"/>
                </a:ext>
              </a:extLst>
            </p:cNvPr>
            <p:cNvSpPr/>
            <p:nvPr/>
          </p:nvSpPr>
          <p:spPr>
            <a:xfrm>
              <a:off x="3832640" y="4690447"/>
              <a:ext cx="1002249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CB6242-4D9C-023D-6738-9D28C3835BB3}"/>
                </a:ext>
              </a:extLst>
            </p:cNvPr>
            <p:cNvSpPr txBox="1"/>
            <p:nvPr/>
          </p:nvSpPr>
          <p:spPr>
            <a:xfrm>
              <a:off x="3679371" y="4683853"/>
              <a:ext cx="13153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HEBT PAS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5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ACCPSS_SIF3_5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23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3708" y="931026"/>
            <a:ext cx="9938133" cy="507076"/>
          </a:xfrm>
        </p:spPr>
        <p:txBody>
          <a:bodyPr/>
          <a:lstStyle/>
          <a:p>
            <a:r>
              <a:rPr lang="sv-SE" dirty="0"/>
              <a:t>Access door interlock – E-Exit 3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1329" y="2711531"/>
            <a:ext cx="10382403" cy="1896639"/>
            <a:chOff x="1103709" y="2711531"/>
            <a:chExt cx="10382403" cy="1896639"/>
          </a:xfrm>
        </p:grpSpPr>
        <p:sp>
          <p:nvSpPr>
            <p:cNvPr id="11" name="Rectangle 10"/>
            <p:cNvSpPr/>
            <p:nvPr/>
          </p:nvSpPr>
          <p:spPr>
            <a:xfrm>
              <a:off x="5265420" y="4229100"/>
              <a:ext cx="82296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3709" y="2711531"/>
              <a:ext cx="10381226" cy="1896639"/>
              <a:chOff x="-785813" y="2171700"/>
              <a:chExt cx="13763625" cy="25146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85813" y="2171700"/>
                <a:ext cx="13763625" cy="2514600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6063144" y="3092704"/>
                <a:ext cx="90869" cy="1536065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5701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98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0244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8246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32142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63709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41842" y="4244028"/>
              <a:ext cx="3306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929549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1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2986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2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47852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3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SPK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89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4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MBL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230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5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HBL1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7138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6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HBL2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30504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7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HEBT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0182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8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A2T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24610" y="3406199"/>
            <a:ext cx="984250" cy="354271"/>
            <a:chOff x="1324610" y="3406199"/>
            <a:chExt cx="984250" cy="354271"/>
          </a:xfrm>
        </p:grpSpPr>
        <p:sp>
          <p:nvSpPr>
            <p:cNvPr id="33" name="Rectangle 32"/>
            <p:cNvSpPr/>
            <p:nvPr/>
          </p:nvSpPr>
          <p:spPr>
            <a:xfrm>
              <a:off x="1324610" y="3406199"/>
              <a:ext cx="984250" cy="12871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45034" y="3540760"/>
              <a:ext cx="329666" cy="21971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9045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9793205" y="6527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>
                <a:solidFill>
                  <a:srgbClr val="FF0000"/>
                </a:solidFill>
              </a:rPr>
              <a:t>Run slideshow on this slide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9305876" y="3406199"/>
            <a:ext cx="2076103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1036078" y="3534918"/>
            <a:ext cx="345902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09029" y="3273357"/>
            <a:ext cx="172951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865524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94320" y="3412041"/>
            <a:ext cx="1402080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08172" y="3427476"/>
            <a:ext cx="1588053" cy="113284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563DC2-6B76-DFDA-0729-2C8531BD412C}"/>
              </a:ext>
            </a:extLst>
          </p:cNvPr>
          <p:cNvGrpSpPr/>
          <p:nvPr/>
        </p:nvGrpSpPr>
        <p:grpSpPr>
          <a:xfrm>
            <a:off x="3701144" y="3836670"/>
            <a:ext cx="1023256" cy="1178117"/>
            <a:chOff x="3701144" y="3836670"/>
            <a:chExt cx="1023256" cy="117811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A9394C6-EBBA-E3D7-775B-55BFBEB8BD1C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4212772" y="3836670"/>
              <a:ext cx="1088" cy="8395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57FC6A2-DF53-BD20-AC9B-B8826D36D4B8}"/>
                </a:ext>
              </a:extLst>
            </p:cNvPr>
            <p:cNvSpPr/>
            <p:nvPr/>
          </p:nvSpPr>
          <p:spPr>
            <a:xfrm>
              <a:off x="3783111" y="4690447"/>
              <a:ext cx="833860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898160-FE68-5AB3-28A7-3DC395268B6F}"/>
                </a:ext>
              </a:extLst>
            </p:cNvPr>
            <p:cNvSpPr txBox="1"/>
            <p:nvPr/>
          </p:nvSpPr>
          <p:spPr>
            <a:xfrm>
              <a:off x="3701144" y="4676233"/>
              <a:ext cx="1023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E-Exit 3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18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ACCPSS_SIF3_6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24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3708" y="931026"/>
            <a:ext cx="9938133" cy="507076"/>
          </a:xfrm>
        </p:spPr>
        <p:txBody>
          <a:bodyPr/>
          <a:lstStyle/>
          <a:p>
            <a:r>
              <a:rPr lang="sv-SE" dirty="0"/>
              <a:t>Access door interlock – E-Exit 4 &amp; A2T E-Exit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1329" y="2711531"/>
            <a:ext cx="10382403" cy="1896639"/>
            <a:chOff x="1103709" y="2711531"/>
            <a:chExt cx="10382403" cy="1896639"/>
          </a:xfrm>
        </p:grpSpPr>
        <p:sp>
          <p:nvSpPr>
            <p:cNvPr id="11" name="Rectangle 10"/>
            <p:cNvSpPr/>
            <p:nvPr/>
          </p:nvSpPr>
          <p:spPr>
            <a:xfrm>
              <a:off x="5265420" y="4229100"/>
              <a:ext cx="822960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3709" y="2711531"/>
              <a:ext cx="10381226" cy="1896639"/>
              <a:chOff x="-785813" y="2171700"/>
              <a:chExt cx="13763625" cy="25146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85813" y="2171700"/>
                <a:ext cx="13763625" cy="2514600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6063144" y="3092704"/>
                <a:ext cx="90869" cy="1536065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5701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988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0244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82462" y="422910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32142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63709" y="4221020"/>
              <a:ext cx="4830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41842" y="4244028"/>
              <a:ext cx="330662" cy="22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929549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1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2986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2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NCL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47852" y="414262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3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SPK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89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4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MBL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23060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5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HBL1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7138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6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HBL2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30504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7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HEBT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0182" y="4142628"/>
              <a:ext cx="556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err="1">
                  <a:solidFill>
                    <a:srgbClr val="3032D7"/>
                  </a:solidFill>
                </a:rPr>
                <a:t>Zone</a:t>
              </a:r>
              <a:r>
                <a:rPr lang="sv-SE" sz="900" b="1" dirty="0">
                  <a:solidFill>
                    <a:srgbClr val="3032D7"/>
                  </a:solidFill>
                </a:rPr>
                <a:t> 8</a:t>
              </a:r>
            </a:p>
            <a:p>
              <a:pPr algn="ctr"/>
              <a:r>
                <a:rPr lang="sv-SE" sz="900" b="1" dirty="0">
                  <a:solidFill>
                    <a:srgbClr val="3032D7"/>
                  </a:solidFill>
                </a:rPr>
                <a:t>A2T</a:t>
              </a:r>
              <a:endParaRPr lang="en-US" sz="900" b="1" dirty="0">
                <a:solidFill>
                  <a:srgbClr val="3032D7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90456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9793205" y="6527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>
                <a:solidFill>
                  <a:srgbClr val="FF0000"/>
                </a:solidFill>
              </a:rPr>
              <a:t>Run slideshow on this slide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9305876" y="3406199"/>
            <a:ext cx="2076103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1036078" y="3534918"/>
            <a:ext cx="345902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09029" y="3273357"/>
            <a:ext cx="172951" cy="13284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865524" y="3540760"/>
            <a:ext cx="321240" cy="21971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94320" y="3412041"/>
            <a:ext cx="1402080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08172" y="3427476"/>
            <a:ext cx="1588053" cy="113284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4163142" y="3427476"/>
            <a:ext cx="2142408" cy="644652"/>
            <a:chOff x="4163142" y="3427476"/>
            <a:chExt cx="2142408" cy="644652"/>
          </a:xfrm>
        </p:grpSpPr>
        <p:sp>
          <p:nvSpPr>
            <p:cNvPr id="61" name="Rectangle 60"/>
            <p:cNvSpPr/>
            <p:nvPr/>
          </p:nvSpPr>
          <p:spPr>
            <a:xfrm>
              <a:off x="4163142" y="3540760"/>
              <a:ext cx="1262298" cy="53136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63142" y="3427476"/>
              <a:ext cx="2142408" cy="113284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4005579" y="3540760"/>
            <a:ext cx="216593" cy="279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308860" y="3412041"/>
            <a:ext cx="1854282" cy="12871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998E6D6-4F7B-E9AD-FD1D-9C4E4B85C988}"/>
              </a:ext>
            </a:extLst>
          </p:cNvPr>
          <p:cNvGrpSpPr/>
          <p:nvPr/>
        </p:nvGrpSpPr>
        <p:grpSpPr>
          <a:xfrm>
            <a:off x="1195648" y="3764281"/>
            <a:ext cx="1113212" cy="1232726"/>
            <a:chOff x="1195648" y="3764281"/>
            <a:chExt cx="1113212" cy="123272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64D410D-C59C-9277-5620-1EE7CE29A938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752254" y="3764281"/>
              <a:ext cx="10506" cy="8941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011AD5-C638-FA17-1F15-C5814D81539C}"/>
                </a:ext>
              </a:extLst>
            </p:cNvPr>
            <p:cNvSpPr/>
            <p:nvPr/>
          </p:nvSpPr>
          <p:spPr>
            <a:xfrm>
              <a:off x="1335515" y="4672667"/>
              <a:ext cx="833860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47F0420-301F-E249-76DA-7AE11EC87AB7}"/>
                </a:ext>
              </a:extLst>
            </p:cNvPr>
            <p:cNvSpPr txBox="1"/>
            <p:nvPr/>
          </p:nvSpPr>
          <p:spPr>
            <a:xfrm>
              <a:off x="1195648" y="4658453"/>
              <a:ext cx="1113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E-Exit 4</a:t>
              </a:r>
              <a:endParaRPr lang="en-US" sz="16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B6A1A41-3B82-51D3-8002-C277B6424527}"/>
              </a:ext>
            </a:extLst>
          </p:cNvPr>
          <p:cNvGrpSpPr/>
          <p:nvPr/>
        </p:nvGrpSpPr>
        <p:grpSpPr>
          <a:xfrm>
            <a:off x="751115" y="2312719"/>
            <a:ext cx="1197428" cy="1088691"/>
            <a:chOff x="751115" y="2312719"/>
            <a:chExt cx="1197428" cy="1088691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BE82088-A179-0AEB-4FDE-E4EBA9C957DC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 flipH="1">
              <a:off x="1345061" y="2651273"/>
              <a:ext cx="4768" cy="7501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FB0748-2428-EDF9-F06E-B3FED67BAED1}"/>
                </a:ext>
              </a:extLst>
            </p:cNvPr>
            <p:cNvSpPr/>
            <p:nvPr/>
          </p:nvSpPr>
          <p:spPr>
            <a:xfrm>
              <a:off x="871483" y="2321678"/>
              <a:ext cx="993840" cy="30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254C2A-24B9-1F0B-2D23-5A8B6EFF9F6D}"/>
                </a:ext>
              </a:extLst>
            </p:cNvPr>
            <p:cNvSpPr txBox="1"/>
            <p:nvPr/>
          </p:nvSpPr>
          <p:spPr>
            <a:xfrm>
              <a:off x="751115" y="2312719"/>
              <a:ext cx="1197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dirty="0"/>
                <a:t>A2T E-Exit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68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4CE1B4-62B3-438D-AEBF-F359667A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6785EE1E-4A1C-4346-83D0-84014F8F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52360"/>
              </p:ext>
            </p:extLst>
          </p:nvPr>
        </p:nvGraphicFramePr>
        <p:xfrm>
          <a:off x="1195647" y="1270841"/>
          <a:ext cx="10134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600">
                  <a:extLst>
                    <a:ext uri="{9D8B030D-6E8A-4147-A177-3AD203B41FA5}">
                      <a16:colId xmlns:a16="http://schemas.microsoft.com/office/drawing/2014/main" val="1887023439"/>
                    </a:ext>
                  </a:extLst>
                </a:gridCol>
              </a:tblGrid>
              <a:tr h="395406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1	Introduction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to PSS</a:t>
                      </a: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 SIL Assessment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39561"/>
                  </a:ext>
                </a:extLst>
              </a:tr>
              <a:tr h="395406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2	Accelerator PSS Safety Instrumented Functions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(SIFs)</a:t>
                      </a: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991455"/>
                  </a:ext>
                </a:extLst>
              </a:tr>
              <a:tr h="395406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3	Accelerator PSS SIL Assessment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78964"/>
                  </a:ext>
                </a:extLst>
              </a:tr>
              <a:tr h="395406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4   Target Station PSS, Bunker PSS, DREAM PSS SIFs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826330"/>
                  </a:ext>
                </a:extLst>
              </a:tr>
              <a:tr h="395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7188" algn="l"/>
                        </a:tabLst>
                        <a:defRPr/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5   Target Station PSS, Bunker PSS, DREAM PSS </a:t>
                      </a:r>
                      <a:r>
                        <a:rPr lang="en-US" sz="2000" b="0" noProof="0" dirty="0">
                          <a:solidFill>
                            <a:schemeClr val="bg1"/>
                          </a:solidFill>
                        </a:rPr>
                        <a:t>SIL assessment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463283"/>
                  </a:ext>
                </a:extLst>
              </a:tr>
            </a:tbl>
          </a:graphicData>
        </a:graphic>
      </p:graphicFrame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59AED1-4BAA-47FE-A233-9C2F413D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78972905-E434-5D47-AFD2-FA25DA38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>
                <a:solidFill>
                  <a:schemeClr val="bg1"/>
                </a:solidFill>
              </a:rPr>
              <a:t>2022-12-01</a:t>
            </a:fld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TS PSS, Bunker PSS, DREAM PSS SIFs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55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 PSS SIFs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4401" y="1562400"/>
            <a:ext cx="5156628" cy="4397480"/>
          </a:xfrm>
        </p:spPr>
        <p:txBody>
          <a:bodyPr/>
          <a:lstStyle/>
          <a:p>
            <a:r>
              <a:rPr lang="en-GB" b="1" dirty="0"/>
              <a:t>TSPSS_SIF1</a:t>
            </a:r>
            <a:endParaRPr lang="en-US" b="1" dirty="0"/>
          </a:p>
          <a:p>
            <a:r>
              <a:rPr lang="en-US" dirty="0"/>
              <a:t>If any ESOB in Target PSS controlled area is detected pressed when bending magnets are energized (</a:t>
            </a:r>
            <a:r>
              <a:rPr lang="en-US" dirty="0" err="1"/>
              <a:t>BoT</a:t>
            </a:r>
            <a:r>
              <a:rPr lang="en-US" dirty="0"/>
              <a:t> allowed), de-energise the Proton Beam Actuators.</a:t>
            </a:r>
            <a:endParaRPr lang="en-GB" dirty="0"/>
          </a:p>
          <a:p>
            <a:r>
              <a:rPr lang="en-GB" b="1" dirty="0"/>
              <a:t>TSPSS_SIF3</a:t>
            </a:r>
          </a:p>
          <a:p>
            <a:r>
              <a:rPr lang="en-US" dirty="0"/>
              <a:t>If there is access to Target PSS controlled area (any access door or emergency exit door detected open) and bending magnets are detected energized (</a:t>
            </a:r>
            <a:r>
              <a:rPr lang="en-US" dirty="0" err="1"/>
              <a:t>BoT</a:t>
            </a:r>
            <a:r>
              <a:rPr lang="en-US" dirty="0"/>
              <a:t> allowed), de-energise the Proton Beam Actuators.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6792309" y="1702970"/>
            <a:ext cx="3671400" cy="1615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/>
              <a:t>Access doors level 91 (2 doors, 2 switches per door) </a:t>
            </a:r>
          </a:p>
          <a:p>
            <a:r>
              <a:rPr lang="en-US" sz="1100" dirty="0"/>
              <a:t>Sliding concrete door level 103 (1 door, 2 switches)</a:t>
            </a:r>
          </a:p>
          <a:p>
            <a:r>
              <a:rPr lang="en-US" sz="1100" dirty="0"/>
              <a:t>Sliding concrete door level 115 (1 door, 2 switches)</a:t>
            </a:r>
          </a:p>
          <a:p>
            <a:r>
              <a:rPr lang="en-US" sz="1100" dirty="0"/>
              <a:t>Double-gated access door level 115 (2 leafs per door, 2 switches per leaf - 8 switches in total)</a:t>
            </a:r>
          </a:p>
          <a:p>
            <a:r>
              <a:rPr lang="en-US" sz="1100" dirty="0"/>
              <a:t>Emergency exit door level 90 (1 door, 2 switches)</a:t>
            </a:r>
          </a:p>
          <a:p>
            <a:r>
              <a:rPr lang="en-US" sz="1100" dirty="0"/>
              <a:t>Emergency exit door level 103 (1 door, 2 switches)</a:t>
            </a:r>
          </a:p>
          <a:p>
            <a:r>
              <a:rPr lang="en-US" sz="1100" dirty="0"/>
              <a:t>Feedback signals, bending magnet contactors (4 contactors’ feedback signals in total)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72649" y="3704277"/>
            <a:ext cx="131071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PSS NCL PLC </a:t>
            </a:r>
          </a:p>
          <a:p>
            <a:r>
              <a:rPr lang="en-GB" sz="1200" dirty="0"/>
              <a:t>TS PSS PLC </a:t>
            </a:r>
          </a:p>
          <a:p>
            <a:r>
              <a:rPr lang="en-GB" sz="1200" dirty="0"/>
              <a:t>Nexus PLC</a:t>
            </a:r>
            <a:endParaRPr lang="en-US" sz="1200" dirty="0"/>
          </a:p>
        </p:txBody>
      </p:sp>
      <p:cxnSp>
        <p:nvCxnSpPr>
          <p:cNvPr id="11" name="Straight Arrow Connector 10"/>
          <p:cNvCxnSpPr>
            <a:stCxn id="9" idx="2"/>
            <a:endCxn id="10" idx="0"/>
          </p:cNvCxnSpPr>
          <p:nvPr/>
        </p:nvCxnSpPr>
        <p:spPr>
          <a:xfrm flipH="1">
            <a:off x="8628008" y="3318797"/>
            <a:ext cx="1" cy="385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85159" y="4654745"/>
            <a:ext cx="2485699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/>
              <a:t>2 contactors for ISrc HVPS </a:t>
            </a:r>
          </a:p>
          <a:p>
            <a:r>
              <a:rPr lang="en-US" sz="1100" dirty="0"/>
              <a:t>Grounding relay + contactor relay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628008" y="4343035"/>
            <a:ext cx="0" cy="311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 PSS SIFs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TSPSS_SIF4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4400" y="1562400"/>
            <a:ext cx="9444848" cy="4912870"/>
          </a:xfrm>
        </p:spPr>
        <p:txBody>
          <a:bodyPr/>
          <a:lstStyle/>
          <a:p>
            <a:r>
              <a:rPr lang="en-GB" sz="1600" b="1" dirty="0"/>
              <a:t>TSPSS_SIF4_1</a:t>
            </a:r>
            <a:endParaRPr lang="en-US" sz="1600" b="1" dirty="0"/>
          </a:p>
          <a:p>
            <a:r>
              <a:rPr lang="en-US" sz="1600" dirty="0"/>
              <a:t>Upon removal of the entry key to access door DIS602</a:t>
            </a:r>
            <a:r>
              <a:rPr lang="en-US" sz="1600" b="1" dirty="0"/>
              <a:t> </a:t>
            </a:r>
            <a:r>
              <a:rPr lang="en-US" sz="1600" dirty="0"/>
              <a:t>from the door lock unit, lock the door DIS602</a:t>
            </a:r>
            <a:r>
              <a:rPr lang="en-US" sz="1600" b="1" dirty="0"/>
              <a:t> </a:t>
            </a:r>
            <a:r>
              <a:rPr lang="en-US" sz="1600" dirty="0"/>
              <a:t>via solenoid. </a:t>
            </a:r>
          </a:p>
          <a:p>
            <a:r>
              <a:rPr lang="en-GB" sz="1600" b="1" dirty="0"/>
              <a:t>TSPSS_SIF4_2</a:t>
            </a:r>
          </a:p>
          <a:p>
            <a:r>
              <a:rPr lang="en-US" sz="1600" dirty="0"/>
              <a:t>Upon removal of the entry key to access door DIS605</a:t>
            </a:r>
            <a:r>
              <a:rPr lang="en-US" sz="1600" b="1" dirty="0"/>
              <a:t> </a:t>
            </a:r>
            <a:r>
              <a:rPr lang="en-US" sz="1600" dirty="0"/>
              <a:t>from the door lock unit, lock the door DIS605</a:t>
            </a:r>
            <a:r>
              <a:rPr lang="en-US" sz="1600" b="1" dirty="0"/>
              <a:t> </a:t>
            </a:r>
            <a:r>
              <a:rPr lang="en-US" sz="1600" dirty="0"/>
              <a:t>via solenoid. </a:t>
            </a:r>
          </a:p>
          <a:p>
            <a:r>
              <a:rPr lang="en-GB" sz="1600" b="1" dirty="0"/>
              <a:t>TSPSS_SIF4_3</a:t>
            </a:r>
            <a:endParaRPr lang="en-US" sz="1600" dirty="0"/>
          </a:p>
          <a:p>
            <a:r>
              <a:rPr lang="en-US" sz="1600" dirty="0"/>
              <a:t>Upon removal of the entry key to sliding concrete door to D02.103.4003 from the door lock unit, lock the sliding concrete door to D02.103.4003 via solenoid. </a:t>
            </a:r>
          </a:p>
          <a:p>
            <a:r>
              <a:rPr lang="en-GB" sz="1600" b="1" dirty="0"/>
              <a:t>TSPSS_SIF4_4</a:t>
            </a:r>
            <a:endParaRPr lang="en-US" sz="1600" dirty="0"/>
          </a:p>
          <a:p>
            <a:r>
              <a:rPr lang="en-US" sz="1600" dirty="0"/>
              <a:t>Upon removal of the entry key to sliding concrete door to D02.115.4003 from the door lock unit, lock the sliding concrete door to D02.115.4003 via solenoid. </a:t>
            </a:r>
          </a:p>
          <a:p>
            <a:r>
              <a:rPr lang="en-GB" sz="1600" b="1" dirty="0"/>
              <a:t>TSPSS_SIF4_5</a:t>
            </a:r>
          </a:p>
          <a:p>
            <a:r>
              <a:rPr lang="en-US" sz="1600" dirty="0"/>
              <a:t>Upon removal of the entry key to access door to D02.115.4001 (Connection Cell) from the door lock unit, lock the access door to D02.115.4001 (Connection Cell) via solenoid. </a:t>
            </a:r>
            <a:endParaRPr lang="en-GB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6373692" y="641145"/>
            <a:ext cx="3833257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This is done without a logic solver. PLC will monitor the safety circuits from the lock unit to ensure the door is locked. </a:t>
            </a:r>
          </a:p>
        </p:txBody>
      </p:sp>
    </p:spTree>
    <p:extLst>
      <p:ext uri="{BB962C8B-B14F-4D97-AF65-F5344CB8AC3E}">
        <p14:creationId xmlns:p14="http://schemas.microsoft.com/office/powerpoint/2010/main" val="272024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 PSS SIFs / Bunker PSS SIFs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52593" y="3439213"/>
            <a:ext cx="4469524" cy="2179553"/>
          </a:xfrm>
        </p:spPr>
        <p:txBody>
          <a:bodyPr/>
          <a:lstStyle/>
          <a:p>
            <a:r>
              <a:rPr lang="en-GB" sz="1400" b="1" dirty="0"/>
              <a:t>BunPSS_SIF8_1</a:t>
            </a:r>
          </a:p>
          <a:p>
            <a:r>
              <a:rPr lang="en-US" sz="1400" dirty="0"/>
              <a:t>If any of the LSS in D01 is detected open, lock the South Bunker Access key (SBAK) in position ON in slot 5 of Unit 1. </a:t>
            </a:r>
          </a:p>
          <a:p>
            <a:r>
              <a:rPr lang="en-GB" sz="1400" b="1" dirty="0"/>
              <a:t>BunPSS_SIF8_2</a:t>
            </a:r>
            <a:endParaRPr lang="en-US" sz="1400" dirty="0"/>
          </a:p>
          <a:p>
            <a:r>
              <a:rPr lang="en-US" sz="1400" dirty="0"/>
              <a:t>If any of the LSS in D03 is detected open, lock the North Bunker Access key (NBAK) in position ON in slot 4 of Unit 1. </a:t>
            </a:r>
          </a:p>
          <a:p>
            <a:pPr marL="82550" lvl="1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7497164" y="1723112"/>
            <a:ext cx="2879835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These functions prevent people from being exposed to gamma radiation in Target basement area and Bunker PSS controlled area.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246800" y="1714800"/>
            <a:ext cx="5279292" cy="4912870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/>
              <a:t>TSPSS_SIF6</a:t>
            </a:r>
            <a:endParaRPr lang="en-US" sz="1400" b="1" dirty="0"/>
          </a:p>
          <a:p>
            <a:r>
              <a:rPr lang="en-US" sz="1400" dirty="0"/>
              <a:t>If the Target Access key is detected out of position ON in Slot 3 of the key exchange unit 1, de-energise the following EUC:</a:t>
            </a:r>
          </a:p>
          <a:p>
            <a:pPr lvl="1"/>
            <a:r>
              <a:rPr lang="en-US" sz="1400" dirty="0"/>
              <a:t>    Light Shutter Systems (LSS) Actuators in D01.</a:t>
            </a:r>
          </a:p>
          <a:p>
            <a:pPr lvl="1"/>
            <a:r>
              <a:rPr lang="en-US" sz="1400" dirty="0"/>
              <a:t>    Light Shutter Systems (LSS) Actuators in D03. </a:t>
            </a:r>
          </a:p>
          <a:p>
            <a:r>
              <a:rPr lang="en-US" sz="1400" b="1" dirty="0"/>
              <a:t>BunPSS_SIF6_1</a:t>
            </a:r>
          </a:p>
          <a:p>
            <a:r>
              <a:rPr lang="en-US" sz="1400" dirty="0"/>
              <a:t>If the South Bunker Access key (SBAK) is detected removed from position ON in Slot 5 de-energize the following EUC:</a:t>
            </a:r>
          </a:p>
          <a:p>
            <a:pPr lvl="1"/>
            <a:r>
              <a:rPr lang="en-US" sz="1400" dirty="0"/>
              <a:t>Light Shutter Systems (LSS) Actuators in D01</a:t>
            </a:r>
          </a:p>
          <a:p>
            <a:r>
              <a:rPr lang="en-US" sz="1400" b="1" dirty="0"/>
              <a:t>BunPSS_SIF6_2</a:t>
            </a:r>
          </a:p>
          <a:p>
            <a:r>
              <a:rPr lang="en-US" sz="1400" dirty="0"/>
              <a:t>If the North Bunker Access key (NBAK) is detected removed from position ON in Slot 4 de-energize the following EUC:</a:t>
            </a:r>
          </a:p>
          <a:p>
            <a:pPr lvl="1"/>
            <a:r>
              <a:rPr lang="en-US" sz="1400" dirty="0"/>
              <a:t>Light Shutter Systems (LSS) Actuators in D03</a:t>
            </a:r>
          </a:p>
          <a:p>
            <a:pPr marL="82550" lvl="1" indent="0">
              <a:buFont typeface="Wingdings" panose="05000000000000000000" pitchFamily="2" charset="2"/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4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Bunker PSS SIFs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8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safety token is detected removed from units 2 in North and South Bunkers and bending magnets are detected energized (</a:t>
            </a:r>
            <a:r>
              <a:rPr lang="en-US" dirty="0" err="1"/>
              <a:t>BoT</a:t>
            </a:r>
            <a:r>
              <a:rPr lang="en-US" dirty="0"/>
              <a:t> allowed), de-energise the following EUC:</a:t>
            </a:r>
          </a:p>
          <a:p>
            <a:pPr lvl="1"/>
            <a:r>
              <a:rPr lang="en-US" dirty="0"/>
              <a:t>Proton Beam Actuators</a:t>
            </a:r>
          </a:p>
          <a:p>
            <a:pPr lvl="1"/>
            <a:r>
              <a:rPr lang="en-US" dirty="0"/>
              <a:t>Light Shutter Systems (LSS) Actuators in D01.</a:t>
            </a:r>
          </a:p>
          <a:p>
            <a:pPr lvl="1"/>
            <a:r>
              <a:rPr lang="en-US" dirty="0"/>
              <a:t>Light Shutter Systems (LSS) Actuators in D03.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BunPSS_SIF7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6792309" y="1702970"/>
            <a:ext cx="3671400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/>
              <a:t>Safety circuits from Bunker South key exchange unit 2 (2 safety circuits per unit)</a:t>
            </a:r>
          </a:p>
          <a:p>
            <a:r>
              <a:rPr lang="en-US" sz="1100" dirty="0"/>
              <a:t>Safety circuits from Bunker North key exchange unit 2 (2 safety circuits per unit)</a:t>
            </a:r>
          </a:p>
          <a:p>
            <a:r>
              <a:rPr lang="en-US" sz="1100" dirty="0"/>
              <a:t>Feedback signals, bending magnet contactors (4 contactors’ feedback signals in total)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7837" y="3253835"/>
            <a:ext cx="218034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Bunker North PSS PLC </a:t>
            </a:r>
          </a:p>
          <a:p>
            <a:r>
              <a:rPr lang="en-US" sz="1200" dirty="0"/>
              <a:t>Bunker South PSS PLC</a:t>
            </a:r>
          </a:p>
          <a:p>
            <a:r>
              <a:rPr lang="en-US" sz="1200" dirty="0"/>
              <a:t>Nexus PSS PLC </a:t>
            </a:r>
          </a:p>
          <a:p>
            <a:r>
              <a:rPr lang="en-US" sz="1200" dirty="0"/>
              <a:t>PSS NCL PLC</a:t>
            </a:r>
          </a:p>
        </p:txBody>
      </p:sp>
      <p:cxnSp>
        <p:nvCxnSpPr>
          <p:cNvPr id="12" name="Straight Arrow Connector 11"/>
          <p:cNvCxnSpPr>
            <a:stCxn id="10" idx="2"/>
            <a:endCxn id="11" idx="0"/>
          </p:cNvCxnSpPr>
          <p:nvPr/>
        </p:nvCxnSpPr>
        <p:spPr>
          <a:xfrm>
            <a:off x="8628009" y="2810966"/>
            <a:ext cx="0" cy="442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385159" y="4575915"/>
            <a:ext cx="2485699" cy="6001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/>
              <a:t>2 contactors for ISrc HVPS </a:t>
            </a:r>
          </a:p>
          <a:p>
            <a:r>
              <a:rPr lang="en-US" sz="1100" dirty="0"/>
              <a:t>Grounding relay + contactor relay</a:t>
            </a:r>
          </a:p>
          <a:p>
            <a:r>
              <a:rPr lang="en-GB" sz="1100" dirty="0"/>
              <a:t>2 contactors for each LSS (16 in total)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 flipH="1">
            <a:off x="8628008" y="4084832"/>
            <a:ext cx="1" cy="569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3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 PSS SIFs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9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4400" y="1562399"/>
            <a:ext cx="6126207" cy="499605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DREAMPSS_SIF1 </a:t>
            </a:r>
            <a:endParaRPr lang="en-US" b="1" dirty="0"/>
          </a:p>
          <a:p>
            <a:pPr marL="257175" lvl="1" indent="0">
              <a:buNone/>
            </a:pPr>
            <a:r>
              <a:rPr lang="en-US" dirty="0"/>
              <a:t>If any ESOB in the DREAM PSS controlled area is pressed, de-energise the instrument shutter. </a:t>
            </a:r>
          </a:p>
          <a:p>
            <a:pPr marL="347663" lvl="2" indent="14288">
              <a:buNone/>
            </a:pPr>
            <a:r>
              <a:rPr lang="en-US" dirty="0"/>
              <a:t>Additionally, if the instrument shutter is detected open after the ESOB is detected pressed, and the bending magnets are detected energized (</a:t>
            </a:r>
            <a:r>
              <a:rPr lang="en-US" dirty="0" err="1"/>
              <a:t>BoT</a:t>
            </a:r>
            <a:r>
              <a:rPr lang="en-US" dirty="0"/>
              <a:t> allowed), de-energise the Proton Beam Actuators.</a:t>
            </a:r>
          </a:p>
          <a:p>
            <a:pPr marL="0" indent="-114300">
              <a:buNone/>
            </a:pPr>
            <a:r>
              <a:rPr lang="en-GB" b="1" dirty="0"/>
              <a:t>DREAMPSS_SIF3</a:t>
            </a:r>
            <a:endParaRPr lang="en-US" b="1" dirty="0"/>
          </a:p>
          <a:p>
            <a:r>
              <a:rPr lang="en-US" dirty="0"/>
              <a:t>If the access door to DREAM PSS controlled area is detected open, de-energise the instrument shutter.</a:t>
            </a:r>
          </a:p>
          <a:p>
            <a:pPr marL="233363" lvl="2" indent="0">
              <a:buNone/>
            </a:pPr>
            <a:r>
              <a:rPr lang="en-US" dirty="0"/>
              <a:t>Additionally, if the instrument shutter is detected open </a:t>
            </a:r>
            <a:r>
              <a:rPr lang="en-US" i="1" dirty="0"/>
              <a:t>5 seconds</a:t>
            </a:r>
            <a:r>
              <a:rPr lang="en-US" dirty="0"/>
              <a:t> after the door is detected open, and the bending magnets are detected energized (</a:t>
            </a:r>
            <a:r>
              <a:rPr lang="en-US" dirty="0" err="1"/>
              <a:t>BoT</a:t>
            </a:r>
            <a:r>
              <a:rPr lang="en-US" dirty="0"/>
              <a:t> allowed), de-energise the Proton Beam Actuators.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Proton beam interlock if </a:t>
            </a:r>
            <a:r>
              <a:rPr lang="en-GB" dirty="0" err="1"/>
              <a:t>BoT</a:t>
            </a:r>
            <a:r>
              <a:rPr lang="en-GB" dirty="0"/>
              <a:t> allowed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2022-12-01</a:t>
            </a:fld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7769771" y="2273069"/>
            <a:ext cx="3078549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/>
              <a:t>6 ESOBs</a:t>
            </a:r>
          </a:p>
          <a:p>
            <a:r>
              <a:rPr lang="en-US" sz="1100" dirty="0"/>
              <a:t>Feedback signals, bending magnet contactors (4 contactors’ feedback signals in total)</a:t>
            </a:r>
            <a:endParaRPr lang="en-GB" sz="1100" dirty="0"/>
          </a:p>
          <a:p>
            <a:r>
              <a:rPr lang="en-US" sz="1100" dirty="0"/>
              <a:t>2 safety switches on the instrument shutter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24287" y="3518923"/>
            <a:ext cx="136229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DREAM PSS PLC</a:t>
            </a:r>
          </a:p>
          <a:p>
            <a:r>
              <a:rPr lang="en-US" sz="1200" dirty="0"/>
              <a:t>Nexus PSS PLC </a:t>
            </a:r>
          </a:p>
          <a:p>
            <a:r>
              <a:rPr lang="en-US" sz="1200" dirty="0"/>
              <a:t>PSS NCL PLC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305433" y="3042510"/>
            <a:ext cx="0" cy="442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34476" y="4701583"/>
            <a:ext cx="2949138" cy="9387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dirty="0"/>
              <a:t>Solenoid valve (PSS owned)</a:t>
            </a:r>
          </a:p>
          <a:p>
            <a:r>
              <a:rPr lang="en-GB" sz="1100" dirty="0"/>
              <a:t>Pneumatic actuator for instrument shutter</a:t>
            </a:r>
            <a:endParaRPr lang="en-US" sz="1100" dirty="0"/>
          </a:p>
          <a:p>
            <a:r>
              <a:rPr lang="en-US" sz="1100" dirty="0"/>
              <a:t>2 contactors for ISrc HVPS </a:t>
            </a:r>
          </a:p>
          <a:p>
            <a:r>
              <a:rPr lang="en-US" sz="1100" dirty="0"/>
              <a:t>Grounding relay + contactor relay</a:t>
            </a:r>
          </a:p>
          <a:p>
            <a:r>
              <a:rPr lang="en-GB" sz="1100" dirty="0"/>
              <a:t>2 contactors for each LSS (16 in total)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301326" y="4114354"/>
            <a:ext cx="1" cy="569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4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1109</TotalTime>
  <Words>1931</Words>
  <Application>Microsoft Office PowerPoint</Application>
  <PresentationFormat>Widescreen</PresentationFormat>
  <Paragraphs>417</Paragraphs>
  <Slides>24</Slides>
  <Notes>2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Segoe UI</vt:lpstr>
      <vt:lpstr>Segoe UI Historic</vt:lpstr>
      <vt:lpstr>Segoe UI Light</vt:lpstr>
      <vt:lpstr>Segoe UI Semibold</vt:lpstr>
      <vt:lpstr>Times New Roman</vt:lpstr>
      <vt:lpstr>Wingdings</vt:lpstr>
      <vt:lpstr>Office-tema</vt:lpstr>
      <vt:lpstr>PowerPoint Presentation</vt:lpstr>
      <vt:lpstr>SIL Assessment for ESS PSS SIFs</vt:lpstr>
      <vt:lpstr>Agenda</vt:lpstr>
      <vt:lpstr>PowerPoint Presentation</vt:lpstr>
      <vt:lpstr>TS PSS SIFs</vt:lpstr>
      <vt:lpstr>TS PSS SIFs</vt:lpstr>
      <vt:lpstr>TS PSS SIFs / Bunker PSS SIFs </vt:lpstr>
      <vt:lpstr>Bunker PSS SIFs</vt:lpstr>
      <vt:lpstr>DREAM PSS SIFs</vt:lpstr>
      <vt:lpstr>DREAM PSS SIFs</vt:lpstr>
      <vt:lpstr>PowerPoint Presentation</vt:lpstr>
      <vt:lpstr>SIL verification Results</vt:lpstr>
      <vt:lpstr>SIL verification Results</vt:lpstr>
      <vt:lpstr>Event Tree Analysis (ETA)</vt:lpstr>
      <vt:lpstr>Event Tree Analysis (ETA)</vt:lpstr>
      <vt:lpstr>Event Tree Analysis (ETA)</vt:lpstr>
      <vt:lpstr>Questions to the Committee</vt:lpstr>
      <vt:lpstr>Thank you for your attention!</vt:lpstr>
      <vt:lpstr>Backup slides</vt:lpstr>
      <vt:lpstr>ACCPSS_SIF3_2</vt:lpstr>
      <vt:lpstr>ACCPSS_SIF3_3</vt:lpstr>
      <vt:lpstr>ACCPSS_SIF3_4</vt:lpstr>
      <vt:lpstr>ACCPSS_SIF3_5</vt:lpstr>
      <vt:lpstr>ACCPSS_SIF3_6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Denis Paulic</cp:lastModifiedBy>
  <cp:revision>85</cp:revision>
  <cp:lastPrinted>2019-03-08T10:27:30Z</cp:lastPrinted>
  <dcterms:created xsi:type="dcterms:W3CDTF">2020-01-21T09:56:49Z</dcterms:created>
  <dcterms:modified xsi:type="dcterms:W3CDTF">2022-12-01T08:07:26Z</dcterms:modified>
</cp:coreProperties>
</file>