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94" r:id="rId4"/>
    <p:sldId id="277" r:id="rId5"/>
    <p:sldId id="284" r:id="rId6"/>
    <p:sldId id="285" r:id="rId7"/>
    <p:sldId id="286" r:id="rId8"/>
    <p:sldId id="288" r:id="rId9"/>
    <p:sldId id="287" r:id="rId10"/>
    <p:sldId id="289" r:id="rId11"/>
    <p:sldId id="293" r:id="rId12"/>
    <p:sldId id="302" r:id="rId13"/>
    <p:sldId id="299" r:id="rId14"/>
    <p:sldId id="295" r:id="rId15"/>
    <p:sldId id="296" r:id="rId16"/>
    <p:sldId id="303" r:id="rId17"/>
    <p:sldId id="304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>
        <p:scale>
          <a:sx n="108" d="100"/>
          <a:sy n="108" d="100"/>
        </p:scale>
        <p:origin x="-2304" y="-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2015-10-07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6</a:t>
            </a:fld>
            <a:endParaRPr lang="sv-S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76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098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2015-10-07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2015-10-07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2015-10-07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2015-10-07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2015-10-07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Progress on Remote Handling Systems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TAC 12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Magnus Göhran – WPM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15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October 2015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Confinement Penetrations -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79749"/>
              </p:ext>
            </p:extLst>
          </p:nvPr>
        </p:nvGraphicFramePr>
        <p:xfrm>
          <a:off x="605325" y="1541016"/>
          <a:ext cx="8071131" cy="5128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4" imgW="10172700" imgH="6464300" progId="Word.Document.12">
                  <p:embed/>
                </p:oleObj>
              </mc:Choice>
              <mc:Fallback>
                <p:oleObj name="Document" r:id="rId4" imgW="10172700" imgH="646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325" y="1541016"/>
                        <a:ext cx="8071131" cy="5128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461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Confinement Penetrations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88432" cy="307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74441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55585" y="1627266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Stainless Steel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Straight pipe, without step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Oversized flanges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254 mm diameter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total 40-50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8024" y="1628800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Evenly distributed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size – increase flexibility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Min. 2,7 meters from floor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Tight tolerances between tube and plug</a:t>
            </a:r>
          </a:p>
        </p:txBody>
      </p:sp>
    </p:spTree>
    <p:extLst>
      <p:ext uri="{BB962C8B-B14F-4D97-AF65-F5344CB8AC3E}">
        <p14:creationId xmlns:p14="http://schemas.microsoft.com/office/powerpoint/2010/main" val="199477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Projects\15p004 ESS simple twister\work\TWcask\007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406366"/>
            <a:ext cx="2589281" cy="541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:\Projects\15p004 ESS simple twister\work\TWcask\009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41889"/>
            <a:ext cx="2589281" cy="541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:\Projects\15p004 ESS simple twister\work\TWcask\010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319" y="1406366"/>
            <a:ext cx="2589281" cy="54161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Wheel hoisting with shroud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6309320"/>
            <a:ext cx="16528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5 cm Pb Shroud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0"/>
          </p:cNvCxnSpPr>
          <p:nvPr/>
        </p:nvCxnSpPr>
        <p:spPr>
          <a:xfrm flipH="1" flipV="1">
            <a:off x="1763689" y="5085184"/>
            <a:ext cx="898428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6237312"/>
            <a:ext cx="19870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Wheel with Shroud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5076056" y="5085184"/>
            <a:ext cx="993515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91680" y="1628800"/>
            <a:ext cx="25827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Cask docking on top </a:t>
            </a:r>
            <a:br>
              <a:rPr lang="en-US" dirty="0" smtClean="0"/>
            </a:br>
            <a:r>
              <a:rPr lang="en-US" dirty="0" smtClean="0"/>
              <a:t>of Shielding 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Pb shroud lowered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Lifting hoist connected</a:t>
            </a:r>
            <a:br>
              <a:rPr lang="en-US" dirty="0" smtClean="0"/>
            </a:br>
            <a:r>
              <a:rPr lang="en-US" dirty="0" smtClean="0"/>
              <a:t>to top of shaft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700808"/>
            <a:ext cx="1877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Wheel lifted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Shroud follows </a:t>
            </a:r>
            <a:br>
              <a:rPr lang="en-US" dirty="0" smtClean="0"/>
            </a:br>
            <a:r>
              <a:rPr lang="en-US" dirty="0" smtClean="0"/>
              <a:t>wheel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2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Wheel combined cask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pic>
        <p:nvPicPr>
          <p:cNvPr id="6146" name="Picture 2" descr="D:\HiT\Projects\ESS simple twister\output\2015-08-21 TW handling cask\TW cask TWblock doors close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90" r="31412"/>
          <a:stretch/>
        </p:blipFill>
        <p:spPr bwMode="auto">
          <a:xfrm>
            <a:off x="2627784" y="2564904"/>
            <a:ext cx="2819400" cy="37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iT\Projects\ESS simple twister\output\2015-08-21 TW handling cask\TW cask TW doors opened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58" r="31362"/>
          <a:stretch/>
        </p:blipFill>
        <p:spPr bwMode="auto">
          <a:xfrm>
            <a:off x="35496" y="2810453"/>
            <a:ext cx="2857500" cy="37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1206252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The target wheel casks will be able to lift both the wheel and the centre shielding block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Target Wheel block in cask has a total weight of 85t</a:t>
            </a:r>
          </a:p>
        </p:txBody>
      </p:sp>
      <p:pic>
        <p:nvPicPr>
          <p:cNvPr id="9" name="Picture 8" descr="H:\Projects\15p004 ESS simple twister\work\TWcask\parking\005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8224" y="2892380"/>
            <a:ext cx="1774190" cy="37769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276872"/>
            <a:ext cx="234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block storage</a:t>
            </a:r>
            <a:br>
              <a:rPr lang="en-US" dirty="0" smtClean="0"/>
            </a:br>
            <a:r>
              <a:rPr lang="en-US" dirty="0" smtClean="0"/>
              <a:t> in high bay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3992" y="6444044"/>
            <a:ext cx="28264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Storage Cylinder in High Bay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6790407" y="6228020"/>
            <a:ext cx="1021953" cy="4006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7824" y="5877272"/>
            <a:ext cx="226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Shielding block in cask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6093296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Wheel in cask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 Term Plans (next 3 months)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Part 1 Critical Design Review for Confinement Systems follow up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Perform Preliminary Design Review of Handling and Equipment Work Unit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Initiate procurement process for cast in items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Detailed Design of 2</a:t>
            </a:r>
            <a:r>
              <a:rPr lang="en-US" baseline="30000" dirty="0" smtClean="0">
                <a:solidFill>
                  <a:srgbClr val="000000"/>
                </a:solidFill>
              </a:rPr>
              <a:t>nd</a:t>
            </a:r>
            <a:r>
              <a:rPr lang="en-US" dirty="0" smtClean="0">
                <a:solidFill>
                  <a:srgbClr val="000000"/>
                </a:solidFill>
              </a:rPr>
              <a:t> in line cast in items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Agree on installation interface of cast in items with Conventional Facilities/Sweco/Skanska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In-kind kick off meeting in December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Ramp up focus on monolith handling and cask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926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 and Mitigations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Procurement of cast in items take longer than expected and will delay construction project – </a:t>
            </a:r>
            <a:r>
              <a:rPr lang="en-US" i="1" dirty="0" smtClean="0">
                <a:solidFill>
                  <a:srgbClr val="000000"/>
                </a:solidFill>
              </a:rPr>
              <a:t>Hold  Critical Design Review (CDR) for first set of cast in items prior to full system CDR to ensure timely delivery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Cast in installation work takes longer than expected – </a:t>
            </a:r>
            <a:r>
              <a:rPr lang="en-US" i="1" dirty="0" smtClean="0">
                <a:solidFill>
                  <a:srgbClr val="000000"/>
                </a:solidFill>
              </a:rPr>
              <a:t>active discussions with Conventional Facilities/Sweco/Skanska and inclusion of their experts in CDR review panel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Suitable fire suppression system hard to find – </a:t>
            </a:r>
            <a:r>
              <a:rPr lang="en-US" i="1" dirty="0" smtClean="0">
                <a:solidFill>
                  <a:srgbClr val="000000"/>
                </a:solidFill>
              </a:rPr>
              <a:t>Seek advice from fire suppression and hot cell experts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150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mnlöst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137" y="2204864"/>
            <a:ext cx="3933367" cy="2448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Suppression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 active fire suppression system will be provided for defense in depth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Candidates: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Nitrogen gas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Hypoxic gas environment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Water </a:t>
            </a:r>
            <a:r>
              <a:rPr lang="en-US" dirty="0" smtClean="0">
                <a:solidFill>
                  <a:srgbClr val="000000"/>
                </a:solidFill>
              </a:rPr>
              <a:t>mist*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Water mist mixed with Nitrogen </a:t>
            </a:r>
            <a:r>
              <a:rPr lang="en-US" dirty="0" smtClean="0">
                <a:solidFill>
                  <a:srgbClr val="000000"/>
                </a:solidFill>
              </a:rPr>
              <a:t>gas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*) Currently preferred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638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Layout – concrete interface with CF is fixed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 focus on detailed design of cast in items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Start procurement of cast in items in near future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PDR of Handling and Equipment WU during autumn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Final CDR of confinement systems before Christmas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48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Current Status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 Developments 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Stainless Steel Liner and Anchor Plates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Electrical Conduits and Junction Boxes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Confinement Penetrations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Internal Casks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Next 3 months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Risks and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24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Currently there are 6 ESS staff, full time on the Active Cells WU and 2 Master Students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In-kind partner selected for the active cells – UKAEA/Culham – Ramping up effort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First major procurement of cast in items in progress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Internal Cask concept development in collaboration with development of monolith and shielding design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768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 at 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628800"/>
            <a:ext cx="7524328" cy="5016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00808"/>
            <a:ext cx="304636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1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tC top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852936"/>
            <a:ext cx="4644553" cy="2423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Active Cells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5102433" y="1556792"/>
            <a:ext cx="4041567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GB" sz="1600" b="1" dirty="0"/>
              <a:t>Process cell</a:t>
            </a:r>
            <a:r>
              <a:rPr lang="en-GB" sz="1600" dirty="0"/>
              <a:t> – Introduction of radiated components from the high bay, processing of components and preparation for </a:t>
            </a:r>
            <a:r>
              <a:rPr lang="en-GB" sz="1600" dirty="0" smtClean="0"/>
              <a:t>interim </a:t>
            </a:r>
            <a:r>
              <a:rPr lang="en-GB" sz="1600" dirty="0"/>
              <a:t>storage and shipment as well as refurbishment in </a:t>
            </a:r>
            <a:r>
              <a:rPr lang="en-GB" sz="1600" dirty="0" smtClean="0"/>
              <a:t>specific </a:t>
            </a:r>
            <a:r>
              <a:rPr lang="en-GB" sz="1600" dirty="0"/>
              <a:t>cases.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 smtClean="0"/>
              <a:t>Maintenance </a:t>
            </a:r>
            <a:r>
              <a:rPr lang="en-GB" sz="1600" b="1" dirty="0"/>
              <a:t>cell</a:t>
            </a:r>
            <a:r>
              <a:rPr lang="en-GB" sz="1600" dirty="0"/>
              <a:t> – Maintenance of equipment and logistical hub for </a:t>
            </a:r>
            <a:r>
              <a:rPr lang="en-GB" sz="1600" dirty="0" smtClean="0"/>
              <a:t>transfer </a:t>
            </a:r>
            <a:r>
              <a:rPr lang="en-GB" sz="1600" dirty="0"/>
              <a:t>inside the active cells.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 smtClean="0"/>
              <a:t>Storage </a:t>
            </a:r>
            <a:r>
              <a:rPr lang="en-GB" sz="1600" b="1" dirty="0"/>
              <a:t>pits</a:t>
            </a:r>
            <a:r>
              <a:rPr lang="en-GB" sz="1600" dirty="0"/>
              <a:t> – Intermediate storage of vessels awaiting off-site shipment.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/>
              <a:t>Technical galleries</a:t>
            </a:r>
            <a:r>
              <a:rPr lang="en-GB" sz="1600" dirty="0"/>
              <a:t> – Contains the remote handling interfaces for active cell operations, component storage, PIE activities, human logistics around the cells and air locks for entrance into the </a:t>
            </a:r>
            <a:r>
              <a:rPr lang="en-GB" sz="1600" dirty="0" smtClean="0"/>
              <a:t>maintenance </a:t>
            </a:r>
            <a:r>
              <a:rPr lang="en-GB" sz="1600" dirty="0"/>
              <a:t>cells.</a:t>
            </a:r>
            <a:r>
              <a:rPr lang="en-US" sz="1600" dirty="0"/>
              <a:t> </a:t>
            </a:r>
            <a:endParaRPr lang="en-US" sz="1600" dirty="0" smtClean="0"/>
          </a:p>
          <a:p>
            <a:pPr marL="342900" lvl="0" indent="-342900">
              <a:buFont typeface="Arial"/>
              <a:buChar char="•"/>
            </a:pPr>
            <a:r>
              <a:rPr lang="en-GB" sz="1600" b="1" dirty="0"/>
              <a:t>Transfer area</a:t>
            </a:r>
            <a:r>
              <a:rPr lang="en-GB" sz="1600" dirty="0"/>
              <a:t> – For off-site shipment of casks, control and decontamination of shipment cask surfaces. </a:t>
            </a:r>
            <a:endParaRPr lang="en-US" sz="1600" dirty="0"/>
          </a:p>
        </p:txBody>
      </p:sp>
      <p:sp>
        <p:nvSpPr>
          <p:cNvPr id="39" name="Text Box 14"/>
          <p:cNvSpPr txBox="1"/>
          <p:nvPr/>
        </p:nvSpPr>
        <p:spPr>
          <a:xfrm>
            <a:off x="1907704" y="5517232"/>
            <a:ext cx="13567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Process Cell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0" name="Straight Arrow Connector 39"/>
          <p:cNvCxnSpPr>
            <a:stCxn id="39" idx="0"/>
          </p:cNvCxnSpPr>
          <p:nvPr/>
        </p:nvCxnSpPr>
        <p:spPr>
          <a:xfrm flipH="1" flipV="1">
            <a:off x="1907704" y="3933056"/>
            <a:ext cx="678373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Box 16"/>
          <p:cNvSpPr txBox="1"/>
          <p:nvPr/>
        </p:nvSpPr>
        <p:spPr>
          <a:xfrm>
            <a:off x="2267744" y="1988840"/>
            <a:ext cx="12619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Transfer  </a:t>
            </a: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Area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2" name="Straight Arrow Connector 41"/>
          <p:cNvCxnSpPr>
            <a:stCxn id="41" idx="2"/>
          </p:cNvCxnSpPr>
          <p:nvPr/>
        </p:nvCxnSpPr>
        <p:spPr>
          <a:xfrm>
            <a:off x="2898720" y="2296617"/>
            <a:ext cx="89104" cy="127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Box 18"/>
          <p:cNvSpPr txBox="1"/>
          <p:nvPr/>
        </p:nvSpPr>
        <p:spPr>
          <a:xfrm>
            <a:off x="3347864" y="5517232"/>
            <a:ext cx="146260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Maintenance</a:t>
            </a:r>
            <a:r>
              <a:rPr lang="en-GB" sz="12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Cell</a:t>
            </a:r>
            <a:endParaRPr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4" name="Straight Arrow Connector 43"/>
          <p:cNvCxnSpPr>
            <a:stCxn id="43" idx="0"/>
          </p:cNvCxnSpPr>
          <p:nvPr/>
        </p:nvCxnSpPr>
        <p:spPr>
          <a:xfrm flipH="1" flipV="1">
            <a:off x="3131840" y="3789040"/>
            <a:ext cx="947329" cy="1728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20"/>
          <p:cNvSpPr txBox="1"/>
          <p:nvPr/>
        </p:nvSpPr>
        <p:spPr>
          <a:xfrm>
            <a:off x="467544" y="1988840"/>
            <a:ext cx="136815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Storage Pits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6" name="Straight Arrow Connector 45"/>
          <p:cNvCxnSpPr>
            <a:stCxn id="45" idx="2"/>
          </p:cNvCxnSpPr>
          <p:nvPr/>
        </p:nvCxnSpPr>
        <p:spPr>
          <a:xfrm>
            <a:off x="1151620" y="2296617"/>
            <a:ext cx="1404156" cy="1492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107" y="5773301"/>
            <a:ext cx="1218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Size:</a:t>
            </a:r>
          </a:p>
          <a:p>
            <a:r>
              <a:rPr lang="en-US" sz="1600" dirty="0" smtClean="0"/>
              <a:t>Height 15 m</a:t>
            </a:r>
          </a:p>
          <a:p>
            <a:r>
              <a:rPr lang="en-US" sz="1600" dirty="0" smtClean="0"/>
              <a:t>Length 30 m</a:t>
            </a:r>
          </a:p>
          <a:p>
            <a:r>
              <a:rPr lang="en-US" sz="1600" dirty="0" smtClean="0"/>
              <a:t>Width 12 m</a:t>
            </a:r>
            <a:endParaRPr lang="en-US" sz="1600" dirty="0"/>
          </a:p>
        </p:txBody>
      </p:sp>
      <p:sp>
        <p:nvSpPr>
          <p:cNvPr id="27" name="Text Box 16"/>
          <p:cNvSpPr txBox="1"/>
          <p:nvPr/>
        </p:nvSpPr>
        <p:spPr>
          <a:xfrm>
            <a:off x="3779912" y="1988840"/>
            <a:ext cx="9361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Shipment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635896" y="2296617"/>
            <a:ext cx="612068" cy="1852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Box 14"/>
          <p:cNvSpPr txBox="1"/>
          <p:nvPr/>
        </p:nvSpPr>
        <p:spPr>
          <a:xfrm>
            <a:off x="107504" y="5517232"/>
            <a:ext cx="1728192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Technical Galleries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V="1">
            <a:off x="971600" y="4437112"/>
            <a:ext cx="576064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C interior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132856"/>
            <a:ext cx="8499853" cy="41896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Cell details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30" name="Text Box 20"/>
          <p:cNvSpPr txBox="1"/>
          <p:nvPr/>
        </p:nvSpPr>
        <p:spPr>
          <a:xfrm>
            <a:off x="2195736" y="1628800"/>
            <a:ext cx="18002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Power Manipulator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3095836" y="1936577"/>
            <a:ext cx="1044116" cy="1132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 Box 20"/>
          <p:cNvSpPr txBox="1"/>
          <p:nvPr/>
        </p:nvSpPr>
        <p:spPr>
          <a:xfrm>
            <a:off x="1547664" y="1628800"/>
            <a:ext cx="50405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Saw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>
            <a:off x="1799692" y="1936577"/>
            <a:ext cx="1692188" cy="19964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20"/>
          <p:cNvSpPr txBox="1"/>
          <p:nvPr/>
        </p:nvSpPr>
        <p:spPr>
          <a:xfrm>
            <a:off x="179512" y="1628800"/>
            <a:ext cx="11521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dirty="0" smtClean="0">
                <a:solidFill>
                  <a:srgbClr val="000000"/>
                </a:solidFill>
                <a:ea typeface="Times New Roman"/>
                <a:cs typeface="Times New Roman"/>
              </a:rPr>
              <a:t>HEPA Filters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2" name="Straight Arrow Connector 61"/>
          <p:cNvCxnSpPr>
            <a:stCxn id="61" idx="2"/>
          </p:cNvCxnSpPr>
          <p:nvPr/>
        </p:nvCxnSpPr>
        <p:spPr>
          <a:xfrm>
            <a:off x="755576" y="1936577"/>
            <a:ext cx="1296144" cy="33646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Box 20"/>
          <p:cNvSpPr txBox="1"/>
          <p:nvPr/>
        </p:nvSpPr>
        <p:spPr>
          <a:xfrm>
            <a:off x="4211960" y="1628800"/>
            <a:ext cx="223224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Through Wall Manipulators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4" name="Straight Arrow Connector 63"/>
          <p:cNvCxnSpPr>
            <a:stCxn id="63" idx="2"/>
          </p:cNvCxnSpPr>
          <p:nvPr/>
        </p:nvCxnSpPr>
        <p:spPr>
          <a:xfrm>
            <a:off x="5328084" y="1936577"/>
            <a:ext cx="684076" cy="2428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Box 20"/>
          <p:cNvSpPr txBox="1"/>
          <p:nvPr/>
        </p:nvSpPr>
        <p:spPr>
          <a:xfrm>
            <a:off x="5796136" y="6453336"/>
            <a:ext cx="115212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Work Tables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6" name="Straight Arrow Connector 65"/>
          <p:cNvCxnSpPr>
            <a:stCxn id="65" idx="0"/>
          </p:cNvCxnSpPr>
          <p:nvPr/>
        </p:nvCxnSpPr>
        <p:spPr>
          <a:xfrm flipH="1" flipV="1">
            <a:off x="5724128" y="5517232"/>
            <a:ext cx="648072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 Box 20"/>
          <p:cNvSpPr txBox="1"/>
          <p:nvPr/>
        </p:nvSpPr>
        <p:spPr>
          <a:xfrm>
            <a:off x="4067944" y="6453336"/>
            <a:ext cx="12961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Rotating Tables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68" name="Straight Arrow Connector 67"/>
          <p:cNvCxnSpPr>
            <a:stCxn id="67" idx="0"/>
          </p:cNvCxnSpPr>
          <p:nvPr/>
        </p:nvCxnSpPr>
        <p:spPr>
          <a:xfrm flipH="1" flipV="1">
            <a:off x="4355976" y="5301208"/>
            <a:ext cx="36004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 Box 20"/>
          <p:cNvSpPr txBox="1"/>
          <p:nvPr/>
        </p:nvSpPr>
        <p:spPr>
          <a:xfrm>
            <a:off x="7812360" y="1628800"/>
            <a:ext cx="97261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El. and I&amp;C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70" name="Straight Arrow Connector 69"/>
          <p:cNvCxnSpPr>
            <a:stCxn id="69" idx="2"/>
          </p:cNvCxnSpPr>
          <p:nvPr/>
        </p:nvCxnSpPr>
        <p:spPr>
          <a:xfrm flipH="1">
            <a:off x="6444208" y="1936577"/>
            <a:ext cx="1854460" cy="2932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 Box 20"/>
          <p:cNvSpPr txBox="1"/>
          <p:nvPr/>
        </p:nvSpPr>
        <p:spPr>
          <a:xfrm>
            <a:off x="6588224" y="1628800"/>
            <a:ext cx="97261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Cameras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72" name="Straight Arrow Connector 71"/>
          <p:cNvCxnSpPr>
            <a:stCxn id="71" idx="2"/>
          </p:cNvCxnSpPr>
          <p:nvPr/>
        </p:nvCxnSpPr>
        <p:spPr>
          <a:xfrm flipH="1">
            <a:off x="6228184" y="1936577"/>
            <a:ext cx="846348" cy="1132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 Box 20"/>
          <p:cNvSpPr txBox="1"/>
          <p:nvPr/>
        </p:nvSpPr>
        <p:spPr>
          <a:xfrm>
            <a:off x="2555776" y="6433591"/>
            <a:ext cx="12961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Liner Beams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1" name="Straight Arrow Connector 40"/>
          <p:cNvCxnSpPr>
            <a:stCxn id="40" idx="0"/>
          </p:cNvCxnSpPr>
          <p:nvPr/>
        </p:nvCxnSpPr>
        <p:spPr>
          <a:xfrm flipV="1">
            <a:off x="3203848" y="5949280"/>
            <a:ext cx="648072" cy="484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Box 20"/>
          <p:cNvSpPr txBox="1"/>
          <p:nvPr/>
        </p:nvSpPr>
        <p:spPr>
          <a:xfrm>
            <a:off x="899592" y="6453336"/>
            <a:ext cx="129614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4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Anchor Plates</a:t>
            </a:r>
            <a:endParaRPr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43" name="Straight Arrow Connector 42"/>
          <p:cNvCxnSpPr>
            <a:stCxn id="42" idx="0"/>
          </p:cNvCxnSpPr>
          <p:nvPr/>
        </p:nvCxnSpPr>
        <p:spPr>
          <a:xfrm flipV="1">
            <a:off x="1547664" y="6021288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98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Stainless Steel Liner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5127" y="2924944"/>
            <a:ext cx="8645345" cy="3762248"/>
            <a:chOff x="251520" y="2132856"/>
            <a:chExt cx="8645345" cy="3762248"/>
          </a:xfrm>
        </p:grpSpPr>
        <p:pic>
          <p:nvPicPr>
            <p:cNvPr id="6" name="Picture 5" descr="Top assy Liner20150827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84776" y="2308650"/>
              <a:ext cx="3731577" cy="35864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1520" y="2752353"/>
              <a:ext cx="235582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Maintenance Cell Floor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6985" y="4239479"/>
              <a:ext cx="130035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Storage Pits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6980" y="4994625"/>
              <a:ext cx="1830361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Process Cell Floor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 flipV="1">
              <a:off x="2607341" y="4994625"/>
              <a:ext cx="2355821" cy="1846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" name="Straight Arrow Connector 10"/>
            <p:cNvCxnSpPr>
              <a:stCxn id="7" idx="3"/>
            </p:cNvCxnSpPr>
            <p:nvPr/>
          </p:nvCxnSpPr>
          <p:spPr>
            <a:xfrm>
              <a:off x="2607341" y="2937019"/>
              <a:ext cx="740445" cy="76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8" idx="3"/>
            </p:cNvCxnSpPr>
            <p:nvPr/>
          </p:nvCxnSpPr>
          <p:spPr>
            <a:xfrm>
              <a:off x="2607341" y="4424145"/>
              <a:ext cx="1627657" cy="2867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278206" y="3521453"/>
              <a:ext cx="132913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Liner Beams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2607341" y="3706119"/>
              <a:ext cx="2517998" cy="5333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pic>
          <p:nvPicPr>
            <p:cNvPr id="15" name="Picture 14" descr="PC view 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7250" y="2132856"/>
              <a:ext cx="2134200" cy="2777194"/>
            </a:xfrm>
            <a:prstGeom prst="rect">
              <a:avLst/>
            </a:prstGeom>
          </p:spPr>
        </p:pic>
        <p:sp>
          <p:nvSpPr>
            <p:cNvPr id="16" name="Donut 15"/>
            <p:cNvSpPr/>
            <p:nvPr/>
          </p:nvSpPr>
          <p:spPr>
            <a:xfrm>
              <a:off x="4668564" y="5137003"/>
              <a:ext cx="589196" cy="453907"/>
            </a:xfrm>
            <a:prstGeom prst="donut">
              <a:avLst>
                <a:gd name="adj" fmla="val 1050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7"/>
            </p:cNvCxnSpPr>
            <p:nvPr/>
          </p:nvCxnSpPr>
          <p:spPr>
            <a:xfrm flipV="1">
              <a:off x="5171474" y="4424145"/>
              <a:ext cx="1957133" cy="7793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657250" y="5179291"/>
              <a:ext cx="223961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Anchor Plates in Floor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V="1">
              <a:off x="7777058" y="4239479"/>
              <a:ext cx="595408" cy="9398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45683" y="1412776"/>
            <a:ext cx="6314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Liner Beams 120x70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Plates 4 mm on floor 2 mm on wall and roof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Anchor plates combined with liner beams to ensure alignment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Storage pits – prefabricated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First Items on-site in March 2016 – Finished Sept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Liner Beam Prototypes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5" name="Picture 4" descr="IMG_904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556792"/>
            <a:ext cx="3241493" cy="1235399"/>
          </a:xfrm>
          <a:prstGeom prst="rect">
            <a:avLst/>
          </a:prstGeom>
        </p:spPr>
      </p:pic>
      <p:pic>
        <p:nvPicPr>
          <p:cNvPr id="6" name="Picture 5" descr="IMG_842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96952"/>
            <a:ext cx="3207847" cy="2405885"/>
          </a:xfrm>
          <a:prstGeom prst="rect">
            <a:avLst/>
          </a:prstGeom>
        </p:spPr>
      </p:pic>
      <p:pic>
        <p:nvPicPr>
          <p:cNvPr id="7" name="Picture 6" descr="Formwor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65382" y="1983290"/>
            <a:ext cx="3411984" cy="2558988"/>
          </a:xfrm>
          <a:prstGeom prst="rect">
            <a:avLst/>
          </a:prstGeom>
        </p:spPr>
      </p:pic>
      <p:pic>
        <p:nvPicPr>
          <p:cNvPr id="8" name="Picture 7" descr="Just concrete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33128" y="1979841"/>
            <a:ext cx="3384377" cy="2538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3888" y="5085184"/>
            <a:ext cx="521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Testing folding accuracy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Filling degree of concrete underneath the beams –</a:t>
            </a:r>
            <a:br>
              <a:rPr lang="en-US" dirty="0" smtClean="0"/>
            </a:br>
            <a:r>
              <a:rPr lang="en-US" dirty="0" smtClean="0"/>
              <a:t>test casting with high density concrete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Will perform bending and pull out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14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Conduits and Junction Boxes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3528" y="1700808"/>
            <a:ext cx="5731127" cy="3481168"/>
            <a:chOff x="786406" y="1916115"/>
            <a:chExt cx="5731127" cy="3481168"/>
          </a:xfrm>
        </p:grpSpPr>
        <p:pic>
          <p:nvPicPr>
            <p:cNvPr id="6" name="Picture 5" descr="Unknow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8105" y="2326840"/>
              <a:ext cx="5051200" cy="27014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144392" y="1921182"/>
              <a:ext cx="1820668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Maintenance Cell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22324" y="1916115"/>
              <a:ext cx="1295209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Process Cell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5328" y="5027575"/>
              <a:ext cx="1457175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Transfer Area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52828" y="5027951"/>
              <a:ext cx="1934056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Technical Galleries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9" idx="0"/>
            </p:cNvCxnSpPr>
            <p:nvPr/>
          </p:nvCxnSpPr>
          <p:spPr>
            <a:xfrm flipH="1" flipV="1">
              <a:off x="2054726" y="4338323"/>
              <a:ext cx="1659190" cy="6892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" name="Straight Arrow Connector 11"/>
            <p:cNvCxnSpPr>
              <a:stCxn id="7" idx="2"/>
            </p:cNvCxnSpPr>
            <p:nvPr/>
          </p:nvCxnSpPr>
          <p:spPr>
            <a:xfrm>
              <a:off x="2054726" y="2290514"/>
              <a:ext cx="400154" cy="4858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>
              <a:stCxn id="8" idx="2"/>
            </p:cNvCxnSpPr>
            <p:nvPr/>
          </p:nvCxnSpPr>
          <p:spPr>
            <a:xfrm flipH="1">
              <a:off x="5009226" y="2285447"/>
              <a:ext cx="860703" cy="15196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Arrow Connector 13"/>
            <p:cNvCxnSpPr>
              <a:stCxn id="10" idx="0"/>
            </p:cNvCxnSpPr>
            <p:nvPr/>
          </p:nvCxnSpPr>
          <p:spPr>
            <a:xfrm flipV="1">
              <a:off x="5519856" y="4338323"/>
              <a:ext cx="199672" cy="6896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029215" y="1921182"/>
              <a:ext cx="213344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Cold side connection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5" idx="2"/>
            </p:cNvCxnSpPr>
            <p:nvPr/>
          </p:nvCxnSpPr>
          <p:spPr>
            <a:xfrm flipH="1">
              <a:off x="3239077" y="2290514"/>
              <a:ext cx="856859" cy="15196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86406" y="5027575"/>
              <a:ext cx="2133442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Cold side connection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H="1" flipV="1">
              <a:off x="1466109" y="3954776"/>
              <a:ext cx="387018" cy="1072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193" y="1988840"/>
            <a:ext cx="1227455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9361" y="1988840"/>
            <a:ext cx="1207135" cy="200279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173177" y="1628800"/>
            <a:ext cx="157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Remote access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829361" y="1628800"/>
            <a:ext cx="108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Hands-on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217" y="4581128"/>
            <a:ext cx="2273424" cy="109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77233" y="4221088"/>
            <a:ext cx="209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Grayboot</a:t>
            </a:r>
            <a:r>
              <a:rPr lang="en-US" dirty="0" smtClean="0"/>
              <a:t> Connector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8497" y="5514620"/>
            <a:ext cx="55451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Diameter 114 mm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Pipe routing from cold to hot side to avoid weak spots</a:t>
            </a:r>
            <a:br>
              <a:rPr lang="en-US" dirty="0" smtClean="0"/>
            </a:br>
            <a:r>
              <a:rPr lang="en-US" dirty="0" smtClean="0"/>
              <a:t>in the walls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 meter bend radius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7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11977</TotalTime>
  <Words>747</Words>
  <Application>Microsoft Macintosh PowerPoint</Application>
  <PresentationFormat>On-screen Show (4:3)</PresentationFormat>
  <Paragraphs>148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ESS Core Powerpoint template</vt:lpstr>
      <vt:lpstr>Document</vt:lpstr>
      <vt:lpstr>Progress on Remote Handling Systems</vt:lpstr>
      <vt:lpstr>Outline</vt:lpstr>
      <vt:lpstr>Current Status</vt:lpstr>
      <vt:lpstr>Current Status at Site</vt:lpstr>
      <vt:lpstr>The Active Cells Layout</vt:lpstr>
      <vt:lpstr>Process Cell details</vt:lpstr>
      <vt:lpstr>Stainless Steel Liner</vt:lpstr>
      <vt:lpstr>Liner Beam Prototypes</vt:lpstr>
      <vt:lpstr>Electrical Conduits and Junction Boxes</vt:lpstr>
      <vt:lpstr>Confinement Penetrations - Layout</vt:lpstr>
      <vt:lpstr>Confinement Penetrations</vt:lpstr>
      <vt:lpstr>Target Wheel hoisting with shroud</vt:lpstr>
      <vt:lpstr>Target Wheel combined cask</vt:lpstr>
      <vt:lpstr>Near Term Plans (next 3 months)</vt:lpstr>
      <vt:lpstr>Risks and Mitigations</vt:lpstr>
      <vt:lpstr>Fire Suppression System</vt:lpstr>
      <vt:lpstr>Conclusions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Magnus Göhran</cp:lastModifiedBy>
  <cp:revision>78</cp:revision>
  <dcterms:created xsi:type="dcterms:W3CDTF">2013-10-29T16:05:10Z</dcterms:created>
  <dcterms:modified xsi:type="dcterms:W3CDTF">2015-10-07T12:32:57Z</dcterms:modified>
</cp:coreProperties>
</file>