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257" r:id="rId3"/>
    <p:sldId id="261" r:id="rId4"/>
    <p:sldId id="262" r:id="rId5"/>
    <p:sldId id="259" r:id="rId6"/>
    <p:sldId id="263" r:id="rId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98" autoAdjust="0"/>
    <p:restoredTop sz="94656" autoAdjust="0"/>
  </p:normalViewPr>
  <p:slideViewPr>
    <p:cSldViewPr>
      <p:cViewPr varScale="1">
        <p:scale>
          <a:sx n="108" d="100"/>
          <a:sy n="108" d="100"/>
        </p:scale>
        <p:origin x="-960" y="-1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05/10/15</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05/10/15</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6EB99CB0-346B-43FA-9EE6-F90C3F3BC0BA}" type="datetime1">
              <a:rPr lang="sv-SE" smtClean="0"/>
              <a:t>05/10/15</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05/10/15</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05/10/15</a:t>
            </a:fld>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dirty="0"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05/10/15</a:t>
            </a:fld>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 Id="rId3"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a:t>Responses to recommendations of </a:t>
            </a:r>
            <a:r>
              <a:rPr lang="en-US" dirty="0" smtClean="0"/>
              <a:t>TAC 11</a:t>
            </a:r>
            <a:r>
              <a:rPr lang="en-US" sz="4000" dirty="0" smtClean="0"/>
              <a:t/>
            </a:r>
            <a:br>
              <a:rPr lang="en-US" sz="4000" dirty="0" smtClean="0"/>
            </a:br>
            <a:r>
              <a:rPr lang="en-GB" sz="2000" noProof="0" dirty="0" smtClean="0"/>
              <a:t>Integrated Control Systems</a:t>
            </a:r>
            <a:endParaRPr lang="en-GB" sz="4000" noProof="0" dirty="0"/>
          </a:p>
        </p:txBody>
      </p:sp>
      <p:sp>
        <p:nvSpPr>
          <p:cNvPr id="3" name="Subtitle 2"/>
          <p:cNvSpPr>
            <a:spLocks noGrp="1"/>
          </p:cNvSpPr>
          <p:nvPr>
            <p:ph type="subTitle" idx="1"/>
          </p:nvPr>
        </p:nvSpPr>
        <p:spPr/>
        <p:txBody>
          <a:bodyPr>
            <a:noAutofit/>
          </a:bodyPr>
          <a:lstStyle/>
          <a:p>
            <a:r>
              <a:rPr lang="en-GB" sz="1400" noProof="0" dirty="0" smtClean="0">
                <a:solidFill>
                  <a:schemeClr val="bg1"/>
                </a:solidFill>
              </a:rPr>
              <a:t>Henrik Carling</a:t>
            </a:r>
          </a:p>
        </p:txBody>
      </p:sp>
      <p:sp>
        <p:nvSpPr>
          <p:cNvPr id="4" name="Rectangle 3"/>
          <p:cNvSpPr/>
          <p:nvPr/>
        </p:nvSpPr>
        <p:spPr>
          <a:xfrm>
            <a:off x="2286000" y="5949280"/>
            <a:ext cx="4572000" cy="523220"/>
          </a:xfrm>
          <a:prstGeom prst="rect">
            <a:avLst/>
          </a:prstGeom>
        </p:spPr>
        <p:txBody>
          <a:bodyPr>
            <a:spAutoFit/>
          </a:bodyPr>
          <a:lstStyle/>
          <a:p>
            <a:pPr algn="ctr"/>
            <a:r>
              <a:rPr lang="sv-SE" sz="1400" dirty="0" smtClean="0">
                <a:solidFill>
                  <a:srgbClr val="FFFFFF"/>
                </a:solidFill>
              </a:rPr>
              <a:t>ESS/ICS</a:t>
            </a:r>
          </a:p>
          <a:p>
            <a:pPr algn="ctr"/>
            <a:r>
              <a:rPr lang="sv-SE" sz="1400" dirty="0" smtClean="0">
                <a:solidFill>
                  <a:srgbClr val="FFFFFF"/>
                </a:solidFill>
              </a:rPr>
              <a:t>Date: 2015-09-30</a:t>
            </a:r>
            <a:endParaRPr lang="en-GB" sz="1400" dirty="0" smtClean="0">
              <a:solidFill>
                <a:srgbClr val="FFFFFF"/>
              </a:solidFill>
            </a:endParaRPr>
          </a:p>
        </p:txBody>
      </p:sp>
    </p:spTree>
    <p:extLst>
      <p:ext uri="{BB962C8B-B14F-4D97-AF65-F5344CB8AC3E}">
        <p14:creationId xmlns:p14="http://schemas.microsoft.com/office/powerpoint/2010/main" val="139461338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Responses to recommendations of </a:t>
            </a:r>
            <a:r>
              <a:rPr lang="en-US" sz="2400" dirty="0" smtClean="0"/>
              <a:t>TAC 11</a:t>
            </a:r>
            <a:br>
              <a:rPr lang="en-US" sz="2400" dirty="0" smtClean="0"/>
            </a:br>
            <a:r>
              <a:rPr lang="en-GB" sz="1600" noProof="0" dirty="0" smtClean="0"/>
              <a:t>Integrated Control Systems</a:t>
            </a:r>
            <a:endParaRPr lang="en-GB" noProof="0" dirty="0"/>
          </a:p>
        </p:txBody>
      </p:sp>
      <p:sp>
        <p:nvSpPr>
          <p:cNvPr id="3" name="Content Placeholder 2"/>
          <p:cNvSpPr>
            <a:spLocks noGrp="1"/>
          </p:cNvSpPr>
          <p:nvPr>
            <p:ph idx="1"/>
          </p:nvPr>
        </p:nvSpPr>
        <p:spPr>
          <a:xfrm>
            <a:off x="179512" y="1412776"/>
            <a:ext cx="8784976" cy="5328592"/>
          </a:xfrm>
        </p:spPr>
        <p:txBody>
          <a:bodyPr>
            <a:noAutofit/>
          </a:bodyPr>
          <a:lstStyle/>
          <a:p>
            <a:pPr>
              <a:spcBef>
                <a:spcPts val="0"/>
              </a:spcBef>
            </a:pPr>
            <a:r>
              <a:rPr lang="en-US" sz="1600" dirty="0"/>
              <a:t>Complete recommendations from TAC </a:t>
            </a:r>
            <a:r>
              <a:rPr lang="en-US" sz="1600" dirty="0" smtClean="0"/>
              <a:t>10</a:t>
            </a:r>
          </a:p>
          <a:p>
            <a:pPr lvl="1">
              <a:spcBef>
                <a:spcPts val="0"/>
              </a:spcBef>
            </a:pPr>
            <a:r>
              <a:rPr lang="en-US" sz="1200" dirty="0" smtClean="0"/>
              <a:t>See following slides</a:t>
            </a:r>
          </a:p>
          <a:p>
            <a:pPr lvl="1">
              <a:spcBef>
                <a:spcPts val="0"/>
              </a:spcBef>
            </a:pPr>
            <a:endParaRPr lang="en-US" sz="1000" dirty="0"/>
          </a:p>
          <a:p>
            <a:pPr>
              <a:spcBef>
                <a:spcPts val="0"/>
              </a:spcBef>
            </a:pPr>
            <a:r>
              <a:rPr lang="en-US" sz="1600" dirty="0"/>
              <a:t>Develop and broadly communicate ICS handbook including hardware and software standards, development environment and processes and required </a:t>
            </a:r>
            <a:r>
              <a:rPr lang="en-US" sz="1600" dirty="0" smtClean="0"/>
              <a:t>documentation</a:t>
            </a:r>
          </a:p>
          <a:p>
            <a:pPr lvl="1">
              <a:spcBef>
                <a:spcPts val="0"/>
              </a:spcBef>
            </a:pPr>
            <a:endParaRPr lang="en-US" sz="1200" dirty="0" smtClean="0"/>
          </a:p>
          <a:p>
            <a:pPr lvl="1">
              <a:spcBef>
                <a:spcPts val="0"/>
              </a:spcBef>
            </a:pPr>
            <a:r>
              <a:rPr lang="en-US" sz="1200" dirty="0" smtClean="0"/>
              <a:t>The work on an ICS Handbook has not progressed since last TAC. The main reason is that the Chief engineer has been overloaded. This action is competing with efforts to secure in-kind collaborations with Switzerland during 2015 and the in-kind activities have been given higher priority. </a:t>
            </a:r>
          </a:p>
          <a:p>
            <a:pPr lvl="1">
              <a:spcBef>
                <a:spcPts val="0"/>
              </a:spcBef>
            </a:pPr>
            <a:endParaRPr lang="en-US" sz="1200" dirty="0" smtClean="0"/>
          </a:p>
          <a:p>
            <a:pPr lvl="1">
              <a:spcBef>
                <a:spcPts val="0"/>
              </a:spcBef>
            </a:pPr>
            <a:r>
              <a:rPr lang="en-US" sz="1200" dirty="0" smtClean="0"/>
              <a:t>The </a:t>
            </a:r>
            <a:r>
              <a:rPr lang="en-US" sz="1200" dirty="0"/>
              <a:t>first version of the development environment has been delivered. The solution has been presented to CEA in the summer of 2015 and the environment is being rolled out. It is </a:t>
            </a:r>
            <a:r>
              <a:rPr lang="en-US" sz="1200" dirty="0" smtClean="0"/>
              <a:t>worth </a:t>
            </a:r>
            <a:r>
              <a:rPr lang="en-US" sz="1200" dirty="0"/>
              <a:t>specifically mentioning the effort to replace the old plan (ITER CODAC-based) with the new one. The feedback so far has been positive and even the people who were </a:t>
            </a:r>
            <a:r>
              <a:rPr lang="en-US" sz="1200" dirty="0" smtClean="0"/>
              <a:t>promoting CODAC </a:t>
            </a:r>
            <a:r>
              <a:rPr lang="en-US" sz="1200" dirty="0"/>
              <a:t>earlier agree that the new environment is much better. </a:t>
            </a:r>
            <a:r>
              <a:rPr lang="en-US" sz="1200" dirty="0" smtClean="0"/>
              <a:t/>
            </a:r>
            <a:br>
              <a:rPr lang="en-US" sz="1200" dirty="0" smtClean="0"/>
            </a:br>
            <a:r>
              <a:rPr lang="en-US" sz="1200" dirty="0" smtClean="0"/>
              <a:t>The </a:t>
            </a:r>
            <a:r>
              <a:rPr lang="en-US" sz="1200" dirty="0"/>
              <a:t>primary advantages of the new development environment are:</a:t>
            </a:r>
          </a:p>
          <a:p>
            <a:pPr lvl="2">
              <a:spcBef>
                <a:spcPts val="0"/>
              </a:spcBef>
            </a:pPr>
            <a:r>
              <a:rPr lang="en-US" sz="1200" dirty="0" smtClean="0"/>
              <a:t>Standardized </a:t>
            </a:r>
            <a:r>
              <a:rPr lang="en-US" sz="1200" dirty="0"/>
              <a:t>environment for both off- and on-site users and all ICS stakeholder users</a:t>
            </a:r>
          </a:p>
          <a:p>
            <a:pPr lvl="2">
              <a:spcBef>
                <a:spcPts val="0"/>
              </a:spcBef>
            </a:pPr>
            <a:r>
              <a:rPr lang="en-US" sz="1200" dirty="0" smtClean="0"/>
              <a:t>Software </a:t>
            </a:r>
            <a:r>
              <a:rPr lang="en-US" sz="1200" dirty="0"/>
              <a:t>is written </a:t>
            </a:r>
            <a:r>
              <a:rPr lang="en-US" sz="1200" dirty="0" smtClean="0"/>
              <a:t>consistently with a centralized configuration</a:t>
            </a:r>
            <a:endParaRPr lang="en-US" sz="1200" dirty="0"/>
          </a:p>
          <a:p>
            <a:pPr lvl="2">
              <a:spcBef>
                <a:spcPts val="0"/>
              </a:spcBef>
            </a:pPr>
            <a:r>
              <a:rPr lang="en-US" sz="1200" dirty="0" smtClean="0"/>
              <a:t>The development environment allows more dynamic release cycling</a:t>
            </a:r>
            <a:endParaRPr lang="en-US" sz="1200" dirty="0"/>
          </a:p>
          <a:p>
            <a:pPr lvl="2">
              <a:spcBef>
                <a:spcPts val="0"/>
              </a:spcBef>
            </a:pPr>
            <a:r>
              <a:rPr lang="en-US" sz="1200" dirty="0" smtClean="0"/>
              <a:t>Integrators </a:t>
            </a:r>
            <a:r>
              <a:rPr lang="en-US" sz="1200" dirty="0"/>
              <a:t>do not need to deal with technical details of low-level drivers, etc</a:t>
            </a:r>
            <a:r>
              <a:rPr lang="en-US" sz="1200" dirty="0" smtClean="0"/>
              <a:t>.</a:t>
            </a:r>
            <a:endParaRPr lang="en-US" sz="1200" dirty="0"/>
          </a:p>
          <a:p>
            <a:pPr lvl="1">
              <a:spcBef>
                <a:spcPts val="0"/>
              </a:spcBef>
            </a:pPr>
            <a:r>
              <a:rPr lang="en-US" sz="1200" dirty="0"/>
              <a:t>Standards and procedures are part of the development environment</a:t>
            </a:r>
            <a:r>
              <a:rPr lang="en-US" sz="1200" dirty="0" smtClean="0"/>
              <a:t>, but </a:t>
            </a:r>
            <a:r>
              <a:rPr lang="en-US" sz="1200" dirty="0"/>
              <a:t>some documents still need to be written. The </a:t>
            </a:r>
            <a:r>
              <a:rPr lang="en-US" sz="1200" dirty="0" smtClean="0"/>
              <a:t>development environment “product” is </a:t>
            </a:r>
            <a:r>
              <a:rPr lang="en-US" sz="1200" dirty="0"/>
              <a:t>still evolving as we learn and get feedback from the users. Several tools will be rolled out soon (IOC Factory, CCDB) and will become part of the procedures</a:t>
            </a:r>
          </a:p>
          <a:p>
            <a:pPr lvl="1">
              <a:spcBef>
                <a:spcPts val="0"/>
              </a:spcBef>
            </a:pPr>
            <a:endParaRPr lang="en-US" sz="1200" dirty="0"/>
          </a:p>
          <a:p>
            <a:pPr lvl="1">
              <a:spcBef>
                <a:spcPts val="0"/>
              </a:spcBef>
            </a:pPr>
            <a:r>
              <a:rPr lang="en-US" sz="1200" dirty="0"/>
              <a:t>Hardware standards have been documented as far as possible at this stage. Standards have also been communicated to existing in-kind partners where relevant. Going further requires more interaction with ICS stakeholders and decisions about how systems are going to be </a:t>
            </a:r>
            <a:r>
              <a:rPr lang="en-US" sz="1200" dirty="0" smtClean="0"/>
              <a:t>built</a:t>
            </a:r>
            <a:endParaRPr lang="en-US" sz="1200" dirty="0"/>
          </a:p>
        </p:txBody>
      </p:sp>
      <p:sp>
        <p:nvSpPr>
          <p:cNvPr id="4" name="Slide Number Placeholder 3"/>
          <p:cNvSpPr>
            <a:spLocks noGrp="1"/>
          </p:cNvSpPr>
          <p:nvPr>
            <p:ph type="sldNum" sz="quarter" idx="12"/>
          </p:nvPr>
        </p:nvSpPr>
        <p:spPr/>
        <p:txBody>
          <a:bodyPr/>
          <a:lstStyle/>
          <a:p>
            <a:fld id="{551115BC-487E-4422-894C-CB7CD3E79223}" type="slidenum">
              <a:rPr lang="en-GB" smtClean="0"/>
              <a:t>2</a:t>
            </a:fld>
            <a:endParaRPr lang="en-GB" dirty="0"/>
          </a:p>
        </p:txBody>
      </p:sp>
    </p:spTree>
    <p:extLst>
      <p:ext uri="{BB962C8B-B14F-4D97-AF65-F5344CB8AC3E}">
        <p14:creationId xmlns:p14="http://schemas.microsoft.com/office/powerpoint/2010/main" val="14890285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Responses to recommendations of </a:t>
            </a:r>
            <a:r>
              <a:rPr lang="en-US" sz="2400" dirty="0" smtClean="0"/>
              <a:t>TAC 11</a:t>
            </a:r>
            <a:br>
              <a:rPr lang="en-US" sz="2400" dirty="0" smtClean="0"/>
            </a:br>
            <a:r>
              <a:rPr lang="en-GB" sz="1600" noProof="0" dirty="0" smtClean="0"/>
              <a:t>Integrated Control Systems</a:t>
            </a:r>
            <a:endParaRPr lang="en-GB" noProof="0" dirty="0"/>
          </a:p>
        </p:txBody>
      </p:sp>
      <p:sp>
        <p:nvSpPr>
          <p:cNvPr id="3" name="Content Placeholder 2"/>
          <p:cNvSpPr>
            <a:spLocks noGrp="1"/>
          </p:cNvSpPr>
          <p:nvPr>
            <p:ph idx="1"/>
          </p:nvPr>
        </p:nvSpPr>
        <p:spPr>
          <a:xfrm>
            <a:off x="179512" y="1412776"/>
            <a:ext cx="8784976" cy="5328592"/>
          </a:xfrm>
        </p:spPr>
        <p:txBody>
          <a:bodyPr>
            <a:noAutofit/>
          </a:bodyPr>
          <a:lstStyle/>
          <a:p>
            <a:pPr>
              <a:spcBef>
                <a:spcPts val="0"/>
              </a:spcBef>
            </a:pPr>
            <a:r>
              <a:rPr lang="en-US" sz="1600" dirty="0" smtClean="0"/>
              <a:t>Include </a:t>
            </a:r>
            <a:r>
              <a:rPr lang="en-US" sz="1600" dirty="0"/>
              <a:t>the ICS Chief Engineer as a member of the Accelerator Integration </a:t>
            </a:r>
            <a:r>
              <a:rPr lang="en-US" sz="1600" dirty="0" smtClean="0"/>
              <a:t>Group</a:t>
            </a:r>
            <a:endParaRPr lang="en-US" sz="1600" dirty="0"/>
          </a:p>
          <a:p>
            <a:pPr lvl="1">
              <a:spcBef>
                <a:spcPts val="0"/>
              </a:spcBef>
            </a:pPr>
            <a:r>
              <a:rPr lang="en-US" sz="1200" dirty="0" smtClean="0"/>
              <a:t>The accelerator integration group no longer exists. Instead, the chief engineer has participated in accelerator vertical design reviews. </a:t>
            </a:r>
            <a:endParaRPr lang="en-US" sz="1200" dirty="0" smtClean="0">
              <a:solidFill>
                <a:srgbClr val="FF0000"/>
              </a:solidFill>
            </a:endParaRPr>
          </a:p>
          <a:p>
            <a:pPr lvl="1">
              <a:spcBef>
                <a:spcPts val="0"/>
              </a:spcBef>
            </a:pPr>
            <a:r>
              <a:rPr lang="en-US" sz="1200" dirty="0" smtClean="0"/>
              <a:t>The need to work together with Accelerator, Target and NSS has been further highlighted in the effort to create an integrated plan for ESS with global milestones. ICS is looking for forums and venues to establish this collaboration.</a:t>
            </a:r>
          </a:p>
          <a:p>
            <a:pPr>
              <a:spcBef>
                <a:spcPts val="0"/>
              </a:spcBef>
            </a:pPr>
            <a:endParaRPr lang="en-US" sz="1600" dirty="0" smtClean="0"/>
          </a:p>
          <a:p>
            <a:pPr>
              <a:spcBef>
                <a:spcPts val="0"/>
              </a:spcBef>
            </a:pPr>
            <a:r>
              <a:rPr lang="en-US" sz="1600" dirty="0" smtClean="0"/>
              <a:t>All </a:t>
            </a:r>
            <a:r>
              <a:rPr lang="en-US" sz="1600" dirty="0"/>
              <a:t>technical systems that interface to the MPS must be subject to design review and approval by the Machine Protection </a:t>
            </a:r>
            <a:r>
              <a:rPr lang="en-US" sz="1600" dirty="0" smtClean="0"/>
              <a:t>Committee</a:t>
            </a:r>
          </a:p>
          <a:p>
            <a:pPr lvl="1">
              <a:spcBef>
                <a:spcPts val="0"/>
              </a:spcBef>
            </a:pPr>
            <a:r>
              <a:rPr lang="en-US" sz="1200" dirty="0" smtClean="0"/>
              <a:t>The Machine protection committee is active and chaired by Annika Nordt. </a:t>
            </a:r>
          </a:p>
          <a:p>
            <a:pPr lvl="1">
              <a:spcBef>
                <a:spcPts val="0"/>
              </a:spcBef>
            </a:pPr>
            <a:r>
              <a:rPr lang="en-US" sz="1200" dirty="0" smtClean="0"/>
              <a:t>The committee is working well but a reorganization will mean that new people will be involved in the </a:t>
            </a:r>
            <a:r>
              <a:rPr lang="en-US" sz="1200" dirty="0" smtClean="0"/>
              <a:t>committee</a:t>
            </a:r>
          </a:p>
          <a:p>
            <a:pPr lvl="1">
              <a:spcBef>
                <a:spcPts val="0"/>
              </a:spcBef>
            </a:pPr>
            <a:r>
              <a:rPr lang="en-US" sz="1200" dirty="0" smtClean="0"/>
              <a:t>The MPC is the approving entity for MP relevant systems</a:t>
            </a:r>
            <a:endParaRPr lang="en-US" sz="1200" dirty="0" smtClean="0"/>
          </a:p>
          <a:p>
            <a:pPr lvl="1">
              <a:spcBef>
                <a:spcPts val="0"/>
              </a:spcBef>
            </a:pPr>
            <a:endParaRPr lang="en-US" sz="1000" dirty="0"/>
          </a:p>
          <a:p>
            <a:pPr>
              <a:spcBef>
                <a:spcPts val="0"/>
              </a:spcBef>
            </a:pPr>
            <a:r>
              <a:rPr lang="en-US" sz="1600" dirty="0"/>
              <a:t>Requirements for staged availability of the PSS should be evaluated based on proposed commissioning of the accelerator</a:t>
            </a:r>
          </a:p>
          <a:p>
            <a:pPr lvl="1">
              <a:spcBef>
                <a:spcPts val="0"/>
              </a:spcBef>
            </a:pPr>
            <a:r>
              <a:rPr lang="en-US" sz="1200" dirty="0"/>
              <a:t>The PSS </a:t>
            </a:r>
            <a:r>
              <a:rPr lang="en-US" sz="1200" dirty="0" smtClean="0"/>
              <a:t>team is attending </a:t>
            </a:r>
            <a:r>
              <a:rPr lang="en-US" sz="1200" dirty="0"/>
              <a:t>regular meetings with Accelerator division to discuss the </a:t>
            </a:r>
            <a:r>
              <a:rPr lang="en-US" sz="1200" dirty="0" smtClean="0"/>
              <a:t>potentially </a:t>
            </a:r>
            <a:r>
              <a:rPr lang="en-US" sz="1200" dirty="0"/>
              <a:t>staged installation and commissioning and equipment conditioning of the accelerator. </a:t>
            </a:r>
            <a:r>
              <a:rPr lang="en-US" sz="1200" dirty="0" smtClean="0"/>
              <a:t>Even though dates </a:t>
            </a:r>
            <a:r>
              <a:rPr lang="en-US" sz="1200" dirty="0"/>
              <a:t>are not yet defined </a:t>
            </a:r>
            <a:r>
              <a:rPr lang="en-US" sz="1200" dirty="0" smtClean="0"/>
              <a:t>, we have a preliminary description </a:t>
            </a:r>
            <a:r>
              <a:rPr lang="en-US" sz="1200" dirty="0"/>
              <a:t>of how the PSS </a:t>
            </a:r>
            <a:r>
              <a:rPr lang="en-US" sz="1200" dirty="0" smtClean="0"/>
              <a:t>can be </a:t>
            </a:r>
            <a:r>
              <a:rPr lang="en-US" sz="1200" dirty="0"/>
              <a:t>installed and worked in with the accelerator installation and commissioning </a:t>
            </a:r>
            <a:r>
              <a:rPr lang="en-US" sz="1200" dirty="0" smtClean="0"/>
              <a:t>plan</a:t>
            </a:r>
          </a:p>
          <a:p>
            <a:pPr marL="857250" lvl="2" indent="0">
              <a:spcBef>
                <a:spcPts val="600"/>
              </a:spcBef>
              <a:buNone/>
            </a:pPr>
            <a:r>
              <a:rPr lang="en-US" sz="1200" dirty="0" smtClean="0"/>
              <a:t>1) </a:t>
            </a:r>
            <a:r>
              <a:rPr lang="en-US" sz="1200" dirty="0"/>
              <a:t>DTL’s installed. A gated shield wall installed at either end of </a:t>
            </a:r>
            <a:r>
              <a:rPr lang="en-US" sz="1200" dirty="0" smtClean="0"/>
              <a:t>the DTL’s</a:t>
            </a:r>
            <a:r>
              <a:rPr lang="en-US" sz="1200" dirty="0"/>
              <a:t>. These walls will tie in with the fences for </a:t>
            </a:r>
            <a:r>
              <a:rPr lang="en-US" sz="1200" dirty="0" smtClean="0"/>
              <a:t>PSS </a:t>
            </a:r>
            <a:r>
              <a:rPr lang="en-US" sz="1200" dirty="0"/>
              <a:t>zone 2 so switches for the gated shield wall will </a:t>
            </a:r>
            <a:r>
              <a:rPr lang="en-US" sz="1200" dirty="0" smtClean="0"/>
              <a:t>actually </a:t>
            </a:r>
            <a:r>
              <a:rPr lang="en-US" sz="1200" dirty="0"/>
              <a:t>be used on the fences </a:t>
            </a:r>
            <a:r>
              <a:rPr lang="en-US" sz="1200" dirty="0" smtClean="0"/>
              <a:t>at  </a:t>
            </a:r>
            <a:r>
              <a:rPr lang="en-US" sz="1200" dirty="0"/>
              <a:t>a later date when they are installed. The DTL’s can then be conditioned in complete safety. We will install temporary </a:t>
            </a:r>
            <a:r>
              <a:rPr lang="en-US" sz="1200" dirty="0" smtClean="0"/>
              <a:t>X-ray/radiation </a:t>
            </a:r>
            <a:r>
              <a:rPr lang="en-US" sz="1200" dirty="0"/>
              <a:t>monitors at </a:t>
            </a:r>
            <a:r>
              <a:rPr lang="en-US" sz="1200" dirty="0" smtClean="0"/>
              <a:t>each </a:t>
            </a:r>
            <a:r>
              <a:rPr lang="en-US" sz="1200" dirty="0"/>
              <a:t>of these entrances which will switch </a:t>
            </a:r>
            <a:r>
              <a:rPr lang="en-US" sz="1200" dirty="0" smtClean="0"/>
              <a:t>off </a:t>
            </a:r>
            <a:r>
              <a:rPr lang="en-US" sz="1200" dirty="0"/>
              <a:t>the RF modulators if high </a:t>
            </a:r>
            <a:r>
              <a:rPr lang="en-US" sz="1200" dirty="0" smtClean="0"/>
              <a:t>levels </a:t>
            </a:r>
            <a:r>
              <a:rPr lang="en-US" sz="1200" dirty="0"/>
              <a:t>of </a:t>
            </a:r>
            <a:r>
              <a:rPr lang="en-US" sz="1200" dirty="0" smtClean="0"/>
              <a:t>radiation/X-rays </a:t>
            </a:r>
            <a:r>
              <a:rPr lang="en-US" sz="1200" dirty="0"/>
              <a:t>are detected</a:t>
            </a:r>
            <a:r>
              <a:rPr lang="en-US" sz="1200" dirty="0" smtClean="0"/>
              <a:t>.</a:t>
            </a:r>
          </a:p>
          <a:p>
            <a:pPr marL="857250" lvl="2" indent="0">
              <a:spcBef>
                <a:spcPts val="600"/>
              </a:spcBef>
              <a:buNone/>
            </a:pPr>
            <a:r>
              <a:rPr lang="en-US" sz="1200" dirty="0" smtClean="0"/>
              <a:t>2) </a:t>
            </a:r>
            <a:r>
              <a:rPr lang="en-US" sz="1200" dirty="0"/>
              <a:t>The Proton source, LEBT,RFQ,MEBT (PSS Zone1) can then potentially commissioned be tested with the walls in </a:t>
            </a:r>
            <a:r>
              <a:rPr lang="en-US" sz="1200" dirty="0" smtClean="0"/>
              <a:t>position</a:t>
            </a:r>
          </a:p>
          <a:p>
            <a:pPr marL="857250" lvl="2" indent="0">
              <a:spcBef>
                <a:spcPts val="600"/>
              </a:spcBef>
              <a:buNone/>
            </a:pPr>
            <a:r>
              <a:rPr lang="en-US" sz="1200" dirty="0" smtClean="0"/>
              <a:t>3) </a:t>
            </a:r>
            <a:r>
              <a:rPr lang="en-US" sz="1200" dirty="0"/>
              <a:t>The </a:t>
            </a:r>
            <a:r>
              <a:rPr lang="en-US" sz="1200" dirty="0" smtClean="0"/>
              <a:t>first </a:t>
            </a:r>
            <a:r>
              <a:rPr lang="en-US" sz="1200" dirty="0"/>
              <a:t>temporary wall (at beginning of the DTL’s) removed and beam run up to the end of the DTL’s. One radiation monitor will remain until </a:t>
            </a:r>
            <a:r>
              <a:rPr lang="en-US" sz="1200" dirty="0" smtClean="0"/>
              <a:t>after </a:t>
            </a:r>
            <a:r>
              <a:rPr lang="en-US" sz="1200" dirty="0"/>
              <a:t>the last temporary wall is removed</a:t>
            </a:r>
            <a:r>
              <a:rPr lang="en-US" sz="1200" dirty="0" smtClean="0"/>
              <a:t>.</a:t>
            </a:r>
          </a:p>
          <a:p>
            <a:pPr marL="857250" lvl="2" indent="0">
              <a:spcBef>
                <a:spcPts val="600"/>
              </a:spcBef>
              <a:buNone/>
            </a:pPr>
            <a:r>
              <a:rPr lang="en-US" sz="1200" dirty="0" smtClean="0"/>
              <a:t>4) </a:t>
            </a:r>
            <a:r>
              <a:rPr lang="en-US" sz="1200" dirty="0"/>
              <a:t>The ODH system will need to be commissioned </a:t>
            </a:r>
            <a:r>
              <a:rPr lang="en-US" sz="1200" dirty="0" smtClean="0"/>
              <a:t>as the </a:t>
            </a:r>
            <a:r>
              <a:rPr lang="en-US" sz="1200" dirty="0" err="1" smtClean="0"/>
              <a:t>Cryo</a:t>
            </a:r>
            <a:r>
              <a:rPr lang="en-US" sz="1200" dirty="0"/>
              <a:t>-</a:t>
            </a:r>
            <a:r>
              <a:rPr lang="en-US" sz="1200" dirty="0" smtClean="0"/>
              <a:t>lines </a:t>
            </a:r>
            <a:r>
              <a:rPr lang="en-US" sz="1200" dirty="0"/>
              <a:t>are expected to be commissioned fairly </a:t>
            </a:r>
            <a:r>
              <a:rPr lang="en-US" sz="1200" dirty="0" smtClean="0"/>
              <a:t>early</a:t>
            </a:r>
            <a:endParaRPr lang="en-US" sz="1200" dirty="0"/>
          </a:p>
          <a:p>
            <a:pPr marL="857250" lvl="2" indent="0">
              <a:spcBef>
                <a:spcPts val="600"/>
              </a:spcBef>
              <a:buNone/>
            </a:pPr>
            <a:r>
              <a:rPr lang="en-US" sz="1200" dirty="0" smtClean="0"/>
              <a:t>5) </a:t>
            </a:r>
            <a:r>
              <a:rPr lang="en-US" sz="1200" dirty="0"/>
              <a:t>Whilst the temporary wall is in position after the DTL’s it is expected that installation can continue further down the </a:t>
            </a:r>
            <a:r>
              <a:rPr lang="en-US" sz="1200" dirty="0" smtClean="0"/>
              <a:t>tunnel</a:t>
            </a:r>
            <a:endParaRPr lang="en-US" sz="1200" dirty="0"/>
          </a:p>
        </p:txBody>
      </p:sp>
      <p:sp>
        <p:nvSpPr>
          <p:cNvPr id="4" name="Slide Number Placeholder 3"/>
          <p:cNvSpPr>
            <a:spLocks noGrp="1"/>
          </p:cNvSpPr>
          <p:nvPr>
            <p:ph type="sldNum" sz="quarter" idx="12"/>
          </p:nvPr>
        </p:nvSpPr>
        <p:spPr/>
        <p:txBody>
          <a:bodyPr/>
          <a:lstStyle/>
          <a:p>
            <a:fld id="{551115BC-487E-4422-894C-CB7CD3E79223}" type="slidenum">
              <a:rPr lang="en-GB" smtClean="0"/>
              <a:t>3</a:t>
            </a:fld>
            <a:endParaRPr lang="en-GB" dirty="0"/>
          </a:p>
        </p:txBody>
      </p:sp>
    </p:spTree>
    <p:extLst>
      <p:ext uri="{BB962C8B-B14F-4D97-AF65-F5344CB8AC3E}">
        <p14:creationId xmlns:p14="http://schemas.microsoft.com/office/powerpoint/2010/main" val="246182155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Responses to recommendations of </a:t>
            </a:r>
            <a:r>
              <a:rPr lang="en-US" sz="2400" b="1" dirty="0" smtClean="0">
                <a:solidFill>
                  <a:srgbClr val="FF0000"/>
                </a:solidFill>
              </a:rPr>
              <a:t>TAC 10</a:t>
            </a:r>
            <a:r>
              <a:rPr lang="en-US" sz="2400" dirty="0" smtClean="0"/>
              <a:t/>
            </a:r>
            <a:br>
              <a:rPr lang="en-US" sz="2400" dirty="0" smtClean="0"/>
            </a:br>
            <a:r>
              <a:rPr lang="en-GB" sz="1600" noProof="0" dirty="0" smtClean="0"/>
              <a:t>Integrated Control Systems</a:t>
            </a:r>
            <a:endParaRPr lang="en-GB" noProof="0" dirty="0"/>
          </a:p>
        </p:txBody>
      </p:sp>
      <p:sp>
        <p:nvSpPr>
          <p:cNvPr id="3" name="Content Placeholder 2"/>
          <p:cNvSpPr>
            <a:spLocks noGrp="1"/>
          </p:cNvSpPr>
          <p:nvPr>
            <p:ph idx="1"/>
          </p:nvPr>
        </p:nvSpPr>
        <p:spPr>
          <a:xfrm>
            <a:off x="179512" y="1412776"/>
            <a:ext cx="8784976" cy="5328592"/>
          </a:xfrm>
        </p:spPr>
        <p:txBody>
          <a:bodyPr>
            <a:noAutofit/>
          </a:bodyPr>
          <a:lstStyle/>
          <a:p>
            <a:pPr>
              <a:spcBef>
                <a:spcPts val="0"/>
              </a:spcBef>
            </a:pPr>
            <a:r>
              <a:rPr lang="en-US" sz="1600" dirty="0"/>
              <a:t>Issue ICS standards for hardware, software, processes and </a:t>
            </a:r>
            <a:r>
              <a:rPr lang="en-US" sz="1600" dirty="0" smtClean="0"/>
              <a:t>documentation</a:t>
            </a:r>
          </a:p>
          <a:p>
            <a:pPr lvl="1">
              <a:spcBef>
                <a:spcPts val="0"/>
              </a:spcBef>
            </a:pPr>
            <a:r>
              <a:rPr lang="en-US" sz="1200" dirty="0" smtClean="0"/>
              <a:t>See reply to TAC 11 Action #2 above</a:t>
            </a:r>
            <a:endParaRPr lang="en-US" sz="1200" dirty="0"/>
          </a:p>
          <a:p>
            <a:pPr>
              <a:spcBef>
                <a:spcPts val="0"/>
              </a:spcBef>
            </a:pPr>
            <a:endParaRPr lang="en-US" sz="1200" dirty="0" smtClean="0"/>
          </a:p>
          <a:p>
            <a:pPr>
              <a:spcBef>
                <a:spcPts val="0"/>
              </a:spcBef>
            </a:pPr>
            <a:r>
              <a:rPr lang="en-US" sz="1600" dirty="0" smtClean="0"/>
              <a:t>Develop </a:t>
            </a:r>
            <a:r>
              <a:rPr lang="en-US" sz="1600" dirty="0"/>
              <a:t>Interface Control Documents for the technical </a:t>
            </a:r>
            <a:r>
              <a:rPr lang="en-US" sz="1600" dirty="0" smtClean="0"/>
              <a:t>systems</a:t>
            </a:r>
          </a:p>
          <a:p>
            <a:pPr lvl="1">
              <a:spcBef>
                <a:spcPts val="0"/>
              </a:spcBef>
            </a:pPr>
            <a:r>
              <a:rPr lang="en-US" sz="1200" dirty="0"/>
              <a:t>We are still trying to define a coherent way to set up the </a:t>
            </a:r>
            <a:r>
              <a:rPr lang="en-US" sz="1200" dirty="0" smtClean="0"/>
              <a:t>ICD </a:t>
            </a:r>
            <a:r>
              <a:rPr lang="en-US" sz="1200" dirty="0"/>
              <a:t>documents. The goal is to have a common structure for the documents. This has however meant holding back the approval in some cases where the previously prepared documentation has not been fit for the purposes.</a:t>
            </a:r>
          </a:p>
          <a:p>
            <a:pPr lvl="1">
              <a:spcBef>
                <a:spcPts val="0"/>
              </a:spcBef>
            </a:pPr>
            <a:r>
              <a:rPr lang="en-US" sz="1200" dirty="0" smtClean="0"/>
              <a:t>In </a:t>
            </a:r>
            <a:r>
              <a:rPr lang="en-US" sz="1200" dirty="0"/>
              <a:t>addition, lack of ICS stakeholder resources has in many cases slowed down progress. It is also sometimes not clear who the counterpart is for defining these documents. </a:t>
            </a:r>
          </a:p>
          <a:p>
            <a:pPr lvl="1">
              <a:spcBef>
                <a:spcPts val="0"/>
              </a:spcBef>
            </a:pPr>
            <a:r>
              <a:rPr lang="en-US" sz="1200" dirty="0" smtClean="0"/>
              <a:t>So </a:t>
            </a:r>
            <a:r>
              <a:rPr lang="en-US" sz="1200" dirty="0"/>
              <a:t>far, we </a:t>
            </a:r>
            <a:r>
              <a:rPr lang="en-US" sz="1200" dirty="0" smtClean="0"/>
              <a:t>have</a:t>
            </a:r>
            <a:endParaRPr lang="en-US" sz="1200" dirty="0"/>
          </a:p>
          <a:p>
            <a:pPr lvl="2">
              <a:spcBef>
                <a:spcPts val="0"/>
              </a:spcBef>
            </a:pPr>
            <a:r>
              <a:rPr lang="en-US" sz="1200" dirty="0" smtClean="0"/>
              <a:t>A preliminary version of an ICD </a:t>
            </a:r>
            <a:r>
              <a:rPr lang="en-US" sz="1200" dirty="0"/>
              <a:t>with </a:t>
            </a:r>
            <a:r>
              <a:rPr lang="en-US" sz="1200" dirty="0" smtClean="0"/>
              <a:t>CF in </a:t>
            </a:r>
            <a:r>
              <a:rPr lang="en-US" sz="1200" dirty="0"/>
              <a:t>CHESS. This is the most stable and advanced agreement so far</a:t>
            </a:r>
          </a:p>
          <a:p>
            <a:pPr lvl="2">
              <a:spcBef>
                <a:spcPts val="0"/>
              </a:spcBef>
            </a:pPr>
            <a:r>
              <a:rPr lang="en-US" sz="1200" dirty="0" smtClean="0"/>
              <a:t>A </a:t>
            </a:r>
            <a:r>
              <a:rPr lang="en-US" sz="1200" dirty="0"/>
              <a:t>rough agreement with </a:t>
            </a:r>
            <a:r>
              <a:rPr lang="en-US" sz="1200" dirty="0" smtClean="0"/>
              <a:t>Accelerator as preliminary in CHESS - this is </a:t>
            </a:r>
            <a:r>
              <a:rPr lang="en-US" sz="1200" dirty="0"/>
              <a:t>still developing.</a:t>
            </a:r>
          </a:p>
          <a:p>
            <a:pPr lvl="3">
              <a:spcBef>
                <a:spcPts val="0"/>
              </a:spcBef>
            </a:pPr>
            <a:r>
              <a:rPr lang="en-US" sz="1200" dirty="0" smtClean="0"/>
              <a:t>Sub-agreements </a:t>
            </a:r>
            <a:r>
              <a:rPr lang="en-US" sz="1200" dirty="0"/>
              <a:t>with the Beam instrumentation, Vacuum and Water cooling groups</a:t>
            </a:r>
          </a:p>
          <a:p>
            <a:pPr lvl="2">
              <a:spcBef>
                <a:spcPts val="0"/>
              </a:spcBef>
            </a:pPr>
            <a:r>
              <a:rPr lang="en-US" sz="1200" dirty="0" smtClean="0"/>
              <a:t>Top-level </a:t>
            </a:r>
            <a:r>
              <a:rPr lang="en-US" sz="1200" dirty="0"/>
              <a:t>ICS with Target is under </a:t>
            </a:r>
            <a:r>
              <a:rPr lang="en-US" sz="1200" dirty="0" smtClean="0"/>
              <a:t>revision with an agreement on what to change</a:t>
            </a:r>
            <a:endParaRPr lang="en-US" sz="1200" dirty="0"/>
          </a:p>
          <a:p>
            <a:pPr lvl="2">
              <a:spcBef>
                <a:spcPts val="0"/>
              </a:spcBef>
            </a:pPr>
            <a:r>
              <a:rPr lang="en-US" sz="1200" dirty="0" smtClean="0"/>
              <a:t>ICD </a:t>
            </a:r>
            <a:r>
              <a:rPr lang="en-US" sz="1200" dirty="0"/>
              <a:t>with NSS, currently titled “Service Level Agreement” is under revision</a:t>
            </a:r>
          </a:p>
          <a:p>
            <a:pPr marL="0" indent="0">
              <a:spcBef>
                <a:spcPts val="0"/>
              </a:spcBef>
              <a:buNone/>
            </a:pPr>
            <a:endParaRPr lang="en-US" sz="1600" dirty="0" smtClean="0"/>
          </a:p>
        </p:txBody>
      </p:sp>
      <p:sp>
        <p:nvSpPr>
          <p:cNvPr id="4" name="Slide Number Placeholder 3"/>
          <p:cNvSpPr>
            <a:spLocks noGrp="1"/>
          </p:cNvSpPr>
          <p:nvPr>
            <p:ph type="sldNum" sz="quarter" idx="12"/>
          </p:nvPr>
        </p:nvSpPr>
        <p:spPr/>
        <p:txBody>
          <a:bodyPr/>
          <a:lstStyle/>
          <a:p>
            <a:fld id="{551115BC-487E-4422-894C-CB7CD3E79223}" type="slidenum">
              <a:rPr lang="en-GB" smtClean="0"/>
              <a:t>4</a:t>
            </a:fld>
            <a:endParaRPr lang="en-GB" dirty="0"/>
          </a:p>
        </p:txBody>
      </p:sp>
    </p:spTree>
    <p:extLst>
      <p:ext uri="{BB962C8B-B14F-4D97-AF65-F5344CB8AC3E}">
        <p14:creationId xmlns:p14="http://schemas.microsoft.com/office/powerpoint/2010/main" val="335266580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Responses to recommendations of </a:t>
            </a:r>
            <a:r>
              <a:rPr lang="en-US" sz="2400" b="1" dirty="0" smtClean="0">
                <a:solidFill>
                  <a:srgbClr val="FF0000"/>
                </a:solidFill>
              </a:rPr>
              <a:t>TAC 10</a:t>
            </a:r>
            <a:r>
              <a:rPr lang="en-US" sz="2400" dirty="0" smtClean="0"/>
              <a:t/>
            </a:r>
            <a:br>
              <a:rPr lang="en-US" sz="2400" dirty="0" smtClean="0"/>
            </a:br>
            <a:r>
              <a:rPr lang="en-GB" sz="1600" noProof="0" dirty="0" smtClean="0"/>
              <a:t>Integrated Control Systems</a:t>
            </a:r>
            <a:endParaRPr lang="en-GB" noProof="0" dirty="0"/>
          </a:p>
        </p:txBody>
      </p:sp>
      <p:sp>
        <p:nvSpPr>
          <p:cNvPr id="3" name="Content Placeholder 2"/>
          <p:cNvSpPr>
            <a:spLocks noGrp="1"/>
          </p:cNvSpPr>
          <p:nvPr>
            <p:ph idx="1"/>
          </p:nvPr>
        </p:nvSpPr>
        <p:spPr>
          <a:xfrm>
            <a:off x="179512" y="1412776"/>
            <a:ext cx="8784976" cy="5328592"/>
          </a:xfrm>
        </p:spPr>
        <p:txBody>
          <a:bodyPr>
            <a:noAutofit/>
          </a:bodyPr>
          <a:lstStyle/>
          <a:p>
            <a:pPr>
              <a:spcBef>
                <a:spcPts val="0"/>
              </a:spcBef>
            </a:pPr>
            <a:r>
              <a:rPr lang="en-US" sz="1600" dirty="0" smtClean="0"/>
              <a:t>Proactively </a:t>
            </a:r>
            <a:r>
              <a:rPr lang="en-US" sz="1600" dirty="0"/>
              <a:t>seek </a:t>
            </a:r>
            <a:r>
              <a:rPr lang="en-US" sz="1600" dirty="0" smtClean="0"/>
              <a:t>In-kind collaboration </a:t>
            </a:r>
            <a:r>
              <a:rPr lang="en-US" sz="1600" dirty="0"/>
              <a:t>agreements with other institutions and work </a:t>
            </a:r>
            <a:r>
              <a:rPr lang="en-US" sz="1600" dirty="0" smtClean="0"/>
              <a:t>with accelerator </a:t>
            </a:r>
            <a:r>
              <a:rPr lang="en-US" sz="1600" dirty="0"/>
              <a:t>subsystem </a:t>
            </a:r>
            <a:r>
              <a:rPr lang="en-US" sz="1600" dirty="0" smtClean="0"/>
              <a:t>In-kind initiatives </a:t>
            </a:r>
            <a:r>
              <a:rPr lang="en-US" sz="1600" dirty="0"/>
              <a:t>to see if these can include an </a:t>
            </a:r>
            <a:r>
              <a:rPr lang="en-US" sz="1600" dirty="0" smtClean="0"/>
              <a:t>In-kind collaboration </a:t>
            </a:r>
            <a:r>
              <a:rPr lang="en-US" sz="1600" dirty="0"/>
              <a:t>of </a:t>
            </a:r>
            <a:r>
              <a:rPr lang="en-US" sz="1600" dirty="0" smtClean="0"/>
              <a:t>controls</a:t>
            </a:r>
          </a:p>
          <a:p>
            <a:pPr lvl="1">
              <a:spcBef>
                <a:spcPts val="0"/>
              </a:spcBef>
            </a:pPr>
            <a:r>
              <a:rPr lang="en-US" sz="1200" dirty="0" smtClean="0"/>
              <a:t>Developing ICS In-kind collaboration activities has been a high priority since late spring. The map of In-kind initiatives has changed quite dramatically since this period</a:t>
            </a:r>
            <a:endParaRPr lang="en-US" sz="1200" dirty="0" smtClean="0">
              <a:solidFill>
                <a:srgbClr val="FF0000"/>
              </a:solidFill>
            </a:endParaRPr>
          </a:p>
          <a:p>
            <a:pPr lvl="1">
              <a:spcBef>
                <a:spcPts val="0"/>
              </a:spcBef>
            </a:pPr>
            <a:endParaRPr lang="en-US" sz="1200" dirty="0"/>
          </a:p>
          <a:p>
            <a:pPr lvl="1">
              <a:spcBef>
                <a:spcPts val="0"/>
              </a:spcBef>
            </a:pPr>
            <a:endParaRPr lang="en-US" sz="1200" dirty="0" smtClean="0"/>
          </a:p>
          <a:p>
            <a:pPr lvl="1">
              <a:spcBef>
                <a:spcPts val="0"/>
              </a:spcBef>
            </a:pPr>
            <a:endParaRPr lang="en-US" sz="1200" dirty="0"/>
          </a:p>
          <a:p>
            <a:pPr lvl="1">
              <a:spcBef>
                <a:spcPts val="0"/>
              </a:spcBef>
            </a:pPr>
            <a:endParaRPr lang="en-US" sz="1200" dirty="0" smtClean="0"/>
          </a:p>
          <a:p>
            <a:pPr lvl="1">
              <a:spcBef>
                <a:spcPts val="0"/>
              </a:spcBef>
            </a:pPr>
            <a:endParaRPr lang="en-US" sz="1200" dirty="0"/>
          </a:p>
          <a:p>
            <a:pPr lvl="1">
              <a:spcBef>
                <a:spcPts val="0"/>
              </a:spcBef>
            </a:pPr>
            <a:endParaRPr lang="en-US" sz="1200" dirty="0" smtClean="0"/>
          </a:p>
          <a:p>
            <a:pPr lvl="1">
              <a:spcBef>
                <a:spcPts val="0"/>
              </a:spcBef>
            </a:pPr>
            <a:endParaRPr lang="en-US" sz="1200" dirty="0"/>
          </a:p>
          <a:p>
            <a:pPr lvl="1">
              <a:spcBef>
                <a:spcPts val="0"/>
              </a:spcBef>
            </a:pPr>
            <a:endParaRPr lang="en-US" sz="1200" dirty="0" smtClean="0"/>
          </a:p>
          <a:p>
            <a:pPr lvl="1">
              <a:spcBef>
                <a:spcPts val="0"/>
              </a:spcBef>
            </a:pPr>
            <a:endParaRPr lang="en-US" sz="1200" dirty="0"/>
          </a:p>
          <a:p>
            <a:pPr lvl="1">
              <a:spcBef>
                <a:spcPts val="0"/>
              </a:spcBef>
            </a:pPr>
            <a:endParaRPr lang="en-US" sz="1200" dirty="0" smtClean="0"/>
          </a:p>
          <a:p>
            <a:pPr lvl="1">
              <a:spcBef>
                <a:spcPts val="0"/>
              </a:spcBef>
            </a:pPr>
            <a:endParaRPr lang="en-US" sz="1200" dirty="0"/>
          </a:p>
          <a:p>
            <a:pPr lvl="1">
              <a:spcBef>
                <a:spcPts val="0"/>
              </a:spcBef>
            </a:pPr>
            <a:endParaRPr lang="en-US" sz="1200" dirty="0" smtClean="0"/>
          </a:p>
          <a:p>
            <a:pPr lvl="1">
              <a:spcBef>
                <a:spcPts val="0"/>
              </a:spcBef>
            </a:pPr>
            <a:endParaRPr lang="en-US" sz="1200" dirty="0"/>
          </a:p>
          <a:p>
            <a:pPr lvl="1">
              <a:spcBef>
                <a:spcPts val="0"/>
              </a:spcBef>
            </a:pPr>
            <a:endParaRPr lang="en-US" sz="1200" dirty="0" smtClean="0"/>
          </a:p>
          <a:p>
            <a:pPr lvl="1">
              <a:spcBef>
                <a:spcPts val="0"/>
              </a:spcBef>
            </a:pPr>
            <a:endParaRPr lang="en-US" sz="1200" dirty="0"/>
          </a:p>
          <a:p>
            <a:pPr lvl="1">
              <a:spcBef>
                <a:spcPts val="0"/>
              </a:spcBef>
            </a:pPr>
            <a:endParaRPr lang="en-US" sz="1200" dirty="0" smtClean="0"/>
          </a:p>
          <a:p>
            <a:pPr lvl="1">
              <a:spcBef>
                <a:spcPts val="0"/>
              </a:spcBef>
            </a:pPr>
            <a:endParaRPr lang="en-US" sz="1200" dirty="0"/>
          </a:p>
          <a:p>
            <a:pPr lvl="1">
              <a:spcBef>
                <a:spcPts val="0"/>
              </a:spcBef>
            </a:pPr>
            <a:r>
              <a:rPr lang="en-US" sz="1200" dirty="0" smtClean="0"/>
              <a:t>The current In-kind strategy is based </a:t>
            </a:r>
            <a:r>
              <a:rPr lang="en-US" sz="1200" smtClean="0"/>
              <a:t>on continuing already </a:t>
            </a:r>
            <a:r>
              <a:rPr lang="en-US" sz="1200" dirty="0" smtClean="0"/>
              <a:t>initiated activities (such as </a:t>
            </a:r>
            <a:br>
              <a:rPr lang="en-US" sz="1200" dirty="0" smtClean="0"/>
            </a:br>
            <a:r>
              <a:rPr lang="en-US" sz="1200" dirty="0" smtClean="0"/>
              <a:t>those in France and Bilbao) while actively seeking new activities with “smaller accounts”</a:t>
            </a:r>
            <a:br>
              <a:rPr lang="en-US" sz="1200" dirty="0" smtClean="0"/>
            </a:br>
            <a:r>
              <a:rPr lang="en-US" sz="1200" dirty="0" smtClean="0"/>
              <a:t>where the likelihood of success is higher</a:t>
            </a:r>
          </a:p>
          <a:p>
            <a:pPr lvl="1">
              <a:spcBef>
                <a:spcPts val="0"/>
              </a:spcBef>
            </a:pPr>
            <a:endParaRPr lang="en-US" sz="1200" dirty="0" smtClean="0"/>
          </a:p>
          <a:p>
            <a:pPr lvl="1">
              <a:spcBef>
                <a:spcPts val="0"/>
              </a:spcBef>
            </a:pPr>
            <a:r>
              <a:rPr lang="en-US" sz="1200" dirty="0" smtClean="0"/>
              <a:t>The current focus for new In-kind activities in 2015 is Switzerland (PSI and ZHAW), upcoming</a:t>
            </a:r>
            <a:br>
              <a:rPr lang="en-US" sz="1200" dirty="0" smtClean="0"/>
            </a:br>
            <a:r>
              <a:rPr lang="en-US" sz="1200" dirty="0" smtClean="0"/>
              <a:t>activities 2016 are being planned/discussed with Estonia, Hungary and Poland</a:t>
            </a:r>
            <a:endParaRPr lang="en-US" sz="1200" dirty="0"/>
          </a:p>
          <a:p>
            <a:pPr>
              <a:spcBef>
                <a:spcPts val="0"/>
              </a:spcBef>
            </a:pPr>
            <a:endParaRPr lang="en-US" sz="1600" dirty="0" smtClean="0"/>
          </a:p>
          <a:p>
            <a:pPr>
              <a:spcBef>
                <a:spcPts val="0"/>
              </a:spcBef>
            </a:pPr>
            <a:endParaRPr lang="en-US" sz="1600" dirty="0"/>
          </a:p>
          <a:p>
            <a:pPr>
              <a:spcBef>
                <a:spcPts val="0"/>
              </a:spcBef>
            </a:pPr>
            <a:endParaRPr lang="en-US" sz="1600" dirty="0" smtClean="0"/>
          </a:p>
          <a:p>
            <a:pPr>
              <a:spcBef>
                <a:spcPts val="0"/>
              </a:spcBef>
            </a:pPr>
            <a:endParaRPr lang="en-US" sz="1600" dirty="0"/>
          </a:p>
          <a:p>
            <a:pPr>
              <a:spcBef>
                <a:spcPts val="0"/>
              </a:spcBef>
            </a:pPr>
            <a:endParaRPr lang="en-US" sz="1600" dirty="0" smtClean="0"/>
          </a:p>
          <a:p>
            <a:pPr>
              <a:spcBef>
                <a:spcPts val="0"/>
              </a:spcBef>
            </a:pPr>
            <a:endParaRPr lang="en-US" sz="1600" dirty="0"/>
          </a:p>
          <a:p>
            <a:pPr>
              <a:spcBef>
                <a:spcPts val="0"/>
              </a:spcBef>
            </a:pPr>
            <a:endParaRPr lang="en-US" sz="1600" dirty="0" smtClean="0"/>
          </a:p>
          <a:p>
            <a:pPr>
              <a:spcBef>
                <a:spcPts val="0"/>
              </a:spcBef>
            </a:pPr>
            <a:endParaRPr lang="en-US" sz="1600" dirty="0"/>
          </a:p>
          <a:p>
            <a:pPr>
              <a:spcBef>
                <a:spcPts val="0"/>
              </a:spcBef>
            </a:pPr>
            <a:endParaRPr lang="en-US" sz="1600" dirty="0" smtClean="0"/>
          </a:p>
          <a:p>
            <a:pPr>
              <a:spcBef>
                <a:spcPts val="0"/>
              </a:spcBef>
            </a:pPr>
            <a:endParaRPr lang="en-US" sz="1600" dirty="0"/>
          </a:p>
          <a:p>
            <a:pPr>
              <a:spcBef>
                <a:spcPts val="0"/>
              </a:spcBef>
            </a:pPr>
            <a:endParaRPr lang="en-US" sz="1600" dirty="0" smtClean="0"/>
          </a:p>
          <a:p>
            <a:pPr>
              <a:spcBef>
                <a:spcPts val="0"/>
              </a:spcBef>
            </a:pPr>
            <a:endParaRPr lang="en-US" sz="1600" dirty="0" smtClean="0"/>
          </a:p>
        </p:txBody>
      </p:sp>
      <p:sp>
        <p:nvSpPr>
          <p:cNvPr id="4" name="Slide Number Placeholder 3"/>
          <p:cNvSpPr>
            <a:spLocks noGrp="1"/>
          </p:cNvSpPr>
          <p:nvPr>
            <p:ph type="sldNum" sz="quarter" idx="12"/>
          </p:nvPr>
        </p:nvSpPr>
        <p:spPr/>
        <p:txBody>
          <a:bodyPr/>
          <a:lstStyle/>
          <a:p>
            <a:fld id="{551115BC-487E-4422-894C-CB7CD3E79223}" type="slidenum">
              <a:rPr lang="en-GB" smtClean="0"/>
              <a:t>5</a:t>
            </a:fld>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460496"/>
            <a:ext cx="8467700" cy="284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2410" y="5301208"/>
            <a:ext cx="2028818" cy="1214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234408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Responses to recommendations of </a:t>
            </a:r>
            <a:r>
              <a:rPr lang="en-US" sz="2400" b="1" dirty="0" smtClean="0">
                <a:solidFill>
                  <a:srgbClr val="FF0000"/>
                </a:solidFill>
              </a:rPr>
              <a:t>TAC 10</a:t>
            </a:r>
            <a:r>
              <a:rPr lang="en-US" sz="2400" dirty="0" smtClean="0"/>
              <a:t/>
            </a:r>
            <a:br>
              <a:rPr lang="en-US" sz="2400" dirty="0" smtClean="0"/>
            </a:br>
            <a:r>
              <a:rPr lang="en-GB" sz="1600" noProof="0" dirty="0" smtClean="0"/>
              <a:t>Integrated Control Systems</a:t>
            </a:r>
            <a:endParaRPr lang="en-GB" noProof="0" dirty="0"/>
          </a:p>
        </p:txBody>
      </p:sp>
      <p:sp>
        <p:nvSpPr>
          <p:cNvPr id="3" name="Content Placeholder 2"/>
          <p:cNvSpPr>
            <a:spLocks noGrp="1"/>
          </p:cNvSpPr>
          <p:nvPr>
            <p:ph idx="1"/>
          </p:nvPr>
        </p:nvSpPr>
        <p:spPr>
          <a:xfrm>
            <a:off x="179512" y="1484784"/>
            <a:ext cx="8784976" cy="5328592"/>
          </a:xfrm>
        </p:spPr>
        <p:txBody>
          <a:bodyPr>
            <a:noAutofit/>
          </a:bodyPr>
          <a:lstStyle/>
          <a:p>
            <a:pPr>
              <a:spcBef>
                <a:spcPts val="0"/>
              </a:spcBef>
            </a:pPr>
            <a:r>
              <a:rPr lang="en-US" sz="1600" dirty="0" smtClean="0"/>
              <a:t>Finalize </a:t>
            </a:r>
            <a:r>
              <a:rPr lang="en-US" sz="1600" dirty="0"/>
              <a:t>decision on ESS standard PLC for ICS</a:t>
            </a:r>
          </a:p>
          <a:p>
            <a:pPr lvl="1">
              <a:spcBef>
                <a:spcPts val="0"/>
              </a:spcBef>
            </a:pPr>
            <a:r>
              <a:rPr lang="en-US" sz="1200" dirty="0" smtClean="0"/>
              <a:t>This has been completed in the summer 2015. ESS has chosen Siemens as the standard PLC supplier through an extensive procurement/technical evaluation process</a:t>
            </a:r>
          </a:p>
          <a:p>
            <a:pPr>
              <a:spcBef>
                <a:spcPts val="0"/>
              </a:spcBef>
            </a:pPr>
            <a:endParaRPr lang="en-US" sz="1600" dirty="0" smtClean="0"/>
          </a:p>
          <a:p>
            <a:pPr>
              <a:spcBef>
                <a:spcPts val="0"/>
              </a:spcBef>
            </a:pPr>
            <a:r>
              <a:rPr lang="en-US" sz="1600" dirty="0" smtClean="0"/>
              <a:t>Fix </a:t>
            </a:r>
            <a:r>
              <a:rPr lang="en-US" sz="1600" dirty="0"/>
              <a:t>hardware standards and document, so they are available for in house and IKC developments, by Q4 2014</a:t>
            </a:r>
          </a:p>
          <a:p>
            <a:pPr lvl="1">
              <a:spcBef>
                <a:spcPts val="0"/>
              </a:spcBef>
            </a:pPr>
            <a:r>
              <a:rPr lang="en-US" sz="1200" dirty="0" smtClean="0"/>
              <a:t>See corresponding action from TAC 11</a:t>
            </a:r>
            <a:endParaRPr lang="en-US" sz="1200" dirty="0"/>
          </a:p>
          <a:p>
            <a:pPr>
              <a:spcBef>
                <a:spcPts val="0"/>
              </a:spcBef>
            </a:pPr>
            <a:endParaRPr lang="en-US" sz="1200" dirty="0"/>
          </a:p>
          <a:p>
            <a:pPr>
              <a:spcBef>
                <a:spcPts val="0"/>
              </a:spcBef>
            </a:pPr>
            <a:r>
              <a:rPr lang="en-US" sz="1600" dirty="0"/>
              <a:t>Consider establishing a framework agreement for the provision of IEC61508 support services (examples being, development of processes and documentation, failure-mode analysis studies, fault-tree analysis, design verification)</a:t>
            </a:r>
          </a:p>
          <a:p>
            <a:pPr lvl="1">
              <a:spcBef>
                <a:spcPts val="0"/>
              </a:spcBef>
            </a:pPr>
            <a:r>
              <a:rPr lang="en-US" sz="1200" dirty="0" smtClean="0"/>
              <a:t>This has been completed during 2015. An </a:t>
            </a:r>
            <a:r>
              <a:rPr lang="en-US" sz="1200" dirty="0"/>
              <a:t>agreement is in place </a:t>
            </a:r>
            <a:r>
              <a:rPr lang="en-US" sz="1200" dirty="0" smtClean="0"/>
              <a:t>with ZHAW (Zürich University for Applied Sciences) and </a:t>
            </a:r>
            <a:r>
              <a:rPr lang="en-US" sz="1200" dirty="0"/>
              <a:t>initial </a:t>
            </a:r>
            <a:r>
              <a:rPr lang="en-US" sz="1200" dirty="0" smtClean="0"/>
              <a:t>activities have been identified. We are now working to transform this collaboration into an in-kind activity.</a:t>
            </a:r>
            <a:endParaRPr lang="en-US" sz="1200" dirty="0"/>
          </a:p>
          <a:p>
            <a:pPr lvl="1">
              <a:spcBef>
                <a:spcPts val="0"/>
              </a:spcBef>
            </a:pPr>
            <a:endParaRPr lang="en-US" sz="800" dirty="0"/>
          </a:p>
          <a:p>
            <a:pPr lvl="1">
              <a:spcBef>
                <a:spcPts val="0"/>
              </a:spcBef>
            </a:pPr>
            <a:endParaRPr lang="en-US" sz="800" dirty="0"/>
          </a:p>
          <a:p>
            <a:pPr>
              <a:spcBef>
                <a:spcPts val="0"/>
              </a:spcBef>
            </a:pPr>
            <a:r>
              <a:rPr lang="en-US" sz="1600" dirty="0"/>
              <a:t>ESS should develop engineering standards and distribute to all collaborators as early as possible. PSS interface, lock-out tag-out (LOTO) standard, electrical safety, X-ray shielding, pressure-vessels standards, RF power leakage, are some of the more important things for such a set of standards. Compliance with such standards should part of the design (PDR and FDR) and inspection of progress of IKCs</a:t>
            </a:r>
          </a:p>
          <a:p>
            <a:pPr lvl="1">
              <a:spcBef>
                <a:spcPts val="0"/>
              </a:spcBef>
            </a:pPr>
            <a:r>
              <a:rPr lang="en-US" sz="1200" dirty="0"/>
              <a:t>This is being handled at ESS level by the Selection of Sustainable Materials working group,  [</a:t>
            </a:r>
            <a:r>
              <a:rPr lang="en-US" sz="1200" dirty="0" err="1"/>
              <a:t>Malin</a:t>
            </a:r>
            <a:r>
              <a:rPr lang="en-US" sz="1200" dirty="0"/>
              <a:t> </a:t>
            </a:r>
            <a:r>
              <a:rPr lang="en-US" sz="1200" dirty="0" err="1"/>
              <a:t>Åberg</a:t>
            </a:r>
            <a:r>
              <a:rPr lang="en-US" sz="1200" dirty="0"/>
              <a:t>]</a:t>
            </a:r>
          </a:p>
          <a:p>
            <a:pPr lvl="1">
              <a:spcBef>
                <a:spcPts val="0"/>
              </a:spcBef>
            </a:pPr>
            <a:r>
              <a:rPr lang="en-US" sz="1200" dirty="0"/>
              <a:t>ESS has developed documentation giving guidelines for electrical design and electrical </a:t>
            </a:r>
            <a:r>
              <a:rPr lang="en-US" sz="1200" dirty="0" smtClean="0"/>
              <a:t>drawing.</a:t>
            </a:r>
          </a:p>
          <a:p>
            <a:pPr lvl="1">
              <a:spcBef>
                <a:spcPts val="0"/>
              </a:spcBef>
            </a:pPr>
            <a:r>
              <a:rPr lang="en-US" sz="1200" dirty="0" smtClean="0"/>
              <a:t>These </a:t>
            </a:r>
            <a:r>
              <a:rPr lang="en-US" sz="1200" dirty="0"/>
              <a:t>standards and documents will be followed by the ESS PSS design team.</a:t>
            </a:r>
          </a:p>
          <a:p>
            <a:pPr lvl="1">
              <a:spcBef>
                <a:spcPts val="0"/>
              </a:spcBef>
            </a:pPr>
            <a:endParaRPr lang="en-US" sz="1200" dirty="0">
              <a:solidFill>
                <a:srgbClr val="FF0000"/>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t>6</a:t>
            </a:fld>
            <a:endParaRPr lang="en-GB" dirty="0"/>
          </a:p>
        </p:txBody>
      </p:sp>
    </p:spTree>
    <p:extLst>
      <p:ext uri="{BB962C8B-B14F-4D97-AF65-F5344CB8AC3E}">
        <p14:creationId xmlns:p14="http://schemas.microsoft.com/office/powerpoint/2010/main" val="62264358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1132</TotalTime>
  <Words>1166</Words>
  <Application>Microsoft Macintosh PowerPoint</Application>
  <PresentationFormat>On-screen Show (4:3)</PresentationFormat>
  <Paragraphs>103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Responses to recommendations of TAC 11 Integrated Control Systems</vt:lpstr>
      <vt:lpstr>Responses to recommendations of TAC 11 Integrated Control Systems</vt:lpstr>
      <vt:lpstr>Responses to recommendations of TAC 11 Integrated Control Systems</vt:lpstr>
      <vt:lpstr>Responses to recommendations of TAC 10 Integrated Control Systems</vt:lpstr>
      <vt:lpstr>Responses to recommendations of TAC 10 Integrated Control Systems</vt:lpstr>
      <vt:lpstr>Responses to recommendations of TAC 10 Integrated Control Systems</vt:lpstr>
    </vt:vector>
  </TitlesOfParts>
  <Manager>Henrik.Carling@esss.se</Manager>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Henrik.Carling@esss.se</dc:creator>
  <cp:keywords>TAC 12</cp:keywords>
  <cp:lastModifiedBy>Annika Nordt</cp:lastModifiedBy>
  <cp:revision>97</cp:revision>
  <dcterms:created xsi:type="dcterms:W3CDTF">2013-10-29T16:05:10Z</dcterms:created>
  <dcterms:modified xsi:type="dcterms:W3CDTF">2015-10-05T21:50:22Z</dcterms:modified>
</cp:coreProperties>
</file>