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258" r:id="rId3"/>
    <p:sldId id="279" r:id="rId4"/>
    <p:sldId id="288" r:id="rId5"/>
    <p:sldId id="289" r:id="rId6"/>
    <p:sldId id="285" r:id="rId7"/>
    <p:sldId id="283" r:id="rId8"/>
    <p:sldId id="284" r:id="rId9"/>
    <p:sldId id="290" r:id="rId10"/>
    <p:sldId id="291" r:id="rId11"/>
    <p:sldId id="292" r:id="rId12"/>
    <p:sldId id="265" r:id="rId13"/>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656" autoAdjust="0"/>
  </p:normalViewPr>
  <p:slideViewPr>
    <p:cSldViewPr>
      <p:cViewPr varScale="1">
        <p:scale>
          <a:sx n="131" d="100"/>
          <a:sy n="131" d="100"/>
        </p:scale>
        <p:origin x="-1373"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9F57FC-B3FF-4DF2-9417-962901C07B3B}" type="datetimeFigureOut">
              <a:rPr lang="sv-SE" smtClean="0"/>
              <a:t>2015-10-14</a:t>
            </a:fld>
            <a:endParaRPr lang="sv-SE"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1A53A7-64CD-4D0E-AAE8-1AC9C79D7085}" type="slidenum">
              <a:rPr lang="sv-SE" smtClean="0"/>
              <a:t>‹#›</a:t>
            </a:fld>
            <a:endParaRPr lang="sv-SE" dirty="0"/>
          </a:p>
        </p:txBody>
      </p:sp>
    </p:spTree>
    <p:extLst>
      <p:ext uri="{BB962C8B-B14F-4D97-AF65-F5344CB8AC3E}">
        <p14:creationId xmlns:p14="http://schemas.microsoft.com/office/powerpoint/2010/main" val="1284655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v-SE"/>
          </a:p>
        </p:txBody>
      </p:sp>
      <p:sp>
        <p:nvSpPr>
          <p:cNvPr id="4" name="Date Placeholder 3"/>
          <p:cNvSpPr>
            <a:spLocks noGrp="1"/>
          </p:cNvSpPr>
          <p:nvPr>
            <p:ph type="dt" sz="half" idx="10"/>
          </p:nvPr>
        </p:nvSpPr>
        <p:spPr/>
        <p:txBody>
          <a:bodyPr/>
          <a:lstStyle/>
          <a:p>
            <a:fld id="{5ED7AC81-318B-4D49-A602-9E30227C87EC}" type="datetime1">
              <a:rPr lang="sv-SE" smtClean="0"/>
              <a:t>2015-10-14</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7"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8304" y="260648"/>
            <a:ext cx="1656184" cy="886059"/>
          </a:xfrm>
          <a:prstGeom prst="rect">
            <a:avLst/>
          </a:prstGeom>
        </p:spPr>
      </p:pic>
    </p:spTree>
    <p:extLst>
      <p:ext uri="{BB962C8B-B14F-4D97-AF65-F5344CB8AC3E}">
        <p14:creationId xmlns:p14="http://schemas.microsoft.com/office/powerpoint/2010/main" val="243988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6EB99CB0-346B-43FA-9EE6-F90C3F3BC0BA}" type="datetime1">
              <a:rPr lang="sv-SE" smtClean="0"/>
              <a:t>2015-10-14</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Tree>
    <p:extLst>
      <p:ext uri="{BB962C8B-B14F-4D97-AF65-F5344CB8AC3E}">
        <p14:creationId xmlns:p14="http://schemas.microsoft.com/office/powerpoint/2010/main" val="135109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5" name="Date Placeholder 4"/>
          <p:cNvSpPr>
            <a:spLocks noGrp="1"/>
          </p:cNvSpPr>
          <p:nvPr>
            <p:ph type="dt" sz="half" idx="10"/>
          </p:nvPr>
        </p:nvSpPr>
        <p:spPr/>
        <p:txBody>
          <a:bodyPr/>
          <a:lstStyle/>
          <a:p>
            <a:fld id="{42E66B7F-8271-49DA-A25A-F4BB9F476347}" type="datetime1">
              <a:rPr lang="sv-SE" smtClean="0"/>
              <a:t>2015-10-14</a:t>
            </a:fld>
            <a:endParaRPr lang="sv-SE" dirty="0"/>
          </a:p>
        </p:txBody>
      </p:sp>
      <p:sp>
        <p:nvSpPr>
          <p:cNvPr id="6" name="Footer Placeholder 5"/>
          <p:cNvSpPr>
            <a:spLocks noGrp="1"/>
          </p:cNvSpPr>
          <p:nvPr>
            <p:ph type="ftr" sz="quarter" idx="11"/>
          </p:nvPr>
        </p:nvSpPr>
        <p:spPr/>
        <p:txBody>
          <a:bodyPr/>
          <a:lstStyle/>
          <a:p>
            <a:endParaRPr lang="sv-SE" dirty="0"/>
          </a:p>
        </p:txBody>
      </p:sp>
      <p:sp>
        <p:nvSpPr>
          <p:cNvPr id="7" name="Slide Number Placeholder 6"/>
          <p:cNvSpPr>
            <a:spLocks noGrp="1"/>
          </p:cNvSpPr>
          <p:nvPr>
            <p:ph type="sldNum" sz="quarter" idx="12"/>
          </p:nvPr>
        </p:nvSpPr>
        <p:spPr/>
        <p:txBody>
          <a:bodyPr/>
          <a:lstStyle/>
          <a:p>
            <a:fld id="{551115BC-487E-4422-894C-CB7CD3E79223}" type="slidenum">
              <a:rPr lang="sv-SE" smtClean="0"/>
              <a:t>‹#›</a:t>
            </a:fld>
            <a:endParaRPr lang="sv-SE" dirty="0"/>
          </a:p>
        </p:txBody>
      </p:sp>
      <p:pic>
        <p:nvPicPr>
          <p:cNvPr id="9"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4662" y="260648"/>
            <a:ext cx="1359826" cy="727507"/>
          </a:xfrm>
          <a:prstGeom prst="rect">
            <a:avLst/>
          </a:prstGeom>
        </p:spPr>
      </p:pic>
    </p:spTree>
    <p:extLst>
      <p:ext uri="{BB962C8B-B14F-4D97-AF65-F5344CB8AC3E}">
        <p14:creationId xmlns:p14="http://schemas.microsoft.com/office/powerpoint/2010/main" val="1362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p:txBody>
          <a:bodyPr/>
          <a:lstStyle/>
          <a:p>
            <a:fld id="{3C7D23FA-05C4-4CC1-B281-2F815585BC1C}" type="datetime1">
              <a:rPr lang="sv-SE" smtClean="0"/>
              <a:t>2015-10-14</a:t>
            </a:fld>
            <a:endParaRPr lang="sv-SE" dirty="0"/>
          </a:p>
        </p:txBody>
      </p:sp>
      <p:sp>
        <p:nvSpPr>
          <p:cNvPr id="8" name="Footer Placeholder 7"/>
          <p:cNvSpPr>
            <a:spLocks noGrp="1"/>
          </p:cNvSpPr>
          <p:nvPr>
            <p:ph type="ftr" sz="quarter" idx="11"/>
          </p:nvPr>
        </p:nvSpPr>
        <p:spPr/>
        <p:txBody>
          <a:bodyPr/>
          <a:lstStyle/>
          <a:p>
            <a:endParaRPr lang="sv-SE" dirty="0"/>
          </a:p>
        </p:txBody>
      </p:sp>
      <p:sp>
        <p:nvSpPr>
          <p:cNvPr id="9" name="Slide Number Placeholder 8"/>
          <p:cNvSpPr>
            <a:spLocks noGrp="1"/>
          </p:cNvSpPr>
          <p:nvPr>
            <p:ph type="sldNum" sz="quarter" idx="12"/>
          </p:nvPr>
        </p:nvSpPr>
        <p:spPr/>
        <p:txBody>
          <a:bodyPr/>
          <a:lstStyle/>
          <a:p>
            <a:fld id="{551115BC-487E-4422-894C-CB7CD3E79223}" type="slidenum">
              <a:rPr lang="sv-SE" smtClean="0"/>
              <a:t>‹#›</a:t>
            </a:fld>
            <a:endParaRPr lang="sv-SE" dirty="0"/>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Tree>
    <p:extLst>
      <p:ext uri="{BB962C8B-B14F-4D97-AF65-F5344CB8AC3E}">
        <p14:creationId xmlns:p14="http://schemas.microsoft.com/office/powerpoint/2010/main" val="12497403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en-US" dirty="0" smtClean="0"/>
              <a:t>Click to edit Master title style</a:t>
            </a:r>
            <a:endParaRPr lang="sv-S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3233B-D569-4A6E-878F-CDE152514C47}" type="datetime1">
              <a:rPr lang="sv-SE" smtClean="0"/>
              <a:t>2015-10-14</a:t>
            </a:fld>
            <a:endParaRPr lang="sv-SE"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115BC-487E-4422-894C-CB7CD3E79223}" type="slidenum">
              <a:rPr lang="sv-SE" smtClean="0"/>
              <a:t>‹#›</a:t>
            </a:fld>
            <a:endParaRPr lang="sv-SE" dirty="0"/>
          </a:p>
        </p:txBody>
      </p:sp>
    </p:spTree>
    <p:extLst>
      <p:ext uri="{BB962C8B-B14F-4D97-AF65-F5344CB8AC3E}">
        <p14:creationId xmlns:p14="http://schemas.microsoft.com/office/powerpoint/2010/main" val="38064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controlsystemstudio.org/" TargetMode="External"/><Relationship Id="rId2" Type="http://schemas.openxmlformats.org/officeDocument/2006/relationships/hyperlink" Target="http://www.aps.anl.gov/epics/bas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3600" dirty="0" smtClean="0"/>
              <a:t>ICS re-planning</a:t>
            </a:r>
            <a:r>
              <a:rPr lang="en-US" sz="3600" dirty="0"/>
              <a:t>, outsourcing/</a:t>
            </a:r>
            <a:r>
              <a:rPr lang="en-US" sz="3600" dirty="0" err="1"/>
              <a:t>inhouse</a:t>
            </a:r>
            <a:r>
              <a:rPr lang="en-US" sz="3600" dirty="0"/>
              <a:t> development strategy and staffing</a:t>
            </a:r>
            <a:r>
              <a:rPr lang="en-GB" sz="3600" noProof="0" dirty="0" smtClean="0"/>
              <a:t/>
            </a:r>
            <a:br>
              <a:rPr lang="en-GB" sz="3600" noProof="0" dirty="0" smtClean="0"/>
            </a:br>
            <a:r>
              <a:rPr lang="en-GB" sz="1600" dirty="0" smtClean="0"/>
              <a:t>TAC 12 presentation</a:t>
            </a:r>
            <a:endParaRPr lang="en-GB" sz="3600" noProof="0" dirty="0"/>
          </a:p>
        </p:txBody>
      </p:sp>
      <p:sp>
        <p:nvSpPr>
          <p:cNvPr id="3" name="Subtitle 2"/>
          <p:cNvSpPr>
            <a:spLocks noGrp="1"/>
          </p:cNvSpPr>
          <p:nvPr>
            <p:ph type="subTitle" idx="1"/>
          </p:nvPr>
        </p:nvSpPr>
        <p:spPr/>
        <p:txBody>
          <a:bodyPr>
            <a:noAutofit/>
          </a:bodyPr>
          <a:lstStyle/>
          <a:p>
            <a:r>
              <a:rPr lang="en-GB" sz="2000" noProof="0" dirty="0" smtClean="0">
                <a:solidFill>
                  <a:schemeClr val="bg1"/>
                </a:solidFill>
              </a:rPr>
              <a:t>Henrik Carling</a:t>
            </a:r>
          </a:p>
        </p:txBody>
      </p:sp>
      <p:sp>
        <p:nvSpPr>
          <p:cNvPr id="4" name="Rectangle 3"/>
          <p:cNvSpPr/>
          <p:nvPr/>
        </p:nvSpPr>
        <p:spPr>
          <a:xfrm>
            <a:off x="2286000" y="5949280"/>
            <a:ext cx="4572000" cy="523220"/>
          </a:xfrm>
          <a:prstGeom prst="rect">
            <a:avLst/>
          </a:prstGeom>
        </p:spPr>
        <p:txBody>
          <a:bodyPr>
            <a:spAutoFit/>
          </a:bodyPr>
          <a:lstStyle/>
          <a:p>
            <a:pPr algn="ctr"/>
            <a:r>
              <a:rPr lang="sv-SE" sz="1400" dirty="0" smtClean="0">
                <a:solidFill>
                  <a:srgbClr val="FFFFFF"/>
                </a:solidFill>
              </a:rPr>
              <a:t>ESS/ICS</a:t>
            </a:r>
          </a:p>
          <a:p>
            <a:pPr algn="ctr"/>
            <a:r>
              <a:rPr lang="sv-SE" sz="1400" dirty="0" smtClean="0">
                <a:solidFill>
                  <a:srgbClr val="FFFFFF"/>
                </a:solidFill>
              </a:rPr>
              <a:t>Date: 2015-09-30</a:t>
            </a:r>
            <a:endParaRPr lang="en-GB" sz="1400" dirty="0" smtClean="0">
              <a:solidFill>
                <a:srgbClr val="FFFFFF"/>
              </a:solidFill>
            </a:endParaRPr>
          </a:p>
        </p:txBody>
      </p:sp>
    </p:spTree>
    <p:extLst>
      <p:ext uri="{BB962C8B-B14F-4D97-AF65-F5344CB8AC3E}">
        <p14:creationId xmlns:p14="http://schemas.microsoft.com/office/powerpoint/2010/main" val="13946133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a:t>Software development </a:t>
            </a:r>
            <a:r>
              <a:rPr lang="sv-SE" sz="2800" dirty="0" smtClean="0"/>
              <a:t>services framework </a:t>
            </a:r>
            <a:endParaRPr lang="sv-SE" sz="2800" dirty="0"/>
          </a:p>
        </p:txBody>
      </p:sp>
      <p:sp>
        <p:nvSpPr>
          <p:cNvPr id="3" name="Content Placeholder 2"/>
          <p:cNvSpPr>
            <a:spLocks noGrp="1"/>
          </p:cNvSpPr>
          <p:nvPr>
            <p:ph idx="1"/>
          </p:nvPr>
        </p:nvSpPr>
        <p:spPr>
          <a:xfrm>
            <a:off x="457200" y="1600200"/>
            <a:ext cx="4114800" cy="4525963"/>
          </a:xfrm>
        </p:spPr>
        <p:txBody>
          <a:bodyPr>
            <a:noAutofit/>
          </a:bodyPr>
          <a:lstStyle/>
          <a:p>
            <a:pPr marL="0" indent="0">
              <a:buNone/>
            </a:pPr>
            <a:r>
              <a:rPr lang="en-GB" sz="1100" dirty="0"/>
              <a:t>This “OCT” has been issued by ESS AB in order to enter into a Framework Agreement with one supplier, and for a maximum period of 4 years from contract signature, for the following products:</a:t>
            </a:r>
            <a:endParaRPr lang="sv-SE" sz="1100" dirty="0"/>
          </a:p>
          <a:p>
            <a:pPr lvl="0"/>
            <a:r>
              <a:rPr lang="en-GB" sz="1100" dirty="0"/>
              <a:t>Software development services including the following</a:t>
            </a:r>
            <a:endParaRPr lang="sv-SE" sz="1100" dirty="0"/>
          </a:p>
          <a:p>
            <a:pPr lvl="1"/>
            <a:r>
              <a:rPr lang="en-GB" sz="1050" dirty="0"/>
              <a:t>Design</a:t>
            </a:r>
            <a:endParaRPr lang="sv-SE" sz="1400" dirty="0"/>
          </a:p>
          <a:p>
            <a:pPr lvl="2"/>
            <a:r>
              <a:rPr lang="en-GB" sz="1000" dirty="0"/>
              <a:t>Requirement breakdown and analysis</a:t>
            </a:r>
            <a:endParaRPr lang="sv-SE" sz="1200" dirty="0"/>
          </a:p>
          <a:p>
            <a:pPr lvl="2"/>
            <a:r>
              <a:rPr lang="en-GB" sz="1000" dirty="0"/>
              <a:t>Estimations</a:t>
            </a:r>
            <a:endParaRPr lang="sv-SE" sz="1200" dirty="0"/>
          </a:p>
          <a:p>
            <a:pPr lvl="2"/>
            <a:r>
              <a:rPr lang="en-GB" sz="1000" dirty="0"/>
              <a:t>Software architecture, data structure</a:t>
            </a:r>
            <a:endParaRPr lang="sv-SE" sz="1200" dirty="0"/>
          </a:p>
          <a:p>
            <a:pPr lvl="1"/>
            <a:r>
              <a:rPr lang="en-GB" sz="1050" dirty="0"/>
              <a:t>Implementation</a:t>
            </a:r>
            <a:endParaRPr lang="sv-SE" sz="1400" dirty="0"/>
          </a:p>
          <a:p>
            <a:pPr lvl="2"/>
            <a:r>
              <a:rPr lang="en-GB" sz="1000" dirty="0"/>
              <a:t>Analysis</a:t>
            </a:r>
            <a:endParaRPr lang="sv-SE" sz="1200" dirty="0"/>
          </a:p>
          <a:p>
            <a:pPr lvl="2"/>
            <a:r>
              <a:rPr lang="en-GB" sz="1000" dirty="0"/>
              <a:t>Documentation</a:t>
            </a:r>
            <a:endParaRPr lang="sv-SE" sz="1200" dirty="0"/>
          </a:p>
          <a:p>
            <a:pPr lvl="2"/>
            <a:r>
              <a:rPr lang="en-GB" sz="1000" dirty="0"/>
              <a:t>Programming</a:t>
            </a:r>
            <a:endParaRPr lang="sv-SE" sz="1200" dirty="0"/>
          </a:p>
          <a:p>
            <a:pPr lvl="3"/>
            <a:r>
              <a:rPr lang="en-GB" sz="900" dirty="0"/>
              <a:t>Java, C, C++</a:t>
            </a:r>
            <a:endParaRPr lang="sv-SE" sz="1100" dirty="0"/>
          </a:p>
          <a:p>
            <a:pPr lvl="3"/>
            <a:r>
              <a:rPr lang="en-GB" sz="900" dirty="0"/>
              <a:t>Linux environments, Embedded environments</a:t>
            </a:r>
            <a:endParaRPr lang="sv-SE" sz="1100" dirty="0"/>
          </a:p>
          <a:p>
            <a:pPr lvl="3"/>
            <a:r>
              <a:rPr lang="en-GB" sz="900" dirty="0"/>
              <a:t>Test driven development</a:t>
            </a:r>
            <a:endParaRPr lang="sv-SE" sz="1100" dirty="0"/>
          </a:p>
          <a:p>
            <a:pPr lvl="2"/>
            <a:r>
              <a:rPr lang="en-GB" sz="1000" dirty="0"/>
              <a:t>Database implementation</a:t>
            </a:r>
            <a:endParaRPr lang="sv-SE" sz="1200" dirty="0"/>
          </a:p>
          <a:p>
            <a:pPr lvl="1"/>
            <a:r>
              <a:rPr lang="en-GB" sz="1050" dirty="0"/>
              <a:t>Test, validation, verification and integration</a:t>
            </a:r>
            <a:endParaRPr lang="sv-SE" sz="1400" dirty="0"/>
          </a:p>
          <a:p>
            <a:pPr lvl="2"/>
            <a:r>
              <a:rPr lang="en-GB" sz="1000" dirty="0"/>
              <a:t>Several different levels (module, system, integration, …)</a:t>
            </a:r>
            <a:endParaRPr lang="sv-SE" sz="1200" dirty="0"/>
          </a:p>
          <a:p>
            <a:pPr lvl="2"/>
            <a:r>
              <a:rPr lang="en-GB" sz="1000" dirty="0"/>
              <a:t>Build systems, automated testing</a:t>
            </a:r>
            <a:endParaRPr lang="sv-SE" sz="1200" dirty="0"/>
          </a:p>
          <a:p>
            <a:pPr lvl="2"/>
            <a:r>
              <a:rPr lang="en-GB" sz="1000" dirty="0"/>
              <a:t>Continuous integration</a:t>
            </a:r>
            <a:endParaRPr lang="sv-SE" sz="1200" dirty="0"/>
          </a:p>
          <a:p>
            <a:pPr lvl="2"/>
            <a:r>
              <a:rPr lang="en-GB" sz="1000" dirty="0"/>
              <a:t>Delivery</a:t>
            </a:r>
            <a:endParaRPr lang="sv-SE" sz="1200" dirty="0"/>
          </a:p>
          <a:p>
            <a:pPr lvl="1"/>
            <a:r>
              <a:rPr lang="en-GB" sz="1050" dirty="0"/>
              <a:t>Deployment, maintenance  and </a:t>
            </a:r>
            <a:r>
              <a:rPr lang="en-GB" sz="1050" dirty="0" smtClean="0"/>
              <a:t>support</a:t>
            </a:r>
            <a:endParaRPr lang="sv-SE" sz="1400" dirty="0"/>
          </a:p>
        </p:txBody>
      </p:sp>
      <p:sp>
        <p:nvSpPr>
          <p:cNvPr id="4" name="Slide Number Placeholder 3"/>
          <p:cNvSpPr>
            <a:spLocks noGrp="1"/>
          </p:cNvSpPr>
          <p:nvPr>
            <p:ph type="sldNum" sz="quarter" idx="12"/>
          </p:nvPr>
        </p:nvSpPr>
        <p:spPr/>
        <p:txBody>
          <a:bodyPr/>
          <a:lstStyle/>
          <a:p>
            <a:fld id="{551115BC-487E-4422-894C-CB7CD3E79223}" type="slidenum">
              <a:rPr lang="sv-SE" smtClean="0"/>
              <a:t>10</a:t>
            </a:fld>
            <a:endParaRPr lang="sv-SE"/>
          </a:p>
        </p:txBody>
      </p:sp>
      <p:sp>
        <p:nvSpPr>
          <p:cNvPr id="5" name="Content Placeholder 2"/>
          <p:cNvSpPr txBox="1">
            <a:spLocks/>
          </p:cNvSpPr>
          <p:nvPr/>
        </p:nvSpPr>
        <p:spPr>
          <a:xfrm>
            <a:off x="4788024" y="2503437"/>
            <a:ext cx="4114800"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kern="1200" baseline="0">
                <a:solidFill>
                  <a:srgbClr val="000000"/>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rgbClr val="000000"/>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rgbClr val="00000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rgbClr val="00000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0000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1100" dirty="0" smtClean="0"/>
              <a:t>Software methodology services including the following</a:t>
            </a:r>
            <a:endParaRPr lang="sv-SE" sz="1100" dirty="0" smtClean="0"/>
          </a:p>
          <a:p>
            <a:pPr lvl="1"/>
            <a:r>
              <a:rPr lang="en-GB" sz="1050" dirty="0" smtClean="0"/>
              <a:t>Software project management support</a:t>
            </a:r>
            <a:endParaRPr lang="sv-SE" sz="1400" dirty="0" smtClean="0"/>
          </a:p>
          <a:p>
            <a:pPr lvl="2"/>
            <a:r>
              <a:rPr lang="en-GB" sz="1000" dirty="0" smtClean="0"/>
              <a:t>Many methodologies from agile to waterfall</a:t>
            </a:r>
            <a:endParaRPr lang="sv-SE" sz="1200" dirty="0" smtClean="0"/>
          </a:p>
          <a:p>
            <a:pPr lvl="2"/>
            <a:r>
              <a:rPr lang="en-GB" sz="1000" dirty="0" smtClean="0"/>
              <a:t>Planning and structuring software projects</a:t>
            </a:r>
            <a:endParaRPr lang="sv-SE" sz="1200" dirty="0" smtClean="0"/>
          </a:p>
          <a:p>
            <a:pPr lvl="2"/>
            <a:r>
              <a:rPr lang="en-GB" sz="1000" dirty="0" smtClean="0"/>
              <a:t>Coordination of production/deliveries from several sites</a:t>
            </a:r>
            <a:endParaRPr lang="sv-SE" sz="1200" dirty="0" smtClean="0"/>
          </a:p>
          <a:p>
            <a:pPr lvl="2"/>
            <a:r>
              <a:rPr lang="en-GB" sz="1000" dirty="0" smtClean="0"/>
              <a:t>Software architecture</a:t>
            </a:r>
            <a:endParaRPr lang="sv-SE" sz="1200" dirty="0" smtClean="0"/>
          </a:p>
          <a:p>
            <a:pPr lvl="2"/>
            <a:r>
              <a:rPr lang="en-GB" sz="1000" dirty="0" smtClean="0"/>
              <a:t>Coaching and training</a:t>
            </a:r>
            <a:endParaRPr lang="sv-SE" sz="1200" dirty="0" smtClean="0"/>
          </a:p>
          <a:p>
            <a:pPr lvl="1"/>
            <a:r>
              <a:rPr lang="en-GB" sz="1050" dirty="0" err="1" smtClean="0"/>
              <a:t>Useability</a:t>
            </a:r>
            <a:r>
              <a:rPr lang="en-GB" sz="1050" dirty="0" smtClean="0"/>
              <a:t> and design support</a:t>
            </a:r>
            <a:endParaRPr lang="sv-SE" sz="1400" dirty="0" smtClean="0"/>
          </a:p>
          <a:p>
            <a:pPr lvl="2"/>
            <a:r>
              <a:rPr lang="en-GB" sz="1000" dirty="0" smtClean="0"/>
              <a:t>User interface design analyses</a:t>
            </a:r>
            <a:endParaRPr lang="sv-SE" sz="1200" dirty="0" smtClean="0"/>
          </a:p>
          <a:p>
            <a:pPr lvl="2"/>
            <a:r>
              <a:rPr lang="en-GB" sz="1000" dirty="0" smtClean="0"/>
              <a:t>User experience design support</a:t>
            </a:r>
            <a:endParaRPr lang="sv-SE" sz="1200" dirty="0" smtClean="0"/>
          </a:p>
          <a:p>
            <a:pPr marL="0" indent="0">
              <a:buNone/>
            </a:pPr>
            <a:endParaRPr lang="sv-SE" sz="1600" dirty="0" smtClean="0"/>
          </a:p>
          <a:p>
            <a:pPr marL="0" indent="0">
              <a:buNone/>
            </a:pPr>
            <a:r>
              <a:rPr lang="en-GB" sz="1100" dirty="0" smtClean="0"/>
              <a:t>The following products are excluded:</a:t>
            </a:r>
            <a:endParaRPr lang="sv-SE" sz="1100" dirty="0" smtClean="0"/>
          </a:p>
          <a:p>
            <a:r>
              <a:rPr lang="en-GB" sz="1100" dirty="0" smtClean="0"/>
              <a:t>Automation software development (PLC)</a:t>
            </a:r>
            <a:endParaRPr lang="sv-SE" sz="1100" dirty="0" smtClean="0"/>
          </a:p>
          <a:p>
            <a:pPr marL="0" indent="0">
              <a:buNone/>
            </a:pPr>
            <a:endParaRPr lang="sv-SE" sz="1100" dirty="0"/>
          </a:p>
        </p:txBody>
      </p:sp>
    </p:spTree>
    <p:extLst>
      <p:ext uri="{BB962C8B-B14F-4D97-AF65-F5344CB8AC3E}">
        <p14:creationId xmlns:p14="http://schemas.microsoft.com/office/powerpoint/2010/main" val="3453937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Issues</a:t>
            </a:r>
            <a:endParaRPr lang="sv-SE" dirty="0"/>
          </a:p>
        </p:txBody>
      </p:sp>
      <p:sp>
        <p:nvSpPr>
          <p:cNvPr id="3" name="Content Placeholder 2"/>
          <p:cNvSpPr>
            <a:spLocks noGrp="1"/>
          </p:cNvSpPr>
          <p:nvPr>
            <p:ph idx="1"/>
          </p:nvPr>
        </p:nvSpPr>
        <p:spPr/>
        <p:txBody>
          <a:bodyPr>
            <a:normAutofit/>
          </a:bodyPr>
          <a:lstStyle/>
          <a:p>
            <a:r>
              <a:rPr lang="sv-SE" sz="2000" dirty="0" smtClean="0"/>
              <a:t>Very difficult to achieve the in-kind goals as labor</a:t>
            </a:r>
          </a:p>
          <a:p>
            <a:endParaRPr lang="sv-SE" sz="2000" dirty="0"/>
          </a:p>
          <a:p>
            <a:r>
              <a:rPr lang="sv-SE" sz="2000" dirty="0" smtClean="0"/>
              <a:t>Long lead time for framework agreements to come into play</a:t>
            </a:r>
          </a:p>
          <a:p>
            <a:endParaRPr lang="sv-SE" sz="2000" dirty="0"/>
          </a:p>
          <a:p>
            <a:r>
              <a:rPr lang="sv-SE" sz="2000" dirty="0" smtClean="0"/>
              <a:t>Uncertainties around the steady-state operations staffing situation</a:t>
            </a:r>
            <a:endParaRPr lang="sv-SE" sz="2000" dirty="0"/>
          </a:p>
        </p:txBody>
      </p:sp>
      <p:sp>
        <p:nvSpPr>
          <p:cNvPr id="4" name="Slide Number Placeholder 3"/>
          <p:cNvSpPr>
            <a:spLocks noGrp="1"/>
          </p:cNvSpPr>
          <p:nvPr>
            <p:ph type="sldNum" sz="quarter" idx="12"/>
          </p:nvPr>
        </p:nvSpPr>
        <p:spPr/>
        <p:txBody>
          <a:bodyPr/>
          <a:lstStyle/>
          <a:p>
            <a:fld id="{551115BC-487E-4422-894C-CB7CD3E79223}" type="slidenum">
              <a:rPr lang="sv-SE" smtClean="0"/>
              <a:t>11</a:t>
            </a:fld>
            <a:endParaRPr lang="sv-SE" dirty="0"/>
          </a:p>
        </p:txBody>
      </p:sp>
    </p:spTree>
    <p:extLst>
      <p:ext uri="{BB962C8B-B14F-4D97-AF65-F5344CB8AC3E}">
        <p14:creationId xmlns:p14="http://schemas.microsoft.com/office/powerpoint/2010/main" val="1424630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Thank you!</a:t>
            </a:r>
            <a:endParaRPr lang="en-GB" noProof="0" dirty="0"/>
          </a:p>
        </p:txBody>
      </p:sp>
      <p:sp>
        <p:nvSpPr>
          <p:cNvPr id="4" name="Slide Number Placeholder 3"/>
          <p:cNvSpPr>
            <a:spLocks noGrp="1"/>
          </p:cNvSpPr>
          <p:nvPr>
            <p:ph type="sldNum" sz="quarter" idx="12"/>
          </p:nvPr>
        </p:nvSpPr>
        <p:spPr/>
        <p:txBody>
          <a:bodyPr/>
          <a:lstStyle/>
          <a:p>
            <a:fld id="{551115BC-487E-4422-894C-CB7CD3E79223}" type="slidenum">
              <a:rPr lang="en-GB" smtClean="0"/>
              <a:t>12</a:t>
            </a:fld>
            <a:endParaRPr lang="en-GB" dirty="0"/>
          </a:p>
        </p:txBody>
      </p:sp>
      <p:sp>
        <p:nvSpPr>
          <p:cNvPr id="5" name="Content Placeholder 4"/>
          <p:cNvSpPr>
            <a:spLocks noGrp="1"/>
          </p:cNvSpPr>
          <p:nvPr>
            <p:ph idx="1"/>
          </p:nvPr>
        </p:nvSpPr>
        <p:spPr>
          <a:xfrm>
            <a:off x="457200" y="1600200"/>
            <a:ext cx="8435280" cy="4925144"/>
          </a:xfrm>
        </p:spPr>
        <p:txBody>
          <a:bodyPr>
            <a:normAutofit/>
          </a:bodyPr>
          <a:lstStyle/>
          <a:p>
            <a:endParaRPr lang="en-US" dirty="0" smtClean="0"/>
          </a:p>
          <a:p>
            <a:endParaRPr lang="en-US" dirty="0" smtClean="0"/>
          </a:p>
          <a:p>
            <a:endParaRPr lang="en-US" dirty="0"/>
          </a:p>
          <a:p>
            <a:endParaRPr lang="en-US" dirty="0" smtClean="0"/>
          </a:p>
          <a:p>
            <a:r>
              <a:rPr lang="en-US" dirty="0" smtClean="0"/>
              <a:t>Questions</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2204863"/>
            <a:ext cx="3121472" cy="34730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872675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Re-planning, outsourcing/</a:t>
            </a:r>
            <a:r>
              <a:rPr lang="en-US" dirty="0" err="1"/>
              <a:t>inhouse</a:t>
            </a:r>
            <a:r>
              <a:rPr lang="en-US" dirty="0"/>
              <a:t> development strategy and staffing</a:t>
            </a:r>
            <a:endParaRPr lang="en-GB" noProof="0" dirty="0"/>
          </a:p>
        </p:txBody>
      </p:sp>
      <p:sp>
        <p:nvSpPr>
          <p:cNvPr id="4" name="Slide Number Placeholder 3"/>
          <p:cNvSpPr>
            <a:spLocks noGrp="1"/>
          </p:cNvSpPr>
          <p:nvPr>
            <p:ph type="sldNum" sz="quarter" idx="12"/>
          </p:nvPr>
        </p:nvSpPr>
        <p:spPr/>
        <p:txBody>
          <a:bodyPr/>
          <a:lstStyle/>
          <a:p>
            <a:fld id="{551115BC-487E-4422-894C-CB7CD3E79223}" type="slidenum">
              <a:rPr lang="en-GB" smtClean="0"/>
              <a:t>2</a:t>
            </a:fld>
            <a:endParaRPr lang="en-GB" dirty="0"/>
          </a:p>
        </p:txBody>
      </p:sp>
      <p:sp>
        <p:nvSpPr>
          <p:cNvPr id="5" name="Content Placeholder 4"/>
          <p:cNvSpPr>
            <a:spLocks noGrp="1"/>
          </p:cNvSpPr>
          <p:nvPr>
            <p:ph idx="1"/>
          </p:nvPr>
        </p:nvSpPr>
        <p:spPr>
          <a:xfrm>
            <a:off x="395536" y="1556792"/>
            <a:ext cx="8229600" cy="4525963"/>
          </a:xfrm>
        </p:spPr>
        <p:txBody>
          <a:bodyPr>
            <a:noAutofit/>
          </a:bodyPr>
          <a:lstStyle/>
          <a:p>
            <a:r>
              <a:rPr lang="en-US" sz="1600" dirty="0" smtClean="0"/>
              <a:t>Agenda</a:t>
            </a:r>
          </a:p>
          <a:p>
            <a:pPr lvl="1"/>
            <a:endParaRPr lang="en-US" sz="1600" dirty="0" smtClean="0"/>
          </a:p>
          <a:p>
            <a:pPr lvl="1"/>
            <a:r>
              <a:rPr lang="en-US" sz="1600" dirty="0" smtClean="0"/>
              <a:t>Current situation</a:t>
            </a:r>
          </a:p>
          <a:p>
            <a:pPr lvl="2"/>
            <a:r>
              <a:rPr lang="en-US" sz="1600" dirty="0" smtClean="0"/>
              <a:t>Planning -&gt; </a:t>
            </a:r>
            <a:r>
              <a:rPr lang="en-US" sz="1600" dirty="0"/>
              <a:t>E</a:t>
            </a:r>
            <a:r>
              <a:rPr lang="en-US" sz="1600" dirty="0" smtClean="0"/>
              <a:t>ffort estimate -&gt; Competence/capacity roadmap</a:t>
            </a:r>
          </a:p>
          <a:p>
            <a:pPr lvl="2"/>
            <a:r>
              <a:rPr lang="en-US" sz="1600" dirty="0" smtClean="0"/>
              <a:t>The challenge of in-</a:t>
            </a:r>
            <a:r>
              <a:rPr lang="en-US" sz="1600" dirty="0" err="1" smtClean="0"/>
              <a:t>kinding</a:t>
            </a:r>
            <a:r>
              <a:rPr lang="en-US" sz="1600" dirty="0" smtClean="0"/>
              <a:t> labor</a:t>
            </a:r>
          </a:p>
          <a:p>
            <a:pPr lvl="2"/>
            <a:r>
              <a:rPr lang="en-US" sz="1600" dirty="0" smtClean="0"/>
              <a:t>Management of commercial suppliers</a:t>
            </a:r>
            <a:endParaRPr lang="en-US" sz="2400" dirty="0"/>
          </a:p>
          <a:p>
            <a:pPr lvl="1"/>
            <a:endParaRPr lang="en-US" sz="1600" dirty="0" smtClean="0"/>
          </a:p>
          <a:p>
            <a:pPr lvl="1"/>
            <a:r>
              <a:rPr lang="en-US" sz="1600" dirty="0" smtClean="0"/>
              <a:t>Issues</a:t>
            </a:r>
            <a:endParaRPr lang="en-US" sz="1600" dirty="0"/>
          </a:p>
          <a:p>
            <a:pPr lvl="1"/>
            <a:endParaRPr lang="en-US" sz="1600" dirty="0" smtClean="0"/>
          </a:p>
          <a:p>
            <a:pPr lvl="1"/>
            <a:r>
              <a:rPr lang="en-US" sz="1600" dirty="0" smtClean="0"/>
              <a:t>Way forward</a:t>
            </a:r>
          </a:p>
          <a:p>
            <a:pPr marL="457200" lvl="1" indent="0">
              <a:buNone/>
            </a:pPr>
            <a:endParaRPr lang="en-US" sz="1600" dirty="0"/>
          </a:p>
        </p:txBody>
      </p:sp>
    </p:spTree>
    <p:extLst>
      <p:ext uri="{BB962C8B-B14F-4D97-AF65-F5344CB8AC3E}">
        <p14:creationId xmlns:p14="http://schemas.microsoft.com/office/powerpoint/2010/main" val="11970812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2016 plan/budget result</a:t>
            </a:r>
            <a:endParaRPr lang="sv-SE" dirty="0"/>
          </a:p>
        </p:txBody>
      </p:sp>
      <p:sp>
        <p:nvSpPr>
          <p:cNvPr id="3" name="Content Placeholder 2"/>
          <p:cNvSpPr>
            <a:spLocks noGrp="1"/>
          </p:cNvSpPr>
          <p:nvPr>
            <p:ph idx="1"/>
          </p:nvPr>
        </p:nvSpPr>
        <p:spPr>
          <a:xfrm>
            <a:off x="457199" y="1600200"/>
            <a:ext cx="5122913" cy="4853135"/>
          </a:xfrm>
        </p:spPr>
        <p:txBody>
          <a:bodyPr>
            <a:normAutofit/>
          </a:bodyPr>
          <a:lstStyle/>
          <a:p>
            <a:r>
              <a:rPr lang="sv-SE" sz="1400" dirty="0" smtClean="0"/>
              <a:t>A fairly detailed plan/budget for 2016 is available</a:t>
            </a:r>
          </a:p>
          <a:p>
            <a:endParaRPr lang="sv-SE" sz="1400" dirty="0"/>
          </a:p>
          <a:p>
            <a:r>
              <a:rPr lang="sv-SE" sz="1400" dirty="0" smtClean="0"/>
              <a:t>For some workpackages, it is a major revision of the planning. The most common problem is the low availability of stakeholder requirements meaning uncertain scope</a:t>
            </a:r>
          </a:p>
          <a:p>
            <a:endParaRPr lang="sv-SE" sz="1400" dirty="0" smtClean="0"/>
          </a:p>
          <a:p>
            <a:r>
              <a:rPr lang="sv-SE" sz="1400" dirty="0" smtClean="0"/>
              <a:t>The plans for 2017 and onwards are (with few exceptions) untouched since 2013/2014 timeframe. This means that visibility for activities after 2017 are obscure</a:t>
            </a:r>
          </a:p>
          <a:p>
            <a:endParaRPr lang="sv-SE" sz="1400" dirty="0"/>
          </a:p>
          <a:p>
            <a:r>
              <a:rPr lang="sv-SE" sz="1400" dirty="0" smtClean="0"/>
              <a:t>Plans for 2016 show that we must produce about twice the value that will be done in 2015</a:t>
            </a:r>
          </a:p>
          <a:p>
            <a:endParaRPr lang="sv-SE" sz="1400" dirty="0"/>
          </a:p>
          <a:p>
            <a:r>
              <a:rPr lang="sv-SE" sz="1400" dirty="0" smtClean="0"/>
              <a:t>For 2017 another value doubling is planned</a:t>
            </a:r>
          </a:p>
          <a:p>
            <a:endParaRPr lang="sv-SE" sz="1400" dirty="0" smtClean="0"/>
          </a:p>
          <a:p>
            <a:r>
              <a:rPr lang="sv-SE" sz="1400" dirty="0"/>
              <a:t>The  ICS budget envelope for the construction phase shows the monumental challenge of fast rise and fall in capacity over just a few years </a:t>
            </a:r>
            <a:r>
              <a:rPr lang="sv-SE" sz="1400" dirty="0" smtClean="0"/>
              <a:t>time</a:t>
            </a:r>
            <a:endParaRPr lang="sv-SE" sz="1600" dirty="0"/>
          </a:p>
          <a:p>
            <a:endParaRPr lang="sv-SE" sz="1600" dirty="0" smtClean="0"/>
          </a:p>
        </p:txBody>
      </p:sp>
      <p:sp>
        <p:nvSpPr>
          <p:cNvPr id="4" name="Slide Number Placeholder 3"/>
          <p:cNvSpPr>
            <a:spLocks noGrp="1"/>
          </p:cNvSpPr>
          <p:nvPr>
            <p:ph type="sldNum" sz="quarter" idx="12"/>
          </p:nvPr>
        </p:nvSpPr>
        <p:spPr/>
        <p:txBody>
          <a:bodyPr/>
          <a:lstStyle/>
          <a:p>
            <a:fld id="{551115BC-487E-4422-894C-CB7CD3E79223}" type="slidenum">
              <a:rPr lang="sv-SE" smtClean="0"/>
              <a:t>3</a:t>
            </a:fld>
            <a:endParaRPr lang="sv-SE"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80112" y="1484784"/>
            <a:ext cx="3543589" cy="2337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80111" y="3828140"/>
            <a:ext cx="3565115" cy="24811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05534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Employee/consultant ratio</a:t>
            </a:r>
            <a:endParaRPr lang="sv-SE" dirty="0"/>
          </a:p>
        </p:txBody>
      </p:sp>
      <p:sp>
        <p:nvSpPr>
          <p:cNvPr id="3" name="Content Placeholder 2"/>
          <p:cNvSpPr>
            <a:spLocks noGrp="1"/>
          </p:cNvSpPr>
          <p:nvPr>
            <p:ph idx="1"/>
          </p:nvPr>
        </p:nvSpPr>
        <p:spPr>
          <a:xfrm>
            <a:off x="457200" y="1600200"/>
            <a:ext cx="4258815" cy="4525963"/>
          </a:xfrm>
        </p:spPr>
        <p:txBody>
          <a:bodyPr>
            <a:normAutofit/>
          </a:bodyPr>
          <a:lstStyle/>
          <a:p>
            <a:r>
              <a:rPr lang="sv-SE" sz="1600" dirty="0" smtClean="0"/>
              <a:t>Since it is not currently possible to establish a credible competence</a:t>
            </a:r>
            <a:r>
              <a:rPr lang="sv-SE" sz="700" dirty="0" smtClean="0"/>
              <a:t> </a:t>
            </a:r>
            <a:r>
              <a:rPr lang="sv-SE" sz="1600" dirty="0" smtClean="0"/>
              <a:t>/</a:t>
            </a:r>
            <a:r>
              <a:rPr lang="sv-SE" sz="900" dirty="0" smtClean="0"/>
              <a:t> </a:t>
            </a:r>
            <a:r>
              <a:rPr lang="sv-SE" sz="1600" dirty="0" smtClean="0"/>
              <a:t>capacity roadmap, some other models can be used to establish the relationship between employees and consultants</a:t>
            </a:r>
          </a:p>
          <a:p>
            <a:endParaRPr lang="sv-SE" sz="1600" dirty="0"/>
          </a:p>
          <a:p>
            <a:r>
              <a:rPr lang="sv-SE" sz="1600" dirty="0" smtClean="0"/>
              <a:t>One important factor is the size of the ICS team at steady state operations (somewhere in the phase 2019 - 2026)</a:t>
            </a:r>
          </a:p>
          <a:p>
            <a:endParaRPr lang="sv-SE" sz="1600" dirty="0"/>
          </a:p>
          <a:p>
            <a:r>
              <a:rPr lang="sv-SE" sz="1600" dirty="0" smtClean="0"/>
              <a:t>Based on experience from other facilities and adjusting for ESS Size and complexity, the following model has been used as an estimate for the steady state operations phase</a:t>
            </a:r>
          </a:p>
          <a:p>
            <a:endParaRPr lang="sv-SE" sz="1600" dirty="0"/>
          </a:p>
        </p:txBody>
      </p:sp>
      <p:sp>
        <p:nvSpPr>
          <p:cNvPr id="4" name="Slide Number Placeholder 3"/>
          <p:cNvSpPr>
            <a:spLocks noGrp="1"/>
          </p:cNvSpPr>
          <p:nvPr>
            <p:ph type="sldNum" sz="quarter" idx="12"/>
          </p:nvPr>
        </p:nvSpPr>
        <p:spPr/>
        <p:txBody>
          <a:bodyPr/>
          <a:lstStyle/>
          <a:p>
            <a:fld id="{551115BC-487E-4422-894C-CB7CD3E79223}" type="slidenum">
              <a:rPr lang="sv-SE" smtClean="0"/>
              <a:t>4</a:t>
            </a:fld>
            <a:endParaRPr lang="sv-SE"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16016" y="1465237"/>
            <a:ext cx="4464496" cy="31878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1920" y="5301208"/>
            <a:ext cx="2177414" cy="1224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5468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The challenge of in-kinding labor </a:t>
            </a:r>
            <a:endParaRPr lang="sv-SE" dirty="0"/>
          </a:p>
        </p:txBody>
      </p:sp>
      <p:sp>
        <p:nvSpPr>
          <p:cNvPr id="3" name="Content Placeholder 2"/>
          <p:cNvSpPr>
            <a:spLocks noGrp="1"/>
          </p:cNvSpPr>
          <p:nvPr>
            <p:ph idx="1"/>
          </p:nvPr>
        </p:nvSpPr>
        <p:spPr>
          <a:xfrm>
            <a:off x="323526" y="4077072"/>
            <a:ext cx="8496945" cy="1905075"/>
          </a:xfrm>
        </p:spPr>
        <p:txBody>
          <a:bodyPr>
            <a:noAutofit/>
          </a:bodyPr>
          <a:lstStyle/>
          <a:p>
            <a:r>
              <a:rPr lang="sv-SE" sz="1400" dirty="0" smtClean="0"/>
              <a:t>The in-kind budget model is particularly difficult for ICS since 80 - 90% of the cost is labor driven</a:t>
            </a:r>
          </a:p>
          <a:p>
            <a:r>
              <a:rPr lang="sv-SE" sz="1400" dirty="0" smtClean="0"/>
              <a:t>This means that approximately a value of 25 M€ shall be generated from In-kind activities</a:t>
            </a:r>
          </a:p>
          <a:p>
            <a:r>
              <a:rPr lang="sv-SE" sz="1400" dirty="0" smtClean="0"/>
              <a:t>This corresponds to approximately 231 MY with the ESS Cost-book labor rate</a:t>
            </a:r>
          </a:p>
          <a:p>
            <a:r>
              <a:rPr lang="sv-SE" sz="1400" dirty="0" smtClean="0"/>
              <a:t>Meaning that approximately 58 in-kind FTE:s shall be fully loaded by ICS activities during 2016-2019</a:t>
            </a:r>
          </a:p>
          <a:p>
            <a:r>
              <a:rPr lang="sv-SE" sz="1400" dirty="0" smtClean="0"/>
              <a:t>This is very, very difficult</a:t>
            </a:r>
          </a:p>
          <a:p>
            <a:endParaRPr lang="sv-SE" sz="1400" dirty="0" smtClean="0"/>
          </a:p>
          <a:p>
            <a:r>
              <a:rPr lang="sv-SE" sz="1400" dirty="0" smtClean="0"/>
              <a:t>We expect the ”value efficiency” to be quite low for in-kind activities</a:t>
            </a:r>
            <a:endParaRPr lang="sv-SE" sz="1400" dirty="0"/>
          </a:p>
        </p:txBody>
      </p:sp>
      <p:sp>
        <p:nvSpPr>
          <p:cNvPr id="4" name="Slide Number Placeholder 3"/>
          <p:cNvSpPr>
            <a:spLocks noGrp="1"/>
          </p:cNvSpPr>
          <p:nvPr>
            <p:ph type="sldNum" sz="quarter" idx="12"/>
          </p:nvPr>
        </p:nvSpPr>
        <p:spPr/>
        <p:txBody>
          <a:bodyPr/>
          <a:lstStyle/>
          <a:p>
            <a:fld id="{551115BC-487E-4422-894C-CB7CD3E79223}" type="slidenum">
              <a:rPr lang="sv-SE" smtClean="0"/>
              <a:t>5</a:t>
            </a:fld>
            <a:endParaRPr lang="sv-SE"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3959" y="1772816"/>
            <a:ext cx="6906393" cy="201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82225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Management of commercial suppliers</a:t>
            </a:r>
            <a:endParaRPr lang="sv-SE" dirty="0"/>
          </a:p>
        </p:txBody>
      </p:sp>
      <p:sp>
        <p:nvSpPr>
          <p:cNvPr id="3" name="Content Placeholder 2"/>
          <p:cNvSpPr>
            <a:spLocks noGrp="1"/>
          </p:cNvSpPr>
          <p:nvPr>
            <p:ph idx="1"/>
          </p:nvPr>
        </p:nvSpPr>
        <p:spPr/>
        <p:txBody>
          <a:bodyPr>
            <a:noAutofit/>
          </a:bodyPr>
          <a:lstStyle/>
          <a:p>
            <a:r>
              <a:rPr lang="sv-SE" sz="1200" dirty="0" smtClean="0"/>
              <a:t>Competence is one of several important factors for line managers to consider</a:t>
            </a:r>
          </a:p>
          <a:p>
            <a:endParaRPr lang="sv-SE" sz="800" dirty="0" smtClean="0"/>
          </a:p>
          <a:p>
            <a:r>
              <a:rPr lang="sv-SE" sz="1200" dirty="0" smtClean="0"/>
              <a:t>Social skills and overall team and motivation level are sometimes more important (since skills often can be learned more quickly than behavioural changes)</a:t>
            </a:r>
          </a:p>
          <a:p>
            <a:endParaRPr lang="sv-SE" sz="800" dirty="0" smtClean="0"/>
          </a:p>
          <a:p>
            <a:r>
              <a:rPr lang="sv-SE" sz="1200" dirty="0" smtClean="0"/>
              <a:t>When extending the line organization, one of the first decision points is if the position is permanent or transient</a:t>
            </a:r>
          </a:p>
          <a:p>
            <a:endParaRPr lang="sv-SE" sz="800" dirty="0" smtClean="0"/>
          </a:p>
          <a:p>
            <a:r>
              <a:rPr lang="sv-SE" sz="1200" dirty="0" smtClean="0"/>
              <a:t>Permanent positions should be filled with employees considering</a:t>
            </a:r>
          </a:p>
          <a:p>
            <a:pPr lvl="1"/>
            <a:r>
              <a:rPr lang="sv-SE" sz="1100" dirty="0" smtClean="0"/>
              <a:t>Long term (5 - 10 years) assignment, competence and capacity profile of the team</a:t>
            </a:r>
          </a:p>
          <a:p>
            <a:pPr lvl="1"/>
            <a:r>
              <a:rPr lang="sv-SE" sz="1100" dirty="0" smtClean="0"/>
              <a:t>Social/teamwork skills</a:t>
            </a:r>
          </a:p>
          <a:p>
            <a:pPr lvl="1"/>
            <a:r>
              <a:rPr lang="sv-SE" sz="1100" dirty="0" smtClean="0"/>
              <a:t>Competence and experience</a:t>
            </a:r>
          </a:p>
          <a:p>
            <a:pPr lvl="1"/>
            <a:r>
              <a:rPr lang="sv-SE" sz="1100" dirty="0" smtClean="0"/>
              <a:t>Remuneration and other contractual status</a:t>
            </a:r>
          </a:p>
          <a:p>
            <a:pPr lvl="1"/>
            <a:endParaRPr lang="sv-SE" sz="700" dirty="0" smtClean="0"/>
          </a:p>
          <a:p>
            <a:r>
              <a:rPr lang="sv-SE" sz="1200" dirty="0" smtClean="0"/>
              <a:t>Transient positions can be filled with temporary employees or consultants</a:t>
            </a:r>
          </a:p>
          <a:p>
            <a:pPr lvl="1"/>
            <a:r>
              <a:rPr lang="sv-SE" sz="1100" b="1" dirty="0" smtClean="0">
                <a:solidFill>
                  <a:srgbClr val="FF0000"/>
                </a:solidFill>
              </a:rPr>
              <a:t>New framework agreements are being created </a:t>
            </a:r>
          </a:p>
          <a:p>
            <a:pPr lvl="2"/>
            <a:r>
              <a:rPr lang="sv-SE" sz="1050" dirty="0"/>
              <a:t>S</a:t>
            </a:r>
            <a:r>
              <a:rPr lang="sv-SE" sz="1050" dirty="0" smtClean="0"/>
              <a:t>oftware development services</a:t>
            </a:r>
          </a:p>
          <a:p>
            <a:pPr lvl="2"/>
            <a:r>
              <a:rPr lang="sv-SE" sz="1050" dirty="0"/>
              <a:t>H</a:t>
            </a:r>
            <a:r>
              <a:rPr lang="sv-SE" sz="1050" dirty="0" smtClean="0"/>
              <a:t>ardware development services</a:t>
            </a:r>
          </a:p>
          <a:p>
            <a:pPr lvl="2"/>
            <a:r>
              <a:rPr lang="sv-SE" sz="1050" dirty="0" smtClean="0"/>
              <a:t>PLC programming services </a:t>
            </a:r>
            <a:endParaRPr lang="sv-SE" sz="1050" dirty="0"/>
          </a:p>
          <a:p>
            <a:pPr lvl="2"/>
            <a:r>
              <a:rPr lang="sv-SE" sz="1050" dirty="0" smtClean="0"/>
              <a:t>Integration services</a:t>
            </a:r>
          </a:p>
          <a:p>
            <a:endParaRPr lang="sv-SE" sz="800" dirty="0" smtClean="0"/>
          </a:p>
          <a:p>
            <a:r>
              <a:rPr lang="sv-SE" sz="1200" dirty="0" smtClean="0"/>
              <a:t>The new framework agreements are intended to replace the current ”Epics integration” agreement</a:t>
            </a:r>
          </a:p>
          <a:p>
            <a:pPr lvl="1"/>
            <a:r>
              <a:rPr lang="sv-SE" sz="1100" dirty="0"/>
              <a:t>Increase supplier selection</a:t>
            </a:r>
          </a:p>
          <a:p>
            <a:pPr lvl="1"/>
            <a:r>
              <a:rPr lang="sv-SE" sz="1100" dirty="0"/>
              <a:t>Provide local support for smaller assignments</a:t>
            </a:r>
          </a:p>
          <a:p>
            <a:pPr lvl="1"/>
            <a:r>
              <a:rPr lang="sv-SE" sz="1100" dirty="0"/>
              <a:t>Increase supplier competitiveness</a:t>
            </a:r>
          </a:p>
          <a:p>
            <a:pPr lvl="1"/>
            <a:r>
              <a:rPr lang="sv-SE" sz="1100" dirty="0"/>
              <a:t>Lower cost, increase quality</a:t>
            </a:r>
          </a:p>
        </p:txBody>
      </p:sp>
      <p:sp>
        <p:nvSpPr>
          <p:cNvPr id="4" name="Slide Number Placeholder 3"/>
          <p:cNvSpPr>
            <a:spLocks noGrp="1"/>
          </p:cNvSpPr>
          <p:nvPr>
            <p:ph type="sldNum" sz="quarter" idx="12"/>
          </p:nvPr>
        </p:nvSpPr>
        <p:spPr/>
        <p:txBody>
          <a:bodyPr/>
          <a:lstStyle/>
          <a:p>
            <a:fld id="{551115BC-487E-4422-894C-CB7CD3E79223}" type="slidenum">
              <a:rPr lang="sv-SE" smtClean="0"/>
              <a:t>6</a:t>
            </a:fld>
            <a:endParaRPr lang="sv-SE" dirty="0"/>
          </a:p>
        </p:txBody>
      </p:sp>
    </p:spTree>
    <p:extLst>
      <p:ext uri="{BB962C8B-B14F-4D97-AF65-F5344CB8AC3E}">
        <p14:creationId xmlns:p14="http://schemas.microsoft.com/office/powerpoint/2010/main" val="24493075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Technology scope for ICS</a:t>
            </a:r>
            <a:endParaRPr lang="sv-SE" dirty="0"/>
          </a:p>
        </p:txBody>
      </p:sp>
      <p:sp>
        <p:nvSpPr>
          <p:cNvPr id="3" name="Content Placeholder 2"/>
          <p:cNvSpPr>
            <a:spLocks noGrp="1"/>
          </p:cNvSpPr>
          <p:nvPr>
            <p:ph idx="1"/>
          </p:nvPr>
        </p:nvSpPr>
        <p:spPr>
          <a:xfrm>
            <a:off x="302840" y="1556957"/>
            <a:ext cx="8229600" cy="1439995"/>
          </a:xfrm>
        </p:spPr>
        <p:txBody>
          <a:bodyPr>
            <a:normAutofit fontScale="92500" lnSpcReduction="10000"/>
          </a:bodyPr>
          <a:lstStyle/>
          <a:p>
            <a:r>
              <a:rPr lang="sv-SE" sz="1600" dirty="0" smtClean="0"/>
              <a:t>The span of technical scope and the competencies needed in ICS is enormous</a:t>
            </a:r>
          </a:p>
          <a:p>
            <a:r>
              <a:rPr lang="sv-SE" sz="1600" dirty="0" smtClean="0"/>
              <a:t>From analog signals to Java-based high-end, big-data GUI:s in high performance, high availability</a:t>
            </a:r>
          </a:p>
          <a:p>
            <a:r>
              <a:rPr lang="sv-SE" sz="1600" dirty="0" smtClean="0"/>
              <a:t>PLC systems</a:t>
            </a:r>
          </a:p>
          <a:p>
            <a:r>
              <a:rPr lang="sv-SE" sz="1600" dirty="0" smtClean="0"/>
              <a:t>Mechanics and Safety/protection systems</a:t>
            </a:r>
          </a:p>
          <a:p>
            <a:r>
              <a:rPr lang="sv-SE" sz="1600" dirty="0" smtClean="0"/>
              <a:t>Systems integration, Installation</a:t>
            </a:r>
          </a:p>
          <a:p>
            <a:r>
              <a:rPr lang="sv-SE" sz="1600" dirty="0" smtClean="0"/>
              <a:t>Project management and administration</a:t>
            </a:r>
          </a:p>
        </p:txBody>
      </p:sp>
      <p:sp>
        <p:nvSpPr>
          <p:cNvPr id="4" name="Slide Number Placeholder 3"/>
          <p:cNvSpPr>
            <a:spLocks noGrp="1"/>
          </p:cNvSpPr>
          <p:nvPr>
            <p:ph type="sldNum" sz="quarter" idx="12"/>
          </p:nvPr>
        </p:nvSpPr>
        <p:spPr/>
        <p:txBody>
          <a:bodyPr/>
          <a:lstStyle/>
          <a:p>
            <a:fld id="{551115BC-487E-4422-894C-CB7CD3E79223}" type="slidenum">
              <a:rPr lang="sv-SE" smtClean="0"/>
              <a:t>7</a:t>
            </a:fld>
            <a:endParaRPr lang="sv-SE"/>
          </a:p>
        </p:txBody>
      </p:sp>
      <p:sp>
        <p:nvSpPr>
          <p:cNvPr id="5" name="Left-Right Arrow 4"/>
          <p:cNvSpPr/>
          <p:nvPr/>
        </p:nvSpPr>
        <p:spPr>
          <a:xfrm>
            <a:off x="539552" y="4365269"/>
            <a:ext cx="4104456" cy="50405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t>Electronics hardware</a:t>
            </a:r>
            <a:endParaRPr lang="sv-SE" dirty="0"/>
          </a:p>
        </p:txBody>
      </p:sp>
      <p:sp>
        <p:nvSpPr>
          <p:cNvPr id="6" name="Left-Right Arrow 5"/>
          <p:cNvSpPr/>
          <p:nvPr/>
        </p:nvSpPr>
        <p:spPr>
          <a:xfrm>
            <a:off x="4644008" y="4365269"/>
            <a:ext cx="3888432" cy="50405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t>Software</a:t>
            </a:r>
            <a:endParaRPr lang="sv-SE" dirty="0"/>
          </a:p>
        </p:txBody>
      </p:sp>
      <p:sp>
        <p:nvSpPr>
          <p:cNvPr id="7" name="Left-Right Arrow 6"/>
          <p:cNvSpPr/>
          <p:nvPr/>
        </p:nvSpPr>
        <p:spPr>
          <a:xfrm>
            <a:off x="2915816" y="4941333"/>
            <a:ext cx="3240360" cy="50405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t>PLC</a:t>
            </a:r>
            <a:endParaRPr lang="sv-SE" dirty="0"/>
          </a:p>
        </p:txBody>
      </p:sp>
      <p:sp>
        <p:nvSpPr>
          <p:cNvPr id="9" name="Left-Right Arrow 8"/>
          <p:cNvSpPr/>
          <p:nvPr/>
        </p:nvSpPr>
        <p:spPr>
          <a:xfrm>
            <a:off x="530708" y="5445389"/>
            <a:ext cx="2385108" cy="50405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t>Mechanics</a:t>
            </a:r>
            <a:endParaRPr lang="sv-SE" dirty="0"/>
          </a:p>
        </p:txBody>
      </p:sp>
      <p:sp>
        <p:nvSpPr>
          <p:cNvPr id="10" name="TextBox 9"/>
          <p:cNvSpPr txBox="1"/>
          <p:nvPr/>
        </p:nvSpPr>
        <p:spPr>
          <a:xfrm rot="16200000">
            <a:off x="109899" y="3673789"/>
            <a:ext cx="1152128" cy="230832"/>
          </a:xfrm>
          <a:prstGeom prst="rect">
            <a:avLst/>
          </a:prstGeom>
          <a:noFill/>
        </p:spPr>
        <p:txBody>
          <a:bodyPr wrap="square" rtlCol="0">
            <a:spAutoFit/>
          </a:bodyPr>
          <a:lstStyle/>
          <a:p>
            <a:r>
              <a:rPr lang="sv-SE" sz="900" dirty="0" smtClean="0"/>
              <a:t>Analog electronics</a:t>
            </a:r>
            <a:endParaRPr lang="sv-SE" sz="900" dirty="0"/>
          </a:p>
        </p:txBody>
      </p:sp>
      <p:sp>
        <p:nvSpPr>
          <p:cNvPr id="12" name="TextBox 11"/>
          <p:cNvSpPr txBox="1"/>
          <p:nvPr/>
        </p:nvSpPr>
        <p:spPr>
          <a:xfrm rot="16200000">
            <a:off x="798985" y="3673789"/>
            <a:ext cx="1152128" cy="230832"/>
          </a:xfrm>
          <a:prstGeom prst="rect">
            <a:avLst/>
          </a:prstGeom>
          <a:noFill/>
        </p:spPr>
        <p:txBody>
          <a:bodyPr wrap="square" rtlCol="0">
            <a:spAutoFit/>
          </a:bodyPr>
          <a:lstStyle/>
          <a:p>
            <a:r>
              <a:rPr lang="sv-SE" sz="900" dirty="0" smtClean="0"/>
              <a:t>Digital electronics</a:t>
            </a:r>
            <a:endParaRPr lang="sv-SE" sz="900" dirty="0"/>
          </a:p>
        </p:txBody>
      </p:sp>
      <p:sp>
        <p:nvSpPr>
          <p:cNvPr id="13" name="TextBox 12"/>
          <p:cNvSpPr txBox="1"/>
          <p:nvPr/>
        </p:nvSpPr>
        <p:spPr>
          <a:xfrm rot="16200000">
            <a:off x="1375049" y="3673789"/>
            <a:ext cx="1152128" cy="230832"/>
          </a:xfrm>
          <a:prstGeom prst="rect">
            <a:avLst/>
          </a:prstGeom>
          <a:noFill/>
        </p:spPr>
        <p:txBody>
          <a:bodyPr wrap="square" rtlCol="0">
            <a:spAutoFit/>
          </a:bodyPr>
          <a:lstStyle/>
          <a:p>
            <a:r>
              <a:rPr lang="sv-SE" sz="900" dirty="0" smtClean="0"/>
              <a:t>FPGA firmware</a:t>
            </a:r>
            <a:endParaRPr lang="sv-SE" sz="900" dirty="0"/>
          </a:p>
        </p:txBody>
      </p:sp>
      <p:sp>
        <p:nvSpPr>
          <p:cNvPr id="14" name="TextBox 13"/>
          <p:cNvSpPr txBox="1"/>
          <p:nvPr/>
        </p:nvSpPr>
        <p:spPr>
          <a:xfrm rot="16200000">
            <a:off x="1879104" y="3529773"/>
            <a:ext cx="1440160" cy="230832"/>
          </a:xfrm>
          <a:prstGeom prst="rect">
            <a:avLst/>
          </a:prstGeom>
          <a:noFill/>
        </p:spPr>
        <p:txBody>
          <a:bodyPr wrap="square" rtlCol="0">
            <a:spAutoFit/>
          </a:bodyPr>
          <a:lstStyle/>
          <a:p>
            <a:r>
              <a:rPr lang="sv-SE" sz="900" dirty="0" smtClean="0"/>
              <a:t>Digital communication</a:t>
            </a:r>
            <a:endParaRPr lang="sv-SE" sz="900" dirty="0"/>
          </a:p>
        </p:txBody>
      </p:sp>
      <p:sp>
        <p:nvSpPr>
          <p:cNvPr id="15" name="TextBox 14"/>
          <p:cNvSpPr txBox="1"/>
          <p:nvPr/>
        </p:nvSpPr>
        <p:spPr>
          <a:xfrm rot="16200000">
            <a:off x="2584375" y="3529773"/>
            <a:ext cx="1440160" cy="230832"/>
          </a:xfrm>
          <a:prstGeom prst="rect">
            <a:avLst/>
          </a:prstGeom>
          <a:noFill/>
        </p:spPr>
        <p:txBody>
          <a:bodyPr wrap="square" rtlCol="0">
            <a:spAutoFit/>
          </a:bodyPr>
          <a:lstStyle/>
          <a:p>
            <a:r>
              <a:rPr lang="sv-SE" sz="900" dirty="0" smtClean="0"/>
              <a:t>PCB, packaging</a:t>
            </a:r>
            <a:endParaRPr lang="sv-SE" sz="900" dirty="0"/>
          </a:p>
        </p:txBody>
      </p:sp>
      <p:sp>
        <p:nvSpPr>
          <p:cNvPr id="16" name="TextBox 15"/>
          <p:cNvSpPr txBox="1"/>
          <p:nvPr/>
        </p:nvSpPr>
        <p:spPr>
          <a:xfrm rot="16200000">
            <a:off x="3175248" y="3529773"/>
            <a:ext cx="1440160" cy="230832"/>
          </a:xfrm>
          <a:prstGeom prst="rect">
            <a:avLst/>
          </a:prstGeom>
          <a:noFill/>
        </p:spPr>
        <p:txBody>
          <a:bodyPr wrap="square" rtlCol="0">
            <a:spAutoFit/>
          </a:bodyPr>
          <a:lstStyle/>
          <a:p>
            <a:r>
              <a:rPr lang="sv-SE" sz="900" dirty="0" smtClean="0"/>
              <a:t>Test and validation</a:t>
            </a:r>
            <a:endParaRPr lang="sv-SE" sz="900" dirty="0"/>
          </a:p>
        </p:txBody>
      </p:sp>
      <p:sp>
        <p:nvSpPr>
          <p:cNvPr id="17" name="TextBox 16"/>
          <p:cNvSpPr txBox="1"/>
          <p:nvPr/>
        </p:nvSpPr>
        <p:spPr>
          <a:xfrm rot="16200000">
            <a:off x="3664496" y="3385757"/>
            <a:ext cx="1728192" cy="230832"/>
          </a:xfrm>
          <a:prstGeom prst="rect">
            <a:avLst/>
          </a:prstGeom>
          <a:noFill/>
        </p:spPr>
        <p:txBody>
          <a:bodyPr wrap="square" rtlCol="0">
            <a:spAutoFit/>
          </a:bodyPr>
          <a:lstStyle/>
          <a:p>
            <a:r>
              <a:rPr lang="sv-SE" sz="900" dirty="0" smtClean="0"/>
              <a:t>Industrialization, maintenance</a:t>
            </a:r>
            <a:endParaRPr lang="sv-SE" sz="900" dirty="0"/>
          </a:p>
        </p:txBody>
      </p:sp>
      <p:sp>
        <p:nvSpPr>
          <p:cNvPr id="18" name="TextBox 17"/>
          <p:cNvSpPr txBox="1"/>
          <p:nvPr/>
        </p:nvSpPr>
        <p:spPr>
          <a:xfrm rot="16200000">
            <a:off x="4047728" y="3385757"/>
            <a:ext cx="1728192" cy="230832"/>
          </a:xfrm>
          <a:prstGeom prst="rect">
            <a:avLst/>
          </a:prstGeom>
          <a:noFill/>
        </p:spPr>
        <p:txBody>
          <a:bodyPr wrap="square" rtlCol="0">
            <a:spAutoFit/>
          </a:bodyPr>
          <a:lstStyle/>
          <a:p>
            <a:r>
              <a:rPr lang="sv-SE" sz="900" dirty="0" smtClean="0"/>
              <a:t>Kernel drivers</a:t>
            </a:r>
            <a:endParaRPr lang="sv-SE" sz="900" dirty="0"/>
          </a:p>
        </p:txBody>
      </p:sp>
      <p:sp>
        <p:nvSpPr>
          <p:cNvPr id="19" name="TextBox 18"/>
          <p:cNvSpPr txBox="1"/>
          <p:nvPr/>
        </p:nvSpPr>
        <p:spPr>
          <a:xfrm rot="16200000">
            <a:off x="4450203" y="3385757"/>
            <a:ext cx="1728192" cy="230832"/>
          </a:xfrm>
          <a:prstGeom prst="rect">
            <a:avLst/>
          </a:prstGeom>
          <a:noFill/>
        </p:spPr>
        <p:txBody>
          <a:bodyPr wrap="square" rtlCol="0">
            <a:spAutoFit/>
          </a:bodyPr>
          <a:lstStyle/>
          <a:p>
            <a:r>
              <a:rPr lang="sv-SE" sz="900" dirty="0" smtClean="0"/>
              <a:t>Operating systems (RT)</a:t>
            </a:r>
            <a:endParaRPr lang="sv-SE" sz="900" dirty="0"/>
          </a:p>
        </p:txBody>
      </p:sp>
      <p:sp>
        <p:nvSpPr>
          <p:cNvPr id="20" name="TextBox 19"/>
          <p:cNvSpPr txBox="1"/>
          <p:nvPr/>
        </p:nvSpPr>
        <p:spPr>
          <a:xfrm rot="16200000">
            <a:off x="4975448" y="3385756"/>
            <a:ext cx="1728192" cy="230832"/>
          </a:xfrm>
          <a:prstGeom prst="rect">
            <a:avLst/>
          </a:prstGeom>
          <a:noFill/>
        </p:spPr>
        <p:txBody>
          <a:bodyPr wrap="square" rtlCol="0">
            <a:spAutoFit/>
          </a:bodyPr>
          <a:lstStyle/>
          <a:p>
            <a:r>
              <a:rPr lang="sv-SE" sz="900" dirty="0" smtClean="0"/>
              <a:t>Development environments</a:t>
            </a:r>
            <a:endParaRPr lang="sv-SE" sz="900" dirty="0"/>
          </a:p>
        </p:txBody>
      </p:sp>
      <p:sp>
        <p:nvSpPr>
          <p:cNvPr id="21" name="TextBox 20"/>
          <p:cNvSpPr txBox="1"/>
          <p:nvPr/>
        </p:nvSpPr>
        <p:spPr>
          <a:xfrm rot="16200000">
            <a:off x="5392352" y="3385593"/>
            <a:ext cx="1728192" cy="230832"/>
          </a:xfrm>
          <a:prstGeom prst="rect">
            <a:avLst/>
          </a:prstGeom>
          <a:noFill/>
        </p:spPr>
        <p:txBody>
          <a:bodyPr wrap="square" rtlCol="0">
            <a:spAutoFit/>
          </a:bodyPr>
          <a:lstStyle/>
          <a:p>
            <a:r>
              <a:rPr lang="sv-SE" sz="900" dirty="0" smtClean="0"/>
              <a:t>EPICS</a:t>
            </a:r>
            <a:endParaRPr lang="sv-SE" sz="900" dirty="0"/>
          </a:p>
        </p:txBody>
      </p:sp>
      <p:sp>
        <p:nvSpPr>
          <p:cNvPr id="22" name="TextBox 21"/>
          <p:cNvSpPr txBox="1"/>
          <p:nvPr/>
        </p:nvSpPr>
        <p:spPr>
          <a:xfrm rot="16200000">
            <a:off x="5724128" y="3385757"/>
            <a:ext cx="1728192" cy="230832"/>
          </a:xfrm>
          <a:prstGeom prst="rect">
            <a:avLst/>
          </a:prstGeom>
          <a:noFill/>
        </p:spPr>
        <p:txBody>
          <a:bodyPr wrap="square" rtlCol="0">
            <a:spAutoFit/>
          </a:bodyPr>
          <a:lstStyle/>
          <a:p>
            <a:r>
              <a:rPr lang="sv-SE" sz="900" dirty="0" smtClean="0"/>
              <a:t>CSS/Eclipse</a:t>
            </a:r>
            <a:endParaRPr lang="sv-SE" sz="900" dirty="0"/>
          </a:p>
        </p:txBody>
      </p:sp>
      <p:sp>
        <p:nvSpPr>
          <p:cNvPr id="23" name="TextBox 22"/>
          <p:cNvSpPr txBox="1"/>
          <p:nvPr/>
        </p:nvSpPr>
        <p:spPr>
          <a:xfrm rot="16200000">
            <a:off x="5999348" y="3277580"/>
            <a:ext cx="1944216" cy="230832"/>
          </a:xfrm>
          <a:prstGeom prst="rect">
            <a:avLst/>
          </a:prstGeom>
          <a:noFill/>
        </p:spPr>
        <p:txBody>
          <a:bodyPr wrap="square" rtlCol="0">
            <a:spAutoFit/>
          </a:bodyPr>
          <a:lstStyle/>
          <a:p>
            <a:r>
              <a:rPr lang="sv-SE" sz="900" dirty="0" smtClean="0"/>
              <a:t>Applicatoins (GUI, Web, Services)</a:t>
            </a:r>
            <a:endParaRPr lang="sv-SE" sz="900" dirty="0"/>
          </a:p>
        </p:txBody>
      </p:sp>
      <p:sp>
        <p:nvSpPr>
          <p:cNvPr id="24" name="TextBox 23"/>
          <p:cNvSpPr txBox="1"/>
          <p:nvPr/>
        </p:nvSpPr>
        <p:spPr>
          <a:xfrm rot="16200000">
            <a:off x="6451612" y="3277416"/>
            <a:ext cx="1944216" cy="230832"/>
          </a:xfrm>
          <a:prstGeom prst="rect">
            <a:avLst/>
          </a:prstGeom>
          <a:noFill/>
        </p:spPr>
        <p:txBody>
          <a:bodyPr wrap="square" rtlCol="0">
            <a:spAutoFit/>
          </a:bodyPr>
          <a:lstStyle/>
          <a:p>
            <a:r>
              <a:rPr lang="sv-SE" sz="900" dirty="0" smtClean="0"/>
              <a:t>Databases</a:t>
            </a:r>
            <a:endParaRPr lang="sv-SE" sz="900" dirty="0"/>
          </a:p>
        </p:txBody>
      </p:sp>
      <p:sp>
        <p:nvSpPr>
          <p:cNvPr id="25" name="TextBox 24"/>
          <p:cNvSpPr txBox="1"/>
          <p:nvPr/>
        </p:nvSpPr>
        <p:spPr>
          <a:xfrm rot="16200000">
            <a:off x="6845420" y="3277416"/>
            <a:ext cx="1944216" cy="230832"/>
          </a:xfrm>
          <a:prstGeom prst="rect">
            <a:avLst/>
          </a:prstGeom>
          <a:noFill/>
        </p:spPr>
        <p:txBody>
          <a:bodyPr wrap="square" rtlCol="0">
            <a:spAutoFit/>
          </a:bodyPr>
          <a:lstStyle/>
          <a:p>
            <a:r>
              <a:rPr lang="sv-SE" sz="900" dirty="0" smtClean="0"/>
              <a:t>Availability, performance</a:t>
            </a:r>
            <a:endParaRPr lang="sv-SE" sz="900" dirty="0"/>
          </a:p>
        </p:txBody>
      </p:sp>
      <p:sp>
        <p:nvSpPr>
          <p:cNvPr id="26" name="TextBox 25"/>
          <p:cNvSpPr txBox="1"/>
          <p:nvPr/>
        </p:nvSpPr>
        <p:spPr>
          <a:xfrm rot="16200000">
            <a:off x="7495728" y="3529609"/>
            <a:ext cx="1440160" cy="230832"/>
          </a:xfrm>
          <a:prstGeom prst="rect">
            <a:avLst/>
          </a:prstGeom>
          <a:noFill/>
        </p:spPr>
        <p:txBody>
          <a:bodyPr wrap="square" rtlCol="0">
            <a:spAutoFit/>
          </a:bodyPr>
          <a:lstStyle/>
          <a:p>
            <a:r>
              <a:rPr lang="sv-SE" sz="900" dirty="0" smtClean="0"/>
              <a:t>Test and validation</a:t>
            </a:r>
            <a:endParaRPr lang="sv-SE" sz="900" dirty="0"/>
          </a:p>
        </p:txBody>
      </p:sp>
      <p:sp>
        <p:nvSpPr>
          <p:cNvPr id="27" name="Left-Right Arrow 26"/>
          <p:cNvSpPr/>
          <p:nvPr/>
        </p:nvSpPr>
        <p:spPr>
          <a:xfrm>
            <a:off x="1490466" y="6093296"/>
            <a:ext cx="6725342" cy="50405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t>Safety and protection</a:t>
            </a:r>
            <a:endParaRPr lang="sv-SE" dirty="0"/>
          </a:p>
        </p:txBody>
      </p:sp>
    </p:spTree>
    <p:extLst>
      <p:ext uri="{BB962C8B-B14F-4D97-AF65-F5344CB8AC3E}">
        <p14:creationId xmlns:p14="http://schemas.microsoft.com/office/powerpoint/2010/main" val="31623907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Competence map for ICS</a:t>
            </a:r>
            <a:endParaRPr lang="sv-SE" dirty="0"/>
          </a:p>
        </p:txBody>
      </p:sp>
      <p:sp>
        <p:nvSpPr>
          <p:cNvPr id="3" name="Content Placeholder 2"/>
          <p:cNvSpPr>
            <a:spLocks noGrp="1"/>
          </p:cNvSpPr>
          <p:nvPr>
            <p:ph idx="1"/>
          </p:nvPr>
        </p:nvSpPr>
        <p:spPr/>
        <p:txBody>
          <a:bodyPr>
            <a:normAutofit fontScale="92500" lnSpcReduction="10000"/>
          </a:bodyPr>
          <a:lstStyle/>
          <a:p>
            <a:r>
              <a:rPr lang="sv-SE" dirty="0" smtClean="0"/>
              <a:t>Electronics (Test, general)</a:t>
            </a:r>
          </a:p>
          <a:p>
            <a:r>
              <a:rPr lang="sv-SE" dirty="0" smtClean="0"/>
              <a:t>Digital systems (FPGA, Firmware)</a:t>
            </a:r>
          </a:p>
          <a:p>
            <a:r>
              <a:rPr lang="sv-SE" dirty="0" smtClean="0"/>
              <a:t>Automation and control (PLC)</a:t>
            </a:r>
          </a:p>
          <a:p>
            <a:r>
              <a:rPr lang="sv-SE" dirty="0" smtClean="0"/>
              <a:t>Computer communications (Networking, cabling)</a:t>
            </a:r>
          </a:p>
          <a:p>
            <a:r>
              <a:rPr lang="sv-SE" dirty="0" smtClean="0"/>
              <a:t>Hardware/software interaction (Low level software)</a:t>
            </a:r>
          </a:p>
          <a:p>
            <a:r>
              <a:rPr lang="sv-SE" dirty="0" smtClean="0"/>
              <a:t>Core software development (Linux kernel)</a:t>
            </a:r>
          </a:p>
          <a:p>
            <a:r>
              <a:rPr lang="sv-SE" dirty="0" smtClean="0"/>
              <a:t>Software development (Java)</a:t>
            </a:r>
          </a:p>
          <a:p>
            <a:r>
              <a:rPr lang="sv-SE" dirty="0" smtClean="0"/>
              <a:t>Database, High availability (Postgres)</a:t>
            </a:r>
          </a:p>
          <a:p>
            <a:r>
              <a:rPr lang="sv-SE" dirty="0" smtClean="0"/>
              <a:t>Systems integration</a:t>
            </a:r>
          </a:p>
          <a:p>
            <a:r>
              <a:rPr lang="sv-SE" dirty="0" smtClean="0"/>
              <a:t>Safety and protection systems (IEC61508 etc)</a:t>
            </a:r>
          </a:p>
        </p:txBody>
      </p:sp>
      <p:sp>
        <p:nvSpPr>
          <p:cNvPr id="4" name="Slide Number Placeholder 3"/>
          <p:cNvSpPr>
            <a:spLocks noGrp="1"/>
          </p:cNvSpPr>
          <p:nvPr>
            <p:ph type="sldNum" sz="quarter" idx="12"/>
          </p:nvPr>
        </p:nvSpPr>
        <p:spPr/>
        <p:txBody>
          <a:bodyPr/>
          <a:lstStyle/>
          <a:p>
            <a:fld id="{551115BC-487E-4422-894C-CB7CD3E79223}" type="slidenum">
              <a:rPr lang="sv-SE" smtClean="0"/>
              <a:t>8</a:t>
            </a:fld>
            <a:endParaRPr lang="sv-SE"/>
          </a:p>
        </p:txBody>
      </p:sp>
    </p:spTree>
    <p:extLst>
      <p:ext uri="{BB962C8B-B14F-4D97-AF65-F5344CB8AC3E}">
        <p14:creationId xmlns:p14="http://schemas.microsoft.com/office/powerpoint/2010/main" val="2315340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Software development services framework </a:t>
            </a:r>
            <a:endParaRPr lang="sv-SE" sz="2800" dirty="0"/>
          </a:p>
        </p:txBody>
      </p:sp>
      <p:sp>
        <p:nvSpPr>
          <p:cNvPr id="3" name="Content Placeholder 2"/>
          <p:cNvSpPr>
            <a:spLocks noGrp="1"/>
          </p:cNvSpPr>
          <p:nvPr>
            <p:ph idx="1"/>
          </p:nvPr>
        </p:nvSpPr>
        <p:spPr/>
        <p:txBody>
          <a:bodyPr>
            <a:noAutofit/>
          </a:bodyPr>
          <a:lstStyle/>
          <a:p>
            <a:pPr marL="0" indent="0">
              <a:buNone/>
            </a:pPr>
            <a:r>
              <a:rPr lang="en-US" sz="1200" b="1" dirty="0" smtClean="0"/>
              <a:t>Requirements</a:t>
            </a:r>
          </a:p>
          <a:p>
            <a:pPr marL="0" indent="0">
              <a:buNone/>
            </a:pPr>
            <a:r>
              <a:rPr lang="en-US" sz="1200" dirty="0" smtClean="0"/>
              <a:t>The </a:t>
            </a:r>
            <a:r>
              <a:rPr lang="en-US" sz="1200" dirty="0"/>
              <a:t>European Spallation Source ESS AB is an accelerator-driven neutron spallation source. The Integrated Controls Systems (ICS) is responsible for providing control and monitoring for all parts of the machine (accelerator, target, neutron scattering systems and conventional facilities). </a:t>
            </a:r>
            <a:endParaRPr lang="en-US" sz="1200" dirty="0" smtClean="0"/>
          </a:p>
          <a:p>
            <a:pPr marL="0" indent="0">
              <a:buNone/>
            </a:pPr>
            <a:endParaRPr lang="sv-SE" sz="1200" dirty="0"/>
          </a:p>
          <a:p>
            <a:pPr marL="0" indent="0">
              <a:buNone/>
            </a:pPr>
            <a:r>
              <a:rPr lang="en-US" sz="1200" dirty="0"/>
              <a:t>A large part of the construction scope for ICS is to design, develop, test, deploy and maintain software systems. The software for the control system of ESS is distributed over many different products and technologies with a very wide scope. Some examples are:</a:t>
            </a:r>
            <a:endParaRPr lang="sv-SE" sz="1200" dirty="0"/>
          </a:p>
          <a:p>
            <a:pPr lvl="0"/>
            <a:endParaRPr lang="en-US" sz="1200" dirty="0" smtClean="0"/>
          </a:p>
          <a:p>
            <a:pPr lvl="0"/>
            <a:r>
              <a:rPr lang="en-US" sz="1200" dirty="0" smtClean="0"/>
              <a:t>Control </a:t>
            </a:r>
            <a:r>
              <a:rPr lang="en-US" sz="1200" dirty="0"/>
              <a:t>system core functions; the ESS software control system will be based on the open-source standard EPICS [</a:t>
            </a:r>
            <a:r>
              <a:rPr lang="en-US" sz="1200" u="sng" dirty="0">
                <a:hlinkClick r:id="rId2"/>
              </a:rPr>
              <a:t>Link</a:t>
            </a:r>
            <a:r>
              <a:rPr lang="en-US" sz="1200" dirty="0"/>
              <a:t>] family of projects</a:t>
            </a:r>
            <a:endParaRPr lang="sv-SE" sz="1200" dirty="0"/>
          </a:p>
          <a:p>
            <a:pPr lvl="0"/>
            <a:r>
              <a:rPr lang="en-US" sz="1200" dirty="0"/>
              <a:t>Hardware drivers; specialized hardware built specifically for ESS need software drivers, most often drivers in the Linux </a:t>
            </a:r>
            <a:r>
              <a:rPr lang="en-US" sz="1200" dirty="0" err="1"/>
              <a:t>kernelspace</a:t>
            </a:r>
            <a:endParaRPr lang="sv-SE" sz="1200" dirty="0"/>
          </a:p>
          <a:p>
            <a:pPr lvl="0"/>
            <a:r>
              <a:rPr lang="en-US" sz="1200" dirty="0"/>
              <a:t>Database oriented systems for configuration management; most user level ESS projects are built on database technology, common examples use PostgreSQL or similar open database products</a:t>
            </a:r>
            <a:endParaRPr lang="sv-SE" sz="1200" dirty="0"/>
          </a:p>
          <a:p>
            <a:pPr lvl="0"/>
            <a:r>
              <a:rPr lang="en-US" sz="1200" dirty="0"/>
              <a:t>Operator environments; Providing ESS operators with a user interface environment for the control system is essential for ICS. We will use the Control System Studio [</a:t>
            </a:r>
            <a:r>
              <a:rPr lang="en-US" sz="1200" u="sng" dirty="0">
                <a:hlinkClick r:id="rId3"/>
              </a:rPr>
              <a:t>Link</a:t>
            </a:r>
            <a:r>
              <a:rPr lang="en-US" sz="1200" dirty="0"/>
              <a:t>] family of open-source, Eclipse-based products for this purpose</a:t>
            </a:r>
            <a:endParaRPr lang="sv-SE" sz="1200" dirty="0"/>
          </a:p>
          <a:p>
            <a:pPr lvl="0"/>
            <a:r>
              <a:rPr lang="en-US" sz="1200" dirty="0"/>
              <a:t>Development environments; in order for ESS stakeholders to be able to integrate efficiently into the EPICS-based control system, ICS will provide ready-made development environments to facilitate integration work</a:t>
            </a:r>
            <a:endParaRPr lang="sv-SE" sz="1200" dirty="0"/>
          </a:p>
          <a:p>
            <a:pPr lvl="0"/>
            <a:r>
              <a:rPr lang="en-US" sz="1200" dirty="0"/>
              <a:t>Data acquisition, archiving and analysis; ICS needs be able to register and store signal flow in the control system to be able to debug and analyze/optimize problems in the very complex facility</a:t>
            </a:r>
            <a:endParaRPr lang="sv-SE" sz="1200" dirty="0"/>
          </a:p>
          <a:p>
            <a:endParaRPr lang="sv-SE" sz="1200" dirty="0"/>
          </a:p>
        </p:txBody>
      </p:sp>
      <p:sp>
        <p:nvSpPr>
          <p:cNvPr id="4" name="Slide Number Placeholder 3"/>
          <p:cNvSpPr>
            <a:spLocks noGrp="1"/>
          </p:cNvSpPr>
          <p:nvPr>
            <p:ph type="sldNum" sz="quarter" idx="12"/>
          </p:nvPr>
        </p:nvSpPr>
        <p:spPr/>
        <p:txBody>
          <a:bodyPr/>
          <a:lstStyle/>
          <a:p>
            <a:fld id="{551115BC-487E-4422-894C-CB7CD3E79223}" type="slidenum">
              <a:rPr lang="sv-SE" smtClean="0"/>
              <a:t>9</a:t>
            </a:fld>
            <a:endParaRPr lang="sv-SE"/>
          </a:p>
        </p:txBody>
      </p:sp>
    </p:spTree>
    <p:extLst>
      <p:ext uri="{BB962C8B-B14F-4D97-AF65-F5344CB8AC3E}">
        <p14:creationId xmlns:p14="http://schemas.microsoft.com/office/powerpoint/2010/main" val="8306519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1961</TotalTime>
  <Words>1129</Words>
  <Application>Microsoft Office PowerPoint</Application>
  <PresentationFormat>On-screen Show (4:3)</PresentationFormat>
  <Paragraphs>174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ICS re-planning, outsourcing/inhouse development strategy and staffing TAC 12 presentation</vt:lpstr>
      <vt:lpstr>Re-planning, outsourcing/inhouse development strategy and staffing</vt:lpstr>
      <vt:lpstr>2016 plan/budget result</vt:lpstr>
      <vt:lpstr>Employee/consultant ratio</vt:lpstr>
      <vt:lpstr>The challenge of in-kinding labor </vt:lpstr>
      <vt:lpstr>Management of commercial suppliers</vt:lpstr>
      <vt:lpstr>Technology scope for ICS</vt:lpstr>
      <vt:lpstr>Competence map for ICS</vt:lpstr>
      <vt:lpstr>Software development services framework </vt:lpstr>
      <vt:lpstr>Software development services framework </vt:lpstr>
      <vt:lpstr>Issues</vt:lpstr>
      <vt:lpstr>Thank you!</vt:lpstr>
    </vt:vector>
  </TitlesOfParts>
  <Manager>Henrik.Carling@esss.se</Manager>
  <Company>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Henrik.Carling@esss.se</dc:creator>
  <cp:lastModifiedBy>Henrik Carling</cp:lastModifiedBy>
  <cp:revision>123</cp:revision>
  <dcterms:created xsi:type="dcterms:W3CDTF">2013-10-29T16:05:10Z</dcterms:created>
  <dcterms:modified xsi:type="dcterms:W3CDTF">2015-10-14T08:07:01Z</dcterms:modified>
</cp:coreProperties>
</file>